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39"/>
  </p:notesMasterIdLst>
  <p:handoutMasterIdLst>
    <p:handoutMasterId r:id="rId40"/>
  </p:handoutMasterIdLst>
  <p:sldIdLst>
    <p:sldId id="277" r:id="rId2"/>
    <p:sldId id="287" r:id="rId3"/>
    <p:sldId id="298" r:id="rId4"/>
    <p:sldId id="299" r:id="rId5"/>
    <p:sldId id="300" r:id="rId6"/>
    <p:sldId id="301" r:id="rId7"/>
    <p:sldId id="302" r:id="rId8"/>
    <p:sldId id="303" r:id="rId9"/>
    <p:sldId id="304" r:id="rId10"/>
    <p:sldId id="305" r:id="rId11"/>
    <p:sldId id="306" r:id="rId12"/>
    <p:sldId id="307" r:id="rId13"/>
    <p:sldId id="308" r:id="rId14"/>
    <p:sldId id="309" r:id="rId15"/>
    <p:sldId id="310" r:id="rId16"/>
    <p:sldId id="311" r:id="rId17"/>
    <p:sldId id="312" r:id="rId18"/>
    <p:sldId id="313" r:id="rId19"/>
    <p:sldId id="314" r:id="rId20"/>
    <p:sldId id="315" r:id="rId21"/>
    <p:sldId id="316" r:id="rId22"/>
    <p:sldId id="317" r:id="rId23"/>
    <p:sldId id="318" r:id="rId24"/>
    <p:sldId id="319" r:id="rId25"/>
    <p:sldId id="320" r:id="rId26"/>
    <p:sldId id="321" r:id="rId27"/>
    <p:sldId id="322" r:id="rId28"/>
    <p:sldId id="323" r:id="rId29"/>
    <p:sldId id="324" r:id="rId30"/>
    <p:sldId id="325" r:id="rId31"/>
    <p:sldId id="326" r:id="rId32"/>
    <p:sldId id="327" r:id="rId33"/>
    <p:sldId id="328" r:id="rId34"/>
    <p:sldId id="329" r:id="rId35"/>
    <p:sldId id="330" r:id="rId36"/>
    <p:sldId id="331" r:id="rId37"/>
    <p:sldId id="297" r:id="rId38"/>
  </p:sldIdLst>
  <p:sldSz cx="12192000" cy="6858000"/>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327F97BB-C833-4FB7-BDE5-3F7075034690}" styleName="Themed Style 2 - Accent 5">
    <a:tblBg>
      <a:fillRef idx="3">
        <a:schemeClr val="accent5"/>
      </a:fillRef>
      <a:effectRef idx="3">
        <a:schemeClr val="accent5"/>
      </a:effectRef>
    </a:tblBg>
    <a:wholeTbl>
      <a:tcTxStyle>
        <a:fontRef idx="minor">
          <a:scrgbClr r="0" g="0" b="0"/>
        </a:fontRef>
        <a:schemeClr val="lt1"/>
      </a:tcTxStyle>
      <a:tcStyle>
        <a:tcBdr>
          <a:left>
            <a:lnRef idx="1">
              <a:schemeClr val="accent5">
                <a:tint val="50000"/>
              </a:schemeClr>
            </a:lnRef>
          </a:left>
          <a:right>
            <a:lnRef idx="1">
              <a:schemeClr val="accent5">
                <a:tint val="50000"/>
              </a:schemeClr>
            </a:lnRef>
          </a:right>
          <a:top>
            <a:lnRef idx="1">
              <a:schemeClr val="accent5">
                <a:tint val="50000"/>
              </a:schemeClr>
            </a:lnRef>
          </a:top>
          <a:bottom>
            <a:lnRef idx="1">
              <a:schemeClr val="accent5">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B301B821-A1FF-4177-AEE7-76D212191A09}" styleName="Medium Style 1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a:noFill/>
            </a:ln>
          </a:insideV>
        </a:tcBdr>
        <a:fill>
          <a:solidFill>
            <a:schemeClr val="lt1"/>
          </a:solidFill>
        </a:fill>
      </a:tcStyle>
    </a:wholeTbl>
    <a:band1H>
      <a:tcStyle>
        <a:tcBdr/>
        <a:fill>
          <a:solidFill>
            <a:schemeClr val="accent1">
              <a:tint val="20000"/>
            </a:schemeClr>
          </a:solidFill>
        </a:fill>
      </a:tcStyle>
    </a:band1H>
    <a:band1V>
      <a:tcStyle>
        <a:tcBdr/>
        <a:fill>
          <a:solidFill>
            <a:schemeClr val="accent1">
              <a:tint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solidFill>
            <a:schemeClr val="lt1"/>
          </a:solidFill>
        </a:fill>
      </a:tcStyle>
    </a:lastRow>
    <a:firstRow>
      <a:tcTxStyle b="on">
        <a:fontRef idx="minor">
          <a:scrgbClr r="0" g="0" b="0"/>
        </a:fontRef>
        <a:schemeClr val="lt1"/>
      </a:tcTxStyle>
      <a:tcStyle>
        <a:tcBdr/>
        <a:fill>
          <a:solidFill>
            <a:schemeClr val="accent1"/>
          </a:solidFill>
        </a:fill>
      </a:tcStyle>
    </a:firstRow>
  </a:tblStyle>
  <a:tblStyle styleId="{BC89EF96-8CEA-46FF-86C4-4CE0E7609802}" styleName="Light Style 3 - Accent 1">
    <a:wholeTbl>
      <a:tcTxStyle>
        <a:fontRef idx="minor">
          <a:scrgbClr r="0" g="0" b="0"/>
        </a:fontRef>
        <a:schemeClr val="tx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noFill/>
        </a:fill>
      </a:tcStyle>
    </a:wholeTbl>
    <a:band1H>
      <a:tcStyle>
        <a:tcBdr/>
        <a:fill>
          <a:solidFill>
            <a:schemeClr val="accent1">
              <a:alpha val="20000"/>
            </a:schemeClr>
          </a:solidFill>
        </a:fill>
      </a:tcStyle>
    </a:band1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noFill/>
        </a:fill>
      </a:tcStyle>
    </a:lastRow>
    <a:firstRow>
      <a:tcTxStyle b="on"/>
      <a:tcStyle>
        <a:tcBdr>
          <a:bottom>
            <a:ln w="254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7840" autoAdjust="0"/>
    <p:restoredTop sz="93333" autoAdjust="0"/>
  </p:normalViewPr>
  <p:slideViewPr>
    <p:cSldViewPr>
      <p:cViewPr varScale="1">
        <p:scale>
          <a:sx n="67" d="100"/>
          <a:sy n="67" d="100"/>
        </p:scale>
        <p:origin x="744" y="72"/>
      </p:cViewPr>
      <p:guideLst>
        <p:guide orient="horz" pos="2160"/>
        <p:guide pos="384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notesMaster" Target="notesMasters/notesMaster1.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handoutMaster" Target="handoutMasters/handout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theme" Target="theme/theme1.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312265789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2550" y="730250"/>
            <a:ext cx="65039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2713247768"/>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cstate="print"/>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527051" y="6524626"/>
            <a:ext cx="1295400" cy="219075"/>
          </a:xfrm>
        </p:spPr>
        <p:txBody>
          <a:bodyPr/>
          <a:lstStyle>
            <a:lvl1pPr>
              <a:defRPr/>
            </a:lvl1pPr>
          </a:lstStyle>
          <a:p>
            <a:pPr>
              <a:defRPr/>
            </a:pPr>
            <a:fld id="{8EFCBBD8-CF39-48F7-8656-50407EDD0B37}" type="datetime1">
              <a:rPr lang="en-GB" altLang="en-US"/>
              <a:pPr>
                <a:defRPr/>
              </a:pPr>
              <a:t>28/09/2020</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28/09/2020</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28/09/2020</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28/09/2020</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28/09/2020</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28/09/2020</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28/09/2020</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28/09/2020</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28/09/2020</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28/09/2020</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28/09/2020</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cstate="print"/>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28/09/2020</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2208213" y="908050"/>
            <a:ext cx="7772400" cy="1235066"/>
          </a:xfrm>
        </p:spPr>
        <p:txBody>
          <a:bodyPr/>
          <a:lstStyle/>
          <a:p>
            <a:pPr eaLnBrk="1" hangingPunct="1"/>
            <a:r>
              <a:rPr lang="en-GB" dirty="0"/>
              <a:t>BMSW5105</a:t>
            </a:r>
            <a:endParaRPr lang="en-GB" altLang="en-US" b="1" dirty="0">
              <a:solidFill>
                <a:schemeClr val="accent2"/>
              </a:solidFill>
            </a:endParaRPr>
          </a:p>
        </p:txBody>
      </p:sp>
      <p:sp>
        <p:nvSpPr>
          <p:cNvPr id="6147" name="Subtitle 4"/>
          <p:cNvSpPr>
            <a:spLocks noGrp="1"/>
          </p:cNvSpPr>
          <p:nvPr>
            <p:ph type="subTitle" idx="1"/>
          </p:nvPr>
        </p:nvSpPr>
        <p:spPr>
          <a:xfrm>
            <a:off x="191344" y="1928802"/>
            <a:ext cx="11737304" cy="4164494"/>
          </a:xfrm>
        </p:spPr>
        <p:txBody>
          <a:bodyPr/>
          <a:lstStyle/>
          <a:p>
            <a:pPr eaLnBrk="1" hangingPunct="1"/>
            <a:endParaRPr lang="en-GB" sz="3600" dirty="0">
              <a:highlight>
                <a:srgbClr val="FFFF00"/>
              </a:highlight>
            </a:endParaRPr>
          </a:p>
          <a:p>
            <a:pPr eaLnBrk="1" hangingPunct="1"/>
            <a:r>
              <a:rPr lang="en-GB" sz="3600" dirty="0"/>
              <a:t>Workplace Culture and its impact on Organisation Efficiency</a:t>
            </a:r>
            <a:endParaRPr lang="en-GB" altLang="en-US" sz="3600" b="1" dirty="0">
              <a:solidFill>
                <a:schemeClr val="accent2"/>
              </a:solidFill>
            </a:endParaRPr>
          </a:p>
          <a:p>
            <a:pPr eaLnBrk="1" hangingPunct="1"/>
            <a:r>
              <a:rPr lang="en-GB" altLang="en-US" sz="4800" b="1" dirty="0">
                <a:solidFill>
                  <a:schemeClr val="accent2"/>
                </a:solidFill>
              </a:rPr>
              <a:t>Focus </a:t>
            </a:r>
            <a:r>
              <a:rPr lang="en-GB" altLang="en-US" sz="4800" b="1">
                <a:solidFill>
                  <a:schemeClr val="accent2"/>
                </a:solidFill>
              </a:rPr>
              <a:t>on Europe: </a:t>
            </a:r>
            <a:r>
              <a:rPr lang="en-GB" altLang="en-US" sz="4800" b="1" dirty="0">
                <a:solidFill>
                  <a:schemeClr val="accent2"/>
                </a:solidFill>
              </a:rPr>
              <a:t>Business culture in the Western world, Multiculturalism and its impact on organisational efficiency.</a:t>
            </a:r>
          </a:p>
        </p:txBody>
      </p:sp>
      <p:sp>
        <p:nvSpPr>
          <p:cNvPr id="6149" name="Slide Number Placeholder 5"/>
          <p:cNvSpPr>
            <a:spLocks noGrp="1" noChangeArrowheads="1"/>
          </p:cNvSpPr>
          <p:nvPr>
            <p:ph type="sldNum" sz="quarter" idx="12"/>
          </p:nvPr>
        </p:nvSpPr>
        <p:spPr bwMode="auto">
          <a:xfrm>
            <a:off x="9768408" y="6453337"/>
            <a:ext cx="730250" cy="3397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a:solidFill>
                  <a:srgbClr val="898989"/>
                </a:solidFill>
              </a:rPr>
              <a:pPr>
                <a:spcBef>
                  <a:spcPct val="0"/>
                </a:spcBef>
                <a:buFontTx/>
                <a:buNone/>
              </a:pPr>
              <a:t>1</a:t>
            </a:fld>
            <a:endParaRPr lang="en-GB" altLang="en-US" sz="1200" dirty="0">
              <a:solidFill>
                <a:srgbClr val="898989"/>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E5BD16-7373-4B95-8FA0-DFF557446375}"/>
              </a:ext>
            </a:extLst>
          </p:cNvPr>
          <p:cNvSpPr>
            <a:spLocks noGrp="1"/>
          </p:cNvSpPr>
          <p:nvPr>
            <p:ph type="title"/>
          </p:nvPr>
        </p:nvSpPr>
        <p:spPr>
          <a:xfrm>
            <a:off x="609600" y="0"/>
            <a:ext cx="10972800" cy="692696"/>
          </a:xfrm>
        </p:spPr>
        <p:txBody>
          <a:bodyPr/>
          <a:lstStyle/>
          <a:p>
            <a:r>
              <a:rPr lang="en-GB" dirty="0"/>
              <a:t>Learning outcomes</a:t>
            </a:r>
          </a:p>
        </p:txBody>
      </p:sp>
      <p:sp>
        <p:nvSpPr>
          <p:cNvPr id="3" name="Content Placeholder 2">
            <a:extLst>
              <a:ext uri="{FF2B5EF4-FFF2-40B4-BE49-F238E27FC236}">
                <a16:creationId xmlns:a16="http://schemas.microsoft.com/office/drawing/2014/main" id="{0E4ACC55-1FC2-44CF-9242-8BA63138668F}"/>
              </a:ext>
            </a:extLst>
          </p:cNvPr>
          <p:cNvSpPr>
            <a:spLocks noGrp="1"/>
          </p:cNvSpPr>
          <p:nvPr>
            <p:ph idx="1"/>
          </p:nvPr>
        </p:nvSpPr>
        <p:spPr>
          <a:xfrm>
            <a:off x="0" y="692696"/>
            <a:ext cx="12000656" cy="5112568"/>
          </a:xfrm>
        </p:spPr>
        <p:txBody>
          <a:bodyPr/>
          <a:lstStyle/>
          <a:p>
            <a:r>
              <a:rPr lang="en-GB" dirty="0"/>
              <a:t>After the studies, the student is expected to understand the following:</a:t>
            </a:r>
          </a:p>
          <a:p>
            <a:r>
              <a:rPr lang="en-GB" dirty="0"/>
              <a:t>Discover the cultural characteristics of European countries, organise clusters and bring together countries composing each of the clusters.</a:t>
            </a:r>
          </a:p>
          <a:p>
            <a:r>
              <a:rPr lang="en-GB" dirty="0"/>
              <a:t>To gain an awareness of some of the problems arising from co-operation between and within these clusters.</a:t>
            </a:r>
          </a:p>
          <a:p>
            <a:r>
              <a:rPr lang="en-GB" dirty="0"/>
              <a:t>Improve your understanding of the notion ‘multiculturalism’.  </a:t>
            </a:r>
          </a:p>
        </p:txBody>
      </p:sp>
      <p:sp>
        <p:nvSpPr>
          <p:cNvPr id="4" name="Date Placeholder 3">
            <a:extLst>
              <a:ext uri="{FF2B5EF4-FFF2-40B4-BE49-F238E27FC236}">
                <a16:creationId xmlns:a16="http://schemas.microsoft.com/office/drawing/2014/main" id="{03AFDF9D-C5AD-4136-AF10-29FAC3371E80}"/>
              </a:ext>
            </a:extLst>
          </p:cNvPr>
          <p:cNvSpPr>
            <a:spLocks noGrp="1"/>
          </p:cNvSpPr>
          <p:nvPr>
            <p:ph type="dt" sz="half" idx="10"/>
          </p:nvPr>
        </p:nvSpPr>
        <p:spPr/>
        <p:txBody>
          <a:bodyPr/>
          <a:lstStyle/>
          <a:p>
            <a:pPr>
              <a:defRPr/>
            </a:pPr>
            <a:fld id="{2303D31F-598B-47EE-BA37-93F097A3D676}" type="datetime1">
              <a:rPr lang="en-GB" altLang="en-US" smtClean="0"/>
              <a:pPr>
                <a:defRPr/>
              </a:pPr>
              <a:t>28/09/2020</a:t>
            </a:fld>
            <a:endParaRPr lang="en-GB" altLang="en-US"/>
          </a:p>
        </p:txBody>
      </p:sp>
      <p:sp>
        <p:nvSpPr>
          <p:cNvPr id="5" name="Slide Number Placeholder 4">
            <a:extLst>
              <a:ext uri="{FF2B5EF4-FFF2-40B4-BE49-F238E27FC236}">
                <a16:creationId xmlns:a16="http://schemas.microsoft.com/office/drawing/2014/main" id="{D24615A1-B78B-48AB-A15E-E439B6B6362B}"/>
              </a:ext>
            </a:extLst>
          </p:cNvPr>
          <p:cNvSpPr>
            <a:spLocks noGrp="1"/>
          </p:cNvSpPr>
          <p:nvPr>
            <p:ph type="sldNum" sz="quarter" idx="12"/>
          </p:nvPr>
        </p:nvSpPr>
        <p:spPr/>
        <p:txBody>
          <a:bodyPr/>
          <a:lstStyle/>
          <a:p>
            <a:pPr>
              <a:defRPr/>
            </a:pPr>
            <a:fld id="{6550E941-99E4-4403-A917-B30FF69A9617}" type="slidenum">
              <a:rPr lang="en-GB" altLang="en-US" smtClean="0"/>
              <a:pPr>
                <a:defRPr/>
              </a:pPr>
              <a:t>2</a:t>
            </a:fld>
            <a:endParaRPr lang="en-GB" altLang="en-US"/>
          </a:p>
        </p:txBody>
      </p:sp>
    </p:spTree>
    <p:extLst>
      <p:ext uri="{BB962C8B-B14F-4D97-AF65-F5344CB8AC3E}">
        <p14:creationId xmlns:p14="http://schemas.microsoft.com/office/powerpoint/2010/main" val="403815646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8ABA69-FB48-4255-8541-6DF1E176C3F9}"/>
              </a:ext>
            </a:extLst>
          </p:cNvPr>
          <p:cNvSpPr>
            <a:spLocks noGrp="1"/>
          </p:cNvSpPr>
          <p:nvPr>
            <p:ph type="title"/>
          </p:nvPr>
        </p:nvSpPr>
        <p:spPr>
          <a:xfrm>
            <a:off x="119336" y="0"/>
            <a:ext cx="11881320" cy="1196752"/>
          </a:xfrm>
        </p:spPr>
        <p:txBody>
          <a:bodyPr/>
          <a:lstStyle/>
          <a:p>
            <a:r>
              <a:rPr lang="en-GB" dirty="0"/>
              <a:t>Understanding the concept of Multiculturalism. </a:t>
            </a:r>
          </a:p>
        </p:txBody>
      </p:sp>
      <p:sp>
        <p:nvSpPr>
          <p:cNvPr id="3" name="Content Placeholder 2">
            <a:extLst>
              <a:ext uri="{FF2B5EF4-FFF2-40B4-BE49-F238E27FC236}">
                <a16:creationId xmlns:a16="http://schemas.microsoft.com/office/drawing/2014/main" id="{53FA1BA2-2FC1-4FC1-BE70-EC688B622C8F}"/>
              </a:ext>
            </a:extLst>
          </p:cNvPr>
          <p:cNvSpPr>
            <a:spLocks noGrp="1"/>
          </p:cNvSpPr>
          <p:nvPr>
            <p:ph idx="1"/>
          </p:nvPr>
        </p:nvSpPr>
        <p:spPr>
          <a:xfrm>
            <a:off x="119336" y="1196752"/>
            <a:ext cx="11881320" cy="4536504"/>
          </a:xfrm>
        </p:spPr>
        <p:txBody>
          <a:bodyPr/>
          <a:lstStyle/>
          <a:p>
            <a:r>
              <a:rPr lang="en-GB" dirty="0"/>
              <a:t>Political and economic forces have encouraged mass migration of people from one culture to the other and from one country to the other. </a:t>
            </a:r>
          </a:p>
          <a:p>
            <a:r>
              <a:rPr lang="en-GB" dirty="0"/>
              <a:t>While the immigrants may be confronted with some cultural shocks, those receiving the immigrants may realise that in other to integrate the immigrants, they have to have a process to accommodate them. </a:t>
            </a:r>
          </a:p>
          <a:p>
            <a:r>
              <a:rPr lang="en-GB" dirty="0"/>
              <a:t>The integration process is at the heart of the issue of multiculturalism. </a:t>
            </a:r>
          </a:p>
        </p:txBody>
      </p:sp>
      <p:sp>
        <p:nvSpPr>
          <p:cNvPr id="4" name="Date Placeholder 3">
            <a:extLst>
              <a:ext uri="{FF2B5EF4-FFF2-40B4-BE49-F238E27FC236}">
                <a16:creationId xmlns:a16="http://schemas.microsoft.com/office/drawing/2014/main" id="{1E38CFD8-F713-410A-B88D-21F068766FF2}"/>
              </a:ext>
            </a:extLst>
          </p:cNvPr>
          <p:cNvSpPr>
            <a:spLocks noGrp="1"/>
          </p:cNvSpPr>
          <p:nvPr>
            <p:ph type="dt" sz="half" idx="10"/>
          </p:nvPr>
        </p:nvSpPr>
        <p:spPr/>
        <p:txBody>
          <a:bodyPr/>
          <a:lstStyle/>
          <a:p>
            <a:pPr>
              <a:defRPr/>
            </a:pPr>
            <a:fld id="{2303D31F-598B-47EE-BA37-93F097A3D676}" type="datetime1">
              <a:rPr lang="en-GB" altLang="en-US" smtClean="0"/>
              <a:pPr>
                <a:defRPr/>
              </a:pPr>
              <a:t>28/09/2020</a:t>
            </a:fld>
            <a:endParaRPr lang="en-GB" altLang="en-US"/>
          </a:p>
        </p:txBody>
      </p:sp>
      <p:sp>
        <p:nvSpPr>
          <p:cNvPr id="5" name="Slide Number Placeholder 4">
            <a:extLst>
              <a:ext uri="{FF2B5EF4-FFF2-40B4-BE49-F238E27FC236}">
                <a16:creationId xmlns:a16="http://schemas.microsoft.com/office/drawing/2014/main" id="{79367054-58CA-4639-8B7C-D213765E69EA}"/>
              </a:ext>
            </a:extLst>
          </p:cNvPr>
          <p:cNvSpPr>
            <a:spLocks noGrp="1"/>
          </p:cNvSpPr>
          <p:nvPr>
            <p:ph type="sldNum" sz="quarter" idx="12"/>
          </p:nvPr>
        </p:nvSpPr>
        <p:spPr/>
        <p:txBody>
          <a:bodyPr/>
          <a:lstStyle/>
          <a:p>
            <a:pPr>
              <a:defRPr/>
            </a:pPr>
            <a:fld id="{6550E941-99E4-4403-A917-B30FF69A9617}" type="slidenum">
              <a:rPr lang="en-GB" altLang="en-US" smtClean="0"/>
              <a:pPr>
                <a:defRPr/>
              </a:pPr>
              <a:t>3</a:t>
            </a:fld>
            <a:endParaRPr lang="en-GB" altLang="en-US"/>
          </a:p>
        </p:txBody>
      </p:sp>
    </p:spTree>
    <p:extLst>
      <p:ext uri="{BB962C8B-B14F-4D97-AF65-F5344CB8AC3E}">
        <p14:creationId xmlns:p14="http://schemas.microsoft.com/office/powerpoint/2010/main" val="403173818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900DA6-77AF-4F07-8E78-E6EB50B92560}"/>
              </a:ext>
            </a:extLst>
          </p:cNvPr>
          <p:cNvSpPr>
            <a:spLocks noGrp="1"/>
          </p:cNvSpPr>
          <p:nvPr>
            <p:ph type="title"/>
          </p:nvPr>
        </p:nvSpPr>
        <p:spPr>
          <a:xfrm>
            <a:off x="609600" y="114299"/>
            <a:ext cx="10972800" cy="794421"/>
          </a:xfrm>
        </p:spPr>
        <p:txBody>
          <a:bodyPr/>
          <a:lstStyle/>
          <a:p>
            <a:r>
              <a:rPr lang="en-GB" dirty="0"/>
              <a:t>Multiculturalism – US Example</a:t>
            </a:r>
          </a:p>
        </p:txBody>
      </p:sp>
      <p:sp>
        <p:nvSpPr>
          <p:cNvPr id="3" name="Content Placeholder 2">
            <a:extLst>
              <a:ext uri="{FF2B5EF4-FFF2-40B4-BE49-F238E27FC236}">
                <a16:creationId xmlns:a16="http://schemas.microsoft.com/office/drawing/2014/main" id="{1BB52356-16CC-4A60-B17E-10222D1CBE2F}"/>
              </a:ext>
            </a:extLst>
          </p:cNvPr>
          <p:cNvSpPr>
            <a:spLocks noGrp="1"/>
          </p:cNvSpPr>
          <p:nvPr>
            <p:ph idx="1"/>
          </p:nvPr>
        </p:nvSpPr>
        <p:spPr>
          <a:xfrm>
            <a:off x="119336" y="764704"/>
            <a:ext cx="11881320" cy="4752529"/>
          </a:xfrm>
        </p:spPr>
        <p:txBody>
          <a:bodyPr/>
          <a:lstStyle/>
          <a:p>
            <a:r>
              <a:rPr lang="en-GB" sz="2800" dirty="0"/>
              <a:t>In the US, it is the ‘mass culture’ that has been use as the basis of the integration of immigrants coming ‘from countries more distant from the European cradle’. That is because most people in the US are originally from Europe (</a:t>
            </a:r>
            <a:r>
              <a:rPr lang="en-GB" sz="2800" dirty="0" err="1"/>
              <a:t>Semprini</a:t>
            </a:r>
            <a:r>
              <a:rPr lang="en-GB" sz="2800" dirty="0"/>
              <a:t>, 2000).</a:t>
            </a:r>
          </a:p>
          <a:p>
            <a:r>
              <a:rPr lang="en-GB" sz="2800" dirty="0"/>
              <a:t>Middle class values have been adopted in the process of acculturation (psycho-social adaptation of newcomers).</a:t>
            </a:r>
          </a:p>
          <a:p>
            <a:r>
              <a:rPr lang="en-GB" sz="2800" dirty="0"/>
              <a:t>Immigrants from other cultures who are expected to join a dominant culture, however, have been expected to give up their own culture and recognising only one culture – that of the white middle class of European origin – as representative of the culture of ‘Middle America’.</a:t>
            </a:r>
          </a:p>
        </p:txBody>
      </p:sp>
      <p:sp>
        <p:nvSpPr>
          <p:cNvPr id="4" name="Date Placeholder 3">
            <a:extLst>
              <a:ext uri="{FF2B5EF4-FFF2-40B4-BE49-F238E27FC236}">
                <a16:creationId xmlns:a16="http://schemas.microsoft.com/office/drawing/2014/main" id="{B47DF866-682E-4730-9568-520234EDBE19}"/>
              </a:ext>
            </a:extLst>
          </p:cNvPr>
          <p:cNvSpPr>
            <a:spLocks noGrp="1"/>
          </p:cNvSpPr>
          <p:nvPr>
            <p:ph type="dt" sz="half" idx="10"/>
          </p:nvPr>
        </p:nvSpPr>
        <p:spPr/>
        <p:txBody>
          <a:bodyPr/>
          <a:lstStyle/>
          <a:p>
            <a:pPr>
              <a:defRPr/>
            </a:pPr>
            <a:fld id="{2303D31F-598B-47EE-BA37-93F097A3D676}" type="datetime1">
              <a:rPr lang="en-GB" altLang="en-US" smtClean="0"/>
              <a:pPr>
                <a:defRPr/>
              </a:pPr>
              <a:t>28/09/2020</a:t>
            </a:fld>
            <a:endParaRPr lang="en-GB" altLang="en-US"/>
          </a:p>
        </p:txBody>
      </p:sp>
      <p:sp>
        <p:nvSpPr>
          <p:cNvPr id="5" name="Slide Number Placeholder 4">
            <a:extLst>
              <a:ext uri="{FF2B5EF4-FFF2-40B4-BE49-F238E27FC236}">
                <a16:creationId xmlns:a16="http://schemas.microsoft.com/office/drawing/2014/main" id="{DEF52D45-83B2-4846-ADD3-86D9998D3FFA}"/>
              </a:ext>
            </a:extLst>
          </p:cNvPr>
          <p:cNvSpPr>
            <a:spLocks noGrp="1"/>
          </p:cNvSpPr>
          <p:nvPr>
            <p:ph type="sldNum" sz="quarter" idx="12"/>
          </p:nvPr>
        </p:nvSpPr>
        <p:spPr/>
        <p:txBody>
          <a:bodyPr/>
          <a:lstStyle/>
          <a:p>
            <a:pPr>
              <a:defRPr/>
            </a:pPr>
            <a:fld id="{6550E941-99E4-4403-A917-B30FF69A9617}" type="slidenum">
              <a:rPr lang="en-GB" altLang="en-US" smtClean="0"/>
              <a:pPr>
                <a:defRPr/>
              </a:pPr>
              <a:t>4</a:t>
            </a:fld>
            <a:endParaRPr lang="en-GB" altLang="en-US"/>
          </a:p>
        </p:txBody>
      </p:sp>
    </p:spTree>
    <p:extLst>
      <p:ext uri="{BB962C8B-B14F-4D97-AF65-F5344CB8AC3E}">
        <p14:creationId xmlns:p14="http://schemas.microsoft.com/office/powerpoint/2010/main" val="199529828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B2DB8C-4DCA-43EA-A58F-161623A39E5E}"/>
              </a:ext>
            </a:extLst>
          </p:cNvPr>
          <p:cNvSpPr>
            <a:spLocks noGrp="1"/>
          </p:cNvSpPr>
          <p:nvPr>
            <p:ph type="title"/>
          </p:nvPr>
        </p:nvSpPr>
        <p:spPr/>
        <p:txBody>
          <a:bodyPr/>
          <a:lstStyle/>
          <a:p>
            <a:r>
              <a:rPr lang="en-GB" dirty="0"/>
              <a:t>Monocultural versus Multicultural Vision – Essentialist vs constructivist approach. </a:t>
            </a:r>
          </a:p>
        </p:txBody>
      </p:sp>
      <p:sp>
        <p:nvSpPr>
          <p:cNvPr id="3" name="Content Placeholder 2">
            <a:extLst>
              <a:ext uri="{FF2B5EF4-FFF2-40B4-BE49-F238E27FC236}">
                <a16:creationId xmlns:a16="http://schemas.microsoft.com/office/drawing/2014/main" id="{78EAA430-075D-4152-A437-3B6D21E185AA}"/>
              </a:ext>
            </a:extLst>
          </p:cNvPr>
          <p:cNvSpPr>
            <a:spLocks noGrp="1"/>
          </p:cNvSpPr>
          <p:nvPr>
            <p:ph idx="1"/>
          </p:nvPr>
        </p:nvSpPr>
        <p:spPr>
          <a:xfrm>
            <a:off x="191344" y="1417638"/>
            <a:ext cx="11665296" cy="4099595"/>
          </a:xfrm>
        </p:spPr>
        <p:txBody>
          <a:bodyPr/>
          <a:lstStyle/>
          <a:p>
            <a:r>
              <a:rPr lang="en-GB" dirty="0"/>
              <a:t>A monocultural vision is essentialist in that there is the presumed existence of groups and identities, their internal consistency and cultural specificity is a given, accepted as such and unlikely to change </a:t>
            </a:r>
          </a:p>
          <a:p>
            <a:r>
              <a:rPr lang="en-GB" dirty="0"/>
              <a:t>On the other hand, a multicultural vision is constructivist in that it assumes identities are the result of historical evolution, especially of interactions in a dynamic process with other groups present in a society </a:t>
            </a:r>
          </a:p>
        </p:txBody>
      </p:sp>
      <p:sp>
        <p:nvSpPr>
          <p:cNvPr id="4" name="Date Placeholder 3">
            <a:extLst>
              <a:ext uri="{FF2B5EF4-FFF2-40B4-BE49-F238E27FC236}">
                <a16:creationId xmlns:a16="http://schemas.microsoft.com/office/drawing/2014/main" id="{FDAC1897-FCED-41C6-9307-A10427538FA9}"/>
              </a:ext>
            </a:extLst>
          </p:cNvPr>
          <p:cNvSpPr>
            <a:spLocks noGrp="1"/>
          </p:cNvSpPr>
          <p:nvPr>
            <p:ph type="dt" sz="half" idx="10"/>
          </p:nvPr>
        </p:nvSpPr>
        <p:spPr/>
        <p:txBody>
          <a:bodyPr/>
          <a:lstStyle/>
          <a:p>
            <a:pPr>
              <a:defRPr/>
            </a:pPr>
            <a:fld id="{2303D31F-598B-47EE-BA37-93F097A3D676}" type="datetime1">
              <a:rPr lang="en-GB" altLang="en-US" smtClean="0"/>
              <a:pPr>
                <a:defRPr/>
              </a:pPr>
              <a:t>28/09/2020</a:t>
            </a:fld>
            <a:endParaRPr lang="en-GB" altLang="en-US"/>
          </a:p>
        </p:txBody>
      </p:sp>
      <p:sp>
        <p:nvSpPr>
          <p:cNvPr id="5" name="Slide Number Placeholder 4">
            <a:extLst>
              <a:ext uri="{FF2B5EF4-FFF2-40B4-BE49-F238E27FC236}">
                <a16:creationId xmlns:a16="http://schemas.microsoft.com/office/drawing/2014/main" id="{BA7B66F5-19F5-4A5C-B68F-6BE934195D74}"/>
              </a:ext>
            </a:extLst>
          </p:cNvPr>
          <p:cNvSpPr>
            <a:spLocks noGrp="1"/>
          </p:cNvSpPr>
          <p:nvPr>
            <p:ph type="sldNum" sz="quarter" idx="12"/>
          </p:nvPr>
        </p:nvSpPr>
        <p:spPr/>
        <p:txBody>
          <a:bodyPr/>
          <a:lstStyle/>
          <a:p>
            <a:pPr>
              <a:defRPr/>
            </a:pPr>
            <a:fld id="{6550E941-99E4-4403-A917-B30FF69A9617}" type="slidenum">
              <a:rPr lang="en-GB" altLang="en-US" smtClean="0"/>
              <a:pPr>
                <a:defRPr/>
              </a:pPr>
              <a:t>5</a:t>
            </a:fld>
            <a:endParaRPr lang="en-GB" altLang="en-US"/>
          </a:p>
        </p:txBody>
      </p:sp>
    </p:spTree>
    <p:extLst>
      <p:ext uri="{BB962C8B-B14F-4D97-AF65-F5344CB8AC3E}">
        <p14:creationId xmlns:p14="http://schemas.microsoft.com/office/powerpoint/2010/main" val="1461658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24D061-E6C9-46DC-A67B-EA897E0E9F27}"/>
              </a:ext>
            </a:extLst>
          </p:cNvPr>
          <p:cNvSpPr>
            <a:spLocks noGrp="1"/>
          </p:cNvSpPr>
          <p:nvPr>
            <p:ph type="title"/>
          </p:nvPr>
        </p:nvSpPr>
        <p:spPr>
          <a:xfrm>
            <a:off x="0" y="136524"/>
            <a:ext cx="12072664" cy="1281114"/>
          </a:xfrm>
        </p:spPr>
        <p:txBody>
          <a:bodyPr/>
          <a:lstStyle/>
          <a:p>
            <a:r>
              <a:rPr lang="en-GB" dirty="0"/>
              <a:t>Monocultural versus Multicultural Vision – Universalist  vs Relativist approach. </a:t>
            </a:r>
          </a:p>
        </p:txBody>
      </p:sp>
      <p:sp>
        <p:nvSpPr>
          <p:cNvPr id="3" name="Content Placeholder 2">
            <a:extLst>
              <a:ext uri="{FF2B5EF4-FFF2-40B4-BE49-F238E27FC236}">
                <a16:creationId xmlns:a16="http://schemas.microsoft.com/office/drawing/2014/main" id="{4FE0E724-6229-4296-AFFD-5B357DF2A1E0}"/>
              </a:ext>
            </a:extLst>
          </p:cNvPr>
          <p:cNvSpPr>
            <a:spLocks noGrp="1"/>
          </p:cNvSpPr>
          <p:nvPr>
            <p:ph idx="1"/>
          </p:nvPr>
        </p:nvSpPr>
        <p:spPr/>
        <p:txBody>
          <a:bodyPr/>
          <a:lstStyle/>
          <a:p>
            <a:r>
              <a:rPr lang="en-GB" dirty="0"/>
              <a:t>Universalist approach argues that values, moral judgements, behavioural choices are stated as absolute and can be applied to the whole of humanity.</a:t>
            </a:r>
          </a:p>
          <a:p>
            <a:r>
              <a:rPr lang="en-GB" dirty="0"/>
              <a:t>Relativist approach argues that as long as there are social groups and minorities interacting in the same social space, it is necessary to respect diversity as this will promote social cohesion. </a:t>
            </a:r>
          </a:p>
        </p:txBody>
      </p:sp>
      <p:sp>
        <p:nvSpPr>
          <p:cNvPr id="4" name="Date Placeholder 3">
            <a:extLst>
              <a:ext uri="{FF2B5EF4-FFF2-40B4-BE49-F238E27FC236}">
                <a16:creationId xmlns:a16="http://schemas.microsoft.com/office/drawing/2014/main" id="{E722F162-B5CF-40BC-B531-53760541774B}"/>
              </a:ext>
            </a:extLst>
          </p:cNvPr>
          <p:cNvSpPr>
            <a:spLocks noGrp="1"/>
          </p:cNvSpPr>
          <p:nvPr>
            <p:ph type="dt" sz="half" idx="10"/>
          </p:nvPr>
        </p:nvSpPr>
        <p:spPr/>
        <p:txBody>
          <a:bodyPr/>
          <a:lstStyle/>
          <a:p>
            <a:pPr>
              <a:defRPr/>
            </a:pPr>
            <a:fld id="{2303D31F-598B-47EE-BA37-93F097A3D676}" type="datetime1">
              <a:rPr lang="en-GB" altLang="en-US" smtClean="0"/>
              <a:pPr>
                <a:defRPr/>
              </a:pPr>
              <a:t>28/09/2020</a:t>
            </a:fld>
            <a:endParaRPr lang="en-GB" altLang="en-US"/>
          </a:p>
        </p:txBody>
      </p:sp>
      <p:sp>
        <p:nvSpPr>
          <p:cNvPr id="5" name="Slide Number Placeholder 4">
            <a:extLst>
              <a:ext uri="{FF2B5EF4-FFF2-40B4-BE49-F238E27FC236}">
                <a16:creationId xmlns:a16="http://schemas.microsoft.com/office/drawing/2014/main" id="{04267ED8-089E-44C5-AF15-5155C89ECADA}"/>
              </a:ext>
            </a:extLst>
          </p:cNvPr>
          <p:cNvSpPr>
            <a:spLocks noGrp="1"/>
          </p:cNvSpPr>
          <p:nvPr>
            <p:ph type="sldNum" sz="quarter" idx="12"/>
          </p:nvPr>
        </p:nvSpPr>
        <p:spPr/>
        <p:txBody>
          <a:bodyPr/>
          <a:lstStyle/>
          <a:p>
            <a:pPr>
              <a:defRPr/>
            </a:pPr>
            <a:fld id="{6550E941-99E4-4403-A917-B30FF69A9617}" type="slidenum">
              <a:rPr lang="en-GB" altLang="en-US" smtClean="0"/>
              <a:pPr>
                <a:defRPr/>
              </a:pPr>
              <a:t>6</a:t>
            </a:fld>
            <a:endParaRPr lang="en-GB" altLang="en-US"/>
          </a:p>
        </p:txBody>
      </p:sp>
    </p:spTree>
    <p:extLst>
      <p:ext uri="{BB962C8B-B14F-4D97-AF65-F5344CB8AC3E}">
        <p14:creationId xmlns:p14="http://schemas.microsoft.com/office/powerpoint/2010/main" val="239272782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1AE101-B712-4EE2-B030-B47FA14B51ED}"/>
              </a:ext>
            </a:extLst>
          </p:cNvPr>
          <p:cNvSpPr>
            <a:spLocks noGrp="1"/>
          </p:cNvSpPr>
          <p:nvPr>
            <p:ph type="title"/>
          </p:nvPr>
        </p:nvSpPr>
        <p:spPr/>
        <p:txBody>
          <a:bodyPr/>
          <a:lstStyle/>
          <a:p>
            <a:r>
              <a:rPr lang="en-GB" dirty="0"/>
              <a:t>Monocultural versus Multicultural Vision –  Equality vs Differences. </a:t>
            </a:r>
          </a:p>
        </p:txBody>
      </p:sp>
      <p:sp>
        <p:nvSpPr>
          <p:cNvPr id="3" name="Content Placeholder 2">
            <a:extLst>
              <a:ext uri="{FF2B5EF4-FFF2-40B4-BE49-F238E27FC236}">
                <a16:creationId xmlns:a16="http://schemas.microsoft.com/office/drawing/2014/main" id="{FBF736F4-729F-4576-A88C-1FF47D18A068}"/>
              </a:ext>
            </a:extLst>
          </p:cNvPr>
          <p:cNvSpPr>
            <a:spLocks noGrp="1"/>
          </p:cNvSpPr>
          <p:nvPr>
            <p:ph idx="1"/>
          </p:nvPr>
        </p:nvSpPr>
        <p:spPr>
          <a:xfrm>
            <a:off x="191344" y="1600201"/>
            <a:ext cx="11809312" cy="3917032"/>
          </a:xfrm>
        </p:spPr>
        <p:txBody>
          <a:bodyPr/>
          <a:lstStyle/>
          <a:p>
            <a:r>
              <a:rPr lang="en-GB" dirty="0"/>
              <a:t>Proponents of ‘ equality’ who are predominant in liberal societies, work to promote the equality of all citizens in terms of formal rights and legal administration.</a:t>
            </a:r>
          </a:p>
          <a:p>
            <a:r>
              <a:rPr lang="en-GB" dirty="0"/>
              <a:t>Proponents of 'differences' argue that equality is a fiction that ignores cultural inequalities and specific ethnic identity; in perspective promote the differences that make the heterogeneous social environment.</a:t>
            </a:r>
          </a:p>
        </p:txBody>
      </p:sp>
      <p:sp>
        <p:nvSpPr>
          <p:cNvPr id="4" name="Date Placeholder 3">
            <a:extLst>
              <a:ext uri="{FF2B5EF4-FFF2-40B4-BE49-F238E27FC236}">
                <a16:creationId xmlns:a16="http://schemas.microsoft.com/office/drawing/2014/main" id="{73CB8092-50B6-4029-BC81-3419F2CC0A0A}"/>
              </a:ext>
            </a:extLst>
          </p:cNvPr>
          <p:cNvSpPr>
            <a:spLocks noGrp="1"/>
          </p:cNvSpPr>
          <p:nvPr>
            <p:ph type="dt" sz="half" idx="10"/>
          </p:nvPr>
        </p:nvSpPr>
        <p:spPr/>
        <p:txBody>
          <a:bodyPr/>
          <a:lstStyle/>
          <a:p>
            <a:pPr>
              <a:defRPr/>
            </a:pPr>
            <a:fld id="{2303D31F-598B-47EE-BA37-93F097A3D676}" type="datetime1">
              <a:rPr lang="en-GB" altLang="en-US" smtClean="0"/>
              <a:pPr>
                <a:defRPr/>
              </a:pPr>
              <a:t>28/09/2020</a:t>
            </a:fld>
            <a:endParaRPr lang="en-GB" altLang="en-US"/>
          </a:p>
        </p:txBody>
      </p:sp>
      <p:sp>
        <p:nvSpPr>
          <p:cNvPr id="5" name="Slide Number Placeholder 4">
            <a:extLst>
              <a:ext uri="{FF2B5EF4-FFF2-40B4-BE49-F238E27FC236}">
                <a16:creationId xmlns:a16="http://schemas.microsoft.com/office/drawing/2014/main" id="{2B27B995-B37F-4EB2-B0DC-43E526372FD7}"/>
              </a:ext>
            </a:extLst>
          </p:cNvPr>
          <p:cNvSpPr>
            <a:spLocks noGrp="1"/>
          </p:cNvSpPr>
          <p:nvPr>
            <p:ph type="sldNum" sz="quarter" idx="12"/>
          </p:nvPr>
        </p:nvSpPr>
        <p:spPr/>
        <p:txBody>
          <a:bodyPr/>
          <a:lstStyle/>
          <a:p>
            <a:pPr>
              <a:defRPr/>
            </a:pPr>
            <a:fld id="{6550E941-99E4-4403-A917-B30FF69A9617}" type="slidenum">
              <a:rPr lang="en-GB" altLang="en-US" smtClean="0"/>
              <a:pPr>
                <a:defRPr/>
              </a:pPr>
              <a:t>7</a:t>
            </a:fld>
            <a:endParaRPr lang="en-GB" altLang="en-US"/>
          </a:p>
        </p:txBody>
      </p:sp>
    </p:spTree>
    <p:extLst>
      <p:ext uri="{BB962C8B-B14F-4D97-AF65-F5344CB8AC3E}">
        <p14:creationId xmlns:p14="http://schemas.microsoft.com/office/powerpoint/2010/main" val="179098728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B864C5-4AD4-4984-A170-00E8E703B4E1}"/>
              </a:ext>
            </a:extLst>
          </p:cNvPr>
          <p:cNvSpPr>
            <a:spLocks noGrp="1"/>
          </p:cNvSpPr>
          <p:nvPr>
            <p:ph type="title"/>
          </p:nvPr>
        </p:nvSpPr>
        <p:spPr/>
        <p:txBody>
          <a:bodyPr/>
          <a:lstStyle/>
          <a:p>
            <a:r>
              <a:rPr lang="en-GB" dirty="0"/>
              <a:t>Monocultural versus Multicultural Vision – Objective vs Subjective Approach. </a:t>
            </a:r>
          </a:p>
        </p:txBody>
      </p:sp>
      <p:sp>
        <p:nvSpPr>
          <p:cNvPr id="3" name="Content Placeholder 2">
            <a:extLst>
              <a:ext uri="{FF2B5EF4-FFF2-40B4-BE49-F238E27FC236}">
                <a16:creationId xmlns:a16="http://schemas.microsoft.com/office/drawing/2014/main" id="{910FD2C8-2F13-4B9E-A0E4-9C0BE49B7A0B}"/>
              </a:ext>
            </a:extLst>
          </p:cNvPr>
          <p:cNvSpPr>
            <a:spLocks noGrp="1"/>
          </p:cNvSpPr>
          <p:nvPr>
            <p:ph idx="1"/>
          </p:nvPr>
        </p:nvSpPr>
        <p:spPr>
          <a:xfrm>
            <a:off x="191344" y="1600201"/>
            <a:ext cx="11665296" cy="3917032"/>
          </a:xfrm>
        </p:spPr>
        <p:txBody>
          <a:bodyPr/>
          <a:lstStyle/>
          <a:p>
            <a:r>
              <a:rPr lang="en-GB" dirty="0"/>
              <a:t>Objective supporters emphasise the positive role of competition and excellence. They demand objective standards of quality that permit integration or exclusion when work is being evaluated.</a:t>
            </a:r>
          </a:p>
          <a:p>
            <a:r>
              <a:rPr lang="en-GB" dirty="0"/>
              <a:t>According to the Subjective approach, multiculturalists emphasise the importance of ‘recognition’ in helping minorities to develop a sense of self-esteem. They demand appropriate criteria for evaluation of performance.</a:t>
            </a:r>
          </a:p>
        </p:txBody>
      </p:sp>
      <p:sp>
        <p:nvSpPr>
          <p:cNvPr id="4" name="Date Placeholder 3">
            <a:extLst>
              <a:ext uri="{FF2B5EF4-FFF2-40B4-BE49-F238E27FC236}">
                <a16:creationId xmlns:a16="http://schemas.microsoft.com/office/drawing/2014/main" id="{7F3107FC-A2E6-4746-8D7F-81DD010B9D1A}"/>
              </a:ext>
            </a:extLst>
          </p:cNvPr>
          <p:cNvSpPr>
            <a:spLocks noGrp="1"/>
          </p:cNvSpPr>
          <p:nvPr>
            <p:ph type="dt" sz="half" idx="10"/>
          </p:nvPr>
        </p:nvSpPr>
        <p:spPr/>
        <p:txBody>
          <a:bodyPr/>
          <a:lstStyle/>
          <a:p>
            <a:pPr>
              <a:defRPr/>
            </a:pPr>
            <a:fld id="{2303D31F-598B-47EE-BA37-93F097A3D676}" type="datetime1">
              <a:rPr lang="en-GB" altLang="en-US" smtClean="0"/>
              <a:pPr>
                <a:defRPr/>
              </a:pPr>
              <a:t>28/09/2020</a:t>
            </a:fld>
            <a:endParaRPr lang="en-GB" altLang="en-US"/>
          </a:p>
        </p:txBody>
      </p:sp>
      <p:sp>
        <p:nvSpPr>
          <p:cNvPr id="5" name="Slide Number Placeholder 4">
            <a:extLst>
              <a:ext uri="{FF2B5EF4-FFF2-40B4-BE49-F238E27FC236}">
                <a16:creationId xmlns:a16="http://schemas.microsoft.com/office/drawing/2014/main" id="{8BD48496-05E6-49F4-985F-CF9447895DE3}"/>
              </a:ext>
            </a:extLst>
          </p:cNvPr>
          <p:cNvSpPr>
            <a:spLocks noGrp="1"/>
          </p:cNvSpPr>
          <p:nvPr>
            <p:ph type="sldNum" sz="quarter" idx="12"/>
          </p:nvPr>
        </p:nvSpPr>
        <p:spPr/>
        <p:txBody>
          <a:bodyPr/>
          <a:lstStyle/>
          <a:p>
            <a:pPr>
              <a:defRPr/>
            </a:pPr>
            <a:fld id="{6550E941-99E4-4403-A917-B30FF69A9617}" type="slidenum">
              <a:rPr lang="en-GB" altLang="en-US" smtClean="0"/>
              <a:pPr>
                <a:defRPr/>
              </a:pPr>
              <a:t>8</a:t>
            </a:fld>
            <a:endParaRPr lang="en-GB" altLang="en-US"/>
          </a:p>
        </p:txBody>
      </p:sp>
    </p:spTree>
    <p:extLst>
      <p:ext uri="{BB962C8B-B14F-4D97-AF65-F5344CB8AC3E}">
        <p14:creationId xmlns:p14="http://schemas.microsoft.com/office/powerpoint/2010/main" val="212822797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68334D-4953-4803-A46D-8479FE4E8176}"/>
              </a:ext>
            </a:extLst>
          </p:cNvPr>
          <p:cNvSpPr>
            <a:spLocks noGrp="1"/>
          </p:cNvSpPr>
          <p:nvPr>
            <p:ph type="title"/>
          </p:nvPr>
        </p:nvSpPr>
        <p:spPr/>
        <p:txBody>
          <a:bodyPr/>
          <a:lstStyle/>
          <a:p>
            <a:r>
              <a:rPr lang="en-GB" dirty="0"/>
              <a:t>Europe and European Cultures – An Introduction. </a:t>
            </a:r>
          </a:p>
        </p:txBody>
      </p:sp>
      <p:sp>
        <p:nvSpPr>
          <p:cNvPr id="3" name="Content Placeholder 2">
            <a:extLst>
              <a:ext uri="{FF2B5EF4-FFF2-40B4-BE49-F238E27FC236}">
                <a16:creationId xmlns:a16="http://schemas.microsoft.com/office/drawing/2014/main" id="{8526FA72-B91F-444B-8CF4-95C5F2F520F5}"/>
              </a:ext>
            </a:extLst>
          </p:cNvPr>
          <p:cNvSpPr>
            <a:spLocks noGrp="1"/>
          </p:cNvSpPr>
          <p:nvPr>
            <p:ph idx="1"/>
          </p:nvPr>
        </p:nvSpPr>
        <p:spPr>
          <a:xfrm>
            <a:off x="119336" y="1417638"/>
            <a:ext cx="11881320" cy="4099595"/>
          </a:xfrm>
        </p:spPr>
        <p:txBody>
          <a:bodyPr/>
          <a:lstStyle/>
          <a:p>
            <a:r>
              <a:rPr lang="en-GB" sz="2800" dirty="0"/>
              <a:t>Europe is generally considered to be a community that is neither racially nor linguistically based but rather Europe is created on the events of its history (</a:t>
            </a:r>
            <a:r>
              <a:rPr lang="en-GB" sz="2800" dirty="0" err="1"/>
              <a:t>Duroselle</a:t>
            </a:r>
            <a:r>
              <a:rPr lang="en-GB" sz="2800" dirty="0"/>
              <a:t>, 2004).</a:t>
            </a:r>
          </a:p>
          <a:p>
            <a:r>
              <a:rPr lang="en-GB" sz="2800" dirty="0"/>
              <a:t>A European identity has never been clearly established either culturally, politically or geographically, Europe’s eastern borders in particular remain somewhat arbitrary and can also be seen as a part of Asia. </a:t>
            </a:r>
          </a:p>
          <a:p>
            <a:r>
              <a:rPr lang="en-GB" sz="2800" dirty="0"/>
              <a:t>Europe is not a stable, autonomous entity, and has been portrayed in many different ways down the ages according to the cultural and political relations prevailing. </a:t>
            </a:r>
          </a:p>
        </p:txBody>
      </p:sp>
      <p:sp>
        <p:nvSpPr>
          <p:cNvPr id="4" name="Date Placeholder 3">
            <a:extLst>
              <a:ext uri="{FF2B5EF4-FFF2-40B4-BE49-F238E27FC236}">
                <a16:creationId xmlns:a16="http://schemas.microsoft.com/office/drawing/2014/main" id="{6834E800-C8DD-4751-BB62-4A1A2C95DEFF}"/>
              </a:ext>
            </a:extLst>
          </p:cNvPr>
          <p:cNvSpPr>
            <a:spLocks noGrp="1"/>
          </p:cNvSpPr>
          <p:nvPr>
            <p:ph type="dt" sz="half" idx="10"/>
          </p:nvPr>
        </p:nvSpPr>
        <p:spPr/>
        <p:txBody>
          <a:bodyPr/>
          <a:lstStyle/>
          <a:p>
            <a:pPr>
              <a:defRPr/>
            </a:pPr>
            <a:fld id="{2303D31F-598B-47EE-BA37-93F097A3D676}" type="datetime1">
              <a:rPr lang="en-GB" altLang="en-US" smtClean="0"/>
              <a:pPr>
                <a:defRPr/>
              </a:pPr>
              <a:t>28/09/2020</a:t>
            </a:fld>
            <a:endParaRPr lang="en-GB" altLang="en-US"/>
          </a:p>
        </p:txBody>
      </p:sp>
      <p:sp>
        <p:nvSpPr>
          <p:cNvPr id="5" name="Slide Number Placeholder 4">
            <a:extLst>
              <a:ext uri="{FF2B5EF4-FFF2-40B4-BE49-F238E27FC236}">
                <a16:creationId xmlns:a16="http://schemas.microsoft.com/office/drawing/2014/main" id="{21B2F64D-7D8F-4B0B-BD28-E87D0C93DC1F}"/>
              </a:ext>
            </a:extLst>
          </p:cNvPr>
          <p:cNvSpPr>
            <a:spLocks noGrp="1"/>
          </p:cNvSpPr>
          <p:nvPr>
            <p:ph type="sldNum" sz="quarter" idx="12"/>
          </p:nvPr>
        </p:nvSpPr>
        <p:spPr/>
        <p:txBody>
          <a:bodyPr/>
          <a:lstStyle/>
          <a:p>
            <a:pPr>
              <a:defRPr/>
            </a:pPr>
            <a:fld id="{6550E941-99E4-4403-A917-B30FF69A9617}" type="slidenum">
              <a:rPr lang="en-GB" altLang="en-US" smtClean="0"/>
              <a:pPr>
                <a:defRPr/>
              </a:pPr>
              <a:t>9</a:t>
            </a:fld>
            <a:endParaRPr lang="en-GB" altLang="en-US"/>
          </a:p>
        </p:txBody>
      </p:sp>
    </p:spTree>
    <p:extLst>
      <p:ext uri="{BB962C8B-B14F-4D97-AF65-F5344CB8AC3E}">
        <p14:creationId xmlns:p14="http://schemas.microsoft.com/office/powerpoint/2010/main" val="359197584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7F38CB-02AF-4998-8077-0EF5D6DF7091}"/>
              </a:ext>
            </a:extLst>
          </p:cNvPr>
          <p:cNvSpPr>
            <a:spLocks noGrp="1"/>
          </p:cNvSpPr>
          <p:nvPr>
            <p:ph type="title"/>
          </p:nvPr>
        </p:nvSpPr>
        <p:spPr/>
        <p:txBody>
          <a:bodyPr/>
          <a:lstStyle/>
          <a:p>
            <a:r>
              <a:rPr lang="en-GB" dirty="0"/>
              <a:t>Europe and the European Union. </a:t>
            </a:r>
          </a:p>
        </p:txBody>
      </p:sp>
      <p:sp>
        <p:nvSpPr>
          <p:cNvPr id="3" name="Content Placeholder 2">
            <a:extLst>
              <a:ext uri="{FF2B5EF4-FFF2-40B4-BE49-F238E27FC236}">
                <a16:creationId xmlns:a16="http://schemas.microsoft.com/office/drawing/2014/main" id="{06FCD223-4527-4C95-8646-1A8E09F9FA91}"/>
              </a:ext>
            </a:extLst>
          </p:cNvPr>
          <p:cNvSpPr>
            <a:spLocks noGrp="1"/>
          </p:cNvSpPr>
          <p:nvPr>
            <p:ph idx="1"/>
          </p:nvPr>
        </p:nvSpPr>
        <p:spPr>
          <a:xfrm>
            <a:off x="119336" y="1417638"/>
            <a:ext cx="11737304" cy="4099595"/>
          </a:xfrm>
        </p:spPr>
        <p:txBody>
          <a:bodyPr/>
          <a:lstStyle/>
          <a:p>
            <a:r>
              <a:rPr lang="en-GB" dirty="0"/>
              <a:t>The historical roots of the EU lie in the Second World War, as do those of a parallel institution, the Council of Europe which was created in 1949 by West European nations. </a:t>
            </a:r>
          </a:p>
          <a:p>
            <a:r>
              <a:rPr lang="en-GB" dirty="0"/>
              <a:t>Six countries (Germany, France, Italy, Belgium, Luxembourg and the Netherlands) wanted to step up co-operation and they decided to sign a treaty whereby their coal and steel industries were to be run under a common management. </a:t>
            </a:r>
          </a:p>
        </p:txBody>
      </p:sp>
      <p:sp>
        <p:nvSpPr>
          <p:cNvPr id="4" name="Date Placeholder 3">
            <a:extLst>
              <a:ext uri="{FF2B5EF4-FFF2-40B4-BE49-F238E27FC236}">
                <a16:creationId xmlns:a16="http://schemas.microsoft.com/office/drawing/2014/main" id="{FD389330-3F90-47AE-9FE2-56A6FF02B202}"/>
              </a:ext>
            </a:extLst>
          </p:cNvPr>
          <p:cNvSpPr>
            <a:spLocks noGrp="1"/>
          </p:cNvSpPr>
          <p:nvPr>
            <p:ph type="dt" sz="half" idx="10"/>
          </p:nvPr>
        </p:nvSpPr>
        <p:spPr/>
        <p:txBody>
          <a:bodyPr/>
          <a:lstStyle/>
          <a:p>
            <a:pPr>
              <a:defRPr/>
            </a:pPr>
            <a:fld id="{2303D31F-598B-47EE-BA37-93F097A3D676}" type="datetime1">
              <a:rPr lang="en-GB" altLang="en-US" smtClean="0"/>
              <a:pPr>
                <a:defRPr/>
              </a:pPr>
              <a:t>28/09/2020</a:t>
            </a:fld>
            <a:endParaRPr lang="en-GB" altLang="en-US"/>
          </a:p>
        </p:txBody>
      </p:sp>
      <p:sp>
        <p:nvSpPr>
          <p:cNvPr id="5" name="Slide Number Placeholder 4">
            <a:extLst>
              <a:ext uri="{FF2B5EF4-FFF2-40B4-BE49-F238E27FC236}">
                <a16:creationId xmlns:a16="http://schemas.microsoft.com/office/drawing/2014/main" id="{12C7E7B2-759F-494F-A671-8866962FD085}"/>
              </a:ext>
            </a:extLst>
          </p:cNvPr>
          <p:cNvSpPr>
            <a:spLocks noGrp="1"/>
          </p:cNvSpPr>
          <p:nvPr>
            <p:ph type="sldNum" sz="quarter" idx="12"/>
          </p:nvPr>
        </p:nvSpPr>
        <p:spPr/>
        <p:txBody>
          <a:bodyPr/>
          <a:lstStyle/>
          <a:p>
            <a:pPr>
              <a:defRPr/>
            </a:pPr>
            <a:fld id="{6550E941-99E4-4403-A917-B30FF69A9617}" type="slidenum">
              <a:rPr lang="en-GB" altLang="en-US" smtClean="0"/>
              <a:pPr>
                <a:defRPr/>
              </a:pPr>
              <a:t>10</a:t>
            </a:fld>
            <a:endParaRPr lang="en-GB" altLang="en-US"/>
          </a:p>
        </p:txBody>
      </p:sp>
    </p:spTree>
    <p:extLst>
      <p:ext uri="{BB962C8B-B14F-4D97-AF65-F5344CB8AC3E}">
        <p14:creationId xmlns:p14="http://schemas.microsoft.com/office/powerpoint/2010/main" val="165320571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2D6684-C71F-4ACF-A964-FA15E085DE5A}"/>
              </a:ext>
            </a:extLst>
          </p:cNvPr>
          <p:cNvSpPr>
            <a:spLocks noGrp="1"/>
          </p:cNvSpPr>
          <p:nvPr>
            <p:ph type="title"/>
          </p:nvPr>
        </p:nvSpPr>
        <p:spPr/>
        <p:txBody>
          <a:bodyPr/>
          <a:lstStyle/>
          <a:p>
            <a:r>
              <a:rPr lang="en-GB" dirty="0"/>
              <a:t>Europe and the European Union. </a:t>
            </a:r>
          </a:p>
        </p:txBody>
      </p:sp>
      <p:sp>
        <p:nvSpPr>
          <p:cNvPr id="3" name="Content Placeholder 2">
            <a:extLst>
              <a:ext uri="{FF2B5EF4-FFF2-40B4-BE49-F238E27FC236}">
                <a16:creationId xmlns:a16="http://schemas.microsoft.com/office/drawing/2014/main" id="{6C3B1DD4-F2C9-4798-A896-2EB251D5315A}"/>
              </a:ext>
            </a:extLst>
          </p:cNvPr>
          <p:cNvSpPr>
            <a:spLocks noGrp="1"/>
          </p:cNvSpPr>
          <p:nvPr>
            <p:ph idx="1"/>
          </p:nvPr>
        </p:nvSpPr>
        <p:spPr>
          <a:xfrm>
            <a:off x="334433" y="1196752"/>
            <a:ext cx="11594215" cy="4320481"/>
          </a:xfrm>
        </p:spPr>
        <p:txBody>
          <a:bodyPr/>
          <a:lstStyle/>
          <a:p>
            <a:r>
              <a:rPr lang="en-GB" dirty="0"/>
              <a:t>It was this co-operation that was developed further in other economic sectors and this led to the creation of the European Economic Community (EEC), often referred to as the Common Market. </a:t>
            </a:r>
          </a:p>
          <a:p>
            <a:r>
              <a:rPr lang="en-GB" dirty="0"/>
              <a:t>This also led to the 1991 Maastricht treaty, where the EEC became the European Union, paving the way for increased coordination in areas of foreign and security policy, criminal justice, judicial co-operation, as well as the creation of the euro currency.</a:t>
            </a:r>
          </a:p>
        </p:txBody>
      </p:sp>
      <p:sp>
        <p:nvSpPr>
          <p:cNvPr id="4" name="Date Placeholder 3">
            <a:extLst>
              <a:ext uri="{FF2B5EF4-FFF2-40B4-BE49-F238E27FC236}">
                <a16:creationId xmlns:a16="http://schemas.microsoft.com/office/drawing/2014/main" id="{D6879E7F-C449-4C61-B9B2-76B56E58C401}"/>
              </a:ext>
            </a:extLst>
          </p:cNvPr>
          <p:cNvSpPr>
            <a:spLocks noGrp="1"/>
          </p:cNvSpPr>
          <p:nvPr>
            <p:ph type="dt" sz="half" idx="10"/>
          </p:nvPr>
        </p:nvSpPr>
        <p:spPr/>
        <p:txBody>
          <a:bodyPr/>
          <a:lstStyle/>
          <a:p>
            <a:pPr>
              <a:defRPr/>
            </a:pPr>
            <a:fld id="{2303D31F-598B-47EE-BA37-93F097A3D676}" type="datetime1">
              <a:rPr lang="en-GB" altLang="en-US" smtClean="0"/>
              <a:pPr>
                <a:defRPr/>
              </a:pPr>
              <a:t>28/09/2020</a:t>
            </a:fld>
            <a:endParaRPr lang="en-GB" altLang="en-US"/>
          </a:p>
        </p:txBody>
      </p:sp>
      <p:sp>
        <p:nvSpPr>
          <p:cNvPr id="5" name="Slide Number Placeholder 4">
            <a:extLst>
              <a:ext uri="{FF2B5EF4-FFF2-40B4-BE49-F238E27FC236}">
                <a16:creationId xmlns:a16="http://schemas.microsoft.com/office/drawing/2014/main" id="{196EB62F-6C28-4800-B8A5-79322E2E80F9}"/>
              </a:ext>
            </a:extLst>
          </p:cNvPr>
          <p:cNvSpPr>
            <a:spLocks noGrp="1"/>
          </p:cNvSpPr>
          <p:nvPr>
            <p:ph type="sldNum" sz="quarter" idx="12"/>
          </p:nvPr>
        </p:nvSpPr>
        <p:spPr/>
        <p:txBody>
          <a:bodyPr/>
          <a:lstStyle/>
          <a:p>
            <a:pPr>
              <a:defRPr/>
            </a:pPr>
            <a:fld id="{6550E941-99E4-4403-A917-B30FF69A9617}" type="slidenum">
              <a:rPr lang="en-GB" altLang="en-US" smtClean="0"/>
              <a:pPr>
                <a:defRPr/>
              </a:pPr>
              <a:t>11</a:t>
            </a:fld>
            <a:endParaRPr lang="en-GB" altLang="en-US"/>
          </a:p>
        </p:txBody>
      </p:sp>
    </p:spTree>
    <p:extLst>
      <p:ext uri="{BB962C8B-B14F-4D97-AF65-F5344CB8AC3E}">
        <p14:creationId xmlns:p14="http://schemas.microsoft.com/office/powerpoint/2010/main" val="5177421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752CDE-8BCD-4A59-9AC8-F0AEEFFC5F0B}"/>
              </a:ext>
            </a:extLst>
          </p:cNvPr>
          <p:cNvSpPr>
            <a:spLocks noGrp="1"/>
          </p:cNvSpPr>
          <p:nvPr>
            <p:ph type="title"/>
          </p:nvPr>
        </p:nvSpPr>
        <p:spPr>
          <a:xfrm>
            <a:off x="119336" y="0"/>
            <a:ext cx="11953328" cy="980728"/>
          </a:xfrm>
        </p:spPr>
        <p:txBody>
          <a:bodyPr/>
          <a:lstStyle/>
          <a:p>
            <a:r>
              <a:rPr lang="en-GB" dirty="0"/>
              <a:t>Europe, the European Union and the council of Europe. </a:t>
            </a:r>
          </a:p>
        </p:txBody>
      </p:sp>
      <p:sp>
        <p:nvSpPr>
          <p:cNvPr id="3" name="Content Placeholder 2">
            <a:extLst>
              <a:ext uri="{FF2B5EF4-FFF2-40B4-BE49-F238E27FC236}">
                <a16:creationId xmlns:a16="http://schemas.microsoft.com/office/drawing/2014/main" id="{4ED359B4-A91B-4143-9C96-9B5858CBFB92}"/>
              </a:ext>
            </a:extLst>
          </p:cNvPr>
          <p:cNvSpPr>
            <a:spLocks noGrp="1"/>
          </p:cNvSpPr>
          <p:nvPr>
            <p:ph idx="1"/>
          </p:nvPr>
        </p:nvSpPr>
        <p:spPr>
          <a:xfrm>
            <a:off x="119336" y="836712"/>
            <a:ext cx="11953328" cy="4896544"/>
          </a:xfrm>
        </p:spPr>
        <p:txBody>
          <a:bodyPr/>
          <a:lstStyle/>
          <a:p>
            <a:r>
              <a:rPr lang="en-GB" sz="2800" dirty="0"/>
              <a:t>The Council of Europe and the European Union were both set up to bring peace and prosperity to a continent whose countries had been at war with each other. </a:t>
            </a:r>
          </a:p>
          <a:p>
            <a:r>
              <a:rPr lang="en-GB" sz="2800" dirty="0"/>
              <a:t>The Council has come to play a special role in the development of the EU through the laying down of economic, social and legal benchmarks for new applicant countries. </a:t>
            </a:r>
          </a:p>
          <a:p>
            <a:r>
              <a:rPr lang="en-GB" sz="2800" dirty="0"/>
              <a:t>By doing so, it is creating a European identity based on common values and practices. </a:t>
            </a:r>
          </a:p>
          <a:p>
            <a:r>
              <a:rPr lang="en-GB" sz="2800" dirty="0"/>
              <a:t>This has brought some uniformity in the way these countries operate </a:t>
            </a:r>
            <a:r>
              <a:rPr lang="en-GB" sz="2800" dirty="0" err="1"/>
              <a:t>e.g</a:t>
            </a:r>
            <a:r>
              <a:rPr lang="en-GB" sz="2800" dirty="0"/>
              <a:t> the Schengen agreement but can all this reflect some form of cultural identity?</a:t>
            </a:r>
          </a:p>
        </p:txBody>
      </p:sp>
      <p:sp>
        <p:nvSpPr>
          <p:cNvPr id="4" name="Date Placeholder 3">
            <a:extLst>
              <a:ext uri="{FF2B5EF4-FFF2-40B4-BE49-F238E27FC236}">
                <a16:creationId xmlns:a16="http://schemas.microsoft.com/office/drawing/2014/main" id="{6043FD90-7509-4CB6-899F-760A17353B19}"/>
              </a:ext>
            </a:extLst>
          </p:cNvPr>
          <p:cNvSpPr>
            <a:spLocks noGrp="1"/>
          </p:cNvSpPr>
          <p:nvPr>
            <p:ph type="dt" sz="half" idx="10"/>
          </p:nvPr>
        </p:nvSpPr>
        <p:spPr/>
        <p:txBody>
          <a:bodyPr/>
          <a:lstStyle/>
          <a:p>
            <a:pPr>
              <a:defRPr/>
            </a:pPr>
            <a:fld id="{2303D31F-598B-47EE-BA37-93F097A3D676}" type="datetime1">
              <a:rPr lang="en-GB" altLang="en-US" smtClean="0"/>
              <a:pPr>
                <a:defRPr/>
              </a:pPr>
              <a:t>28/09/2020</a:t>
            </a:fld>
            <a:endParaRPr lang="en-GB" altLang="en-US"/>
          </a:p>
        </p:txBody>
      </p:sp>
      <p:sp>
        <p:nvSpPr>
          <p:cNvPr id="5" name="Slide Number Placeholder 4">
            <a:extLst>
              <a:ext uri="{FF2B5EF4-FFF2-40B4-BE49-F238E27FC236}">
                <a16:creationId xmlns:a16="http://schemas.microsoft.com/office/drawing/2014/main" id="{1D02AA1F-C977-456F-8FCF-C9231464B1D8}"/>
              </a:ext>
            </a:extLst>
          </p:cNvPr>
          <p:cNvSpPr>
            <a:spLocks noGrp="1"/>
          </p:cNvSpPr>
          <p:nvPr>
            <p:ph type="sldNum" sz="quarter" idx="12"/>
          </p:nvPr>
        </p:nvSpPr>
        <p:spPr/>
        <p:txBody>
          <a:bodyPr/>
          <a:lstStyle/>
          <a:p>
            <a:pPr>
              <a:defRPr/>
            </a:pPr>
            <a:fld id="{6550E941-99E4-4403-A917-B30FF69A9617}" type="slidenum">
              <a:rPr lang="en-GB" altLang="en-US" smtClean="0"/>
              <a:pPr>
                <a:defRPr/>
              </a:pPr>
              <a:t>12</a:t>
            </a:fld>
            <a:endParaRPr lang="en-GB" altLang="en-US"/>
          </a:p>
        </p:txBody>
      </p:sp>
    </p:spTree>
    <p:extLst>
      <p:ext uri="{BB962C8B-B14F-4D97-AF65-F5344CB8AC3E}">
        <p14:creationId xmlns:p14="http://schemas.microsoft.com/office/powerpoint/2010/main" val="350854340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6B3FF8-C4EA-402B-94DD-5AA8073EA53F}"/>
              </a:ext>
            </a:extLst>
          </p:cNvPr>
          <p:cNvSpPr>
            <a:spLocks noGrp="1"/>
          </p:cNvSpPr>
          <p:nvPr>
            <p:ph type="title"/>
          </p:nvPr>
        </p:nvSpPr>
        <p:spPr/>
        <p:txBody>
          <a:bodyPr/>
          <a:lstStyle/>
          <a:p>
            <a:r>
              <a:rPr lang="en-GB" dirty="0"/>
              <a:t>The Council of Europe and the European Union: different roles, shared values </a:t>
            </a:r>
          </a:p>
        </p:txBody>
      </p:sp>
      <p:sp>
        <p:nvSpPr>
          <p:cNvPr id="3" name="Content Placeholder 2">
            <a:extLst>
              <a:ext uri="{FF2B5EF4-FFF2-40B4-BE49-F238E27FC236}">
                <a16:creationId xmlns:a16="http://schemas.microsoft.com/office/drawing/2014/main" id="{0E38B3E6-F1A5-42CC-8904-3E1B586E267B}"/>
              </a:ext>
            </a:extLst>
          </p:cNvPr>
          <p:cNvSpPr>
            <a:spLocks noGrp="1"/>
          </p:cNvSpPr>
          <p:nvPr>
            <p:ph idx="1"/>
          </p:nvPr>
        </p:nvSpPr>
        <p:spPr/>
        <p:txBody>
          <a:bodyPr/>
          <a:lstStyle/>
          <a:p>
            <a:r>
              <a:rPr lang="en-GB" sz="2800" dirty="0"/>
              <a:t>The Council of Europe and the European Union share the same fundamental values – human rights, democracy and the rule of law – but they are separate entities which perform different but complementary, roles. </a:t>
            </a:r>
          </a:p>
          <a:p>
            <a:r>
              <a:rPr lang="en-GB" sz="2800" dirty="0"/>
              <a:t>Council of Europe brings governments from across Europe – and beyond – to agree minimum legal standards in a wide range of areas. It then monitors how well countries apply the standards that they have chosen to sign up to. </a:t>
            </a:r>
          </a:p>
        </p:txBody>
      </p:sp>
      <p:sp>
        <p:nvSpPr>
          <p:cNvPr id="4" name="Date Placeholder 3">
            <a:extLst>
              <a:ext uri="{FF2B5EF4-FFF2-40B4-BE49-F238E27FC236}">
                <a16:creationId xmlns:a16="http://schemas.microsoft.com/office/drawing/2014/main" id="{BB9D7545-79DB-4001-A94F-46BFB82F38C5}"/>
              </a:ext>
            </a:extLst>
          </p:cNvPr>
          <p:cNvSpPr>
            <a:spLocks noGrp="1"/>
          </p:cNvSpPr>
          <p:nvPr>
            <p:ph type="dt" sz="half" idx="10"/>
          </p:nvPr>
        </p:nvSpPr>
        <p:spPr/>
        <p:txBody>
          <a:bodyPr/>
          <a:lstStyle/>
          <a:p>
            <a:pPr>
              <a:defRPr/>
            </a:pPr>
            <a:fld id="{2303D31F-598B-47EE-BA37-93F097A3D676}" type="datetime1">
              <a:rPr lang="en-GB" altLang="en-US" smtClean="0"/>
              <a:pPr>
                <a:defRPr/>
              </a:pPr>
              <a:t>28/09/2020</a:t>
            </a:fld>
            <a:endParaRPr lang="en-GB" altLang="en-US"/>
          </a:p>
        </p:txBody>
      </p:sp>
      <p:sp>
        <p:nvSpPr>
          <p:cNvPr id="5" name="Slide Number Placeholder 4">
            <a:extLst>
              <a:ext uri="{FF2B5EF4-FFF2-40B4-BE49-F238E27FC236}">
                <a16:creationId xmlns:a16="http://schemas.microsoft.com/office/drawing/2014/main" id="{5090C7F0-0FF2-46C9-8908-6B2F5B237043}"/>
              </a:ext>
            </a:extLst>
          </p:cNvPr>
          <p:cNvSpPr>
            <a:spLocks noGrp="1"/>
          </p:cNvSpPr>
          <p:nvPr>
            <p:ph type="sldNum" sz="quarter" idx="12"/>
          </p:nvPr>
        </p:nvSpPr>
        <p:spPr/>
        <p:txBody>
          <a:bodyPr/>
          <a:lstStyle/>
          <a:p>
            <a:pPr>
              <a:defRPr/>
            </a:pPr>
            <a:fld id="{6550E941-99E4-4403-A917-B30FF69A9617}" type="slidenum">
              <a:rPr lang="en-GB" altLang="en-US" smtClean="0"/>
              <a:pPr>
                <a:defRPr/>
              </a:pPr>
              <a:t>13</a:t>
            </a:fld>
            <a:endParaRPr lang="en-GB" altLang="en-US"/>
          </a:p>
        </p:txBody>
      </p:sp>
    </p:spTree>
    <p:extLst>
      <p:ext uri="{BB962C8B-B14F-4D97-AF65-F5344CB8AC3E}">
        <p14:creationId xmlns:p14="http://schemas.microsoft.com/office/powerpoint/2010/main" val="384405504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B02504-B566-4333-99D6-575BAE5C17CF}"/>
              </a:ext>
            </a:extLst>
          </p:cNvPr>
          <p:cNvSpPr>
            <a:spLocks noGrp="1"/>
          </p:cNvSpPr>
          <p:nvPr>
            <p:ph type="title"/>
          </p:nvPr>
        </p:nvSpPr>
        <p:spPr>
          <a:xfrm>
            <a:off x="263352" y="136524"/>
            <a:ext cx="11319048" cy="916212"/>
          </a:xfrm>
        </p:spPr>
        <p:txBody>
          <a:bodyPr/>
          <a:lstStyle/>
          <a:p>
            <a:r>
              <a:rPr lang="en-GB" dirty="0"/>
              <a:t>The Council of Europe and the European Union: different roles, shared values </a:t>
            </a:r>
          </a:p>
        </p:txBody>
      </p:sp>
      <p:sp>
        <p:nvSpPr>
          <p:cNvPr id="3" name="Content Placeholder 2">
            <a:extLst>
              <a:ext uri="{FF2B5EF4-FFF2-40B4-BE49-F238E27FC236}">
                <a16:creationId xmlns:a16="http://schemas.microsoft.com/office/drawing/2014/main" id="{6294D9FF-27FD-4641-9BF1-FCBF159BCC92}"/>
              </a:ext>
            </a:extLst>
          </p:cNvPr>
          <p:cNvSpPr>
            <a:spLocks noGrp="1"/>
          </p:cNvSpPr>
          <p:nvPr>
            <p:ph idx="1"/>
          </p:nvPr>
        </p:nvSpPr>
        <p:spPr>
          <a:xfrm>
            <a:off x="191344" y="1196752"/>
            <a:ext cx="11737304" cy="4536504"/>
          </a:xfrm>
        </p:spPr>
        <p:txBody>
          <a:bodyPr/>
          <a:lstStyle/>
          <a:p>
            <a:r>
              <a:rPr lang="en-GB" dirty="0"/>
              <a:t>Council of Europe also provides technical assistance, often working together with the European Union, to help them do so. </a:t>
            </a:r>
          </a:p>
          <a:p>
            <a:r>
              <a:rPr lang="en-GB" dirty="0"/>
              <a:t>The European Union refers to those same European values as a key element of its deeper political and economic integration processes. </a:t>
            </a:r>
          </a:p>
          <a:p>
            <a:r>
              <a:rPr lang="en-GB" dirty="0"/>
              <a:t>EU often builds upon Council of Europe standards when drawing up legal instruments and agreements which apply to its member states.</a:t>
            </a:r>
          </a:p>
        </p:txBody>
      </p:sp>
      <p:sp>
        <p:nvSpPr>
          <p:cNvPr id="4" name="Date Placeholder 3">
            <a:extLst>
              <a:ext uri="{FF2B5EF4-FFF2-40B4-BE49-F238E27FC236}">
                <a16:creationId xmlns:a16="http://schemas.microsoft.com/office/drawing/2014/main" id="{77FC08DE-C6B1-4F6C-B664-92BB52F28A3B}"/>
              </a:ext>
            </a:extLst>
          </p:cNvPr>
          <p:cNvSpPr>
            <a:spLocks noGrp="1"/>
          </p:cNvSpPr>
          <p:nvPr>
            <p:ph type="dt" sz="half" idx="10"/>
          </p:nvPr>
        </p:nvSpPr>
        <p:spPr/>
        <p:txBody>
          <a:bodyPr/>
          <a:lstStyle/>
          <a:p>
            <a:pPr>
              <a:defRPr/>
            </a:pPr>
            <a:fld id="{2303D31F-598B-47EE-BA37-93F097A3D676}" type="datetime1">
              <a:rPr lang="en-GB" altLang="en-US" smtClean="0"/>
              <a:pPr>
                <a:defRPr/>
              </a:pPr>
              <a:t>28/09/2020</a:t>
            </a:fld>
            <a:endParaRPr lang="en-GB" altLang="en-US"/>
          </a:p>
        </p:txBody>
      </p:sp>
      <p:sp>
        <p:nvSpPr>
          <p:cNvPr id="5" name="Slide Number Placeholder 4">
            <a:extLst>
              <a:ext uri="{FF2B5EF4-FFF2-40B4-BE49-F238E27FC236}">
                <a16:creationId xmlns:a16="http://schemas.microsoft.com/office/drawing/2014/main" id="{DEDDE558-81CE-434F-BC7B-FA3810BA6714}"/>
              </a:ext>
            </a:extLst>
          </p:cNvPr>
          <p:cNvSpPr>
            <a:spLocks noGrp="1"/>
          </p:cNvSpPr>
          <p:nvPr>
            <p:ph type="sldNum" sz="quarter" idx="12"/>
          </p:nvPr>
        </p:nvSpPr>
        <p:spPr/>
        <p:txBody>
          <a:bodyPr/>
          <a:lstStyle/>
          <a:p>
            <a:pPr>
              <a:defRPr/>
            </a:pPr>
            <a:fld id="{6550E941-99E4-4403-A917-B30FF69A9617}" type="slidenum">
              <a:rPr lang="en-GB" altLang="en-US" smtClean="0"/>
              <a:pPr>
                <a:defRPr/>
              </a:pPr>
              <a:t>14</a:t>
            </a:fld>
            <a:endParaRPr lang="en-GB" altLang="en-US"/>
          </a:p>
        </p:txBody>
      </p:sp>
    </p:spTree>
    <p:extLst>
      <p:ext uri="{BB962C8B-B14F-4D97-AF65-F5344CB8AC3E}">
        <p14:creationId xmlns:p14="http://schemas.microsoft.com/office/powerpoint/2010/main" val="185712109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07129F-A6DB-43EA-840D-EB71A8AD9F9E}"/>
              </a:ext>
            </a:extLst>
          </p:cNvPr>
          <p:cNvSpPr>
            <a:spLocks noGrp="1"/>
          </p:cNvSpPr>
          <p:nvPr>
            <p:ph type="title"/>
          </p:nvPr>
        </p:nvSpPr>
        <p:spPr>
          <a:xfrm>
            <a:off x="609600" y="114299"/>
            <a:ext cx="10972800" cy="578397"/>
          </a:xfrm>
        </p:spPr>
        <p:txBody>
          <a:bodyPr/>
          <a:lstStyle/>
          <a:p>
            <a:r>
              <a:rPr lang="en-GB" dirty="0"/>
              <a:t>Europe and European Culture – the Dilemma</a:t>
            </a:r>
          </a:p>
        </p:txBody>
      </p:sp>
      <p:sp>
        <p:nvSpPr>
          <p:cNvPr id="3" name="Content Placeholder 2">
            <a:extLst>
              <a:ext uri="{FF2B5EF4-FFF2-40B4-BE49-F238E27FC236}">
                <a16:creationId xmlns:a16="http://schemas.microsoft.com/office/drawing/2014/main" id="{97F57899-17B2-41FD-8B7E-DF4DFC3C80EE}"/>
              </a:ext>
            </a:extLst>
          </p:cNvPr>
          <p:cNvSpPr>
            <a:spLocks noGrp="1"/>
          </p:cNvSpPr>
          <p:nvPr>
            <p:ph idx="1"/>
          </p:nvPr>
        </p:nvSpPr>
        <p:spPr>
          <a:xfrm>
            <a:off x="191344" y="692697"/>
            <a:ext cx="11809311" cy="4605462"/>
          </a:xfrm>
        </p:spPr>
        <p:txBody>
          <a:bodyPr/>
          <a:lstStyle/>
          <a:p>
            <a:r>
              <a:rPr lang="en-GB" dirty="0"/>
              <a:t>European institutions themselves have a rather ambivalent attitude towards the concept of a European culture.</a:t>
            </a:r>
          </a:p>
          <a:p>
            <a:r>
              <a:rPr lang="en-GB" dirty="0"/>
              <a:t>While one EU body talks of its wish to develop a unified cultural entity, another talks of the need to preserve Europe’s many cultures. </a:t>
            </a:r>
          </a:p>
          <a:p>
            <a:r>
              <a:rPr lang="en-GB" dirty="0"/>
              <a:t>While other are exclaiming an ideal based on a desire for European unity; others denying the existence of Europe see nothing more than institutional structures binding different cultures. </a:t>
            </a:r>
          </a:p>
        </p:txBody>
      </p:sp>
      <p:sp>
        <p:nvSpPr>
          <p:cNvPr id="4" name="Date Placeholder 3">
            <a:extLst>
              <a:ext uri="{FF2B5EF4-FFF2-40B4-BE49-F238E27FC236}">
                <a16:creationId xmlns:a16="http://schemas.microsoft.com/office/drawing/2014/main" id="{53608BD2-78FF-4E3E-BBB7-069AF9365AD1}"/>
              </a:ext>
            </a:extLst>
          </p:cNvPr>
          <p:cNvSpPr>
            <a:spLocks noGrp="1"/>
          </p:cNvSpPr>
          <p:nvPr>
            <p:ph type="dt" sz="half" idx="10"/>
          </p:nvPr>
        </p:nvSpPr>
        <p:spPr/>
        <p:txBody>
          <a:bodyPr/>
          <a:lstStyle/>
          <a:p>
            <a:pPr>
              <a:defRPr/>
            </a:pPr>
            <a:fld id="{2303D31F-598B-47EE-BA37-93F097A3D676}" type="datetime1">
              <a:rPr lang="en-GB" altLang="en-US" smtClean="0"/>
              <a:pPr>
                <a:defRPr/>
              </a:pPr>
              <a:t>28/09/2020</a:t>
            </a:fld>
            <a:endParaRPr lang="en-GB" altLang="en-US"/>
          </a:p>
        </p:txBody>
      </p:sp>
      <p:sp>
        <p:nvSpPr>
          <p:cNvPr id="5" name="Slide Number Placeholder 4">
            <a:extLst>
              <a:ext uri="{FF2B5EF4-FFF2-40B4-BE49-F238E27FC236}">
                <a16:creationId xmlns:a16="http://schemas.microsoft.com/office/drawing/2014/main" id="{A83078BB-A3DA-46CE-9876-873794610E6A}"/>
              </a:ext>
            </a:extLst>
          </p:cNvPr>
          <p:cNvSpPr>
            <a:spLocks noGrp="1"/>
          </p:cNvSpPr>
          <p:nvPr>
            <p:ph type="sldNum" sz="quarter" idx="12"/>
          </p:nvPr>
        </p:nvSpPr>
        <p:spPr/>
        <p:txBody>
          <a:bodyPr/>
          <a:lstStyle/>
          <a:p>
            <a:pPr>
              <a:defRPr/>
            </a:pPr>
            <a:fld id="{6550E941-99E4-4403-A917-B30FF69A9617}" type="slidenum">
              <a:rPr lang="en-GB" altLang="en-US" smtClean="0"/>
              <a:pPr>
                <a:defRPr/>
              </a:pPr>
              <a:t>15</a:t>
            </a:fld>
            <a:endParaRPr lang="en-GB" altLang="en-US"/>
          </a:p>
        </p:txBody>
      </p:sp>
    </p:spTree>
    <p:extLst>
      <p:ext uri="{BB962C8B-B14F-4D97-AF65-F5344CB8AC3E}">
        <p14:creationId xmlns:p14="http://schemas.microsoft.com/office/powerpoint/2010/main" val="373502661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3AF49D-4C0F-4C7D-98FE-1BFA34973570}"/>
              </a:ext>
            </a:extLst>
          </p:cNvPr>
          <p:cNvSpPr>
            <a:spLocks noGrp="1"/>
          </p:cNvSpPr>
          <p:nvPr>
            <p:ph type="title"/>
          </p:nvPr>
        </p:nvSpPr>
        <p:spPr>
          <a:xfrm>
            <a:off x="609600" y="114299"/>
            <a:ext cx="10972800" cy="722413"/>
          </a:xfrm>
        </p:spPr>
        <p:txBody>
          <a:bodyPr/>
          <a:lstStyle/>
          <a:p>
            <a:r>
              <a:rPr lang="en-GB" dirty="0"/>
              <a:t>Europe and European Culture – the Dilemma</a:t>
            </a:r>
          </a:p>
        </p:txBody>
      </p:sp>
      <p:sp>
        <p:nvSpPr>
          <p:cNvPr id="3" name="Content Placeholder 2">
            <a:extLst>
              <a:ext uri="{FF2B5EF4-FFF2-40B4-BE49-F238E27FC236}">
                <a16:creationId xmlns:a16="http://schemas.microsoft.com/office/drawing/2014/main" id="{93507E15-15FC-4661-93A1-F120B6023E0E}"/>
              </a:ext>
            </a:extLst>
          </p:cNvPr>
          <p:cNvSpPr>
            <a:spLocks noGrp="1"/>
          </p:cNvSpPr>
          <p:nvPr>
            <p:ph idx="1"/>
          </p:nvPr>
        </p:nvSpPr>
        <p:spPr>
          <a:xfrm>
            <a:off x="609600" y="908720"/>
            <a:ext cx="10972800" cy="4608513"/>
          </a:xfrm>
        </p:spPr>
        <p:txBody>
          <a:bodyPr/>
          <a:lstStyle/>
          <a:p>
            <a:r>
              <a:rPr lang="en-GB" dirty="0"/>
              <a:t>Europe is predominantly Christian and the values of Christianity are enshrined into European affairs. </a:t>
            </a:r>
          </a:p>
          <a:p>
            <a:r>
              <a:rPr lang="en-GB" dirty="0"/>
              <a:t>Europe has also realised increased co-ordination and co-operation between European countries, shared representation and legislation.</a:t>
            </a:r>
          </a:p>
          <a:p>
            <a:r>
              <a:rPr lang="en-GB" dirty="0"/>
              <a:t>Europe has also realised decolonisation and a huge wave of immigrants from Africa and Asia.</a:t>
            </a:r>
          </a:p>
          <a:p>
            <a:r>
              <a:rPr lang="en-GB" dirty="0"/>
              <a:t>Despite all this, cultural differences between regions and countries have not been eradicated. </a:t>
            </a:r>
          </a:p>
          <a:p>
            <a:endParaRPr lang="en-GB" dirty="0"/>
          </a:p>
          <a:p>
            <a:endParaRPr lang="en-GB" dirty="0"/>
          </a:p>
          <a:p>
            <a:endParaRPr lang="en-GB" dirty="0"/>
          </a:p>
        </p:txBody>
      </p:sp>
      <p:sp>
        <p:nvSpPr>
          <p:cNvPr id="4" name="Date Placeholder 3">
            <a:extLst>
              <a:ext uri="{FF2B5EF4-FFF2-40B4-BE49-F238E27FC236}">
                <a16:creationId xmlns:a16="http://schemas.microsoft.com/office/drawing/2014/main" id="{BC12CA2B-F604-40BD-B8C8-12BECB89DF13}"/>
              </a:ext>
            </a:extLst>
          </p:cNvPr>
          <p:cNvSpPr>
            <a:spLocks noGrp="1"/>
          </p:cNvSpPr>
          <p:nvPr>
            <p:ph type="dt" sz="half" idx="10"/>
          </p:nvPr>
        </p:nvSpPr>
        <p:spPr/>
        <p:txBody>
          <a:bodyPr/>
          <a:lstStyle/>
          <a:p>
            <a:pPr>
              <a:defRPr/>
            </a:pPr>
            <a:fld id="{2303D31F-598B-47EE-BA37-93F097A3D676}" type="datetime1">
              <a:rPr lang="en-GB" altLang="en-US" smtClean="0"/>
              <a:pPr>
                <a:defRPr/>
              </a:pPr>
              <a:t>28/09/2020</a:t>
            </a:fld>
            <a:endParaRPr lang="en-GB" altLang="en-US"/>
          </a:p>
        </p:txBody>
      </p:sp>
      <p:sp>
        <p:nvSpPr>
          <p:cNvPr id="5" name="Slide Number Placeholder 4">
            <a:extLst>
              <a:ext uri="{FF2B5EF4-FFF2-40B4-BE49-F238E27FC236}">
                <a16:creationId xmlns:a16="http://schemas.microsoft.com/office/drawing/2014/main" id="{44F448E9-0D18-49D8-AF5A-EA67E9AE905B}"/>
              </a:ext>
            </a:extLst>
          </p:cNvPr>
          <p:cNvSpPr>
            <a:spLocks noGrp="1"/>
          </p:cNvSpPr>
          <p:nvPr>
            <p:ph type="sldNum" sz="quarter" idx="12"/>
          </p:nvPr>
        </p:nvSpPr>
        <p:spPr/>
        <p:txBody>
          <a:bodyPr/>
          <a:lstStyle/>
          <a:p>
            <a:pPr>
              <a:defRPr/>
            </a:pPr>
            <a:fld id="{6550E941-99E4-4403-A917-B30FF69A9617}" type="slidenum">
              <a:rPr lang="en-GB" altLang="en-US" smtClean="0"/>
              <a:pPr>
                <a:defRPr/>
              </a:pPr>
              <a:t>16</a:t>
            </a:fld>
            <a:endParaRPr lang="en-GB" altLang="en-US"/>
          </a:p>
        </p:txBody>
      </p:sp>
    </p:spTree>
    <p:extLst>
      <p:ext uri="{BB962C8B-B14F-4D97-AF65-F5344CB8AC3E}">
        <p14:creationId xmlns:p14="http://schemas.microsoft.com/office/powerpoint/2010/main" val="142723287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BE425A-2D10-4ED8-89F7-70E9480B2C9A}"/>
              </a:ext>
            </a:extLst>
          </p:cNvPr>
          <p:cNvSpPr>
            <a:spLocks noGrp="1"/>
          </p:cNvSpPr>
          <p:nvPr>
            <p:ph type="title"/>
          </p:nvPr>
        </p:nvSpPr>
        <p:spPr>
          <a:xfrm>
            <a:off x="609600" y="114299"/>
            <a:ext cx="10972800" cy="794421"/>
          </a:xfrm>
        </p:spPr>
        <p:txBody>
          <a:bodyPr/>
          <a:lstStyle/>
          <a:p>
            <a:r>
              <a:rPr lang="en-GB" dirty="0"/>
              <a:t>Europe and European Culture – the feudal system</a:t>
            </a:r>
          </a:p>
        </p:txBody>
      </p:sp>
      <p:sp>
        <p:nvSpPr>
          <p:cNvPr id="3" name="Content Placeholder 2">
            <a:extLst>
              <a:ext uri="{FF2B5EF4-FFF2-40B4-BE49-F238E27FC236}">
                <a16:creationId xmlns:a16="http://schemas.microsoft.com/office/drawing/2014/main" id="{EB67AE82-206E-4241-B5CF-0CA0E7D22385}"/>
              </a:ext>
            </a:extLst>
          </p:cNvPr>
          <p:cNvSpPr>
            <a:spLocks noGrp="1"/>
          </p:cNvSpPr>
          <p:nvPr>
            <p:ph idx="1"/>
          </p:nvPr>
        </p:nvSpPr>
        <p:spPr>
          <a:xfrm>
            <a:off x="191344" y="908720"/>
            <a:ext cx="11809312" cy="4608513"/>
          </a:xfrm>
        </p:spPr>
        <p:txBody>
          <a:bodyPr/>
          <a:lstStyle/>
          <a:p>
            <a:r>
              <a:rPr lang="en-GB" sz="2800" dirty="0"/>
              <a:t>Historians have documented that in the Middle Ages (from around the ninth to twelfth centuries), a number of its countries shared common features of a feudal society.</a:t>
            </a:r>
          </a:p>
          <a:p>
            <a:r>
              <a:rPr lang="en-GB" sz="2800" dirty="0"/>
              <a:t>Europe had no strong central authority and political power was dispersed among lords who controlled lands.</a:t>
            </a:r>
          </a:p>
          <a:p>
            <a:r>
              <a:rPr lang="en-GB" sz="2800" dirty="0"/>
              <a:t>Peasants who worked on these landholdings were obliged to supply the lord with labour and/or part of the land’s output. </a:t>
            </a:r>
          </a:p>
          <a:p>
            <a:r>
              <a:rPr lang="en-GB" sz="2800" dirty="0"/>
              <a:t>There was a clear convergence of civilisation and culture as those travelling on business felt at home, in Lübeck, Paris, London, Bruges, Cologne, Burgos, Milan or Venice (Braudel, 2008).</a:t>
            </a:r>
          </a:p>
        </p:txBody>
      </p:sp>
      <p:sp>
        <p:nvSpPr>
          <p:cNvPr id="4" name="Date Placeholder 3">
            <a:extLst>
              <a:ext uri="{FF2B5EF4-FFF2-40B4-BE49-F238E27FC236}">
                <a16:creationId xmlns:a16="http://schemas.microsoft.com/office/drawing/2014/main" id="{E6B19BB4-70B1-456B-A9A9-E882F8E4F17D}"/>
              </a:ext>
            </a:extLst>
          </p:cNvPr>
          <p:cNvSpPr>
            <a:spLocks noGrp="1"/>
          </p:cNvSpPr>
          <p:nvPr>
            <p:ph type="dt" sz="half" idx="10"/>
          </p:nvPr>
        </p:nvSpPr>
        <p:spPr/>
        <p:txBody>
          <a:bodyPr/>
          <a:lstStyle/>
          <a:p>
            <a:pPr>
              <a:defRPr/>
            </a:pPr>
            <a:fld id="{2303D31F-598B-47EE-BA37-93F097A3D676}" type="datetime1">
              <a:rPr lang="en-GB" altLang="en-US" smtClean="0"/>
              <a:pPr>
                <a:defRPr/>
              </a:pPr>
              <a:t>28/09/2020</a:t>
            </a:fld>
            <a:endParaRPr lang="en-GB" altLang="en-US"/>
          </a:p>
        </p:txBody>
      </p:sp>
      <p:sp>
        <p:nvSpPr>
          <p:cNvPr id="5" name="Slide Number Placeholder 4">
            <a:extLst>
              <a:ext uri="{FF2B5EF4-FFF2-40B4-BE49-F238E27FC236}">
                <a16:creationId xmlns:a16="http://schemas.microsoft.com/office/drawing/2014/main" id="{9BAA55C5-E622-4233-9DF7-5088A8D996B7}"/>
              </a:ext>
            </a:extLst>
          </p:cNvPr>
          <p:cNvSpPr>
            <a:spLocks noGrp="1"/>
          </p:cNvSpPr>
          <p:nvPr>
            <p:ph type="sldNum" sz="quarter" idx="12"/>
          </p:nvPr>
        </p:nvSpPr>
        <p:spPr/>
        <p:txBody>
          <a:bodyPr/>
          <a:lstStyle/>
          <a:p>
            <a:pPr>
              <a:defRPr/>
            </a:pPr>
            <a:fld id="{6550E941-99E4-4403-A917-B30FF69A9617}" type="slidenum">
              <a:rPr lang="en-GB" altLang="en-US" smtClean="0"/>
              <a:pPr>
                <a:defRPr/>
              </a:pPr>
              <a:t>17</a:t>
            </a:fld>
            <a:endParaRPr lang="en-GB" altLang="en-US"/>
          </a:p>
        </p:txBody>
      </p:sp>
    </p:spTree>
    <p:extLst>
      <p:ext uri="{BB962C8B-B14F-4D97-AF65-F5344CB8AC3E}">
        <p14:creationId xmlns:p14="http://schemas.microsoft.com/office/powerpoint/2010/main" val="414635934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92581A-B32F-43D4-B8DD-6BD16D609328}"/>
              </a:ext>
            </a:extLst>
          </p:cNvPr>
          <p:cNvSpPr>
            <a:spLocks noGrp="1"/>
          </p:cNvSpPr>
          <p:nvPr>
            <p:ph type="title"/>
          </p:nvPr>
        </p:nvSpPr>
        <p:spPr>
          <a:xfrm>
            <a:off x="119336" y="274638"/>
            <a:ext cx="11737304" cy="1143000"/>
          </a:xfrm>
        </p:spPr>
        <p:txBody>
          <a:bodyPr/>
          <a:lstStyle/>
          <a:p>
            <a:r>
              <a:rPr lang="en-GB" dirty="0"/>
              <a:t>Europe and European Culture – Post Feudal System</a:t>
            </a:r>
          </a:p>
        </p:txBody>
      </p:sp>
      <p:sp>
        <p:nvSpPr>
          <p:cNvPr id="3" name="Content Placeholder 2">
            <a:extLst>
              <a:ext uri="{FF2B5EF4-FFF2-40B4-BE49-F238E27FC236}">
                <a16:creationId xmlns:a16="http://schemas.microsoft.com/office/drawing/2014/main" id="{DF17B8E8-37AE-4BC4-A8FF-64EB1A3F0CC6}"/>
              </a:ext>
            </a:extLst>
          </p:cNvPr>
          <p:cNvSpPr>
            <a:spLocks noGrp="1"/>
          </p:cNvSpPr>
          <p:nvPr>
            <p:ph idx="1"/>
          </p:nvPr>
        </p:nvSpPr>
        <p:spPr>
          <a:xfrm>
            <a:off x="0" y="1417638"/>
            <a:ext cx="12072664" cy="4099595"/>
          </a:xfrm>
        </p:spPr>
        <p:txBody>
          <a:bodyPr/>
          <a:lstStyle/>
          <a:p>
            <a:r>
              <a:rPr lang="en-GB" sz="2800" dirty="0"/>
              <a:t>Events in history have changed Europe completely. </a:t>
            </a:r>
          </a:p>
          <a:p>
            <a:r>
              <a:rPr lang="en-GB" sz="2800" dirty="0"/>
              <a:t>The political, economic and cultural aspects of Europe today is the result of the disruption of this feudal system and the ensuing conflicts.</a:t>
            </a:r>
          </a:p>
          <a:p>
            <a:r>
              <a:rPr lang="en-GB" sz="2800" dirty="0"/>
              <a:t>The Roman Empire dominated some parts of Europe with its strict hierarchies and its codified system of laws</a:t>
            </a:r>
          </a:p>
          <a:p>
            <a:r>
              <a:rPr lang="en-GB" sz="2800" dirty="0"/>
              <a:t>the later invasion of the Vikings who maintained local, largely independent communities with their own laws and hierarchies was another. </a:t>
            </a:r>
          </a:p>
          <a:p>
            <a:r>
              <a:rPr lang="en-GB" sz="2800" dirty="0"/>
              <a:t>These two influences will be the starting point for classifying the peoples of Europe in diff </a:t>
            </a:r>
            <a:r>
              <a:rPr lang="en-GB" sz="2800" dirty="0" err="1"/>
              <a:t>erent</a:t>
            </a:r>
            <a:r>
              <a:rPr lang="en-GB" sz="2800" dirty="0"/>
              <a:t> clusters.</a:t>
            </a:r>
          </a:p>
          <a:p>
            <a:endParaRPr lang="en-GB" dirty="0"/>
          </a:p>
        </p:txBody>
      </p:sp>
      <p:sp>
        <p:nvSpPr>
          <p:cNvPr id="4" name="Date Placeholder 3">
            <a:extLst>
              <a:ext uri="{FF2B5EF4-FFF2-40B4-BE49-F238E27FC236}">
                <a16:creationId xmlns:a16="http://schemas.microsoft.com/office/drawing/2014/main" id="{CA47811E-FC39-4BF7-B35D-D24D6129EF97}"/>
              </a:ext>
            </a:extLst>
          </p:cNvPr>
          <p:cNvSpPr>
            <a:spLocks noGrp="1"/>
          </p:cNvSpPr>
          <p:nvPr>
            <p:ph type="dt" sz="half" idx="10"/>
          </p:nvPr>
        </p:nvSpPr>
        <p:spPr/>
        <p:txBody>
          <a:bodyPr/>
          <a:lstStyle/>
          <a:p>
            <a:pPr>
              <a:defRPr/>
            </a:pPr>
            <a:fld id="{2303D31F-598B-47EE-BA37-93F097A3D676}" type="datetime1">
              <a:rPr lang="en-GB" altLang="en-US" smtClean="0"/>
              <a:pPr>
                <a:defRPr/>
              </a:pPr>
              <a:t>28/09/2020</a:t>
            </a:fld>
            <a:endParaRPr lang="en-GB" altLang="en-US"/>
          </a:p>
        </p:txBody>
      </p:sp>
      <p:sp>
        <p:nvSpPr>
          <p:cNvPr id="5" name="Slide Number Placeholder 4">
            <a:extLst>
              <a:ext uri="{FF2B5EF4-FFF2-40B4-BE49-F238E27FC236}">
                <a16:creationId xmlns:a16="http://schemas.microsoft.com/office/drawing/2014/main" id="{9E31A39F-E5E5-4EA7-B579-6D24F85A4323}"/>
              </a:ext>
            </a:extLst>
          </p:cNvPr>
          <p:cNvSpPr>
            <a:spLocks noGrp="1"/>
          </p:cNvSpPr>
          <p:nvPr>
            <p:ph type="sldNum" sz="quarter" idx="12"/>
          </p:nvPr>
        </p:nvSpPr>
        <p:spPr/>
        <p:txBody>
          <a:bodyPr/>
          <a:lstStyle/>
          <a:p>
            <a:pPr>
              <a:defRPr/>
            </a:pPr>
            <a:fld id="{6550E941-99E4-4403-A917-B30FF69A9617}" type="slidenum">
              <a:rPr lang="en-GB" altLang="en-US" smtClean="0"/>
              <a:pPr>
                <a:defRPr/>
              </a:pPr>
              <a:t>18</a:t>
            </a:fld>
            <a:endParaRPr lang="en-GB" altLang="en-US"/>
          </a:p>
        </p:txBody>
      </p:sp>
    </p:spTree>
    <p:extLst>
      <p:ext uri="{BB962C8B-B14F-4D97-AF65-F5344CB8AC3E}">
        <p14:creationId xmlns:p14="http://schemas.microsoft.com/office/powerpoint/2010/main" val="357580145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23974F-2E31-4625-A506-F29589C61C61}"/>
              </a:ext>
            </a:extLst>
          </p:cNvPr>
          <p:cNvSpPr>
            <a:spLocks noGrp="1"/>
          </p:cNvSpPr>
          <p:nvPr>
            <p:ph type="title"/>
          </p:nvPr>
        </p:nvSpPr>
        <p:spPr>
          <a:xfrm>
            <a:off x="609600" y="136525"/>
            <a:ext cx="10972800" cy="700188"/>
          </a:xfrm>
        </p:spPr>
        <p:txBody>
          <a:bodyPr/>
          <a:lstStyle/>
          <a:p>
            <a:r>
              <a:rPr lang="en-GB" dirty="0"/>
              <a:t>Western Europe - Greece</a:t>
            </a:r>
          </a:p>
        </p:txBody>
      </p:sp>
      <p:sp>
        <p:nvSpPr>
          <p:cNvPr id="3" name="Content Placeholder 2">
            <a:extLst>
              <a:ext uri="{FF2B5EF4-FFF2-40B4-BE49-F238E27FC236}">
                <a16:creationId xmlns:a16="http://schemas.microsoft.com/office/drawing/2014/main" id="{8FA759C1-ACF8-4167-8D0B-88867676066D}"/>
              </a:ext>
            </a:extLst>
          </p:cNvPr>
          <p:cNvSpPr>
            <a:spLocks noGrp="1"/>
          </p:cNvSpPr>
          <p:nvPr>
            <p:ph idx="1"/>
          </p:nvPr>
        </p:nvSpPr>
        <p:spPr>
          <a:xfrm>
            <a:off x="191344" y="836714"/>
            <a:ext cx="12000656" cy="4680520"/>
          </a:xfrm>
        </p:spPr>
        <p:txBody>
          <a:bodyPr/>
          <a:lstStyle/>
          <a:p>
            <a:r>
              <a:rPr lang="en-GB" sz="2800" dirty="0"/>
              <a:t>Difficult to mention Europe without discussing Greece (joined EU in 1981) as Greek civilisation had a strong influence on the Romans and through the Latin language the Western world absorbed Greek culture (</a:t>
            </a:r>
            <a:r>
              <a:rPr lang="en-GB" sz="2800" dirty="0" err="1"/>
              <a:t>Duroselle</a:t>
            </a:r>
            <a:r>
              <a:rPr lang="en-GB" sz="2800" dirty="0"/>
              <a:t>, 2004). </a:t>
            </a:r>
          </a:p>
          <a:p>
            <a:r>
              <a:rPr lang="en-GB" sz="2800" dirty="0"/>
              <a:t>Greece would have been bankrupt in 2011 if EU states and the International Monetary Fund (IMF) had not procured it financial assistance.</a:t>
            </a:r>
          </a:p>
          <a:p>
            <a:r>
              <a:rPr lang="en-GB" sz="2800" dirty="0"/>
              <a:t>Greeks are known to be unwilling to make long-term plans. When Greece was integrated into the EU and the European currency system, its government was asked – without respecting this cultural particularity – to adapt its practices in order to act in a more future-oriented way.</a:t>
            </a:r>
          </a:p>
          <a:p>
            <a:endParaRPr lang="en-GB" dirty="0"/>
          </a:p>
        </p:txBody>
      </p:sp>
      <p:sp>
        <p:nvSpPr>
          <p:cNvPr id="4" name="Date Placeholder 3">
            <a:extLst>
              <a:ext uri="{FF2B5EF4-FFF2-40B4-BE49-F238E27FC236}">
                <a16:creationId xmlns:a16="http://schemas.microsoft.com/office/drawing/2014/main" id="{60F21D3C-3871-465E-8319-8EBED44AD14E}"/>
              </a:ext>
            </a:extLst>
          </p:cNvPr>
          <p:cNvSpPr>
            <a:spLocks noGrp="1"/>
          </p:cNvSpPr>
          <p:nvPr>
            <p:ph type="dt" sz="half" idx="10"/>
          </p:nvPr>
        </p:nvSpPr>
        <p:spPr/>
        <p:txBody>
          <a:bodyPr/>
          <a:lstStyle/>
          <a:p>
            <a:pPr>
              <a:defRPr/>
            </a:pPr>
            <a:fld id="{2303D31F-598B-47EE-BA37-93F097A3D676}" type="datetime1">
              <a:rPr lang="en-GB" altLang="en-US" smtClean="0"/>
              <a:pPr>
                <a:defRPr/>
              </a:pPr>
              <a:t>28/09/2020</a:t>
            </a:fld>
            <a:endParaRPr lang="en-GB" altLang="en-US"/>
          </a:p>
        </p:txBody>
      </p:sp>
      <p:sp>
        <p:nvSpPr>
          <p:cNvPr id="5" name="Slide Number Placeholder 4">
            <a:extLst>
              <a:ext uri="{FF2B5EF4-FFF2-40B4-BE49-F238E27FC236}">
                <a16:creationId xmlns:a16="http://schemas.microsoft.com/office/drawing/2014/main" id="{B805643F-1C1E-4298-977A-3A3986458456}"/>
              </a:ext>
            </a:extLst>
          </p:cNvPr>
          <p:cNvSpPr>
            <a:spLocks noGrp="1"/>
          </p:cNvSpPr>
          <p:nvPr>
            <p:ph type="sldNum" sz="quarter" idx="12"/>
          </p:nvPr>
        </p:nvSpPr>
        <p:spPr/>
        <p:txBody>
          <a:bodyPr/>
          <a:lstStyle/>
          <a:p>
            <a:pPr>
              <a:defRPr/>
            </a:pPr>
            <a:fld id="{6550E941-99E4-4403-A917-B30FF69A9617}" type="slidenum">
              <a:rPr lang="en-GB" altLang="en-US" smtClean="0"/>
              <a:pPr>
                <a:defRPr/>
              </a:pPr>
              <a:t>19</a:t>
            </a:fld>
            <a:endParaRPr lang="en-GB" altLang="en-US"/>
          </a:p>
        </p:txBody>
      </p:sp>
    </p:spTree>
    <p:extLst>
      <p:ext uri="{BB962C8B-B14F-4D97-AF65-F5344CB8AC3E}">
        <p14:creationId xmlns:p14="http://schemas.microsoft.com/office/powerpoint/2010/main" val="428940089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7E3213-B1C4-4AA3-A5BF-DA7AC27B659E}"/>
              </a:ext>
            </a:extLst>
          </p:cNvPr>
          <p:cNvSpPr>
            <a:spLocks noGrp="1"/>
          </p:cNvSpPr>
          <p:nvPr>
            <p:ph type="title"/>
          </p:nvPr>
        </p:nvSpPr>
        <p:spPr>
          <a:xfrm>
            <a:off x="609600" y="189359"/>
            <a:ext cx="10972800" cy="791369"/>
          </a:xfrm>
        </p:spPr>
        <p:txBody>
          <a:bodyPr/>
          <a:lstStyle/>
          <a:p>
            <a:r>
              <a:rPr lang="en-GB" dirty="0"/>
              <a:t>Latin Europe </a:t>
            </a:r>
          </a:p>
        </p:txBody>
      </p:sp>
      <p:sp>
        <p:nvSpPr>
          <p:cNvPr id="3" name="Content Placeholder 2">
            <a:extLst>
              <a:ext uri="{FF2B5EF4-FFF2-40B4-BE49-F238E27FC236}">
                <a16:creationId xmlns:a16="http://schemas.microsoft.com/office/drawing/2014/main" id="{98D818E4-6CD0-4A3A-A41C-49E703A2F5A7}"/>
              </a:ext>
            </a:extLst>
          </p:cNvPr>
          <p:cNvSpPr>
            <a:spLocks noGrp="1"/>
          </p:cNvSpPr>
          <p:nvPr>
            <p:ph idx="1"/>
          </p:nvPr>
        </p:nvSpPr>
        <p:spPr>
          <a:xfrm>
            <a:off x="119336" y="836712"/>
            <a:ext cx="11463064" cy="4680521"/>
          </a:xfrm>
        </p:spPr>
        <p:txBody>
          <a:bodyPr/>
          <a:lstStyle/>
          <a:p>
            <a:r>
              <a:rPr lang="en-GB" dirty="0"/>
              <a:t>These are societies characterised by Romance languages close to Latin, by Roman-style legal systems and strong Roman Catholic churches.</a:t>
            </a:r>
          </a:p>
          <a:p>
            <a:r>
              <a:rPr lang="en-GB" dirty="0"/>
              <a:t>highly developed bureaucracy present, but the layers of hierarchy and the procedures involved in getting things done are so formalised that working round them is quicker and in the end more efficient. </a:t>
            </a:r>
          </a:p>
          <a:p>
            <a:r>
              <a:rPr lang="en-GB" dirty="0"/>
              <a:t>Much reliance on family and personal relationships and connections to work around the system, to bend the rules. </a:t>
            </a:r>
          </a:p>
        </p:txBody>
      </p:sp>
      <p:sp>
        <p:nvSpPr>
          <p:cNvPr id="4" name="Date Placeholder 3">
            <a:extLst>
              <a:ext uri="{FF2B5EF4-FFF2-40B4-BE49-F238E27FC236}">
                <a16:creationId xmlns:a16="http://schemas.microsoft.com/office/drawing/2014/main" id="{38C48F78-92D6-41A5-B8C9-B07B802654EC}"/>
              </a:ext>
            </a:extLst>
          </p:cNvPr>
          <p:cNvSpPr>
            <a:spLocks noGrp="1"/>
          </p:cNvSpPr>
          <p:nvPr>
            <p:ph type="dt" sz="half" idx="10"/>
          </p:nvPr>
        </p:nvSpPr>
        <p:spPr/>
        <p:txBody>
          <a:bodyPr/>
          <a:lstStyle/>
          <a:p>
            <a:pPr>
              <a:defRPr/>
            </a:pPr>
            <a:fld id="{2303D31F-598B-47EE-BA37-93F097A3D676}" type="datetime1">
              <a:rPr lang="en-GB" altLang="en-US" smtClean="0"/>
              <a:pPr>
                <a:defRPr/>
              </a:pPr>
              <a:t>28/09/2020</a:t>
            </a:fld>
            <a:endParaRPr lang="en-GB" altLang="en-US"/>
          </a:p>
        </p:txBody>
      </p:sp>
      <p:sp>
        <p:nvSpPr>
          <p:cNvPr id="5" name="Slide Number Placeholder 4">
            <a:extLst>
              <a:ext uri="{FF2B5EF4-FFF2-40B4-BE49-F238E27FC236}">
                <a16:creationId xmlns:a16="http://schemas.microsoft.com/office/drawing/2014/main" id="{7FFB7C90-0485-479E-8395-99024F66CF8A}"/>
              </a:ext>
            </a:extLst>
          </p:cNvPr>
          <p:cNvSpPr>
            <a:spLocks noGrp="1"/>
          </p:cNvSpPr>
          <p:nvPr>
            <p:ph type="sldNum" sz="quarter" idx="12"/>
          </p:nvPr>
        </p:nvSpPr>
        <p:spPr/>
        <p:txBody>
          <a:bodyPr/>
          <a:lstStyle/>
          <a:p>
            <a:pPr>
              <a:defRPr/>
            </a:pPr>
            <a:fld id="{6550E941-99E4-4403-A917-B30FF69A9617}" type="slidenum">
              <a:rPr lang="en-GB" altLang="en-US" smtClean="0"/>
              <a:pPr>
                <a:defRPr/>
              </a:pPr>
              <a:t>20</a:t>
            </a:fld>
            <a:endParaRPr lang="en-GB" altLang="en-US"/>
          </a:p>
        </p:txBody>
      </p:sp>
    </p:spTree>
    <p:extLst>
      <p:ext uri="{BB962C8B-B14F-4D97-AF65-F5344CB8AC3E}">
        <p14:creationId xmlns:p14="http://schemas.microsoft.com/office/powerpoint/2010/main" val="228000441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E9410A-1AC6-46FA-98DB-6A711BD3A12B}"/>
              </a:ext>
            </a:extLst>
          </p:cNvPr>
          <p:cNvSpPr>
            <a:spLocks noGrp="1"/>
          </p:cNvSpPr>
          <p:nvPr>
            <p:ph type="title"/>
          </p:nvPr>
        </p:nvSpPr>
        <p:spPr>
          <a:xfrm>
            <a:off x="609600" y="136524"/>
            <a:ext cx="10972800" cy="700188"/>
          </a:xfrm>
        </p:spPr>
        <p:txBody>
          <a:bodyPr/>
          <a:lstStyle/>
          <a:p>
            <a:r>
              <a:rPr lang="en-GB" dirty="0"/>
              <a:t>Latin Europe </a:t>
            </a:r>
          </a:p>
        </p:txBody>
      </p:sp>
      <p:sp>
        <p:nvSpPr>
          <p:cNvPr id="3" name="Content Placeholder 2">
            <a:extLst>
              <a:ext uri="{FF2B5EF4-FFF2-40B4-BE49-F238E27FC236}">
                <a16:creationId xmlns:a16="http://schemas.microsoft.com/office/drawing/2014/main" id="{8A36297C-603A-45CE-AEFE-DBFCC8439F61}"/>
              </a:ext>
            </a:extLst>
          </p:cNvPr>
          <p:cNvSpPr>
            <a:spLocks noGrp="1"/>
          </p:cNvSpPr>
          <p:nvPr>
            <p:ph idx="1"/>
          </p:nvPr>
        </p:nvSpPr>
        <p:spPr>
          <a:xfrm>
            <a:off x="191344" y="836712"/>
            <a:ext cx="11809312" cy="4680521"/>
          </a:xfrm>
        </p:spPr>
        <p:txBody>
          <a:bodyPr/>
          <a:lstStyle/>
          <a:p>
            <a:r>
              <a:rPr lang="en-GB" sz="2800" dirty="0"/>
              <a:t>The boss is nevertheless the boss, and the authority of that person rests on the need of a country’s people for strong rule. There is often a tension between this dependence on and loyalty towards authoritarian figures and a distrust of authoritarian systems in general. </a:t>
            </a:r>
          </a:p>
          <a:p>
            <a:r>
              <a:rPr lang="en-GB" sz="2800" dirty="0"/>
              <a:t>Prominent figures may want to show ability as leaders by impose their stamp, Managers lack legitimacy to perform their role and can be perceived as devious exploiters of the economic system.</a:t>
            </a:r>
          </a:p>
          <a:p>
            <a:r>
              <a:rPr lang="en-GB" sz="2800" dirty="0"/>
              <a:t>Vidal (1992)  stated that in Italy, a company is run by two people who trust each other with one playing the role of a leader and the other a manager.  </a:t>
            </a:r>
          </a:p>
        </p:txBody>
      </p:sp>
      <p:sp>
        <p:nvSpPr>
          <p:cNvPr id="4" name="Date Placeholder 3">
            <a:extLst>
              <a:ext uri="{FF2B5EF4-FFF2-40B4-BE49-F238E27FC236}">
                <a16:creationId xmlns:a16="http://schemas.microsoft.com/office/drawing/2014/main" id="{601DF0DD-85FB-4021-B0ED-246EAF1BA06C}"/>
              </a:ext>
            </a:extLst>
          </p:cNvPr>
          <p:cNvSpPr>
            <a:spLocks noGrp="1"/>
          </p:cNvSpPr>
          <p:nvPr>
            <p:ph type="dt" sz="half" idx="10"/>
          </p:nvPr>
        </p:nvSpPr>
        <p:spPr/>
        <p:txBody>
          <a:bodyPr/>
          <a:lstStyle/>
          <a:p>
            <a:pPr>
              <a:defRPr/>
            </a:pPr>
            <a:fld id="{2303D31F-598B-47EE-BA37-93F097A3D676}" type="datetime1">
              <a:rPr lang="en-GB" altLang="en-US" smtClean="0"/>
              <a:pPr>
                <a:defRPr/>
              </a:pPr>
              <a:t>28/09/2020</a:t>
            </a:fld>
            <a:endParaRPr lang="en-GB" altLang="en-US"/>
          </a:p>
        </p:txBody>
      </p:sp>
      <p:sp>
        <p:nvSpPr>
          <p:cNvPr id="5" name="Slide Number Placeholder 4">
            <a:extLst>
              <a:ext uri="{FF2B5EF4-FFF2-40B4-BE49-F238E27FC236}">
                <a16:creationId xmlns:a16="http://schemas.microsoft.com/office/drawing/2014/main" id="{56FEAD11-EFEA-4BAC-A451-FA341B846AC3}"/>
              </a:ext>
            </a:extLst>
          </p:cNvPr>
          <p:cNvSpPr>
            <a:spLocks noGrp="1"/>
          </p:cNvSpPr>
          <p:nvPr>
            <p:ph type="sldNum" sz="quarter" idx="12"/>
          </p:nvPr>
        </p:nvSpPr>
        <p:spPr/>
        <p:txBody>
          <a:bodyPr/>
          <a:lstStyle/>
          <a:p>
            <a:pPr>
              <a:defRPr/>
            </a:pPr>
            <a:fld id="{6550E941-99E4-4403-A917-B30FF69A9617}" type="slidenum">
              <a:rPr lang="en-GB" altLang="en-US" smtClean="0"/>
              <a:pPr>
                <a:defRPr/>
              </a:pPr>
              <a:t>21</a:t>
            </a:fld>
            <a:endParaRPr lang="en-GB" altLang="en-US"/>
          </a:p>
        </p:txBody>
      </p:sp>
    </p:spTree>
    <p:extLst>
      <p:ext uri="{BB962C8B-B14F-4D97-AF65-F5344CB8AC3E}">
        <p14:creationId xmlns:p14="http://schemas.microsoft.com/office/powerpoint/2010/main" val="325640064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78CA64-5B4B-4F10-A7E8-C6AE0AA875AD}"/>
              </a:ext>
            </a:extLst>
          </p:cNvPr>
          <p:cNvSpPr>
            <a:spLocks noGrp="1"/>
          </p:cNvSpPr>
          <p:nvPr>
            <p:ph type="title"/>
          </p:nvPr>
        </p:nvSpPr>
        <p:spPr>
          <a:xfrm>
            <a:off x="609600" y="136524"/>
            <a:ext cx="10972800" cy="700188"/>
          </a:xfrm>
        </p:spPr>
        <p:txBody>
          <a:bodyPr/>
          <a:lstStyle/>
          <a:p>
            <a:r>
              <a:rPr lang="en-GB" dirty="0"/>
              <a:t>France</a:t>
            </a:r>
          </a:p>
        </p:txBody>
      </p:sp>
      <p:sp>
        <p:nvSpPr>
          <p:cNvPr id="3" name="Content Placeholder 2">
            <a:extLst>
              <a:ext uri="{FF2B5EF4-FFF2-40B4-BE49-F238E27FC236}">
                <a16:creationId xmlns:a16="http://schemas.microsoft.com/office/drawing/2014/main" id="{73114E4D-0069-47DE-BCC3-7D7765F50E4F}"/>
              </a:ext>
            </a:extLst>
          </p:cNvPr>
          <p:cNvSpPr>
            <a:spLocks noGrp="1"/>
          </p:cNvSpPr>
          <p:nvPr>
            <p:ph idx="1"/>
          </p:nvPr>
        </p:nvSpPr>
        <p:spPr>
          <a:xfrm>
            <a:off x="609600" y="836712"/>
            <a:ext cx="10972800" cy="4680521"/>
          </a:xfrm>
        </p:spPr>
        <p:txBody>
          <a:bodyPr/>
          <a:lstStyle/>
          <a:p>
            <a:r>
              <a:rPr lang="en-GB" dirty="0"/>
              <a:t>France was formed by a wide range of peoples, </a:t>
            </a:r>
            <a:r>
              <a:rPr lang="en-GB" dirty="0" err="1"/>
              <a:t>e.g</a:t>
            </a:r>
            <a:r>
              <a:rPr lang="en-GB" dirty="0"/>
              <a:t> Celts (the </a:t>
            </a:r>
            <a:r>
              <a:rPr lang="en-GB" dirty="0" err="1"/>
              <a:t>Gauls</a:t>
            </a:r>
            <a:r>
              <a:rPr lang="en-GB" dirty="0"/>
              <a:t>), Romans and Germans (the Franks). </a:t>
            </a:r>
          </a:p>
          <a:p>
            <a:r>
              <a:rPr lang="en-GB" dirty="0"/>
              <a:t>The country came into being after the separation of Francia Occidentalis which is the West Frankish kingdom, (now France) from Francia </a:t>
            </a:r>
            <a:r>
              <a:rPr lang="en-GB" dirty="0" err="1"/>
              <a:t>Orientalis</a:t>
            </a:r>
            <a:r>
              <a:rPr lang="en-GB" dirty="0"/>
              <a:t> which is the East Frankish kingdom (now Germany). </a:t>
            </a:r>
          </a:p>
          <a:p>
            <a:r>
              <a:rPr lang="en-GB" dirty="0"/>
              <a:t>France In the eighteenth century, is seen as a model of European culture, through the dissemination of the universal values – liberty, equality and fraternity – </a:t>
            </a:r>
          </a:p>
        </p:txBody>
      </p:sp>
      <p:sp>
        <p:nvSpPr>
          <p:cNvPr id="4" name="Date Placeholder 3">
            <a:extLst>
              <a:ext uri="{FF2B5EF4-FFF2-40B4-BE49-F238E27FC236}">
                <a16:creationId xmlns:a16="http://schemas.microsoft.com/office/drawing/2014/main" id="{9770300C-E3A1-40C9-8523-73F28FDF9FCE}"/>
              </a:ext>
            </a:extLst>
          </p:cNvPr>
          <p:cNvSpPr>
            <a:spLocks noGrp="1"/>
          </p:cNvSpPr>
          <p:nvPr>
            <p:ph type="dt" sz="half" idx="10"/>
          </p:nvPr>
        </p:nvSpPr>
        <p:spPr/>
        <p:txBody>
          <a:bodyPr/>
          <a:lstStyle/>
          <a:p>
            <a:pPr>
              <a:defRPr/>
            </a:pPr>
            <a:fld id="{2303D31F-598B-47EE-BA37-93F097A3D676}" type="datetime1">
              <a:rPr lang="en-GB" altLang="en-US" smtClean="0"/>
              <a:pPr>
                <a:defRPr/>
              </a:pPr>
              <a:t>28/09/2020</a:t>
            </a:fld>
            <a:endParaRPr lang="en-GB" altLang="en-US"/>
          </a:p>
        </p:txBody>
      </p:sp>
      <p:sp>
        <p:nvSpPr>
          <p:cNvPr id="5" name="Slide Number Placeholder 4">
            <a:extLst>
              <a:ext uri="{FF2B5EF4-FFF2-40B4-BE49-F238E27FC236}">
                <a16:creationId xmlns:a16="http://schemas.microsoft.com/office/drawing/2014/main" id="{8036BFC7-4931-496A-9A86-28C3070FF5EC}"/>
              </a:ext>
            </a:extLst>
          </p:cNvPr>
          <p:cNvSpPr>
            <a:spLocks noGrp="1"/>
          </p:cNvSpPr>
          <p:nvPr>
            <p:ph type="sldNum" sz="quarter" idx="12"/>
          </p:nvPr>
        </p:nvSpPr>
        <p:spPr/>
        <p:txBody>
          <a:bodyPr/>
          <a:lstStyle/>
          <a:p>
            <a:pPr>
              <a:defRPr/>
            </a:pPr>
            <a:fld id="{6550E941-99E4-4403-A917-B30FF69A9617}" type="slidenum">
              <a:rPr lang="en-GB" altLang="en-US" smtClean="0"/>
              <a:pPr>
                <a:defRPr/>
              </a:pPr>
              <a:t>22</a:t>
            </a:fld>
            <a:endParaRPr lang="en-GB" altLang="en-US"/>
          </a:p>
        </p:txBody>
      </p:sp>
    </p:spTree>
    <p:extLst>
      <p:ext uri="{BB962C8B-B14F-4D97-AF65-F5344CB8AC3E}">
        <p14:creationId xmlns:p14="http://schemas.microsoft.com/office/powerpoint/2010/main" val="422167021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CEE732-470A-4278-80D0-50E0645CA83C}"/>
              </a:ext>
            </a:extLst>
          </p:cNvPr>
          <p:cNvSpPr>
            <a:spLocks noGrp="1"/>
          </p:cNvSpPr>
          <p:nvPr>
            <p:ph type="title"/>
          </p:nvPr>
        </p:nvSpPr>
        <p:spPr>
          <a:xfrm>
            <a:off x="609600" y="136524"/>
            <a:ext cx="10972800" cy="628180"/>
          </a:xfrm>
        </p:spPr>
        <p:txBody>
          <a:bodyPr/>
          <a:lstStyle/>
          <a:p>
            <a:r>
              <a:rPr lang="en-GB" dirty="0"/>
              <a:t>France</a:t>
            </a:r>
          </a:p>
        </p:txBody>
      </p:sp>
      <p:sp>
        <p:nvSpPr>
          <p:cNvPr id="3" name="Content Placeholder 2">
            <a:extLst>
              <a:ext uri="{FF2B5EF4-FFF2-40B4-BE49-F238E27FC236}">
                <a16:creationId xmlns:a16="http://schemas.microsoft.com/office/drawing/2014/main" id="{8466B6D8-4E68-4A9F-A3D8-7A1BEED2F7BD}"/>
              </a:ext>
            </a:extLst>
          </p:cNvPr>
          <p:cNvSpPr>
            <a:spLocks noGrp="1"/>
          </p:cNvSpPr>
          <p:nvPr>
            <p:ph idx="1"/>
          </p:nvPr>
        </p:nvSpPr>
        <p:spPr>
          <a:xfrm>
            <a:off x="191344" y="764704"/>
            <a:ext cx="11665296" cy="4752529"/>
          </a:xfrm>
        </p:spPr>
        <p:txBody>
          <a:bodyPr/>
          <a:lstStyle/>
          <a:p>
            <a:r>
              <a:rPr lang="en-GB" sz="2800" dirty="0"/>
              <a:t>France because of its history has a plurality of cultures. Nonetheless, the French idea of universal culture and its concept of a unity of cultural communities within French society, contrasts strongly with the notion held in other European countries of a national culture essentially based on compromise (</a:t>
            </a:r>
            <a:r>
              <a:rPr lang="en-GB" sz="2800" dirty="0" err="1"/>
              <a:t>d’Iribarne</a:t>
            </a:r>
            <a:r>
              <a:rPr lang="en-GB" sz="2800" dirty="0"/>
              <a:t> et al. , 1998).</a:t>
            </a:r>
          </a:p>
          <a:p>
            <a:r>
              <a:rPr lang="en-GB" sz="2800" dirty="0"/>
              <a:t>France has a history of immigration and the country involves people who migrated from all parts of Europe and the world. </a:t>
            </a:r>
          </a:p>
          <a:p>
            <a:r>
              <a:rPr lang="en-GB" sz="2800" dirty="0"/>
              <a:t>Difficult to talk about the ‘identity of France’ without referring to the cultural diversity of its original and immigrant peoples.  </a:t>
            </a:r>
          </a:p>
        </p:txBody>
      </p:sp>
      <p:sp>
        <p:nvSpPr>
          <p:cNvPr id="4" name="Date Placeholder 3">
            <a:extLst>
              <a:ext uri="{FF2B5EF4-FFF2-40B4-BE49-F238E27FC236}">
                <a16:creationId xmlns:a16="http://schemas.microsoft.com/office/drawing/2014/main" id="{07F9A211-C77B-4D38-88B5-AB502FED6E70}"/>
              </a:ext>
            </a:extLst>
          </p:cNvPr>
          <p:cNvSpPr>
            <a:spLocks noGrp="1"/>
          </p:cNvSpPr>
          <p:nvPr>
            <p:ph type="dt" sz="half" idx="10"/>
          </p:nvPr>
        </p:nvSpPr>
        <p:spPr/>
        <p:txBody>
          <a:bodyPr/>
          <a:lstStyle/>
          <a:p>
            <a:pPr>
              <a:defRPr/>
            </a:pPr>
            <a:fld id="{2303D31F-598B-47EE-BA37-93F097A3D676}" type="datetime1">
              <a:rPr lang="en-GB" altLang="en-US" smtClean="0"/>
              <a:pPr>
                <a:defRPr/>
              </a:pPr>
              <a:t>28/09/2020</a:t>
            </a:fld>
            <a:endParaRPr lang="en-GB" altLang="en-US"/>
          </a:p>
        </p:txBody>
      </p:sp>
      <p:sp>
        <p:nvSpPr>
          <p:cNvPr id="5" name="Slide Number Placeholder 4">
            <a:extLst>
              <a:ext uri="{FF2B5EF4-FFF2-40B4-BE49-F238E27FC236}">
                <a16:creationId xmlns:a16="http://schemas.microsoft.com/office/drawing/2014/main" id="{14E610B3-A6F7-49A1-BD9E-4E42A5F40B0F}"/>
              </a:ext>
            </a:extLst>
          </p:cNvPr>
          <p:cNvSpPr>
            <a:spLocks noGrp="1"/>
          </p:cNvSpPr>
          <p:nvPr>
            <p:ph type="sldNum" sz="quarter" idx="12"/>
          </p:nvPr>
        </p:nvSpPr>
        <p:spPr/>
        <p:txBody>
          <a:bodyPr/>
          <a:lstStyle/>
          <a:p>
            <a:pPr>
              <a:defRPr/>
            </a:pPr>
            <a:fld id="{6550E941-99E4-4403-A917-B30FF69A9617}" type="slidenum">
              <a:rPr lang="en-GB" altLang="en-US" smtClean="0"/>
              <a:pPr>
                <a:defRPr/>
              </a:pPr>
              <a:t>23</a:t>
            </a:fld>
            <a:endParaRPr lang="en-GB" altLang="en-US"/>
          </a:p>
        </p:txBody>
      </p:sp>
    </p:spTree>
    <p:extLst>
      <p:ext uri="{BB962C8B-B14F-4D97-AF65-F5344CB8AC3E}">
        <p14:creationId xmlns:p14="http://schemas.microsoft.com/office/powerpoint/2010/main" val="300238438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52E9C8-167E-4C4D-9D38-4B0E31EECECE}"/>
              </a:ext>
            </a:extLst>
          </p:cNvPr>
          <p:cNvSpPr>
            <a:spLocks noGrp="1"/>
          </p:cNvSpPr>
          <p:nvPr>
            <p:ph type="title"/>
          </p:nvPr>
        </p:nvSpPr>
        <p:spPr/>
        <p:txBody>
          <a:bodyPr/>
          <a:lstStyle/>
          <a:p>
            <a:r>
              <a:rPr lang="en-GB" dirty="0"/>
              <a:t>France</a:t>
            </a:r>
          </a:p>
        </p:txBody>
      </p:sp>
      <p:sp>
        <p:nvSpPr>
          <p:cNvPr id="3" name="Content Placeholder 2">
            <a:extLst>
              <a:ext uri="{FF2B5EF4-FFF2-40B4-BE49-F238E27FC236}">
                <a16:creationId xmlns:a16="http://schemas.microsoft.com/office/drawing/2014/main" id="{1EDEE61F-E9DC-4064-B6AF-C2F9CF364040}"/>
              </a:ext>
            </a:extLst>
          </p:cNvPr>
          <p:cNvSpPr>
            <a:spLocks noGrp="1"/>
          </p:cNvSpPr>
          <p:nvPr>
            <p:ph idx="1"/>
          </p:nvPr>
        </p:nvSpPr>
        <p:spPr/>
        <p:txBody>
          <a:bodyPr/>
          <a:lstStyle/>
          <a:p>
            <a:r>
              <a:rPr lang="en-GB" dirty="0"/>
              <a:t>France has state-owned majority shareholding companies – such as Renault, Air France and France Telecom, but the government have over the years been reducing its shareholding in these companies. </a:t>
            </a:r>
          </a:p>
          <a:p>
            <a:r>
              <a:rPr lang="en-GB" dirty="0"/>
              <a:t>Privatisation of state owned enterprises to facilitate their growth through acquisitions or mergers with other European and global private companies. </a:t>
            </a:r>
          </a:p>
        </p:txBody>
      </p:sp>
      <p:sp>
        <p:nvSpPr>
          <p:cNvPr id="4" name="Date Placeholder 3">
            <a:extLst>
              <a:ext uri="{FF2B5EF4-FFF2-40B4-BE49-F238E27FC236}">
                <a16:creationId xmlns:a16="http://schemas.microsoft.com/office/drawing/2014/main" id="{4AB8EFA6-7A99-4C45-A0DA-2EF22CC79E5E}"/>
              </a:ext>
            </a:extLst>
          </p:cNvPr>
          <p:cNvSpPr>
            <a:spLocks noGrp="1"/>
          </p:cNvSpPr>
          <p:nvPr>
            <p:ph type="dt" sz="half" idx="10"/>
          </p:nvPr>
        </p:nvSpPr>
        <p:spPr/>
        <p:txBody>
          <a:bodyPr/>
          <a:lstStyle/>
          <a:p>
            <a:pPr>
              <a:defRPr/>
            </a:pPr>
            <a:fld id="{2303D31F-598B-47EE-BA37-93F097A3D676}" type="datetime1">
              <a:rPr lang="en-GB" altLang="en-US" smtClean="0"/>
              <a:pPr>
                <a:defRPr/>
              </a:pPr>
              <a:t>28/09/2020</a:t>
            </a:fld>
            <a:endParaRPr lang="en-GB" altLang="en-US"/>
          </a:p>
        </p:txBody>
      </p:sp>
      <p:sp>
        <p:nvSpPr>
          <p:cNvPr id="5" name="Slide Number Placeholder 4">
            <a:extLst>
              <a:ext uri="{FF2B5EF4-FFF2-40B4-BE49-F238E27FC236}">
                <a16:creationId xmlns:a16="http://schemas.microsoft.com/office/drawing/2014/main" id="{365EA8CF-6F54-483A-9B3D-716A30B45736}"/>
              </a:ext>
            </a:extLst>
          </p:cNvPr>
          <p:cNvSpPr>
            <a:spLocks noGrp="1"/>
          </p:cNvSpPr>
          <p:nvPr>
            <p:ph type="sldNum" sz="quarter" idx="12"/>
          </p:nvPr>
        </p:nvSpPr>
        <p:spPr/>
        <p:txBody>
          <a:bodyPr/>
          <a:lstStyle/>
          <a:p>
            <a:pPr>
              <a:defRPr/>
            </a:pPr>
            <a:fld id="{6550E941-99E4-4403-A917-B30FF69A9617}" type="slidenum">
              <a:rPr lang="en-GB" altLang="en-US" smtClean="0"/>
              <a:pPr>
                <a:defRPr/>
              </a:pPr>
              <a:t>24</a:t>
            </a:fld>
            <a:endParaRPr lang="en-GB" altLang="en-US"/>
          </a:p>
        </p:txBody>
      </p:sp>
    </p:spTree>
    <p:extLst>
      <p:ext uri="{BB962C8B-B14F-4D97-AF65-F5344CB8AC3E}">
        <p14:creationId xmlns:p14="http://schemas.microsoft.com/office/powerpoint/2010/main" val="83119753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242680-3DD6-4979-90F2-50AF627EA6B5}"/>
              </a:ext>
            </a:extLst>
          </p:cNvPr>
          <p:cNvSpPr>
            <a:spLocks noGrp="1"/>
          </p:cNvSpPr>
          <p:nvPr>
            <p:ph type="title"/>
          </p:nvPr>
        </p:nvSpPr>
        <p:spPr>
          <a:xfrm>
            <a:off x="609600" y="114299"/>
            <a:ext cx="10972800" cy="650405"/>
          </a:xfrm>
        </p:spPr>
        <p:txBody>
          <a:bodyPr/>
          <a:lstStyle/>
          <a:p>
            <a:r>
              <a:rPr lang="en-GB" dirty="0"/>
              <a:t>Nordic/Scandinavian Countries</a:t>
            </a:r>
          </a:p>
        </p:txBody>
      </p:sp>
      <p:sp>
        <p:nvSpPr>
          <p:cNvPr id="3" name="Content Placeholder 2">
            <a:extLst>
              <a:ext uri="{FF2B5EF4-FFF2-40B4-BE49-F238E27FC236}">
                <a16:creationId xmlns:a16="http://schemas.microsoft.com/office/drawing/2014/main" id="{D4E5039A-B3E9-42A9-B6F1-1F11C0FB16A5}"/>
              </a:ext>
            </a:extLst>
          </p:cNvPr>
          <p:cNvSpPr>
            <a:spLocks noGrp="1"/>
          </p:cNvSpPr>
          <p:nvPr>
            <p:ph idx="1"/>
          </p:nvPr>
        </p:nvSpPr>
        <p:spPr>
          <a:xfrm>
            <a:off x="0" y="764704"/>
            <a:ext cx="12000656" cy="4752529"/>
          </a:xfrm>
        </p:spPr>
        <p:txBody>
          <a:bodyPr/>
          <a:lstStyle/>
          <a:p>
            <a:r>
              <a:rPr lang="en-GB" sz="2800" dirty="0"/>
              <a:t>Dominated by the Vikings who settled in the Scandinavia and Northern Europe. </a:t>
            </a:r>
          </a:p>
          <a:p>
            <a:r>
              <a:rPr lang="en-GB" sz="2800" dirty="0"/>
              <a:t>They were merchants, sailors and warriors, they helped to reinforce the contrast between the cultural characteristics of the Northerners and those of the former Roman Empire. </a:t>
            </a:r>
          </a:p>
          <a:p>
            <a:r>
              <a:rPr lang="en-GB" sz="2800" dirty="0"/>
              <a:t>They had no overriding hierarchy, no elaborate systems of control. Instead, they maintained large independent communities, each with its own laws and governing bodies.</a:t>
            </a:r>
          </a:p>
          <a:p>
            <a:r>
              <a:rPr lang="en-GB" sz="2800" dirty="0"/>
              <a:t>Th e Viking heritage of self-sufficiency, fairness, egalitarianism and democracy is reflected in the way present-day business is carried out in Scandinavia. </a:t>
            </a:r>
          </a:p>
        </p:txBody>
      </p:sp>
      <p:sp>
        <p:nvSpPr>
          <p:cNvPr id="4" name="Date Placeholder 3">
            <a:extLst>
              <a:ext uri="{FF2B5EF4-FFF2-40B4-BE49-F238E27FC236}">
                <a16:creationId xmlns:a16="http://schemas.microsoft.com/office/drawing/2014/main" id="{083FFF9D-4163-4DCE-A4F9-24506A9AC34A}"/>
              </a:ext>
            </a:extLst>
          </p:cNvPr>
          <p:cNvSpPr>
            <a:spLocks noGrp="1"/>
          </p:cNvSpPr>
          <p:nvPr>
            <p:ph type="dt" sz="half" idx="10"/>
          </p:nvPr>
        </p:nvSpPr>
        <p:spPr/>
        <p:txBody>
          <a:bodyPr/>
          <a:lstStyle/>
          <a:p>
            <a:pPr>
              <a:defRPr/>
            </a:pPr>
            <a:fld id="{2303D31F-598B-47EE-BA37-93F097A3D676}" type="datetime1">
              <a:rPr lang="en-GB" altLang="en-US" smtClean="0"/>
              <a:pPr>
                <a:defRPr/>
              </a:pPr>
              <a:t>28/09/2020</a:t>
            </a:fld>
            <a:endParaRPr lang="en-GB" altLang="en-US"/>
          </a:p>
        </p:txBody>
      </p:sp>
      <p:sp>
        <p:nvSpPr>
          <p:cNvPr id="5" name="Slide Number Placeholder 4">
            <a:extLst>
              <a:ext uri="{FF2B5EF4-FFF2-40B4-BE49-F238E27FC236}">
                <a16:creationId xmlns:a16="http://schemas.microsoft.com/office/drawing/2014/main" id="{E9C35DB0-06CF-42E3-A8C6-303021CA12B7}"/>
              </a:ext>
            </a:extLst>
          </p:cNvPr>
          <p:cNvSpPr>
            <a:spLocks noGrp="1"/>
          </p:cNvSpPr>
          <p:nvPr>
            <p:ph type="sldNum" sz="quarter" idx="12"/>
          </p:nvPr>
        </p:nvSpPr>
        <p:spPr/>
        <p:txBody>
          <a:bodyPr/>
          <a:lstStyle/>
          <a:p>
            <a:pPr>
              <a:defRPr/>
            </a:pPr>
            <a:fld id="{6550E941-99E4-4403-A917-B30FF69A9617}" type="slidenum">
              <a:rPr lang="en-GB" altLang="en-US" smtClean="0"/>
              <a:pPr>
                <a:defRPr/>
              </a:pPr>
              <a:t>25</a:t>
            </a:fld>
            <a:endParaRPr lang="en-GB" altLang="en-US"/>
          </a:p>
        </p:txBody>
      </p:sp>
    </p:spTree>
    <p:extLst>
      <p:ext uri="{BB962C8B-B14F-4D97-AF65-F5344CB8AC3E}">
        <p14:creationId xmlns:p14="http://schemas.microsoft.com/office/powerpoint/2010/main" val="346885824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1503C2-B0C7-422D-8AD8-6BAC3D3F3F2D}"/>
              </a:ext>
            </a:extLst>
          </p:cNvPr>
          <p:cNvSpPr>
            <a:spLocks noGrp="1"/>
          </p:cNvSpPr>
          <p:nvPr>
            <p:ph type="title"/>
          </p:nvPr>
        </p:nvSpPr>
        <p:spPr>
          <a:xfrm>
            <a:off x="609600" y="136524"/>
            <a:ext cx="10972800" cy="772196"/>
          </a:xfrm>
        </p:spPr>
        <p:txBody>
          <a:bodyPr/>
          <a:lstStyle/>
          <a:p>
            <a:r>
              <a:rPr lang="en-GB" dirty="0"/>
              <a:t>Nordic/Scandinavian Countries</a:t>
            </a:r>
          </a:p>
        </p:txBody>
      </p:sp>
      <p:sp>
        <p:nvSpPr>
          <p:cNvPr id="3" name="Content Placeholder 2">
            <a:extLst>
              <a:ext uri="{FF2B5EF4-FFF2-40B4-BE49-F238E27FC236}">
                <a16:creationId xmlns:a16="http://schemas.microsoft.com/office/drawing/2014/main" id="{A41448F1-0B5A-4A59-BD1D-B999C152540A}"/>
              </a:ext>
            </a:extLst>
          </p:cNvPr>
          <p:cNvSpPr>
            <a:spLocks noGrp="1"/>
          </p:cNvSpPr>
          <p:nvPr>
            <p:ph idx="1"/>
          </p:nvPr>
        </p:nvSpPr>
        <p:spPr>
          <a:xfrm>
            <a:off x="334433" y="764704"/>
            <a:ext cx="11522207" cy="4752529"/>
          </a:xfrm>
        </p:spPr>
        <p:txBody>
          <a:bodyPr/>
          <a:lstStyle/>
          <a:p>
            <a:r>
              <a:rPr lang="en-GB" dirty="0"/>
              <a:t>In most companies, bosses are seen more as team leaders and group facilitators as opposed to being decision makers who delegate tasks to others. </a:t>
            </a:r>
          </a:p>
          <a:p>
            <a:r>
              <a:rPr lang="en-GB" dirty="0"/>
              <a:t>Employees are often encouraged to express their opinions freely at meetings and everyone’s opinion is given consideration when making decisions. However, the final decision often lies in the hands of the team leader. </a:t>
            </a:r>
          </a:p>
          <a:p>
            <a:r>
              <a:rPr lang="en-GB" dirty="0"/>
              <a:t>Nordic countries do not regard those in authority as remote persons whose word is to be accepted unquestioningly. </a:t>
            </a:r>
          </a:p>
        </p:txBody>
      </p:sp>
      <p:sp>
        <p:nvSpPr>
          <p:cNvPr id="4" name="Date Placeholder 3">
            <a:extLst>
              <a:ext uri="{FF2B5EF4-FFF2-40B4-BE49-F238E27FC236}">
                <a16:creationId xmlns:a16="http://schemas.microsoft.com/office/drawing/2014/main" id="{319A4E6B-DAF3-4785-BFA3-05F26DED89B6}"/>
              </a:ext>
            </a:extLst>
          </p:cNvPr>
          <p:cNvSpPr>
            <a:spLocks noGrp="1"/>
          </p:cNvSpPr>
          <p:nvPr>
            <p:ph type="dt" sz="half" idx="10"/>
          </p:nvPr>
        </p:nvSpPr>
        <p:spPr/>
        <p:txBody>
          <a:bodyPr/>
          <a:lstStyle/>
          <a:p>
            <a:pPr>
              <a:defRPr/>
            </a:pPr>
            <a:fld id="{2303D31F-598B-47EE-BA37-93F097A3D676}" type="datetime1">
              <a:rPr lang="en-GB" altLang="en-US" smtClean="0"/>
              <a:pPr>
                <a:defRPr/>
              </a:pPr>
              <a:t>28/09/2020</a:t>
            </a:fld>
            <a:endParaRPr lang="en-GB" altLang="en-US"/>
          </a:p>
        </p:txBody>
      </p:sp>
      <p:sp>
        <p:nvSpPr>
          <p:cNvPr id="5" name="Slide Number Placeholder 4">
            <a:extLst>
              <a:ext uri="{FF2B5EF4-FFF2-40B4-BE49-F238E27FC236}">
                <a16:creationId xmlns:a16="http://schemas.microsoft.com/office/drawing/2014/main" id="{8B68598E-6028-4507-82F1-0681551DE0CE}"/>
              </a:ext>
            </a:extLst>
          </p:cNvPr>
          <p:cNvSpPr>
            <a:spLocks noGrp="1"/>
          </p:cNvSpPr>
          <p:nvPr>
            <p:ph type="sldNum" sz="quarter" idx="12"/>
          </p:nvPr>
        </p:nvSpPr>
        <p:spPr/>
        <p:txBody>
          <a:bodyPr/>
          <a:lstStyle/>
          <a:p>
            <a:pPr>
              <a:defRPr/>
            </a:pPr>
            <a:fld id="{6550E941-99E4-4403-A917-B30FF69A9617}" type="slidenum">
              <a:rPr lang="en-GB" altLang="en-US" smtClean="0"/>
              <a:pPr>
                <a:defRPr/>
              </a:pPr>
              <a:t>26</a:t>
            </a:fld>
            <a:endParaRPr lang="en-GB" altLang="en-US"/>
          </a:p>
        </p:txBody>
      </p:sp>
    </p:spTree>
    <p:extLst>
      <p:ext uri="{BB962C8B-B14F-4D97-AF65-F5344CB8AC3E}">
        <p14:creationId xmlns:p14="http://schemas.microsoft.com/office/powerpoint/2010/main" val="296873614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37ECFA-9911-4975-BDCC-96F57EAC694F}"/>
              </a:ext>
            </a:extLst>
          </p:cNvPr>
          <p:cNvSpPr>
            <a:spLocks noGrp="1"/>
          </p:cNvSpPr>
          <p:nvPr>
            <p:ph type="title"/>
          </p:nvPr>
        </p:nvSpPr>
        <p:spPr>
          <a:xfrm>
            <a:off x="334433" y="189359"/>
            <a:ext cx="11247967" cy="791369"/>
          </a:xfrm>
        </p:spPr>
        <p:txBody>
          <a:bodyPr/>
          <a:lstStyle/>
          <a:p>
            <a:r>
              <a:rPr lang="en-GB" dirty="0"/>
              <a:t>Germanic Europe</a:t>
            </a:r>
          </a:p>
        </p:txBody>
      </p:sp>
      <p:sp>
        <p:nvSpPr>
          <p:cNvPr id="3" name="Content Placeholder 2">
            <a:extLst>
              <a:ext uri="{FF2B5EF4-FFF2-40B4-BE49-F238E27FC236}">
                <a16:creationId xmlns:a16="http://schemas.microsoft.com/office/drawing/2014/main" id="{51B75571-59E9-4650-B3A0-5405ED384CA1}"/>
              </a:ext>
            </a:extLst>
          </p:cNvPr>
          <p:cNvSpPr>
            <a:spLocks noGrp="1"/>
          </p:cNvSpPr>
          <p:nvPr>
            <p:ph idx="1"/>
          </p:nvPr>
        </p:nvSpPr>
        <p:spPr>
          <a:xfrm>
            <a:off x="191344" y="980728"/>
            <a:ext cx="11665296" cy="4536505"/>
          </a:xfrm>
        </p:spPr>
        <p:txBody>
          <a:bodyPr/>
          <a:lstStyle/>
          <a:p>
            <a:r>
              <a:rPr lang="en-GB" dirty="0"/>
              <a:t>These includes regions as Germany, Austria, swiss Germans and Dutch.</a:t>
            </a:r>
          </a:p>
          <a:p>
            <a:r>
              <a:rPr lang="en-GB" dirty="0"/>
              <a:t>The cultural separation of Germanic and Nordic Europe is not as great as among other clusters. Germanic countries Along with the Nordic countries show lower power distance than their other fellow Europeans. </a:t>
            </a:r>
          </a:p>
          <a:p>
            <a:r>
              <a:rPr lang="en-GB" dirty="0"/>
              <a:t>There is a general preference for company employees to work in groups rather than making solo efforts (House et al. (2004).</a:t>
            </a:r>
          </a:p>
        </p:txBody>
      </p:sp>
      <p:sp>
        <p:nvSpPr>
          <p:cNvPr id="4" name="Date Placeholder 3">
            <a:extLst>
              <a:ext uri="{FF2B5EF4-FFF2-40B4-BE49-F238E27FC236}">
                <a16:creationId xmlns:a16="http://schemas.microsoft.com/office/drawing/2014/main" id="{A21ACE18-3007-41D0-933A-6AD18A30797C}"/>
              </a:ext>
            </a:extLst>
          </p:cNvPr>
          <p:cNvSpPr>
            <a:spLocks noGrp="1"/>
          </p:cNvSpPr>
          <p:nvPr>
            <p:ph type="dt" sz="half" idx="10"/>
          </p:nvPr>
        </p:nvSpPr>
        <p:spPr/>
        <p:txBody>
          <a:bodyPr/>
          <a:lstStyle/>
          <a:p>
            <a:pPr>
              <a:defRPr/>
            </a:pPr>
            <a:fld id="{2303D31F-598B-47EE-BA37-93F097A3D676}" type="datetime1">
              <a:rPr lang="en-GB" altLang="en-US" smtClean="0"/>
              <a:pPr>
                <a:defRPr/>
              </a:pPr>
              <a:t>28/09/2020</a:t>
            </a:fld>
            <a:endParaRPr lang="en-GB" altLang="en-US"/>
          </a:p>
        </p:txBody>
      </p:sp>
      <p:sp>
        <p:nvSpPr>
          <p:cNvPr id="5" name="Slide Number Placeholder 4">
            <a:extLst>
              <a:ext uri="{FF2B5EF4-FFF2-40B4-BE49-F238E27FC236}">
                <a16:creationId xmlns:a16="http://schemas.microsoft.com/office/drawing/2014/main" id="{4E95397A-AAE2-40A4-B829-5C4666D952FC}"/>
              </a:ext>
            </a:extLst>
          </p:cNvPr>
          <p:cNvSpPr>
            <a:spLocks noGrp="1"/>
          </p:cNvSpPr>
          <p:nvPr>
            <p:ph type="sldNum" sz="quarter" idx="12"/>
          </p:nvPr>
        </p:nvSpPr>
        <p:spPr/>
        <p:txBody>
          <a:bodyPr/>
          <a:lstStyle/>
          <a:p>
            <a:pPr>
              <a:defRPr/>
            </a:pPr>
            <a:fld id="{6550E941-99E4-4403-A917-B30FF69A9617}" type="slidenum">
              <a:rPr lang="en-GB" altLang="en-US" smtClean="0"/>
              <a:pPr>
                <a:defRPr/>
              </a:pPr>
              <a:t>27</a:t>
            </a:fld>
            <a:endParaRPr lang="en-GB" altLang="en-US"/>
          </a:p>
        </p:txBody>
      </p:sp>
    </p:spTree>
    <p:extLst>
      <p:ext uri="{BB962C8B-B14F-4D97-AF65-F5344CB8AC3E}">
        <p14:creationId xmlns:p14="http://schemas.microsoft.com/office/powerpoint/2010/main" val="33279473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8B6D87-9D51-4901-BFC3-75C8445F2B7A}"/>
              </a:ext>
            </a:extLst>
          </p:cNvPr>
          <p:cNvSpPr>
            <a:spLocks noGrp="1"/>
          </p:cNvSpPr>
          <p:nvPr>
            <p:ph type="title"/>
          </p:nvPr>
        </p:nvSpPr>
        <p:spPr/>
        <p:txBody>
          <a:bodyPr/>
          <a:lstStyle/>
          <a:p>
            <a:r>
              <a:rPr lang="en-GB" dirty="0"/>
              <a:t>Germanic Europe</a:t>
            </a:r>
          </a:p>
        </p:txBody>
      </p:sp>
      <p:sp>
        <p:nvSpPr>
          <p:cNvPr id="3" name="Content Placeholder 2">
            <a:extLst>
              <a:ext uri="{FF2B5EF4-FFF2-40B4-BE49-F238E27FC236}">
                <a16:creationId xmlns:a16="http://schemas.microsoft.com/office/drawing/2014/main" id="{042C3228-9176-452B-8F38-B7F1918A5BEE}"/>
              </a:ext>
            </a:extLst>
          </p:cNvPr>
          <p:cNvSpPr>
            <a:spLocks noGrp="1"/>
          </p:cNvSpPr>
          <p:nvPr>
            <p:ph idx="1"/>
          </p:nvPr>
        </p:nvSpPr>
        <p:spPr/>
        <p:txBody>
          <a:bodyPr/>
          <a:lstStyle/>
          <a:p>
            <a:r>
              <a:rPr lang="en-GB" dirty="0"/>
              <a:t>A respectful formality tends to prevail between company employees operating on different levels and in different areas of responsibility. </a:t>
            </a:r>
          </a:p>
          <a:p>
            <a:r>
              <a:rPr lang="en-GB" dirty="0"/>
              <a:t>German companies rely heavily on experts and their knowledge to minimise insecurity and because of this, they tend to adopt a longer-term perspective when making strategic decisions. </a:t>
            </a:r>
          </a:p>
          <a:p>
            <a:endParaRPr lang="en-GB" dirty="0"/>
          </a:p>
        </p:txBody>
      </p:sp>
      <p:sp>
        <p:nvSpPr>
          <p:cNvPr id="4" name="Date Placeholder 3">
            <a:extLst>
              <a:ext uri="{FF2B5EF4-FFF2-40B4-BE49-F238E27FC236}">
                <a16:creationId xmlns:a16="http://schemas.microsoft.com/office/drawing/2014/main" id="{4B92623B-AB63-41F8-B301-8B1D52ABB6DB}"/>
              </a:ext>
            </a:extLst>
          </p:cNvPr>
          <p:cNvSpPr>
            <a:spLocks noGrp="1"/>
          </p:cNvSpPr>
          <p:nvPr>
            <p:ph type="dt" sz="half" idx="10"/>
          </p:nvPr>
        </p:nvSpPr>
        <p:spPr/>
        <p:txBody>
          <a:bodyPr/>
          <a:lstStyle/>
          <a:p>
            <a:pPr>
              <a:defRPr/>
            </a:pPr>
            <a:fld id="{2303D31F-598B-47EE-BA37-93F097A3D676}" type="datetime1">
              <a:rPr lang="en-GB" altLang="en-US" smtClean="0"/>
              <a:pPr>
                <a:defRPr/>
              </a:pPr>
              <a:t>28/09/2020</a:t>
            </a:fld>
            <a:endParaRPr lang="en-GB" altLang="en-US"/>
          </a:p>
        </p:txBody>
      </p:sp>
      <p:sp>
        <p:nvSpPr>
          <p:cNvPr id="5" name="Slide Number Placeholder 4">
            <a:extLst>
              <a:ext uri="{FF2B5EF4-FFF2-40B4-BE49-F238E27FC236}">
                <a16:creationId xmlns:a16="http://schemas.microsoft.com/office/drawing/2014/main" id="{EA21DE25-E748-43B5-80C4-5394F6705AE2}"/>
              </a:ext>
            </a:extLst>
          </p:cNvPr>
          <p:cNvSpPr>
            <a:spLocks noGrp="1"/>
          </p:cNvSpPr>
          <p:nvPr>
            <p:ph type="sldNum" sz="quarter" idx="12"/>
          </p:nvPr>
        </p:nvSpPr>
        <p:spPr/>
        <p:txBody>
          <a:bodyPr/>
          <a:lstStyle/>
          <a:p>
            <a:pPr>
              <a:defRPr/>
            </a:pPr>
            <a:fld id="{6550E941-99E4-4403-A917-B30FF69A9617}" type="slidenum">
              <a:rPr lang="en-GB" altLang="en-US" smtClean="0"/>
              <a:pPr>
                <a:defRPr/>
              </a:pPr>
              <a:t>28</a:t>
            </a:fld>
            <a:endParaRPr lang="en-GB" altLang="en-US"/>
          </a:p>
        </p:txBody>
      </p:sp>
    </p:spTree>
    <p:extLst>
      <p:ext uri="{BB962C8B-B14F-4D97-AF65-F5344CB8AC3E}">
        <p14:creationId xmlns:p14="http://schemas.microsoft.com/office/powerpoint/2010/main" val="137085305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AF4095-64B3-4201-B86F-593957A1BA8A}"/>
              </a:ext>
            </a:extLst>
          </p:cNvPr>
          <p:cNvSpPr>
            <a:spLocks noGrp="1"/>
          </p:cNvSpPr>
          <p:nvPr>
            <p:ph type="title"/>
          </p:nvPr>
        </p:nvSpPr>
        <p:spPr>
          <a:xfrm>
            <a:off x="609600" y="274638"/>
            <a:ext cx="10972800" cy="461045"/>
          </a:xfrm>
        </p:spPr>
        <p:txBody>
          <a:bodyPr/>
          <a:lstStyle/>
          <a:p>
            <a:r>
              <a:rPr lang="en-GB" dirty="0"/>
              <a:t>Great Britain</a:t>
            </a:r>
          </a:p>
        </p:txBody>
      </p:sp>
      <p:sp>
        <p:nvSpPr>
          <p:cNvPr id="3" name="Content Placeholder 2">
            <a:extLst>
              <a:ext uri="{FF2B5EF4-FFF2-40B4-BE49-F238E27FC236}">
                <a16:creationId xmlns:a16="http://schemas.microsoft.com/office/drawing/2014/main" id="{E915492F-B4C4-4FD0-B5F8-0292DFA8981B}"/>
              </a:ext>
            </a:extLst>
          </p:cNvPr>
          <p:cNvSpPr>
            <a:spLocks noGrp="1"/>
          </p:cNvSpPr>
          <p:nvPr>
            <p:ph idx="1"/>
          </p:nvPr>
        </p:nvSpPr>
        <p:spPr>
          <a:xfrm>
            <a:off x="0" y="836712"/>
            <a:ext cx="11582400" cy="4680521"/>
          </a:xfrm>
        </p:spPr>
        <p:txBody>
          <a:bodyPr/>
          <a:lstStyle/>
          <a:p>
            <a:r>
              <a:rPr lang="en-GB" sz="2800" dirty="0"/>
              <a:t>Germanic peoples – the Angles, Saxons and Jutes – who, along with other tribes from Northern Europe, were the main settlers of ‘Britannia’, the province that the Romans had established on the lowlands of the British mainland and later abandoned. </a:t>
            </a:r>
          </a:p>
          <a:p>
            <a:r>
              <a:rPr lang="en-GB" sz="2800" dirty="0"/>
              <a:t>Several settlement kingdoms were eventually consolidated and these various settlements and kingdoms became known as England. </a:t>
            </a:r>
          </a:p>
          <a:p>
            <a:r>
              <a:rPr lang="en-GB" sz="2800" dirty="0"/>
              <a:t>England eventually became the dominant part of a larger political entity, now known as the United Kingdom of Great Britain and Northern Ireland, which includes Wales, Scotland and the Northern part of the isle of Ireland. </a:t>
            </a:r>
          </a:p>
        </p:txBody>
      </p:sp>
      <p:sp>
        <p:nvSpPr>
          <p:cNvPr id="4" name="Date Placeholder 3">
            <a:extLst>
              <a:ext uri="{FF2B5EF4-FFF2-40B4-BE49-F238E27FC236}">
                <a16:creationId xmlns:a16="http://schemas.microsoft.com/office/drawing/2014/main" id="{B2133999-23D5-4374-BE5B-61940D4291B2}"/>
              </a:ext>
            </a:extLst>
          </p:cNvPr>
          <p:cNvSpPr>
            <a:spLocks noGrp="1"/>
          </p:cNvSpPr>
          <p:nvPr>
            <p:ph type="dt" sz="half" idx="10"/>
          </p:nvPr>
        </p:nvSpPr>
        <p:spPr/>
        <p:txBody>
          <a:bodyPr/>
          <a:lstStyle/>
          <a:p>
            <a:pPr>
              <a:defRPr/>
            </a:pPr>
            <a:fld id="{2303D31F-598B-47EE-BA37-93F097A3D676}" type="datetime1">
              <a:rPr lang="en-GB" altLang="en-US" smtClean="0"/>
              <a:pPr>
                <a:defRPr/>
              </a:pPr>
              <a:t>28/09/2020</a:t>
            </a:fld>
            <a:endParaRPr lang="en-GB" altLang="en-US"/>
          </a:p>
        </p:txBody>
      </p:sp>
      <p:sp>
        <p:nvSpPr>
          <p:cNvPr id="5" name="Slide Number Placeholder 4">
            <a:extLst>
              <a:ext uri="{FF2B5EF4-FFF2-40B4-BE49-F238E27FC236}">
                <a16:creationId xmlns:a16="http://schemas.microsoft.com/office/drawing/2014/main" id="{D2B27C17-0FC6-4771-916B-606DAE130553}"/>
              </a:ext>
            </a:extLst>
          </p:cNvPr>
          <p:cNvSpPr>
            <a:spLocks noGrp="1"/>
          </p:cNvSpPr>
          <p:nvPr>
            <p:ph type="sldNum" sz="quarter" idx="12"/>
          </p:nvPr>
        </p:nvSpPr>
        <p:spPr/>
        <p:txBody>
          <a:bodyPr/>
          <a:lstStyle/>
          <a:p>
            <a:pPr>
              <a:defRPr/>
            </a:pPr>
            <a:fld id="{6550E941-99E4-4403-A917-B30FF69A9617}" type="slidenum">
              <a:rPr lang="en-GB" altLang="en-US" smtClean="0"/>
              <a:pPr>
                <a:defRPr/>
              </a:pPr>
              <a:t>29</a:t>
            </a:fld>
            <a:endParaRPr lang="en-GB" altLang="en-US"/>
          </a:p>
        </p:txBody>
      </p:sp>
    </p:spTree>
    <p:extLst>
      <p:ext uri="{BB962C8B-B14F-4D97-AF65-F5344CB8AC3E}">
        <p14:creationId xmlns:p14="http://schemas.microsoft.com/office/powerpoint/2010/main" val="33686316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E1CADA-48FF-4C05-B37A-4F217EF7CC1A}"/>
              </a:ext>
            </a:extLst>
          </p:cNvPr>
          <p:cNvSpPr>
            <a:spLocks noGrp="1"/>
          </p:cNvSpPr>
          <p:nvPr>
            <p:ph type="title"/>
          </p:nvPr>
        </p:nvSpPr>
        <p:spPr>
          <a:xfrm>
            <a:off x="609600" y="114299"/>
            <a:ext cx="10972800" cy="722413"/>
          </a:xfrm>
        </p:spPr>
        <p:txBody>
          <a:bodyPr/>
          <a:lstStyle/>
          <a:p>
            <a:r>
              <a:rPr lang="en-GB" dirty="0"/>
              <a:t>Great Britain</a:t>
            </a:r>
          </a:p>
        </p:txBody>
      </p:sp>
      <p:sp>
        <p:nvSpPr>
          <p:cNvPr id="3" name="Content Placeholder 2">
            <a:extLst>
              <a:ext uri="{FF2B5EF4-FFF2-40B4-BE49-F238E27FC236}">
                <a16:creationId xmlns:a16="http://schemas.microsoft.com/office/drawing/2014/main" id="{5CCDB2FF-8CB4-47D2-BE2E-E6DC1A73525D}"/>
              </a:ext>
            </a:extLst>
          </p:cNvPr>
          <p:cNvSpPr>
            <a:spLocks noGrp="1"/>
          </p:cNvSpPr>
          <p:nvPr>
            <p:ph idx="1"/>
          </p:nvPr>
        </p:nvSpPr>
        <p:spPr>
          <a:xfrm>
            <a:off x="263352" y="836712"/>
            <a:ext cx="11665296" cy="4680521"/>
          </a:xfrm>
        </p:spPr>
        <p:txBody>
          <a:bodyPr/>
          <a:lstStyle/>
          <a:p>
            <a:r>
              <a:rPr lang="en-GB" sz="2800" dirty="0"/>
              <a:t>These countries belong to the same cluster like Australia, New Zealand, Canada, USA because of the cultural and linguistic similarities that they share. </a:t>
            </a:r>
          </a:p>
          <a:p>
            <a:r>
              <a:rPr lang="en-GB" sz="2800" dirty="0"/>
              <a:t>Great Britain has an </a:t>
            </a:r>
            <a:r>
              <a:rPr lang="en-GB" sz="2800" dirty="0" err="1"/>
              <a:t>anglo</a:t>
            </a:r>
            <a:r>
              <a:rPr lang="en-GB" sz="2800" dirty="0"/>
              <a:t> </a:t>
            </a:r>
            <a:r>
              <a:rPr lang="en-GB" sz="2800" dirty="0" err="1"/>
              <a:t>saxon</a:t>
            </a:r>
            <a:r>
              <a:rPr lang="en-GB" sz="2800" dirty="0"/>
              <a:t> style of management which According to </a:t>
            </a:r>
            <a:r>
              <a:rPr lang="en-GB" sz="2800" dirty="0" err="1"/>
              <a:t>Péron</a:t>
            </a:r>
            <a:r>
              <a:rPr lang="en-GB" sz="2800" dirty="0"/>
              <a:t> (2002), this style is characterised by its pragmatic approach, which focuses more on action than analysis, thus more on the culture of ‘how’ than of ‘why’.</a:t>
            </a:r>
          </a:p>
          <a:p>
            <a:r>
              <a:rPr lang="en-GB" sz="2800" dirty="0"/>
              <a:t>The British can be characterised as having less power distance and lower uncertainty avoidance than their European neighbours, while at the same time being more individualistic and more ambitious/aggressive than their counterparts on the continent.</a:t>
            </a:r>
          </a:p>
        </p:txBody>
      </p:sp>
      <p:sp>
        <p:nvSpPr>
          <p:cNvPr id="4" name="Date Placeholder 3">
            <a:extLst>
              <a:ext uri="{FF2B5EF4-FFF2-40B4-BE49-F238E27FC236}">
                <a16:creationId xmlns:a16="http://schemas.microsoft.com/office/drawing/2014/main" id="{4C3CD048-906D-4A4D-86CE-00B326E59FF2}"/>
              </a:ext>
            </a:extLst>
          </p:cNvPr>
          <p:cNvSpPr>
            <a:spLocks noGrp="1"/>
          </p:cNvSpPr>
          <p:nvPr>
            <p:ph type="dt" sz="half" idx="10"/>
          </p:nvPr>
        </p:nvSpPr>
        <p:spPr/>
        <p:txBody>
          <a:bodyPr/>
          <a:lstStyle/>
          <a:p>
            <a:pPr>
              <a:defRPr/>
            </a:pPr>
            <a:fld id="{2303D31F-598B-47EE-BA37-93F097A3D676}" type="datetime1">
              <a:rPr lang="en-GB" altLang="en-US" smtClean="0"/>
              <a:pPr>
                <a:defRPr/>
              </a:pPr>
              <a:t>28/09/2020</a:t>
            </a:fld>
            <a:endParaRPr lang="en-GB" altLang="en-US"/>
          </a:p>
        </p:txBody>
      </p:sp>
      <p:sp>
        <p:nvSpPr>
          <p:cNvPr id="5" name="Slide Number Placeholder 4">
            <a:extLst>
              <a:ext uri="{FF2B5EF4-FFF2-40B4-BE49-F238E27FC236}">
                <a16:creationId xmlns:a16="http://schemas.microsoft.com/office/drawing/2014/main" id="{B325C86B-3AA8-4A47-8DA1-C26BE5DC4944}"/>
              </a:ext>
            </a:extLst>
          </p:cNvPr>
          <p:cNvSpPr>
            <a:spLocks noGrp="1"/>
          </p:cNvSpPr>
          <p:nvPr>
            <p:ph type="sldNum" sz="quarter" idx="12"/>
          </p:nvPr>
        </p:nvSpPr>
        <p:spPr/>
        <p:txBody>
          <a:bodyPr/>
          <a:lstStyle/>
          <a:p>
            <a:pPr>
              <a:defRPr/>
            </a:pPr>
            <a:fld id="{6550E941-99E4-4403-A917-B30FF69A9617}" type="slidenum">
              <a:rPr lang="en-GB" altLang="en-US" smtClean="0"/>
              <a:pPr>
                <a:defRPr/>
              </a:pPr>
              <a:t>30</a:t>
            </a:fld>
            <a:endParaRPr lang="en-GB" altLang="en-US"/>
          </a:p>
        </p:txBody>
      </p:sp>
    </p:spTree>
    <p:extLst>
      <p:ext uri="{BB962C8B-B14F-4D97-AF65-F5344CB8AC3E}">
        <p14:creationId xmlns:p14="http://schemas.microsoft.com/office/powerpoint/2010/main" val="106927106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CDD395-1A89-4CDA-BBA0-0964BF134B4A}"/>
              </a:ext>
            </a:extLst>
          </p:cNvPr>
          <p:cNvSpPr>
            <a:spLocks noGrp="1"/>
          </p:cNvSpPr>
          <p:nvPr>
            <p:ph type="title"/>
          </p:nvPr>
        </p:nvSpPr>
        <p:spPr>
          <a:xfrm>
            <a:off x="609600" y="114299"/>
            <a:ext cx="10972800" cy="722413"/>
          </a:xfrm>
        </p:spPr>
        <p:txBody>
          <a:bodyPr/>
          <a:lstStyle/>
          <a:p>
            <a:r>
              <a:rPr lang="en-GB" dirty="0"/>
              <a:t>Great Britain</a:t>
            </a:r>
          </a:p>
        </p:txBody>
      </p:sp>
      <p:sp>
        <p:nvSpPr>
          <p:cNvPr id="3" name="Content Placeholder 2">
            <a:extLst>
              <a:ext uri="{FF2B5EF4-FFF2-40B4-BE49-F238E27FC236}">
                <a16:creationId xmlns:a16="http://schemas.microsoft.com/office/drawing/2014/main" id="{D8D93456-CA33-43EE-A811-D50D16EACF15}"/>
              </a:ext>
            </a:extLst>
          </p:cNvPr>
          <p:cNvSpPr>
            <a:spLocks noGrp="1"/>
          </p:cNvSpPr>
          <p:nvPr>
            <p:ph idx="1"/>
          </p:nvPr>
        </p:nvSpPr>
        <p:spPr>
          <a:xfrm>
            <a:off x="119336" y="836712"/>
            <a:ext cx="11809312" cy="4680521"/>
          </a:xfrm>
        </p:spPr>
        <p:txBody>
          <a:bodyPr/>
          <a:lstStyle/>
          <a:p>
            <a:r>
              <a:rPr lang="en-GB" dirty="0"/>
              <a:t>In Britain, a job is a job, regarded as separate from one’s personal life, because of this, a job selection process emphasises the extent to which the individual concerned can contribute to the tasks of the organisation. Th at is why it is normal for intelligence and skills to be measured and assessment centres to be employed. </a:t>
            </a:r>
          </a:p>
          <a:p>
            <a:r>
              <a:rPr lang="en-GB" dirty="0"/>
              <a:t>In Britain, the market is deregulated and the goal is maximisation of profit in a relatively short time, and this entails less consideration being given to the employment needs in the longer term. </a:t>
            </a:r>
          </a:p>
        </p:txBody>
      </p:sp>
      <p:sp>
        <p:nvSpPr>
          <p:cNvPr id="4" name="Date Placeholder 3">
            <a:extLst>
              <a:ext uri="{FF2B5EF4-FFF2-40B4-BE49-F238E27FC236}">
                <a16:creationId xmlns:a16="http://schemas.microsoft.com/office/drawing/2014/main" id="{1A76A9AA-C66A-47C1-8152-EE1371AE2FF3}"/>
              </a:ext>
            </a:extLst>
          </p:cNvPr>
          <p:cNvSpPr>
            <a:spLocks noGrp="1"/>
          </p:cNvSpPr>
          <p:nvPr>
            <p:ph type="dt" sz="half" idx="10"/>
          </p:nvPr>
        </p:nvSpPr>
        <p:spPr/>
        <p:txBody>
          <a:bodyPr/>
          <a:lstStyle/>
          <a:p>
            <a:pPr>
              <a:defRPr/>
            </a:pPr>
            <a:fld id="{2303D31F-598B-47EE-BA37-93F097A3D676}" type="datetime1">
              <a:rPr lang="en-GB" altLang="en-US" smtClean="0"/>
              <a:pPr>
                <a:defRPr/>
              </a:pPr>
              <a:t>28/09/2020</a:t>
            </a:fld>
            <a:endParaRPr lang="en-GB" altLang="en-US"/>
          </a:p>
        </p:txBody>
      </p:sp>
      <p:sp>
        <p:nvSpPr>
          <p:cNvPr id="5" name="Slide Number Placeholder 4">
            <a:extLst>
              <a:ext uri="{FF2B5EF4-FFF2-40B4-BE49-F238E27FC236}">
                <a16:creationId xmlns:a16="http://schemas.microsoft.com/office/drawing/2014/main" id="{4B6209E3-1FBA-4803-9455-0BDC7B36F46B}"/>
              </a:ext>
            </a:extLst>
          </p:cNvPr>
          <p:cNvSpPr>
            <a:spLocks noGrp="1"/>
          </p:cNvSpPr>
          <p:nvPr>
            <p:ph type="sldNum" sz="quarter" idx="12"/>
          </p:nvPr>
        </p:nvSpPr>
        <p:spPr/>
        <p:txBody>
          <a:bodyPr/>
          <a:lstStyle/>
          <a:p>
            <a:pPr>
              <a:defRPr/>
            </a:pPr>
            <a:fld id="{6550E941-99E4-4403-A917-B30FF69A9617}" type="slidenum">
              <a:rPr lang="en-GB" altLang="en-US" smtClean="0"/>
              <a:pPr>
                <a:defRPr/>
              </a:pPr>
              <a:t>31</a:t>
            </a:fld>
            <a:endParaRPr lang="en-GB" altLang="en-US"/>
          </a:p>
        </p:txBody>
      </p:sp>
    </p:spTree>
    <p:extLst>
      <p:ext uri="{BB962C8B-B14F-4D97-AF65-F5344CB8AC3E}">
        <p14:creationId xmlns:p14="http://schemas.microsoft.com/office/powerpoint/2010/main" val="374679674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462475-540B-4C0D-8BE5-CA163197FE98}"/>
              </a:ext>
            </a:extLst>
          </p:cNvPr>
          <p:cNvSpPr>
            <a:spLocks noGrp="1"/>
          </p:cNvSpPr>
          <p:nvPr>
            <p:ph type="title"/>
          </p:nvPr>
        </p:nvSpPr>
        <p:spPr>
          <a:xfrm>
            <a:off x="609600" y="114299"/>
            <a:ext cx="10972800" cy="794421"/>
          </a:xfrm>
        </p:spPr>
        <p:txBody>
          <a:bodyPr/>
          <a:lstStyle/>
          <a:p>
            <a:r>
              <a:rPr lang="en-GB" dirty="0"/>
              <a:t>East and Central Europe</a:t>
            </a:r>
          </a:p>
        </p:txBody>
      </p:sp>
      <p:sp>
        <p:nvSpPr>
          <p:cNvPr id="3" name="Content Placeholder 2">
            <a:extLst>
              <a:ext uri="{FF2B5EF4-FFF2-40B4-BE49-F238E27FC236}">
                <a16:creationId xmlns:a16="http://schemas.microsoft.com/office/drawing/2014/main" id="{9B06D63E-EA8A-4B65-AEEC-8DED6C0B3440}"/>
              </a:ext>
            </a:extLst>
          </p:cNvPr>
          <p:cNvSpPr>
            <a:spLocks noGrp="1"/>
          </p:cNvSpPr>
          <p:nvPr>
            <p:ph idx="1"/>
          </p:nvPr>
        </p:nvSpPr>
        <p:spPr>
          <a:xfrm>
            <a:off x="119336" y="764704"/>
            <a:ext cx="11809312" cy="4752529"/>
          </a:xfrm>
        </p:spPr>
        <p:txBody>
          <a:bodyPr/>
          <a:lstStyle/>
          <a:p>
            <a:r>
              <a:rPr lang="en-GB" dirty="0"/>
              <a:t>These are former communists countries of eastern Europe e.g. Romania, Bulgaria, </a:t>
            </a:r>
            <a:r>
              <a:rPr lang="en-GB" dirty="0" err="1"/>
              <a:t>Luthuania</a:t>
            </a:r>
            <a:r>
              <a:rPr lang="en-GB" dirty="0"/>
              <a:t>, Latvia, Slovenia, etc. </a:t>
            </a:r>
          </a:p>
          <a:p>
            <a:r>
              <a:rPr lang="en-GB" dirty="0"/>
              <a:t>The Austro-Hungarian Empire, the Russian Empire and the Soviet hegemony have had a major influence on East and Central European cultures. </a:t>
            </a:r>
          </a:p>
          <a:p>
            <a:r>
              <a:rPr lang="en-GB" dirty="0"/>
              <a:t>During communist periods, they were highly autocratic, centralised organisations with many bureaucratic levels, reflecting the presence of a dual hierarchy (politics and business worked hand-in-hand) and an obsession with state planning.</a:t>
            </a:r>
          </a:p>
          <a:p>
            <a:endParaRPr lang="en-GB" dirty="0"/>
          </a:p>
        </p:txBody>
      </p:sp>
      <p:sp>
        <p:nvSpPr>
          <p:cNvPr id="4" name="Date Placeholder 3">
            <a:extLst>
              <a:ext uri="{FF2B5EF4-FFF2-40B4-BE49-F238E27FC236}">
                <a16:creationId xmlns:a16="http://schemas.microsoft.com/office/drawing/2014/main" id="{A48D3A87-861A-496B-A786-2355DA876C6D}"/>
              </a:ext>
            </a:extLst>
          </p:cNvPr>
          <p:cNvSpPr>
            <a:spLocks noGrp="1"/>
          </p:cNvSpPr>
          <p:nvPr>
            <p:ph type="dt" sz="half" idx="10"/>
          </p:nvPr>
        </p:nvSpPr>
        <p:spPr/>
        <p:txBody>
          <a:bodyPr/>
          <a:lstStyle/>
          <a:p>
            <a:pPr>
              <a:defRPr/>
            </a:pPr>
            <a:fld id="{2303D31F-598B-47EE-BA37-93F097A3D676}" type="datetime1">
              <a:rPr lang="en-GB" altLang="en-US" smtClean="0"/>
              <a:pPr>
                <a:defRPr/>
              </a:pPr>
              <a:t>28/09/2020</a:t>
            </a:fld>
            <a:endParaRPr lang="en-GB" altLang="en-US"/>
          </a:p>
        </p:txBody>
      </p:sp>
      <p:sp>
        <p:nvSpPr>
          <p:cNvPr id="5" name="Slide Number Placeholder 4">
            <a:extLst>
              <a:ext uri="{FF2B5EF4-FFF2-40B4-BE49-F238E27FC236}">
                <a16:creationId xmlns:a16="http://schemas.microsoft.com/office/drawing/2014/main" id="{A01B5490-80FB-488C-8623-B22B92BD7220}"/>
              </a:ext>
            </a:extLst>
          </p:cNvPr>
          <p:cNvSpPr>
            <a:spLocks noGrp="1"/>
          </p:cNvSpPr>
          <p:nvPr>
            <p:ph type="sldNum" sz="quarter" idx="12"/>
          </p:nvPr>
        </p:nvSpPr>
        <p:spPr/>
        <p:txBody>
          <a:bodyPr/>
          <a:lstStyle/>
          <a:p>
            <a:pPr>
              <a:defRPr/>
            </a:pPr>
            <a:fld id="{6550E941-99E4-4403-A917-B30FF69A9617}" type="slidenum">
              <a:rPr lang="en-GB" altLang="en-US" smtClean="0"/>
              <a:pPr>
                <a:defRPr/>
              </a:pPr>
              <a:t>32</a:t>
            </a:fld>
            <a:endParaRPr lang="en-GB" altLang="en-US"/>
          </a:p>
        </p:txBody>
      </p:sp>
    </p:spTree>
    <p:extLst>
      <p:ext uri="{BB962C8B-B14F-4D97-AF65-F5344CB8AC3E}">
        <p14:creationId xmlns:p14="http://schemas.microsoft.com/office/powerpoint/2010/main" val="3258426028"/>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23AB6D-A2BF-4309-8935-118B14D5241A}"/>
              </a:ext>
            </a:extLst>
          </p:cNvPr>
          <p:cNvSpPr>
            <a:spLocks noGrp="1"/>
          </p:cNvSpPr>
          <p:nvPr>
            <p:ph type="title"/>
          </p:nvPr>
        </p:nvSpPr>
        <p:spPr>
          <a:xfrm>
            <a:off x="609600" y="114300"/>
            <a:ext cx="10972800" cy="621384"/>
          </a:xfrm>
        </p:spPr>
        <p:txBody>
          <a:bodyPr/>
          <a:lstStyle/>
          <a:p>
            <a:r>
              <a:rPr lang="en-GB" dirty="0"/>
              <a:t>East and Central Europe</a:t>
            </a:r>
          </a:p>
        </p:txBody>
      </p:sp>
      <p:sp>
        <p:nvSpPr>
          <p:cNvPr id="3" name="Content Placeholder 2">
            <a:extLst>
              <a:ext uri="{FF2B5EF4-FFF2-40B4-BE49-F238E27FC236}">
                <a16:creationId xmlns:a16="http://schemas.microsoft.com/office/drawing/2014/main" id="{3323F310-8231-4542-BE31-9FE3D0280572}"/>
              </a:ext>
            </a:extLst>
          </p:cNvPr>
          <p:cNvSpPr>
            <a:spLocks noGrp="1"/>
          </p:cNvSpPr>
          <p:nvPr>
            <p:ph idx="1"/>
          </p:nvPr>
        </p:nvSpPr>
        <p:spPr>
          <a:xfrm>
            <a:off x="609600" y="836712"/>
            <a:ext cx="10972800" cy="4680521"/>
          </a:xfrm>
        </p:spPr>
        <p:txBody>
          <a:bodyPr/>
          <a:lstStyle/>
          <a:p>
            <a:r>
              <a:rPr lang="en-GB" dirty="0"/>
              <a:t>After the soviet left, there was a withdrawal of centralised control. This increased feelings of uncertainty and helplessness. Individuals and companies were no longer relying on the ‘system’ to help them out; instead they were required to battle their own way through, and learn how to deal with a more open environment. </a:t>
            </a:r>
          </a:p>
          <a:p>
            <a:r>
              <a:rPr lang="en-GB" dirty="0"/>
              <a:t>This transition from communism to democracy has caused huge unrest and there is a feeling by some that things were better during the previous system. </a:t>
            </a:r>
          </a:p>
        </p:txBody>
      </p:sp>
      <p:sp>
        <p:nvSpPr>
          <p:cNvPr id="4" name="Date Placeholder 3">
            <a:extLst>
              <a:ext uri="{FF2B5EF4-FFF2-40B4-BE49-F238E27FC236}">
                <a16:creationId xmlns:a16="http://schemas.microsoft.com/office/drawing/2014/main" id="{2009F723-4FFD-46EA-9AF4-54023ACAB881}"/>
              </a:ext>
            </a:extLst>
          </p:cNvPr>
          <p:cNvSpPr>
            <a:spLocks noGrp="1"/>
          </p:cNvSpPr>
          <p:nvPr>
            <p:ph type="dt" sz="half" idx="10"/>
          </p:nvPr>
        </p:nvSpPr>
        <p:spPr/>
        <p:txBody>
          <a:bodyPr/>
          <a:lstStyle/>
          <a:p>
            <a:pPr>
              <a:defRPr/>
            </a:pPr>
            <a:fld id="{2303D31F-598B-47EE-BA37-93F097A3D676}" type="datetime1">
              <a:rPr lang="en-GB" altLang="en-US" smtClean="0"/>
              <a:pPr>
                <a:defRPr/>
              </a:pPr>
              <a:t>28/09/2020</a:t>
            </a:fld>
            <a:endParaRPr lang="en-GB" altLang="en-US"/>
          </a:p>
        </p:txBody>
      </p:sp>
      <p:sp>
        <p:nvSpPr>
          <p:cNvPr id="5" name="Slide Number Placeholder 4">
            <a:extLst>
              <a:ext uri="{FF2B5EF4-FFF2-40B4-BE49-F238E27FC236}">
                <a16:creationId xmlns:a16="http://schemas.microsoft.com/office/drawing/2014/main" id="{A9E2D509-DC6F-4DCC-8572-F9D9617678DC}"/>
              </a:ext>
            </a:extLst>
          </p:cNvPr>
          <p:cNvSpPr>
            <a:spLocks noGrp="1"/>
          </p:cNvSpPr>
          <p:nvPr>
            <p:ph type="sldNum" sz="quarter" idx="12"/>
          </p:nvPr>
        </p:nvSpPr>
        <p:spPr/>
        <p:txBody>
          <a:bodyPr/>
          <a:lstStyle/>
          <a:p>
            <a:pPr>
              <a:defRPr/>
            </a:pPr>
            <a:fld id="{6550E941-99E4-4403-A917-B30FF69A9617}" type="slidenum">
              <a:rPr lang="en-GB" altLang="en-US" smtClean="0"/>
              <a:pPr>
                <a:defRPr/>
              </a:pPr>
              <a:t>33</a:t>
            </a:fld>
            <a:endParaRPr lang="en-GB" altLang="en-US"/>
          </a:p>
        </p:txBody>
      </p:sp>
    </p:spTree>
    <p:extLst>
      <p:ext uri="{BB962C8B-B14F-4D97-AF65-F5344CB8AC3E}">
        <p14:creationId xmlns:p14="http://schemas.microsoft.com/office/powerpoint/2010/main" val="3449944756"/>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1F5D94-A2AC-4363-AE64-F69D42D06EC2}"/>
              </a:ext>
            </a:extLst>
          </p:cNvPr>
          <p:cNvSpPr>
            <a:spLocks noGrp="1"/>
          </p:cNvSpPr>
          <p:nvPr>
            <p:ph type="title"/>
          </p:nvPr>
        </p:nvSpPr>
        <p:spPr>
          <a:xfrm>
            <a:off x="609600" y="114300"/>
            <a:ext cx="10972800" cy="621384"/>
          </a:xfrm>
        </p:spPr>
        <p:txBody>
          <a:bodyPr/>
          <a:lstStyle/>
          <a:p>
            <a:r>
              <a:rPr lang="en-GB" dirty="0"/>
              <a:t>Russia</a:t>
            </a:r>
          </a:p>
        </p:txBody>
      </p:sp>
      <p:sp>
        <p:nvSpPr>
          <p:cNvPr id="3" name="Content Placeholder 2">
            <a:extLst>
              <a:ext uri="{FF2B5EF4-FFF2-40B4-BE49-F238E27FC236}">
                <a16:creationId xmlns:a16="http://schemas.microsoft.com/office/drawing/2014/main" id="{D515078A-B627-41BC-8892-CC4DC9AF39BA}"/>
              </a:ext>
            </a:extLst>
          </p:cNvPr>
          <p:cNvSpPr>
            <a:spLocks noGrp="1"/>
          </p:cNvSpPr>
          <p:nvPr>
            <p:ph idx="1"/>
          </p:nvPr>
        </p:nvSpPr>
        <p:spPr>
          <a:xfrm>
            <a:off x="191344" y="735684"/>
            <a:ext cx="11391056" cy="4781549"/>
          </a:xfrm>
        </p:spPr>
        <p:txBody>
          <a:bodyPr/>
          <a:lstStyle/>
          <a:p>
            <a:r>
              <a:rPr lang="en-GB" dirty="0"/>
              <a:t>Russia is a combination of smaller republics hence its name the Russian Federation. </a:t>
            </a:r>
          </a:p>
          <a:p>
            <a:r>
              <a:rPr lang="en-GB" dirty="0"/>
              <a:t>Spanning Europe and Asia, Russia has been struggling since 1991 to replace the social, political and economic features of the Communist era with a more democratic political system and a market-oriented economy. </a:t>
            </a:r>
          </a:p>
          <a:p>
            <a:r>
              <a:rPr lang="en-GB" dirty="0"/>
              <a:t>Economically, Russia can develop quickly through closer association with EU but ordinary Russians are proud of their independence and may not promote such integration. </a:t>
            </a:r>
          </a:p>
        </p:txBody>
      </p:sp>
      <p:sp>
        <p:nvSpPr>
          <p:cNvPr id="4" name="Date Placeholder 3">
            <a:extLst>
              <a:ext uri="{FF2B5EF4-FFF2-40B4-BE49-F238E27FC236}">
                <a16:creationId xmlns:a16="http://schemas.microsoft.com/office/drawing/2014/main" id="{CA06886D-055D-49B5-880C-F3B0F9D9759B}"/>
              </a:ext>
            </a:extLst>
          </p:cNvPr>
          <p:cNvSpPr>
            <a:spLocks noGrp="1"/>
          </p:cNvSpPr>
          <p:nvPr>
            <p:ph type="dt" sz="half" idx="10"/>
          </p:nvPr>
        </p:nvSpPr>
        <p:spPr/>
        <p:txBody>
          <a:bodyPr/>
          <a:lstStyle/>
          <a:p>
            <a:pPr>
              <a:defRPr/>
            </a:pPr>
            <a:fld id="{2303D31F-598B-47EE-BA37-93F097A3D676}" type="datetime1">
              <a:rPr lang="en-GB" altLang="en-US" smtClean="0"/>
              <a:pPr>
                <a:defRPr/>
              </a:pPr>
              <a:t>28/09/2020</a:t>
            </a:fld>
            <a:endParaRPr lang="en-GB" altLang="en-US"/>
          </a:p>
        </p:txBody>
      </p:sp>
      <p:sp>
        <p:nvSpPr>
          <p:cNvPr id="5" name="Slide Number Placeholder 4">
            <a:extLst>
              <a:ext uri="{FF2B5EF4-FFF2-40B4-BE49-F238E27FC236}">
                <a16:creationId xmlns:a16="http://schemas.microsoft.com/office/drawing/2014/main" id="{09C48561-5688-42F5-BDFE-9772FA51AFA5}"/>
              </a:ext>
            </a:extLst>
          </p:cNvPr>
          <p:cNvSpPr>
            <a:spLocks noGrp="1"/>
          </p:cNvSpPr>
          <p:nvPr>
            <p:ph type="sldNum" sz="quarter" idx="12"/>
          </p:nvPr>
        </p:nvSpPr>
        <p:spPr/>
        <p:txBody>
          <a:bodyPr/>
          <a:lstStyle/>
          <a:p>
            <a:pPr>
              <a:defRPr/>
            </a:pPr>
            <a:fld id="{6550E941-99E4-4403-A917-B30FF69A9617}" type="slidenum">
              <a:rPr lang="en-GB" altLang="en-US" smtClean="0"/>
              <a:pPr>
                <a:defRPr/>
              </a:pPr>
              <a:t>34</a:t>
            </a:fld>
            <a:endParaRPr lang="en-GB" altLang="en-US"/>
          </a:p>
        </p:txBody>
      </p:sp>
    </p:spTree>
    <p:extLst>
      <p:ext uri="{BB962C8B-B14F-4D97-AF65-F5344CB8AC3E}">
        <p14:creationId xmlns:p14="http://schemas.microsoft.com/office/powerpoint/2010/main" val="3864053995"/>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CC2D91-61E7-4FDA-8D99-7D5E2B585C37}"/>
              </a:ext>
            </a:extLst>
          </p:cNvPr>
          <p:cNvSpPr>
            <a:spLocks noGrp="1"/>
          </p:cNvSpPr>
          <p:nvPr>
            <p:ph type="title"/>
          </p:nvPr>
        </p:nvSpPr>
        <p:spPr>
          <a:xfrm>
            <a:off x="609600" y="136524"/>
            <a:ext cx="10972800" cy="772196"/>
          </a:xfrm>
        </p:spPr>
        <p:txBody>
          <a:bodyPr/>
          <a:lstStyle/>
          <a:p>
            <a:r>
              <a:rPr lang="en-GB" dirty="0"/>
              <a:t>Russia</a:t>
            </a:r>
          </a:p>
        </p:txBody>
      </p:sp>
      <p:sp>
        <p:nvSpPr>
          <p:cNvPr id="3" name="Content Placeholder 2">
            <a:extLst>
              <a:ext uri="{FF2B5EF4-FFF2-40B4-BE49-F238E27FC236}">
                <a16:creationId xmlns:a16="http://schemas.microsoft.com/office/drawing/2014/main" id="{6F9A5E3B-EA5B-49FE-9D1B-D59FA9B91B5E}"/>
              </a:ext>
            </a:extLst>
          </p:cNvPr>
          <p:cNvSpPr>
            <a:spLocks noGrp="1"/>
          </p:cNvSpPr>
          <p:nvPr>
            <p:ph idx="1"/>
          </p:nvPr>
        </p:nvSpPr>
        <p:spPr>
          <a:xfrm>
            <a:off x="119336" y="908720"/>
            <a:ext cx="11463064" cy="4608513"/>
          </a:xfrm>
        </p:spPr>
        <p:txBody>
          <a:bodyPr/>
          <a:lstStyle/>
          <a:p>
            <a:r>
              <a:rPr lang="en-GB" dirty="0"/>
              <a:t>Russia is an emergent market economy and is also classified as a BRICS (Brazil, Russia, India, China, South Africa) country. </a:t>
            </a:r>
          </a:p>
          <a:p>
            <a:r>
              <a:rPr lang="en-GB" dirty="0"/>
              <a:t>The BRIC countries are seen as rapidly developing, with a potential to overshoot the world’s largest economies in the future. </a:t>
            </a:r>
          </a:p>
          <a:p>
            <a:r>
              <a:rPr lang="en-GB" dirty="0"/>
              <a:t>Because of a high level of power distance, companies in the BRICs can to make decisions quickly since only a small percentage of individuals are involved in the process (</a:t>
            </a:r>
            <a:r>
              <a:rPr lang="en-GB" dirty="0" err="1"/>
              <a:t>Cavusgil</a:t>
            </a:r>
            <a:r>
              <a:rPr lang="en-GB" dirty="0"/>
              <a:t> et al. , 2013).</a:t>
            </a:r>
          </a:p>
        </p:txBody>
      </p:sp>
      <p:sp>
        <p:nvSpPr>
          <p:cNvPr id="4" name="Date Placeholder 3">
            <a:extLst>
              <a:ext uri="{FF2B5EF4-FFF2-40B4-BE49-F238E27FC236}">
                <a16:creationId xmlns:a16="http://schemas.microsoft.com/office/drawing/2014/main" id="{DA341476-8A24-422E-B155-75F87DF1026F}"/>
              </a:ext>
            </a:extLst>
          </p:cNvPr>
          <p:cNvSpPr>
            <a:spLocks noGrp="1"/>
          </p:cNvSpPr>
          <p:nvPr>
            <p:ph type="dt" sz="half" idx="10"/>
          </p:nvPr>
        </p:nvSpPr>
        <p:spPr/>
        <p:txBody>
          <a:bodyPr/>
          <a:lstStyle/>
          <a:p>
            <a:pPr>
              <a:defRPr/>
            </a:pPr>
            <a:fld id="{2303D31F-598B-47EE-BA37-93F097A3D676}" type="datetime1">
              <a:rPr lang="en-GB" altLang="en-US" smtClean="0"/>
              <a:pPr>
                <a:defRPr/>
              </a:pPr>
              <a:t>28/09/2020</a:t>
            </a:fld>
            <a:endParaRPr lang="en-GB" altLang="en-US"/>
          </a:p>
        </p:txBody>
      </p:sp>
      <p:sp>
        <p:nvSpPr>
          <p:cNvPr id="5" name="Slide Number Placeholder 4">
            <a:extLst>
              <a:ext uri="{FF2B5EF4-FFF2-40B4-BE49-F238E27FC236}">
                <a16:creationId xmlns:a16="http://schemas.microsoft.com/office/drawing/2014/main" id="{73BC3E31-D7F2-48D6-BB23-F2F36BBF532E}"/>
              </a:ext>
            </a:extLst>
          </p:cNvPr>
          <p:cNvSpPr>
            <a:spLocks noGrp="1"/>
          </p:cNvSpPr>
          <p:nvPr>
            <p:ph type="sldNum" sz="quarter" idx="12"/>
          </p:nvPr>
        </p:nvSpPr>
        <p:spPr/>
        <p:txBody>
          <a:bodyPr/>
          <a:lstStyle/>
          <a:p>
            <a:pPr>
              <a:defRPr/>
            </a:pPr>
            <a:fld id="{6550E941-99E4-4403-A917-B30FF69A9617}" type="slidenum">
              <a:rPr lang="en-GB" altLang="en-US" smtClean="0"/>
              <a:pPr>
                <a:defRPr/>
              </a:pPr>
              <a:t>35</a:t>
            </a:fld>
            <a:endParaRPr lang="en-GB" altLang="en-US"/>
          </a:p>
        </p:txBody>
      </p:sp>
    </p:spTree>
    <p:extLst>
      <p:ext uri="{BB962C8B-B14F-4D97-AF65-F5344CB8AC3E}">
        <p14:creationId xmlns:p14="http://schemas.microsoft.com/office/powerpoint/2010/main" val="3869679932"/>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E5B0F8-659F-46AF-9A98-57224A7BA36D}"/>
              </a:ext>
            </a:extLst>
          </p:cNvPr>
          <p:cNvSpPr>
            <a:spLocks noGrp="1"/>
          </p:cNvSpPr>
          <p:nvPr>
            <p:ph type="title"/>
          </p:nvPr>
        </p:nvSpPr>
        <p:spPr>
          <a:xfrm>
            <a:off x="609600" y="136524"/>
            <a:ext cx="10972800" cy="700188"/>
          </a:xfrm>
        </p:spPr>
        <p:txBody>
          <a:bodyPr/>
          <a:lstStyle/>
          <a:p>
            <a:r>
              <a:rPr lang="en-GB" dirty="0"/>
              <a:t>Turkey</a:t>
            </a:r>
          </a:p>
        </p:txBody>
      </p:sp>
      <p:sp>
        <p:nvSpPr>
          <p:cNvPr id="3" name="Content Placeholder 2">
            <a:extLst>
              <a:ext uri="{FF2B5EF4-FFF2-40B4-BE49-F238E27FC236}">
                <a16:creationId xmlns:a16="http://schemas.microsoft.com/office/drawing/2014/main" id="{6A2347D2-B685-4D0F-A586-9BCB5ACB9AA9}"/>
              </a:ext>
            </a:extLst>
          </p:cNvPr>
          <p:cNvSpPr>
            <a:spLocks noGrp="1"/>
          </p:cNvSpPr>
          <p:nvPr>
            <p:ph idx="1"/>
          </p:nvPr>
        </p:nvSpPr>
        <p:spPr>
          <a:xfrm>
            <a:off x="191344" y="836712"/>
            <a:ext cx="11881320" cy="4680521"/>
          </a:xfrm>
        </p:spPr>
        <p:txBody>
          <a:bodyPr/>
          <a:lstStyle/>
          <a:p>
            <a:r>
              <a:rPr lang="en-GB" dirty="0"/>
              <a:t>Turkey is often seen as the bridge or crossroads between Europe and Asia. Its largest and most populated part, together with its capital Ankara, lies in Asia; its smaller western part in eastern Europe. </a:t>
            </a:r>
          </a:p>
          <a:p>
            <a:r>
              <a:rPr lang="en-GB" dirty="0"/>
              <a:t>Turkey started negotiations to become a full EU member in 2005 but a number of EU countries are openly against the idea because turkey is not European culturally and economically. Proponents states it was part of the ottoman empire and opponents states that it is a Muslim country. </a:t>
            </a:r>
          </a:p>
        </p:txBody>
      </p:sp>
      <p:sp>
        <p:nvSpPr>
          <p:cNvPr id="4" name="Date Placeholder 3">
            <a:extLst>
              <a:ext uri="{FF2B5EF4-FFF2-40B4-BE49-F238E27FC236}">
                <a16:creationId xmlns:a16="http://schemas.microsoft.com/office/drawing/2014/main" id="{15622BE8-D00D-487F-959C-59206141A779}"/>
              </a:ext>
            </a:extLst>
          </p:cNvPr>
          <p:cNvSpPr>
            <a:spLocks noGrp="1"/>
          </p:cNvSpPr>
          <p:nvPr>
            <p:ph type="dt" sz="half" idx="10"/>
          </p:nvPr>
        </p:nvSpPr>
        <p:spPr/>
        <p:txBody>
          <a:bodyPr/>
          <a:lstStyle/>
          <a:p>
            <a:pPr>
              <a:defRPr/>
            </a:pPr>
            <a:fld id="{2303D31F-598B-47EE-BA37-93F097A3D676}" type="datetime1">
              <a:rPr lang="en-GB" altLang="en-US" smtClean="0"/>
              <a:pPr>
                <a:defRPr/>
              </a:pPr>
              <a:t>28/09/2020</a:t>
            </a:fld>
            <a:endParaRPr lang="en-GB" altLang="en-US"/>
          </a:p>
        </p:txBody>
      </p:sp>
      <p:sp>
        <p:nvSpPr>
          <p:cNvPr id="5" name="Slide Number Placeholder 4">
            <a:extLst>
              <a:ext uri="{FF2B5EF4-FFF2-40B4-BE49-F238E27FC236}">
                <a16:creationId xmlns:a16="http://schemas.microsoft.com/office/drawing/2014/main" id="{89B6355F-56A9-4D91-BFAE-20CDFAC91309}"/>
              </a:ext>
            </a:extLst>
          </p:cNvPr>
          <p:cNvSpPr>
            <a:spLocks noGrp="1"/>
          </p:cNvSpPr>
          <p:nvPr>
            <p:ph type="sldNum" sz="quarter" idx="12"/>
          </p:nvPr>
        </p:nvSpPr>
        <p:spPr/>
        <p:txBody>
          <a:bodyPr/>
          <a:lstStyle/>
          <a:p>
            <a:pPr>
              <a:defRPr/>
            </a:pPr>
            <a:fld id="{6550E941-99E4-4403-A917-B30FF69A9617}" type="slidenum">
              <a:rPr lang="en-GB" altLang="en-US" smtClean="0"/>
              <a:pPr>
                <a:defRPr/>
              </a:pPr>
              <a:t>36</a:t>
            </a:fld>
            <a:endParaRPr lang="en-GB" altLang="en-US"/>
          </a:p>
        </p:txBody>
      </p:sp>
    </p:spTree>
    <p:extLst>
      <p:ext uri="{BB962C8B-B14F-4D97-AF65-F5344CB8AC3E}">
        <p14:creationId xmlns:p14="http://schemas.microsoft.com/office/powerpoint/2010/main" val="718424088"/>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046145-1179-426A-A83C-F2C03390D406}"/>
              </a:ext>
            </a:extLst>
          </p:cNvPr>
          <p:cNvSpPr>
            <a:spLocks noGrp="1"/>
          </p:cNvSpPr>
          <p:nvPr>
            <p:ph type="title"/>
          </p:nvPr>
        </p:nvSpPr>
        <p:spPr>
          <a:xfrm>
            <a:off x="609600" y="114299"/>
            <a:ext cx="10972800" cy="578397"/>
          </a:xfrm>
        </p:spPr>
        <p:txBody>
          <a:bodyPr/>
          <a:lstStyle/>
          <a:p>
            <a:r>
              <a:rPr lang="en-GB" dirty="0"/>
              <a:t>References.</a:t>
            </a:r>
          </a:p>
        </p:txBody>
      </p:sp>
      <p:sp>
        <p:nvSpPr>
          <p:cNvPr id="3" name="Content Placeholder 2">
            <a:extLst>
              <a:ext uri="{FF2B5EF4-FFF2-40B4-BE49-F238E27FC236}">
                <a16:creationId xmlns:a16="http://schemas.microsoft.com/office/drawing/2014/main" id="{BF89E757-72B7-4427-B752-745CB064D84E}"/>
              </a:ext>
            </a:extLst>
          </p:cNvPr>
          <p:cNvSpPr>
            <a:spLocks noGrp="1"/>
          </p:cNvSpPr>
          <p:nvPr>
            <p:ph idx="1"/>
          </p:nvPr>
        </p:nvSpPr>
        <p:spPr>
          <a:xfrm>
            <a:off x="119336" y="692696"/>
            <a:ext cx="12072663" cy="4824537"/>
          </a:xfrm>
        </p:spPr>
        <p:txBody>
          <a:bodyPr/>
          <a:lstStyle/>
          <a:p>
            <a:r>
              <a:rPr lang="fr-FR" sz="2400" dirty="0" err="1"/>
              <a:t>Semprini</a:t>
            </a:r>
            <a:r>
              <a:rPr lang="fr-FR" sz="2400" dirty="0"/>
              <a:t>, A. (2000) Le multiculturalisme, Paris: Presses Universitaires de France.</a:t>
            </a:r>
          </a:p>
          <a:p>
            <a:r>
              <a:rPr lang="en-GB" sz="2400" dirty="0"/>
              <a:t> </a:t>
            </a:r>
            <a:r>
              <a:rPr lang="en-GB" sz="2400" dirty="0" err="1"/>
              <a:t>Cavusgil</a:t>
            </a:r>
            <a:r>
              <a:rPr lang="en-GB" sz="2400" dirty="0"/>
              <a:t>, S.T., </a:t>
            </a:r>
            <a:r>
              <a:rPr lang="en-GB" sz="2400" dirty="0" err="1"/>
              <a:t>Ghauri</a:t>
            </a:r>
            <a:r>
              <a:rPr lang="en-GB" sz="2400" dirty="0"/>
              <a:t>, P.N. and </a:t>
            </a:r>
            <a:r>
              <a:rPr lang="en-GB" sz="2400" dirty="0" err="1"/>
              <a:t>Akcal</a:t>
            </a:r>
            <a:r>
              <a:rPr lang="en-GB" sz="2400" dirty="0"/>
              <a:t>, A.A. (2013) Doing Business in Emerging Markets, 2nd edition, London: Sage. </a:t>
            </a:r>
            <a:endParaRPr lang="fr-FR" sz="2400" dirty="0"/>
          </a:p>
          <a:p>
            <a:r>
              <a:rPr lang="fr-FR" sz="2400" dirty="0"/>
              <a:t>Duroselle, J.-B. (2004) L’Europe: Histoire de ses peuples , Collection Pluriel Paris: Hachette </a:t>
            </a:r>
            <a:r>
              <a:rPr lang="fr-FR" sz="2400" dirty="0" err="1"/>
              <a:t>Litératures</a:t>
            </a:r>
            <a:r>
              <a:rPr lang="fr-FR" sz="2400" dirty="0"/>
              <a:t>. </a:t>
            </a:r>
          </a:p>
          <a:p>
            <a:r>
              <a:rPr lang="fr-FR" sz="2400" dirty="0"/>
              <a:t>Braudel, F. (2008) Grammaire des civilisations , Collection Champs. Paris: Flammarion. </a:t>
            </a:r>
          </a:p>
          <a:p>
            <a:r>
              <a:rPr lang="en-GB" sz="2400" dirty="0"/>
              <a:t>House, R.J., </a:t>
            </a:r>
            <a:r>
              <a:rPr lang="en-GB" sz="2400" dirty="0" err="1"/>
              <a:t>Hanges</a:t>
            </a:r>
            <a:r>
              <a:rPr lang="en-GB" sz="2400" dirty="0"/>
              <a:t>, P.J., </a:t>
            </a:r>
            <a:r>
              <a:rPr lang="en-GB" sz="2400" dirty="0" err="1"/>
              <a:t>Javidan</a:t>
            </a:r>
            <a:r>
              <a:rPr lang="en-GB" sz="2400" dirty="0"/>
              <a:t>, M., Dorfman, P.W. and Gupta, V. (eds) (2004) Leadership, Culture and Organizations: the GLOBE study of 62 societies , Thousand Oaks CA: Sage.</a:t>
            </a:r>
            <a:endParaRPr lang="fr-FR" sz="2400" dirty="0"/>
          </a:p>
          <a:p>
            <a:r>
              <a:rPr lang="fr-FR" sz="2400" dirty="0"/>
              <a:t>d’Iribarne, P., Henry, A., Segal, J.P., Chevrier, S. and </a:t>
            </a:r>
            <a:r>
              <a:rPr lang="fr-FR" sz="2400" dirty="0" err="1"/>
              <a:t>Globokar</a:t>
            </a:r>
            <a:r>
              <a:rPr lang="fr-FR" sz="2400" dirty="0"/>
              <a:t>, T. (1998) Cultures et mondialisation , Paris: Editions du Seuil. </a:t>
            </a:r>
          </a:p>
          <a:p>
            <a:r>
              <a:rPr lang="fr-FR" sz="2400" dirty="0"/>
              <a:t>Péron, M. (2002) ‘Réflexion sur la transdisciplinarité dans la pensée managériale’ in Péron, M. (</a:t>
            </a:r>
            <a:r>
              <a:rPr lang="fr-FR" sz="2400" dirty="0" err="1"/>
              <a:t>ed</a:t>
            </a:r>
            <a:r>
              <a:rPr lang="fr-FR" sz="2400" dirty="0"/>
              <a:t>.), </a:t>
            </a:r>
            <a:r>
              <a:rPr lang="fr-FR" sz="2400" dirty="0" err="1"/>
              <a:t>Transdiciplinarité</a:t>
            </a:r>
            <a:r>
              <a:rPr lang="fr-FR" sz="2400" dirty="0"/>
              <a:t>: fondement de la pensée managériale Anglo-Saxonne? Paris, Economica</a:t>
            </a:r>
            <a:endParaRPr lang="en-GB" sz="2400" dirty="0"/>
          </a:p>
        </p:txBody>
      </p:sp>
      <p:sp>
        <p:nvSpPr>
          <p:cNvPr id="4" name="Date Placeholder 3">
            <a:extLst>
              <a:ext uri="{FF2B5EF4-FFF2-40B4-BE49-F238E27FC236}">
                <a16:creationId xmlns:a16="http://schemas.microsoft.com/office/drawing/2014/main" id="{49CBC5E9-80C0-4EC0-878A-0ED840EC9560}"/>
              </a:ext>
            </a:extLst>
          </p:cNvPr>
          <p:cNvSpPr>
            <a:spLocks noGrp="1"/>
          </p:cNvSpPr>
          <p:nvPr>
            <p:ph type="dt" sz="half" idx="10"/>
          </p:nvPr>
        </p:nvSpPr>
        <p:spPr/>
        <p:txBody>
          <a:bodyPr/>
          <a:lstStyle/>
          <a:p>
            <a:pPr>
              <a:defRPr/>
            </a:pPr>
            <a:fld id="{2303D31F-598B-47EE-BA37-93F097A3D676}" type="datetime1">
              <a:rPr lang="en-GB" altLang="en-US" smtClean="0"/>
              <a:pPr>
                <a:defRPr/>
              </a:pPr>
              <a:t>28/09/2020</a:t>
            </a:fld>
            <a:endParaRPr lang="en-GB" altLang="en-US"/>
          </a:p>
        </p:txBody>
      </p:sp>
      <p:sp>
        <p:nvSpPr>
          <p:cNvPr id="5" name="Slide Number Placeholder 4">
            <a:extLst>
              <a:ext uri="{FF2B5EF4-FFF2-40B4-BE49-F238E27FC236}">
                <a16:creationId xmlns:a16="http://schemas.microsoft.com/office/drawing/2014/main" id="{196004E8-8E81-49D0-A902-B855BF470F33}"/>
              </a:ext>
            </a:extLst>
          </p:cNvPr>
          <p:cNvSpPr>
            <a:spLocks noGrp="1"/>
          </p:cNvSpPr>
          <p:nvPr>
            <p:ph type="sldNum" sz="quarter" idx="12"/>
          </p:nvPr>
        </p:nvSpPr>
        <p:spPr/>
        <p:txBody>
          <a:bodyPr/>
          <a:lstStyle/>
          <a:p>
            <a:pPr>
              <a:defRPr/>
            </a:pPr>
            <a:fld id="{6550E941-99E4-4403-A917-B30FF69A9617}" type="slidenum">
              <a:rPr lang="en-GB" altLang="en-US" smtClean="0"/>
              <a:pPr>
                <a:defRPr/>
              </a:pPr>
              <a:t>37</a:t>
            </a:fld>
            <a:endParaRPr lang="en-GB" altLang="en-US"/>
          </a:p>
        </p:txBody>
      </p:sp>
    </p:spTree>
    <p:extLst>
      <p:ext uri="{BB962C8B-B14F-4D97-AF65-F5344CB8AC3E}">
        <p14:creationId xmlns:p14="http://schemas.microsoft.com/office/powerpoint/2010/main" val="4022425368"/>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3509</TotalTime>
  <Words>3423</Words>
  <Application>Microsoft Office PowerPoint</Application>
  <PresentationFormat>Widescreen</PresentationFormat>
  <Paragraphs>221</Paragraphs>
  <Slides>37</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37</vt:i4>
      </vt:variant>
    </vt:vector>
  </HeadingPairs>
  <TitlesOfParts>
    <vt:vector size="41" baseType="lpstr">
      <vt:lpstr>Arial</vt:lpstr>
      <vt:lpstr>Myriad Pro</vt:lpstr>
      <vt:lpstr>Verdana</vt:lpstr>
      <vt:lpstr>20140311PresentationUWTSDTemplate</vt:lpstr>
      <vt:lpstr>BMSW5105</vt:lpstr>
      <vt:lpstr>Learning outcomes</vt:lpstr>
      <vt:lpstr>Understanding the concept of Multiculturalism. </vt:lpstr>
      <vt:lpstr>Multiculturalism – US Example</vt:lpstr>
      <vt:lpstr>Monocultural versus Multicultural Vision – Essentialist vs constructivist approach. </vt:lpstr>
      <vt:lpstr>Monocultural versus Multicultural Vision – Universalist  vs Relativist approach. </vt:lpstr>
      <vt:lpstr>Monocultural versus Multicultural Vision –  Equality vs Differences. </vt:lpstr>
      <vt:lpstr>Monocultural versus Multicultural Vision – Objective vs Subjective Approach. </vt:lpstr>
      <vt:lpstr>Europe and European Cultures – An Introduction. </vt:lpstr>
      <vt:lpstr>Europe and the European Union. </vt:lpstr>
      <vt:lpstr>Europe and the European Union. </vt:lpstr>
      <vt:lpstr>Europe, the European Union and the council of Europe. </vt:lpstr>
      <vt:lpstr>The Council of Europe and the European Union: different roles, shared values </vt:lpstr>
      <vt:lpstr>The Council of Europe and the European Union: different roles, shared values </vt:lpstr>
      <vt:lpstr>Europe and European Culture – the Dilemma</vt:lpstr>
      <vt:lpstr>Europe and European Culture – the Dilemma</vt:lpstr>
      <vt:lpstr>Europe and European Culture – the feudal system</vt:lpstr>
      <vt:lpstr>Europe and European Culture – Post Feudal System</vt:lpstr>
      <vt:lpstr>Western Europe - Greece</vt:lpstr>
      <vt:lpstr>Latin Europe </vt:lpstr>
      <vt:lpstr>Latin Europe </vt:lpstr>
      <vt:lpstr>France</vt:lpstr>
      <vt:lpstr>France</vt:lpstr>
      <vt:lpstr>France</vt:lpstr>
      <vt:lpstr>Nordic/Scandinavian Countries</vt:lpstr>
      <vt:lpstr>Nordic/Scandinavian Countries</vt:lpstr>
      <vt:lpstr>Germanic Europe</vt:lpstr>
      <vt:lpstr>Germanic Europe</vt:lpstr>
      <vt:lpstr>Great Britain</vt:lpstr>
      <vt:lpstr>Great Britain</vt:lpstr>
      <vt:lpstr>Great Britain</vt:lpstr>
      <vt:lpstr>East and Central Europe</vt:lpstr>
      <vt:lpstr>East and Central Europe</vt:lpstr>
      <vt:lpstr>Russia</vt:lpstr>
      <vt:lpstr>Russia</vt:lpstr>
      <vt:lpstr>Turkey</vt:lpstr>
      <vt:lpstr>References.</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Microsoft Security</cp:lastModifiedBy>
  <cp:revision>217</cp:revision>
  <cp:lastPrinted>2018-07-09T15:27:01Z</cp:lastPrinted>
  <dcterms:created xsi:type="dcterms:W3CDTF">2002-10-07T19:43:58Z</dcterms:created>
  <dcterms:modified xsi:type="dcterms:W3CDTF">2020-09-28T16:06:41Z</dcterms:modified>
</cp:coreProperties>
</file>