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9"/>
  </p:notesMasterIdLst>
  <p:sldIdLst>
    <p:sldId id="256" r:id="rId5"/>
    <p:sldId id="284" r:id="rId6"/>
    <p:sldId id="277" r:id="rId7"/>
    <p:sldId id="282" r:id="rId8"/>
    <p:sldId id="287" r:id="rId9"/>
    <p:sldId id="262" r:id="rId10"/>
    <p:sldId id="290" r:id="rId11"/>
    <p:sldId id="263" r:id="rId12"/>
    <p:sldId id="264" r:id="rId13"/>
    <p:sldId id="258" r:id="rId14"/>
    <p:sldId id="288" r:id="rId15"/>
    <p:sldId id="286" r:id="rId16"/>
    <p:sldId id="291" r:id="rId17"/>
    <p:sldId id="28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5" name="Author" initials="A" lastIdx="0" clrIdx="4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2714" autoAdjust="0"/>
  </p:normalViewPr>
  <p:slideViewPr>
    <p:cSldViewPr snapToGrid="0">
      <p:cViewPr varScale="1">
        <p:scale>
          <a:sx n="103" d="100"/>
          <a:sy n="103" d="100"/>
        </p:scale>
        <p:origin x="91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7939C-241D-4FDC-8DE8-4EE3F462EE22}" type="datetimeFigureOut">
              <a:rPr lang="en-US" smtClean="0"/>
              <a:t>8/18/2022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BAF473-2665-42A7-89E3-C7BA7EB58D1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354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5024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368089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777479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87023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1662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4495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74074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07139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90656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7692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821516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BAF473-2665-42A7-89E3-C7BA7EB58D12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8143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8610600" y="0"/>
            <a:ext cx="3581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465970"/>
            <a:ext cx="5739882" cy="2387600"/>
          </a:xfrm>
        </p:spPr>
        <p:txBody>
          <a:bodyPr anchor="b">
            <a:normAutofit/>
          </a:bodyPr>
          <a:lstStyle>
            <a:lvl1pPr algn="l">
              <a:defRPr sz="54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3839583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38404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0" y="3840480"/>
            <a:ext cx="4175760" cy="20878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0" y="5928360"/>
            <a:ext cx="4175760" cy="929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2FF674D8-A0B1-4D60-AB18-A733984F704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7E0AFFFB-7406-40B3-B2D5-18288BEA5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0D2AF818-9E4C-485A-8EA3-3BD5917D52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5874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wo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568452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95562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 smtClean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8016240" y="0"/>
            <a:ext cx="2401389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10417629" y="0"/>
            <a:ext cx="177437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4E59D1-0F68-4FA3-944D-63FCD442DA66}"/>
              </a:ext>
            </a:extLst>
          </p:cNvPr>
          <p:cNvSpPr/>
          <p:nvPr userDrawn="1"/>
        </p:nvSpPr>
        <p:spPr>
          <a:xfrm flipV="1">
            <a:off x="11800114" y="0"/>
            <a:ext cx="391886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620C3808-5997-40A2-83EF-E2136C52EFE1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838200" y="4529818"/>
            <a:ext cx="5684520" cy="441552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lang="en-US" sz="1800" b="1" kern="1200" dirty="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EAD9A34D-2599-4944-8F4B-6953690367EE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38200" y="3040514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D123A04-698E-4E6B-BB2C-C4FCA2CFBB9A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838200" y="4993888"/>
            <a:ext cx="5684520" cy="1106942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8BC6F0B0-7E88-4658-BED0-B126DDE797A0}"/>
              </a:ext>
            </a:extLst>
          </p:cNvPr>
          <p:cNvSpPr>
            <a:spLocks noGrp="1"/>
          </p:cNvSpPr>
          <p:nvPr>
            <p:ph type="dt" sz="half" idx="13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1B454B68-B7BD-4197-BF00-63964D76348E}"/>
              </a:ext>
            </a:extLst>
          </p:cNvPr>
          <p:cNvSpPr>
            <a:spLocks noGrp="1"/>
          </p:cNvSpPr>
          <p:nvPr>
            <p:ph type="ftr" sz="quarter" idx="14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AA42605-D696-484D-B611-62CB3140EAC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6824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four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2A3DF3F-0A0C-4018-A9D5-6DE43170F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742" y="822325"/>
            <a:ext cx="9329058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2E9ED8E-C27B-434B-BABA-E66DF12C50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24742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A9EBAE4-D52F-453F-8270-8B6E097489BF}"/>
              </a:ext>
            </a:extLst>
          </p:cNvPr>
          <p:cNvSpPr/>
          <p:nvPr userDrawn="1"/>
        </p:nvSpPr>
        <p:spPr>
          <a:xfrm>
            <a:off x="0" y="-1"/>
            <a:ext cx="674914" cy="685799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9FC540D-D53A-486F-96EA-3488254DA8F1}"/>
              </a:ext>
            </a:extLst>
          </p:cNvPr>
          <p:cNvSpPr/>
          <p:nvPr userDrawn="1"/>
        </p:nvSpPr>
        <p:spPr>
          <a:xfrm flipV="1">
            <a:off x="674914" y="0"/>
            <a:ext cx="67491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AA5699F8-E412-4D90-AD9E-5A933F03D67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19111" y="259556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3C6CD4EE-A2DF-4227-8E8E-061E1811B31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024742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2">
            <a:extLst>
              <a:ext uri="{FF2B5EF4-FFF2-40B4-BE49-F238E27FC236}">
                <a16:creationId xmlns:a16="http://schemas.microsoft.com/office/drawing/2014/main" id="{2BD7E863-25A7-4713-A3A0-9A5F432FE00D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7019111" y="4446132"/>
            <a:ext cx="4334689" cy="474211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accent2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13EEC52D-9939-4E0F-B26E-6287735877F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024740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3F6A9263-89CC-446B-AA55-FA0F0180A706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9109" y="306977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Content Placeholder 2">
            <a:extLst>
              <a:ext uri="{FF2B5EF4-FFF2-40B4-BE49-F238E27FC236}">
                <a16:creationId xmlns:a16="http://schemas.microsoft.com/office/drawing/2014/main" id="{73A562DC-F1FD-4766-B507-CC08FBA1EE68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024740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B4A99B91-CC4B-4964-B372-94ED4BB9A772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019109" y="4920343"/>
            <a:ext cx="4334689" cy="1219201"/>
          </a:xfrm>
        </p:spPr>
        <p:txBody>
          <a:bodyPr>
            <a:normAutofit/>
          </a:bodyPr>
          <a:lstStyle>
            <a:lvl1pPr marL="285750" indent="-285750">
              <a:lnSpc>
                <a:spcPct val="100000"/>
              </a:lnSpc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Date Placeholder 4">
            <a:extLst>
              <a:ext uri="{FF2B5EF4-FFF2-40B4-BE49-F238E27FC236}">
                <a16:creationId xmlns:a16="http://schemas.microsoft.com/office/drawing/2014/main" id="{5413A312-123E-4C7A-864E-C120568D6037}"/>
              </a:ext>
            </a:extLst>
          </p:cNvPr>
          <p:cNvSpPr>
            <a:spLocks noGrp="1"/>
          </p:cNvSpPr>
          <p:nvPr>
            <p:ph type="dt" sz="half" idx="17"/>
          </p:nvPr>
        </p:nvSpPr>
        <p:spPr>
          <a:xfrm>
            <a:off x="2024740" y="6356350"/>
            <a:ext cx="1556659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2" name="Footer Placeholder 5">
            <a:extLst>
              <a:ext uri="{FF2B5EF4-FFF2-40B4-BE49-F238E27FC236}">
                <a16:creationId xmlns:a16="http://schemas.microsoft.com/office/drawing/2014/main" id="{F3306EE3-B07E-48BA-A4EE-EAFE9A458C38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>
          <a:xfrm>
            <a:off x="4038600" y="6356350"/>
            <a:ext cx="5268686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3" name="Slide Number Placeholder 6">
            <a:extLst>
              <a:ext uri="{FF2B5EF4-FFF2-40B4-BE49-F238E27FC236}">
                <a16:creationId xmlns:a16="http://schemas.microsoft.com/office/drawing/2014/main" id="{6A049DF0-5C6A-4542-841D-C03F62304820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1530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lef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79BF9015-BE24-42C7-B20B-596FE57DE33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73480" y="3864426"/>
            <a:ext cx="5684520" cy="737734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7368391-D103-4780-88AC-9746C03596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3480" y="4879291"/>
            <a:ext cx="5684520" cy="1325563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A0B4B24-EFFA-49CE-88D9-B8E2ECE17208}"/>
              </a:ext>
            </a:extLst>
          </p:cNvPr>
          <p:cNvSpPr/>
          <p:nvPr userDrawn="1"/>
        </p:nvSpPr>
        <p:spPr>
          <a:xfrm>
            <a:off x="0" y="0"/>
            <a:ext cx="121920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94AD39F-C2DD-4F6A-8AB9-EA5E0024EB1C}"/>
              </a:ext>
            </a:extLst>
          </p:cNvPr>
          <p:cNvSpPr/>
          <p:nvPr userDrawn="1"/>
        </p:nvSpPr>
        <p:spPr>
          <a:xfrm flipV="1">
            <a:off x="8016240" y="0"/>
            <a:ext cx="417576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Date Placeholder 4">
            <a:extLst>
              <a:ext uri="{FF2B5EF4-FFF2-40B4-BE49-F238E27FC236}">
                <a16:creationId xmlns:a16="http://schemas.microsoft.com/office/drawing/2014/main" id="{38ABA718-1AEF-413D-964E-FA9CA8EDD8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EE83AD3-B30F-42CE-99A0-D50CDB9C951F}"/>
              </a:ext>
            </a:extLst>
          </p:cNvPr>
          <p:cNvSpPr/>
          <p:nvPr userDrawn="1"/>
        </p:nvSpPr>
        <p:spPr>
          <a:xfrm>
            <a:off x="8011886" y="3429000"/>
            <a:ext cx="4180114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ooter Placeholder 5">
            <a:extLst>
              <a:ext uri="{FF2B5EF4-FFF2-40B4-BE49-F238E27FC236}">
                <a16:creationId xmlns:a16="http://schemas.microsoft.com/office/drawing/2014/main" id="{BCCB3A69-6840-43C8-94EB-C3EF41DBCE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B374594B-C272-477C-B1DB-A1E214CED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6433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 with top bor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B217CA4-9423-45D5-AD1D-2415B600F1DD}"/>
              </a:ext>
            </a:extLst>
          </p:cNvPr>
          <p:cNvSpPr/>
          <p:nvPr userDrawn="1"/>
        </p:nvSpPr>
        <p:spPr>
          <a:xfrm>
            <a:off x="0" y="0"/>
            <a:ext cx="12192000" cy="108140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525B7F-8292-4AE6-B9B3-F6C0621F11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E86D52-9DFB-4D69-BF39-2C163B394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91A39-D816-4317-AA23-55510F9D35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1607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enter tex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1957701"/>
            <a:ext cx="5684520" cy="1305562"/>
          </a:xfrm>
        </p:spPr>
        <p:txBody>
          <a:bodyPr anchor="b"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3740" y="3429000"/>
            <a:ext cx="5684520" cy="2347596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>
                <a:solidFill>
                  <a:schemeClr val="accent4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7B514D1-FFF2-4784-BC98-5C209566EB25}"/>
              </a:ext>
            </a:extLst>
          </p:cNvPr>
          <p:cNvSpPr/>
          <p:nvPr userDrawn="1"/>
        </p:nvSpPr>
        <p:spPr>
          <a:xfrm>
            <a:off x="0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775047-FCCD-48A9-AE4B-E4619B3FA069}"/>
              </a:ext>
            </a:extLst>
          </p:cNvPr>
          <p:cNvSpPr/>
          <p:nvPr userDrawn="1"/>
        </p:nvSpPr>
        <p:spPr>
          <a:xfrm>
            <a:off x="10276114" y="0"/>
            <a:ext cx="1915886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Date Placeholder 4">
            <a:extLst>
              <a:ext uri="{FF2B5EF4-FFF2-40B4-BE49-F238E27FC236}">
                <a16:creationId xmlns:a16="http://schemas.microsoft.com/office/drawing/2014/main" id="{E57E5351-59BE-4BC8-83D8-BABF23172D8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7F2C600D-D61A-47D7-88A2-66D269DCB3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E257B2EA-F7F2-4B84-A989-76BF9D0F86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/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5260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our cont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0"/>
            <a:ext cx="12192000" cy="1981486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7756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36208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4660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311207" y="4553832"/>
            <a:ext cx="2105186" cy="678667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1090200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3935025" y="3080256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779850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625612" y="3079044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8B2D064B-EC57-4EA9-96ED-918E61BFD5F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B2A70FF9-0C32-4443-A788-56E40DD780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7" name="Slide Number Placeholder 6">
            <a:extLst>
              <a:ext uri="{FF2B5EF4-FFF2-40B4-BE49-F238E27FC236}">
                <a16:creationId xmlns:a16="http://schemas.microsoft.com/office/drawing/2014/main" id="{D51176E4-E898-4497-ACF7-72CFF75FED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52369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, and four images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FBCCBC51-CB80-441C-9628-70A3BFA8C31A}"/>
              </a:ext>
            </a:extLst>
          </p:cNvPr>
          <p:cNvSpPr/>
          <p:nvPr userDrawn="1"/>
        </p:nvSpPr>
        <p:spPr>
          <a:xfrm>
            <a:off x="0" y="3429000"/>
            <a:ext cx="4876800" cy="3429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E90D749F-1509-46B1-B8ED-3506AC084799}"/>
              </a:ext>
            </a:extLst>
          </p:cNvPr>
          <p:cNvSpPr/>
          <p:nvPr userDrawn="1"/>
        </p:nvSpPr>
        <p:spPr>
          <a:xfrm>
            <a:off x="0" y="1"/>
            <a:ext cx="4876800" cy="3429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621139"/>
          </a:xfrm>
        </p:spPr>
        <p:txBody>
          <a:bodyPr anchor="b"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07336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97E7DC10-1618-471B-9441-C640C7FEDD37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24518" y="21314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3" name="Text Placeholder 8">
            <a:extLst>
              <a:ext uri="{FF2B5EF4-FFF2-40B4-BE49-F238E27FC236}">
                <a16:creationId xmlns:a16="http://schemas.microsoft.com/office/drawing/2014/main" id="{FDB26B40-5901-4EF0-BCF0-55677E28B176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60741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5" name="Text Placeholder 8">
            <a:extLst>
              <a:ext uri="{FF2B5EF4-FFF2-40B4-BE49-F238E27FC236}">
                <a16:creationId xmlns:a16="http://schemas.microsoft.com/office/drawing/2014/main" id="{9CB783F5-ED01-464E-9185-F05CFA0E84C4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19318" y="4874657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2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1" name="Online Image Placeholder 20">
            <a:extLst>
              <a:ext uri="{FF2B5EF4-FFF2-40B4-BE49-F238E27FC236}">
                <a16:creationId xmlns:a16="http://schemas.microsoft.com/office/drawing/2014/main" id="{D25CFAE9-00ED-42E0-BC9A-37BA858979B3}"/>
              </a:ext>
            </a:extLst>
          </p:cNvPr>
          <p:cNvSpPr>
            <a:spLocks noGrp="1"/>
          </p:cNvSpPr>
          <p:nvPr>
            <p:ph type="clipArt" sz="quarter" idx="48"/>
          </p:nvPr>
        </p:nvSpPr>
        <p:spPr>
          <a:xfrm>
            <a:off x="6387961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2" name="Online Image Placeholder 20">
            <a:extLst>
              <a:ext uri="{FF2B5EF4-FFF2-40B4-BE49-F238E27FC236}">
                <a16:creationId xmlns:a16="http://schemas.microsoft.com/office/drawing/2014/main" id="{280D5B0E-3D2E-4146-9670-B596E8EBD129}"/>
              </a:ext>
            </a:extLst>
          </p:cNvPr>
          <p:cNvSpPr>
            <a:spLocks noGrp="1"/>
          </p:cNvSpPr>
          <p:nvPr>
            <p:ph type="clipArt" sz="quarter" idx="49"/>
          </p:nvPr>
        </p:nvSpPr>
        <p:spPr>
          <a:xfrm>
            <a:off x="9238736" y="643469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3" name="Online Image Placeholder 20">
            <a:extLst>
              <a:ext uri="{FF2B5EF4-FFF2-40B4-BE49-F238E27FC236}">
                <a16:creationId xmlns:a16="http://schemas.microsoft.com/office/drawing/2014/main" id="{03D89936-E0D7-4618-9E72-EC1467568C21}"/>
              </a:ext>
            </a:extLst>
          </p:cNvPr>
          <p:cNvSpPr>
            <a:spLocks noGrp="1"/>
          </p:cNvSpPr>
          <p:nvPr>
            <p:ph type="clipArt" sz="quarter" idx="50"/>
          </p:nvPr>
        </p:nvSpPr>
        <p:spPr>
          <a:xfrm>
            <a:off x="6387961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24" name="Online Image Placeholder 20">
            <a:extLst>
              <a:ext uri="{FF2B5EF4-FFF2-40B4-BE49-F238E27FC236}">
                <a16:creationId xmlns:a16="http://schemas.microsoft.com/office/drawing/2014/main" id="{08A2E99E-9F83-4666-BD35-056C88AEBFB1}"/>
              </a:ext>
            </a:extLst>
          </p:cNvPr>
          <p:cNvSpPr>
            <a:spLocks noGrp="1"/>
          </p:cNvSpPr>
          <p:nvPr>
            <p:ph type="clipArt" sz="quarter" idx="51"/>
          </p:nvPr>
        </p:nvSpPr>
        <p:spPr>
          <a:xfrm>
            <a:off x="9233723" y="3385457"/>
            <a:ext cx="1476375" cy="1474788"/>
          </a:xfrm>
        </p:spPr>
        <p:txBody>
          <a:bodyPr>
            <a:normAutofit/>
          </a:bodyPr>
          <a:lstStyle>
            <a:lvl1pPr>
              <a:defRPr sz="1600"/>
            </a:lvl1pPr>
          </a:lstStyle>
          <a:p>
            <a:r>
              <a:rPr lang="en-US"/>
              <a:t>Click icon to add online image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A1CBAE-F2E5-4866-A865-C55E62573492}"/>
              </a:ext>
            </a:extLst>
          </p:cNvPr>
          <p:cNvSpPr>
            <a:spLocks noGrp="1"/>
          </p:cNvSpPr>
          <p:nvPr>
            <p:ph type="body" sz="quarter" idx="52"/>
          </p:nvPr>
        </p:nvSpPr>
        <p:spPr>
          <a:xfrm>
            <a:off x="838200" y="4112198"/>
            <a:ext cx="3200400" cy="139597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A996B3F-2EC7-495F-920F-B21C55D9428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07336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1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F06E2A5-B7ED-4E1B-9B77-DFF175FA257A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8924518" y="25775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2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D12A97F1-04F3-48EA-99B9-030059505D9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60741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3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8884A8E9-B6DB-4ADD-A85B-593F618E457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919318" y="5320795"/>
            <a:ext cx="2105186" cy="365126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Bullet 4</a:t>
            </a:r>
            <a:endParaRPr lang="en-ZA"/>
          </a:p>
        </p:txBody>
      </p:sp>
      <p:sp>
        <p:nvSpPr>
          <p:cNvPr id="28" name="Text Placeholder 4">
            <a:extLst>
              <a:ext uri="{FF2B5EF4-FFF2-40B4-BE49-F238E27FC236}">
                <a16:creationId xmlns:a16="http://schemas.microsoft.com/office/drawing/2014/main" id="{19E1EA5F-9EF0-45C3-94DD-6DF64F4DFA15}"/>
              </a:ext>
            </a:extLst>
          </p:cNvPr>
          <p:cNvSpPr>
            <a:spLocks noGrp="1"/>
          </p:cNvSpPr>
          <p:nvPr>
            <p:ph type="body" sz="quarter" idx="57"/>
          </p:nvPr>
        </p:nvSpPr>
        <p:spPr>
          <a:xfrm>
            <a:off x="838201" y="5511642"/>
            <a:ext cx="3200400" cy="844707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2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Date Placeholder 4">
            <a:extLst>
              <a:ext uri="{FF2B5EF4-FFF2-40B4-BE49-F238E27FC236}">
                <a16:creationId xmlns:a16="http://schemas.microsoft.com/office/drawing/2014/main" id="{5EBE65FE-7980-4861-93F3-178D1931E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31" name="Footer Placeholder 5">
            <a:extLst>
              <a:ext uri="{FF2B5EF4-FFF2-40B4-BE49-F238E27FC236}">
                <a16:creationId xmlns:a16="http://schemas.microsoft.com/office/drawing/2014/main" id="{5941D839-A1FC-4620-8485-F69D66D599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32" name="Slide Number Placeholder 6">
            <a:extLst>
              <a:ext uri="{FF2B5EF4-FFF2-40B4-BE49-F238E27FC236}">
                <a16:creationId xmlns:a16="http://schemas.microsoft.com/office/drawing/2014/main" id="{B3B8613F-19BE-4CDB-BC4C-C321B4B8F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55734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776" userDrawn="1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rg Char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626A5-4FF6-42BD-858A-AE4B2C23A6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95037"/>
            <a:ext cx="4573200" cy="1325563"/>
          </a:xfrm>
        </p:spPr>
        <p:txBody>
          <a:bodyPr/>
          <a:lstStyle>
            <a:lvl1pPr algn="l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ZA"/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7F18567-9326-411F-BA8D-561D58C7DD91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5021635" y="2039382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4" name="Text Placeholder 8">
            <a:extLst>
              <a:ext uri="{FF2B5EF4-FFF2-40B4-BE49-F238E27FC236}">
                <a16:creationId xmlns:a16="http://schemas.microsoft.com/office/drawing/2014/main" id="{16CC17AD-6E52-42E9-989B-FB086C64DFD1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5021635" y="2408260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D36B0D72-6C95-4E3A-A679-D94CB154306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043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7E6E1537-8CF9-4C86-8E25-29BFFDAFDDD2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043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8" name="Text Placeholder 8">
            <a:extLst>
              <a:ext uri="{FF2B5EF4-FFF2-40B4-BE49-F238E27FC236}">
                <a16:creationId xmlns:a16="http://schemas.microsoft.com/office/drawing/2014/main" id="{755E9ED2-721A-416D-AFA6-B57E6B8D8C5D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2757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0DE1C87C-07E3-42FC-9B43-81D789BF794B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2757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8556C5D2-9D30-44C4-95EA-DA672356995D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471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5" name="Text Placeholder 8">
            <a:extLst>
              <a:ext uri="{FF2B5EF4-FFF2-40B4-BE49-F238E27FC236}">
                <a16:creationId xmlns:a16="http://schemas.microsoft.com/office/drawing/2014/main" id="{BB8DD76A-44FE-4266-9CE3-FC74ACF61470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471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6" name="Text Placeholder 8">
            <a:extLst>
              <a:ext uri="{FF2B5EF4-FFF2-40B4-BE49-F238E27FC236}">
                <a16:creationId xmlns:a16="http://schemas.microsoft.com/office/drawing/2014/main" id="{BB7FB830-D9B0-43D8-B279-D8A3831911C7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9615407" y="4758255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7" name="Text Placeholder 8">
            <a:extLst>
              <a:ext uri="{FF2B5EF4-FFF2-40B4-BE49-F238E27FC236}">
                <a16:creationId xmlns:a16="http://schemas.microsoft.com/office/drawing/2014/main" id="{DA699CE9-2DCD-4D59-B359-D7D3511A2158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615407" y="5127133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8" name="Text Placeholder 8">
            <a:extLst>
              <a:ext uri="{FF2B5EF4-FFF2-40B4-BE49-F238E27FC236}">
                <a16:creationId xmlns:a16="http://schemas.microsoft.com/office/drawing/2014/main" id="{5B0C1AF9-7ECA-4F02-B71D-97228D05B03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329407" y="4770420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9" name="Text Placeholder 8">
            <a:extLst>
              <a:ext uri="{FF2B5EF4-FFF2-40B4-BE49-F238E27FC236}">
                <a16:creationId xmlns:a16="http://schemas.microsoft.com/office/drawing/2014/main" id="{FE515F87-B08B-4273-9427-B4477D68E33E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7329407" y="5139298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02353FBD-19BF-45E4-A6F5-4217CDAAA52E}"/>
              </a:ext>
            </a:extLst>
          </p:cNvPr>
          <p:cNvCxnSpPr/>
          <p:nvPr userDrawn="1"/>
        </p:nvCxnSpPr>
        <p:spPr>
          <a:xfrm>
            <a:off x="1513114" y="3875317"/>
            <a:ext cx="9111343" cy="0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1" name="Date Placeholder 4">
            <a:extLst>
              <a:ext uri="{FF2B5EF4-FFF2-40B4-BE49-F238E27FC236}">
                <a16:creationId xmlns:a16="http://schemas.microsoft.com/office/drawing/2014/main" id="{BA4BCF05-CDFF-42C0-A406-D762B747C79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42" name="Footer Placeholder 5">
            <a:extLst>
              <a:ext uri="{FF2B5EF4-FFF2-40B4-BE49-F238E27FC236}">
                <a16:creationId xmlns:a16="http://schemas.microsoft.com/office/drawing/2014/main" id="{FE043986-6365-4919-A13C-B1086DCFF1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43" name="Slide Number Placeholder 6">
            <a:extLst>
              <a:ext uri="{FF2B5EF4-FFF2-40B4-BE49-F238E27FC236}">
                <a16:creationId xmlns:a16="http://schemas.microsoft.com/office/drawing/2014/main" id="{4FD22B22-DA9C-4B3F-A67F-D07291278B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47" name="Straight Connector 46">
            <a:extLst>
              <a:ext uri="{FF2B5EF4-FFF2-40B4-BE49-F238E27FC236}">
                <a16:creationId xmlns:a16="http://schemas.microsoft.com/office/drawing/2014/main" id="{AFAB3CE1-D027-49AE-8023-7D6E330C7E2D}"/>
              </a:ext>
            </a:extLst>
          </p:cNvPr>
          <p:cNvCxnSpPr>
            <a:cxnSpLocks/>
          </p:cNvCxnSpPr>
          <p:nvPr userDrawn="1"/>
        </p:nvCxnSpPr>
        <p:spPr>
          <a:xfrm flipV="1">
            <a:off x="6096000" y="2852057"/>
            <a:ext cx="0" cy="1643743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6B59BE6F-06DF-4031-A366-9BF6A53377C4}"/>
              </a:ext>
            </a:extLst>
          </p:cNvPr>
          <p:cNvCxnSpPr>
            <a:cxnSpLocks/>
          </p:cNvCxnSpPr>
          <p:nvPr userDrawn="1"/>
        </p:nvCxnSpPr>
        <p:spPr>
          <a:xfrm flipV="1">
            <a:off x="10611592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588442AB-AF81-4C81-B0CE-584EE410EB92}"/>
              </a:ext>
            </a:extLst>
          </p:cNvPr>
          <p:cNvCxnSpPr>
            <a:cxnSpLocks/>
          </p:cNvCxnSpPr>
          <p:nvPr userDrawn="1"/>
        </p:nvCxnSpPr>
        <p:spPr>
          <a:xfrm flipV="1">
            <a:off x="1513114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35F27884-729D-4CA6-A08A-92EBC733CCB5}"/>
              </a:ext>
            </a:extLst>
          </p:cNvPr>
          <p:cNvCxnSpPr>
            <a:cxnSpLocks/>
          </p:cNvCxnSpPr>
          <p:nvPr userDrawn="1"/>
        </p:nvCxnSpPr>
        <p:spPr>
          <a:xfrm flipV="1">
            <a:off x="3815938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A1F7E5A1-BEA5-447F-BED5-E18F7A1D9A37}"/>
              </a:ext>
            </a:extLst>
          </p:cNvPr>
          <p:cNvCxnSpPr>
            <a:cxnSpLocks/>
          </p:cNvCxnSpPr>
          <p:nvPr userDrawn="1"/>
        </p:nvCxnSpPr>
        <p:spPr>
          <a:xfrm flipV="1">
            <a:off x="8381011" y="3872164"/>
            <a:ext cx="0" cy="623636"/>
          </a:xfrm>
          <a:prstGeom prst="line">
            <a:avLst/>
          </a:prstGeom>
          <a:ln w="285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850841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right content">
    <p:bg>
      <p:bgPr>
        <a:solidFill>
          <a:schemeClr val="accent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E12D1-08AF-45E9-A34A-BDE9E860B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2376805"/>
            <a:ext cx="5013960" cy="1325563"/>
          </a:xfrm>
        </p:spPr>
        <p:txBody>
          <a:bodyPr anchor="b"/>
          <a:lstStyle>
            <a:lvl1pPr>
              <a:defRPr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8F5A6A-E29E-401A-801A-8FD9CAABA7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4150042"/>
            <a:ext cx="5013960" cy="196119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9197FF6-6321-41EE-A0C4-DEC0761A3C01}"/>
              </a:ext>
            </a:extLst>
          </p:cNvPr>
          <p:cNvSpPr/>
          <p:nvPr userDrawn="1"/>
        </p:nvSpPr>
        <p:spPr>
          <a:xfrm>
            <a:off x="0" y="0"/>
            <a:ext cx="4175760" cy="6858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45EFDD-D97D-44D9-8A6D-0FACEE0964B3}"/>
              </a:ext>
            </a:extLst>
          </p:cNvPr>
          <p:cNvSpPr/>
          <p:nvPr userDrawn="1"/>
        </p:nvSpPr>
        <p:spPr>
          <a:xfrm flipV="1">
            <a:off x="3718560" y="0"/>
            <a:ext cx="4572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Date Placeholder 4">
            <a:extLst>
              <a:ext uri="{FF2B5EF4-FFF2-40B4-BE49-F238E27FC236}">
                <a16:creationId xmlns:a16="http://schemas.microsoft.com/office/drawing/2014/main" id="{9ECA7294-D791-453A-AEDA-C7BC2C83BAC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3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8" name="Footer Placeholder 5">
            <a:extLst>
              <a:ext uri="{FF2B5EF4-FFF2-40B4-BE49-F238E27FC236}">
                <a16:creationId xmlns:a16="http://schemas.microsoft.com/office/drawing/2014/main" id="{E3F008A3-FE03-4B55-99DE-C66C7215F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10" name="Slide Number Placeholder 6">
            <a:extLst>
              <a:ext uri="{FF2B5EF4-FFF2-40B4-BE49-F238E27FC236}">
                <a16:creationId xmlns:a16="http://schemas.microsoft.com/office/drawing/2014/main" id="{561AA2A7-90C9-48FA-A998-4CB16275A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4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5030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A3215B1E-B289-4C56-BCC0-2AB8CF93E2A1}"/>
              </a:ext>
            </a:extLst>
          </p:cNvPr>
          <p:cNvSpPr/>
          <p:nvPr userDrawn="1"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25C416-A3A2-4CF9-9532-2C0BFB51CFD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13571"/>
            <a:ext cx="4419600" cy="1659716"/>
          </a:xfrm>
        </p:spPr>
        <p:txBody>
          <a:bodyPr anchor="ctr">
            <a:normAutofit/>
          </a:bodyPr>
          <a:lstStyle>
            <a:lvl1pPr algn="ctr">
              <a:defRPr sz="5400"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3D32955-BB06-40DE-A14A-2170FD41AD5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72402" y="2348318"/>
            <a:ext cx="2743200" cy="165971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D64503-659B-472D-ABF8-01D077EB0D8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1632857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209C12-0CED-4CD5-B463-885A793CC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43200" y="6356350"/>
            <a:ext cx="2514600" cy="365125"/>
          </a:xfrm>
        </p:spPr>
        <p:txBody>
          <a:bodyPr/>
          <a:lstStyle>
            <a:lvl1pPr algn="r"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8F03DA-3AA9-44AC-8E2B-D53B8EBE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09684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34EB92-62CF-4273-86A4-59223DABDBB8}"/>
              </a:ext>
            </a:extLst>
          </p:cNvPr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A25F60-1F94-4EB8-AECE-53F9C3EBF6AC}"/>
              </a:ext>
            </a:extLst>
          </p:cNvPr>
          <p:cNvSpPr/>
          <p:nvPr userDrawn="1"/>
        </p:nvSpPr>
        <p:spPr>
          <a:xfrm>
            <a:off x="0" y="6509657"/>
            <a:ext cx="12192000" cy="34834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E3D039-0A18-4031-8A63-D83666B06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3429000"/>
            <a:ext cx="10515600" cy="3080657"/>
          </a:xfrm>
        </p:spPr>
        <p:txBody>
          <a:bodyPr anchor="ctr"/>
          <a:lstStyle>
            <a:lvl1pPr>
              <a:defRPr sz="6000" b="1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5916592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 b="1">
                <a:solidFill>
                  <a:schemeClr val="accent4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Picture Placeholder 15">
            <a:extLst>
              <a:ext uri="{FF2B5EF4-FFF2-40B4-BE49-F238E27FC236}">
                <a16:creationId xmlns:a16="http://schemas.microsoft.com/office/drawing/2014/main" id="{A74BA5A7-7918-4C65-BAAB-14B3A1E2B4E4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152161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7" name="Picture Placeholder 15">
            <a:extLst>
              <a:ext uri="{FF2B5EF4-FFF2-40B4-BE49-F238E27FC236}">
                <a16:creationId xmlns:a16="http://schemas.microsoft.com/office/drawing/2014/main" id="{0C5DF728-AFC5-467F-86BF-45BBD7787257}"/>
              </a:ext>
            </a:extLst>
          </p:cNvPr>
          <p:cNvSpPr>
            <a:spLocks noGrp="1"/>
          </p:cNvSpPr>
          <p:nvPr>
            <p:ph type="pic" sz="quarter" idx="43"/>
          </p:nvPr>
        </p:nvSpPr>
        <p:spPr>
          <a:xfrm>
            <a:off x="407938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8" name="Picture Placeholder 15">
            <a:extLst>
              <a:ext uri="{FF2B5EF4-FFF2-40B4-BE49-F238E27FC236}">
                <a16:creationId xmlns:a16="http://schemas.microsoft.com/office/drawing/2014/main" id="{BBFE7B80-0990-424B-A099-BFECB5508302}"/>
              </a:ext>
            </a:extLst>
          </p:cNvPr>
          <p:cNvSpPr>
            <a:spLocks noGrp="1"/>
          </p:cNvSpPr>
          <p:nvPr>
            <p:ph type="pic" sz="quarter" idx="44"/>
          </p:nvPr>
        </p:nvSpPr>
        <p:spPr>
          <a:xfrm>
            <a:off x="663715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9" name="Picture Placeholder 15">
            <a:extLst>
              <a:ext uri="{FF2B5EF4-FFF2-40B4-BE49-F238E27FC236}">
                <a16:creationId xmlns:a16="http://schemas.microsoft.com/office/drawing/2014/main" id="{5B4A0F3D-F23F-4072-9FF5-6CFE888CE1E0}"/>
              </a:ext>
            </a:extLst>
          </p:cNvPr>
          <p:cNvSpPr>
            <a:spLocks noGrp="1"/>
          </p:cNvSpPr>
          <p:nvPr>
            <p:ph type="pic" sz="quarter" idx="45"/>
          </p:nvPr>
        </p:nvSpPr>
        <p:spPr>
          <a:xfrm>
            <a:off x="9194922" y="2601972"/>
            <a:ext cx="1476000" cy="1476000"/>
          </a:xfrm>
          <a:noFill/>
          <a:ln w="396875" cap="sq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180000" tIns="0" rIns="180000" bIns="0" numCol="1" spcCol="0" rtlCol="0" fromWordArt="0" anchor="ctr" anchorCtr="1" forceAA="0" compatLnSpc="1">
            <a:prstTxWarp prst="textNoShape">
              <a:avLst/>
            </a:prstTxWarp>
            <a:noAutofit/>
          </a:bodyPr>
          <a:lstStyle>
            <a:lvl1pPr marL="0" indent="0" algn="ctr">
              <a:buNone/>
              <a:defRPr lang="en-ZA" sz="1100" i="1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defRPr>
            </a:lvl1pPr>
          </a:lstStyle>
          <a:p>
            <a:pPr marL="266700" lvl="0" indent="-266700" algn="ctr"/>
            <a:r>
              <a:rPr lang="en-US"/>
              <a:t>Click icon to add picture</a:t>
            </a:r>
            <a:endParaRPr lang="en-ZA" dirty="0"/>
          </a:p>
        </p:txBody>
      </p:sp>
      <p:sp>
        <p:nvSpPr>
          <p:cNvPr id="11" name="Text Placeholder 8">
            <a:extLst>
              <a:ext uri="{FF2B5EF4-FFF2-40B4-BE49-F238E27FC236}">
                <a16:creationId xmlns:a16="http://schemas.microsoft.com/office/drawing/2014/main" id="{14F97182-060B-42D4-9BD6-AADEBB4691F8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214950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0C32DCEC-D4CF-4F91-ABA7-22726A1E9925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214950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6" name="Text Placeholder 8">
            <a:extLst>
              <a:ext uri="{FF2B5EF4-FFF2-40B4-BE49-F238E27FC236}">
                <a16:creationId xmlns:a16="http://schemas.microsoft.com/office/drawing/2014/main" id="{04BECAB1-5EBD-4BC7-8F7A-8B4CA80746C4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764623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17" name="Text Placeholder 8">
            <a:extLst>
              <a:ext uri="{FF2B5EF4-FFF2-40B4-BE49-F238E27FC236}">
                <a16:creationId xmlns:a16="http://schemas.microsoft.com/office/drawing/2014/main" id="{8D671F83-5A25-4513-86E5-FFBF3BF3106F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3764623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19" name="Text Placeholder 8">
            <a:extLst>
              <a:ext uri="{FF2B5EF4-FFF2-40B4-BE49-F238E27FC236}">
                <a16:creationId xmlns:a16="http://schemas.microsoft.com/office/drawing/2014/main" id="{F6EE3639-A148-489C-A695-7EA2313AEF3B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6314296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0" name="Text Placeholder 8">
            <a:extLst>
              <a:ext uri="{FF2B5EF4-FFF2-40B4-BE49-F238E27FC236}">
                <a16:creationId xmlns:a16="http://schemas.microsoft.com/office/drawing/2014/main" id="{BB55BB21-9247-450C-9A9D-D2AD9161E10F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6314296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2" name="Text Placeholder 8">
            <a:extLst>
              <a:ext uri="{FF2B5EF4-FFF2-40B4-BE49-F238E27FC236}">
                <a16:creationId xmlns:a16="http://schemas.microsoft.com/office/drawing/2014/main" id="{934A7F7B-4591-45E6-AF17-EC81162B733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8863969" y="4624131"/>
            <a:ext cx="2105186" cy="365125"/>
          </a:xfrm>
        </p:spPr>
        <p:txBody>
          <a:bodyPr/>
          <a:lstStyle>
            <a:lvl1pPr marL="0" indent="0" algn="ctr">
              <a:buFont typeface="Arial" panose="020B0604020202020204" pitchFamily="34" charset="0"/>
              <a:buNone/>
              <a:defRPr sz="1800" b="1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Name</a:t>
            </a:r>
            <a:endParaRPr lang="en-ZA"/>
          </a:p>
        </p:txBody>
      </p:sp>
      <p:sp>
        <p:nvSpPr>
          <p:cNvPr id="23" name="Text Placeholder 8">
            <a:extLst>
              <a:ext uri="{FF2B5EF4-FFF2-40B4-BE49-F238E27FC236}">
                <a16:creationId xmlns:a16="http://schemas.microsoft.com/office/drawing/2014/main" id="{730702B6-2129-4FAB-8868-58B59C11FFCD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8863969" y="4993009"/>
            <a:ext cx="2105186" cy="365125"/>
          </a:xfrm>
        </p:spPr>
        <p:txBody>
          <a:bodyPr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1200">
                <a:solidFill>
                  <a:schemeClr val="accent4"/>
                </a:solidFill>
                <a:latin typeface="+mj-lt"/>
              </a:defRPr>
            </a:lvl1pPr>
          </a:lstStyle>
          <a:p>
            <a:pPr lvl="0"/>
            <a:r>
              <a:rPr lang="en-US"/>
              <a:t>Title</a:t>
            </a:r>
            <a:endParaRPr lang="en-ZA"/>
          </a:p>
        </p:txBody>
      </p:sp>
      <p:sp>
        <p:nvSpPr>
          <p:cNvPr id="24" name="Date Placeholder 4">
            <a:extLst>
              <a:ext uri="{FF2B5EF4-FFF2-40B4-BE49-F238E27FC236}">
                <a16:creationId xmlns:a16="http://schemas.microsoft.com/office/drawing/2014/main" id="{AD0AC7DB-F500-41DA-8326-3ED61B33F9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25" name="Footer Placeholder 5">
            <a:extLst>
              <a:ext uri="{FF2B5EF4-FFF2-40B4-BE49-F238E27FC236}">
                <a16:creationId xmlns:a16="http://schemas.microsoft.com/office/drawing/2014/main" id="{798612DF-528A-42D7-8634-25EFF61598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26" name="Slide Number Placeholder 6">
            <a:extLst>
              <a:ext uri="{FF2B5EF4-FFF2-40B4-BE49-F238E27FC236}">
                <a16:creationId xmlns:a16="http://schemas.microsoft.com/office/drawing/2014/main" id="{1E3817B4-A707-4ACC-9CAC-E32B5E0A4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>
                <a:solidFill>
                  <a:schemeClr val="accent5">
                    <a:lumMod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8629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B4660D4-B0ED-42D9-BC6D-AF4F1F9C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C607AE-E8B7-4C3B-A6DA-04289E2F0A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1917CC-671D-47EA-B065-51E87EC27B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7/29/20XX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D0B54-5D87-4D1B-9C6E-5A7B87C83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Employee orientation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CADFFD-0FF7-4DDC-8879-918576F63EA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4305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7" r:id="rId3"/>
    <p:sldLayoutId id="2147483674" r:id="rId4"/>
    <p:sldLayoutId id="2147483671" r:id="rId5"/>
    <p:sldLayoutId id="2147483666" r:id="rId6"/>
    <p:sldLayoutId id="2147483669" r:id="rId7"/>
    <p:sldLayoutId id="2147483661" r:id="rId8"/>
    <p:sldLayoutId id="2147483676" r:id="rId9"/>
    <p:sldLayoutId id="2147483670" r:id="rId10"/>
    <p:sldLayoutId id="2147483667" r:id="rId11"/>
    <p:sldLayoutId id="2147483673" r:id="rId12"/>
    <p:sldLayoutId id="2147483651" r:id="rId13"/>
    <p:sldLayoutId id="2147483672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815C6-3AD0-46E6-A74A-1967BD91AF5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465970"/>
            <a:ext cx="5739882" cy="2387600"/>
          </a:xfrm>
        </p:spPr>
        <p:txBody>
          <a:bodyPr/>
          <a:lstStyle/>
          <a:p>
            <a:r>
              <a:rPr lang="en-US" dirty="0"/>
              <a:t>FLEXIBLE WORKING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01B20D-4C28-4DA3-ABBD-718C22A5E5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5159827"/>
            <a:ext cx="5739882" cy="783773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Student Name: Momchil Kostadinov</a:t>
            </a:r>
          </a:p>
          <a:p>
            <a:r>
              <a:rPr lang="en-US" dirty="0"/>
              <a:t>Student Number: 2028013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0EFFD2-680A-8E90-E537-EDB057B84BF8}"/>
              </a:ext>
            </a:extLst>
          </p:cNvPr>
          <p:cNvSpPr txBox="1"/>
          <p:nvPr/>
        </p:nvSpPr>
        <p:spPr>
          <a:xfrm>
            <a:off x="8699382" y="4994971"/>
            <a:ext cx="34926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Programme: </a:t>
            </a:r>
            <a:r>
              <a:rPr lang="en-GB" dirty="0"/>
              <a:t>BA Business Management </a:t>
            </a:r>
          </a:p>
          <a:p>
            <a:r>
              <a:rPr lang="en-GB" b="1" dirty="0"/>
              <a:t>Module: </a:t>
            </a:r>
            <a:r>
              <a:rPr lang="en-GB" dirty="0"/>
              <a:t>Managing People </a:t>
            </a:r>
          </a:p>
          <a:p>
            <a:r>
              <a:rPr lang="en-GB" b="1" dirty="0"/>
              <a:t>Module code: </a:t>
            </a:r>
            <a:r>
              <a:rPr lang="en-GB" dirty="0"/>
              <a:t>LCBB5004 </a:t>
            </a:r>
          </a:p>
          <a:p>
            <a:r>
              <a:rPr lang="en-GB" b="1" dirty="0"/>
              <a:t>Lecturer: </a:t>
            </a:r>
            <a:r>
              <a:rPr lang="en-GB" dirty="0"/>
              <a:t>Nadeem Mirza, Nishi Ramsurrun-GP1 Terry Walcott GP2</a:t>
            </a:r>
          </a:p>
        </p:txBody>
      </p:sp>
    </p:spTree>
    <p:extLst>
      <p:ext uri="{BB962C8B-B14F-4D97-AF65-F5344CB8AC3E}">
        <p14:creationId xmlns:p14="http://schemas.microsoft.com/office/powerpoint/2010/main" val="16424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90E9-5CEE-4E4F-90F9-2CE3D9135E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0" y="822325"/>
            <a:ext cx="5684520" cy="1325563"/>
          </a:xfrm>
        </p:spPr>
        <p:txBody>
          <a:bodyPr/>
          <a:lstStyle/>
          <a:p>
            <a:r>
              <a:rPr lang="en-US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F4BB2-624B-43EE-8846-5659141CC9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69280" y="2595562"/>
            <a:ext cx="5684520" cy="3181034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INTRODUCTION</a:t>
            </a:r>
          </a:p>
          <a:p>
            <a:r>
              <a:rPr lang="en-US" dirty="0"/>
              <a:t>CATEGORIES OF FLEXIBLE WORKING</a:t>
            </a:r>
          </a:p>
          <a:p>
            <a:r>
              <a:rPr lang="en-US" dirty="0"/>
              <a:t>ASDA</a:t>
            </a:r>
          </a:p>
          <a:p>
            <a:r>
              <a:rPr lang="en-US" dirty="0"/>
              <a:t>DIVERSITY AND ITS IMPORTANCE</a:t>
            </a:r>
          </a:p>
          <a:p>
            <a:r>
              <a:rPr lang="en-US" dirty="0"/>
              <a:t>BENEFITS OF FLEXIBLE WORKING FOR EMPLOYEES</a:t>
            </a:r>
          </a:p>
          <a:p>
            <a:r>
              <a:rPr lang="en-US" dirty="0"/>
              <a:t>BENEFITS OF FLEXIBLE WORKING FOR EMPLOYERS</a:t>
            </a:r>
          </a:p>
          <a:p>
            <a:r>
              <a:rPr lang="en-US" dirty="0"/>
              <a:t>ROLE OF HR </a:t>
            </a:r>
          </a:p>
          <a:p>
            <a:r>
              <a:rPr lang="en-US" dirty="0"/>
              <a:t>CONCLUSION</a:t>
            </a:r>
          </a:p>
          <a:p>
            <a:r>
              <a:rPr lang="en-US" dirty="0"/>
              <a:t>REFERENCES</a:t>
            </a:r>
          </a:p>
          <a:p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FF0DADF7-71F8-49DA-8F56-3DE812A61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7503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3740" y="428623"/>
            <a:ext cx="5684520" cy="1305562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7171" y="2205852"/>
            <a:ext cx="7577658" cy="41504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Flexible working is any kind of operational outline which is unlike the current one. 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It relates in terms of the time, place and form of working. 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It improve worker job fulfilment and faithfulness, decrease absence, and increase well-being.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Flexible working initially related with parents or individuals looking after others who required to adjust work around their errands.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Flexible working is today assumed to mean all untraditional engagements outside of the ‘9 to 5′.</a:t>
            </a:r>
          </a:p>
          <a:p>
            <a:pPr marL="285750" indent="-285750" algn="l">
              <a:buFont typeface="Courier New" panose="02070309020205020404" pitchFamily="49" charset="0"/>
              <a:buChar char="o"/>
            </a:pPr>
            <a:r>
              <a:rPr lang="en-US" dirty="0"/>
              <a:t>Examples are part-time work and work from home.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8F602C-7F98-4C02-99D4-ED65E00D6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19B51A1E-902D-48AF-9020-955120F399B6}" type="slidenum">
              <a:rPr lang="en-ZA" smtClean="0"/>
              <a:pPr/>
              <a:t>3</a:t>
            </a:fld>
            <a:endParaRPr lang="en-ZA" dirty="0"/>
          </a:p>
        </p:txBody>
      </p:sp>
    </p:spTree>
    <p:extLst>
      <p:ext uri="{BB962C8B-B14F-4D97-AF65-F5344CB8AC3E}">
        <p14:creationId xmlns:p14="http://schemas.microsoft.com/office/powerpoint/2010/main" val="2243494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6F7BB-30A8-4980-AD4A-2FB0B53FA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CATEGORIES OF FLEXIBLE WORKING</a:t>
            </a:r>
          </a:p>
        </p:txBody>
      </p:sp>
      <p:sp>
        <p:nvSpPr>
          <p:cNvPr id="63" name="Slide Number Placeholder 62">
            <a:extLst>
              <a:ext uri="{FF2B5EF4-FFF2-40B4-BE49-F238E27FC236}">
                <a16:creationId xmlns:a16="http://schemas.microsoft.com/office/drawing/2014/main" id="{22B5CBBF-FB43-46F2-8846-3DF85C26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4DFAA620-2104-2BB4-D9E0-6E5AFB102261}"/>
              </a:ext>
            </a:extLst>
          </p:cNvPr>
          <p:cNvSpPr txBox="1"/>
          <p:nvPr/>
        </p:nvSpPr>
        <p:spPr>
          <a:xfrm>
            <a:off x="1781175" y="1952625"/>
            <a:ext cx="8677275" cy="29493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Hybrid – working full time but only 2/3 days from office, the remain remotely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Remote working – working from anywhere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Part-time working – employee works less than full time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Condensed hours – standard work is done for less hours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Job sharing – single full-time work joint among 2 workers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Customized working hours – employees choose their working hours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dirty="0"/>
              <a:t>Flexi-time – start and end of work is flexible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74530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9F29B-F233-48AF-8261-F33A4E079E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4979" y="136525"/>
            <a:ext cx="5013960" cy="1325563"/>
          </a:xfrm>
        </p:spPr>
        <p:txBody>
          <a:bodyPr/>
          <a:lstStyle/>
          <a:p>
            <a:r>
              <a:rPr lang="en-US" dirty="0"/>
              <a:t>ASDA</a:t>
            </a:r>
            <a:endParaRPr lang="en-ZA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E3EA69-4E0E-41BD-8095-A124225A26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4979" y="2078830"/>
            <a:ext cx="7232794" cy="427752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The initial UK discount store, proposing clienteles the precise finest price.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Keeping things simple, makes them the best.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Its origins can be outlined back to the 1920s and just two divisions.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1990 George makes the first ever superstore fashion brand.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2015 Asda celebrates its 50th Birthday!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2016 Asda’s Tickled Pink Campaign successes £50 million raised benefit funding for Breast Cancer Care and Breast Cancer Now donations.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97A1D68-0269-4F8D-8A4E-B8D9753C7D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08716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76200"/>
            <a:ext cx="4179570" cy="19240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DIVERSITY AND ITS IMPORTANCE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3C328DA1-2333-02E4-3C9A-1267501D71B9}"/>
              </a:ext>
            </a:extLst>
          </p:cNvPr>
          <p:cNvSpPr txBox="1"/>
          <p:nvPr/>
        </p:nvSpPr>
        <p:spPr>
          <a:xfrm>
            <a:off x="4650105" y="1038225"/>
            <a:ext cx="7018020" cy="38941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Diversity, equity, and inclusion (DE&amp;I) should be in the everyday processes to retain up with the progressively competitive marketplace.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Aids in constructing a work that endorses development, success, and well-being.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It includes treasuring the variances between the staffs while protecting from discrimination.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Benefit friendly work that compromises evolution and expansion.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Diversity mentions to how varied or mixed your personnel is. </a:t>
            </a:r>
          </a:p>
          <a:p>
            <a:pPr marL="342900" indent="-342900">
              <a:lnSpc>
                <a:spcPct val="160000"/>
              </a:lnSpc>
              <a:spcBef>
                <a:spcPts val="1000"/>
              </a:spcBef>
              <a:buFont typeface="Wingdings" panose="05000000000000000000" pitchFamily="2" charset="2"/>
              <a:buChar char="q"/>
            </a:pPr>
            <a:r>
              <a:rPr lang="en-US" sz="1600" kern="1200" dirty="0">
                <a:solidFill>
                  <a:schemeClr val="bg1"/>
                </a:solidFill>
                <a:latin typeface="+mn-lt"/>
                <a:ea typeface="+mn-ea"/>
                <a:cs typeface="+mn-cs"/>
              </a:rPr>
              <a:t>It includes workers with altered demographic features, characters, and knowledges. </a:t>
            </a:r>
          </a:p>
        </p:txBody>
      </p:sp>
      <p:sp>
        <p:nvSpPr>
          <p:cNvPr id="115" name="Slide Number Placeholder 114">
            <a:extLst>
              <a:ext uri="{FF2B5EF4-FFF2-40B4-BE49-F238E27FC236}">
                <a16:creationId xmlns:a16="http://schemas.microsoft.com/office/drawing/2014/main" id="{47C21FD0-6144-422A-9727-F3249A6B55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7CD9B-D186-84AF-49C2-FCB53F3F9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DIVERSITY AND ITS IMPORTANCE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1BCCE6A5-1F29-651F-1A71-A9DF6F998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DCF7E22-8BA0-A59E-AB84-20EE0E3C96C3}"/>
              </a:ext>
            </a:extLst>
          </p:cNvPr>
          <p:cNvSpPr txBox="1"/>
          <p:nvPr/>
        </p:nvSpPr>
        <p:spPr>
          <a:xfrm>
            <a:off x="990600" y="2409825"/>
            <a:ext cx="10615246" cy="2776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Initial Efficiency control - every single being is exclusive with unique expertise and understanding. 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Decrease Racial discrimination - presented to a diverse society, you incline to not discriminate.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Colorful lifetime - not everyone can travel, so culture from persons coming from diverse experiences.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US" dirty="0"/>
              <a:t>Constructing a more stable world - well-balanced world will agree different views</a:t>
            </a:r>
          </a:p>
          <a:p>
            <a:pPr marL="285750" indent="-285750">
              <a:lnSpc>
                <a:spcPct val="200000"/>
              </a:lnSpc>
              <a:buFont typeface="Wingdings" panose="05000000000000000000" pitchFamily="2" charset="2"/>
              <a:buChar char="v"/>
            </a:pPr>
            <a:r>
              <a:rPr lang="en-GB" dirty="0"/>
              <a:t>Welcoming more funds -</a:t>
            </a:r>
            <a:r>
              <a:rPr lang="en-US" dirty="0"/>
              <a:t> ideas will fetch appeal of diverse investment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32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91CFAB-A735-4A31-A51D-42FE1F5E9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4820" y="239599"/>
            <a:ext cx="10742001" cy="1394167"/>
          </a:xfrm>
        </p:spPr>
        <p:txBody>
          <a:bodyPr>
            <a:normAutofit/>
          </a:bodyPr>
          <a:lstStyle/>
          <a:p>
            <a:r>
              <a:rPr lang="en-US" dirty="0"/>
              <a:t>BENEFITS OF FLEXIBLE WORKING FOR EMPLOYEES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21587F-8DFD-4A31-9931-8A346A92D8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3920" y="2174762"/>
            <a:ext cx="4334689" cy="47421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/>
              <a:t>Less stress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2CCD16A-B1A1-4FC6-94F4-823076E7E72F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1853919" y="2731916"/>
            <a:ext cx="4747847" cy="1714216"/>
          </a:xfrm>
        </p:spPr>
        <p:txBody>
          <a:bodyPr>
            <a:normAutofit/>
          </a:bodyPr>
          <a:lstStyle/>
          <a:p>
            <a:r>
              <a:rPr lang="en-US" sz="1600" dirty="0"/>
              <a:t>Traveling to work is one of the most hectic and stressful thing for people. </a:t>
            </a:r>
          </a:p>
          <a:p>
            <a:r>
              <a:rPr lang="en-US" sz="1600" dirty="0"/>
              <a:t>Left unaddressed pressure can aggravate into mental health issues.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1E4DE8-F909-4081-9F20-474940922923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19111" y="2595562"/>
            <a:ext cx="4334689" cy="474211"/>
          </a:xfrm>
        </p:spPr>
        <p:txBody>
          <a:bodyPr/>
          <a:lstStyle/>
          <a:p>
            <a:r>
              <a:rPr lang="en-US" sz="2000" dirty="0"/>
              <a:t>Job satisfaction</a:t>
            </a:r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5ADB6C6-1D18-4340-A5EF-7A4038798E10}"/>
              </a:ext>
            </a:extLst>
          </p:cNvPr>
          <p:cNvSpPr>
            <a:spLocks noGrp="1"/>
          </p:cNvSpPr>
          <p:nvPr>
            <p:ph idx="14"/>
          </p:nvPr>
        </p:nvSpPr>
        <p:spPr>
          <a:xfrm>
            <a:off x="7019109" y="3069773"/>
            <a:ext cx="4334689" cy="1219201"/>
          </a:xfrm>
        </p:spPr>
        <p:txBody>
          <a:bodyPr>
            <a:normAutofit/>
          </a:bodyPr>
          <a:lstStyle/>
          <a:p>
            <a:r>
              <a:rPr lang="en-US" sz="1600" dirty="0"/>
              <a:t>Independence to accomplish time </a:t>
            </a:r>
          </a:p>
          <a:p>
            <a:r>
              <a:rPr lang="en-US" sz="1600" dirty="0"/>
              <a:t>Escalation of assurance and logic rights over plans.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11EEF9-4CD0-4C5D-AA3F-A7E039366643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2024742" y="4446132"/>
            <a:ext cx="4334689" cy="474211"/>
          </a:xfrm>
        </p:spPr>
        <p:txBody>
          <a:bodyPr>
            <a:normAutofit/>
          </a:bodyPr>
          <a:lstStyle/>
          <a:p>
            <a:r>
              <a:rPr lang="en-US" sz="2000" dirty="0"/>
              <a:t>Money saving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C9DABE2-9B69-4D86-AFBB-CBEB8E957E7F}"/>
              </a:ext>
            </a:extLst>
          </p:cNvPr>
          <p:cNvSpPr>
            <a:spLocks noGrp="1"/>
          </p:cNvSpPr>
          <p:nvPr>
            <p:ph idx="15"/>
          </p:nvPr>
        </p:nvSpPr>
        <p:spPr>
          <a:xfrm>
            <a:off x="2024740" y="4920343"/>
            <a:ext cx="4334689" cy="1219201"/>
          </a:xfrm>
        </p:spPr>
        <p:txBody>
          <a:bodyPr>
            <a:noAutofit/>
          </a:bodyPr>
          <a:lstStyle/>
          <a:p>
            <a:r>
              <a:rPr lang="en-US" sz="1600" dirty="0"/>
              <a:t>Working from home removes the charges of daily travels. </a:t>
            </a:r>
          </a:p>
          <a:p>
            <a:r>
              <a:rPr lang="en-US" sz="1600" dirty="0"/>
              <a:t>More cost-effective buying choices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BB88158-1D5C-48C8-988C-1D5BAC85A44E}"/>
              </a:ext>
            </a:extLst>
          </p:cNvPr>
          <p:cNvSpPr>
            <a:spLocks noGrp="1"/>
          </p:cNvSpPr>
          <p:nvPr>
            <p:ph idx="12"/>
          </p:nvPr>
        </p:nvSpPr>
        <p:spPr>
          <a:xfrm>
            <a:off x="7019111" y="4446132"/>
            <a:ext cx="4334689" cy="474211"/>
          </a:xfrm>
        </p:spPr>
        <p:txBody>
          <a:bodyPr>
            <a:normAutofit/>
          </a:bodyPr>
          <a:lstStyle/>
          <a:p>
            <a:r>
              <a:rPr lang="en-US" sz="2000" dirty="0"/>
              <a:t>Work/life balance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B0F2318-81E9-4E92-9132-828B27E31659}"/>
              </a:ext>
            </a:extLst>
          </p:cNvPr>
          <p:cNvSpPr>
            <a:spLocks noGrp="1"/>
          </p:cNvSpPr>
          <p:nvPr>
            <p:ph idx="16"/>
          </p:nvPr>
        </p:nvSpPr>
        <p:spPr>
          <a:xfrm>
            <a:off x="7019109" y="4920343"/>
            <a:ext cx="4486254" cy="1394167"/>
          </a:xfrm>
        </p:spPr>
        <p:txBody>
          <a:bodyPr>
            <a:normAutofit lnSpcReduction="10000"/>
          </a:bodyPr>
          <a:lstStyle/>
          <a:p>
            <a:r>
              <a:rPr lang="en-US" sz="1600" dirty="0"/>
              <a:t>70% of people with kids are presently employed.</a:t>
            </a:r>
          </a:p>
          <a:p>
            <a:r>
              <a:rPr lang="en-US" sz="1600" dirty="0"/>
              <a:t>Proposing flexible working, permits them to balance personal obligations with the stresses of work life.</a:t>
            </a:r>
          </a:p>
        </p:txBody>
      </p:sp>
      <p:sp>
        <p:nvSpPr>
          <p:cNvPr id="50" name="Slide Number Placeholder 49">
            <a:extLst>
              <a:ext uri="{FF2B5EF4-FFF2-40B4-BE49-F238E27FC236}">
                <a16:creationId xmlns:a16="http://schemas.microsoft.com/office/drawing/2014/main" id="{84B61B7E-5114-4B02-895E-18609706A12A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>
          <a:xfrm>
            <a:off x="9764486" y="6356350"/>
            <a:ext cx="1589314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7911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E1C88-627C-4655-A4FB-0BB02EDB0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6531" y="136525"/>
            <a:ext cx="8378937" cy="1315336"/>
          </a:xfrm>
        </p:spPr>
        <p:txBody>
          <a:bodyPr>
            <a:normAutofit/>
          </a:bodyPr>
          <a:lstStyle/>
          <a:p>
            <a:r>
              <a:rPr lang="en-US" dirty="0"/>
              <a:t>BENEFITS OF FLEXIBLE WORKING FOR EMPLOYERS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3634FE-ADF0-4BC3-A0A9-447EA9DD09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8760" y="2194580"/>
            <a:ext cx="7789398" cy="3673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Worker retaining - proposing the choice reinforces member devotion to a business as inspiring long-term assurance. 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Productivity - plans to challenge pressure by indorsing a gladder, faithful and more stable work.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Recruiting - employees are now more expected to select businesses that compromise flexible working hours.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Extended opening hours - letting staffs to work outside normal hours leave pleased clients.</a:t>
            </a:r>
          </a:p>
          <a:p>
            <a:pPr marL="285750" indent="-285750" algn="l">
              <a:buFont typeface="Wingdings" panose="05000000000000000000" pitchFamily="2" charset="2"/>
              <a:buChar char="Ø"/>
            </a:pPr>
            <a:r>
              <a:rPr lang="en-US" dirty="0"/>
              <a:t>Bigger operative engagement and improved worth of fresh workers.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F4E4AC-866E-41A9-AD13-857054D90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63722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432" y="1228412"/>
            <a:ext cx="4584212" cy="1796143"/>
          </a:xfrm>
        </p:spPr>
        <p:txBody>
          <a:bodyPr/>
          <a:lstStyle/>
          <a:p>
            <a:r>
              <a:rPr lang="en-US" dirty="0"/>
              <a:t>ROLE OF HR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3050F50-0CE1-1656-34DB-AE9920DCBF9D}"/>
              </a:ext>
            </a:extLst>
          </p:cNvPr>
          <p:cNvSpPr txBox="1"/>
          <p:nvPr/>
        </p:nvSpPr>
        <p:spPr>
          <a:xfrm>
            <a:off x="329431" y="3526972"/>
            <a:ext cx="957824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Support employees to feel comfortable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Suggest flexible working when looking for new people to employ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Make sure to communicate the terms of the business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Review regularly employee benefits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Keep contact with the employees</a:t>
            </a:r>
          </a:p>
          <a:p>
            <a:pPr marL="285750" indent="-285750">
              <a:lnSpc>
                <a:spcPct val="150000"/>
              </a:lnSpc>
              <a:buFont typeface="Wingdings" panose="05000000000000000000" pitchFamily="2" charset="2"/>
              <a:buChar char="ü"/>
            </a:pPr>
            <a:r>
              <a:rPr lang="en-GB" dirty="0"/>
              <a:t>Make sure of the well-being for everyone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9A04E9-DA09-44FE-AB0C-6C47A1A960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200400" cy="2621139"/>
          </a:xfrm>
        </p:spPr>
        <p:txBody>
          <a:bodyPr/>
          <a:lstStyle/>
          <a:p>
            <a:r>
              <a:rPr lang="en-US" dirty="0"/>
              <a:t>ROLE OF HR </a:t>
            </a:r>
          </a:p>
        </p:txBody>
      </p:sp>
      <p:sp>
        <p:nvSpPr>
          <p:cNvPr id="75" name="Slide Number Placeholder 74">
            <a:extLst>
              <a:ext uri="{FF2B5EF4-FFF2-40B4-BE49-F238E27FC236}">
                <a16:creationId xmlns:a16="http://schemas.microsoft.com/office/drawing/2014/main" id="{A8F8D211-2ACA-493C-890C-B7F6B63CB1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E043AEBF-2E9D-D2BC-0128-0F467F29DAF7}"/>
              </a:ext>
            </a:extLst>
          </p:cNvPr>
          <p:cNvSpPr txBox="1"/>
          <p:nvPr/>
        </p:nvSpPr>
        <p:spPr>
          <a:xfrm>
            <a:off x="5284598" y="2386099"/>
            <a:ext cx="7003701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Identify any training and development needs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Check for any issues or conflicts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Keep daily contact with the newest employees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5468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26552-D211-4D34-862F-65A44D0DE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22325"/>
            <a:ext cx="5684520" cy="1325563"/>
          </a:xfrm>
        </p:spPr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9C3BF054-FDBC-4318-8DA7-42C337A16B11}"/>
              </a:ext>
            </a:extLst>
          </p:cNvPr>
          <p:cNvSpPr>
            <a:spLocks noGrp="1"/>
          </p:cNvSpPr>
          <p:nvPr>
            <p:ph idx="11"/>
          </p:nvPr>
        </p:nvSpPr>
        <p:spPr>
          <a:xfrm>
            <a:off x="838200" y="2548145"/>
            <a:ext cx="6507145" cy="3315836"/>
          </a:xfrm>
        </p:spPr>
        <p:txBody>
          <a:bodyPr/>
          <a:lstStyle/>
          <a:p>
            <a:r>
              <a:rPr lang="en-US" dirty="0"/>
              <a:t>Flexible working is what everyone wants now</a:t>
            </a:r>
          </a:p>
          <a:p>
            <a:r>
              <a:rPr lang="en-US" dirty="0"/>
              <a:t>HR big role in introducing the new way of working and maintaining</a:t>
            </a:r>
          </a:p>
          <a:p>
            <a:r>
              <a:rPr lang="en-US" dirty="0"/>
              <a:t>Choosing the right type of flexible working for the employees and employers</a:t>
            </a:r>
          </a:p>
          <a:p>
            <a:r>
              <a:rPr lang="en-US" dirty="0"/>
              <a:t>Diversity to be in the daily processes in every company</a:t>
            </a:r>
          </a:p>
          <a:p>
            <a:r>
              <a:rPr lang="en-US" dirty="0"/>
              <a:t>The good things of flexible working are countless equally for workers and managers</a:t>
            </a:r>
          </a:p>
        </p:txBody>
      </p:sp>
      <p:sp>
        <p:nvSpPr>
          <p:cNvPr id="34" name="Slide Number Placeholder 33">
            <a:extLst>
              <a:ext uri="{FF2B5EF4-FFF2-40B4-BE49-F238E27FC236}">
                <a16:creationId xmlns:a16="http://schemas.microsoft.com/office/drawing/2014/main" id="{FAED4C67-6AD4-4960-9032-B8D5435CD9D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29119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95AB4-3F60-480F-F65B-4082E00045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5CEABB6-07DC-46E8-9B57-56EC44A396E5}" type="slidenum">
              <a:rPr lang="en-US" smtClean="0"/>
              <a:pPr>
                <a:spcAft>
                  <a:spcPts val="600"/>
                </a:spcAft>
              </a:pPr>
              <a:t>13</a:t>
            </a:fld>
            <a:endParaRPr lang="en-US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062F2BEF-D650-0394-66C6-CF1EBF004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569347"/>
            <a:ext cx="12110484" cy="615212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Benefits of Flexible Working For Employers, </a:t>
            </a:r>
            <a:r>
              <a:rPr lang="en-US" dirty="0">
                <a:ea typeface="+mn-lt"/>
                <a:cs typeface="+mn-lt"/>
              </a:rPr>
              <a:t>Available at: https://croner.co.uk/resources/business-advice/benefits-of-flexible-working/         (Accessed 05/08/22)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Flexible working: the law and best practice</a:t>
            </a:r>
            <a:r>
              <a:rPr lang="en-US" dirty="0">
                <a:ea typeface="+mn-lt"/>
                <a:cs typeface="+mn-lt"/>
              </a:rPr>
              <a:t>, Available at: https://www.nibusinessinfo.co.uk/content/advantages-flexible-working (Accessed 06/08/22)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How are Flexible Working Patterns Changing the Role of HR, </a:t>
            </a:r>
            <a:r>
              <a:rPr lang="en-US" dirty="0">
                <a:ea typeface="+mn-lt"/>
                <a:cs typeface="+mn-lt"/>
              </a:rPr>
              <a:t>Available at: https://www.thehrbooth.co.uk/blog/hr-support/how-are-flexible-working-patterns-changing-the-role-of-hr/ (Accessed 08/08/22)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HR's New Role: How Human Resources Needs To Evolve To Support The Future Of Work, </a:t>
            </a:r>
            <a:r>
              <a:rPr lang="en-US" dirty="0">
                <a:ea typeface="+mn-lt"/>
                <a:cs typeface="+mn-lt"/>
              </a:rPr>
              <a:t>Available at: https://www.forbes.com/sites/hvmacarthur/2021/03/18/hrs-new-role-how-human-resources-needs-to-evolve-to-support-the-future-of-work/?sh=106403b23bc1 ( Accessed 04/08/22)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Improving equality, diversity and inclusion in your workplace, </a:t>
            </a:r>
            <a:r>
              <a:rPr lang="en-US" dirty="0">
                <a:ea typeface="+mn-lt"/>
                <a:cs typeface="+mn-lt"/>
              </a:rPr>
              <a:t>Available at: https://www.acas.org.uk/improving-equality-diversity-and-inclusion/making-your-workplace-inclusive (Accessed 07/08/22)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Our History</a:t>
            </a:r>
            <a:r>
              <a:rPr lang="en-US" dirty="0">
                <a:ea typeface="+mn-lt"/>
                <a:cs typeface="+mn-lt"/>
              </a:rPr>
              <a:t>, Available at: https://corporate.asda.com/our-story/our-history (Accessed 05/08/22)</a:t>
            </a:r>
          </a:p>
          <a:p>
            <a:pPr marL="0" indent="0" algn="l">
              <a:buNone/>
            </a:pPr>
            <a:r>
              <a:rPr lang="en-US" i="1" dirty="0">
                <a:ea typeface="+mn-lt"/>
                <a:cs typeface="+mn-lt"/>
              </a:rPr>
              <a:t>The Benefits of introducing Flexible Working, </a:t>
            </a:r>
            <a:r>
              <a:rPr lang="en-US" dirty="0">
                <a:ea typeface="+mn-lt"/>
                <a:cs typeface="+mn-lt"/>
              </a:rPr>
              <a:t>Available at: https://www.thehrdirector.com/features/flexible-working/benefits-introducing-flexible-working/( Accessed 04/08/22)</a:t>
            </a:r>
          </a:p>
          <a:p>
            <a:pPr marL="0" indent="0" algn="l">
              <a:buNone/>
            </a:pPr>
            <a:r>
              <a:rPr lang="en-US" i="1" dirty="0">
                <a:cs typeface="Calibri"/>
              </a:rPr>
              <a:t>The Importance of Diversity in the Workplace, </a:t>
            </a:r>
            <a:r>
              <a:rPr lang="en-US" dirty="0">
                <a:cs typeface="Calibri"/>
              </a:rPr>
              <a:t>Available at: https://perelson.com/the-importance-of-diversity-in-the-workplace/#:~:text=Research%20has%20found%20that%20diversifying,effective%20and%20work%20more%20efficiently. (Accessed 06/08/22)</a:t>
            </a:r>
          </a:p>
          <a:p>
            <a:pPr marL="0" indent="0" algn="l">
              <a:buNone/>
            </a:pPr>
            <a:r>
              <a:rPr lang="en-US" i="1" dirty="0">
                <a:cs typeface="Calibri"/>
              </a:rPr>
              <a:t>The Role of Human Resource Management in Organizations, </a:t>
            </a:r>
            <a:r>
              <a:rPr lang="en-US" dirty="0">
                <a:cs typeface="Calibri"/>
              </a:rPr>
              <a:t>Available at: https://smallbusiness.chron.com/role-human-resource-management-organizations-21077.html (Accessed 05/08/22)</a:t>
            </a:r>
          </a:p>
          <a:p>
            <a:pPr marL="0" indent="0" algn="l">
              <a:buNone/>
            </a:pPr>
            <a:r>
              <a:rPr lang="en-US" i="1" dirty="0">
                <a:cs typeface="Calibri"/>
              </a:rPr>
              <a:t>The 5 Main Roles in HR,</a:t>
            </a:r>
            <a:r>
              <a:rPr lang="en-US" dirty="0">
                <a:cs typeface="Calibri"/>
              </a:rPr>
              <a:t> Available at: https://www.paycor.com/resource-center/articles/the-5-main-roles-in-hr/#:~:text=Human%20Resources%20manages%205%20main,effectively%20managing%20the%20employee%20lifecycle. (Accessed 05/08/22)</a:t>
            </a:r>
          </a:p>
          <a:p>
            <a:pPr marL="0" indent="0" algn="l">
              <a:buNone/>
            </a:pPr>
            <a:endParaRPr lang="en-US" dirty="0">
              <a:cs typeface="Calibri"/>
            </a:endParaRPr>
          </a:p>
          <a:p>
            <a:pPr marL="0" indent="0">
              <a:buNone/>
            </a:pPr>
            <a:endParaRPr lang="en-US" dirty="0">
              <a:cs typeface="Calibr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A9A1089-E137-6FC8-1EB6-0D9B649998DF}"/>
              </a:ext>
            </a:extLst>
          </p:cNvPr>
          <p:cNvSpPr txBox="1"/>
          <p:nvPr/>
        </p:nvSpPr>
        <p:spPr>
          <a:xfrm>
            <a:off x="3180907" y="8934"/>
            <a:ext cx="5429693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kumimoji="0" lang="en-US" sz="2800" b="1" i="0" u="none" strike="noStrike" kern="1200" cap="none" spc="0" normalizeH="0" baseline="0" noProof="0" dirty="0">
                <a:ln>
                  <a:noFill/>
                </a:ln>
                <a:solidFill>
                  <a:schemeClr val="accent6"/>
                </a:solidFill>
                <a:effectLst/>
                <a:uLnTx/>
                <a:uFillTx/>
                <a:latin typeface="Skeena"/>
                <a:ea typeface="+mj-ea"/>
                <a:cs typeface="+mj-cs"/>
              </a:rPr>
              <a:t>REFERENCES</a:t>
            </a:r>
            <a:endParaRPr lang="en-GB" sz="2800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44891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2313571"/>
            <a:ext cx="4419600" cy="1659716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2257BCF9-933D-4329-B564-4E404B1CAF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998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8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62A25D"/>
      </a:accent1>
      <a:accent2>
        <a:srgbClr val="A0DADE"/>
      </a:accent2>
      <a:accent3>
        <a:srgbClr val="CCB5E5"/>
      </a:accent3>
      <a:accent4>
        <a:srgbClr val="29285D"/>
      </a:accent4>
      <a:accent5>
        <a:srgbClr val="EDF1F2"/>
      </a:accent5>
      <a:accent6>
        <a:srgbClr val="70AD47"/>
      </a:accent6>
      <a:hlink>
        <a:srgbClr val="A0DADE"/>
      </a:hlink>
      <a:folHlink>
        <a:srgbClr val="954F72"/>
      </a:folHlink>
    </a:clrScheme>
    <a:fontScheme name="Custom 62">
      <a:majorFont>
        <a:latin typeface="Skeena"/>
        <a:ea typeface=""/>
        <a:cs typeface=""/>
      </a:majorFont>
      <a:minorFont>
        <a:latin typeface="Skeen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lor Block Orientation_tm03460514_LW_v2" id="{97014ECE-5E7D-4848-A194-0B612E930491}" vid="{E979CFFE-0E1D-4C6F-8738-47AC19B5391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A4F7154-AFAC-4BE7-8A74-7F4B6FC2743C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E618C13B-9D83-4AF4-B64D-33362D5133F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ACD96E-49A0-4DA4-A7BB-AC2D8874213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Employee orientation presentation</Template>
  <TotalTime>3017</TotalTime>
  <Words>1122</Words>
  <Application>Microsoft Office PowerPoint</Application>
  <PresentationFormat>Widescreen</PresentationFormat>
  <Paragraphs>124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Courier New</vt:lpstr>
      <vt:lpstr>Skeena</vt:lpstr>
      <vt:lpstr>Times New Roman</vt:lpstr>
      <vt:lpstr>Wingdings</vt:lpstr>
      <vt:lpstr>Office Theme</vt:lpstr>
      <vt:lpstr>FLEXIBLE WORKING</vt:lpstr>
      <vt:lpstr>CONTENT</vt:lpstr>
      <vt:lpstr>INTRODUCTION</vt:lpstr>
      <vt:lpstr>CATEGORIES OF FLEXIBLE WORKING</vt:lpstr>
      <vt:lpstr>ASDA</vt:lpstr>
      <vt:lpstr>DIVERSITY AND ITS IMPORTANCE</vt:lpstr>
      <vt:lpstr>DIVERSITY AND ITS IMPORTANCE</vt:lpstr>
      <vt:lpstr>BENEFITS OF FLEXIBLE WORKING FOR EMPLOYEES</vt:lpstr>
      <vt:lpstr>BENEFITS OF FLEXIBLE WORKING FOR EMPLOYERS</vt:lpstr>
      <vt:lpstr>ROLE OF HR </vt:lpstr>
      <vt:lpstr>ROLE OF HR </vt:lpstr>
      <vt:lpstr>CONCLUSION</vt:lpstr>
      <vt:lpstr>PowerPoint Presentation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orientation</dc:title>
  <dc:creator>Valeria Peeva (2029005)</dc:creator>
  <cp:lastModifiedBy>Momchil Kostadinov (2028013)</cp:lastModifiedBy>
  <cp:revision>25</cp:revision>
  <dcterms:created xsi:type="dcterms:W3CDTF">2022-07-16T11:08:07Z</dcterms:created>
  <dcterms:modified xsi:type="dcterms:W3CDTF">2022-08-18T19:10:27Z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