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811B5-18D1-4656-AF54-0784BAA67752}" v="3" dt="2025-12-12T14:47:50.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22" autoAdjust="0"/>
  </p:normalViewPr>
  <p:slideViewPr>
    <p:cSldViewPr>
      <p:cViewPr varScale="1">
        <p:scale>
          <a:sx n="56" d="100"/>
          <a:sy n="56" d="100"/>
        </p:scale>
        <p:origin x="83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646CAE-D521-4FAF-97FA-78F50C624BAB}" type="doc">
      <dgm:prSet loTypeId="urn:microsoft.com/office/officeart/2005/8/layout/hProcess9" loCatId="process" qsTypeId="urn:microsoft.com/office/officeart/2005/8/quickstyle/3d1" qsCatId="3D" csTypeId="urn:microsoft.com/office/officeart/2005/8/colors/colorful4" csCatId="colorful" phldr="1"/>
      <dgm:spPr/>
    </dgm:pt>
    <dgm:pt modelId="{DE9A82DF-FB5B-4232-8C96-C3EAC8246D17}">
      <dgm:prSet phldrT="[Text]"/>
      <dgm:spPr/>
      <dgm:t>
        <a:bodyPr/>
        <a:lstStyle/>
        <a:p>
          <a:pPr>
            <a:buNone/>
          </a:pPr>
          <a:r>
            <a:rPr lang="en-IN"/>
            <a:t>Identify problems </a:t>
          </a:r>
        </a:p>
      </dgm:t>
    </dgm:pt>
    <dgm:pt modelId="{E02EF3EE-8857-472B-BCD0-15AAE5582CB7}" type="parTrans" cxnId="{2BE1311D-4175-4659-92F8-A3CDD648E96B}">
      <dgm:prSet/>
      <dgm:spPr/>
      <dgm:t>
        <a:bodyPr/>
        <a:lstStyle/>
        <a:p>
          <a:endParaRPr lang="en-IN"/>
        </a:p>
      </dgm:t>
    </dgm:pt>
    <dgm:pt modelId="{A7D3E36F-30CA-48CF-A17C-0D93A167AA42}" type="sibTrans" cxnId="{2BE1311D-4175-4659-92F8-A3CDD648E96B}">
      <dgm:prSet/>
      <dgm:spPr/>
      <dgm:t>
        <a:bodyPr/>
        <a:lstStyle/>
        <a:p>
          <a:endParaRPr lang="en-IN"/>
        </a:p>
      </dgm:t>
    </dgm:pt>
    <dgm:pt modelId="{E8F4E9DF-572A-471B-9C18-BA0F13CAD750}">
      <dgm:prSet phldrT="[Text]"/>
      <dgm:spPr/>
      <dgm:t>
        <a:bodyPr/>
        <a:lstStyle/>
        <a:p>
          <a:pPr>
            <a:buNone/>
          </a:pPr>
          <a:r>
            <a:rPr lang="en-IN"/>
            <a:t>Analyse theories </a:t>
          </a:r>
        </a:p>
      </dgm:t>
    </dgm:pt>
    <dgm:pt modelId="{0E31047C-3106-4CBE-9CCB-36DA2C771E3D}" type="parTrans" cxnId="{D79F4BC1-2CC2-4B21-8DED-8883A1CF8416}">
      <dgm:prSet/>
      <dgm:spPr/>
      <dgm:t>
        <a:bodyPr/>
        <a:lstStyle/>
        <a:p>
          <a:endParaRPr lang="en-IN"/>
        </a:p>
      </dgm:t>
    </dgm:pt>
    <dgm:pt modelId="{8A58F051-951F-4725-BCE4-F4AAD09990A2}" type="sibTrans" cxnId="{D79F4BC1-2CC2-4B21-8DED-8883A1CF8416}">
      <dgm:prSet/>
      <dgm:spPr/>
      <dgm:t>
        <a:bodyPr/>
        <a:lstStyle/>
        <a:p>
          <a:endParaRPr lang="en-IN"/>
        </a:p>
      </dgm:t>
    </dgm:pt>
    <dgm:pt modelId="{965AAD52-9F01-4E76-BAF1-178F604784ED}">
      <dgm:prSet phldrT="[Text]"/>
      <dgm:spPr/>
      <dgm:t>
        <a:bodyPr/>
        <a:lstStyle/>
        <a:p>
          <a:pPr>
            <a:buNone/>
          </a:pPr>
          <a:r>
            <a:rPr lang="en-IN"/>
            <a:t>Present solutions and ethical recommendations</a:t>
          </a:r>
        </a:p>
      </dgm:t>
    </dgm:pt>
    <dgm:pt modelId="{A52C51CE-3BB8-43F8-818F-A382BC5B0FA4}" type="parTrans" cxnId="{15CC317E-C445-4C1D-A5E7-06C76C083B51}">
      <dgm:prSet/>
      <dgm:spPr/>
      <dgm:t>
        <a:bodyPr/>
        <a:lstStyle/>
        <a:p>
          <a:endParaRPr lang="en-IN"/>
        </a:p>
      </dgm:t>
    </dgm:pt>
    <dgm:pt modelId="{A7F75EBC-8C1E-4ED5-BC36-412C6091A351}" type="sibTrans" cxnId="{15CC317E-C445-4C1D-A5E7-06C76C083B51}">
      <dgm:prSet/>
      <dgm:spPr/>
      <dgm:t>
        <a:bodyPr/>
        <a:lstStyle/>
        <a:p>
          <a:endParaRPr lang="en-IN"/>
        </a:p>
      </dgm:t>
    </dgm:pt>
    <dgm:pt modelId="{165DFB64-5CA8-42DE-BDFA-D511A25AF735}" type="pres">
      <dgm:prSet presAssocID="{86646CAE-D521-4FAF-97FA-78F50C624BAB}" presName="CompostProcess" presStyleCnt="0">
        <dgm:presLayoutVars>
          <dgm:dir/>
          <dgm:resizeHandles val="exact"/>
        </dgm:presLayoutVars>
      </dgm:prSet>
      <dgm:spPr/>
    </dgm:pt>
    <dgm:pt modelId="{A73E77F3-7EB8-4F4F-928A-6E83BEAADDA8}" type="pres">
      <dgm:prSet presAssocID="{86646CAE-D521-4FAF-97FA-78F50C624BAB}" presName="arrow" presStyleLbl="bgShp" presStyleIdx="0" presStyleCnt="1"/>
      <dgm:spPr/>
    </dgm:pt>
    <dgm:pt modelId="{88309F63-85DE-49DF-9A65-18A634C72111}" type="pres">
      <dgm:prSet presAssocID="{86646CAE-D521-4FAF-97FA-78F50C624BAB}" presName="linearProcess" presStyleCnt="0"/>
      <dgm:spPr/>
    </dgm:pt>
    <dgm:pt modelId="{B1B63BEE-E7B1-40B9-B7F9-2130DFCF6595}" type="pres">
      <dgm:prSet presAssocID="{DE9A82DF-FB5B-4232-8C96-C3EAC8246D17}" presName="textNode" presStyleLbl="node1" presStyleIdx="0" presStyleCnt="3">
        <dgm:presLayoutVars>
          <dgm:bulletEnabled val="1"/>
        </dgm:presLayoutVars>
      </dgm:prSet>
      <dgm:spPr/>
    </dgm:pt>
    <dgm:pt modelId="{F67F6F17-E199-43EE-B32D-2B2C25512F11}" type="pres">
      <dgm:prSet presAssocID="{A7D3E36F-30CA-48CF-A17C-0D93A167AA42}" presName="sibTrans" presStyleCnt="0"/>
      <dgm:spPr/>
    </dgm:pt>
    <dgm:pt modelId="{CDE050DF-5389-40C4-8EAE-F06C4018DAF0}" type="pres">
      <dgm:prSet presAssocID="{E8F4E9DF-572A-471B-9C18-BA0F13CAD750}" presName="textNode" presStyleLbl="node1" presStyleIdx="1" presStyleCnt="3">
        <dgm:presLayoutVars>
          <dgm:bulletEnabled val="1"/>
        </dgm:presLayoutVars>
      </dgm:prSet>
      <dgm:spPr/>
    </dgm:pt>
    <dgm:pt modelId="{3D7A85F3-D50D-4894-9A54-3B97A3BE17D7}" type="pres">
      <dgm:prSet presAssocID="{8A58F051-951F-4725-BCE4-F4AAD09990A2}" presName="sibTrans" presStyleCnt="0"/>
      <dgm:spPr/>
    </dgm:pt>
    <dgm:pt modelId="{1D93275A-0D0B-470A-A857-01595690116A}" type="pres">
      <dgm:prSet presAssocID="{965AAD52-9F01-4E76-BAF1-178F604784ED}" presName="textNode" presStyleLbl="node1" presStyleIdx="2" presStyleCnt="3">
        <dgm:presLayoutVars>
          <dgm:bulletEnabled val="1"/>
        </dgm:presLayoutVars>
      </dgm:prSet>
      <dgm:spPr/>
    </dgm:pt>
  </dgm:ptLst>
  <dgm:cxnLst>
    <dgm:cxn modelId="{2BE1311D-4175-4659-92F8-A3CDD648E96B}" srcId="{86646CAE-D521-4FAF-97FA-78F50C624BAB}" destId="{DE9A82DF-FB5B-4232-8C96-C3EAC8246D17}" srcOrd="0" destOrd="0" parTransId="{E02EF3EE-8857-472B-BCD0-15AAE5582CB7}" sibTransId="{A7D3E36F-30CA-48CF-A17C-0D93A167AA42}"/>
    <dgm:cxn modelId="{925B0D57-856D-47C8-A266-70C666712AC7}" type="presOf" srcId="{86646CAE-D521-4FAF-97FA-78F50C624BAB}" destId="{165DFB64-5CA8-42DE-BDFA-D511A25AF735}" srcOrd="0" destOrd="0" presId="urn:microsoft.com/office/officeart/2005/8/layout/hProcess9"/>
    <dgm:cxn modelId="{15CC317E-C445-4C1D-A5E7-06C76C083B51}" srcId="{86646CAE-D521-4FAF-97FA-78F50C624BAB}" destId="{965AAD52-9F01-4E76-BAF1-178F604784ED}" srcOrd="2" destOrd="0" parTransId="{A52C51CE-3BB8-43F8-818F-A382BC5B0FA4}" sibTransId="{A7F75EBC-8C1E-4ED5-BC36-412C6091A351}"/>
    <dgm:cxn modelId="{AB3DEF7E-BD5A-435F-A32A-234F5E1BFE76}" type="presOf" srcId="{DE9A82DF-FB5B-4232-8C96-C3EAC8246D17}" destId="{B1B63BEE-E7B1-40B9-B7F9-2130DFCF6595}" srcOrd="0" destOrd="0" presId="urn:microsoft.com/office/officeart/2005/8/layout/hProcess9"/>
    <dgm:cxn modelId="{D79F4BC1-2CC2-4B21-8DED-8883A1CF8416}" srcId="{86646CAE-D521-4FAF-97FA-78F50C624BAB}" destId="{E8F4E9DF-572A-471B-9C18-BA0F13CAD750}" srcOrd="1" destOrd="0" parTransId="{0E31047C-3106-4CBE-9CCB-36DA2C771E3D}" sibTransId="{8A58F051-951F-4725-BCE4-F4AAD09990A2}"/>
    <dgm:cxn modelId="{E8910EF3-BAAD-40FF-BE71-A1984AEEFA2A}" type="presOf" srcId="{965AAD52-9F01-4E76-BAF1-178F604784ED}" destId="{1D93275A-0D0B-470A-A857-01595690116A}" srcOrd="0" destOrd="0" presId="urn:microsoft.com/office/officeart/2005/8/layout/hProcess9"/>
    <dgm:cxn modelId="{CBDF7BFD-E640-494B-BBAB-A521A14C1C75}" type="presOf" srcId="{E8F4E9DF-572A-471B-9C18-BA0F13CAD750}" destId="{CDE050DF-5389-40C4-8EAE-F06C4018DAF0}" srcOrd="0" destOrd="0" presId="urn:microsoft.com/office/officeart/2005/8/layout/hProcess9"/>
    <dgm:cxn modelId="{55971332-D351-4E5C-83A2-8E6230025C92}" type="presParOf" srcId="{165DFB64-5CA8-42DE-BDFA-D511A25AF735}" destId="{A73E77F3-7EB8-4F4F-928A-6E83BEAADDA8}" srcOrd="0" destOrd="0" presId="urn:microsoft.com/office/officeart/2005/8/layout/hProcess9"/>
    <dgm:cxn modelId="{571A0D15-1DA8-469A-ACB9-B55DC4C61D65}" type="presParOf" srcId="{165DFB64-5CA8-42DE-BDFA-D511A25AF735}" destId="{88309F63-85DE-49DF-9A65-18A634C72111}" srcOrd="1" destOrd="0" presId="urn:microsoft.com/office/officeart/2005/8/layout/hProcess9"/>
    <dgm:cxn modelId="{887CA17F-668E-4A87-8135-503F2B8C7D9F}" type="presParOf" srcId="{88309F63-85DE-49DF-9A65-18A634C72111}" destId="{B1B63BEE-E7B1-40B9-B7F9-2130DFCF6595}" srcOrd="0" destOrd="0" presId="urn:microsoft.com/office/officeart/2005/8/layout/hProcess9"/>
    <dgm:cxn modelId="{E7B5062C-6527-4293-BD3C-25CBF8237263}" type="presParOf" srcId="{88309F63-85DE-49DF-9A65-18A634C72111}" destId="{F67F6F17-E199-43EE-B32D-2B2C25512F11}" srcOrd="1" destOrd="0" presId="urn:microsoft.com/office/officeart/2005/8/layout/hProcess9"/>
    <dgm:cxn modelId="{7D86D3AF-0E40-4DBA-BED6-7F5F896EC35D}" type="presParOf" srcId="{88309F63-85DE-49DF-9A65-18A634C72111}" destId="{CDE050DF-5389-40C4-8EAE-F06C4018DAF0}" srcOrd="2" destOrd="0" presId="urn:microsoft.com/office/officeart/2005/8/layout/hProcess9"/>
    <dgm:cxn modelId="{76BD7E87-FA13-43A2-A806-48B03FEEE097}" type="presParOf" srcId="{88309F63-85DE-49DF-9A65-18A634C72111}" destId="{3D7A85F3-D50D-4894-9A54-3B97A3BE17D7}" srcOrd="3" destOrd="0" presId="urn:microsoft.com/office/officeart/2005/8/layout/hProcess9"/>
    <dgm:cxn modelId="{5376D86A-3E9F-45A4-B1D1-35F6DCC2DB93}" type="presParOf" srcId="{88309F63-85DE-49DF-9A65-18A634C72111}" destId="{1D93275A-0D0B-470A-A857-01595690116A}" srcOrd="4" destOrd="0" presId="urn:microsoft.com/office/officeart/2005/8/layout/hProcess9"/>
  </dgm:cxnLst>
  <dgm:bg>
    <a:solidFill>
      <a:schemeClr val="tx2">
        <a:lumMod val="40000"/>
        <a:lumOff val="60000"/>
      </a:schemeClr>
    </a:solidFill>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E77F3-7EB8-4F4F-928A-6E83BEAADDA8}">
      <dsp:nvSpPr>
        <dsp:cNvPr id="0" name=""/>
        <dsp:cNvSpPr/>
      </dsp:nvSpPr>
      <dsp:spPr>
        <a:xfrm>
          <a:off x="517668" y="0"/>
          <a:ext cx="5866908" cy="3826528"/>
        </a:xfrm>
        <a:prstGeom prst="rightArrow">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B1B63BEE-E7B1-40B9-B7F9-2130DFCF6595}">
      <dsp:nvSpPr>
        <dsp:cNvPr id="0" name=""/>
        <dsp:cNvSpPr/>
      </dsp:nvSpPr>
      <dsp:spPr>
        <a:xfrm>
          <a:off x="7414" y="1147958"/>
          <a:ext cx="2221660" cy="1530611"/>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Identify problems </a:t>
          </a:r>
        </a:p>
      </dsp:txBody>
      <dsp:txXfrm>
        <a:off x="82132" y="1222676"/>
        <a:ext cx="2072224" cy="1381175"/>
      </dsp:txXfrm>
    </dsp:sp>
    <dsp:sp modelId="{CDE050DF-5389-40C4-8EAE-F06C4018DAF0}">
      <dsp:nvSpPr>
        <dsp:cNvPr id="0" name=""/>
        <dsp:cNvSpPr/>
      </dsp:nvSpPr>
      <dsp:spPr>
        <a:xfrm>
          <a:off x="2340292" y="1147958"/>
          <a:ext cx="2221660" cy="1530611"/>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Analyse theories </a:t>
          </a:r>
        </a:p>
      </dsp:txBody>
      <dsp:txXfrm>
        <a:off x="2415010" y="1222676"/>
        <a:ext cx="2072224" cy="1381175"/>
      </dsp:txXfrm>
    </dsp:sp>
    <dsp:sp modelId="{1D93275A-0D0B-470A-A857-01595690116A}">
      <dsp:nvSpPr>
        <dsp:cNvPr id="0" name=""/>
        <dsp:cNvSpPr/>
      </dsp:nvSpPr>
      <dsp:spPr>
        <a:xfrm>
          <a:off x="4673170" y="1147958"/>
          <a:ext cx="2221660" cy="1530611"/>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Present solutions and ethical recommendations</a:t>
          </a:r>
        </a:p>
      </dsp:txBody>
      <dsp:txXfrm>
        <a:off x="4747888" y="1222676"/>
        <a:ext cx="2072224" cy="138117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784F2E-0ED8-4641-A8F0-8736299F418F}" type="datetimeFigureOut">
              <a:rPr lang="en-IN" smtClean="0"/>
              <a:t>09-12-2025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AEA1E-81EF-406C-B0BE-14280F00BBE9}" type="slidenum">
              <a:rPr lang="en-IN" smtClean="0"/>
              <a:t>‹#›</a:t>
            </a:fld>
            <a:endParaRPr lang="en-IN"/>
          </a:p>
        </p:txBody>
      </p:sp>
    </p:spTree>
    <p:extLst>
      <p:ext uri="{BB962C8B-B14F-4D97-AF65-F5344CB8AC3E}">
        <p14:creationId xmlns:p14="http://schemas.microsoft.com/office/powerpoint/2010/main" val="2246202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2</a:t>
            </a:fld>
            <a:endParaRPr lang="en-IN"/>
          </a:p>
        </p:txBody>
      </p:sp>
    </p:spTree>
    <p:extLst>
      <p:ext uri="{BB962C8B-B14F-4D97-AF65-F5344CB8AC3E}">
        <p14:creationId xmlns:p14="http://schemas.microsoft.com/office/powerpoint/2010/main" val="2299763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3</a:t>
            </a:fld>
            <a:endParaRPr lang="en-IN"/>
          </a:p>
        </p:txBody>
      </p:sp>
    </p:spTree>
    <p:extLst>
      <p:ext uri="{BB962C8B-B14F-4D97-AF65-F5344CB8AC3E}">
        <p14:creationId xmlns:p14="http://schemas.microsoft.com/office/powerpoint/2010/main" val="425039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4</a:t>
            </a:fld>
            <a:endParaRPr lang="en-IN"/>
          </a:p>
        </p:txBody>
      </p:sp>
    </p:spTree>
    <p:extLst>
      <p:ext uri="{BB962C8B-B14F-4D97-AF65-F5344CB8AC3E}">
        <p14:creationId xmlns:p14="http://schemas.microsoft.com/office/powerpoint/2010/main" val="2489434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5</a:t>
            </a:fld>
            <a:endParaRPr lang="en-IN"/>
          </a:p>
        </p:txBody>
      </p:sp>
    </p:spTree>
    <p:extLst>
      <p:ext uri="{BB962C8B-B14F-4D97-AF65-F5344CB8AC3E}">
        <p14:creationId xmlns:p14="http://schemas.microsoft.com/office/powerpoint/2010/main" val="2584407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6</a:t>
            </a:fld>
            <a:endParaRPr lang="en-IN"/>
          </a:p>
        </p:txBody>
      </p:sp>
    </p:spTree>
    <p:extLst>
      <p:ext uri="{BB962C8B-B14F-4D97-AF65-F5344CB8AC3E}">
        <p14:creationId xmlns:p14="http://schemas.microsoft.com/office/powerpoint/2010/main" val="2827197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7</a:t>
            </a:fld>
            <a:endParaRPr lang="en-IN"/>
          </a:p>
        </p:txBody>
      </p:sp>
    </p:spTree>
    <p:extLst>
      <p:ext uri="{BB962C8B-B14F-4D97-AF65-F5344CB8AC3E}">
        <p14:creationId xmlns:p14="http://schemas.microsoft.com/office/powerpoint/2010/main" val="3202267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8</a:t>
            </a:fld>
            <a:endParaRPr lang="en-IN"/>
          </a:p>
        </p:txBody>
      </p:sp>
    </p:spTree>
    <p:extLst>
      <p:ext uri="{BB962C8B-B14F-4D97-AF65-F5344CB8AC3E}">
        <p14:creationId xmlns:p14="http://schemas.microsoft.com/office/powerpoint/2010/main" val="886990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45AEA1E-81EF-406C-B0BE-14280F00BBE9}" type="slidenum">
              <a:rPr lang="en-IN" smtClean="0"/>
              <a:t>9</a:t>
            </a:fld>
            <a:endParaRPr lang="en-IN"/>
          </a:p>
        </p:txBody>
      </p:sp>
    </p:spTree>
    <p:extLst>
      <p:ext uri="{BB962C8B-B14F-4D97-AF65-F5344CB8AC3E}">
        <p14:creationId xmlns:p14="http://schemas.microsoft.com/office/powerpoint/2010/main" val="1307528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diagramQuickStyle" Target="../diagrams/quickStyle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11" Type="http://schemas.openxmlformats.org/officeDocument/2006/relationships/diagramLayout" Target="../diagrams/layout1.xml"/><Relationship Id="rId5" Type="http://schemas.openxmlformats.org/officeDocument/2006/relationships/image" Target="../media/image1.jpeg"/><Relationship Id="rId15" Type="http://schemas.openxmlformats.org/officeDocument/2006/relationships/image" Target="../media/image8.png"/><Relationship Id="rId10" Type="http://schemas.openxmlformats.org/officeDocument/2006/relationships/diagramData" Target="../diagrams/data1.xml"/><Relationship Id="rId4" Type="http://schemas.openxmlformats.org/officeDocument/2006/relationships/notesSlide" Target="../notesSlides/notesSlide1.xml"/><Relationship Id="rId9" Type="http://schemas.openxmlformats.org/officeDocument/2006/relationships/image" Target="../media/image7.png"/><Relationship Id="rId14"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10.png"/><Relationship Id="rId4" Type="http://schemas.openxmlformats.org/officeDocument/2006/relationships/notesSlide" Target="../notesSlides/notesSlide2.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png"/><Relationship Id="rId11" Type="http://schemas.openxmlformats.org/officeDocument/2006/relationships/image" Target="../media/image23.png"/><Relationship Id="rId5" Type="http://schemas.openxmlformats.org/officeDocument/2006/relationships/image" Target="../media/image1.jpeg"/><Relationship Id="rId10" Type="http://schemas.openxmlformats.org/officeDocument/2006/relationships/image" Target="../media/image22.jpeg"/><Relationship Id="rId4" Type="http://schemas.openxmlformats.org/officeDocument/2006/relationships/notesSlide" Target="../notesSlides/notesSlide8.xml"/><Relationship Id="rId9" Type="http://schemas.openxmlformats.org/officeDocument/2006/relationships/image" Target="../media/image21.jpeg"/></Relationships>
</file>

<file path=ppt/slides/_rels/slide10.xml.rels><?xml version="1.0" encoding="UTF-8" standalone="yes"?>
<Relationships xmlns="http://schemas.openxmlformats.org/package/2006/relationships"><Relationship Id="rId8" Type="http://schemas.openxmlformats.org/officeDocument/2006/relationships/hyperlink" Target="https://digilib.iainptk.ac.id/xmlui/bitstream/handle/123456789/3082/Turnitin_Actualization.pdf" TargetMode="External"/><Relationship Id="rId13" Type="http://schemas.openxmlformats.org/officeDocument/2006/relationships/hyperlink" Target="https://doi.org/10.28945/5078" TargetMode="External"/><Relationship Id="rId3" Type="http://schemas.openxmlformats.org/officeDocument/2006/relationships/slideLayout" Target="../slideLayouts/slideLayout7.xml"/><Relationship Id="rId7" Type="http://schemas.openxmlformats.org/officeDocument/2006/relationships/hyperlink" Target="https://doi.org/10.1108/ijm-01-2021-0052" TargetMode="External"/><Relationship Id="rId12" Type="http://schemas.openxmlformats.org/officeDocument/2006/relationships/hyperlink" Target="https://doi.org/10.1093/pnasnexus/pgad163"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doi.org/10.5267/j.ijdns.2021.12.011" TargetMode="External"/><Relationship Id="rId11" Type="http://schemas.openxmlformats.org/officeDocument/2006/relationships/hyperlink" Target="https://doi.org/10.1108/jwl-07-2020-0127" TargetMode="External"/><Relationship Id="rId5" Type="http://schemas.openxmlformats.org/officeDocument/2006/relationships/image" Target="../media/image2.png"/><Relationship Id="rId15" Type="http://schemas.openxmlformats.org/officeDocument/2006/relationships/image" Target="../media/image24.png"/><Relationship Id="rId10" Type="http://schemas.openxmlformats.org/officeDocument/2006/relationships/hyperlink" Target="https://doi.org/10.1111/ijmr.12239" TargetMode="External"/><Relationship Id="rId4" Type="http://schemas.openxmlformats.org/officeDocument/2006/relationships/image" Target="../media/image1.jpeg"/><Relationship Id="rId9" Type="http://schemas.openxmlformats.org/officeDocument/2006/relationships/hyperlink" Target="https://doi.org/10.1017/jmo.2021.15" TargetMode="External"/><Relationship Id="rId14" Type="http://schemas.openxmlformats.org/officeDocument/2006/relationships/hyperlink" Target="https://nexustechglobal.com/"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9259" b="-9259"/>
            </a:stretch>
          </a:blipFill>
        </p:spPr>
        <p:txBody>
          <a:bodyPr/>
          <a:lstStyle/>
          <a:p>
            <a:endParaRPr lang="en-IN" dirty="0"/>
          </a:p>
        </p:txBody>
      </p:sp>
      <p:sp>
        <p:nvSpPr>
          <p:cNvPr id="3" name="Freeform 3"/>
          <p:cNvSpPr/>
          <p:nvPr/>
        </p:nvSpPr>
        <p:spPr>
          <a:xfrm>
            <a:off x="0" y="0"/>
            <a:ext cx="17027795" cy="10287000"/>
          </a:xfrm>
          <a:custGeom>
            <a:avLst/>
            <a:gdLst/>
            <a:ahLst/>
            <a:cxnLst/>
            <a:rect l="l" t="t" r="r" b="b"/>
            <a:pathLst>
              <a:path w="17027795" h="10287000">
                <a:moveTo>
                  <a:pt x="0" y="0"/>
                </a:moveTo>
                <a:lnTo>
                  <a:pt x="17027795" y="0"/>
                </a:lnTo>
                <a:lnTo>
                  <a:pt x="17027795" y="10287000"/>
                </a:lnTo>
                <a:lnTo>
                  <a:pt x="0" y="10287000"/>
                </a:lnTo>
                <a:lnTo>
                  <a:pt x="0" y="0"/>
                </a:lnTo>
                <a:close/>
              </a:path>
            </a:pathLst>
          </a:custGeom>
          <a:blipFill>
            <a:blip r:embed="rId5"/>
            <a:stretch>
              <a:fillRect l="-17089" t="-21582" b="-21582"/>
            </a:stretch>
          </a:blipFill>
        </p:spPr>
        <p:txBody>
          <a:bodyPr/>
          <a:lstStyle/>
          <a:p>
            <a:endParaRPr lang="en-IN" dirty="0"/>
          </a:p>
        </p:txBody>
      </p:sp>
      <p:sp>
        <p:nvSpPr>
          <p:cNvPr id="4" name="Freeform 4"/>
          <p:cNvSpPr/>
          <p:nvPr/>
        </p:nvSpPr>
        <p:spPr>
          <a:xfrm>
            <a:off x="9224652" y="972719"/>
            <a:ext cx="9063348" cy="8898560"/>
          </a:xfrm>
          <a:custGeom>
            <a:avLst/>
            <a:gdLst/>
            <a:ahLst/>
            <a:cxnLst/>
            <a:rect l="l" t="t" r="r" b="b"/>
            <a:pathLst>
              <a:path w="9063348" h="8898560">
                <a:moveTo>
                  <a:pt x="0" y="0"/>
                </a:moveTo>
                <a:lnTo>
                  <a:pt x="9063348" y="0"/>
                </a:lnTo>
                <a:lnTo>
                  <a:pt x="9063348" y="8898559"/>
                </a:lnTo>
                <a:lnTo>
                  <a:pt x="0" y="88985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6" name="Group 6"/>
          <p:cNvGrpSpPr/>
          <p:nvPr/>
        </p:nvGrpSpPr>
        <p:grpSpPr>
          <a:xfrm>
            <a:off x="10884315" y="2304459"/>
            <a:ext cx="6374985" cy="6347042"/>
            <a:chOff x="0" y="0"/>
            <a:chExt cx="15696733" cy="15627929"/>
          </a:xfrm>
        </p:grpSpPr>
        <p:sp>
          <p:nvSpPr>
            <p:cNvPr id="7" name="Freeform 7"/>
            <p:cNvSpPr/>
            <p:nvPr/>
          </p:nvSpPr>
          <p:spPr>
            <a:xfrm>
              <a:off x="0" y="0"/>
              <a:ext cx="15696733" cy="15627928"/>
            </a:xfrm>
            <a:custGeom>
              <a:avLst/>
              <a:gdLst/>
              <a:ahLst/>
              <a:cxnLst/>
              <a:rect l="l" t="t" r="r" b="b"/>
              <a:pathLst>
                <a:path w="15696733" h="15627928">
                  <a:moveTo>
                    <a:pt x="7848367" y="0"/>
                  </a:moveTo>
                  <a:cubicBezTo>
                    <a:pt x="3513833" y="0"/>
                    <a:pt x="0" y="3498431"/>
                    <a:pt x="0" y="7813964"/>
                  </a:cubicBezTo>
                  <a:cubicBezTo>
                    <a:pt x="0" y="12129498"/>
                    <a:pt x="3513833" y="15627928"/>
                    <a:pt x="7848367" y="15627928"/>
                  </a:cubicBezTo>
                  <a:cubicBezTo>
                    <a:pt x="12182900" y="15627928"/>
                    <a:pt x="15696733" y="12129498"/>
                    <a:pt x="15696733" y="7813964"/>
                  </a:cubicBezTo>
                  <a:cubicBezTo>
                    <a:pt x="15696733" y="3498431"/>
                    <a:pt x="12182900" y="0"/>
                    <a:pt x="7848367" y="0"/>
                  </a:cubicBezTo>
                  <a:close/>
                </a:path>
              </a:pathLst>
            </a:custGeom>
            <a:blipFill>
              <a:blip r:embed="rId8"/>
              <a:stretch>
                <a:fillRect t="-220" b="-220"/>
              </a:stretch>
            </a:blipFill>
          </p:spPr>
          <p:txBody>
            <a:bodyPr/>
            <a:lstStyle/>
            <a:p>
              <a:endParaRPr lang="en-GB"/>
            </a:p>
          </p:txBody>
        </p:sp>
      </p:grpSp>
      <p:sp>
        <p:nvSpPr>
          <p:cNvPr id="9" name="TextBox 9"/>
          <p:cNvSpPr txBox="1"/>
          <p:nvPr/>
        </p:nvSpPr>
        <p:spPr>
          <a:xfrm>
            <a:off x="609600" y="2373511"/>
            <a:ext cx="8863689" cy="5539978"/>
          </a:xfrm>
          <a:prstGeom prst="rect">
            <a:avLst/>
          </a:prstGeom>
        </p:spPr>
        <p:txBody>
          <a:bodyPr lIns="0" tIns="0" rIns="0" bIns="0" rtlCol="0" anchor="t">
            <a:spAutoFit/>
          </a:bodyPr>
          <a:lstStyle/>
          <a:p>
            <a:pPr algn="ctr"/>
            <a:r>
              <a:rPr lang="en-IN" sz="7200" b="1" dirty="0">
                <a:solidFill>
                  <a:schemeClr val="bg1"/>
                </a:solidFill>
                <a:latin typeface="Times New Roman" panose="02020603050405020304" pitchFamily="18" charset="0"/>
                <a:cs typeface="Times New Roman" panose="02020603050405020304" pitchFamily="18" charset="0"/>
              </a:rPr>
              <a:t>Challenges Facing Managers in the Modern Organisation: The Case of Nexus Tech Global</a:t>
            </a:r>
            <a:endParaRPr lang="en-US" sz="7200" b="1" spc="16"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pic>
        <p:nvPicPr>
          <p:cNvPr id="45" name="Video 44">
            <a:hlinkClick r:id="" action="ppaction://media"/>
            <a:extLst>
              <a:ext uri="{FF2B5EF4-FFF2-40B4-BE49-F238E27FC236}">
                <a16:creationId xmlns:a16="http://schemas.microsoft.com/office/drawing/2014/main" id="{7DAA57C0-15FC-A435-805C-D340A982CB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943"/>
    </mc:Choice>
    <mc:Fallback>
      <p:transition spd="slow" advTm="27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flipH="1">
            <a:off x="385450" y="-6145"/>
            <a:ext cx="17914840" cy="10287000"/>
          </a:xfrm>
          <a:custGeom>
            <a:avLst/>
            <a:gdLst/>
            <a:ahLst/>
            <a:cxnLst/>
            <a:rect l="l" t="t" r="r" b="b"/>
            <a:pathLst>
              <a:path w="17914840" h="10287000">
                <a:moveTo>
                  <a:pt x="17914840" y="0"/>
                </a:moveTo>
                <a:lnTo>
                  <a:pt x="0" y="0"/>
                </a:lnTo>
                <a:lnTo>
                  <a:pt x="0" y="10287000"/>
                </a:lnTo>
                <a:lnTo>
                  <a:pt x="17914840" y="10287000"/>
                </a:lnTo>
                <a:lnTo>
                  <a:pt x="17914840" y="0"/>
                </a:lnTo>
                <a:close/>
              </a:path>
            </a:pathLst>
          </a:custGeom>
          <a:blipFill>
            <a:blip r:embed="rId6"/>
            <a:stretch>
              <a:fillRect l="-6549" t="-18191" b="-18872"/>
            </a:stretch>
          </a:blipFill>
        </p:spPr>
        <p:txBody>
          <a:bodyPr/>
          <a:lstStyle/>
          <a:p>
            <a:endParaRPr lang="en-GB"/>
          </a:p>
        </p:txBody>
      </p:sp>
      <p:sp>
        <p:nvSpPr>
          <p:cNvPr id="4" name="Freeform 4"/>
          <p:cNvSpPr/>
          <p:nvPr/>
        </p:nvSpPr>
        <p:spPr>
          <a:xfrm>
            <a:off x="533400" y="191486"/>
            <a:ext cx="5208058" cy="4952014"/>
          </a:xfrm>
          <a:custGeom>
            <a:avLst/>
            <a:gdLst/>
            <a:ahLst/>
            <a:cxnLst/>
            <a:rect l="l" t="t" r="r" b="b"/>
            <a:pathLst>
              <a:path w="5167720" h="5073761">
                <a:moveTo>
                  <a:pt x="0" y="0"/>
                </a:moveTo>
                <a:lnTo>
                  <a:pt x="5167720" y="0"/>
                </a:lnTo>
                <a:lnTo>
                  <a:pt x="5167720" y="5073761"/>
                </a:lnTo>
                <a:lnTo>
                  <a:pt x="0" y="5073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5" name="Group 5"/>
          <p:cNvGrpSpPr/>
          <p:nvPr/>
        </p:nvGrpSpPr>
        <p:grpSpPr>
          <a:xfrm>
            <a:off x="1219200" y="770602"/>
            <a:ext cx="4038600" cy="3839497"/>
            <a:chOff x="0" y="0"/>
            <a:chExt cx="13716000" cy="13716000"/>
          </a:xfrm>
        </p:grpSpPr>
        <p:sp>
          <p:nvSpPr>
            <p:cNvPr id="6" name="Freeform 6"/>
            <p:cNvSpPr/>
            <p:nvPr/>
          </p:nvSpPr>
          <p:spPr>
            <a:xfrm>
              <a:off x="0" y="0"/>
              <a:ext cx="13716000" cy="13716000"/>
            </a:xfrm>
            <a:custGeom>
              <a:avLst/>
              <a:gdLst/>
              <a:ahLst/>
              <a:cxnLst/>
              <a:rect l="l" t="t" r="r" b="b"/>
              <a:pathLst>
                <a:path w="13716000" h="13716000">
                  <a:moveTo>
                    <a:pt x="6858000" y="0"/>
                  </a:moveTo>
                  <a:cubicBezTo>
                    <a:pt x="3070431" y="0"/>
                    <a:pt x="0" y="3070431"/>
                    <a:pt x="0" y="6858000"/>
                  </a:cubicBezTo>
                  <a:cubicBezTo>
                    <a:pt x="0" y="10645569"/>
                    <a:pt x="3070431" y="13716000"/>
                    <a:pt x="6858000" y="13716000"/>
                  </a:cubicBezTo>
                  <a:cubicBezTo>
                    <a:pt x="10645569" y="13716000"/>
                    <a:pt x="13716000" y="10645569"/>
                    <a:pt x="13716000" y="6858000"/>
                  </a:cubicBezTo>
                  <a:cubicBezTo>
                    <a:pt x="13716000" y="3070431"/>
                    <a:pt x="10645569" y="0"/>
                    <a:pt x="6858000" y="0"/>
                  </a:cubicBezTo>
                  <a:close/>
                </a:path>
              </a:pathLst>
            </a:custGeom>
            <a:blipFill>
              <a:blip r:embed="rId9"/>
              <a:stretch>
                <a:fillRect l="-29681" r="-29681"/>
              </a:stretch>
            </a:blipFill>
          </p:spPr>
          <p:txBody>
            <a:bodyPr/>
            <a:lstStyle/>
            <a:p>
              <a:endParaRPr lang="en-GB"/>
            </a:p>
          </p:txBody>
        </p:sp>
      </p:grpSp>
      <p:sp>
        <p:nvSpPr>
          <p:cNvPr id="8" name="TextBox 8"/>
          <p:cNvSpPr txBox="1"/>
          <p:nvPr/>
        </p:nvSpPr>
        <p:spPr>
          <a:xfrm>
            <a:off x="10761292" y="2019300"/>
            <a:ext cx="5983006" cy="1151790"/>
          </a:xfrm>
          <a:prstGeom prst="rect">
            <a:avLst/>
          </a:prstGeom>
        </p:spPr>
        <p:txBody>
          <a:bodyPr lIns="0" tIns="0" rIns="0" bIns="0" rtlCol="0" anchor="t">
            <a:spAutoFit/>
          </a:bodyPr>
          <a:lstStyle/>
          <a:p>
            <a:pPr>
              <a:lnSpc>
                <a:spcPts val="10146"/>
              </a:lnSpc>
            </a:pPr>
            <a:r>
              <a:rPr lang="en-IN" sz="6000" b="1" dirty="0">
                <a:solidFill>
                  <a:schemeClr val="bg1"/>
                </a:solidFill>
                <a:latin typeface="Times New Roman" panose="02020603050405020304" pitchFamily="18" charset="0"/>
                <a:cs typeface="Times New Roman" panose="02020603050405020304" pitchFamily="18" charset="0"/>
              </a:rPr>
              <a:t>Introduction </a:t>
            </a:r>
            <a:endParaRPr lang="en-US" sz="6000" b="1" spc="10"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10" name="TextBox 9">
            <a:extLst>
              <a:ext uri="{FF2B5EF4-FFF2-40B4-BE49-F238E27FC236}">
                <a16:creationId xmlns:a16="http://schemas.microsoft.com/office/drawing/2014/main" id="{8B296A1E-25AC-EA27-2C28-0CF18A8C9DC5}"/>
              </a:ext>
            </a:extLst>
          </p:cNvPr>
          <p:cNvSpPr txBox="1"/>
          <p:nvPr/>
        </p:nvSpPr>
        <p:spPr>
          <a:xfrm>
            <a:off x="8610600" y="4099734"/>
            <a:ext cx="8915400" cy="5011949"/>
          </a:xfrm>
          <a:prstGeom prst="rect">
            <a:avLst/>
          </a:prstGeom>
          <a:solidFill>
            <a:srgbClr val="CCECFF"/>
          </a:solidFill>
          <a:scene3d>
            <a:camera prst="orthographicFront"/>
            <a:lightRig rig="threePt" dir="t"/>
          </a:scene3d>
          <a:sp3d>
            <a:bevelT/>
          </a:sp3d>
        </p:spPr>
        <p:txBody>
          <a:bodyPr wrap="square" rtlCol="0">
            <a:spAutoFit/>
          </a:bodyPr>
          <a:lstStyle/>
          <a:p>
            <a:pPr marL="457200" lvl="0" indent="-457200">
              <a:lnSpc>
                <a:spcPct val="150000"/>
              </a:lnSpc>
              <a:buFont typeface="Arial" panose="020B0604020202020204" pitchFamily="34" charset="0"/>
              <a:buChar char="•"/>
            </a:pPr>
            <a:r>
              <a:rPr lang="en-IN" sz="2400" dirty="0" err="1">
                <a:latin typeface="Times New Roman" panose="02020603050405020304" pitchFamily="18" charset="0"/>
                <a:cs typeface="Times New Roman" panose="02020603050405020304" pitchFamily="18" charset="0"/>
              </a:rPr>
              <a:t>NexusTech</a:t>
            </a:r>
            <a:r>
              <a:rPr lang="en-IN" sz="2400" dirty="0">
                <a:latin typeface="Times New Roman" panose="02020603050405020304" pitchFamily="18" charset="0"/>
                <a:cs typeface="Times New Roman" panose="02020603050405020304" pitchFamily="18" charset="0"/>
              </a:rPr>
              <a:t> Global A company in the UK that uses AI to </a:t>
            </a:r>
            <a:r>
              <a:rPr lang="en-IN" sz="2400" dirty="0" err="1">
                <a:latin typeface="Times New Roman" panose="02020603050405020304" pitchFamily="18" charset="0"/>
                <a:cs typeface="Times New Roman" panose="02020603050405020304" pitchFamily="18" charset="0"/>
              </a:rPr>
              <a:t>analyze</a:t>
            </a:r>
            <a:r>
              <a:rPr lang="en-IN" sz="2400" dirty="0">
                <a:latin typeface="Times New Roman" panose="02020603050405020304" pitchFamily="18" charset="0"/>
                <a:cs typeface="Times New Roman" panose="02020603050405020304" pitchFamily="18" charset="0"/>
              </a:rPr>
              <a:t> data and has been expanding internationally fast (Nexus Tech Global, 2025).</a:t>
            </a:r>
          </a:p>
          <a:p>
            <a:pPr marL="457200" lvl="0" indent="-4572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organisation is an Agile by design company that struggles with management tensions internally.</a:t>
            </a:r>
          </a:p>
          <a:p>
            <a:pPr marL="457200" lvl="0" indent="-4572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Purpose: Discuss ethical and managerial issues, such as bureaucracy, teamwork, ethical decision-making.</a:t>
            </a:r>
          </a:p>
          <a:p>
            <a:pPr marL="457200" lvl="0" indent="-4572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Strategies that use mainstream and critical management theories (AlHamad et al., 2022).</a:t>
            </a:r>
          </a:p>
        </p:txBody>
      </p:sp>
      <p:graphicFrame>
        <p:nvGraphicFramePr>
          <p:cNvPr id="12" name="Diagram 11">
            <a:extLst>
              <a:ext uri="{FF2B5EF4-FFF2-40B4-BE49-F238E27FC236}">
                <a16:creationId xmlns:a16="http://schemas.microsoft.com/office/drawing/2014/main" id="{BD91FC1F-329B-1733-6002-8B36A4DCAED6}"/>
              </a:ext>
            </a:extLst>
          </p:cNvPr>
          <p:cNvGraphicFramePr/>
          <p:nvPr>
            <p:extLst>
              <p:ext uri="{D42A27DB-BD31-4B8C-83A1-F6EECF244321}">
                <p14:modId xmlns:p14="http://schemas.microsoft.com/office/powerpoint/2010/main" val="1108770695"/>
              </p:ext>
            </p:extLst>
          </p:nvPr>
        </p:nvGraphicFramePr>
        <p:xfrm>
          <a:off x="793955" y="5315881"/>
          <a:ext cx="6902245" cy="382652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5" name="TextBox 14">
            <a:extLst>
              <a:ext uri="{FF2B5EF4-FFF2-40B4-BE49-F238E27FC236}">
                <a16:creationId xmlns:a16="http://schemas.microsoft.com/office/drawing/2014/main" id="{F82DD749-0707-8DC3-CEF7-85A464FB7216}"/>
              </a:ext>
            </a:extLst>
          </p:cNvPr>
          <p:cNvSpPr txBox="1"/>
          <p:nvPr/>
        </p:nvSpPr>
        <p:spPr>
          <a:xfrm>
            <a:off x="2819400" y="9410700"/>
            <a:ext cx="2743200"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(Source: Self-Created)</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117" name="Video 116">
            <a:hlinkClick r:id="" action="ppaction://media"/>
            <a:extLst>
              <a:ext uri="{FF2B5EF4-FFF2-40B4-BE49-F238E27FC236}">
                <a16:creationId xmlns:a16="http://schemas.microsoft.com/office/drawing/2014/main" id="{12327572-9572-8186-209C-4E45E8F4449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5"/>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838"/>
    </mc:Choice>
    <mc:Fallback>
      <p:transition spd="slow" advTm="54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7"/>
                </p:tgtEl>
              </p:cMediaNode>
            </p:video>
            <p:seq concurrent="1" nextAc="seek">
              <p:cTn id="8" restart="whenNotActive" fill="hold" evtFilter="cancelBubble" nodeType="interactiveSeq">
                <p:stCondLst>
                  <p:cond evt="onClick" delay="0">
                    <p:tgtEl>
                      <p:spTgt spid="1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7"/>
                                        </p:tgtEl>
                                      </p:cBhvr>
                                    </p:cmd>
                                  </p:childTnLst>
                                </p:cTn>
                              </p:par>
                            </p:childTnLst>
                          </p:cTn>
                        </p:par>
                      </p:childTnLst>
                    </p:cTn>
                  </p:par>
                </p:childTnLst>
              </p:cTn>
              <p:nextCondLst>
                <p:cond evt="onClick" delay="0">
                  <p:tgtEl>
                    <p:spTgt spid="11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a:off x="0" y="0"/>
            <a:ext cx="16177641" cy="10287000"/>
          </a:xfrm>
          <a:custGeom>
            <a:avLst/>
            <a:gdLst/>
            <a:ahLst/>
            <a:cxnLst/>
            <a:rect l="l" t="t" r="r" b="b"/>
            <a:pathLst>
              <a:path w="16177641" h="10287000">
                <a:moveTo>
                  <a:pt x="0" y="0"/>
                </a:moveTo>
                <a:lnTo>
                  <a:pt x="16177641" y="0"/>
                </a:lnTo>
                <a:lnTo>
                  <a:pt x="16177641" y="10287000"/>
                </a:lnTo>
                <a:lnTo>
                  <a:pt x="0" y="10287000"/>
                </a:lnTo>
                <a:lnTo>
                  <a:pt x="0" y="0"/>
                </a:lnTo>
                <a:close/>
              </a:path>
            </a:pathLst>
          </a:custGeom>
          <a:blipFill>
            <a:blip r:embed="rId6"/>
            <a:stretch>
              <a:fillRect l="-13076" t="-15677" b="-15677"/>
            </a:stretch>
          </a:blipFill>
        </p:spPr>
        <p:txBody>
          <a:bodyPr/>
          <a:lstStyle/>
          <a:p>
            <a:endParaRPr lang="en-GB"/>
          </a:p>
        </p:txBody>
      </p:sp>
      <p:sp>
        <p:nvSpPr>
          <p:cNvPr id="4" name="Freeform 4"/>
          <p:cNvSpPr/>
          <p:nvPr/>
        </p:nvSpPr>
        <p:spPr>
          <a:xfrm>
            <a:off x="10181265" y="1405577"/>
            <a:ext cx="8106735" cy="7959340"/>
          </a:xfrm>
          <a:custGeom>
            <a:avLst/>
            <a:gdLst/>
            <a:ahLst/>
            <a:cxnLst/>
            <a:rect l="l" t="t" r="r" b="b"/>
            <a:pathLst>
              <a:path w="8106735" h="7959340">
                <a:moveTo>
                  <a:pt x="0" y="0"/>
                </a:moveTo>
                <a:lnTo>
                  <a:pt x="8106735" y="0"/>
                </a:lnTo>
                <a:lnTo>
                  <a:pt x="8106735" y="7959339"/>
                </a:lnTo>
                <a:lnTo>
                  <a:pt x="0" y="79593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5" name="Group 5"/>
          <p:cNvGrpSpPr/>
          <p:nvPr/>
        </p:nvGrpSpPr>
        <p:grpSpPr>
          <a:xfrm>
            <a:off x="11374720" y="2442957"/>
            <a:ext cx="6212668" cy="5884580"/>
            <a:chOff x="0" y="0"/>
            <a:chExt cx="13716000" cy="13716000"/>
          </a:xfrm>
        </p:grpSpPr>
        <p:sp>
          <p:nvSpPr>
            <p:cNvPr id="6" name="Freeform 6"/>
            <p:cNvSpPr/>
            <p:nvPr/>
          </p:nvSpPr>
          <p:spPr>
            <a:xfrm>
              <a:off x="0" y="0"/>
              <a:ext cx="13716000" cy="13716000"/>
            </a:xfrm>
            <a:custGeom>
              <a:avLst/>
              <a:gdLst/>
              <a:ahLst/>
              <a:cxnLst/>
              <a:rect l="l" t="t" r="r" b="b"/>
              <a:pathLst>
                <a:path w="13716000" h="13716000">
                  <a:moveTo>
                    <a:pt x="6858000" y="0"/>
                  </a:moveTo>
                  <a:cubicBezTo>
                    <a:pt x="3070431" y="0"/>
                    <a:pt x="0" y="3070431"/>
                    <a:pt x="0" y="6858000"/>
                  </a:cubicBezTo>
                  <a:cubicBezTo>
                    <a:pt x="0" y="10645569"/>
                    <a:pt x="3070431" y="13716000"/>
                    <a:pt x="6858000" y="13716000"/>
                  </a:cubicBezTo>
                  <a:cubicBezTo>
                    <a:pt x="10645569" y="13716000"/>
                    <a:pt x="13716000" y="10645569"/>
                    <a:pt x="13716000" y="6858000"/>
                  </a:cubicBezTo>
                  <a:cubicBezTo>
                    <a:pt x="13716000" y="3070431"/>
                    <a:pt x="10645569" y="0"/>
                    <a:pt x="6858000" y="0"/>
                  </a:cubicBezTo>
                  <a:close/>
                </a:path>
              </a:pathLst>
            </a:custGeom>
            <a:blipFill>
              <a:blip r:embed="rId9"/>
              <a:stretch>
                <a:fillRect/>
              </a:stretch>
            </a:blipFill>
          </p:spPr>
          <p:txBody>
            <a:bodyPr/>
            <a:lstStyle/>
            <a:p>
              <a:endParaRPr lang="en-IN" dirty="0"/>
            </a:p>
          </p:txBody>
        </p:sp>
      </p:grpSp>
      <p:sp>
        <p:nvSpPr>
          <p:cNvPr id="8" name="TextBox 8"/>
          <p:cNvSpPr txBox="1"/>
          <p:nvPr/>
        </p:nvSpPr>
        <p:spPr>
          <a:xfrm>
            <a:off x="1028700" y="1714500"/>
            <a:ext cx="9067894" cy="1846659"/>
          </a:xfrm>
          <a:prstGeom prst="rect">
            <a:avLst/>
          </a:prstGeom>
        </p:spPr>
        <p:txBody>
          <a:bodyPr lIns="0" tIns="0" rIns="0" bIns="0" rtlCol="0" anchor="t">
            <a:spAutoFit/>
          </a:bodyPr>
          <a:lstStyle/>
          <a:p>
            <a:pPr algn="ctr"/>
            <a:r>
              <a:rPr lang="en-IN" sz="6000" b="1" dirty="0">
                <a:solidFill>
                  <a:schemeClr val="bg1"/>
                </a:solidFill>
                <a:latin typeface="Times New Roman" panose="02020603050405020304" pitchFamily="18" charset="0"/>
                <a:cs typeface="Times New Roman" panose="02020603050405020304" pitchFamily="18" charset="0"/>
              </a:rPr>
              <a:t>Background and Key Issues</a:t>
            </a:r>
            <a:endParaRPr lang="en-US" sz="60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12" name="TextBox 11">
            <a:extLst>
              <a:ext uri="{FF2B5EF4-FFF2-40B4-BE49-F238E27FC236}">
                <a16:creationId xmlns:a16="http://schemas.microsoft.com/office/drawing/2014/main" id="{391120F7-4C76-95D1-C165-B906C020CC41}"/>
              </a:ext>
            </a:extLst>
          </p:cNvPr>
          <p:cNvSpPr txBox="1"/>
          <p:nvPr/>
        </p:nvSpPr>
        <p:spPr>
          <a:xfrm>
            <a:off x="1409747" y="4219867"/>
            <a:ext cx="8305800" cy="5011949"/>
          </a:xfrm>
          <a:prstGeom prst="rect">
            <a:avLst/>
          </a:prstGeom>
          <a:solidFill>
            <a:srgbClr val="CCECFF"/>
          </a:solidFill>
          <a:scene3d>
            <a:camera prst="orthographicFront"/>
            <a:lightRig rig="threePt" dir="t"/>
          </a:scene3d>
          <a:sp3d>
            <a:bevelT/>
          </a:sp3d>
        </p:spPr>
        <p:txBody>
          <a:bodyPr wrap="square">
            <a:spAutoFit/>
          </a:bodyPr>
          <a:lstStyle/>
          <a:p>
            <a:pPr marL="342900" lvl="0" indent="-342900" algn="just">
              <a:lnSpc>
                <a:spcPct val="150000"/>
              </a:lnSpc>
              <a:buFont typeface="Symbol" panose="05050102010706020507" pitchFamily="18"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culture of Agile by design at Nexus Tech is opposite to its inflexible, bureaucratic operations.</a:t>
            </a:r>
          </a:p>
          <a:p>
            <a:pPr marL="342900" lvl="0" indent="-342900" algn="just">
              <a:lnSpc>
                <a:spcPct val="150000"/>
              </a:lnSpc>
              <a:buFont typeface="Symbol" panose="05050102010706020507" pitchFamily="18"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Intensive management results in micromanagement, staff burnout, and reduction in organisational trust by 38%.</a:t>
            </a:r>
          </a:p>
          <a:p>
            <a:pPr marL="342900" lvl="0" indent="-342900" algn="just">
              <a:lnSpc>
                <a:spcPct val="150000"/>
              </a:lnSpc>
              <a:buFont typeface="Symbol" panose="05050102010706020507" pitchFamily="18"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ethical dilemma ensues between performance requirements and the welfare of the employees </a:t>
            </a:r>
            <a:r>
              <a:rPr lang="en-IN" sz="24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(Arslan </a:t>
            </a:r>
            <a:r>
              <a:rPr lang="en-IN" sz="24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IN" sz="24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leadership practices violate the ethics of care and duty-based ethics by disregarding fairness, autonomy, and compassion as the situation does.</a:t>
            </a:r>
          </a:p>
        </p:txBody>
      </p:sp>
      <p:sp>
        <p:nvSpPr>
          <p:cNvPr id="14" name="TextBox 13">
            <a:extLst>
              <a:ext uri="{FF2B5EF4-FFF2-40B4-BE49-F238E27FC236}">
                <a16:creationId xmlns:a16="http://schemas.microsoft.com/office/drawing/2014/main" id="{40CBF289-1FA5-8C9F-22ED-AC8852D2884E}"/>
              </a:ext>
            </a:extLst>
          </p:cNvPr>
          <p:cNvSpPr txBox="1"/>
          <p:nvPr/>
        </p:nvSpPr>
        <p:spPr>
          <a:xfrm>
            <a:off x="13030200" y="9514275"/>
            <a:ext cx="35814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(Source: </a:t>
            </a:r>
            <a:r>
              <a:rPr lang="en-IN"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Arslan </a:t>
            </a:r>
            <a:r>
              <a:rPr lang="en-IN" i="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et al</a:t>
            </a:r>
            <a:r>
              <a:rPr lang="en-IN"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2021</a:t>
            </a:r>
            <a:r>
              <a:rPr lang="en-US"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175" name="Video 174">
            <a:hlinkClick r:id="" action="ppaction://media"/>
            <a:extLst>
              <a:ext uri="{FF2B5EF4-FFF2-40B4-BE49-F238E27FC236}">
                <a16:creationId xmlns:a16="http://schemas.microsoft.com/office/drawing/2014/main" id="{C2868651-3A35-6D67-FCF3-E01AF52209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4722"/>
    </mc:Choice>
    <mc:Fallback>
      <p:transition spd="slow" advTm="114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5"/>
                </p:tgtEl>
              </p:cMediaNode>
            </p:video>
            <p:seq concurrent="1" nextAc="seek">
              <p:cTn id="8" restart="whenNotActive" fill="hold" evtFilter="cancelBubble" nodeType="interactiveSeq">
                <p:stCondLst>
                  <p:cond evt="onClick" delay="0">
                    <p:tgtEl>
                      <p:spTgt spid="17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5"/>
                                        </p:tgtEl>
                                      </p:cBhvr>
                                    </p:cmd>
                                  </p:childTnLst>
                                </p:cTn>
                              </p:par>
                            </p:childTnLst>
                          </p:cTn>
                        </p:par>
                      </p:childTnLst>
                    </p:cTn>
                  </p:par>
                </p:childTnLst>
              </p:cTn>
              <p:nextCondLst>
                <p:cond evt="onClick" delay="0">
                  <p:tgtEl>
                    <p:spTgt spid="17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flipH="1">
            <a:off x="1153446" y="11061"/>
            <a:ext cx="17119806" cy="10287000"/>
          </a:xfrm>
          <a:custGeom>
            <a:avLst/>
            <a:gdLst/>
            <a:ahLst/>
            <a:cxnLst/>
            <a:rect l="l" t="t" r="r" b="b"/>
            <a:pathLst>
              <a:path w="17119806" h="10287000">
                <a:moveTo>
                  <a:pt x="17119806" y="0"/>
                </a:moveTo>
                <a:lnTo>
                  <a:pt x="0" y="0"/>
                </a:lnTo>
                <a:lnTo>
                  <a:pt x="0" y="10287000"/>
                </a:lnTo>
                <a:lnTo>
                  <a:pt x="17119806" y="10287000"/>
                </a:lnTo>
                <a:lnTo>
                  <a:pt x="17119806" y="0"/>
                </a:lnTo>
                <a:close/>
              </a:path>
            </a:pathLst>
          </a:custGeom>
          <a:blipFill>
            <a:blip r:embed="rId6"/>
            <a:stretch>
              <a:fillRect l="-6853" t="-15677" b="-15677"/>
            </a:stretch>
          </a:blipFill>
        </p:spPr>
        <p:txBody>
          <a:bodyPr/>
          <a:lstStyle/>
          <a:p>
            <a:endParaRPr lang="en-GB"/>
          </a:p>
        </p:txBody>
      </p:sp>
      <p:grpSp>
        <p:nvGrpSpPr>
          <p:cNvPr id="4" name="Group 4"/>
          <p:cNvGrpSpPr/>
          <p:nvPr/>
        </p:nvGrpSpPr>
        <p:grpSpPr>
          <a:xfrm>
            <a:off x="553043" y="1262599"/>
            <a:ext cx="9460173" cy="3874756"/>
            <a:chOff x="0" y="0"/>
            <a:chExt cx="1465628" cy="600301"/>
          </a:xfrm>
        </p:grpSpPr>
        <p:sp>
          <p:nvSpPr>
            <p:cNvPr id="5" name="Freeform 5"/>
            <p:cNvSpPr/>
            <p:nvPr/>
          </p:nvSpPr>
          <p:spPr>
            <a:xfrm>
              <a:off x="0" y="0"/>
              <a:ext cx="1465628" cy="600301"/>
            </a:xfrm>
            <a:custGeom>
              <a:avLst/>
              <a:gdLst/>
              <a:ahLst/>
              <a:cxnLst/>
              <a:rect l="l" t="t" r="r" b="b"/>
              <a:pathLst>
                <a:path w="1465628" h="600301">
                  <a:moveTo>
                    <a:pt x="0" y="0"/>
                  </a:moveTo>
                  <a:lnTo>
                    <a:pt x="1465628" y="0"/>
                  </a:lnTo>
                  <a:lnTo>
                    <a:pt x="1465628" y="600301"/>
                  </a:lnTo>
                  <a:lnTo>
                    <a:pt x="0" y="600301"/>
                  </a:lnTo>
                  <a:close/>
                </a:path>
              </a:pathLst>
            </a:custGeom>
            <a:blipFill>
              <a:blip r:embed="rId7"/>
              <a:stretch>
                <a:fillRect l="-1682" r="-1682"/>
              </a:stretch>
            </a:blipFill>
          </p:spPr>
          <p:txBody>
            <a:bodyPr/>
            <a:lstStyle/>
            <a:p>
              <a:endParaRPr lang="en-GB"/>
            </a:p>
          </p:txBody>
        </p:sp>
      </p:grpSp>
      <p:sp>
        <p:nvSpPr>
          <p:cNvPr id="6" name="TextBox 6"/>
          <p:cNvSpPr txBox="1"/>
          <p:nvPr/>
        </p:nvSpPr>
        <p:spPr>
          <a:xfrm>
            <a:off x="10589939" y="1581083"/>
            <a:ext cx="6728655" cy="3046988"/>
          </a:xfrm>
          <a:prstGeom prst="rect">
            <a:avLst/>
          </a:prstGeom>
        </p:spPr>
        <p:txBody>
          <a:bodyPr lIns="0" tIns="0" rIns="0" bIns="0" rtlCol="0" anchor="t">
            <a:spAutoFit/>
          </a:bodyPr>
          <a:lstStyle/>
          <a:p>
            <a:pPr algn="ctr"/>
            <a:r>
              <a:rPr lang="en-IN" sz="6600" b="1" dirty="0">
                <a:solidFill>
                  <a:schemeClr val="bg1"/>
                </a:solidFill>
                <a:latin typeface="Times New Roman" panose="02020603050405020304" pitchFamily="18" charset="0"/>
                <a:cs typeface="Times New Roman" panose="02020603050405020304" pitchFamily="18" charset="0"/>
              </a:rPr>
              <a:t>Problem 1: Bureaucracy and Post-Bureaucracy </a:t>
            </a:r>
            <a:endParaRPr lang="en-US" sz="66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7" name="TextBox 7"/>
          <p:cNvSpPr txBox="1"/>
          <p:nvPr/>
        </p:nvSpPr>
        <p:spPr>
          <a:xfrm>
            <a:off x="990600" y="6367999"/>
            <a:ext cx="16916400" cy="3154197"/>
          </a:xfrm>
          <a:prstGeom prst="rect">
            <a:avLst/>
          </a:prstGeom>
          <a:solidFill>
            <a:srgbClr val="CCECFF"/>
          </a:solidFill>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Nexus Tech is overly dependent on top-down systems of approval and strict control frames.</a:t>
            </a:r>
          </a:p>
          <a:p>
            <a:pPr marL="342900" lvl="0" indent="-34290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Bureaucracy leads to a lack of autonomy and delays in decision-making among the employees (Hamouche, 2021).</a:t>
            </a:r>
          </a:p>
          <a:p>
            <a:pPr marL="342900" lvl="0" indent="-34290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Post-bureaucratic values, such as trust, collaboration, and flexibility, are mostly non-existent.</a:t>
            </a:r>
          </a:p>
          <a:p>
            <a:pPr marL="342900" lvl="0" indent="-34290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This lack of fit constrains innovation, demoralisation and moral dissonance between proclaimed values of Agile and actual reality.</a:t>
            </a:r>
          </a:p>
        </p:txBody>
      </p:sp>
      <p:sp>
        <p:nvSpPr>
          <p:cNvPr id="11" name="TextBox 10">
            <a:extLst>
              <a:ext uri="{FF2B5EF4-FFF2-40B4-BE49-F238E27FC236}">
                <a16:creationId xmlns:a16="http://schemas.microsoft.com/office/drawing/2014/main" id="{8FEA75E1-D9A5-1E86-713C-C7906748EA2E}"/>
              </a:ext>
            </a:extLst>
          </p:cNvPr>
          <p:cNvSpPr txBox="1"/>
          <p:nvPr/>
        </p:nvSpPr>
        <p:spPr>
          <a:xfrm>
            <a:off x="3657600" y="5448300"/>
            <a:ext cx="43434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(Source: </a:t>
            </a:r>
            <a:r>
              <a:rPr lang="en-IN" dirty="0">
                <a:solidFill>
                  <a:schemeClr val="bg1"/>
                </a:solidFill>
                <a:latin typeface="Times New Roman" panose="02020603050405020304" pitchFamily="18" charset="0"/>
                <a:cs typeface="Times New Roman" panose="02020603050405020304" pitchFamily="18" charset="0"/>
              </a:rPr>
              <a:t>Hamouche, 2021</a:t>
            </a:r>
            <a:r>
              <a:rPr lang="en-US"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185" name="Video 184">
            <a:hlinkClick r:id="" action="ppaction://media"/>
            <a:extLst>
              <a:ext uri="{FF2B5EF4-FFF2-40B4-BE49-F238E27FC236}">
                <a16:creationId xmlns:a16="http://schemas.microsoft.com/office/drawing/2014/main" id="{B5B168DE-7C07-38E0-4510-F5749B7C9F4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584"/>
    </mc:Choice>
    <mc:Fallback>
      <p:transition spd="slow" advTm="97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5"/>
                </p:tgtEl>
              </p:cMediaNode>
            </p:video>
            <p:seq concurrent="1" nextAc="seek">
              <p:cTn id="8" restart="whenNotActive" fill="hold" evtFilter="cancelBubble" nodeType="interactiveSeq">
                <p:stCondLst>
                  <p:cond evt="onClick" delay="0">
                    <p:tgtEl>
                      <p:spTgt spid="18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5"/>
                                        </p:tgtEl>
                                      </p:cBhvr>
                                    </p:cmd>
                                  </p:childTnLst>
                                </p:cTn>
                              </p:par>
                            </p:childTnLst>
                          </p:cTn>
                        </p:par>
                      </p:childTnLst>
                    </p:cTn>
                  </p:par>
                </p:childTnLst>
              </p:cTn>
              <p:nextCondLst>
                <p:cond evt="onClick" delay="0">
                  <p:tgtEl>
                    <p:spTgt spid="18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a:off x="0" y="0"/>
            <a:ext cx="17259300" cy="10287000"/>
          </a:xfrm>
          <a:custGeom>
            <a:avLst/>
            <a:gdLst/>
            <a:ahLst/>
            <a:cxnLst/>
            <a:rect l="l" t="t" r="r" b="b"/>
            <a:pathLst>
              <a:path w="17259300" h="10287000">
                <a:moveTo>
                  <a:pt x="0" y="0"/>
                </a:moveTo>
                <a:lnTo>
                  <a:pt x="17259300" y="0"/>
                </a:lnTo>
                <a:lnTo>
                  <a:pt x="17259300" y="10287000"/>
                </a:lnTo>
                <a:lnTo>
                  <a:pt x="0" y="10287000"/>
                </a:lnTo>
                <a:lnTo>
                  <a:pt x="0" y="0"/>
                </a:lnTo>
                <a:close/>
              </a:path>
            </a:pathLst>
          </a:custGeom>
          <a:blipFill>
            <a:blip r:embed="rId6"/>
            <a:stretch>
              <a:fillRect l="-17089" t="-21734" b="-23376"/>
            </a:stretch>
          </a:blipFill>
        </p:spPr>
        <p:txBody>
          <a:bodyPr/>
          <a:lstStyle/>
          <a:p>
            <a:endParaRPr lang="en-GB"/>
          </a:p>
        </p:txBody>
      </p:sp>
      <p:grpSp>
        <p:nvGrpSpPr>
          <p:cNvPr id="4" name="Group 4"/>
          <p:cNvGrpSpPr/>
          <p:nvPr/>
        </p:nvGrpSpPr>
        <p:grpSpPr>
          <a:xfrm>
            <a:off x="10836414" y="647700"/>
            <a:ext cx="6937236" cy="5439662"/>
            <a:chOff x="0" y="0"/>
            <a:chExt cx="1137014" cy="842746"/>
          </a:xfrm>
        </p:grpSpPr>
        <p:sp>
          <p:nvSpPr>
            <p:cNvPr id="5" name="Freeform 5"/>
            <p:cNvSpPr/>
            <p:nvPr/>
          </p:nvSpPr>
          <p:spPr>
            <a:xfrm>
              <a:off x="0" y="0"/>
              <a:ext cx="1137014" cy="842746"/>
            </a:xfrm>
            <a:custGeom>
              <a:avLst/>
              <a:gdLst/>
              <a:ahLst/>
              <a:cxnLst/>
              <a:rect l="l" t="t" r="r" b="b"/>
              <a:pathLst>
                <a:path w="1137014" h="842746">
                  <a:moveTo>
                    <a:pt x="0" y="0"/>
                  </a:moveTo>
                  <a:lnTo>
                    <a:pt x="1137014" y="0"/>
                  </a:lnTo>
                  <a:lnTo>
                    <a:pt x="1137014" y="842746"/>
                  </a:lnTo>
                  <a:lnTo>
                    <a:pt x="0" y="842746"/>
                  </a:lnTo>
                  <a:close/>
                </a:path>
              </a:pathLst>
            </a:custGeom>
            <a:blipFill>
              <a:blip r:embed="rId7"/>
              <a:stretch>
                <a:fillRect l="-5589" r="-5589"/>
              </a:stretch>
            </a:blipFill>
          </p:spPr>
          <p:txBody>
            <a:bodyPr/>
            <a:lstStyle/>
            <a:p>
              <a:endParaRPr lang="en-GB"/>
            </a:p>
          </p:txBody>
        </p:sp>
      </p:grpSp>
      <p:sp>
        <p:nvSpPr>
          <p:cNvPr id="6" name="TextBox 6"/>
          <p:cNvSpPr txBox="1"/>
          <p:nvPr/>
        </p:nvSpPr>
        <p:spPr>
          <a:xfrm>
            <a:off x="536473" y="3848100"/>
            <a:ext cx="9948308" cy="6033190"/>
          </a:xfrm>
          <a:prstGeom prst="rect">
            <a:avLst/>
          </a:prstGeom>
          <a:solidFill>
            <a:srgbClr val="CCECFF"/>
          </a:solidFill>
          <a:scene3d>
            <a:camera prst="orthographicFront"/>
            <a:lightRig rig="threePt" dir="t"/>
          </a:scene3d>
          <a:sp3d>
            <a:bevelT/>
          </a:sp3d>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IN" sz="2200" dirty="0">
                <a:latin typeface="Times New Roman" panose="02020603050405020304" pitchFamily="18" charset="0"/>
                <a:cs typeface="Times New Roman" panose="02020603050405020304" pitchFamily="18" charset="0"/>
              </a:rPr>
              <a:t>The Nexus Tech managers tightly control the workers by applying KPIs and continuous performance measurement, which is characteristic of the micromanagement style.</a:t>
            </a:r>
          </a:p>
          <a:p>
            <a:pPr marL="457200" lvl="0" indent="-457200" algn="just">
              <a:lnSpc>
                <a:spcPct val="150000"/>
              </a:lnSpc>
              <a:buFont typeface="Arial" panose="020B0604020202020204" pitchFamily="34" charset="0"/>
              <a:buChar char="•"/>
            </a:pPr>
            <a:r>
              <a:rPr lang="en-IN" sz="2200" dirty="0">
                <a:latin typeface="Times New Roman" panose="02020603050405020304" pitchFamily="18" charset="0"/>
                <a:cs typeface="Times New Roman" panose="02020603050405020304" pitchFamily="18" charset="0"/>
              </a:rPr>
              <a:t>There is poor team communication, as employees are reluctant to communicate issues, diminishing psychological safety and cooperation (Hillmann and Guenther, 2020).</a:t>
            </a:r>
          </a:p>
          <a:p>
            <a:pPr marL="457200" lvl="0" indent="-457200" algn="just">
              <a:lnSpc>
                <a:spcPct val="150000"/>
              </a:lnSpc>
              <a:buFont typeface="Arial" panose="020B0604020202020204" pitchFamily="34" charset="0"/>
              <a:buChar char="•"/>
            </a:pPr>
            <a:r>
              <a:rPr lang="en-IN" sz="2200" dirty="0">
                <a:latin typeface="Times New Roman" panose="02020603050405020304" pitchFamily="18" charset="0"/>
                <a:cs typeface="Times New Roman" panose="02020603050405020304" pitchFamily="18" charset="0"/>
              </a:rPr>
              <a:t>The high level of burnout and high staff turnover are the consequences of the intense emphasis on output and performance.</a:t>
            </a:r>
          </a:p>
          <a:p>
            <a:pPr marL="457200" lvl="0" indent="-457200" algn="just">
              <a:lnSpc>
                <a:spcPct val="150000"/>
              </a:lnSpc>
              <a:buFont typeface="Arial" panose="020B0604020202020204" pitchFamily="34" charset="0"/>
              <a:buChar char="•"/>
            </a:pPr>
            <a:r>
              <a:rPr lang="en-IN" sz="2200" dirty="0">
                <a:latin typeface="Times New Roman" panose="02020603050405020304" pitchFamily="18" charset="0"/>
                <a:cs typeface="Times New Roman" panose="02020603050405020304" pitchFamily="18" charset="0"/>
              </a:rPr>
              <a:t>Theoretical prism: Scientific Management by Taylor describes the control-based strategy, whereas the Systems Theory emphasises the lack of coordination amongst organisational subsystems (HR, leadership, operations) that enhances team dysfunction (</a:t>
            </a:r>
            <a:r>
              <a:rPr lang="en-IN" sz="2200" dirty="0" err="1">
                <a:latin typeface="Times New Roman" panose="02020603050405020304" pitchFamily="18" charset="0"/>
                <a:cs typeface="Times New Roman" panose="02020603050405020304" pitchFamily="18" charset="0"/>
              </a:rPr>
              <a:t>Fachururaji</a:t>
            </a:r>
            <a:r>
              <a:rPr lang="en-IN" sz="2200" dirty="0">
                <a:latin typeface="Times New Roman" panose="02020603050405020304" pitchFamily="18" charset="0"/>
                <a:cs typeface="Times New Roman" panose="02020603050405020304" pitchFamily="18" charset="0"/>
              </a:rPr>
              <a:t> and </a:t>
            </a:r>
            <a:r>
              <a:rPr lang="en-IN" sz="2200" dirty="0" err="1">
                <a:latin typeface="Times New Roman" panose="02020603050405020304" pitchFamily="18" charset="0"/>
                <a:cs typeface="Times New Roman" panose="02020603050405020304" pitchFamily="18" charset="0"/>
              </a:rPr>
              <a:t>Fachururaji</a:t>
            </a:r>
            <a:r>
              <a:rPr lang="en-IN" sz="2200" dirty="0">
                <a:latin typeface="Times New Roman" panose="02020603050405020304" pitchFamily="18" charset="0"/>
                <a:cs typeface="Times New Roman" panose="02020603050405020304" pitchFamily="18" charset="0"/>
              </a:rPr>
              <a:t>, 2022).</a:t>
            </a:r>
          </a:p>
        </p:txBody>
      </p:sp>
      <p:sp>
        <p:nvSpPr>
          <p:cNvPr id="7" name="TextBox 7"/>
          <p:cNvSpPr txBox="1"/>
          <p:nvPr/>
        </p:nvSpPr>
        <p:spPr>
          <a:xfrm>
            <a:off x="1028700" y="1409700"/>
            <a:ext cx="8779014" cy="1846659"/>
          </a:xfrm>
          <a:prstGeom prst="rect">
            <a:avLst/>
          </a:prstGeom>
        </p:spPr>
        <p:txBody>
          <a:bodyPr wrap="square" lIns="0" tIns="0" rIns="0" bIns="0" rtlCol="0" anchor="t">
            <a:spAutoFit/>
          </a:bodyPr>
          <a:lstStyle/>
          <a:p>
            <a:pPr algn="ctr"/>
            <a:r>
              <a:rPr lang="en-IN" sz="6000" b="1" dirty="0">
                <a:solidFill>
                  <a:schemeClr val="bg1"/>
                </a:solidFill>
                <a:latin typeface="Times New Roman" panose="02020603050405020304" pitchFamily="18" charset="0"/>
                <a:cs typeface="Times New Roman" panose="02020603050405020304" pitchFamily="18" charset="0"/>
              </a:rPr>
              <a:t>Problem 2: Management Style and Team Working </a:t>
            </a:r>
            <a:endParaRPr lang="en-US" sz="6000" b="1" spc="12"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11" name="TextBox 10">
            <a:extLst>
              <a:ext uri="{FF2B5EF4-FFF2-40B4-BE49-F238E27FC236}">
                <a16:creationId xmlns:a16="http://schemas.microsoft.com/office/drawing/2014/main" id="{8EBBC24F-495D-44C8-3A76-C0D737860D6B}"/>
              </a:ext>
            </a:extLst>
          </p:cNvPr>
          <p:cNvSpPr txBox="1"/>
          <p:nvPr/>
        </p:nvSpPr>
        <p:spPr>
          <a:xfrm>
            <a:off x="12515850" y="6386624"/>
            <a:ext cx="41910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(Source: </a:t>
            </a:r>
            <a:r>
              <a:rPr lang="en-IN" dirty="0">
                <a:solidFill>
                  <a:schemeClr val="bg1"/>
                </a:solidFill>
                <a:latin typeface="Times New Roman" panose="02020603050405020304" pitchFamily="18" charset="0"/>
                <a:cs typeface="Times New Roman" panose="02020603050405020304" pitchFamily="18" charset="0"/>
              </a:rPr>
              <a:t>Hillmann and Guenther, 2020</a:t>
            </a:r>
            <a:r>
              <a:rPr lang="en-US"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163" name="Video 162">
            <a:hlinkClick r:id="" action="ppaction://media"/>
            <a:extLst>
              <a:ext uri="{FF2B5EF4-FFF2-40B4-BE49-F238E27FC236}">
                <a16:creationId xmlns:a16="http://schemas.microsoft.com/office/drawing/2014/main" id="{25A7ACE0-78C8-96E2-E572-275E81F3D09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7959"/>
    </mc:Choice>
    <mc:Fallback>
      <p:transition spd="slow" advTm="167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3"/>
                </p:tgtEl>
              </p:cMediaNode>
            </p:video>
            <p:seq concurrent="1" nextAc="seek">
              <p:cTn id="8" restart="whenNotActive" fill="hold" evtFilter="cancelBubble" nodeType="interactiveSeq">
                <p:stCondLst>
                  <p:cond evt="onClick" delay="0">
                    <p:tgtEl>
                      <p:spTgt spid="16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3"/>
                                        </p:tgtEl>
                                      </p:cBhvr>
                                    </p:cmd>
                                  </p:childTnLst>
                                </p:cTn>
                              </p:par>
                            </p:childTnLst>
                          </p:cTn>
                        </p:par>
                      </p:childTnLst>
                    </p:cTn>
                  </p:par>
                </p:childTnLst>
              </p:cTn>
              <p:nextCondLst>
                <p:cond evt="onClick" delay="0">
                  <p:tgtEl>
                    <p:spTgt spid="16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flipH="1">
            <a:off x="1185400" y="0"/>
            <a:ext cx="17119806" cy="10287000"/>
          </a:xfrm>
          <a:custGeom>
            <a:avLst/>
            <a:gdLst/>
            <a:ahLst/>
            <a:cxnLst/>
            <a:rect l="l" t="t" r="r" b="b"/>
            <a:pathLst>
              <a:path w="17119806" h="10287000">
                <a:moveTo>
                  <a:pt x="17119806" y="0"/>
                </a:moveTo>
                <a:lnTo>
                  <a:pt x="0" y="0"/>
                </a:lnTo>
                <a:lnTo>
                  <a:pt x="0" y="10287000"/>
                </a:lnTo>
                <a:lnTo>
                  <a:pt x="17119806" y="10287000"/>
                </a:lnTo>
                <a:lnTo>
                  <a:pt x="17119806" y="0"/>
                </a:lnTo>
                <a:close/>
              </a:path>
            </a:pathLst>
          </a:custGeom>
          <a:blipFill>
            <a:blip r:embed="rId6"/>
            <a:stretch>
              <a:fillRect l="-6853" t="-15677" b="-15677"/>
            </a:stretch>
          </a:blipFill>
        </p:spPr>
        <p:txBody>
          <a:bodyPr/>
          <a:lstStyle/>
          <a:p>
            <a:endParaRPr lang="en-IN" dirty="0"/>
          </a:p>
        </p:txBody>
      </p:sp>
      <p:grpSp>
        <p:nvGrpSpPr>
          <p:cNvPr id="4" name="Group 4"/>
          <p:cNvGrpSpPr/>
          <p:nvPr/>
        </p:nvGrpSpPr>
        <p:grpSpPr>
          <a:xfrm>
            <a:off x="494413" y="505994"/>
            <a:ext cx="7101681" cy="5977890"/>
            <a:chOff x="0" y="0"/>
            <a:chExt cx="1100236" cy="926132"/>
          </a:xfrm>
        </p:grpSpPr>
        <p:sp>
          <p:nvSpPr>
            <p:cNvPr id="5" name="Freeform 5"/>
            <p:cNvSpPr/>
            <p:nvPr/>
          </p:nvSpPr>
          <p:spPr>
            <a:xfrm>
              <a:off x="0" y="0"/>
              <a:ext cx="1100236" cy="926132"/>
            </a:xfrm>
            <a:custGeom>
              <a:avLst/>
              <a:gdLst/>
              <a:ahLst/>
              <a:cxnLst/>
              <a:rect l="l" t="t" r="r" b="b"/>
              <a:pathLst>
                <a:path w="1100236" h="926132">
                  <a:moveTo>
                    <a:pt x="0" y="0"/>
                  </a:moveTo>
                  <a:lnTo>
                    <a:pt x="1100236" y="0"/>
                  </a:lnTo>
                  <a:lnTo>
                    <a:pt x="1100236" y="926132"/>
                  </a:lnTo>
                  <a:lnTo>
                    <a:pt x="0" y="926132"/>
                  </a:lnTo>
                  <a:close/>
                </a:path>
              </a:pathLst>
            </a:custGeom>
            <a:blipFill>
              <a:blip r:embed="rId7"/>
              <a:stretch>
                <a:fillRect t="-1246" b="-1246"/>
              </a:stretch>
            </a:blipFill>
          </p:spPr>
          <p:txBody>
            <a:bodyPr/>
            <a:lstStyle/>
            <a:p>
              <a:endParaRPr lang="en-GB"/>
            </a:p>
          </p:txBody>
        </p:sp>
      </p:grpSp>
      <p:sp>
        <p:nvSpPr>
          <p:cNvPr id="6" name="TextBox 6"/>
          <p:cNvSpPr txBox="1"/>
          <p:nvPr/>
        </p:nvSpPr>
        <p:spPr>
          <a:xfrm>
            <a:off x="8152678" y="3778256"/>
            <a:ext cx="9789525" cy="6027612"/>
          </a:xfrm>
          <a:prstGeom prst="rect">
            <a:avLst/>
          </a:prstGeom>
          <a:solidFill>
            <a:srgbClr val="CCECFF"/>
          </a:solidFill>
          <a:scene3d>
            <a:camera prst="orthographicFront"/>
            <a:lightRig rig="threePt" dir="t"/>
          </a:scene3d>
          <a:sp3d>
            <a:bevelT/>
          </a:sp3d>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a:t>
            </a:r>
            <a:r>
              <a:rPr lang="en-IN" sz="2400" dirty="0" err="1">
                <a:latin typeface="Times New Roman" panose="02020603050405020304" pitchFamily="18" charset="0"/>
                <a:cs typeface="Times New Roman" panose="02020603050405020304" pitchFamily="18" charset="0"/>
              </a:rPr>
              <a:t>NexusTech</a:t>
            </a:r>
            <a:r>
              <a:rPr lang="en-IN" sz="2400" dirty="0">
                <a:latin typeface="Times New Roman" panose="02020603050405020304" pitchFamily="18" charset="0"/>
                <a:cs typeface="Times New Roman" panose="02020603050405020304" pitchFamily="18" charset="0"/>
              </a:rPr>
              <a:t> executive does not emphasise morality in the workplace, as it focuses on achievement goals regardless of how it affects the staff (Nexus Tech Global, 2025).</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All the diversity and inclusion activities are not uniformly implemented in all the global offices and this brings in inequity and reputation risk.</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organisation does not follow ethics of care and fairness, which pay off to undermine trust and employee morale (Ivaldi </a:t>
            </a:r>
            <a:r>
              <a:rPr lang="en-IN" sz="2400" i="1" dirty="0">
                <a:latin typeface="Times New Roman" panose="02020603050405020304" pitchFamily="18" charset="0"/>
                <a:cs typeface="Times New Roman" panose="02020603050405020304" pitchFamily="18" charset="0"/>
              </a:rPr>
              <a:t>et al., </a:t>
            </a:r>
            <a:r>
              <a:rPr lang="en-IN" sz="2400" dirty="0">
                <a:latin typeface="Times New Roman" panose="02020603050405020304" pitchFamily="18" charset="0"/>
                <a:cs typeface="Times New Roman" panose="02020603050405020304" pitchFamily="18" charset="0"/>
              </a:rPr>
              <a:t>2021).</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Individual ethics: Deontological Ethics emphasizes the role of the management in ensuring the autonomy of employees and Utilitarian Ethics emphasizes that efficiency gains in the short term do not warrant harm (burnout, turnover, dissatisfaction) in the long term.</a:t>
            </a:r>
          </a:p>
        </p:txBody>
      </p:sp>
      <p:sp>
        <p:nvSpPr>
          <p:cNvPr id="7" name="TextBox 7"/>
          <p:cNvSpPr txBox="1"/>
          <p:nvPr/>
        </p:nvSpPr>
        <p:spPr>
          <a:xfrm>
            <a:off x="8875505" y="1436946"/>
            <a:ext cx="8343870" cy="1846659"/>
          </a:xfrm>
          <a:prstGeom prst="rect">
            <a:avLst/>
          </a:prstGeom>
        </p:spPr>
        <p:txBody>
          <a:bodyPr lIns="0" tIns="0" rIns="0" bIns="0" rtlCol="0" anchor="t">
            <a:spAutoFit/>
          </a:bodyPr>
          <a:lstStyle/>
          <a:p>
            <a:pPr algn="ctr"/>
            <a:r>
              <a:rPr lang="en-IN" sz="6000" b="1" dirty="0">
                <a:solidFill>
                  <a:schemeClr val="bg1"/>
                </a:solidFill>
                <a:latin typeface="Times New Roman" panose="02020603050405020304" pitchFamily="18" charset="0"/>
                <a:cs typeface="Times New Roman" panose="02020603050405020304" pitchFamily="18" charset="0"/>
              </a:rPr>
              <a:t>Problem 3: Ethical Decision Making </a:t>
            </a:r>
            <a:endParaRPr lang="en-US" sz="60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10" name="TextBox 9">
            <a:extLst>
              <a:ext uri="{FF2B5EF4-FFF2-40B4-BE49-F238E27FC236}">
                <a16:creationId xmlns:a16="http://schemas.microsoft.com/office/drawing/2014/main" id="{6AB8B991-B750-11E2-9FB6-B5093A7C4094}"/>
              </a:ext>
            </a:extLst>
          </p:cNvPr>
          <p:cNvSpPr txBox="1"/>
          <p:nvPr/>
        </p:nvSpPr>
        <p:spPr>
          <a:xfrm>
            <a:off x="2362200" y="6819900"/>
            <a:ext cx="28956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(Source: </a:t>
            </a:r>
            <a:r>
              <a:rPr lang="en-IN" dirty="0">
                <a:solidFill>
                  <a:schemeClr val="bg1"/>
                </a:solidFill>
                <a:latin typeface="Times New Roman" panose="02020603050405020304" pitchFamily="18" charset="0"/>
                <a:cs typeface="Times New Roman" panose="02020603050405020304" pitchFamily="18" charset="0"/>
              </a:rPr>
              <a:t>Ivaldi </a:t>
            </a:r>
            <a:r>
              <a:rPr lang="en-IN" i="1" dirty="0">
                <a:solidFill>
                  <a:schemeClr val="bg1"/>
                </a:solidFill>
                <a:latin typeface="Times New Roman" panose="02020603050405020304" pitchFamily="18" charset="0"/>
                <a:cs typeface="Times New Roman" panose="02020603050405020304" pitchFamily="18" charset="0"/>
              </a:rPr>
              <a:t>et al., </a:t>
            </a:r>
            <a:r>
              <a:rPr lang="en-IN" dirty="0">
                <a:solidFill>
                  <a:schemeClr val="bg1"/>
                </a:solidFill>
                <a:latin typeface="Times New Roman" panose="02020603050405020304" pitchFamily="18" charset="0"/>
                <a:cs typeface="Times New Roman" panose="02020603050405020304" pitchFamily="18" charset="0"/>
              </a:rPr>
              <a:t>2021</a:t>
            </a:r>
            <a:r>
              <a:rPr lang="en-US"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67" name="Video 66">
            <a:hlinkClick r:id="" action="ppaction://media"/>
            <a:extLst>
              <a:ext uri="{FF2B5EF4-FFF2-40B4-BE49-F238E27FC236}">
                <a16:creationId xmlns:a16="http://schemas.microsoft.com/office/drawing/2014/main" id="{1511413E-B565-707C-D48B-D0D12B93BE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1954"/>
    </mc:Choice>
    <mc:Fallback>
      <p:transition spd="slow" advTm="91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7"/>
                </p:tgtEl>
              </p:cMediaNode>
            </p:video>
            <p:seq concurrent="1" nextAc="seek">
              <p:cTn id="8" restart="whenNotActive" fill="hold" evtFilter="cancelBubble" nodeType="interactiveSeq">
                <p:stCondLst>
                  <p:cond evt="onClick" delay="0">
                    <p:tgtEl>
                      <p:spTgt spid="6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7"/>
                                        </p:tgtEl>
                                      </p:cBhvr>
                                    </p:cmd>
                                  </p:childTnLst>
                                </p:cTn>
                              </p:par>
                            </p:childTnLst>
                          </p:cTn>
                        </p:par>
                      </p:childTnLst>
                    </p:cTn>
                  </p:par>
                </p:childTnLst>
              </p:cTn>
              <p:nextCondLst>
                <p:cond evt="onClick" delay="0">
                  <p:tgtEl>
                    <p:spTgt spid="6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a:off x="0" y="0"/>
            <a:ext cx="15623194" cy="10287000"/>
          </a:xfrm>
          <a:custGeom>
            <a:avLst/>
            <a:gdLst/>
            <a:ahLst/>
            <a:cxnLst/>
            <a:rect l="l" t="t" r="r" b="b"/>
            <a:pathLst>
              <a:path w="15623194" h="10287000">
                <a:moveTo>
                  <a:pt x="0" y="0"/>
                </a:moveTo>
                <a:lnTo>
                  <a:pt x="15623194" y="0"/>
                </a:lnTo>
                <a:lnTo>
                  <a:pt x="15623194" y="10287000"/>
                </a:lnTo>
                <a:lnTo>
                  <a:pt x="0" y="10287000"/>
                </a:lnTo>
                <a:lnTo>
                  <a:pt x="0" y="0"/>
                </a:lnTo>
                <a:close/>
              </a:path>
            </a:pathLst>
          </a:custGeom>
          <a:blipFill>
            <a:blip r:embed="rId6"/>
            <a:stretch>
              <a:fillRect l="-17089" t="-15677" b="-15677"/>
            </a:stretch>
          </a:blipFill>
        </p:spPr>
        <p:txBody>
          <a:bodyPr/>
          <a:lstStyle/>
          <a:p>
            <a:endParaRPr lang="en-GB"/>
          </a:p>
        </p:txBody>
      </p:sp>
      <p:grpSp>
        <p:nvGrpSpPr>
          <p:cNvPr id="4" name="Group 4"/>
          <p:cNvGrpSpPr/>
          <p:nvPr/>
        </p:nvGrpSpPr>
        <p:grpSpPr>
          <a:xfrm>
            <a:off x="10527451" y="1592076"/>
            <a:ext cx="7387460" cy="7102848"/>
            <a:chOff x="0" y="0"/>
            <a:chExt cx="1309725" cy="1259266"/>
          </a:xfrm>
        </p:grpSpPr>
        <p:sp>
          <p:nvSpPr>
            <p:cNvPr id="5" name="Freeform 5"/>
            <p:cNvSpPr/>
            <p:nvPr/>
          </p:nvSpPr>
          <p:spPr>
            <a:xfrm>
              <a:off x="0" y="0"/>
              <a:ext cx="1309725" cy="1259266"/>
            </a:xfrm>
            <a:custGeom>
              <a:avLst/>
              <a:gdLst/>
              <a:ahLst/>
              <a:cxnLst/>
              <a:rect l="l" t="t" r="r" b="b"/>
              <a:pathLst>
                <a:path w="1309725" h="1259266">
                  <a:moveTo>
                    <a:pt x="0" y="0"/>
                  </a:moveTo>
                  <a:lnTo>
                    <a:pt x="1309725" y="0"/>
                  </a:lnTo>
                  <a:lnTo>
                    <a:pt x="1309725" y="1259266"/>
                  </a:lnTo>
                  <a:lnTo>
                    <a:pt x="0" y="1259266"/>
                  </a:lnTo>
                  <a:close/>
                </a:path>
              </a:pathLst>
            </a:custGeom>
            <a:blipFill>
              <a:blip r:embed="rId7"/>
              <a:stretch>
                <a:fillRect t="-1271" b="-1271"/>
              </a:stretch>
            </a:blipFill>
          </p:spPr>
          <p:txBody>
            <a:bodyPr/>
            <a:lstStyle/>
            <a:p>
              <a:endParaRPr lang="en-GB"/>
            </a:p>
          </p:txBody>
        </p:sp>
      </p:grpSp>
      <p:sp>
        <p:nvSpPr>
          <p:cNvPr id="6" name="TextBox 6"/>
          <p:cNvSpPr txBox="1"/>
          <p:nvPr/>
        </p:nvSpPr>
        <p:spPr>
          <a:xfrm>
            <a:off x="762000" y="1775394"/>
            <a:ext cx="9236452" cy="1015663"/>
          </a:xfrm>
          <a:prstGeom prst="rect">
            <a:avLst/>
          </a:prstGeom>
        </p:spPr>
        <p:txBody>
          <a:bodyPr wrap="square" lIns="0" tIns="0" rIns="0" bIns="0" rtlCol="0" anchor="t">
            <a:spAutoFit/>
          </a:bodyPr>
          <a:lstStyle/>
          <a:p>
            <a:pPr algn="ctr"/>
            <a:r>
              <a:rPr lang="en-IN" sz="6600" b="1" dirty="0">
                <a:solidFill>
                  <a:schemeClr val="bg1"/>
                </a:solidFill>
                <a:latin typeface="Times New Roman" panose="02020603050405020304" pitchFamily="18" charset="0"/>
                <a:cs typeface="Times New Roman" panose="02020603050405020304" pitchFamily="18" charset="0"/>
              </a:rPr>
              <a:t>Theoretical Integration </a:t>
            </a:r>
            <a:endParaRPr lang="en-US" sz="66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7" name="TextBox 7"/>
          <p:cNvSpPr txBox="1"/>
          <p:nvPr/>
        </p:nvSpPr>
        <p:spPr>
          <a:xfrm>
            <a:off x="645500" y="3264200"/>
            <a:ext cx="9236452" cy="6581610"/>
          </a:xfrm>
          <a:prstGeom prst="rect">
            <a:avLst/>
          </a:prstGeom>
          <a:solidFill>
            <a:srgbClr val="CCECFF"/>
          </a:solidFill>
          <a:scene3d>
            <a:camera prst="orthographicFront"/>
            <a:lightRig rig="threePt" dir="t"/>
          </a:scene3d>
          <a:sp3d>
            <a:bevelT/>
          </a:sp3d>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concentration on efficiency, hierarchy, and organized control of Nexus Tech can be explained according to mainstream theories (Taylor, Fayol, Weber, Contingency).</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Critical theories (Feminist, Foucauldian, Systems, Post-bureaucratic) are characterized by power inequities, ethical blindness, absence of inclusion (Markkula </a:t>
            </a:r>
            <a:r>
              <a:rPr lang="en-IN" sz="2400" i="1" dirty="0">
                <a:latin typeface="Times New Roman" panose="02020603050405020304" pitchFamily="18" charset="0"/>
                <a:cs typeface="Times New Roman" panose="02020603050405020304" pitchFamily="18" charset="0"/>
              </a:rPr>
              <a:t>et al</a:t>
            </a:r>
            <a:r>
              <a:rPr lang="en-IN" sz="2400" dirty="0">
                <a:latin typeface="Times New Roman" panose="02020603050405020304" pitchFamily="18" charset="0"/>
                <a:cs typeface="Times New Roman" panose="02020603050405020304" pitchFamily="18" charset="0"/>
              </a:rPr>
              <a:t>., 2023).</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Integration depicts that Nexus Tech is prone to over-control and under-emphasis in areas of employee wellbeing and autonomy (Nexus Tech Global, 2025).</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Middle way solution suggested: maintain the level of operational efficiency but incorporate ethical, inclusive, and adaptable operational practices.</a:t>
            </a:r>
          </a:p>
        </p:txBody>
      </p:sp>
      <p:sp>
        <p:nvSpPr>
          <p:cNvPr id="8" name="TextBox 7">
            <a:extLst>
              <a:ext uri="{FF2B5EF4-FFF2-40B4-BE49-F238E27FC236}">
                <a16:creationId xmlns:a16="http://schemas.microsoft.com/office/drawing/2014/main" id="{7091EE4A-706B-A151-5DEA-3AC5CE940574}"/>
              </a:ext>
            </a:extLst>
          </p:cNvPr>
          <p:cNvSpPr txBox="1"/>
          <p:nvPr/>
        </p:nvSpPr>
        <p:spPr>
          <a:xfrm>
            <a:off x="13182600" y="9105900"/>
            <a:ext cx="32766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(Source: </a:t>
            </a:r>
            <a:r>
              <a:rPr lang="en-IN" dirty="0">
                <a:solidFill>
                  <a:schemeClr val="bg1"/>
                </a:solidFill>
                <a:latin typeface="Times New Roman" panose="02020603050405020304" pitchFamily="18" charset="0"/>
                <a:cs typeface="Times New Roman" panose="02020603050405020304" pitchFamily="18" charset="0"/>
              </a:rPr>
              <a:t>Markkula </a:t>
            </a:r>
            <a:r>
              <a:rPr lang="en-IN" i="1" dirty="0">
                <a:solidFill>
                  <a:schemeClr val="bg1"/>
                </a:solidFill>
                <a:latin typeface="Times New Roman" panose="02020603050405020304" pitchFamily="18" charset="0"/>
                <a:cs typeface="Times New Roman" panose="02020603050405020304" pitchFamily="18" charset="0"/>
              </a:rPr>
              <a:t>et al</a:t>
            </a:r>
            <a:r>
              <a:rPr lang="en-IN" dirty="0">
                <a:solidFill>
                  <a:schemeClr val="bg1"/>
                </a:solidFill>
                <a:latin typeface="Times New Roman" panose="02020603050405020304" pitchFamily="18" charset="0"/>
                <a:cs typeface="Times New Roman" panose="02020603050405020304" pitchFamily="18" charset="0"/>
              </a:rPr>
              <a:t>., 2023</a:t>
            </a:r>
            <a:r>
              <a:rPr lang="en-US"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58" name="Video 57">
            <a:hlinkClick r:id="" action="ppaction://media"/>
            <a:extLst>
              <a:ext uri="{FF2B5EF4-FFF2-40B4-BE49-F238E27FC236}">
                <a16:creationId xmlns:a16="http://schemas.microsoft.com/office/drawing/2014/main" id="{690EB3F0-05C5-02AD-47E2-B5D34490A8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902"/>
    </mc:Choice>
    <mc:Fallback>
      <p:transition spd="slow" advTm="59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8"/>
                </p:tgtEl>
              </p:cMediaNode>
            </p:video>
            <p:seq concurrent="1" nextAc="seek">
              <p:cTn id="8" restart="whenNotActive" fill="hold" evtFilter="cancelBubble" nodeType="interactiveSeq">
                <p:stCondLst>
                  <p:cond evt="onClick" delay="0">
                    <p:tgtEl>
                      <p:spTgt spid="5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8"/>
                                        </p:tgtEl>
                                      </p:cBhvr>
                                    </p:cmd>
                                  </p:childTnLst>
                                </p:cTn>
                              </p:par>
                            </p:childTnLst>
                          </p:cTn>
                        </p:par>
                      </p:childTnLst>
                    </p:cTn>
                  </p:par>
                </p:childTnLst>
              </p:cTn>
              <p:nextCondLst>
                <p:cond evt="onClick" delay="0">
                  <p:tgtEl>
                    <p:spTgt spid="5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flipH="1">
            <a:off x="1168194" y="0"/>
            <a:ext cx="17119806" cy="10287000"/>
          </a:xfrm>
          <a:custGeom>
            <a:avLst/>
            <a:gdLst/>
            <a:ahLst/>
            <a:cxnLst/>
            <a:rect l="l" t="t" r="r" b="b"/>
            <a:pathLst>
              <a:path w="17119806" h="10287000">
                <a:moveTo>
                  <a:pt x="17119806" y="0"/>
                </a:moveTo>
                <a:lnTo>
                  <a:pt x="0" y="0"/>
                </a:lnTo>
                <a:lnTo>
                  <a:pt x="0" y="10287000"/>
                </a:lnTo>
                <a:lnTo>
                  <a:pt x="17119806" y="10287000"/>
                </a:lnTo>
                <a:lnTo>
                  <a:pt x="17119806" y="0"/>
                </a:lnTo>
                <a:close/>
              </a:path>
            </a:pathLst>
          </a:custGeom>
          <a:blipFill>
            <a:blip r:embed="rId6"/>
            <a:stretch>
              <a:fillRect l="-6853" t="-15677" b="-15677"/>
            </a:stretch>
          </a:blipFill>
        </p:spPr>
        <p:txBody>
          <a:bodyPr/>
          <a:lstStyle/>
          <a:p>
            <a:endParaRPr lang="en-IN" dirty="0"/>
          </a:p>
        </p:txBody>
      </p:sp>
      <p:grpSp>
        <p:nvGrpSpPr>
          <p:cNvPr id="4" name="Group 4"/>
          <p:cNvGrpSpPr/>
          <p:nvPr/>
        </p:nvGrpSpPr>
        <p:grpSpPr>
          <a:xfrm>
            <a:off x="10474675" y="1503827"/>
            <a:ext cx="7390235" cy="7279345"/>
            <a:chOff x="0" y="0"/>
            <a:chExt cx="1144941" cy="1127761"/>
          </a:xfrm>
        </p:grpSpPr>
        <p:sp>
          <p:nvSpPr>
            <p:cNvPr id="5" name="Freeform 5"/>
            <p:cNvSpPr/>
            <p:nvPr/>
          </p:nvSpPr>
          <p:spPr>
            <a:xfrm>
              <a:off x="0" y="0"/>
              <a:ext cx="1144941" cy="1127761"/>
            </a:xfrm>
            <a:custGeom>
              <a:avLst/>
              <a:gdLst/>
              <a:ahLst/>
              <a:cxnLst/>
              <a:rect l="l" t="t" r="r" b="b"/>
              <a:pathLst>
                <a:path w="1144941" h="1127761">
                  <a:moveTo>
                    <a:pt x="0" y="0"/>
                  </a:moveTo>
                  <a:lnTo>
                    <a:pt x="1144941" y="0"/>
                  </a:lnTo>
                  <a:lnTo>
                    <a:pt x="1144941" y="1127761"/>
                  </a:lnTo>
                  <a:lnTo>
                    <a:pt x="0" y="1127761"/>
                  </a:lnTo>
                  <a:close/>
                </a:path>
              </a:pathLst>
            </a:custGeom>
            <a:blipFill>
              <a:blip r:embed="rId7"/>
              <a:stretch>
                <a:fillRect t="-1309" b="-5023"/>
              </a:stretch>
            </a:blipFill>
          </p:spPr>
          <p:txBody>
            <a:bodyPr/>
            <a:lstStyle/>
            <a:p>
              <a:endParaRPr lang="en-GB"/>
            </a:p>
          </p:txBody>
        </p:sp>
      </p:grpSp>
      <p:sp>
        <p:nvSpPr>
          <p:cNvPr id="6" name="TextBox 6"/>
          <p:cNvSpPr txBox="1"/>
          <p:nvPr/>
        </p:nvSpPr>
        <p:spPr>
          <a:xfrm>
            <a:off x="804248" y="3162300"/>
            <a:ext cx="9258300" cy="6581610"/>
          </a:xfrm>
          <a:prstGeom prst="rect">
            <a:avLst/>
          </a:prstGeom>
          <a:solidFill>
            <a:srgbClr val="CCECFF"/>
          </a:solidFill>
          <a:scene3d>
            <a:camera prst="orthographicFront"/>
            <a:lightRig rig="threePt" dir="t"/>
          </a:scene3d>
          <a:sp3d>
            <a:bevelT/>
          </a:sp3d>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Adopt the decentralised decision-making that is based on trust management to empower employees and enhance teamwork (Post-bureaucratic Theory).</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Implement ethical leadership and emotional intelligence courses in order to develop integrity, empathy, and ethical awareness (Virtue Ethics, Feminist Theory) (Morandini </a:t>
            </a:r>
            <a:r>
              <a:rPr lang="en-IN" sz="2400" i="1" dirty="0">
                <a:latin typeface="Times New Roman" panose="02020603050405020304" pitchFamily="18" charset="0"/>
                <a:cs typeface="Times New Roman" panose="02020603050405020304" pitchFamily="18" charset="0"/>
              </a:rPr>
              <a:t>et al.,</a:t>
            </a:r>
            <a:r>
              <a:rPr lang="en-IN" sz="2400" dirty="0">
                <a:latin typeface="Times New Roman" panose="02020603050405020304" pitchFamily="18" charset="0"/>
                <a:cs typeface="Times New Roman" panose="02020603050405020304" pitchFamily="18" charset="0"/>
              </a:rPr>
              <a:t> 2023).</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Normalise diversity and inclusion frameworks on an international scale so as to promote fairness, equity, and uniform ethical practice (CSR principles).</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Enforce Agile practices, lean groups, and dynamic communication and track wellbeing and ethical audit to maintain a culture of caring (Systems Theory, Ethics of Care).</a:t>
            </a:r>
          </a:p>
        </p:txBody>
      </p:sp>
      <p:sp>
        <p:nvSpPr>
          <p:cNvPr id="7" name="TextBox 7"/>
          <p:cNvSpPr txBox="1"/>
          <p:nvPr/>
        </p:nvSpPr>
        <p:spPr>
          <a:xfrm>
            <a:off x="2088765" y="1333500"/>
            <a:ext cx="6689266" cy="1132554"/>
          </a:xfrm>
          <a:prstGeom prst="rect">
            <a:avLst/>
          </a:prstGeom>
        </p:spPr>
        <p:txBody>
          <a:bodyPr wrap="square" lIns="0" tIns="0" rIns="0" bIns="0" rtlCol="0" anchor="t">
            <a:spAutoFit/>
          </a:bodyPr>
          <a:lstStyle/>
          <a:p>
            <a:pPr algn="r">
              <a:lnSpc>
                <a:spcPts val="9855"/>
              </a:lnSpc>
            </a:pPr>
            <a:r>
              <a:rPr lang="en-IN" sz="6000" b="1" dirty="0">
                <a:solidFill>
                  <a:schemeClr val="bg1"/>
                </a:solidFill>
                <a:latin typeface="Times New Roman" panose="02020603050405020304" pitchFamily="18" charset="0"/>
                <a:cs typeface="Times New Roman" panose="02020603050405020304" pitchFamily="18" charset="0"/>
              </a:rPr>
              <a:t>Proposed Solutions </a:t>
            </a:r>
            <a:endParaRPr lang="en-US" sz="60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8" name="TextBox 7">
            <a:extLst>
              <a:ext uri="{FF2B5EF4-FFF2-40B4-BE49-F238E27FC236}">
                <a16:creationId xmlns:a16="http://schemas.microsoft.com/office/drawing/2014/main" id="{C4B1DB8D-8411-035A-E784-AA2244CA3D43}"/>
              </a:ext>
            </a:extLst>
          </p:cNvPr>
          <p:cNvSpPr txBox="1"/>
          <p:nvPr/>
        </p:nvSpPr>
        <p:spPr>
          <a:xfrm>
            <a:off x="12573000" y="9055510"/>
            <a:ext cx="3200400" cy="369332"/>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(Source: </a:t>
            </a:r>
            <a:r>
              <a:rPr lang="en-IN" dirty="0">
                <a:solidFill>
                  <a:schemeClr val="bg1"/>
                </a:solidFill>
                <a:latin typeface="Times New Roman" panose="02020603050405020304" pitchFamily="18" charset="0"/>
                <a:cs typeface="Times New Roman" panose="02020603050405020304" pitchFamily="18" charset="0"/>
              </a:rPr>
              <a:t>Morandini </a:t>
            </a:r>
            <a:r>
              <a:rPr lang="en-IN" i="1" dirty="0">
                <a:solidFill>
                  <a:schemeClr val="bg1"/>
                </a:solidFill>
                <a:latin typeface="Times New Roman" panose="02020603050405020304" pitchFamily="18" charset="0"/>
                <a:cs typeface="Times New Roman" panose="02020603050405020304" pitchFamily="18" charset="0"/>
              </a:rPr>
              <a:t>et al.,</a:t>
            </a:r>
            <a:r>
              <a:rPr lang="en-IN" dirty="0">
                <a:solidFill>
                  <a:schemeClr val="bg1"/>
                </a:solidFill>
                <a:latin typeface="Times New Roman" panose="02020603050405020304" pitchFamily="18" charset="0"/>
                <a:cs typeface="Times New Roman" panose="02020603050405020304" pitchFamily="18" charset="0"/>
              </a:rPr>
              <a:t> 2023</a:t>
            </a:r>
            <a:r>
              <a:rPr lang="en-US" dirty="0">
                <a:solidFill>
                  <a:schemeClr val="bg1"/>
                </a:solidFill>
                <a:latin typeface="Times New Roman" panose="02020603050405020304" pitchFamily="18" charset="0"/>
                <a:cs typeface="Times New Roman" panose="02020603050405020304" pitchFamily="18" charset="0"/>
              </a:rPr>
              <a:t>)</a:t>
            </a:r>
            <a:endParaRPr lang="en-IN" dirty="0">
              <a:solidFill>
                <a:schemeClr val="bg1"/>
              </a:solidFill>
              <a:latin typeface="Times New Roman" panose="02020603050405020304" pitchFamily="18" charset="0"/>
              <a:cs typeface="Times New Roman" panose="02020603050405020304" pitchFamily="18" charset="0"/>
            </a:endParaRPr>
          </a:p>
        </p:txBody>
      </p:sp>
      <p:pic>
        <p:nvPicPr>
          <p:cNvPr id="69" name="Video 68">
            <a:hlinkClick r:id="" action="ppaction://media"/>
            <a:extLst>
              <a:ext uri="{FF2B5EF4-FFF2-40B4-BE49-F238E27FC236}">
                <a16:creationId xmlns:a16="http://schemas.microsoft.com/office/drawing/2014/main" id="{D1A32213-6B08-A909-127A-8271D71251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2719"/>
    </mc:Choice>
    <mc:Fallback>
      <p:transition spd="slow" advTm="162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9"/>
                </p:tgtEl>
              </p:cMediaNode>
            </p:video>
            <p:seq concurrent="1" nextAc="seek">
              <p:cTn id="8" restart="whenNotActive" fill="hold" evtFilter="cancelBubble" nodeType="interactiveSeq">
                <p:stCondLst>
                  <p:cond evt="onClick" delay="0">
                    <p:tgtEl>
                      <p:spTgt spid="6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9"/>
                                        </p:tgtEl>
                                      </p:cBhvr>
                                    </p:cmd>
                                  </p:childTnLst>
                                </p:cTn>
                              </p:par>
                            </p:childTnLst>
                          </p:cTn>
                        </p:par>
                      </p:childTnLst>
                    </p:cTn>
                  </p:par>
                </p:childTnLst>
              </p:cTn>
              <p:nextCondLst>
                <p:cond evt="onClick" delay="0">
                  <p:tgtEl>
                    <p:spTgt spid="6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59" b="-9259"/>
            </a:stretch>
          </a:blipFill>
        </p:spPr>
        <p:txBody>
          <a:bodyPr/>
          <a:lstStyle/>
          <a:p>
            <a:endParaRPr lang="en-GB"/>
          </a:p>
        </p:txBody>
      </p:sp>
      <p:sp>
        <p:nvSpPr>
          <p:cNvPr id="3" name="Freeform 3"/>
          <p:cNvSpPr/>
          <p:nvPr/>
        </p:nvSpPr>
        <p:spPr>
          <a:xfrm>
            <a:off x="0" y="0"/>
            <a:ext cx="15623194" cy="10287000"/>
          </a:xfrm>
          <a:custGeom>
            <a:avLst/>
            <a:gdLst/>
            <a:ahLst/>
            <a:cxnLst/>
            <a:rect l="l" t="t" r="r" b="b"/>
            <a:pathLst>
              <a:path w="15623194" h="10287000">
                <a:moveTo>
                  <a:pt x="0" y="0"/>
                </a:moveTo>
                <a:lnTo>
                  <a:pt x="15623194" y="0"/>
                </a:lnTo>
                <a:lnTo>
                  <a:pt x="15623194" y="10287000"/>
                </a:lnTo>
                <a:lnTo>
                  <a:pt x="0" y="10287000"/>
                </a:lnTo>
                <a:lnTo>
                  <a:pt x="0" y="0"/>
                </a:lnTo>
                <a:close/>
              </a:path>
            </a:pathLst>
          </a:custGeom>
          <a:blipFill>
            <a:blip r:embed="rId6"/>
            <a:stretch>
              <a:fillRect l="-17089" t="-15677" b="-15677"/>
            </a:stretch>
          </a:blipFill>
        </p:spPr>
        <p:txBody>
          <a:bodyPr/>
          <a:lstStyle/>
          <a:p>
            <a:endParaRPr lang="en-GB"/>
          </a:p>
        </p:txBody>
      </p:sp>
      <p:grpSp>
        <p:nvGrpSpPr>
          <p:cNvPr id="4" name="Group 4"/>
          <p:cNvGrpSpPr/>
          <p:nvPr/>
        </p:nvGrpSpPr>
        <p:grpSpPr>
          <a:xfrm>
            <a:off x="11889954" y="0"/>
            <a:ext cx="6398046" cy="6281718"/>
            <a:chOff x="0" y="0"/>
            <a:chExt cx="8530728" cy="8375623"/>
          </a:xfrm>
        </p:grpSpPr>
        <p:sp>
          <p:nvSpPr>
            <p:cNvPr id="5" name="Freeform 5"/>
            <p:cNvSpPr/>
            <p:nvPr/>
          </p:nvSpPr>
          <p:spPr>
            <a:xfrm>
              <a:off x="0" y="0"/>
              <a:ext cx="8530728" cy="8375623"/>
            </a:xfrm>
            <a:custGeom>
              <a:avLst/>
              <a:gdLst/>
              <a:ahLst/>
              <a:cxnLst/>
              <a:rect l="l" t="t" r="r" b="b"/>
              <a:pathLst>
                <a:path w="8530728" h="8375623">
                  <a:moveTo>
                    <a:pt x="0" y="0"/>
                  </a:moveTo>
                  <a:lnTo>
                    <a:pt x="8530728" y="0"/>
                  </a:lnTo>
                  <a:lnTo>
                    <a:pt x="8530728" y="8375623"/>
                  </a:lnTo>
                  <a:lnTo>
                    <a:pt x="0" y="83756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6" name="Group 6"/>
            <p:cNvGrpSpPr/>
            <p:nvPr/>
          </p:nvGrpSpPr>
          <p:grpSpPr>
            <a:xfrm>
              <a:off x="962744" y="885192"/>
              <a:ext cx="6605239" cy="660523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000" r="-25000"/>
                </a:stretch>
              </a:blipFill>
              <a:ln w="152400" cap="sq">
                <a:solidFill>
                  <a:srgbClr val="2F6A98"/>
                </a:solidFill>
                <a:prstDash val="solid"/>
                <a:miter/>
              </a:ln>
            </p:spPr>
            <p:txBody>
              <a:bodyPr/>
              <a:lstStyle/>
              <a:p>
                <a:endParaRPr lang="en-GB"/>
              </a:p>
            </p:txBody>
          </p:sp>
        </p:grpSp>
      </p:grpSp>
      <p:grpSp>
        <p:nvGrpSpPr>
          <p:cNvPr id="8" name="Group 8"/>
          <p:cNvGrpSpPr/>
          <p:nvPr/>
        </p:nvGrpSpPr>
        <p:grpSpPr>
          <a:xfrm>
            <a:off x="9577858" y="5434748"/>
            <a:ext cx="4624193" cy="4540117"/>
            <a:chOff x="0" y="0"/>
            <a:chExt cx="6165591" cy="6053490"/>
          </a:xfrm>
        </p:grpSpPr>
        <p:sp>
          <p:nvSpPr>
            <p:cNvPr id="9" name="Freeform 9"/>
            <p:cNvSpPr/>
            <p:nvPr/>
          </p:nvSpPr>
          <p:spPr>
            <a:xfrm>
              <a:off x="0" y="0"/>
              <a:ext cx="6165591" cy="6053490"/>
            </a:xfrm>
            <a:custGeom>
              <a:avLst/>
              <a:gdLst/>
              <a:ahLst/>
              <a:cxnLst/>
              <a:rect l="l" t="t" r="r" b="b"/>
              <a:pathLst>
                <a:path w="6165591" h="6053490">
                  <a:moveTo>
                    <a:pt x="0" y="0"/>
                  </a:moveTo>
                  <a:lnTo>
                    <a:pt x="6165591" y="0"/>
                  </a:lnTo>
                  <a:lnTo>
                    <a:pt x="6165591" y="6053490"/>
                  </a:lnTo>
                  <a:lnTo>
                    <a:pt x="0" y="605349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0" name="Group 10"/>
            <p:cNvGrpSpPr/>
            <p:nvPr/>
          </p:nvGrpSpPr>
          <p:grpSpPr>
            <a:xfrm>
              <a:off x="695824" y="639774"/>
              <a:ext cx="4773942" cy="4773942"/>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0"/>
                <a:stretch>
                  <a:fillRect l="-25000" r="-25000"/>
                </a:stretch>
              </a:blipFill>
              <a:ln w="152400" cap="sq">
                <a:solidFill>
                  <a:srgbClr val="2F6A98"/>
                </a:solidFill>
                <a:prstDash val="solid"/>
                <a:miter/>
              </a:ln>
            </p:spPr>
            <p:txBody>
              <a:bodyPr/>
              <a:lstStyle/>
              <a:p>
                <a:endParaRPr lang="en-GB"/>
              </a:p>
            </p:txBody>
          </p:sp>
        </p:grpSp>
      </p:grpSp>
      <p:sp>
        <p:nvSpPr>
          <p:cNvPr id="13" name="TextBox 13"/>
          <p:cNvSpPr txBox="1"/>
          <p:nvPr/>
        </p:nvSpPr>
        <p:spPr>
          <a:xfrm>
            <a:off x="1028700" y="1294200"/>
            <a:ext cx="7172165" cy="1846659"/>
          </a:xfrm>
          <a:prstGeom prst="rect">
            <a:avLst/>
          </a:prstGeom>
        </p:spPr>
        <p:txBody>
          <a:bodyPr lIns="0" tIns="0" rIns="0" bIns="0" rtlCol="0" anchor="t">
            <a:spAutoFit/>
          </a:bodyPr>
          <a:lstStyle/>
          <a:p>
            <a:pPr algn="ctr"/>
            <a:r>
              <a:rPr lang="en-IN" sz="6000" b="1" dirty="0">
                <a:solidFill>
                  <a:schemeClr val="bg1"/>
                </a:solidFill>
                <a:latin typeface="Times New Roman" panose="02020603050405020304" pitchFamily="18" charset="0"/>
                <a:cs typeface="Times New Roman" panose="02020603050405020304" pitchFamily="18" charset="0"/>
              </a:rPr>
              <a:t>Conclusion and Recommendations </a:t>
            </a:r>
            <a:endParaRPr lang="en-US" sz="60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14" name="TextBox 14"/>
          <p:cNvSpPr txBox="1"/>
          <p:nvPr/>
        </p:nvSpPr>
        <p:spPr>
          <a:xfrm>
            <a:off x="430990" y="3695700"/>
            <a:ext cx="8713009" cy="5473614"/>
          </a:xfrm>
          <a:prstGeom prst="rect">
            <a:avLst/>
          </a:prstGeom>
          <a:solidFill>
            <a:srgbClr val="CCECFF"/>
          </a:solidFill>
          <a:scene3d>
            <a:camera prst="orthographicFront"/>
            <a:lightRig rig="threePt" dir="t"/>
          </a:scene3d>
          <a:sp3d>
            <a:bevelT/>
          </a:sp3d>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main issue facing Nexus Tech is the need to strike a balance between management based on control and care and employee autonomy and care.</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ethical reform is essential as it guarantees the sustainability of organisations, morale, and performance in the long term.</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restoration of trust is a process that needs open communication, participatory decision-making, and involvement at all levels.</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implementation of ethical management in the framework of the Agile by design philosophy is the way to make sure that operational efficiency goes hand in hand with moral responsibility.</a:t>
            </a:r>
          </a:p>
        </p:txBody>
      </p:sp>
      <p:pic>
        <p:nvPicPr>
          <p:cNvPr id="75" name="Video 74">
            <a:hlinkClick r:id="" action="ppaction://media"/>
            <a:extLst>
              <a:ext uri="{FF2B5EF4-FFF2-40B4-BE49-F238E27FC236}">
                <a16:creationId xmlns:a16="http://schemas.microsoft.com/office/drawing/2014/main" id="{AFBC71E9-B1B0-F0AA-C104-7F1A9BF675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2886"/>
    </mc:Choice>
    <mc:Fallback>
      <p:transition spd="slow" advTm="122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5"/>
                </p:tgtEl>
              </p:cMediaNode>
            </p:video>
            <p:seq concurrent="1" nextAc="seek">
              <p:cTn id="8" restart="whenNotActive" fill="hold" evtFilter="cancelBubble" nodeType="interactiveSeq">
                <p:stCondLst>
                  <p:cond evt="onClick" delay="0">
                    <p:tgtEl>
                      <p:spTgt spid="7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5"/>
                                        </p:tgtEl>
                                      </p:cBhvr>
                                    </p:cmd>
                                  </p:childTnLst>
                                </p:cTn>
                              </p:par>
                            </p:childTnLst>
                          </p:cTn>
                        </p:par>
                      </p:childTnLst>
                    </p:cTn>
                  </p:par>
                </p:childTnLst>
              </p:cTn>
              <p:nextCondLst>
                <p:cond evt="onClick" delay="0">
                  <p:tgtEl>
                    <p:spTgt spid="7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9259" b="-9259"/>
            </a:stretch>
          </a:blipFill>
        </p:spPr>
        <p:txBody>
          <a:bodyPr/>
          <a:lstStyle/>
          <a:p>
            <a:endParaRPr lang="en-IN" dirty="0">
              <a:solidFill>
                <a:schemeClr val="bg1"/>
              </a:solidFill>
            </a:endParaRPr>
          </a:p>
        </p:txBody>
      </p:sp>
      <p:sp>
        <p:nvSpPr>
          <p:cNvPr id="3" name="Freeform 3"/>
          <p:cNvSpPr/>
          <p:nvPr/>
        </p:nvSpPr>
        <p:spPr>
          <a:xfrm flipH="1">
            <a:off x="1168194" y="0"/>
            <a:ext cx="17119806" cy="10287000"/>
          </a:xfrm>
          <a:custGeom>
            <a:avLst/>
            <a:gdLst/>
            <a:ahLst/>
            <a:cxnLst/>
            <a:rect l="l" t="t" r="r" b="b"/>
            <a:pathLst>
              <a:path w="17119806" h="10287000">
                <a:moveTo>
                  <a:pt x="17119806" y="0"/>
                </a:moveTo>
                <a:lnTo>
                  <a:pt x="0" y="0"/>
                </a:lnTo>
                <a:lnTo>
                  <a:pt x="0" y="10287000"/>
                </a:lnTo>
                <a:lnTo>
                  <a:pt x="17119806" y="10287000"/>
                </a:lnTo>
                <a:lnTo>
                  <a:pt x="17119806" y="0"/>
                </a:lnTo>
                <a:close/>
              </a:path>
            </a:pathLst>
          </a:custGeom>
          <a:blipFill>
            <a:blip r:embed="rId5"/>
            <a:stretch>
              <a:fillRect l="-6853" t="-15677" b="-15677"/>
            </a:stretch>
          </a:blipFill>
        </p:spPr>
        <p:txBody>
          <a:bodyPr/>
          <a:lstStyle/>
          <a:p>
            <a:endParaRPr lang="en-IN" dirty="0"/>
          </a:p>
        </p:txBody>
      </p:sp>
      <p:sp>
        <p:nvSpPr>
          <p:cNvPr id="13" name="TextBox 13"/>
          <p:cNvSpPr txBox="1"/>
          <p:nvPr/>
        </p:nvSpPr>
        <p:spPr>
          <a:xfrm>
            <a:off x="1066800" y="949059"/>
            <a:ext cx="7417492" cy="1132554"/>
          </a:xfrm>
          <a:prstGeom prst="rect">
            <a:avLst/>
          </a:prstGeom>
        </p:spPr>
        <p:txBody>
          <a:bodyPr lIns="0" tIns="0" rIns="0" bIns="0" rtlCol="0" anchor="t">
            <a:spAutoFit/>
          </a:bodyPr>
          <a:lstStyle/>
          <a:p>
            <a:pPr algn="ctr">
              <a:lnSpc>
                <a:spcPts val="9855"/>
              </a:lnSpc>
            </a:pPr>
            <a:r>
              <a:rPr lang="en-IN" sz="6000" b="1" dirty="0">
                <a:solidFill>
                  <a:schemeClr val="bg1"/>
                </a:solidFill>
                <a:latin typeface="Times New Roman" panose="02020603050405020304" pitchFamily="18" charset="0"/>
                <a:cs typeface="Times New Roman" panose="02020603050405020304" pitchFamily="18" charset="0"/>
              </a:rPr>
              <a:t>References </a:t>
            </a:r>
            <a:endParaRPr lang="en-US" sz="6000" b="1" spc="8" dirty="0">
              <a:solidFill>
                <a:schemeClr val="bg1"/>
              </a:solidFill>
              <a:latin typeface="Times New Roman" panose="02020603050405020304" pitchFamily="18" charset="0"/>
              <a:ea typeface="Kagitingan"/>
              <a:cs typeface="Times New Roman" panose="02020603050405020304" pitchFamily="18" charset="0"/>
              <a:sym typeface="Kagitingan"/>
            </a:endParaRPr>
          </a:p>
        </p:txBody>
      </p:sp>
      <p:sp>
        <p:nvSpPr>
          <p:cNvPr id="17" name="TextBox 17"/>
          <p:cNvSpPr txBox="1"/>
          <p:nvPr/>
        </p:nvSpPr>
        <p:spPr>
          <a:xfrm>
            <a:off x="762000" y="2469700"/>
            <a:ext cx="16967406" cy="7429213"/>
          </a:xfrm>
          <a:prstGeom prst="rect">
            <a:avLst/>
          </a:prstGeom>
          <a:solidFill>
            <a:srgbClr val="CCECFF"/>
          </a:solidFill>
          <a:scene3d>
            <a:camera prst="orthographicFront"/>
            <a:lightRig rig="threePt" dir="t"/>
          </a:scene3d>
          <a:sp3d>
            <a:bevelT/>
          </a:sp3d>
        </p:spPr>
        <p:txBody>
          <a:bodyPr wrap="square" lIns="0" tIns="0" rIns="0" bIns="0" rtlCol="0" anchor="t">
            <a:spAutoFit/>
          </a:bodyPr>
          <a:lstStyle/>
          <a:p>
            <a:pPr>
              <a:lnSpc>
                <a:spcPct val="150000"/>
              </a:lnSpc>
            </a:pPr>
            <a:r>
              <a:rPr lang="en-US" dirty="0">
                <a:latin typeface="Times New Roman" panose="02020603050405020304" pitchFamily="18" charset="0"/>
                <a:cs typeface="Times New Roman" panose="02020603050405020304" pitchFamily="18" charset="0"/>
              </a:rPr>
              <a:t>AlHamad, A., </a:t>
            </a:r>
            <a:r>
              <a:rPr lang="en-US" dirty="0" err="1">
                <a:latin typeface="Times New Roman" panose="02020603050405020304" pitchFamily="18" charset="0"/>
                <a:cs typeface="Times New Roman" panose="02020603050405020304" pitchFamily="18" charset="0"/>
              </a:rPr>
              <a:t>Alshurideh</a:t>
            </a:r>
            <a:r>
              <a:rPr lang="en-US" dirty="0">
                <a:latin typeface="Times New Roman" panose="02020603050405020304" pitchFamily="18" charset="0"/>
                <a:cs typeface="Times New Roman" panose="02020603050405020304" pitchFamily="18" charset="0"/>
              </a:rPr>
              <a:t>, M., Alomari, K., Kurdi, B.A., Alzoubi, H., Hamouche, S. and Al-</a:t>
            </a:r>
            <a:r>
              <a:rPr lang="en-US" dirty="0" err="1">
                <a:latin typeface="Times New Roman" panose="02020603050405020304" pitchFamily="18" charset="0"/>
                <a:cs typeface="Times New Roman" panose="02020603050405020304" pitchFamily="18" charset="0"/>
              </a:rPr>
              <a:t>Hawary</a:t>
            </a:r>
            <a:r>
              <a:rPr lang="en-US" dirty="0">
                <a:latin typeface="Times New Roman" panose="02020603050405020304" pitchFamily="18" charset="0"/>
                <a:cs typeface="Times New Roman" panose="02020603050405020304" pitchFamily="18" charset="0"/>
              </a:rPr>
              <a:t>, S. (2022). The effect of electronic human resources management on organizational health of </a:t>
            </a:r>
            <a:r>
              <a:rPr lang="en-US" dirty="0" err="1">
                <a:latin typeface="Times New Roman" panose="02020603050405020304" pitchFamily="18" charset="0"/>
                <a:cs typeface="Times New Roman" panose="02020603050405020304" pitchFamily="18" charset="0"/>
              </a:rPr>
              <a:t>telecommuni</a:t>
            </a:r>
            <a:r>
              <a:rPr lang="en-US" dirty="0">
                <a:latin typeface="Times New Roman" panose="02020603050405020304" pitchFamily="18" charset="0"/>
                <a:cs typeface="Times New Roman" panose="02020603050405020304" pitchFamily="18" charset="0"/>
              </a:rPr>
              <a:t>-cations companies in Jordan. </a:t>
            </a:r>
            <a:r>
              <a:rPr lang="en-US" i="1" dirty="0">
                <a:latin typeface="Times New Roman" panose="02020603050405020304" pitchFamily="18" charset="0"/>
                <a:cs typeface="Times New Roman" panose="02020603050405020304" pitchFamily="18" charset="0"/>
              </a:rPr>
              <a:t>International Journal of Data and Network Science</a:t>
            </a:r>
            <a:r>
              <a:rPr lang="en-US" dirty="0">
                <a:latin typeface="Times New Roman" panose="02020603050405020304" pitchFamily="18" charset="0"/>
                <a:cs typeface="Times New Roman" panose="02020603050405020304" pitchFamily="18" charset="0"/>
              </a:rPr>
              <a:t>, 6(2), pp.429–438.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6"/>
              </a:rPr>
              <a:t>https://doi.org/10.5267/j.ijdns.2021.12.011</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Arslan, A., Cooper, C., Khan, Z., </a:t>
            </a:r>
            <a:r>
              <a:rPr lang="en-US" dirty="0" err="1">
                <a:latin typeface="Times New Roman" panose="02020603050405020304" pitchFamily="18" charset="0"/>
                <a:cs typeface="Times New Roman" panose="02020603050405020304" pitchFamily="18" charset="0"/>
              </a:rPr>
              <a:t>Golgeci</a:t>
            </a:r>
            <a:r>
              <a:rPr lang="en-US" dirty="0">
                <a:latin typeface="Times New Roman" panose="02020603050405020304" pitchFamily="18" charset="0"/>
                <a:cs typeface="Times New Roman" panose="02020603050405020304" pitchFamily="18" charset="0"/>
              </a:rPr>
              <a:t>, I. and Ali, I. (2021). Artificial intelligence and human workers interaction at team level: a conceptual assessment of the challenges and potential HRM strategies. </a:t>
            </a:r>
            <a:r>
              <a:rPr lang="en-US" i="1" dirty="0">
                <a:latin typeface="Times New Roman" panose="02020603050405020304" pitchFamily="18" charset="0"/>
                <a:cs typeface="Times New Roman" panose="02020603050405020304" pitchFamily="18" charset="0"/>
              </a:rPr>
              <a:t>International Journal of Manpower</a:t>
            </a:r>
            <a:r>
              <a:rPr lang="en-US" dirty="0">
                <a:latin typeface="Times New Roman" panose="02020603050405020304" pitchFamily="18" charset="0"/>
                <a:cs typeface="Times New Roman" panose="02020603050405020304" pitchFamily="18" charset="0"/>
              </a:rPr>
              <a:t>, 43(1), pp.75–88.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7"/>
              </a:rPr>
              <a:t>https://doi.org/10.1108/ijm-01-2021-0052</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US" dirty="0" err="1">
                <a:latin typeface="Times New Roman" panose="02020603050405020304" pitchFamily="18" charset="0"/>
                <a:cs typeface="Times New Roman" panose="02020603050405020304" pitchFamily="18" charset="0"/>
              </a:rPr>
              <a:t>Fachururaji</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Fachururaji</a:t>
            </a:r>
            <a:r>
              <a:rPr lang="en-US" dirty="0">
                <a:latin typeface="Times New Roman" panose="02020603050405020304" pitchFamily="18" charset="0"/>
                <a:cs typeface="Times New Roman" panose="02020603050405020304" pitchFamily="18" charset="0"/>
              </a:rPr>
              <a:t>, H. (2022). </a:t>
            </a:r>
            <a:r>
              <a:rPr lang="en-US" i="1" dirty="0">
                <a:latin typeface="Times New Roman" panose="02020603050405020304" pitchFamily="18" charset="0"/>
                <a:cs typeface="Times New Roman" panose="02020603050405020304" pitchFamily="18" charset="0"/>
              </a:rPr>
              <a:t>ACTUALIZATION OF PERFORMANCE MANAGEMENT MODELS FOR THE DEVELOPMENT OF HUMAN RESOURCES QUALITY, ECONOMIC POTENTIAL, AND FINANCIAL GOVERNANCE POLICY IN INDONESIA MINISTRY OF EDUCATION</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8"/>
              </a:rPr>
              <a:t>https://digilib.iainptk.ac.id/xmlui/bitstream/handle/123456789/3082/Turnitin_Actualization.pdf</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Hamouche, S. (2021). Human resource management and the COVID-19 crisis: implications, challenges, opportunities, and future organizational directions. </a:t>
            </a:r>
            <a:r>
              <a:rPr lang="en-US" i="1" dirty="0">
                <a:latin typeface="Times New Roman" panose="02020603050405020304" pitchFamily="18" charset="0"/>
                <a:cs typeface="Times New Roman" panose="02020603050405020304" pitchFamily="18" charset="0"/>
              </a:rPr>
              <a:t>Journal of Management &amp; Organization</a:t>
            </a:r>
            <a:r>
              <a:rPr lang="en-US" dirty="0">
                <a:latin typeface="Times New Roman" panose="02020603050405020304" pitchFamily="18" charset="0"/>
                <a:cs typeface="Times New Roman" panose="02020603050405020304" pitchFamily="18" charset="0"/>
              </a:rPr>
              <a:t>, 1(1), pp.1–16.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9"/>
              </a:rPr>
              <a:t>https://doi.org/10.1017/jmo.2021.15</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Hillmann, J. and Guenther, E. (2020). Organizational Resilience: A Valuable Construct for Management Research? </a:t>
            </a:r>
            <a:r>
              <a:rPr lang="en-US" i="1" dirty="0">
                <a:latin typeface="Times New Roman" panose="02020603050405020304" pitchFamily="18" charset="0"/>
                <a:cs typeface="Times New Roman" panose="02020603050405020304" pitchFamily="18" charset="0"/>
              </a:rPr>
              <a:t>International Journal of Management Reviews</a:t>
            </a:r>
            <a:r>
              <a:rPr lang="en-US" dirty="0">
                <a:latin typeface="Times New Roman" panose="02020603050405020304" pitchFamily="18" charset="0"/>
                <a:cs typeface="Times New Roman" panose="02020603050405020304" pitchFamily="18" charset="0"/>
              </a:rPr>
              <a:t>, 23(1).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10"/>
              </a:rPr>
              <a:t>https://doi.org/10.1111/ijmr.12239</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Ivaldi, S., </a:t>
            </a:r>
            <a:r>
              <a:rPr lang="en-US" dirty="0" err="1">
                <a:latin typeface="Times New Roman" panose="02020603050405020304" pitchFamily="18" charset="0"/>
                <a:cs typeface="Times New Roman" panose="02020603050405020304" pitchFamily="18" charset="0"/>
              </a:rPr>
              <a:t>Scaratti</a:t>
            </a:r>
            <a:r>
              <a:rPr lang="en-US" dirty="0">
                <a:latin typeface="Times New Roman" panose="02020603050405020304" pitchFamily="18" charset="0"/>
                <a:cs typeface="Times New Roman" panose="02020603050405020304" pitchFamily="18" charset="0"/>
              </a:rPr>
              <a:t>, G. and </a:t>
            </a:r>
            <a:r>
              <a:rPr lang="en-US" dirty="0" err="1">
                <a:latin typeface="Times New Roman" panose="02020603050405020304" pitchFamily="18" charset="0"/>
                <a:cs typeface="Times New Roman" panose="02020603050405020304" pitchFamily="18" charset="0"/>
              </a:rPr>
              <a:t>Fregnan</a:t>
            </a:r>
            <a:r>
              <a:rPr lang="en-US" dirty="0">
                <a:latin typeface="Times New Roman" panose="02020603050405020304" pitchFamily="18" charset="0"/>
                <a:cs typeface="Times New Roman" panose="02020603050405020304" pitchFamily="18" charset="0"/>
              </a:rPr>
              <a:t>, E. (2021). Dwelling within the fourth industrial revolution: organizational learning for new competences, processes and work cultures. </a:t>
            </a:r>
            <a:r>
              <a:rPr lang="en-US" i="1" dirty="0">
                <a:latin typeface="Times New Roman" panose="02020603050405020304" pitchFamily="18" charset="0"/>
                <a:cs typeface="Times New Roman" panose="02020603050405020304" pitchFamily="18" charset="0"/>
              </a:rPr>
              <a:t>Journal of Workplace Learning</a:t>
            </a:r>
            <a:r>
              <a:rPr lang="en-US" dirty="0">
                <a:latin typeface="Times New Roman" panose="02020603050405020304" pitchFamily="18" charset="0"/>
                <a:cs typeface="Times New Roman" panose="02020603050405020304" pitchFamily="18" charset="0"/>
              </a:rPr>
              <a:t>, 34(1), pp.1–26.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11"/>
              </a:rPr>
              <a:t>https://doi.org/10.1108/jwl-07-2020-0127</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Markkula, G., Lin, Y.-S., Ramakrishnan Srinivasan, A., Billington, J., Leonetti, M., Kalantari, A.H., Yang, Y., Mun Lee, Y., Madigan, R. and Merat, N. (2023). Explaining human interactions on the road by large-scale integration of computational psychological theory. </a:t>
            </a:r>
            <a:r>
              <a:rPr lang="en-IN" i="1" dirty="0">
                <a:latin typeface="Times New Roman" panose="02020603050405020304" pitchFamily="18" charset="0"/>
                <a:cs typeface="Times New Roman" panose="02020603050405020304" pitchFamily="18" charset="0"/>
              </a:rPr>
              <a:t>PNAS nexus</a:t>
            </a:r>
            <a:r>
              <a:rPr lang="en-IN" dirty="0">
                <a:latin typeface="Times New Roman" panose="02020603050405020304" pitchFamily="18" charset="0"/>
                <a:cs typeface="Times New Roman" panose="02020603050405020304" pitchFamily="18" charset="0"/>
              </a:rPr>
              <a:t>, 2(6). </a:t>
            </a:r>
            <a:r>
              <a:rPr lang="en-IN" dirty="0" err="1">
                <a:latin typeface="Times New Roman" panose="02020603050405020304" pitchFamily="18" charset="0"/>
                <a:cs typeface="Times New Roman" panose="02020603050405020304" pitchFamily="18" charset="0"/>
              </a:rPr>
              <a:t>doi</a:t>
            </a:r>
            <a:r>
              <a:rPr lang="en-IN" dirty="0">
                <a:latin typeface="Times New Roman" panose="02020603050405020304" pitchFamily="18" charset="0"/>
                <a:cs typeface="Times New Roman" panose="02020603050405020304" pitchFamily="18" charset="0"/>
              </a:rPr>
              <a:t>: </a:t>
            </a:r>
            <a:r>
              <a:rPr lang="en-IN" u="sng" dirty="0">
                <a:latin typeface="Times New Roman" panose="02020603050405020304" pitchFamily="18" charset="0"/>
                <a:cs typeface="Times New Roman" panose="02020603050405020304" pitchFamily="18" charset="0"/>
                <a:hlinkClick r:id="rId12"/>
              </a:rPr>
              <a:t>https://doi.org/10.1093/pnasnexus/pgad163</a:t>
            </a:r>
            <a:r>
              <a:rPr lang="en-IN" dirty="0">
                <a:latin typeface="Times New Roman" panose="02020603050405020304" pitchFamily="18" charset="0"/>
                <a:cs typeface="Times New Roman" panose="02020603050405020304" pitchFamily="18" charset="0"/>
              </a:rPr>
              <a:t>. </a:t>
            </a:r>
          </a:p>
          <a:p>
            <a:pPr>
              <a:lnSpc>
                <a:spcPct val="150000"/>
              </a:lnSpc>
            </a:pPr>
            <a:r>
              <a:rPr lang="en-US" dirty="0">
                <a:latin typeface="Times New Roman" panose="02020603050405020304" pitchFamily="18" charset="0"/>
                <a:cs typeface="Times New Roman" panose="02020603050405020304" pitchFamily="18" charset="0"/>
              </a:rPr>
              <a:t>Morandini, S., Fraboni, F., De Angelis, M., Puzzo, G., </a:t>
            </a:r>
            <a:r>
              <a:rPr lang="en-US" dirty="0" err="1">
                <a:latin typeface="Times New Roman" panose="02020603050405020304" pitchFamily="18" charset="0"/>
                <a:cs typeface="Times New Roman" panose="02020603050405020304" pitchFamily="18" charset="0"/>
              </a:rPr>
              <a:t>Giusino</a:t>
            </a:r>
            <a:r>
              <a:rPr lang="en-US" dirty="0">
                <a:latin typeface="Times New Roman" panose="02020603050405020304" pitchFamily="18" charset="0"/>
                <a:cs typeface="Times New Roman" panose="02020603050405020304" pitchFamily="18" charset="0"/>
              </a:rPr>
              <a:t>, D. and Pietrantoni, L. (2023). The Impact of Artificial Intelligence on Workers’ skills: Upskilling and Reskilling in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Informing Science: the International Journal of an Emerging </a:t>
            </a:r>
            <a:r>
              <a:rPr lang="en-US" i="1" dirty="0" err="1">
                <a:latin typeface="Times New Roman" panose="02020603050405020304" pitchFamily="18" charset="0"/>
                <a:cs typeface="Times New Roman" panose="02020603050405020304" pitchFamily="18" charset="0"/>
              </a:rPr>
              <a:t>Transdiscipline</a:t>
            </a:r>
            <a:r>
              <a:rPr lang="en-US" dirty="0">
                <a:latin typeface="Times New Roman" panose="02020603050405020304" pitchFamily="18" charset="0"/>
                <a:cs typeface="Times New Roman" panose="02020603050405020304" pitchFamily="18" charset="0"/>
              </a:rPr>
              <a:t>, 26(1), pp.39–68.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13"/>
              </a:rPr>
              <a:t>https://doi.org/10.28945/5078</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Nexus Tech Global (2025). </a:t>
            </a:r>
            <a:r>
              <a:rPr lang="en-US" i="1" dirty="0">
                <a:latin typeface="Times New Roman" panose="02020603050405020304" pitchFamily="18" charset="0"/>
                <a:cs typeface="Times New Roman" panose="02020603050405020304" pitchFamily="18" charset="0"/>
              </a:rPr>
              <a:t>Nexus Tech Global - AI-Driven Technology Solutions</a:t>
            </a:r>
            <a:r>
              <a:rPr lang="en-US" dirty="0">
                <a:latin typeface="Times New Roman" panose="02020603050405020304" pitchFamily="18" charset="0"/>
                <a:cs typeface="Times New Roman" panose="02020603050405020304" pitchFamily="18" charset="0"/>
              </a:rPr>
              <a:t>. Nexus Tech Global. Available at:  </a:t>
            </a:r>
            <a:r>
              <a:rPr lang="en-US" u="sng" dirty="0">
                <a:latin typeface="Times New Roman" panose="02020603050405020304" pitchFamily="18" charset="0"/>
                <a:cs typeface="Times New Roman" panose="02020603050405020304" pitchFamily="18" charset="0"/>
                <a:hlinkClick r:id="rId14"/>
              </a:rPr>
              <a:t>https://nexustechglobal.com/</a:t>
            </a:r>
            <a:r>
              <a:rPr lang="en-US" dirty="0">
                <a:latin typeface="Times New Roman" panose="02020603050405020304" pitchFamily="18" charset="0"/>
                <a:cs typeface="Times New Roman" panose="02020603050405020304" pitchFamily="18" charset="0"/>
              </a:rPr>
              <a:t>. [Accessed on 04.11.2025]</a:t>
            </a:r>
            <a:endParaRPr lang="en-IN" dirty="0">
              <a:latin typeface="Times New Roman" panose="02020603050405020304" pitchFamily="18" charset="0"/>
              <a:cs typeface="Times New Roman" panose="02020603050405020304" pitchFamily="18" charset="0"/>
            </a:endParaRPr>
          </a:p>
        </p:txBody>
      </p:sp>
      <p:pic>
        <p:nvPicPr>
          <p:cNvPr id="72" name="Audio 71">
            <a:hlinkClick r:id="" action="ppaction://media"/>
            <a:extLst>
              <a:ext uri="{FF2B5EF4-FFF2-40B4-BE49-F238E27FC236}">
                <a16:creationId xmlns:a16="http://schemas.microsoft.com/office/drawing/2014/main" id="{5CD654FA-AF69-1D21-398A-31F37E843976}"/>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101"/>
    </mc:Choice>
    <mc:Fallback>
      <p:transition spd="slow" advTm="3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089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9259" b="-9259"/>
            </a:stretch>
          </a:blipFill>
        </p:spPr>
        <p:txBody>
          <a:bodyPr/>
          <a:lstStyle/>
          <a:p>
            <a:endParaRPr lang="en-GB"/>
          </a:p>
        </p:txBody>
      </p:sp>
      <p:sp>
        <p:nvSpPr>
          <p:cNvPr id="3" name="Freeform 3"/>
          <p:cNvSpPr/>
          <p:nvPr/>
        </p:nvSpPr>
        <p:spPr>
          <a:xfrm flipH="1">
            <a:off x="1168194" y="-20894"/>
            <a:ext cx="17119806" cy="10287000"/>
          </a:xfrm>
          <a:custGeom>
            <a:avLst/>
            <a:gdLst/>
            <a:ahLst/>
            <a:cxnLst/>
            <a:rect l="l" t="t" r="r" b="b"/>
            <a:pathLst>
              <a:path w="17119806" h="10287000">
                <a:moveTo>
                  <a:pt x="17119806" y="0"/>
                </a:moveTo>
                <a:lnTo>
                  <a:pt x="0" y="0"/>
                </a:lnTo>
                <a:lnTo>
                  <a:pt x="0" y="10287000"/>
                </a:lnTo>
                <a:lnTo>
                  <a:pt x="17119806" y="10287000"/>
                </a:lnTo>
                <a:lnTo>
                  <a:pt x="17119806" y="0"/>
                </a:lnTo>
                <a:close/>
              </a:path>
            </a:pathLst>
          </a:custGeom>
          <a:blipFill>
            <a:blip r:embed="rId5"/>
            <a:stretch>
              <a:fillRect l="-6853" t="-15677" b="-15677"/>
            </a:stretch>
          </a:blipFill>
        </p:spPr>
        <p:txBody>
          <a:bodyPr/>
          <a:lstStyle/>
          <a:p>
            <a:endParaRPr lang="en-IN" dirty="0"/>
          </a:p>
        </p:txBody>
      </p:sp>
      <p:grpSp>
        <p:nvGrpSpPr>
          <p:cNvPr id="4" name="Group 4"/>
          <p:cNvGrpSpPr/>
          <p:nvPr/>
        </p:nvGrpSpPr>
        <p:grpSpPr>
          <a:xfrm>
            <a:off x="10031117" y="1334564"/>
            <a:ext cx="8256883" cy="8106758"/>
            <a:chOff x="0" y="0"/>
            <a:chExt cx="11009178" cy="10809011"/>
          </a:xfrm>
        </p:grpSpPr>
        <p:sp>
          <p:nvSpPr>
            <p:cNvPr id="5" name="Freeform 5"/>
            <p:cNvSpPr/>
            <p:nvPr/>
          </p:nvSpPr>
          <p:spPr>
            <a:xfrm>
              <a:off x="0" y="0"/>
              <a:ext cx="11009178" cy="10809011"/>
            </a:xfrm>
            <a:custGeom>
              <a:avLst/>
              <a:gdLst/>
              <a:ahLst/>
              <a:cxnLst/>
              <a:rect l="l" t="t" r="r" b="b"/>
              <a:pathLst>
                <a:path w="11009178" h="10809011">
                  <a:moveTo>
                    <a:pt x="0" y="0"/>
                  </a:moveTo>
                  <a:lnTo>
                    <a:pt x="11009178" y="0"/>
                  </a:lnTo>
                  <a:lnTo>
                    <a:pt x="11009178" y="10809011"/>
                  </a:lnTo>
                  <a:lnTo>
                    <a:pt x="0" y="10809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6" name="Group 6"/>
            <p:cNvGrpSpPr/>
            <p:nvPr/>
          </p:nvGrpSpPr>
          <p:grpSpPr>
            <a:xfrm>
              <a:off x="1242453" y="1142369"/>
              <a:ext cx="8524273" cy="852427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72915" r="-4862"/>
                </a:stretch>
              </a:blipFill>
              <a:ln w="152400" cap="sq">
                <a:solidFill>
                  <a:srgbClr val="2F6A98"/>
                </a:solidFill>
                <a:prstDash val="solid"/>
                <a:miter/>
              </a:ln>
            </p:spPr>
            <p:txBody>
              <a:bodyPr/>
              <a:lstStyle/>
              <a:p>
                <a:endParaRPr lang="en-GB"/>
              </a:p>
            </p:txBody>
          </p:sp>
        </p:grpSp>
      </p:grpSp>
      <p:sp>
        <p:nvSpPr>
          <p:cNvPr id="13" name="TextBox 13"/>
          <p:cNvSpPr txBox="1"/>
          <p:nvPr/>
        </p:nvSpPr>
        <p:spPr>
          <a:xfrm>
            <a:off x="1168194" y="2588954"/>
            <a:ext cx="8420100" cy="5109091"/>
          </a:xfrm>
          <a:prstGeom prst="rect">
            <a:avLst/>
          </a:prstGeom>
        </p:spPr>
        <p:txBody>
          <a:bodyPr wrap="square" lIns="0" tIns="0" rIns="0" bIns="0" rtlCol="0" anchor="t">
            <a:spAutoFit/>
          </a:bodyPr>
          <a:lstStyle/>
          <a:p>
            <a:pPr algn="ctr"/>
            <a:r>
              <a:rPr lang="en-US" sz="16600" b="1" spc="8" dirty="0">
                <a:solidFill>
                  <a:srgbClr val="FFFFFF"/>
                </a:solidFill>
                <a:latin typeface="Times New Roman" panose="02020603050405020304" pitchFamily="18" charset="0"/>
                <a:ea typeface="Kagitingan"/>
                <a:cs typeface="Times New Roman" panose="02020603050405020304" pitchFamily="18" charset="0"/>
                <a:sym typeface="Kagitingan"/>
              </a:rPr>
              <a:t>THANK YOU</a:t>
            </a:r>
          </a:p>
        </p:txBody>
      </p:sp>
      <p:pic>
        <p:nvPicPr>
          <p:cNvPr id="57" name="Video 56">
            <a:hlinkClick r:id="" action="ppaction://media"/>
            <a:extLst>
              <a:ext uri="{FF2B5EF4-FFF2-40B4-BE49-F238E27FC236}">
                <a16:creationId xmlns:a16="http://schemas.microsoft.com/office/drawing/2014/main" id="{7EE49D7D-C484-0A37-8772-C946CF9367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18750" r="18750"/>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53"/>
    </mc:Choice>
    <mc:Fallback>
      <p:transition spd="slow" advTm="8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7"/>
                </p:tgtEl>
              </p:cMediaNode>
            </p:video>
            <p:seq concurrent="1" nextAc="seek">
              <p:cTn id="8" restart="whenNotActive" fill="hold" evtFilter="cancelBubble" nodeType="interactiveSeq">
                <p:stCondLst>
                  <p:cond evt="onClick" delay="0">
                    <p:tgtEl>
                      <p:spTgt spid="5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7"/>
                                        </p:tgtEl>
                                      </p:cBhvr>
                                    </p:cmd>
                                  </p:childTnLst>
                                </p:cTn>
                              </p:par>
                            </p:childTnLst>
                          </p:cTn>
                        </p:par>
                      </p:childTnLst>
                    </p:cTn>
                  </p:par>
                </p:childTnLst>
              </p:cTn>
              <p:nextCondLst>
                <p:cond evt="onClick" delay="0">
                  <p:tgtEl>
                    <p:spTgt spid="57"/>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4376</TotalTime>
  <Words>1450</Words>
  <Application>Microsoft Office PowerPoint</Application>
  <PresentationFormat>Custom</PresentationFormat>
  <Paragraphs>70</Paragraphs>
  <Slides>11</Slides>
  <Notes>8</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Times New Roman</vt:lpstr>
      <vt:lpstr>Arial</vt:lpstr>
      <vt:lpstr>Symbol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Achievements and Milestones</dc:title>
  <dc:creator>Owner</dc:creator>
  <cp:lastModifiedBy>cyrille rene tounoudjou</cp:lastModifiedBy>
  <cp:revision>5</cp:revision>
  <dcterms:created xsi:type="dcterms:W3CDTF">2006-08-16T00:00:00Z</dcterms:created>
  <dcterms:modified xsi:type="dcterms:W3CDTF">2025-12-12T14:49:17Z</dcterms:modified>
  <dc:identifier>DAG3vj-4Wdg</dc:identifier>
</cp:coreProperties>
</file>