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7" r:id="rId2"/>
    <p:sldId id="258" r:id="rId3"/>
    <p:sldId id="259" r:id="rId4"/>
    <p:sldId id="264" r:id="rId5"/>
    <p:sldId id="262" r:id="rId6"/>
    <p:sldId id="260" r:id="rId7"/>
    <p:sldId id="266" r:id="rId8"/>
    <p:sldId id="261" r:id="rId9"/>
    <p:sldId id="265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06" autoAdjust="0"/>
    <p:restoredTop sz="94660"/>
  </p:normalViewPr>
  <p:slideViewPr>
    <p:cSldViewPr snapToGrid="0">
      <p:cViewPr varScale="1">
        <p:scale>
          <a:sx n="91" d="100"/>
          <a:sy n="91" d="100"/>
        </p:scale>
        <p:origin x="84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BF6D721B-DE09-4D4C-8DBF-673F459C22D7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85" tIns="44892" rIns="89785" bIns="44892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89785" tIns="44892" rIns="89785" bIns="44892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78D1E652-6F55-45ED-94CC-55FE7D5FE18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182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25615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648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32471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2354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433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4369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1098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D1E652-6F55-45ED-94CC-55FE7D5FE18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5526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1" y="0"/>
            <a:ext cx="12191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3355848"/>
            <a:ext cx="107696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828800"/>
            <a:ext cx="107696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34864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55448"/>
            <a:ext cx="109728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518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12192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9744" y="118872"/>
            <a:ext cx="10684256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7552" y="1828800"/>
            <a:ext cx="10696448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540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773936"/>
            <a:ext cx="53848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773936"/>
            <a:ext cx="53848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4437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98988"/>
            <a:ext cx="5386917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449512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698988"/>
            <a:ext cx="5389033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449512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34384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525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825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3784" y="152400"/>
            <a:ext cx="3364992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5837" y="1743134"/>
            <a:ext cx="7894188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3784" y="1730018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2" name="Rectangle 11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268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155448"/>
            <a:ext cx="3366867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71741" y="1484808"/>
            <a:ext cx="8329863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728216"/>
            <a:ext cx="329184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19456" y="1170432"/>
            <a:ext cx="3364992" cy="201168"/>
          </a:xfrm>
        </p:spPr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 bwMode="invGray">
          <a:xfrm>
            <a:off x="3807649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47744" y="1170432"/>
            <a:ext cx="6925056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shade val="50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1119104" y="1170432"/>
            <a:ext cx="978485" cy="201168"/>
          </a:xfrm>
        </p:spPr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81620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689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8798560" y="0"/>
            <a:ext cx="6096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 bwMode="ltGray">
          <a:xfrm>
            <a:off x="8863584" y="0"/>
            <a:ext cx="33528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274641"/>
            <a:ext cx="2540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304801"/>
            <a:ext cx="8026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520796" y="6377460"/>
            <a:ext cx="5115205" cy="365125"/>
          </a:xfrm>
        </p:spPr>
        <p:txBody>
          <a:bodyPr/>
          <a:lstStyle/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59520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12192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7" name="Rectangle 6"/>
          <p:cNvSpPr/>
          <p:nvPr/>
        </p:nvSpPr>
        <p:spPr bwMode="ltGray">
          <a:xfrm>
            <a:off x="1" y="1"/>
            <a:ext cx="12191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/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52400"/>
            <a:ext cx="109728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775192"/>
            <a:ext cx="109728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476999"/>
            <a:ext cx="28448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CE4C05E-85B3-437C-9EC7-69D0B8675A7B}" type="datetimeFigureOut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09/10/2017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20796" y="6476999"/>
            <a:ext cx="7343625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39195" y="6476999"/>
            <a:ext cx="978485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9806B0FD-EBBF-4A7D-A6B8-316DC3170C0E}" type="slidenum">
              <a:rPr lang="en-GB" smtClean="0">
                <a:solidFill>
                  <a:prstClr val="white">
                    <a:tint val="95000"/>
                  </a:prstClr>
                </a:solidFill>
              </a:rPr>
              <a:pPr/>
              <a:t>‹#›</a:t>
            </a:fld>
            <a:endParaRPr lang="en-GB">
              <a:solidFill>
                <a:prstClr val="white">
                  <a:tint val="9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4919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38/s41559-017-0139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Documents and Settings\sw003\Local Settings\Temporary Internet Files\Content.IE5\OK3NZCIS\MC900441734[1].pn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536274" y="-439151"/>
            <a:ext cx="5047456" cy="5047456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Reading for research: Situating </a:t>
            </a:r>
            <a: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 research</a:t>
            </a:r>
            <a:br>
              <a:rPr lang="en-GB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Dissertations</a:t>
            </a:r>
            <a:br>
              <a:rPr lang="en-GB" sz="4000" dirty="0"/>
            </a:br>
            <a:r>
              <a:rPr lang="en-GB" sz="4000" dirty="0"/>
              <a:t>Independent </a:t>
            </a:r>
            <a:r>
              <a:rPr lang="en-GB" sz="4000" dirty="0" smtClean="0"/>
              <a:t>Projects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42076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examiners comments…..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general the projects were based on secondary data, which the students had not fully </a:t>
            </a:r>
            <a:r>
              <a:rPr lang="en-GB" dirty="0">
                <a:solidFill>
                  <a:srgbClr val="FFC000"/>
                </a:solidFill>
              </a:rPr>
              <a:t>engaged</a:t>
            </a:r>
            <a:r>
              <a:rPr lang="en-GB" dirty="0"/>
              <a:t> with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/>
              <a:t>Particularly good to see was that most dissertations and projects dealt directly with objects (for this read raw </a:t>
            </a:r>
            <a:r>
              <a:rPr lang="en-GB" dirty="0" smtClean="0"/>
              <a:t>data something tangible one can get stuck into). 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2981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the </a:t>
            </a:r>
            <a:r>
              <a:rPr lang="en-GB" i="1" dirty="0" smtClean="0"/>
              <a:t>generalised</a:t>
            </a:r>
            <a:r>
              <a:rPr lang="en-GB" dirty="0" smtClean="0"/>
              <a:t> sturcture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33222" lvl="0" indent="-514350">
              <a:buFont typeface="+mj-lt"/>
              <a:buAutoNum type="arabicPeriod"/>
            </a:pPr>
            <a:r>
              <a:rPr lang="en-GB" dirty="0"/>
              <a:t>give an overview of the topic and study </a:t>
            </a:r>
            <a:r>
              <a:rPr lang="en-GB" dirty="0">
                <a:solidFill>
                  <a:srgbClr val="FFC000"/>
                </a:solidFill>
              </a:rPr>
              <a:t>situated</a:t>
            </a:r>
            <a:r>
              <a:rPr lang="en-GB" dirty="0"/>
              <a:t> within the relevant discipline</a:t>
            </a:r>
          </a:p>
          <a:p>
            <a:pPr marL="633222" lvl="0" indent="-514350">
              <a:buFont typeface="+mj-lt"/>
              <a:buAutoNum type="arabicPeriod"/>
            </a:pPr>
            <a:r>
              <a:rPr lang="en-GB" dirty="0"/>
              <a:t>review the theoretical and if applicable discipline literature relevant to your </a:t>
            </a:r>
            <a:r>
              <a:rPr lang="en-GB" dirty="0" smtClean="0"/>
              <a:t>topic</a:t>
            </a:r>
            <a:endParaRPr lang="en-GB" dirty="0"/>
          </a:p>
          <a:p>
            <a:pPr marL="633222" lvl="0" indent="-514350">
              <a:buFont typeface="+mj-lt"/>
              <a:buAutoNum type="arabicPeriod"/>
            </a:pPr>
            <a:r>
              <a:rPr lang="en-GB" dirty="0"/>
              <a:t>explain your methodology</a:t>
            </a:r>
          </a:p>
          <a:p>
            <a:pPr marL="633222" lvl="0" indent="-514350">
              <a:buFont typeface="+mj-lt"/>
              <a:buAutoNum type="arabicPeriod"/>
            </a:pPr>
            <a:r>
              <a:rPr lang="en-GB" dirty="0"/>
              <a:t>present your findings and</a:t>
            </a:r>
          </a:p>
          <a:p>
            <a:pPr marL="633222" lvl="0" indent="-514350">
              <a:buFont typeface="+mj-lt"/>
              <a:buAutoNum type="arabicPeriod"/>
            </a:pPr>
            <a:r>
              <a:rPr lang="en-GB" dirty="0"/>
              <a:t>discuss the findings in light of the literature and your experience </a:t>
            </a:r>
            <a:r>
              <a:rPr lang="en-GB" dirty="0" smtClean="0"/>
              <a:t>of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72283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demonstrate you are ‘engaging’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75192"/>
            <a:ext cx="10079421" cy="4625609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Apart from the subject matter, literature reviews of relevant literature etc. all of which are essential, how do you demonstrate engagement?</a:t>
            </a:r>
          </a:p>
          <a:p>
            <a:endParaRPr lang="en-GB" dirty="0"/>
          </a:p>
          <a:p>
            <a:pPr lvl="1"/>
            <a:r>
              <a:rPr lang="en-GB" dirty="0" smtClean="0"/>
              <a:t>Use the jargon of the discipline……jargon is the specialised language of a profession or occupational group – it is not a negative….</a:t>
            </a:r>
          </a:p>
          <a:p>
            <a:pPr lvl="1"/>
            <a:r>
              <a:rPr lang="en-GB" dirty="0" smtClean="0"/>
              <a:t>Style of the discourse e.g. the more science tomes will use the third person (it is rather than I will) or matter of fact presentation e.g. ‘this data demonstrates’ or ‘I found that ..’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5511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how to do it…..read, read and read.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775192"/>
            <a:ext cx="6148551" cy="4625609"/>
          </a:xfrm>
        </p:spPr>
        <p:txBody>
          <a:bodyPr>
            <a:normAutofit lnSpcReduction="10000"/>
          </a:bodyPr>
          <a:lstStyle/>
          <a:p>
            <a:pPr marL="118872" indent="0">
              <a:buNone/>
            </a:pPr>
            <a:r>
              <a:rPr lang="en-GB" dirty="0" smtClean="0"/>
              <a:t>Primacy and </a:t>
            </a:r>
            <a:r>
              <a:rPr lang="en-GB" dirty="0" err="1" smtClean="0"/>
              <a:t>Recency</a:t>
            </a:r>
            <a:r>
              <a:rPr lang="en-GB" dirty="0" smtClean="0"/>
              <a:t> effect (it’s actually a </a:t>
            </a:r>
            <a:r>
              <a:rPr lang="en-GB" dirty="0" smtClean="0"/>
              <a:t>Psychology </a:t>
            </a:r>
            <a:r>
              <a:rPr lang="en-GB" dirty="0" smtClean="0"/>
              <a:t>term but it works for </a:t>
            </a:r>
            <a:r>
              <a:rPr lang="en-GB" dirty="0" smtClean="0"/>
              <a:t>research……)</a:t>
            </a:r>
            <a:endParaRPr lang="en-GB" dirty="0" smtClean="0"/>
          </a:p>
          <a:p>
            <a:pPr marL="118872" indent="0">
              <a:buNone/>
            </a:pPr>
            <a:endParaRPr lang="en-GB" dirty="0" smtClean="0"/>
          </a:p>
          <a:p>
            <a:pPr marL="118872" indent="0">
              <a:buNone/>
            </a:pPr>
            <a:r>
              <a:rPr lang="en-GB" dirty="0" smtClean="0"/>
              <a:t>Meaning: What’s the origin, the source, the start of the study….</a:t>
            </a:r>
          </a:p>
          <a:p>
            <a:pPr marL="118872" indent="0">
              <a:buNone/>
            </a:pPr>
            <a:r>
              <a:rPr lang="en-GB" dirty="0" smtClean="0"/>
              <a:t>and</a:t>
            </a:r>
            <a:r>
              <a:rPr lang="en-GB" dirty="0" smtClean="0"/>
              <a:t>…</a:t>
            </a:r>
          </a:p>
          <a:p>
            <a:pPr marL="118872" indent="0">
              <a:buNone/>
            </a:pPr>
            <a:r>
              <a:rPr lang="en-GB" dirty="0" smtClean="0"/>
              <a:t>What’s the most recent </a:t>
            </a:r>
            <a:r>
              <a:rPr lang="en-GB" dirty="0" smtClean="0"/>
              <a:t>study</a:t>
            </a:r>
          </a:p>
          <a:p>
            <a:pPr marL="118872" indent="0">
              <a:buNone/>
            </a:pPr>
            <a:r>
              <a:rPr lang="en-GB" dirty="0" smtClean="0"/>
              <a:t>and…</a:t>
            </a:r>
          </a:p>
          <a:p>
            <a:pPr marL="118872" indent="0">
              <a:buNone/>
            </a:pPr>
            <a:r>
              <a:rPr lang="en-GB" dirty="0"/>
              <a:t>W</a:t>
            </a:r>
            <a:r>
              <a:rPr lang="en-GB" dirty="0" smtClean="0"/>
              <a:t>hat is the story in-between?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4822" y="1979393"/>
            <a:ext cx="4857750" cy="2962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1369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READ for your research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93785" y="1775192"/>
            <a:ext cx="6946737" cy="4625609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Classic or seminal text</a:t>
            </a:r>
          </a:p>
          <a:p>
            <a:pPr lvl="1"/>
            <a:r>
              <a:rPr lang="en-GB" dirty="0" smtClean="0"/>
              <a:t>cite who said it/did/it discussed it first</a:t>
            </a:r>
          </a:p>
          <a:p>
            <a:r>
              <a:rPr lang="en-GB" dirty="0" smtClean="0"/>
              <a:t>Recent studies published </a:t>
            </a:r>
          </a:p>
          <a:p>
            <a:pPr lvl="1"/>
            <a:r>
              <a:rPr lang="en-GB" dirty="0" smtClean="0"/>
              <a:t>books, journals, etc.</a:t>
            </a:r>
          </a:p>
          <a:p>
            <a:pPr lvl="1"/>
            <a:r>
              <a:rPr lang="en-GB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web based research/programmes/other media</a:t>
            </a:r>
            <a:endParaRPr lang="en-GB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en-GB" dirty="0" smtClean="0"/>
              <a:t>Research methods &amp; methodology texts</a:t>
            </a:r>
          </a:p>
          <a:p>
            <a:r>
              <a:rPr lang="en-GB" dirty="0" smtClean="0"/>
              <a:t>Social theory (situate in theoretical literature)</a:t>
            </a:r>
          </a:p>
          <a:p>
            <a:r>
              <a:rPr lang="en-GB" dirty="0" smtClean="0"/>
              <a:t>Primary literature and data sources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0522" y="1775193"/>
            <a:ext cx="5151478" cy="386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4022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My idea: domestication process cats, Egypt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0"/>
              </a:spcAft>
            </a:pP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Claudio </a:t>
            </a:r>
            <a:r>
              <a:rPr lang="en-GB" sz="2800" dirty="0" err="1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Ottoni</a:t>
            </a: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, </a:t>
            </a:r>
            <a:r>
              <a:rPr lang="en-GB" sz="2800" i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. 2017 </a:t>
            </a:r>
          </a:p>
          <a:p>
            <a:pPr lvl="1"/>
            <a:r>
              <a:rPr lang="en-GB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DNA analysis cats from Hierakonpolis. </a:t>
            </a:r>
          </a:p>
          <a:p>
            <a:pPr lvl="1"/>
            <a:r>
              <a:rPr lang="en-GB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Date to 10,000 years ago</a:t>
            </a:r>
          </a:p>
          <a:p>
            <a:pPr lvl="1"/>
            <a:endParaRPr lang="en-GB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lvl="1"/>
            <a:endParaRPr lang="en-GB" dirty="0" smtClean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8872" indent="0">
              <a:spcAft>
                <a:spcPts val="0"/>
              </a:spcAft>
              <a:buNone/>
            </a:pPr>
            <a:r>
              <a:rPr lang="en-GB" sz="2800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The </a:t>
            </a:r>
            <a:r>
              <a:rPr lang="en-GB" sz="2800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palaeogenetics</a:t>
            </a: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 of cat dispersal in the ancient world. </a:t>
            </a:r>
            <a:r>
              <a:rPr lang="en-GB" sz="2800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Nature Ecology &amp; Evolution</a:t>
            </a:r>
            <a:r>
              <a:rPr lang="en-GB" sz="2800" dirty="0">
                <a:latin typeface="Times New Roman" panose="02020603050405020304" pitchFamily="18" charset="0"/>
                <a:ea typeface="Times New Roman" panose="02020603050405020304" pitchFamily="18" charset="0"/>
              </a:rPr>
              <a:t>, 2017; 1 (7): 0139 DOI: </a:t>
            </a:r>
            <a:r>
              <a:rPr lang="en-GB" sz="2800" dirty="0" smtClean="0">
                <a:solidFill>
                  <a:srgbClr val="0000FF"/>
                </a:solidFill>
                <a:latin typeface="Times New Roman" panose="02020603050405020304" pitchFamily="18" charset="0"/>
                <a:ea typeface="Times New Roman" panose="02020603050405020304" pitchFamily="18" charset="0"/>
                <a:hlinkClick r:id="rId3"/>
              </a:rPr>
              <a:t>10.1038/s41559-017-0139</a:t>
            </a:r>
            <a:endParaRPr lang="en-GB" sz="2800" dirty="0" smtClean="0">
              <a:solidFill>
                <a:srgbClr val="0000FF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dirty="0">
              <a:solidFill>
                <a:srgbClr val="0000FF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8872" indent="0">
              <a:spcAft>
                <a:spcPts val="0"/>
              </a:spcAft>
              <a:buNone/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327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Top Tip of the Week: Record everything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notes</a:t>
            </a:r>
          </a:p>
          <a:p>
            <a:endParaRPr lang="en-GB" dirty="0" smtClean="0"/>
          </a:p>
          <a:p>
            <a:r>
              <a:rPr lang="en-GB" dirty="0" smtClean="0"/>
              <a:t>Keep bibliographic details</a:t>
            </a:r>
          </a:p>
          <a:p>
            <a:endParaRPr lang="en-GB" dirty="0"/>
          </a:p>
          <a:p>
            <a:r>
              <a:rPr lang="en-GB" dirty="0" smtClean="0"/>
              <a:t>Write the source on EVERYTHING!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Get into the habit now</a:t>
            </a:r>
          </a:p>
          <a:p>
            <a:endParaRPr lang="en-GB" dirty="0" smtClean="0"/>
          </a:p>
          <a:p>
            <a:r>
              <a:rPr lang="en-GB" dirty="0" smtClean="0"/>
              <a:t>Start the reflecting process NOW – for next week…..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8337" y="1690483"/>
            <a:ext cx="4786517" cy="5047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6874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Next week – preparing to prepare for the report</a:t>
            </a:r>
            <a:endParaRPr lang="en-GB" dirty="0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Reflective</a:t>
            </a: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Requires you to question </a:t>
            </a:r>
          </a:p>
          <a:p>
            <a:r>
              <a:rPr lang="en-GB" dirty="0" smtClean="0"/>
              <a:t>Looks back, past, what you did</a:t>
            </a:r>
          </a:p>
          <a:p>
            <a:r>
              <a:rPr lang="en-GB" dirty="0" smtClean="0"/>
              <a:t>Measures what you knew or experienced now, compared to before</a:t>
            </a:r>
          </a:p>
          <a:p>
            <a:r>
              <a:rPr lang="en-GB" dirty="0" smtClean="0"/>
              <a:t>= post-hoc (after the event)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Reflexive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Requires you to question</a:t>
            </a:r>
          </a:p>
          <a:p>
            <a:r>
              <a:rPr lang="en-GB" dirty="0" smtClean="0"/>
              <a:t>Before it happens</a:t>
            </a:r>
          </a:p>
          <a:p>
            <a:r>
              <a:rPr lang="en-GB" dirty="0" smtClean="0"/>
              <a:t>Forces you to examine what you will do, how you will do it, how </a:t>
            </a:r>
            <a:r>
              <a:rPr lang="en-GB" dirty="0"/>
              <a:t>it </a:t>
            </a:r>
            <a:r>
              <a:rPr lang="en-GB" dirty="0" smtClean="0"/>
              <a:t>will change the outcome  by the process of doing something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4575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3385</TotalTime>
  <Words>460</Words>
  <Application>Microsoft Office PowerPoint</Application>
  <PresentationFormat>Widescreen</PresentationFormat>
  <Paragraphs>73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Calibri</vt:lpstr>
      <vt:lpstr>Corbel</vt:lpstr>
      <vt:lpstr>Times New Roman</vt:lpstr>
      <vt:lpstr>Wingdings</vt:lpstr>
      <vt:lpstr>Wingdings 2</vt:lpstr>
      <vt:lpstr>Wingdings 3</vt:lpstr>
      <vt:lpstr>Module</vt:lpstr>
      <vt:lpstr> Reading for research: Situating your research </vt:lpstr>
      <vt:lpstr>Remember the examiners comments…..</vt:lpstr>
      <vt:lpstr>Remember the generalised sturcture</vt:lpstr>
      <vt:lpstr>How to demonstrate you are ‘engaging’</vt:lpstr>
      <vt:lpstr>So, how to do it…..read, read and read.</vt:lpstr>
      <vt:lpstr>READ for your research</vt:lpstr>
      <vt:lpstr>My idea: domestication process cats, Egypt</vt:lpstr>
      <vt:lpstr>Top Tip of the Week: Record everything</vt:lpstr>
      <vt:lpstr>Next week – preparing to prepare for the report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and situating your research</dc:title>
  <dc:creator>Ros Coard</dc:creator>
  <cp:lastModifiedBy>Ros Coard</cp:lastModifiedBy>
  <cp:revision>15</cp:revision>
  <cp:lastPrinted>2017-10-09T08:17:02Z</cp:lastPrinted>
  <dcterms:created xsi:type="dcterms:W3CDTF">2016-10-13T16:21:31Z</dcterms:created>
  <dcterms:modified xsi:type="dcterms:W3CDTF">2017-10-09T09:01:13Z</dcterms:modified>
</cp:coreProperties>
</file>