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6"/>
  </p:notesMasterIdLst>
  <p:handoutMasterIdLst>
    <p:handoutMasterId r:id="rId47"/>
  </p:handoutMasterIdLst>
  <p:sldIdLst>
    <p:sldId id="387" r:id="rId2"/>
    <p:sldId id="360" r:id="rId3"/>
    <p:sldId id="361" r:id="rId4"/>
    <p:sldId id="362" r:id="rId5"/>
    <p:sldId id="363" r:id="rId6"/>
    <p:sldId id="364" r:id="rId7"/>
    <p:sldId id="365" r:id="rId8"/>
    <p:sldId id="366" r:id="rId9"/>
    <p:sldId id="367" r:id="rId10"/>
    <p:sldId id="368" r:id="rId11"/>
    <p:sldId id="369" r:id="rId12"/>
    <p:sldId id="370" r:id="rId13"/>
    <p:sldId id="371" r:id="rId14"/>
    <p:sldId id="372" r:id="rId15"/>
    <p:sldId id="373" r:id="rId16"/>
    <p:sldId id="374" r:id="rId17"/>
    <p:sldId id="375" r:id="rId18"/>
    <p:sldId id="376" r:id="rId19"/>
    <p:sldId id="377" r:id="rId20"/>
    <p:sldId id="378" r:id="rId21"/>
    <p:sldId id="379" r:id="rId22"/>
    <p:sldId id="380" r:id="rId23"/>
    <p:sldId id="381" r:id="rId24"/>
    <p:sldId id="382" r:id="rId25"/>
    <p:sldId id="383" r:id="rId26"/>
    <p:sldId id="384" r:id="rId27"/>
    <p:sldId id="353" r:id="rId28"/>
    <p:sldId id="256" r:id="rId29"/>
    <p:sldId id="257" r:id="rId30"/>
    <p:sldId id="258" r:id="rId31"/>
    <p:sldId id="259" r:id="rId32"/>
    <p:sldId id="260" r:id="rId33"/>
    <p:sldId id="261" r:id="rId34"/>
    <p:sldId id="336" r:id="rId35"/>
    <p:sldId id="337" r:id="rId36"/>
    <p:sldId id="333" r:id="rId37"/>
    <p:sldId id="356" r:id="rId38"/>
    <p:sldId id="357" r:id="rId39"/>
    <p:sldId id="358" r:id="rId40"/>
    <p:sldId id="359" r:id="rId41"/>
    <p:sldId id="341" r:id="rId42"/>
    <p:sldId id="355" r:id="rId43"/>
    <p:sldId id="385" r:id="rId44"/>
    <p:sldId id="386" r:id="rId4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Untitled Section" id="{3DDCF1C4-2B99-F44B-B552-037ADC322405}">
          <p14:sldIdLst>
            <p14:sldId id="387"/>
            <p14:sldId id="360"/>
            <p14:sldId id="361"/>
            <p14:sldId id="362"/>
            <p14:sldId id="363"/>
            <p14:sldId id="364"/>
            <p14:sldId id="365"/>
            <p14:sldId id="366"/>
            <p14:sldId id="367"/>
            <p14:sldId id="368"/>
            <p14:sldId id="369"/>
            <p14:sldId id="370"/>
            <p14:sldId id="371"/>
            <p14:sldId id="372"/>
            <p14:sldId id="373"/>
            <p14:sldId id="374"/>
            <p14:sldId id="375"/>
            <p14:sldId id="376"/>
            <p14:sldId id="377"/>
            <p14:sldId id="378"/>
            <p14:sldId id="379"/>
            <p14:sldId id="380"/>
            <p14:sldId id="381"/>
            <p14:sldId id="382"/>
            <p14:sldId id="383"/>
            <p14:sldId id="384"/>
            <p14:sldId id="353"/>
            <p14:sldId id="256"/>
            <p14:sldId id="257"/>
            <p14:sldId id="258"/>
            <p14:sldId id="259"/>
            <p14:sldId id="260"/>
            <p14:sldId id="261"/>
            <p14:sldId id="336"/>
            <p14:sldId id="337"/>
            <p14:sldId id="333"/>
            <p14:sldId id="356"/>
            <p14:sldId id="357"/>
            <p14:sldId id="358"/>
            <p14:sldId id="359"/>
            <p14:sldId id="341"/>
            <p14:sldId id="355"/>
            <p14:sldId id="385"/>
            <p14:sldId id="38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39E3D4-690A-4BAA-BABB-4904F5187239}"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2BD5DF9A-AE20-4F75-9C76-BF1865F5834F}">
      <dgm:prSet phldrT="[Text]" custT="1"/>
      <dgm:spPr>
        <a:solidFill>
          <a:schemeClr val="accent2"/>
        </a:solidFill>
        <a:ln>
          <a:noFill/>
        </a:ln>
      </dgm:spPr>
      <dgm:t>
        <a:bodyPr/>
        <a:lstStyle/>
        <a:p>
          <a:r>
            <a:rPr lang="en-US" sz="1600" dirty="0">
              <a:solidFill>
                <a:schemeClr val="tx1"/>
              </a:solidFill>
            </a:rPr>
            <a:t>Concrete Experience</a:t>
          </a:r>
        </a:p>
      </dgm:t>
    </dgm:pt>
    <dgm:pt modelId="{1F100AAE-A543-4ED3-A87C-B523554DFDF2}" type="parTrans" cxnId="{AB4F6118-3E3B-4FF9-B1C7-5F48203B5E83}">
      <dgm:prSet/>
      <dgm:spPr/>
      <dgm:t>
        <a:bodyPr/>
        <a:lstStyle/>
        <a:p>
          <a:endParaRPr lang="en-US" sz="2400"/>
        </a:p>
      </dgm:t>
    </dgm:pt>
    <dgm:pt modelId="{1E7589E2-1B06-4C53-953B-C70012A125F3}" type="sibTrans" cxnId="{AB4F6118-3E3B-4FF9-B1C7-5F48203B5E83}">
      <dgm:prSet/>
      <dgm:spPr/>
      <dgm:t>
        <a:bodyPr/>
        <a:lstStyle/>
        <a:p>
          <a:endParaRPr lang="en-US" sz="2400"/>
        </a:p>
      </dgm:t>
    </dgm:pt>
    <dgm:pt modelId="{76352FBB-F42A-4AD6-AE13-6D529BC78E13}">
      <dgm:prSet phldrT="[Text]" custT="1"/>
      <dgm:spPr>
        <a:solidFill>
          <a:schemeClr val="accent2"/>
        </a:solidFill>
        <a:ln>
          <a:noFill/>
        </a:ln>
      </dgm:spPr>
      <dgm:t>
        <a:bodyPr/>
        <a:lstStyle/>
        <a:p>
          <a:r>
            <a:rPr lang="en-US" sz="1600" dirty="0">
              <a:solidFill>
                <a:schemeClr val="tx1"/>
              </a:solidFill>
            </a:rPr>
            <a:t>Reflective Observation</a:t>
          </a:r>
        </a:p>
      </dgm:t>
    </dgm:pt>
    <dgm:pt modelId="{C87BE66F-80DB-4220-BAE7-4A384361069D}" type="parTrans" cxnId="{0BB2C26E-E7B0-453D-9435-96061FE3DCBF}">
      <dgm:prSet/>
      <dgm:spPr/>
      <dgm:t>
        <a:bodyPr/>
        <a:lstStyle/>
        <a:p>
          <a:endParaRPr lang="en-US" sz="2400"/>
        </a:p>
      </dgm:t>
    </dgm:pt>
    <dgm:pt modelId="{1C9473B6-9572-4BA5-AA5F-66A932BC11D8}" type="sibTrans" cxnId="{0BB2C26E-E7B0-453D-9435-96061FE3DCBF}">
      <dgm:prSet/>
      <dgm:spPr/>
      <dgm:t>
        <a:bodyPr/>
        <a:lstStyle/>
        <a:p>
          <a:endParaRPr lang="en-US" sz="2400"/>
        </a:p>
      </dgm:t>
    </dgm:pt>
    <dgm:pt modelId="{F41545D8-F962-4D88-8714-9596B5820063}">
      <dgm:prSet phldrT="[Text]" custT="1"/>
      <dgm:spPr>
        <a:solidFill>
          <a:schemeClr val="accent2"/>
        </a:solidFill>
        <a:ln>
          <a:noFill/>
        </a:ln>
      </dgm:spPr>
      <dgm:t>
        <a:bodyPr/>
        <a:lstStyle/>
        <a:p>
          <a:r>
            <a:rPr lang="en-US" sz="1600" dirty="0">
              <a:solidFill>
                <a:schemeClr val="tx1"/>
              </a:solidFill>
            </a:rPr>
            <a:t>Abstract </a:t>
          </a:r>
          <a:r>
            <a:rPr lang="en-US" sz="1600" dirty="0" err="1">
              <a:solidFill>
                <a:schemeClr val="tx1"/>
              </a:solidFill>
            </a:rPr>
            <a:t>Conceptualisation</a:t>
          </a:r>
          <a:endParaRPr lang="en-US" sz="1600" dirty="0">
            <a:solidFill>
              <a:schemeClr val="tx1"/>
            </a:solidFill>
          </a:endParaRPr>
        </a:p>
      </dgm:t>
    </dgm:pt>
    <dgm:pt modelId="{11BD67E3-61F6-46CF-B2DC-BA7FD60E4488}" type="parTrans" cxnId="{3D1970D1-C046-4DF5-8F7F-6FE30123394F}">
      <dgm:prSet/>
      <dgm:spPr/>
      <dgm:t>
        <a:bodyPr/>
        <a:lstStyle/>
        <a:p>
          <a:endParaRPr lang="en-US" sz="2400"/>
        </a:p>
      </dgm:t>
    </dgm:pt>
    <dgm:pt modelId="{6E4862A3-262C-4259-B867-A853DBCB6248}" type="sibTrans" cxnId="{3D1970D1-C046-4DF5-8F7F-6FE30123394F}">
      <dgm:prSet/>
      <dgm:spPr/>
      <dgm:t>
        <a:bodyPr/>
        <a:lstStyle/>
        <a:p>
          <a:endParaRPr lang="en-US" sz="2400"/>
        </a:p>
      </dgm:t>
    </dgm:pt>
    <dgm:pt modelId="{45A72AFD-A99C-4C21-B8E9-EB335D52737D}">
      <dgm:prSet phldrT="[Text]" custT="1"/>
      <dgm:spPr>
        <a:solidFill>
          <a:schemeClr val="accent2"/>
        </a:solidFill>
        <a:ln>
          <a:noFill/>
        </a:ln>
      </dgm:spPr>
      <dgm:t>
        <a:bodyPr/>
        <a:lstStyle/>
        <a:p>
          <a:r>
            <a:rPr lang="en-US" sz="1600" dirty="0">
              <a:solidFill>
                <a:schemeClr val="tx1"/>
              </a:solidFill>
            </a:rPr>
            <a:t>Active Experimentation</a:t>
          </a:r>
        </a:p>
      </dgm:t>
    </dgm:pt>
    <dgm:pt modelId="{D7A1743E-7131-4EB3-B2BE-AD753C10F13E}" type="parTrans" cxnId="{95C48E61-2944-4C71-BBB9-4BEC72E05F51}">
      <dgm:prSet/>
      <dgm:spPr/>
      <dgm:t>
        <a:bodyPr/>
        <a:lstStyle/>
        <a:p>
          <a:endParaRPr lang="en-US" sz="2400"/>
        </a:p>
      </dgm:t>
    </dgm:pt>
    <dgm:pt modelId="{6E04871E-F7D9-4BAE-8384-4969310AA7C5}" type="sibTrans" cxnId="{95C48E61-2944-4C71-BBB9-4BEC72E05F51}">
      <dgm:prSet/>
      <dgm:spPr/>
      <dgm:t>
        <a:bodyPr/>
        <a:lstStyle/>
        <a:p>
          <a:endParaRPr lang="en-US" sz="2400"/>
        </a:p>
      </dgm:t>
    </dgm:pt>
    <dgm:pt modelId="{0FE8433D-3F42-469D-92EC-945FC5FCE5A0}" type="pres">
      <dgm:prSet presAssocID="{DB39E3D4-690A-4BAA-BABB-4904F5187239}" presName="cycle" presStyleCnt="0">
        <dgm:presLayoutVars>
          <dgm:dir/>
          <dgm:resizeHandles val="exact"/>
        </dgm:presLayoutVars>
      </dgm:prSet>
      <dgm:spPr/>
    </dgm:pt>
    <dgm:pt modelId="{0CCC36A4-453B-48E9-BA5C-DA554FC2C33A}" type="pres">
      <dgm:prSet presAssocID="{2BD5DF9A-AE20-4F75-9C76-BF1865F5834F}" presName="node" presStyleLbl="node1" presStyleIdx="0" presStyleCnt="4" custScaleX="158812">
        <dgm:presLayoutVars>
          <dgm:bulletEnabled val="1"/>
        </dgm:presLayoutVars>
      </dgm:prSet>
      <dgm:spPr/>
    </dgm:pt>
    <dgm:pt modelId="{2CEC1BDC-ACA3-4C44-A71E-A5AA0B2960CE}" type="pres">
      <dgm:prSet presAssocID="{2BD5DF9A-AE20-4F75-9C76-BF1865F5834F}" presName="spNode" presStyleCnt="0"/>
      <dgm:spPr/>
    </dgm:pt>
    <dgm:pt modelId="{989711EA-1A1C-451B-BAAE-454D42019FC4}" type="pres">
      <dgm:prSet presAssocID="{1E7589E2-1B06-4C53-953B-C70012A125F3}" presName="sibTrans" presStyleLbl="sibTrans1D1" presStyleIdx="0" presStyleCnt="4"/>
      <dgm:spPr/>
    </dgm:pt>
    <dgm:pt modelId="{354DFD9B-85F8-4DFA-BE5F-B1F22CAB2E5F}" type="pres">
      <dgm:prSet presAssocID="{76352FBB-F42A-4AD6-AE13-6D529BC78E13}" presName="node" presStyleLbl="node1" presStyleIdx="1" presStyleCnt="4" custScaleX="158812">
        <dgm:presLayoutVars>
          <dgm:bulletEnabled val="1"/>
        </dgm:presLayoutVars>
      </dgm:prSet>
      <dgm:spPr/>
    </dgm:pt>
    <dgm:pt modelId="{591E0D4D-5E68-4CC7-A5AB-23E992FB0A56}" type="pres">
      <dgm:prSet presAssocID="{76352FBB-F42A-4AD6-AE13-6D529BC78E13}" presName="spNode" presStyleCnt="0"/>
      <dgm:spPr/>
    </dgm:pt>
    <dgm:pt modelId="{4A28A1DF-EA57-4E4F-A2A7-77D6B7C9FE07}" type="pres">
      <dgm:prSet presAssocID="{1C9473B6-9572-4BA5-AA5F-66A932BC11D8}" presName="sibTrans" presStyleLbl="sibTrans1D1" presStyleIdx="1" presStyleCnt="4"/>
      <dgm:spPr/>
    </dgm:pt>
    <dgm:pt modelId="{1F8D3BA9-A4F2-43E1-96C0-419C0FBC8EB9}" type="pres">
      <dgm:prSet presAssocID="{F41545D8-F962-4D88-8714-9596B5820063}" presName="node" presStyleLbl="node1" presStyleIdx="2" presStyleCnt="4" custScaleX="158812">
        <dgm:presLayoutVars>
          <dgm:bulletEnabled val="1"/>
        </dgm:presLayoutVars>
      </dgm:prSet>
      <dgm:spPr/>
    </dgm:pt>
    <dgm:pt modelId="{F0082C35-F683-42D4-AE7C-6DF28B1AD2A9}" type="pres">
      <dgm:prSet presAssocID="{F41545D8-F962-4D88-8714-9596B5820063}" presName="spNode" presStyleCnt="0"/>
      <dgm:spPr/>
    </dgm:pt>
    <dgm:pt modelId="{876E0E87-05F3-4BD8-B01D-6F6FF0A5D85F}" type="pres">
      <dgm:prSet presAssocID="{6E4862A3-262C-4259-B867-A853DBCB6248}" presName="sibTrans" presStyleLbl="sibTrans1D1" presStyleIdx="2" presStyleCnt="4"/>
      <dgm:spPr/>
    </dgm:pt>
    <dgm:pt modelId="{A2A4F2CF-32E6-4E83-84A7-40F17AB548E8}" type="pres">
      <dgm:prSet presAssocID="{45A72AFD-A99C-4C21-B8E9-EB335D52737D}" presName="node" presStyleLbl="node1" presStyleIdx="3" presStyleCnt="4" custScaleX="158812">
        <dgm:presLayoutVars>
          <dgm:bulletEnabled val="1"/>
        </dgm:presLayoutVars>
      </dgm:prSet>
      <dgm:spPr/>
    </dgm:pt>
    <dgm:pt modelId="{CE3A0855-F9E9-4CDA-B8B0-9AB2B4B9A4CC}" type="pres">
      <dgm:prSet presAssocID="{45A72AFD-A99C-4C21-B8E9-EB335D52737D}" presName="spNode" presStyleCnt="0"/>
      <dgm:spPr/>
    </dgm:pt>
    <dgm:pt modelId="{D8495171-1A1D-4CFA-BE0D-DC235C4E2AF6}" type="pres">
      <dgm:prSet presAssocID="{6E04871E-F7D9-4BAE-8384-4969310AA7C5}" presName="sibTrans" presStyleLbl="sibTrans1D1" presStyleIdx="3" presStyleCnt="4"/>
      <dgm:spPr/>
    </dgm:pt>
  </dgm:ptLst>
  <dgm:cxnLst>
    <dgm:cxn modelId="{AB4F6118-3E3B-4FF9-B1C7-5F48203B5E83}" srcId="{DB39E3D4-690A-4BAA-BABB-4904F5187239}" destId="{2BD5DF9A-AE20-4F75-9C76-BF1865F5834F}" srcOrd="0" destOrd="0" parTransId="{1F100AAE-A543-4ED3-A87C-B523554DFDF2}" sibTransId="{1E7589E2-1B06-4C53-953B-C70012A125F3}"/>
    <dgm:cxn modelId="{B3C1C229-118E-4EC8-B9EB-B374B825EADB}" type="presOf" srcId="{76352FBB-F42A-4AD6-AE13-6D529BC78E13}" destId="{354DFD9B-85F8-4DFA-BE5F-B1F22CAB2E5F}" srcOrd="0" destOrd="0" presId="urn:microsoft.com/office/officeart/2005/8/layout/cycle5"/>
    <dgm:cxn modelId="{0A714E2D-0E0A-46DE-848E-0B08EE5AC797}" type="presOf" srcId="{45A72AFD-A99C-4C21-B8E9-EB335D52737D}" destId="{A2A4F2CF-32E6-4E83-84A7-40F17AB548E8}" srcOrd="0" destOrd="0" presId="urn:microsoft.com/office/officeart/2005/8/layout/cycle5"/>
    <dgm:cxn modelId="{B9479036-63DE-4B99-B514-F1AE2068D89F}" type="presOf" srcId="{1C9473B6-9572-4BA5-AA5F-66A932BC11D8}" destId="{4A28A1DF-EA57-4E4F-A2A7-77D6B7C9FE07}" srcOrd="0" destOrd="0" presId="urn:microsoft.com/office/officeart/2005/8/layout/cycle5"/>
    <dgm:cxn modelId="{B18D635E-4495-4C38-BF9E-52B564D37E83}" type="presOf" srcId="{DB39E3D4-690A-4BAA-BABB-4904F5187239}" destId="{0FE8433D-3F42-469D-92EC-945FC5FCE5A0}" srcOrd="0" destOrd="0" presId="urn:microsoft.com/office/officeart/2005/8/layout/cycle5"/>
    <dgm:cxn modelId="{95C48E61-2944-4C71-BBB9-4BEC72E05F51}" srcId="{DB39E3D4-690A-4BAA-BABB-4904F5187239}" destId="{45A72AFD-A99C-4C21-B8E9-EB335D52737D}" srcOrd="3" destOrd="0" parTransId="{D7A1743E-7131-4EB3-B2BE-AD753C10F13E}" sibTransId="{6E04871E-F7D9-4BAE-8384-4969310AA7C5}"/>
    <dgm:cxn modelId="{0BB2C26E-E7B0-453D-9435-96061FE3DCBF}" srcId="{DB39E3D4-690A-4BAA-BABB-4904F5187239}" destId="{76352FBB-F42A-4AD6-AE13-6D529BC78E13}" srcOrd="1" destOrd="0" parTransId="{C87BE66F-80DB-4220-BAE7-4A384361069D}" sibTransId="{1C9473B6-9572-4BA5-AA5F-66A932BC11D8}"/>
    <dgm:cxn modelId="{607E506F-3C2B-404D-BCA1-B88827B5AFF7}" type="presOf" srcId="{1E7589E2-1B06-4C53-953B-C70012A125F3}" destId="{989711EA-1A1C-451B-BAAE-454D42019FC4}" srcOrd="0" destOrd="0" presId="urn:microsoft.com/office/officeart/2005/8/layout/cycle5"/>
    <dgm:cxn modelId="{F72F3A73-8464-4A30-9C28-4C8D88191943}" type="presOf" srcId="{2BD5DF9A-AE20-4F75-9C76-BF1865F5834F}" destId="{0CCC36A4-453B-48E9-BA5C-DA554FC2C33A}" srcOrd="0" destOrd="0" presId="urn:microsoft.com/office/officeart/2005/8/layout/cycle5"/>
    <dgm:cxn modelId="{24CBF180-F0A7-4F57-A124-C10954967291}" type="presOf" srcId="{6E4862A3-262C-4259-B867-A853DBCB6248}" destId="{876E0E87-05F3-4BD8-B01D-6F6FF0A5D85F}" srcOrd="0" destOrd="0" presId="urn:microsoft.com/office/officeart/2005/8/layout/cycle5"/>
    <dgm:cxn modelId="{E26CBBCA-C5FA-4EBD-A18A-BE3EAB33255F}" type="presOf" srcId="{F41545D8-F962-4D88-8714-9596B5820063}" destId="{1F8D3BA9-A4F2-43E1-96C0-419C0FBC8EB9}" srcOrd="0" destOrd="0" presId="urn:microsoft.com/office/officeart/2005/8/layout/cycle5"/>
    <dgm:cxn modelId="{3D1970D1-C046-4DF5-8F7F-6FE30123394F}" srcId="{DB39E3D4-690A-4BAA-BABB-4904F5187239}" destId="{F41545D8-F962-4D88-8714-9596B5820063}" srcOrd="2" destOrd="0" parTransId="{11BD67E3-61F6-46CF-B2DC-BA7FD60E4488}" sibTransId="{6E4862A3-262C-4259-B867-A853DBCB6248}"/>
    <dgm:cxn modelId="{92F1E5EC-4673-4E8C-898A-FA9FBB693531}" type="presOf" srcId="{6E04871E-F7D9-4BAE-8384-4969310AA7C5}" destId="{D8495171-1A1D-4CFA-BE0D-DC235C4E2AF6}" srcOrd="0" destOrd="0" presId="urn:microsoft.com/office/officeart/2005/8/layout/cycle5"/>
    <dgm:cxn modelId="{5A60817E-7A4F-4FC5-9F41-CBD82A554488}" type="presParOf" srcId="{0FE8433D-3F42-469D-92EC-945FC5FCE5A0}" destId="{0CCC36A4-453B-48E9-BA5C-DA554FC2C33A}" srcOrd="0" destOrd="0" presId="urn:microsoft.com/office/officeart/2005/8/layout/cycle5"/>
    <dgm:cxn modelId="{4DB1391C-36F6-451A-A25B-33B946D78D4C}" type="presParOf" srcId="{0FE8433D-3F42-469D-92EC-945FC5FCE5A0}" destId="{2CEC1BDC-ACA3-4C44-A71E-A5AA0B2960CE}" srcOrd="1" destOrd="0" presId="urn:microsoft.com/office/officeart/2005/8/layout/cycle5"/>
    <dgm:cxn modelId="{526D3017-793A-4C07-94C4-B703BA8B1321}" type="presParOf" srcId="{0FE8433D-3F42-469D-92EC-945FC5FCE5A0}" destId="{989711EA-1A1C-451B-BAAE-454D42019FC4}" srcOrd="2" destOrd="0" presId="urn:microsoft.com/office/officeart/2005/8/layout/cycle5"/>
    <dgm:cxn modelId="{FB4E4398-E2E3-45D7-9EEE-A40FAAACFAE0}" type="presParOf" srcId="{0FE8433D-3F42-469D-92EC-945FC5FCE5A0}" destId="{354DFD9B-85F8-4DFA-BE5F-B1F22CAB2E5F}" srcOrd="3" destOrd="0" presId="urn:microsoft.com/office/officeart/2005/8/layout/cycle5"/>
    <dgm:cxn modelId="{DE06EDBA-F7E6-4D25-BE29-B33767B161A3}" type="presParOf" srcId="{0FE8433D-3F42-469D-92EC-945FC5FCE5A0}" destId="{591E0D4D-5E68-4CC7-A5AB-23E992FB0A56}" srcOrd="4" destOrd="0" presId="urn:microsoft.com/office/officeart/2005/8/layout/cycle5"/>
    <dgm:cxn modelId="{BAC6788D-08CA-4A85-97CD-586F30B1387D}" type="presParOf" srcId="{0FE8433D-3F42-469D-92EC-945FC5FCE5A0}" destId="{4A28A1DF-EA57-4E4F-A2A7-77D6B7C9FE07}" srcOrd="5" destOrd="0" presId="urn:microsoft.com/office/officeart/2005/8/layout/cycle5"/>
    <dgm:cxn modelId="{54BFAD2B-7ED1-4646-BA7A-E45C467A0165}" type="presParOf" srcId="{0FE8433D-3F42-469D-92EC-945FC5FCE5A0}" destId="{1F8D3BA9-A4F2-43E1-96C0-419C0FBC8EB9}" srcOrd="6" destOrd="0" presId="urn:microsoft.com/office/officeart/2005/8/layout/cycle5"/>
    <dgm:cxn modelId="{1B37D4E3-98E7-4C73-9B3B-A180E0E9675E}" type="presParOf" srcId="{0FE8433D-3F42-469D-92EC-945FC5FCE5A0}" destId="{F0082C35-F683-42D4-AE7C-6DF28B1AD2A9}" srcOrd="7" destOrd="0" presId="urn:microsoft.com/office/officeart/2005/8/layout/cycle5"/>
    <dgm:cxn modelId="{96EC338A-8312-45D0-AD77-4C61490D53B5}" type="presParOf" srcId="{0FE8433D-3F42-469D-92EC-945FC5FCE5A0}" destId="{876E0E87-05F3-4BD8-B01D-6F6FF0A5D85F}" srcOrd="8" destOrd="0" presId="urn:microsoft.com/office/officeart/2005/8/layout/cycle5"/>
    <dgm:cxn modelId="{84292853-09F2-4BDA-B2BA-19C43109F9BC}" type="presParOf" srcId="{0FE8433D-3F42-469D-92EC-945FC5FCE5A0}" destId="{A2A4F2CF-32E6-4E83-84A7-40F17AB548E8}" srcOrd="9" destOrd="0" presId="urn:microsoft.com/office/officeart/2005/8/layout/cycle5"/>
    <dgm:cxn modelId="{A961E6FF-5445-4FC6-8788-096301945F05}" type="presParOf" srcId="{0FE8433D-3F42-469D-92EC-945FC5FCE5A0}" destId="{CE3A0855-F9E9-4CDA-B8B0-9AB2B4B9A4CC}" srcOrd="10" destOrd="0" presId="urn:microsoft.com/office/officeart/2005/8/layout/cycle5"/>
    <dgm:cxn modelId="{EB430F49-A6DC-4519-8FF8-2DB4D3632F3C}" type="presParOf" srcId="{0FE8433D-3F42-469D-92EC-945FC5FCE5A0}" destId="{D8495171-1A1D-4CFA-BE0D-DC235C4E2AF6}"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8036CC-C7FB-442D-9DF3-4CBA86B3C66E}"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US"/>
        </a:p>
      </dgm:t>
    </dgm:pt>
    <dgm:pt modelId="{E07C8988-E8AD-48B3-A08E-C6ED109D2792}">
      <dgm:prSet phldrT="[Text]"/>
      <dgm:spPr>
        <a:solidFill>
          <a:schemeClr val="bg1"/>
        </a:solidFill>
      </dgm:spPr>
      <dgm:t>
        <a:bodyPr anchor="ctr"/>
        <a:lstStyle/>
        <a:p>
          <a:r>
            <a:rPr lang="en-US" dirty="0">
              <a:solidFill>
                <a:schemeClr val="tx2"/>
              </a:solidFill>
            </a:rPr>
            <a:t>What we want</a:t>
          </a:r>
        </a:p>
      </dgm:t>
    </dgm:pt>
    <dgm:pt modelId="{149A257C-B2D8-4C6A-ACF6-1A7B25B45574}" type="parTrans" cxnId="{7633D655-5862-46D2-85BA-F343884692E2}">
      <dgm:prSet/>
      <dgm:spPr/>
      <dgm:t>
        <a:bodyPr/>
        <a:lstStyle/>
        <a:p>
          <a:endParaRPr lang="en-US">
            <a:solidFill>
              <a:srgbClr val="FFFFFF"/>
            </a:solidFill>
          </a:endParaRPr>
        </a:p>
      </dgm:t>
    </dgm:pt>
    <dgm:pt modelId="{AB3727C6-D3C1-4B32-9F33-C7BE6564A4F9}" type="sibTrans" cxnId="{7633D655-5862-46D2-85BA-F343884692E2}">
      <dgm:prSet/>
      <dgm:spPr/>
      <dgm:t>
        <a:bodyPr/>
        <a:lstStyle/>
        <a:p>
          <a:endParaRPr lang="en-US">
            <a:solidFill>
              <a:srgbClr val="FFFFFF"/>
            </a:solidFill>
          </a:endParaRPr>
        </a:p>
      </dgm:t>
    </dgm:pt>
    <dgm:pt modelId="{61A2DFAE-9051-4EE7-BA48-FD0D2F4679F3}">
      <dgm:prSet phldrT="[Text]"/>
      <dgm:spPr>
        <a:solidFill>
          <a:schemeClr val="accent2"/>
        </a:solidFill>
      </dgm:spPr>
      <dgm:t>
        <a:bodyPr anchor="ctr"/>
        <a:lstStyle/>
        <a:p>
          <a:pPr algn="r"/>
          <a:r>
            <a:rPr lang="en-US" dirty="0">
              <a:solidFill>
                <a:schemeClr val="tx1"/>
              </a:solidFill>
            </a:rPr>
            <a:t>Who we are</a:t>
          </a:r>
        </a:p>
      </dgm:t>
    </dgm:pt>
    <dgm:pt modelId="{A35D5CF0-147B-4265-939C-EEC91594E08E}" type="parTrans" cxnId="{89986C0D-1D7C-4AA3-A3B9-BD6850379263}">
      <dgm:prSet/>
      <dgm:spPr/>
      <dgm:t>
        <a:bodyPr/>
        <a:lstStyle/>
        <a:p>
          <a:endParaRPr lang="en-US">
            <a:solidFill>
              <a:srgbClr val="FFFFFF"/>
            </a:solidFill>
          </a:endParaRPr>
        </a:p>
      </dgm:t>
    </dgm:pt>
    <dgm:pt modelId="{726F3AAD-9A85-43E3-873C-F1F194A5E1A7}" type="sibTrans" cxnId="{89986C0D-1D7C-4AA3-A3B9-BD6850379263}">
      <dgm:prSet/>
      <dgm:spPr/>
      <dgm:t>
        <a:bodyPr/>
        <a:lstStyle/>
        <a:p>
          <a:endParaRPr lang="en-US">
            <a:solidFill>
              <a:srgbClr val="FFFFFF"/>
            </a:solidFill>
          </a:endParaRPr>
        </a:p>
      </dgm:t>
    </dgm:pt>
    <dgm:pt modelId="{46228ED2-DA73-4E7B-8C24-3149112CF3C7}" type="pres">
      <dgm:prSet presAssocID="{788036CC-C7FB-442D-9DF3-4CBA86B3C66E}" presName="Name0" presStyleCnt="0">
        <dgm:presLayoutVars>
          <dgm:chMax val="2"/>
          <dgm:chPref val="2"/>
          <dgm:animLvl val="lvl"/>
        </dgm:presLayoutVars>
      </dgm:prSet>
      <dgm:spPr/>
    </dgm:pt>
    <dgm:pt modelId="{0EC486EF-D955-4FE8-9474-419E48AF1709}" type="pres">
      <dgm:prSet presAssocID="{788036CC-C7FB-442D-9DF3-4CBA86B3C66E}" presName="LeftText" presStyleLbl="revTx" presStyleIdx="0" presStyleCnt="0">
        <dgm:presLayoutVars>
          <dgm:bulletEnabled val="1"/>
        </dgm:presLayoutVars>
      </dgm:prSet>
      <dgm:spPr/>
    </dgm:pt>
    <dgm:pt modelId="{96A917B3-3ABE-4125-820A-DDF0574332B6}" type="pres">
      <dgm:prSet presAssocID="{788036CC-C7FB-442D-9DF3-4CBA86B3C66E}" presName="LeftNode" presStyleLbl="bgImgPlace1" presStyleIdx="0" presStyleCnt="2">
        <dgm:presLayoutVars>
          <dgm:chMax val="2"/>
          <dgm:chPref val="2"/>
        </dgm:presLayoutVars>
      </dgm:prSet>
      <dgm:spPr/>
    </dgm:pt>
    <dgm:pt modelId="{1B11A01A-74FD-4DE6-B9C2-0FCED3DE1829}" type="pres">
      <dgm:prSet presAssocID="{788036CC-C7FB-442D-9DF3-4CBA86B3C66E}" presName="RightText" presStyleLbl="revTx" presStyleIdx="0" presStyleCnt="0">
        <dgm:presLayoutVars>
          <dgm:bulletEnabled val="1"/>
        </dgm:presLayoutVars>
      </dgm:prSet>
      <dgm:spPr/>
    </dgm:pt>
    <dgm:pt modelId="{BB06F924-2865-4303-83D6-E25091715798}" type="pres">
      <dgm:prSet presAssocID="{788036CC-C7FB-442D-9DF3-4CBA86B3C66E}" presName="RightNode" presStyleLbl="bgImgPlace1" presStyleIdx="1" presStyleCnt="2">
        <dgm:presLayoutVars>
          <dgm:chMax val="0"/>
          <dgm:chPref val="0"/>
        </dgm:presLayoutVars>
      </dgm:prSet>
      <dgm:spPr/>
    </dgm:pt>
    <dgm:pt modelId="{C2B2E082-EAED-46CD-A84C-B72D506C4BE2}" type="pres">
      <dgm:prSet presAssocID="{788036CC-C7FB-442D-9DF3-4CBA86B3C66E}" presName="TopArrow" presStyleLbl="node1" presStyleIdx="0" presStyleCnt="2"/>
      <dgm:spPr>
        <a:solidFill>
          <a:schemeClr val="accent5"/>
        </a:solidFill>
        <a:ln>
          <a:noFill/>
        </a:ln>
      </dgm:spPr>
    </dgm:pt>
    <dgm:pt modelId="{2CD258DB-03B8-4402-A572-98ABB7803ACF}" type="pres">
      <dgm:prSet presAssocID="{788036CC-C7FB-442D-9DF3-4CBA86B3C66E}" presName="BottomArrow" presStyleLbl="node1" presStyleIdx="1" presStyleCnt="2"/>
      <dgm:spPr>
        <a:solidFill>
          <a:schemeClr val="accent5"/>
        </a:solidFill>
        <a:ln>
          <a:noFill/>
        </a:ln>
      </dgm:spPr>
    </dgm:pt>
  </dgm:ptLst>
  <dgm:cxnLst>
    <dgm:cxn modelId="{89986C0D-1D7C-4AA3-A3B9-BD6850379263}" srcId="{788036CC-C7FB-442D-9DF3-4CBA86B3C66E}" destId="{61A2DFAE-9051-4EE7-BA48-FD0D2F4679F3}" srcOrd="1" destOrd="0" parTransId="{A35D5CF0-147B-4265-939C-EEC91594E08E}" sibTransId="{726F3AAD-9A85-43E3-873C-F1F194A5E1A7}"/>
    <dgm:cxn modelId="{7633D655-5862-46D2-85BA-F343884692E2}" srcId="{788036CC-C7FB-442D-9DF3-4CBA86B3C66E}" destId="{E07C8988-E8AD-48B3-A08E-C6ED109D2792}" srcOrd="0" destOrd="0" parTransId="{149A257C-B2D8-4C6A-ACF6-1A7B25B45574}" sibTransId="{AB3727C6-D3C1-4B32-9F33-C7BE6564A4F9}"/>
    <dgm:cxn modelId="{AEAD4587-02B9-4689-88D4-241C947AAD1C}" type="presOf" srcId="{61A2DFAE-9051-4EE7-BA48-FD0D2F4679F3}" destId="{1B11A01A-74FD-4DE6-B9C2-0FCED3DE1829}" srcOrd="0" destOrd="0" presId="urn:microsoft.com/office/officeart/2009/layout/ReverseList"/>
    <dgm:cxn modelId="{0427608B-680D-47F0-BF8A-556523322558}" type="presOf" srcId="{788036CC-C7FB-442D-9DF3-4CBA86B3C66E}" destId="{46228ED2-DA73-4E7B-8C24-3149112CF3C7}" srcOrd="0" destOrd="0" presId="urn:microsoft.com/office/officeart/2009/layout/ReverseList"/>
    <dgm:cxn modelId="{00C6CFA4-4080-46E6-84E6-F64870EF6F40}" type="presOf" srcId="{E07C8988-E8AD-48B3-A08E-C6ED109D2792}" destId="{96A917B3-3ABE-4125-820A-DDF0574332B6}" srcOrd="1" destOrd="0" presId="urn:microsoft.com/office/officeart/2009/layout/ReverseList"/>
    <dgm:cxn modelId="{F3874EEC-B0CF-4327-B206-F77138F3C07D}" type="presOf" srcId="{61A2DFAE-9051-4EE7-BA48-FD0D2F4679F3}" destId="{BB06F924-2865-4303-83D6-E25091715798}" srcOrd="1" destOrd="0" presId="urn:microsoft.com/office/officeart/2009/layout/ReverseList"/>
    <dgm:cxn modelId="{16EEFEF3-9541-4EBF-B88F-3C113DEE694A}" type="presOf" srcId="{E07C8988-E8AD-48B3-A08E-C6ED109D2792}" destId="{0EC486EF-D955-4FE8-9474-419E48AF1709}" srcOrd="0" destOrd="0" presId="urn:microsoft.com/office/officeart/2009/layout/ReverseList"/>
    <dgm:cxn modelId="{4C7275D3-1AFC-4217-B232-B3EBA15E763F}" type="presParOf" srcId="{46228ED2-DA73-4E7B-8C24-3149112CF3C7}" destId="{0EC486EF-D955-4FE8-9474-419E48AF1709}" srcOrd="0" destOrd="0" presId="urn:microsoft.com/office/officeart/2009/layout/ReverseList"/>
    <dgm:cxn modelId="{301328AB-0CBA-412C-9EE7-10D6B5E90318}" type="presParOf" srcId="{46228ED2-DA73-4E7B-8C24-3149112CF3C7}" destId="{96A917B3-3ABE-4125-820A-DDF0574332B6}" srcOrd="1" destOrd="0" presId="urn:microsoft.com/office/officeart/2009/layout/ReverseList"/>
    <dgm:cxn modelId="{4DC1BE86-5BD0-46D4-A2D9-A27B014EF1C4}" type="presParOf" srcId="{46228ED2-DA73-4E7B-8C24-3149112CF3C7}" destId="{1B11A01A-74FD-4DE6-B9C2-0FCED3DE1829}" srcOrd="2" destOrd="0" presId="urn:microsoft.com/office/officeart/2009/layout/ReverseList"/>
    <dgm:cxn modelId="{2B1B4A0D-A970-4F32-B920-D240963E9AB0}" type="presParOf" srcId="{46228ED2-DA73-4E7B-8C24-3149112CF3C7}" destId="{BB06F924-2865-4303-83D6-E25091715798}" srcOrd="3" destOrd="0" presId="urn:microsoft.com/office/officeart/2009/layout/ReverseList"/>
    <dgm:cxn modelId="{FD9D2DCE-FFDD-4FF7-A71A-66F08D453007}" type="presParOf" srcId="{46228ED2-DA73-4E7B-8C24-3149112CF3C7}" destId="{C2B2E082-EAED-46CD-A84C-B72D506C4BE2}" srcOrd="4" destOrd="0" presId="urn:microsoft.com/office/officeart/2009/layout/ReverseList"/>
    <dgm:cxn modelId="{A262E4DB-9D89-4A29-B317-8C2205033342}" type="presParOf" srcId="{46228ED2-DA73-4E7B-8C24-3149112CF3C7}" destId="{2CD258DB-03B8-4402-A572-98ABB7803ACF}" srcOrd="5" destOrd="0" presId="urn:microsoft.com/office/officeart/2009/layout/Reverse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ADD330-AE1A-49DA-81A1-0DE354824670}" type="doc">
      <dgm:prSet loTypeId="urn:microsoft.com/office/officeart/2005/8/layout/process1" loCatId="process" qsTypeId="urn:microsoft.com/office/officeart/2005/8/quickstyle/simple1" qsCatId="simple" csTypeId="urn:microsoft.com/office/officeart/2005/8/colors/colorful1" csCatId="colorful" phldr="1"/>
      <dgm:spPr/>
    </dgm:pt>
    <dgm:pt modelId="{D8A4B312-AB9A-4A57-9507-1992E8FBD7B8}">
      <dgm:prSet phldrT="[Text]"/>
      <dgm:spPr/>
      <dgm:t>
        <a:bodyPr/>
        <a:lstStyle/>
        <a:p>
          <a:r>
            <a:rPr lang="en-GB" dirty="0">
              <a:solidFill>
                <a:schemeClr val="tx1"/>
              </a:solidFill>
            </a:rPr>
            <a:t>Input</a:t>
          </a:r>
        </a:p>
      </dgm:t>
    </dgm:pt>
    <dgm:pt modelId="{3308D1B4-663D-487E-8517-68F911B6DFC8}" type="parTrans" cxnId="{78F32A09-ADE4-4B63-A85C-EFC42628BE4D}">
      <dgm:prSet/>
      <dgm:spPr/>
      <dgm:t>
        <a:bodyPr/>
        <a:lstStyle/>
        <a:p>
          <a:endParaRPr lang="en-GB">
            <a:solidFill>
              <a:srgbClr val="FFFFFF"/>
            </a:solidFill>
          </a:endParaRPr>
        </a:p>
      </dgm:t>
    </dgm:pt>
    <dgm:pt modelId="{13552ABB-984F-4D39-9566-8437C6A75160}" type="sibTrans" cxnId="{78F32A09-ADE4-4B63-A85C-EFC42628BE4D}">
      <dgm:prSet/>
      <dgm:spPr/>
      <dgm:t>
        <a:bodyPr/>
        <a:lstStyle/>
        <a:p>
          <a:endParaRPr lang="en-GB">
            <a:solidFill>
              <a:srgbClr val="FFFFFF"/>
            </a:solidFill>
          </a:endParaRPr>
        </a:p>
      </dgm:t>
    </dgm:pt>
    <dgm:pt modelId="{BA9CEE9D-B50F-4D05-B4CA-74550FF8668D}">
      <dgm:prSet phldrT="[Text]"/>
      <dgm:spPr/>
      <dgm:t>
        <a:bodyPr/>
        <a:lstStyle/>
        <a:p>
          <a:r>
            <a:rPr lang="en-GB" dirty="0">
              <a:solidFill>
                <a:schemeClr val="tx1"/>
              </a:solidFill>
            </a:rPr>
            <a:t>Operation 1</a:t>
          </a:r>
        </a:p>
      </dgm:t>
    </dgm:pt>
    <dgm:pt modelId="{3A081E6F-C30F-4CEF-9AAB-A85A00E13CC0}" type="parTrans" cxnId="{2D6D60C4-83D6-475B-96DF-9782C623AA82}">
      <dgm:prSet/>
      <dgm:spPr/>
      <dgm:t>
        <a:bodyPr/>
        <a:lstStyle/>
        <a:p>
          <a:endParaRPr lang="en-GB">
            <a:solidFill>
              <a:srgbClr val="FFFFFF"/>
            </a:solidFill>
          </a:endParaRPr>
        </a:p>
      </dgm:t>
    </dgm:pt>
    <dgm:pt modelId="{EA1CEEA1-2FE5-4C90-BB0F-6BFD6E00924A}" type="sibTrans" cxnId="{2D6D60C4-83D6-475B-96DF-9782C623AA82}">
      <dgm:prSet/>
      <dgm:spPr/>
      <dgm:t>
        <a:bodyPr/>
        <a:lstStyle/>
        <a:p>
          <a:endParaRPr lang="en-GB">
            <a:solidFill>
              <a:srgbClr val="FFFFFF"/>
            </a:solidFill>
          </a:endParaRPr>
        </a:p>
      </dgm:t>
    </dgm:pt>
    <dgm:pt modelId="{C91F4317-5460-4D06-B879-1892305D15F1}">
      <dgm:prSet phldrT="[Text]"/>
      <dgm:spPr/>
      <dgm:t>
        <a:bodyPr/>
        <a:lstStyle/>
        <a:p>
          <a:r>
            <a:rPr lang="en-GB" dirty="0">
              <a:solidFill>
                <a:schemeClr val="tx1"/>
              </a:solidFill>
            </a:rPr>
            <a:t>Operation 2</a:t>
          </a:r>
        </a:p>
      </dgm:t>
    </dgm:pt>
    <dgm:pt modelId="{14BB910D-5C54-403B-B0D0-7245592BEC3B}" type="parTrans" cxnId="{82CD00ED-B732-4938-BC6E-ABA2389ACC23}">
      <dgm:prSet/>
      <dgm:spPr/>
      <dgm:t>
        <a:bodyPr/>
        <a:lstStyle/>
        <a:p>
          <a:endParaRPr lang="en-GB">
            <a:solidFill>
              <a:srgbClr val="FFFFFF"/>
            </a:solidFill>
          </a:endParaRPr>
        </a:p>
      </dgm:t>
    </dgm:pt>
    <dgm:pt modelId="{60264554-6907-4148-BADD-88FE203D7E0D}" type="sibTrans" cxnId="{82CD00ED-B732-4938-BC6E-ABA2389ACC23}">
      <dgm:prSet/>
      <dgm:spPr/>
      <dgm:t>
        <a:bodyPr/>
        <a:lstStyle/>
        <a:p>
          <a:endParaRPr lang="en-GB">
            <a:solidFill>
              <a:srgbClr val="FFFFFF"/>
            </a:solidFill>
          </a:endParaRPr>
        </a:p>
      </dgm:t>
    </dgm:pt>
    <dgm:pt modelId="{898965FC-6120-4C45-AE3B-1541049A47E8}">
      <dgm:prSet phldrT="[Text]"/>
      <dgm:spPr/>
      <dgm:t>
        <a:bodyPr/>
        <a:lstStyle/>
        <a:p>
          <a:r>
            <a:rPr lang="en-GB" dirty="0">
              <a:solidFill>
                <a:schemeClr val="tx1"/>
              </a:solidFill>
            </a:rPr>
            <a:t>Output</a:t>
          </a:r>
        </a:p>
      </dgm:t>
    </dgm:pt>
    <dgm:pt modelId="{1A62C12A-302F-45D4-8136-70ED5FB28B6E}" type="parTrans" cxnId="{7DB9DA29-68BE-433D-9E7F-7450A9963FA3}">
      <dgm:prSet/>
      <dgm:spPr/>
      <dgm:t>
        <a:bodyPr/>
        <a:lstStyle/>
        <a:p>
          <a:endParaRPr lang="en-GB">
            <a:solidFill>
              <a:srgbClr val="FFFFFF"/>
            </a:solidFill>
          </a:endParaRPr>
        </a:p>
      </dgm:t>
    </dgm:pt>
    <dgm:pt modelId="{8BB93DFE-CC46-49B6-BA22-0D1FA4B5BBCA}" type="sibTrans" cxnId="{7DB9DA29-68BE-433D-9E7F-7450A9963FA3}">
      <dgm:prSet/>
      <dgm:spPr/>
      <dgm:t>
        <a:bodyPr/>
        <a:lstStyle/>
        <a:p>
          <a:endParaRPr lang="en-GB">
            <a:solidFill>
              <a:srgbClr val="FFFFFF"/>
            </a:solidFill>
          </a:endParaRPr>
        </a:p>
      </dgm:t>
    </dgm:pt>
    <dgm:pt modelId="{FFAD230E-15F2-4EFB-B629-A64686B5B191}" type="pres">
      <dgm:prSet presAssocID="{BBADD330-AE1A-49DA-81A1-0DE354824670}" presName="Name0" presStyleCnt="0">
        <dgm:presLayoutVars>
          <dgm:dir/>
          <dgm:resizeHandles val="exact"/>
        </dgm:presLayoutVars>
      </dgm:prSet>
      <dgm:spPr/>
    </dgm:pt>
    <dgm:pt modelId="{3B279973-E37D-4F60-B79C-7056B55A3C3C}" type="pres">
      <dgm:prSet presAssocID="{D8A4B312-AB9A-4A57-9507-1992E8FBD7B8}" presName="node" presStyleLbl="node1" presStyleIdx="0" presStyleCnt="4" custLinFactNeighborX="6300" custLinFactNeighborY="-14942">
        <dgm:presLayoutVars>
          <dgm:bulletEnabled val="1"/>
        </dgm:presLayoutVars>
      </dgm:prSet>
      <dgm:spPr/>
    </dgm:pt>
    <dgm:pt modelId="{5DD8B3E9-6CC2-4A67-9126-5925FB02A16F}" type="pres">
      <dgm:prSet presAssocID="{13552ABB-984F-4D39-9566-8437C6A75160}" presName="sibTrans" presStyleLbl="sibTrans2D1" presStyleIdx="0" presStyleCnt="3"/>
      <dgm:spPr/>
    </dgm:pt>
    <dgm:pt modelId="{E1A321EA-D7CE-4474-B4B0-F030825335B4}" type="pres">
      <dgm:prSet presAssocID="{13552ABB-984F-4D39-9566-8437C6A75160}" presName="connectorText" presStyleLbl="sibTrans2D1" presStyleIdx="0" presStyleCnt="3"/>
      <dgm:spPr/>
    </dgm:pt>
    <dgm:pt modelId="{6128BBFB-8BCC-41B4-B954-7C2254469912}" type="pres">
      <dgm:prSet presAssocID="{BA9CEE9D-B50F-4D05-B4CA-74550FF8668D}" presName="node" presStyleLbl="node1" presStyleIdx="1" presStyleCnt="4">
        <dgm:presLayoutVars>
          <dgm:bulletEnabled val="1"/>
        </dgm:presLayoutVars>
      </dgm:prSet>
      <dgm:spPr/>
    </dgm:pt>
    <dgm:pt modelId="{0A468543-F307-4831-AEB1-A152E63A3960}" type="pres">
      <dgm:prSet presAssocID="{EA1CEEA1-2FE5-4C90-BB0F-6BFD6E00924A}" presName="sibTrans" presStyleLbl="sibTrans2D1" presStyleIdx="1" presStyleCnt="3"/>
      <dgm:spPr/>
    </dgm:pt>
    <dgm:pt modelId="{5959A320-DBE4-470C-A3AE-3B31ABCA30CE}" type="pres">
      <dgm:prSet presAssocID="{EA1CEEA1-2FE5-4C90-BB0F-6BFD6E00924A}" presName="connectorText" presStyleLbl="sibTrans2D1" presStyleIdx="1" presStyleCnt="3"/>
      <dgm:spPr/>
    </dgm:pt>
    <dgm:pt modelId="{5E99072D-F555-4E5F-B50C-C87A2C6DFF54}" type="pres">
      <dgm:prSet presAssocID="{C91F4317-5460-4D06-B879-1892305D15F1}" presName="node" presStyleLbl="node1" presStyleIdx="2" presStyleCnt="4">
        <dgm:presLayoutVars>
          <dgm:bulletEnabled val="1"/>
        </dgm:presLayoutVars>
      </dgm:prSet>
      <dgm:spPr/>
    </dgm:pt>
    <dgm:pt modelId="{A95743BF-406B-4281-9EC8-276FD58B70FF}" type="pres">
      <dgm:prSet presAssocID="{60264554-6907-4148-BADD-88FE203D7E0D}" presName="sibTrans" presStyleLbl="sibTrans2D1" presStyleIdx="2" presStyleCnt="3"/>
      <dgm:spPr/>
    </dgm:pt>
    <dgm:pt modelId="{B2388195-4C19-47E6-B9F5-1FD75C66D680}" type="pres">
      <dgm:prSet presAssocID="{60264554-6907-4148-BADD-88FE203D7E0D}" presName="connectorText" presStyleLbl="sibTrans2D1" presStyleIdx="2" presStyleCnt="3"/>
      <dgm:spPr/>
    </dgm:pt>
    <dgm:pt modelId="{289BCA7D-3A7E-4A20-BF94-032F83A1D63B}" type="pres">
      <dgm:prSet presAssocID="{898965FC-6120-4C45-AE3B-1541049A47E8}" presName="node" presStyleLbl="node1" presStyleIdx="3" presStyleCnt="4">
        <dgm:presLayoutVars>
          <dgm:bulletEnabled val="1"/>
        </dgm:presLayoutVars>
      </dgm:prSet>
      <dgm:spPr/>
    </dgm:pt>
  </dgm:ptLst>
  <dgm:cxnLst>
    <dgm:cxn modelId="{49483706-298F-4DF7-8DDA-7EE23B3CF111}" type="presOf" srcId="{C91F4317-5460-4D06-B879-1892305D15F1}" destId="{5E99072D-F555-4E5F-B50C-C87A2C6DFF54}" srcOrd="0" destOrd="0" presId="urn:microsoft.com/office/officeart/2005/8/layout/process1"/>
    <dgm:cxn modelId="{78F32A09-ADE4-4B63-A85C-EFC42628BE4D}" srcId="{BBADD330-AE1A-49DA-81A1-0DE354824670}" destId="{D8A4B312-AB9A-4A57-9507-1992E8FBD7B8}" srcOrd="0" destOrd="0" parTransId="{3308D1B4-663D-487E-8517-68F911B6DFC8}" sibTransId="{13552ABB-984F-4D39-9566-8437C6A75160}"/>
    <dgm:cxn modelId="{BB5EC117-1074-42AE-8AB1-9967B1DF26FA}" type="presOf" srcId="{BBADD330-AE1A-49DA-81A1-0DE354824670}" destId="{FFAD230E-15F2-4EFB-B629-A64686B5B191}" srcOrd="0" destOrd="0" presId="urn:microsoft.com/office/officeart/2005/8/layout/process1"/>
    <dgm:cxn modelId="{7DB9DA29-68BE-433D-9E7F-7450A9963FA3}" srcId="{BBADD330-AE1A-49DA-81A1-0DE354824670}" destId="{898965FC-6120-4C45-AE3B-1541049A47E8}" srcOrd="3" destOrd="0" parTransId="{1A62C12A-302F-45D4-8136-70ED5FB28B6E}" sibTransId="{8BB93DFE-CC46-49B6-BA22-0D1FA4B5BBCA}"/>
    <dgm:cxn modelId="{D9DFC73F-6A09-4F0C-A920-95BE2F3D4B62}" type="presOf" srcId="{13552ABB-984F-4D39-9566-8437C6A75160}" destId="{5DD8B3E9-6CC2-4A67-9126-5925FB02A16F}" srcOrd="0" destOrd="0" presId="urn:microsoft.com/office/officeart/2005/8/layout/process1"/>
    <dgm:cxn modelId="{BB6EC369-87C5-4BCF-9E2D-03D8D197A785}" type="presOf" srcId="{D8A4B312-AB9A-4A57-9507-1992E8FBD7B8}" destId="{3B279973-E37D-4F60-B79C-7056B55A3C3C}" srcOrd="0" destOrd="0" presId="urn:microsoft.com/office/officeart/2005/8/layout/process1"/>
    <dgm:cxn modelId="{23C7EE51-349E-4DBA-AFAF-F094E4FD07E5}" type="presOf" srcId="{13552ABB-984F-4D39-9566-8437C6A75160}" destId="{E1A321EA-D7CE-4474-B4B0-F030825335B4}" srcOrd="1" destOrd="0" presId="urn:microsoft.com/office/officeart/2005/8/layout/process1"/>
    <dgm:cxn modelId="{49E6A158-151F-4F93-A8F3-23513F63D96C}" type="presOf" srcId="{60264554-6907-4148-BADD-88FE203D7E0D}" destId="{B2388195-4C19-47E6-B9F5-1FD75C66D680}" srcOrd="1" destOrd="0" presId="urn:microsoft.com/office/officeart/2005/8/layout/process1"/>
    <dgm:cxn modelId="{4FE3E958-55C1-4643-A73C-F5B01145E55C}" type="presOf" srcId="{60264554-6907-4148-BADD-88FE203D7E0D}" destId="{A95743BF-406B-4281-9EC8-276FD58B70FF}" srcOrd="0" destOrd="0" presId="urn:microsoft.com/office/officeart/2005/8/layout/process1"/>
    <dgm:cxn modelId="{F9F6E4A4-6EE8-419B-ACD3-332975052C4F}" type="presOf" srcId="{EA1CEEA1-2FE5-4C90-BB0F-6BFD6E00924A}" destId="{5959A320-DBE4-470C-A3AE-3B31ABCA30CE}" srcOrd="1" destOrd="0" presId="urn:microsoft.com/office/officeart/2005/8/layout/process1"/>
    <dgm:cxn modelId="{64C2C9AF-3F11-4BAA-B871-9ADA161804AC}" type="presOf" srcId="{898965FC-6120-4C45-AE3B-1541049A47E8}" destId="{289BCA7D-3A7E-4A20-BF94-032F83A1D63B}" srcOrd="0" destOrd="0" presId="urn:microsoft.com/office/officeart/2005/8/layout/process1"/>
    <dgm:cxn modelId="{2D6D60C4-83D6-475B-96DF-9782C623AA82}" srcId="{BBADD330-AE1A-49DA-81A1-0DE354824670}" destId="{BA9CEE9D-B50F-4D05-B4CA-74550FF8668D}" srcOrd="1" destOrd="0" parTransId="{3A081E6F-C30F-4CEF-9AAB-A85A00E13CC0}" sibTransId="{EA1CEEA1-2FE5-4C90-BB0F-6BFD6E00924A}"/>
    <dgm:cxn modelId="{954BD6EC-333D-4D2A-B5AC-6116EF9CEE48}" type="presOf" srcId="{EA1CEEA1-2FE5-4C90-BB0F-6BFD6E00924A}" destId="{0A468543-F307-4831-AEB1-A152E63A3960}" srcOrd="0" destOrd="0" presId="urn:microsoft.com/office/officeart/2005/8/layout/process1"/>
    <dgm:cxn modelId="{82CD00ED-B732-4938-BC6E-ABA2389ACC23}" srcId="{BBADD330-AE1A-49DA-81A1-0DE354824670}" destId="{C91F4317-5460-4D06-B879-1892305D15F1}" srcOrd="2" destOrd="0" parTransId="{14BB910D-5C54-403B-B0D0-7245592BEC3B}" sibTransId="{60264554-6907-4148-BADD-88FE203D7E0D}"/>
    <dgm:cxn modelId="{EF46C9F3-C986-47A7-80EC-A42BF9B3C39F}" type="presOf" srcId="{BA9CEE9D-B50F-4D05-B4CA-74550FF8668D}" destId="{6128BBFB-8BCC-41B4-B954-7C2254469912}" srcOrd="0" destOrd="0" presId="urn:microsoft.com/office/officeart/2005/8/layout/process1"/>
    <dgm:cxn modelId="{1CE79592-FECA-4516-A688-CDA1AA02A154}" type="presParOf" srcId="{FFAD230E-15F2-4EFB-B629-A64686B5B191}" destId="{3B279973-E37D-4F60-B79C-7056B55A3C3C}" srcOrd="0" destOrd="0" presId="urn:microsoft.com/office/officeart/2005/8/layout/process1"/>
    <dgm:cxn modelId="{5520876C-5FEB-456E-9212-23F8392203BD}" type="presParOf" srcId="{FFAD230E-15F2-4EFB-B629-A64686B5B191}" destId="{5DD8B3E9-6CC2-4A67-9126-5925FB02A16F}" srcOrd="1" destOrd="0" presId="urn:microsoft.com/office/officeart/2005/8/layout/process1"/>
    <dgm:cxn modelId="{CA40EEA2-3971-440A-8678-7A5A6CCE90F3}" type="presParOf" srcId="{5DD8B3E9-6CC2-4A67-9126-5925FB02A16F}" destId="{E1A321EA-D7CE-4474-B4B0-F030825335B4}" srcOrd="0" destOrd="0" presId="urn:microsoft.com/office/officeart/2005/8/layout/process1"/>
    <dgm:cxn modelId="{D0576B41-A6E6-45F1-8EB0-DFAD63FEA2B6}" type="presParOf" srcId="{FFAD230E-15F2-4EFB-B629-A64686B5B191}" destId="{6128BBFB-8BCC-41B4-B954-7C2254469912}" srcOrd="2" destOrd="0" presId="urn:microsoft.com/office/officeart/2005/8/layout/process1"/>
    <dgm:cxn modelId="{0B346EA7-7E09-4395-94BC-0976449B9A8D}" type="presParOf" srcId="{FFAD230E-15F2-4EFB-B629-A64686B5B191}" destId="{0A468543-F307-4831-AEB1-A152E63A3960}" srcOrd="3" destOrd="0" presId="urn:microsoft.com/office/officeart/2005/8/layout/process1"/>
    <dgm:cxn modelId="{F8363BB3-2BC7-49AB-884A-2EE8A4A5F38D}" type="presParOf" srcId="{0A468543-F307-4831-AEB1-A152E63A3960}" destId="{5959A320-DBE4-470C-A3AE-3B31ABCA30CE}" srcOrd="0" destOrd="0" presId="urn:microsoft.com/office/officeart/2005/8/layout/process1"/>
    <dgm:cxn modelId="{AC21C7BC-1034-488A-8719-DF56814DFAC3}" type="presParOf" srcId="{FFAD230E-15F2-4EFB-B629-A64686B5B191}" destId="{5E99072D-F555-4E5F-B50C-C87A2C6DFF54}" srcOrd="4" destOrd="0" presId="urn:microsoft.com/office/officeart/2005/8/layout/process1"/>
    <dgm:cxn modelId="{361AB783-22D6-4593-805C-67C89737EE1B}" type="presParOf" srcId="{FFAD230E-15F2-4EFB-B629-A64686B5B191}" destId="{A95743BF-406B-4281-9EC8-276FD58B70FF}" srcOrd="5" destOrd="0" presId="urn:microsoft.com/office/officeart/2005/8/layout/process1"/>
    <dgm:cxn modelId="{01C0A1A5-A59E-4B20-AF91-96A55AAF465A}" type="presParOf" srcId="{A95743BF-406B-4281-9EC8-276FD58B70FF}" destId="{B2388195-4C19-47E6-B9F5-1FD75C66D680}" srcOrd="0" destOrd="0" presId="urn:microsoft.com/office/officeart/2005/8/layout/process1"/>
    <dgm:cxn modelId="{AF2FD2F4-4D92-49C2-BEE3-EC9895F808EC}" type="presParOf" srcId="{FFAD230E-15F2-4EFB-B629-A64686B5B191}" destId="{289BCA7D-3A7E-4A20-BF94-032F83A1D63B}"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C36A4-453B-48E9-BA5C-DA554FC2C33A}">
      <dsp:nvSpPr>
        <dsp:cNvPr id="0" name=""/>
        <dsp:cNvSpPr/>
      </dsp:nvSpPr>
      <dsp:spPr>
        <a:xfrm>
          <a:off x="927478" y="136299"/>
          <a:ext cx="1885192" cy="771588"/>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Concrete Experience</a:t>
          </a:r>
        </a:p>
      </dsp:txBody>
      <dsp:txXfrm>
        <a:off x="965144" y="173965"/>
        <a:ext cx="1809860" cy="696256"/>
      </dsp:txXfrm>
    </dsp:sp>
    <dsp:sp modelId="{989711EA-1A1C-451B-BAAE-454D42019FC4}">
      <dsp:nvSpPr>
        <dsp:cNvPr id="0" name=""/>
        <dsp:cNvSpPr/>
      </dsp:nvSpPr>
      <dsp:spPr>
        <a:xfrm>
          <a:off x="365179" y="750445"/>
          <a:ext cx="2553087" cy="2553087"/>
        </a:xfrm>
        <a:custGeom>
          <a:avLst/>
          <a:gdLst/>
          <a:ahLst/>
          <a:cxnLst/>
          <a:rect l="0" t="0" r="0" b="0"/>
          <a:pathLst>
            <a:path>
              <a:moveTo>
                <a:pt x="2011797" y="233008"/>
              </a:moveTo>
              <a:arcTo wR="1276543" hR="1276543" stAng="18310063" swAng="11798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54DFD9B-85F8-4DFA-BE5F-B1F22CAB2E5F}">
      <dsp:nvSpPr>
        <dsp:cNvPr id="0" name=""/>
        <dsp:cNvSpPr/>
      </dsp:nvSpPr>
      <dsp:spPr>
        <a:xfrm>
          <a:off x="2204022" y="1412843"/>
          <a:ext cx="1885192" cy="771588"/>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Reflective Observation</a:t>
          </a:r>
        </a:p>
      </dsp:txBody>
      <dsp:txXfrm>
        <a:off x="2241688" y="1450509"/>
        <a:ext cx="1809860" cy="696256"/>
      </dsp:txXfrm>
    </dsp:sp>
    <dsp:sp modelId="{4A28A1DF-EA57-4E4F-A2A7-77D6B7C9FE07}">
      <dsp:nvSpPr>
        <dsp:cNvPr id="0" name=""/>
        <dsp:cNvSpPr/>
      </dsp:nvSpPr>
      <dsp:spPr>
        <a:xfrm>
          <a:off x="365179" y="293741"/>
          <a:ext cx="2553087" cy="2553087"/>
        </a:xfrm>
        <a:custGeom>
          <a:avLst/>
          <a:gdLst/>
          <a:ahLst/>
          <a:cxnLst/>
          <a:rect l="0" t="0" r="0" b="0"/>
          <a:pathLst>
            <a:path>
              <a:moveTo>
                <a:pt x="2320079" y="2011797"/>
              </a:moveTo>
              <a:arcTo wR="1276543" hR="1276543" stAng="2110063" swAng="11798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F8D3BA9-A4F2-43E1-96C0-419C0FBC8EB9}">
      <dsp:nvSpPr>
        <dsp:cNvPr id="0" name=""/>
        <dsp:cNvSpPr/>
      </dsp:nvSpPr>
      <dsp:spPr>
        <a:xfrm>
          <a:off x="927478" y="2689386"/>
          <a:ext cx="1885192" cy="771588"/>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Abstract </a:t>
          </a:r>
          <a:r>
            <a:rPr lang="en-US" sz="1600" kern="1200" dirty="0" err="1">
              <a:solidFill>
                <a:schemeClr val="tx1"/>
              </a:solidFill>
            </a:rPr>
            <a:t>Conceptualisation</a:t>
          </a:r>
          <a:endParaRPr lang="en-US" sz="1600" kern="1200" dirty="0">
            <a:solidFill>
              <a:schemeClr val="tx1"/>
            </a:solidFill>
          </a:endParaRPr>
        </a:p>
      </dsp:txBody>
      <dsp:txXfrm>
        <a:off x="965144" y="2727052"/>
        <a:ext cx="1809860" cy="696256"/>
      </dsp:txXfrm>
    </dsp:sp>
    <dsp:sp modelId="{876E0E87-05F3-4BD8-B01D-6F6FF0A5D85F}">
      <dsp:nvSpPr>
        <dsp:cNvPr id="0" name=""/>
        <dsp:cNvSpPr/>
      </dsp:nvSpPr>
      <dsp:spPr>
        <a:xfrm>
          <a:off x="821883" y="293741"/>
          <a:ext cx="2553087" cy="2553087"/>
        </a:xfrm>
        <a:custGeom>
          <a:avLst/>
          <a:gdLst/>
          <a:ahLst/>
          <a:cxnLst/>
          <a:rect l="0" t="0" r="0" b="0"/>
          <a:pathLst>
            <a:path>
              <a:moveTo>
                <a:pt x="541290" y="2320079"/>
              </a:moveTo>
              <a:arcTo wR="1276543" hR="1276543" stAng="7510063" swAng="11798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2A4F2CF-32E6-4E83-84A7-40F17AB548E8}">
      <dsp:nvSpPr>
        <dsp:cNvPr id="0" name=""/>
        <dsp:cNvSpPr/>
      </dsp:nvSpPr>
      <dsp:spPr>
        <a:xfrm>
          <a:off x="-349065" y="1412843"/>
          <a:ext cx="1885192" cy="771588"/>
        </a:xfrm>
        <a:prstGeom prst="roundRect">
          <a:avLst/>
        </a:prstGeom>
        <a:solidFill>
          <a:schemeClr val="accent2"/>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Active Experimentation</a:t>
          </a:r>
        </a:p>
      </dsp:txBody>
      <dsp:txXfrm>
        <a:off x="-311399" y="1450509"/>
        <a:ext cx="1809860" cy="696256"/>
      </dsp:txXfrm>
    </dsp:sp>
    <dsp:sp modelId="{D8495171-1A1D-4CFA-BE0D-DC235C4E2AF6}">
      <dsp:nvSpPr>
        <dsp:cNvPr id="0" name=""/>
        <dsp:cNvSpPr/>
      </dsp:nvSpPr>
      <dsp:spPr>
        <a:xfrm>
          <a:off x="821883" y="750445"/>
          <a:ext cx="2553087" cy="2553087"/>
        </a:xfrm>
        <a:custGeom>
          <a:avLst/>
          <a:gdLst/>
          <a:ahLst/>
          <a:cxnLst/>
          <a:rect l="0" t="0" r="0" b="0"/>
          <a:pathLst>
            <a:path>
              <a:moveTo>
                <a:pt x="233008" y="541290"/>
              </a:moveTo>
              <a:arcTo wR="1276543" hR="1276543" stAng="12910063" swAng="117987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917B3-3ABE-4125-820A-DDF0574332B6}">
      <dsp:nvSpPr>
        <dsp:cNvPr id="0" name=""/>
        <dsp:cNvSpPr/>
      </dsp:nvSpPr>
      <dsp:spPr>
        <a:xfrm rot="16200000">
          <a:off x="478056" y="1400207"/>
          <a:ext cx="2964966" cy="1811908"/>
        </a:xfrm>
        <a:prstGeom prst="round2SameRect">
          <a:avLst>
            <a:gd name="adj1" fmla="val 16670"/>
            <a:gd name="adj2" fmla="val 0"/>
          </a:avLst>
        </a:prstGeom>
        <a:solidFill>
          <a:schemeClr val="bg1"/>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830" tIns="273050" rIns="245745" bIns="273050" numCol="1" spcCol="1270" anchor="ctr" anchorCtr="0">
          <a:noAutofit/>
        </a:bodyPr>
        <a:lstStyle/>
        <a:p>
          <a:pPr marL="0" lvl="0" indent="0" algn="l" defTabSz="1911350">
            <a:lnSpc>
              <a:spcPct val="90000"/>
            </a:lnSpc>
            <a:spcBef>
              <a:spcPct val="0"/>
            </a:spcBef>
            <a:spcAft>
              <a:spcPct val="35000"/>
            </a:spcAft>
            <a:buNone/>
          </a:pPr>
          <a:r>
            <a:rPr lang="en-US" sz="4300" kern="1200" dirty="0">
              <a:solidFill>
                <a:schemeClr val="tx2"/>
              </a:solidFill>
            </a:rPr>
            <a:t>What we want</a:t>
          </a:r>
        </a:p>
      </dsp:txBody>
      <dsp:txXfrm rot="5400000">
        <a:off x="1143051" y="912144"/>
        <a:ext cx="1723442" cy="2788034"/>
      </dsp:txXfrm>
    </dsp:sp>
    <dsp:sp modelId="{BB06F924-2865-4303-83D6-E25091715798}">
      <dsp:nvSpPr>
        <dsp:cNvPr id="0" name=""/>
        <dsp:cNvSpPr/>
      </dsp:nvSpPr>
      <dsp:spPr>
        <a:xfrm rot="5400000">
          <a:off x="2372240" y="1400207"/>
          <a:ext cx="2964966" cy="1811908"/>
        </a:xfrm>
        <a:prstGeom prst="round2SameRect">
          <a:avLst>
            <a:gd name="adj1" fmla="val 16670"/>
            <a:gd name="adj2" fmla="val 0"/>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745" tIns="273050" rIns="163830" bIns="273050" numCol="1" spcCol="1270" anchor="ctr" anchorCtr="0">
          <a:noAutofit/>
        </a:bodyPr>
        <a:lstStyle/>
        <a:p>
          <a:pPr marL="0" lvl="0" indent="0" algn="r" defTabSz="1911350">
            <a:lnSpc>
              <a:spcPct val="90000"/>
            </a:lnSpc>
            <a:spcBef>
              <a:spcPct val="0"/>
            </a:spcBef>
            <a:spcAft>
              <a:spcPct val="35000"/>
            </a:spcAft>
            <a:buNone/>
          </a:pPr>
          <a:r>
            <a:rPr lang="en-US" sz="4300" kern="1200" dirty="0">
              <a:solidFill>
                <a:schemeClr val="tx1"/>
              </a:solidFill>
            </a:rPr>
            <a:t>Who we are</a:t>
          </a:r>
        </a:p>
      </dsp:txBody>
      <dsp:txXfrm rot="-5400000">
        <a:off x="2948769" y="912144"/>
        <a:ext cx="1723442" cy="2788034"/>
      </dsp:txXfrm>
    </dsp:sp>
    <dsp:sp modelId="{C2B2E082-EAED-46CD-A84C-B72D506C4BE2}">
      <dsp:nvSpPr>
        <dsp:cNvPr id="0" name=""/>
        <dsp:cNvSpPr/>
      </dsp:nvSpPr>
      <dsp:spPr>
        <a:xfrm>
          <a:off x="1960354" y="0"/>
          <a:ext cx="1894184" cy="1894092"/>
        </a:xfrm>
        <a:prstGeom prst="circularArrow">
          <a:avLst>
            <a:gd name="adj1" fmla="val 12500"/>
            <a:gd name="adj2" fmla="val 1142322"/>
            <a:gd name="adj3" fmla="val 20457678"/>
            <a:gd name="adj4" fmla="val 10800000"/>
            <a:gd name="adj5" fmla="val 12500"/>
          </a:avLst>
        </a:prstGeom>
        <a:solidFill>
          <a:schemeClr val="accent5"/>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D258DB-03B8-4402-A572-98ABB7803ACF}">
      <dsp:nvSpPr>
        <dsp:cNvPr id="0" name=""/>
        <dsp:cNvSpPr/>
      </dsp:nvSpPr>
      <dsp:spPr>
        <a:xfrm rot="10800000">
          <a:off x="1960354" y="2717770"/>
          <a:ext cx="1894184" cy="1894092"/>
        </a:xfrm>
        <a:prstGeom prst="circularArrow">
          <a:avLst>
            <a:gd name="adj1" fmla="val 12500"/>
            <a:gd name="adj2" fmla="val 1142322"/>
            <a:gd name="adj3" fmla="val 20457678"/>
            <a:gd name="adj4" fmla="val 10800000"/>
            <a:gd name="adj5" fmla="val 12500"/>
          </a:avLst>
        </a:prstGeom>
        <a:solidFill>
          <a:schemeClr val="accent5"/>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279973-E37D-4F60-B79C-7056B55A3C3C}">
      <dsp:nvSpPr>
        <dsp:cNvPr id="0" name=""/>
        <dsp:cNvSpPr/>
      </dsp:nvSpPr>
      <dsp:spPr>
        <a:xfrm>
          <a:off x="43660" y="241754"/>
          <a:ext cx="1588378" cy="95302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Input</a:t>
          </a:r>
        </a:p>
      </dsp:txBody>
      <dsp:txXfrm>
        <a:off x="71573" y="269667"/>
        <a:ext cx="1532552" cy="897200"/>
      </dsp:txXfrm>
    </dsp:sp>
    <dsp:sp modelId="{5DD8B3E9-6CC2-4A67-9126-5925FB02A16F}">
      <dsp:nvSpPr>
        <dsp:cNvPr id="0" name=""/>
        <dsp:cNvSpPr/>
      </dsp:nvSpPr>
      <dsp:spPr>
        <a:xfrm rot="223862">
          <a:off x="1780534" y="593092"/>
          <a:ext cx="316191" cy="39391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solidFill>
              <a:srgbClr val="FFFFFF"/>
            </a:solidFill>
          </a:endParaRPr>
        </a:p>
      </dsp:txBody>
      <dsp:txXfrm>
        <a:off x="1780635" y="668789"/>
        <a:ext cx="221334" cy="236351"/>
      </dsp:txXfrm>
    </dsp:sp>
    <dsp:sp modelId="{6128BBFB-8BCC-41B4-B954-7C2254469912}">
      <dsp:nvSpPr>
        <dsp:cNvPr id="0" name=""/>
        <dsp:cNvSpPr/>
      </dsp:nvSpPr>
      <dsp:spPr>
        <a:xfrm>
          <a:off x="2227362" y="384156"/>
          <a:ext cx="1588378" cy="953026"/>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Operation 1</a:t>
          </a:r>
        </a:p>
      </dsp:txBody>
      <dsp:txXfrm>
        <a:off x="2255275" y="412069"/>
        <a:ext cx="1532552" cy="897200"/>
      </dsp:txXfrm>
    </dsp:sp>
    <dsp:sp modelId="{0A468543-F307-4831-AEB1-A152E63A3960}">
      <dsp:nvSpPr>
        <dsp:cNvPr id="0" name=""/>
        <dsp:cNvSpPr/>
      </dsp:nvSpPr>
      <dsp:spPr>
        <a:xfrm>
          <a:off x="3974578" y="663710"/>
          <a:ext cx="336736" cy="39391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solidFill>
              <a:srgbClr val="FFFFFF"/>
            </a:solidFill>
          </a:endParaRPr>
        </a:p>
      </dsp:txBody>
      <dsp:txXfrm>
        <a:off x="3974578" y="742493"/>
        <a:ext cx="235715" cy="236351"/>
      </dsp:txXfrm>
    </dsp:sp>
    <dsp:sp modelId="{5E99072D-F555-4E5F-B50C-C87A2C6DFF54}">
      <dsp:nvSpPr>
        <dsp:cNvPr id="0" name=""/>
        <dsp:cNvSpPr/>
      </dsp:nvSpPr>
      <dsp:spPr>
        <a:xfrm>
          <a:off x="4451091" y="384156"/>
          <a:ext cx="1588378" cy="95302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Operation 2</a:t>
          </a:r>
        </a:p>
      </dsp:txBody>
      <dsp:txXfrm>
        <a:off x="4479004" y="412069"/>
        <a:ext cx="1532552" cy="897200"/>
      </dsp:txXfrm>
    </dsp:sp>
    <dsp:sp modelId="{A95743BF-406B-4281-9EC8-276FD58B70FF}">
      <dsp:nvSpPr>
        <dsp:cNvPr id="0" name=""/>
        <dsp:cNvSpPr/>
      </dsp:nvSpPr>
      <dsp:spPr>
        <a:xfrm>
          <a:off x="6198307" y="663710"/>
          <a:ext cx="336736" cy="39391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solidFill>
              <a:srgbClr val="FFFFFF"/>
            </a:solidFill>
          </a:endParaRPr>
        </a:p>
      </dsp:txBody>
      <dsp:txXfrm>
        <a:off x="6198307" y="742493"/>
        <a:ext cx="235715" cy="236351"/>
      </dsp:txXfrm>
    </dsp:sp>
    <dsp:sp modelId="{289BCA7D-3A7E-4A20-BF94-032F83A1D63B}">
      <dsp:nvSpPr>
        <dsp:cNvPr id="0" name=""/>
        <dsp:cNvSpPr/>
      </dsp:nvSpPr>
      <dsp:spPr>
        <a:xfrm>
          <a:off x="6674820" y="384156"/>
          <a:ext cx="1588378" cy="953026"/>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Output</a:t>
          </a:r>
        </a:p>
      </dsp:txBody>
      <dsp:txXfrm>
        <a:off x="6702733" y="412069"/>
        <a:ext cx="1532552" cy="897200"/>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a:t>
            </a:fld>
            <a:endParaRPr lang="en-GB"/>
          </a:p>
        </p:txBody>
      </p:sp>
    </p:spTree>
    <p:extLst>
      <p:ext uri="{BB962C8B-B14F-4D97-AF65-F5344CB8AC3E}">
        <p14:creationId xmlns:p14="http://schemas.microsoft.com/office/powerpoint/2010/main" val="3308672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4</a:t>
            </a:fld>
            <a:endParaRPr lang="en-GB"/>
          </a:p>
        </p:txBody>
      </p:sp>
    </p:spTree>
    <p:extLst>
      <p:ext uri="{BB962C8B-B14F-4D97-AF65-F5344CB8AC3E}">
        <p14:creationId xmlns:p14="http://schemas.microsoft.com/office/powerpoint/2010/main" val="416987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Peter Drucker</a:t>
            </a:r>
          </a:p>
          <a:p>
            <a:r>
              <a:rPr lang="en-GB" dirty="0"/>
              <a:t>Defined three main tasks:</a:t>
            </a:r>
          </a:p>
          <a:p>
            <a:pPr marL="171450" indent="-171450">
              <a:buFont typeface="Arial" panose="020B0604020202020204" pitchFamily="34" charset="0"/>
              <a:buChar char="•"/>
            </a:pPr>
            <a:r>
              <a:rPr lang="en-GB" dirty="0"/>
              <a:t>Fulfil the organisational purpose</a:t>
            </a:r>
          </a:p>
          <a:p>
            <a:pPr marL="171450" indent="-171450">
              <a:buFont typeface="Arial" panose="020B0604020202020204" pitchFamily="34" charset="0"/>
              <a:buChar char="•"/>
            </a:pPr>
            <a:r>
              <a:rPr lang="en-GB" dirty="0"/>
              <a:t>Maximise productivity</a:t>
            </a:r>
          </a:p>
          <a:p>
            <a:pPr marL="171450" indent="-171450">
              <a:buFont typeface="Arial" panose="020B0604020202020204" pitchFamily="34" charset="0"/>
              <a:buChar char="•"/>
            </a:pPr>
            <a:r>
              <a:rPr lang="en-GB" dirty="0"/>
              <a:t>Manage broader impact (social)</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Leading to five operations (slide)</a:t>
            </a:r>
          </a:p>
          <a:p>
            <a:pPr marL="0" indent="0">
              <a:buFont typeface="Arial" panose="020B0604020202020204" pitchFamily="34" charset="0"/>
              <a:buNone/>
            </a:pPr>
            <a:r>
              <a:rPr lang="en-GB" dirty="0"/>
              <a:t>These are not so different to Fayol’s activities. The only one without a clear mapping across is developing people – a more humanist approach to Fayol’s classical one</a:t>
            </a:r>
          </a:p>
        </p:txBody>
      </p:sp>
      <p:sp>
        <p:nvSpPr>
          <p:cNvPr id="4" name="Slide Number Placeholder 3"/>
          <p:cNvSpPr>
            <a:spLocks noGrp="1"/>
          </p:cNvSpPr>
          <p:nvPr>
            <p:ph type="sldNum" sz="quarter" idx="10"/>
          </p:nvPr>
        </p:nvSpPr>
        <p:spPr/>
        <p:txBody>
          <a:bodyPr/>
          <a:lstStyle/>
          <a:p>
            <a:fld id="{1EF87553-A13C-4BE8-BD58-A7EB7CB2CAC9}" type="slidenum">
              <a:rPr lang="en-GB" smtClean="0"/>
              <a:t>5</a:t>
            </a:fld>
            <a:endParaRPr lang="en-GB"/>
          </a:p>
        </p:txBody>
      </p:sp>
    </p:spTree>
    <p:extLst>
      <p:ext uri="{BB962C8B-B14F-4D97-AF65-F5344CB8AC3E}">
        <p14:creationId xmlns:p14="http://schemas.microsoft.com/office/powerpoint/2010/main" val="4200948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this means?</a:t>
            </a:r>
          </a:p>
          <a:p>
            <a:endParaRPr lang="en-GB" dirty="0"/>
          </a:p>
          <a:p>
            <a:r>
              <a:rPr lang="en-GB" dirty="0"/>
              <a:t>We have discussed what management is, but what is a system?</a:t>
            </a:r>
          </a:p>
          <a:p>
            <a:endParaRPr lang="en-GB" dirty="0"/>
          </a:p>
          <a:p>
            <a:r>
              <a:rPr lang="en-GB" dirty="0"/>
              <a:t>Link to systems approach of OB.</a:t>
            </a:r>
          </a:p>
          <a:p>
            <a:endParaRPr lang="en-GB" dirty="0"/>
          </a:p>
          <a:p>
            <a:r>
              <a:rPr lang="en-GB" dirty="0"/>
              <a:t>What could a management system look like?</a:t>
            </a:r>
          </a:p>
          <a:p>
            <a:endParaRPr lang="en-GB" dirty="0"/>
          </a:p>
          <a:p>
            <a:r>
              <a:rPr lang="en-GB" sz="1200" b="0" i="0" kern="1200" dirty="0">
                <a:solidFill>
                  <a:schemeClr val="tx1"/>
                </a:solidFill>
                <a:effectLst/>
                <a:latin typeface="+mn-lt"/>
                <a:ea typeface="+mn-ea"/>
                <a:cs typeface="+mn-cs"/>
              </a:rPr>
              <a:t>A set of principles or procedures according to which something is done; an organized scheme or method</a:t>
            </a:r>
          </a:p>
          <a:p>
            <a:r>
              <a:rPr lang="en-GB" sz="1200" b="0" i="0" kern="1200" dirty="0">
                <a:solidFill>
                  <a:schemeClr val="tx1"/>
                </a:solidFill>
                <a:effectLst/>
                <a:latin typeface="+mn-lt"/>
                <a:ea typeface="+mn-ea"/>
                <a:cs typeface="+mn-cs"/>
              </a:rPr>
              <a:t>A set of things working together as parts of a mechanism or an interconnecting network; a complex whole.</a:t>
            </a: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6</a:t>
            </a:fld>
            <a:endParaRPr lang="en-GB"/>
          </a:p>
        </p:txBody>
      </p:sp>
    </p:spTree>
    <p:extLst>
      <p:ext uri="{BB962C8B-B14F-4D97-AF65-F5344CB8AC3E}">
        <p14:creationId xmlns:p14="http://schemas.microsoft.com/office/powerpoint/2010/main" val="460839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basically about two things: knowing where we want to go, and learning how to get there.</a:t>
            </a:r>
          </a:p>
        </p:txBody>
      </p:sp>
      <p:sp>
        <p:nvSpPr>
          <p:cNvPr id="4" name="Slide Number Placeholder 3"/>
          <p:cNvSpPr>
            <a:spLocks noGrp="1"/>
          </p:cNvSpPr>
          <p:nvPr>
            <p:ph type="sldNum" sz="quarter" idx="10"/>
          </p:nvPr>
        </p:nvSpPr>
        <p:spPr/>
        <p:txBody>
          <a:bodyPr/>
          <a:lstStyle/>
          <a:p>
            <a:fld id="{1EF87553-A13C-4BE8-BD58-A7EB7CB2CAC9}" type="slidenum">
              <a:rPr lang="en-GB" smtClean="0"/>
              <a:t>7</a:t>
            </a:fld>
            <a:endParaRPr lang="en-GB"/>
          </a:p>
        </p:txBody>
      </p:sp>
    </p:spTree>
    <p:extLst>
      <p:ext uri="{BB962C8B-B14F-4D97-AF65-F5344CB8AC3E}">
        <p14:creationId xmlns:p14="http://schemas.microsoft.com/office/powerpoint/2010/main" val="2659757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Kolb, in the 70s/ 80s</a:t>
            </a:r>
          </a:p>
          <a:p>
            <a:r>
              <a:rPr lang="en-GB" dirty="0"/>
              <a:t>A similar model used in business is DADA: Data, Analysis, Decision, Action </a:t>
            </a:r>
          </a:p>
        </p:txBody>
      </p:sp>
      <p:sp>
        <p:nvSpPr>
          <p:cNvPr id="4" name="Slide Number Placeholder 3"/>
          <p:cNvSpPr>
            <a:spLocks noGrp="1"/>
          </p:cNvSpPr>
          <p:nvPr>
            <p:ph type="sldNum" sz="quarter" idx="10"/>
          </p:nvPr>
        </p:nvSpPr>
        <p:spPr/>
        <p:txBody>
          <a:bodyPr/>
          <a:lstStyle/>
          <a:p>
            <a:fld id="{1EF87553-A13C-4BE8-BD58-A7EB7CB2CAC9}" type="slidenum">
              <a:rPr lang="en-GB" smtClean="0"/>
              <a:t>8</a:t>
            </a:fld>
            <a:endParaRPr lang="en-GB"/>
          </a:p>
        </p:txBody>
      </p:sp>
    </p:spTree>
    <p:extLst>
      <p:ext uri="{BB962C8B-B14F-4D97-AF65-F5344CB8AC3E}">
        <p14:creationId xmlns:p14="http://schemas.microsoft.com/office/powerpoint/2010/main" val="2476827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 define what the objective is and what we are going to do</a:t>
            </a:r>
          </a:p>
          <a:p>
            <a:r>
              <a:rPr lang="en-GB" dirty="0"/>
              <a:t>Do: perform the activities</a:t>
            </a:r>
          </a:p>
          <a:p>
            <a:r>
              <a:rPr lang="en-GB" dirty="0"/>
              <a:t>Check: Evaluate the results, and understand the causes for them</a:t>
            </a:r>
          </a:p>
          <a:p>
            <a:r>
              <a:rPr lang="en-GB" dirty="0"/>
              <a:t>Act: Define how things could change to influence the previous results</a:t>
            </a:r>
          </a:p>
          <a:p>
            <a:r>
              <a:rPr lang="en-GB" dirty="0"/>
              <a:t>This then feeds into changing our objectives or, more likely, the methods we use net time</a:t>
            </a:r>
          </a:p>
          <a:p>
            <a:endParaRPr lang="en-GB" dirty="0"/>
          </a:p>
          <a:p>
            <a:r>
              <a:rPr lang="en-GB" dirty="0"/>
              <a:t>It is an ongoing, iterative process.</a:t>
            </a:r>
          </a:p>
        </p:txBody>
      </p:sp>
      <p:sp>
        <p:nvSpPr>
          <p:cNvPr id="4" name="Slide Number Placeholder 3"/>
          <p:cNvSpPr>
            <a:spLocks noGrp="1"/>
          </p:cNvSpPr>
          <p:nvPr>
            <p:ph type="sldNum" sz="quarter" idx="10"/>
          </p:nvPr>
        </p:nvSpPr>
        <p:spPr/>
        <p:txBody>
          <a:bodyPr/>
          <a:lstStyle/>
          <a:p>
            <a:fld id="{1EF87553-A13C-4BE8-BD58-A7EB7CB2CAC9}" type="slidenum">
              <a:rPr lang="en-GB" smtClean="0"/>
              <a:t>9</a:t>
            </a:fld>
            <a:endParaRPr lang="en-GB"/>
          </a:p>
        </p:txBody>
      </p:sp>
    </p:spTree>
    <p:extLst>
      <p:ext uri="{BB962C8B-B14F-4D97-AF65-F5344CB8AC3E}">
        <p14:creationId xmlns:p14="http://schemas.microsoft.com/office/powerpoint/2010/main" val="3726561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parts. They can be more or less formal, it depends what is needed.</a:t>
            </a:r>
          </a:p>
        </p:txBody>
      </p:sp>
      <p:sp>
        <p:nvSpPr>
          <p:cNvPr id="4" name="Slide Number Placeholder 3"/>
          <p:cNvSpPr>
            <a:spLocks noGrp="1"/>
          </p:cNvSpPr>
          <p:nvPr>
            <p:ph type="sldNum" sz="quarter" idx="10"/>
          </p:nvPr>
        </p:nvSpPr>
        <p:spPr/>
        <p:txBody>
          <a:bodyPr/>
          <a:lstStyle/>
          <a:p>
            <a:fld id="{1EF87553-A13C-4BE8-BD58-A7EB7CB2CAC9}" type="slidenum">
              <a:rPr lang="en-GB" smtClean="0"/>
              <a:t>10</a:t>
            </a:fld>
            <a:endParaRPr lang="en-GB"/>
          </a:p>
        </p:txBody>
      </p:sp>
    </p:spTree>
    <p:extLst>
      <p:ext uri="{BB962C8B-B14F-4D97-AF65-F5344CB8AC3E}">
        <p14:creationId xmlns:p14="http://schemas.microsoft.com/office/powerpoint/2010/main" val="3259002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objectives make what we want to achieve explicit.</a:t>
            </a:r>
          </a:p>
          <a:p>
            <a:r>
              <a:rPr lang="en-GB" dirty="0"/>
              <a:t>These normally relate to something that we want, or a way of expressing who we are (or want to be). These two are very tightly connected.</a:t>
            </a:r>
          </a:p>
        </p:txBody>
      </p:sp>
      <p:sp>
        <p:nvSpPr>
          <p:cNvPr id="4" name="Slide Number Placeholder 3"/>
          <p:cNvSpPr>
            <a:spLocks noGrp="1"/>
          </p:cNvSpPr>
          <p:nvPr>
            <p:ph type="sldNum" sz="quarter" idx="5"/>
          </p:nvPr>
        </p:nvSpPr>
        <p:spPr/>
        <p:txBody>
          <a:bodyPr/>
          <a:lstStyle/>
          <a:p>
            <a:fld id="{0FA51642-5812-4B97-9C9A-F6E8B7A84FEC}" type="slidenum">
              <a:rPr lang="en-GB" smtClean="0"/>
              <a:t>12</a:t>
            </a:fld>
            <a:endParaRPr lang="en-GB"/>
          </a:p>
        </p:txBody>
      </p:sp>
    </p:spTree>
    <p:extLst>
      <p:ext uri="{BB962C8B-B14F-4D97-AF65-F5344CB8AC3E}">
        <p14:creationId xmlns:p14="http://schemas.microsoft.com/office/powerpoint/2010/main" val="23891057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A51642-5812-4B97-9C9A-F6E8B7A84FEC}" type="slidenum">
              <a:rPr lang="en-GB" smtClean="0"/>
              <a:t>26</a:t>
            </a:fld>
            <a:endParaRPr lang="en-GB"/>
          </a:p>
        </p:txBody>
      </p:sp>
    </p:spTree>
    <p:extLst>
      <p:ext uri="{BB962C8B-B14F-4D97-AF65-F5344CB8AC3E}">
        <p14:creationId xmlns:p14="http://schemas.microsoft.com/office/powerpoint/2010/main" val="294794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power mean?</a:t>
            </a:r>
          </a:p>
          <a:p>
            <a:r>
              <a:rPr lang="en-GB" dirty="0"/>
              <a:t>What are the limits to acceptable power?</a:t>
            </a:r>
          </a:p>
        </p:txBody>
      </p:sp>
      <p:sp>
        <p:nvSpPr>
          <p:cNvPr id="4" name="Slide Number Placeholder 3"/>
          <p:cNvSpPr>
            <a:spLocks noGrp="1"/>
          </p:cNvSpPr>
          <p:nvPr>
            <p:ph type="sldNum" sz="quarter" idx="5"/>
          </p:nvPr>
        </p:nvSpPr>
        <p:spPr/>
        <p:txBody>
          <a:bodyPr/>
          <a:lstStyle/>
          <a:p>
            <a:fld id="{0FA51642-5812-4B97-9C9A-F6E8B7A84FEC}" type="slidenum">
              <a:rPr lang="en-GB" smtClean="0"/>
              <a:t>27</a:t>
            </a:fld>
            <a:endParaRPr lang="en-GB"/>
          </a:p>
        </p:txBody>
      </p:sp>
    </p:spTree>
    <p:extLst>
      <p:ext uri="{BB962C8B-B14F-4D97-AF65-F5344CB8AC3E}">
        <p14:creationId xmlns:p14="http://schemas.microsoft.com/office/powerpoint/2010/main" val="7374850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Robert Cialdini, 1984. Professor of psychology and marketing at Arizona State.</a:t>
            </a:r>
          </a:p>
          <a:p>
            <a:endParaRPr lang="en-GB" dirty="0"/>
          </a:p>
          <a:p>
            <a:r>
              <a:rPr lang="en-GB" dirty="0"/>
              <a:t>Reciprocity: life is a series of exchanges. Remember TA and strokes? Remember equity theory?</a:t>
            </a:r>
          </a:p>
          <a:p>
            <a:endParaRPr lang="en-GB" dirty="0"/>
          </a:p>
          <a:p>
            <a:r>
              <a:rPr lang="en-GB" dirty="0"/>
              <a:t>We want to balance the books. So if we are given something we want to give something back.</a:t>
            </a:r>
          </a:p>
          <a:p>
            <a:r>
              <a:rPr lang="en-GB" dirty="0"/>
              <a:t>This works with intangibles as well, such as concessions.</a:t>
            </a:r>
          </a:p>
          <a:p>
            <a:endParaRPr lang="en-GB" dirty="0"/>
          </a:p>
          <a:p>
            <a:r>
              <a:rPr lang="en-GB" dirty="0"/>
              <a:t>Manners and being polite are a form of reciprocity – why we feel angry when not thanked.</a:t>
            </a:r>
          </a:p>
        </p:txBody>
      </p:sp>
      <p:sp>
        <p:nvSpPr>
          <p:cNvPr id="4" name="Slide Number Placeholder 3"/>
          <p:cNvSpPr>
            <a:spLocks noGrp="1"/>
          </p:cNvSpPr>
          <p:nvPr>
            <p:ph type="sldNum" sz="quarter" idx="10"/>
          </p:nvPr>
        </p:nvSpPr>
        <p:spPr/>
        <p:txBody>
          <a:bodyPr/>
          <a:lstStyle/>
          <a:p>
            <a:fld id="{862BFC94-76AD-4195-BE9B-4B15F59894D8}" type="slidenum">
              <a:rPr lang="en-GB" smtClean="0"/>
              <a:t>28</a:t>
            </a:fld>
            <a:endParaRPr lang="en-GB"/>
          </a:p>
        </p:txBody>
      </p:sp>
    </p:spTree>
    <p:extLst>
      <p:ext uri="{BB962C8B-B14F-4D97-AF65-F5344CB8AC3E}">
        <p14:creationId xmlns:p14="http://schemas.microsoft.com/office/powerpoint/2010/main" val="22582275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Commitment and consistency: Remember cognitive dissonance? We don’t like to be inconsistent. Remember confirmation and validation biases?</a:t>
            </a:r>
          </a:p>
          <a:p>
            <a:endParaRPr lang="en-GB" dirty="0"/>
          </a:p>
          <a:p>
            <a:r>
              <a:rPr lang="en-GB" dirty="0"/>
              <a:t>We tend to continue down a road that we have started on. </a:t>
            </a:r>
          </a:p>
          <a:p>
            <a:r>
              <a:rPr lang="en-GB" dirty="0"/>
              <a:t>Commitments are linked to reciprocity. Commitments are more powerful if they are public. Also when they involve an action like writing, or signing.</a:t>
            </a:r>
          </a:p>
        </p:txBody>
      </p:sp>
      <p:sp>
        <p:nvSpPr>
          <p:cNvPr id="4" name="Slide Number Placeholder 3"/>
          <p:cNvSpPr>
            <a:spLocks noGrp="1"/>
          </p:cNvSpPr>
          <p:nvPr>
            <p:ph type="sldNum" sz="quarter" idx="10"/>
          </p:nvPr>
        </p:nvSpPr>
        <p:spPr/>
        <p:txBody>
          <a:bodyPr/>
          <a:lstStyle/>
          <a:p>
            <a:fld id="{862BFC94-76AD-4195-BE9B-4B15F59894D8}" type="slidenum">
              <a:rPr lang="en-GB" smtClean="0"/>
              <a:t>29</a:t>
            </a:fld>
            <a:endParaRPr lang="en-GB"/>
          </a:p>
        </p:txBody>
      </p:sp>
    </p:spTree>
    <p:extLst>
      <p:ext uri="{BB962C8B-B14F-4D97-AF65-F5344CB8AC3E}">
        <p14:creationId xmlns:p14="http://schemas.microsoft.com/office/powerpoint/2010/main" val="42022456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proof: It is common to imply that other people have made a certain decision (best seller, leading brand) in order to influence our decisions. If other people have made the choice then as they all know something added together it must be the right choice. Fake “normal” people used in adverts for this effect.</a:t>
            </a:r>
          </a:p>
          <a:p>
            <a:endParaRPr lang="en-GB" dirty="0"/>
          </a:p>
          <a:p>
            <a:r>
              <a:rPr lang="en-GB" dirty="0"/>
              <a:t>remember normative behaviour? When we see others doing something then it makes it acceptable.</a:t>
            </a:r>
          </a:p>
          <a:p>
            <a:endParaRPr lang="en-GB" dirty="0"/>
          </a:p>
          <a:p>
            <a:r>
              <a:rPr lang="en-GB" dirty="0"/>
              <a:t>Bystander effect is partly when this signal is absent. A researcher faking a seizure was helped by 85% of people on their own. 31% when five people present.</a:t>
            </a:r>
          </a:p>
          <a:p>
            <a:endParaRPr lang="en-GB" dirty="0"/>
          </a:p>
          <a:p>
            <a:r>
              <a:rPr lang="en-GB" dirty="0"/>
              <a:t>Canned laughter is another example. Nudge unit HMRC letters.</a:t>
            </a:r>
          </a:p>
        </p:txBody>
      </p:sp>
      <p:sp>
        <p:nvSpPr>
          <p:cNvPr id="4" name="Slide Number Placeholder 3"/>
          <p:cNvSpPr>
            <a:spLocks noGrp="1"/>
          </p:cNvSpPr>
          <p:nvPr>
            <p:ph type="sldNum" sz="quarter" idx="10"/>
          </p:nvPr>
        </p:nvSpPr>
        <p:spPr/>
        <p:txBody>
          <a:bodyPr/>
          <a:lstStyle/>
          <a:p>
            <a:fld id="{862BFC94-76AD-4195-BE9B-4B15F59894D8}" type="slidenum">
              <a:rPr lang="en-GB" smtClean="0"/>
              <a:t>30</a:t>
            </a:fld>
            <a:endParaRPr lang="en-GB"/>
          </a:p>
        </p:txBody>
      </p:sp>
    </p:spTree>
    <p:extLst>
      <p:ext uri="{BB962C8B-B14F-4D97-AF65-F5344CB8AC3E}">
        <p14:creationId xmlns:p14="http://schemas.microsoft.com/office/powerpoint/2010/main" val="26599595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Liking: We are influenced more by people we know. This doesn’t have to be direct. Friends of friends count as well. References are powerful things. Social media is effective because of this. LinkedIn is hugely successful because of the power of networks.</a:t>
            </a:r>
          </a:p>
          <a:p>
            <a:endParaRPr lang="en-GB" dirty="0"/>
          </a:p>
          <a:p>
            <a:r>
              <a:rPr lang="en-GB" dirty="0"/>
              <a:t>We also like things that are similar to us. Remember group cohesiveness? NLP uses rapport to build trust.</a:t>
            </a:r>
          </a:p>
          <a:p>
            <a:endParaRPr lang="en-GB" dirty="0"/>
          </a:p>
          <a:p>
            <a:r>
              <a:rPr lang="en-GB" dirty="0"/>
              <a:t>And we like what we find pleasant. Good looking people have characteristics attributed to them that are not necessarily relevant.</a:t>
            </a:r>
          </a:p>
          <a:p>
            <a:endParaRPr lang="en-GB" dirty="0"/>
          </a:p>
          <a:p>
            <a:r>
              <a:rPr lang="en-GB" dirty="0"/>
              <a:t>Associations can be developed (another NLP technique called anchoring) that influence our behaviour. Familiarity is one way of reducing our normal threat responses.</a:t>
            </a:r>
          </a:p>
        </p:txBody>
      </p:sp>
      <p:sp>
        <p:nvSpPr>
          <p:cNvPr id="4" name="Slide Number Placeholder 3"/>
          <p:cNvSpPr>
            <a:spLocks noGrp="1"/>
          </p:cNvSpPr>
          <p:nvPr>
            <p:ph type="sldNum" sz="quarter" idx="10"/>
          </p:nvPr>
        </p:nvSpPr>
        <p:spPr/>
        <p:txBody>
          <a:bodyPr/>
          <a:lstStyle/>
          <a:p>
            <a:fld id="{1EF87553-A13C-4BE8-BD58-A7EB7CB2CAC9}" type="slidenum">
              <a:rPr lang="en-GB" smtClean="0"/>
              <a:t>31</a:t>
            </a:fld>
            <a:endParaRPr lang="en-GB"/>
          </a:p>
        </p:txBody>
      </p:sp>
    </p:spTree>
    <p:extLst>
      <p:ext uri="{BB962C8B-B14F-4D97-AF65-F5344CB8AC3E}">
        <p14:creationId xmlns:p14="http://schemas.microsoft.com/office/powerpoint/2010/main" val="30792249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Authority is the most common form of influence that people consciously use.</a:t>
            </a:r>
          </a:p>
          <a:p>
            <a:endParaRPr lang="en-GB" dirty="0"/>
          </a:p>
          <a:p>
            <a:r>
              <a:rPr lang="en-GB" dirty="0"/>
              <a:t>Authority comes from many things. Dress, titles, expertise.</a:t>
            </a:r>
          </a:p>
          <a:p>
            <a:endParaRPr lang="en-GB" dirty="0"/>
          </a:p>
          <a:p>
            <a:r>
              <a:rPr lang="en-GB" dirty="0"/>
              <a:t>Many conmen use authority because of the influence it gives them.</a:t>
            </a:r>
          </a:p>
        </p:txBody>
      </p:sp>
      <p:sp>
        <p:nvSpPr>
          <p:cNvPr id="4" name="Slide Number Placeholder 3"/>
          <p:cNvSpPr>
            <a:spLocks noGrp="1"/>
          </p:cNvSpPr>
          <p:nvPr>
            <p:ph type="sldNum" sz="quarter" idx="10"/>
          </p:nvPr>
        </p:nvSpPr>
        <p:spPr/>
        <p:txBody>
          <a:bodyPr/>
          <a:lstStyle/>
          <a:p>
            <a:fld id="{1EF87553-A13C-4BE8-BD58-A7EB7CB2CAC9}" type="slidenum">
              <a:rPr lang="en-GB" smtClean="0"/>
              <a:t>32</a:t>
            </a:fld>
            <a:endParaRPr lang="en-GB"/>
          </a:p>
        </p:txBody>
      </p:sp>
    </p:spTree>
    <p:extLst>
      <p:ext uri="{BB962C8B-B14F-4D97-AF65-F5344CB8AC3E}">
        <p14:creationId xmlns:p14="http://schemas.microsoft.com/office/powerpoint/2010/main" val="11664952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Scarcity: the obvious way that scarcity influences us is when something is in short supply. We often take this to mean that something is of higher value, for example antiques, limited editions etc. Experiment – cookies taste better when two in the jar compared to ten.</a:t>
            </a:r>
          </a:p>
          <a:p>
            <a:r>
              <a:rPr lang="en-GB" dirty="0"/>
              <a:t>This can also be related to scarcity of opportunity. Sales often stress that a deal is for as limited time only, and a standard negotiating technique is a take-it-or-leave-it approach.</a:t>
            </a:r>
          </a:p>
          <a:p>
            <a:r>
              <a:rPr lang="en-GB" dirty="0"/>
              <a:t>FOMO is another good example of this.</a:t>
            </a:r>
          </a:p>
          <a:p>
            <a:endParaRPr lang="en-GB" dirty="0"/>
          </a:p>
          <a:p>
            <a:r>
              <a:rPr lang="en-GB" dirty="0"/>
              <a:t>A less obvious application is freedom, or loss of it. This leads to something called psychological reactance. We want what we CAN’T have, or want to do what we are restricted from doing. Experiment – two year olds with toys. Another example is the Romeo and Juliet effect. Reverse psychology depends on this.</a:t>
            </a:r>
          </a:p>
        </p:txBody>
      </p:sp>
      <p:sp>
        <p:nvSpPr>
          <p:cNvPr id="4" name="Slide Number Placeholder 3"/>
          <p:cNvSpPr>
            <a:spLocks noGrp="1"/>
          </p:cNvSpPr>
          <p:nvPr>
            <p:ph type="sldNum" sz="quarter" idx="10"/>
          </p:nvPr>
        </p:nvSpPr>
        <p:spPr/>
        <p:txBody>
          <a:bodyPr/>
          <a:lstStyle/>
          <a:p>
            <a:fld id="{862BFC94-76AD-4195-BE9B-4B15F59894D8}" type="slidenum">
              <a:rPr lang="en-GB" smtClean="0"/>
              <a:t>33</a:t>
            </a:fld>
            <a:endParaRPr lang="en-GB"/>
          </a:p>
        </p:txBody>
      </p:sp>
    </p:spTree>
    <p:extLst>
      <p:ext uri="{BB962C8B-B14F-4D97-AF65-F5344CB8AC3E}">
        <p14:creationId xmlns:p14="http://schemas.microsoft.com/office/powerpoint/2010/main" val="8512073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chapter 10</a:t>
            </a:r>
          </a:p>
          <a:p>
            <a:r>
              <a:rPr lang="en-GB" dirty="0"/>
              <a:t>French and Raven</a:t>
            </a:r>
          </a:p>
          <a:p>
            <a:endParaRPr lang="en-GB" dirty="0"/>
          </a:p>
          <a:p>
            <a:pPr marL="171450" indent="-171450">
              <a:buFont typeface="Arial" panose="020B0604020202020204" pitchFamily="34" charset="0"/>
              <a:buChar char="•"/>
            </a:pPr>
            <a:r>
              <a:rPr lang="en-GB" dirty="0"/>
              <a:t>Reward – the leader can make good stuff happen</a:t>
            </a:r>
          </a:p>
          <a:p>
            <a:pPr marL="171450" indent="-171450">
              <a:buFont typeface="Arial" panose="020B0604020202020204" pitchFamily="34" charset="0"/>
              <a:buChar char="•"/>
            </a:pPr>
            <a:r>
              <a:rPr lang="en-GB" dirty="0"/>
              <a:t>Coercion – the leader can make bad stuff happen</a:t>
            </a:r>
          </a:p>
          <a:p>
            <a:pPr marL="171450" indent="-171450">
              <a:buFont typeface="Arial" panose="020B0604020202020204" pitchFamily="34" charset="0"/>
              <a:buChar char="•"/>
            </a:pPr>
            <a:r>
              <a:rPr lang="en-GB" dirty="0"/>
              <a:t>Right – the leader has position which puts them in charge</a:t>
            </a:r>
          </a:p>
          <a:p>
            <a:pPr marL="171450" indent="-171450">
              <a:buFont typeface="Arial" panose="020B0604020202020204" pitchFamily="34" charset="0"/>
              <a:buChar char="•"/>
            </a:pPr>
            <a:r>
              <a:rPr lang="en-GB" dirty="0"/>
              <a:t>Attributes – characteristics make the leader worth following – looks, personality, “charisma”</a:t>
            </a:r>
          </a:p>
          <a:p>
            <a:pPr marL="171450" indent="-171450">
              <a:buFont typeface="Arial" panose="020B0604020202020204" pitchFamily="34" charset="0"/>
              <a:buChar char="•"/>
            </a:pPr>
            <a:r>
              <a:rPr lang="en-GB" dirty="0"/>
              <a:t>Competence – the leader knows best, so put them in charge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Power types may be exclusive. i.e. you can’t use more than one at a time. E.g. coercion and attributes</a:t>
            </a:r>
          </a:p>
        </p:txBody>
      </p:sp>
      <p:sp>
        <p:nvSpPr>
          <p:cNvPr id="4" name="Slide Number Placeholder 3"/>
          <p:cNvSpPr>
            <a:spLocks noGrp="1"/>
          </p:cNvSpPr>
          <p:nvPr>
            <p:ph type="sldNum" sz="quarter" idx="10"/>
          </p:nvPr>
        </p:nvSpPr>
        <p:spPr/>
        <p:txBody>
          <a:bodyPr/>
          <a:lstStyle/>
          <a:p>
            <a:fld id="{1EF87553-A13C-4BE8-BD58-A7EB7CB2CAC9}" type="slidenum">
              <a:rPr lang="en-GB" smtClean="0"/>
              <a:t>36</a:t>
            </a:fld>
            <a:endParaRPr lang="en-GB"/>
          </a:p>
        </p:txBody>
      </p:sp>
    </p:spTree>
    <p:extLst>
      <p:ext uri="{BB962C8B-B14F-4D97-AF65-F5344CB8AC3E}">
        <p14:creationId xmlns:p14="http://schemas.microsoft.com/office/powerpoint/2010/main" val="27100772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171450" indent="-171450">
              <a:buFont typeface="Arial" panose="020B0604020202020204" pitchFamily="34" charset="0"/>
              <a:buChar char="•"/>
            </a:pPr>
            <a:r>
              <a:rPr lang="en-GB" dirty="0"/>
              <a:t>Reward – the leader can make good stuff happen</a:t>
            </a:r>
          </a:p>
          <a:p>
            <a:pPr marL="171450" indent="-171450">
              <a:buFont typeface="Arial" panose="020B0604020202020204" pitchFamily="34" charset="0"/>
              <a:buChar char="•"/>
            </a:pPr>
            <a:r>
              <a:rPr lang="en-GB" dirty="0"/>
              <a:t>Coercion – the leader can make bad stuff happen</a:t>
            </a:r>
          </a:p>
          <a:p>
            <a:pPr marL="171450" indent="-171450">
              <a:buFont typeface="Arial" panose="020B0604020202020204" pitchFamily="34" charset="0"/>
              <a:buChar char="•"/>
            </a:pPr>
            <a:r>
              <a:rPr lang="en-GB" dirty="0"/>
              <a:t>Right – the leader has position which puts them in charge</a:t>
            </a:r>
          </a:p>
          <a:p>
            <a:pPr marL="171450" indent="-171450">
              <a:buFont typeface="Arial" panose="020B0604020202020204" pitchFamily="34" charset="0"/>
              <a:buChar char="•"/>
            </a:pPr>
            <a:r>
              <a:rPr lang="en-GB" dirty="0"/>
              <a:t>Attributes – characteristics make the leader worth following – looks, personality, “charisma”</a:t>
            </a:r>
          </a:p>
          <a:p>
            <a:pPr marL="171450" indent="-171450">
              <a:buFont typeface="Arial" panose="020B0604020202020204" pitchFamily="34" charset="0"/>
              <a:buChar char="•"/>
            </a:pPr>
            <a:r>
              <a:rPr lang="en-GB" dirty="0"/>
              <a:t>Competence – the leader knows best, so put them in charge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Power types may be exclusive. i.e. you can’t use more than one at a time. E.g. coercion and attributes</a:t>
            </a:r>
          </a:p>
        </p:txBody>
      </p:sp>
      <p:sp>
        <p:nvSpPr>
          <p:cNvPr id="4" name="Slide Number Placeholder 3"/>
          <p:cNvSpPr>
            <a:spLocks noGrp="1"/>
          </p:cNvSpPr>
          <p:nvPr>
            <p:ph type="sldNum" sz="quarter" idx="10"/>
          </p:nvPr>
        </p:nvSpPr>
        <p:spPr/>
        <p:txBody>
          <a:bodyPr/>
          <a:lstStyle/>
          <a:p>
            <a:fld id="{1EF87553-A13C-4BE8-BD58-A7EB7CB2CAC9}" type="slidenum">
              <a:rPr lang="en-GB" smtClean="0"/>
              <a:t>37</a:t>
            </a:fld>
            <a:endParaRPr lang="en-GB"/>
          </a:p>
        </p:txBody>
      </p:sp>
    </p:spTree>
    <p:extLst>
      <p:ext uri="{BB962C8B-B14F-4D97-AF65-F5344CB8AC3E}">
        <p14:creationId xmlns:p14="http://schemas.microsoft.com/office/powerpoint/2010/main" val="8760833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chapter 10</a:t>
            </a:r>
          </a:p>
          <a:p>
            <a:r>
              <a:rPr lang="en-GB" dirty="0"/>
              <a:t>French and Raven</a:t>
            </a:r>
          </a:p>
          <a:p>
            <a:endParaRPr lang="en-GB" dirty="0"/>
          </a:p>
          <a:p>
            <a:pPr marL="171450" indent="-171450">
              <a:buFont typeface="Arial" panose="020B0604020202020204" pitchFamily="34" charset="0"/>
              <a:buChar char="•"/>
            </a:pPr>
            <a:r>
              <a:rPr lang="en-GB" dirty="0"/>
              <a:t>Reward – the leader can make good stuff happen</a:t>
            </a:r>
          </a:p>
          <a:p>
            <a:pPr marL="171450" indent="-171450">
              <a:buFont typeface="Arial" panose="020B0604020202020204" pitchFamily="34" charset="0"/>
              <a:buChar char="•"/>
            </a:pPr>
            <a:r>
              <a:rPr lang="en-GB" dirty="0"/>
              <a:t>Coercion – the leader can make bad stuff happen</a:t>
            </a:r>
          </a:p>
          <a:p>
            <a:pPr marL="171450" indent="-171450">
              <a:buFont typeface="Arial" panose="020B0604020202020204" pitchFamily="34" charset="0"/>
              <a:buChar char="•"/>
            </a:pPr>
            <a:r>
              <a:rPr lang="en-GB" dirty="0"/>
              <a:t>Right – the leader has position which puts them in charge</a:t>
            </a:r>
          </a:p>
          <a:p>
            <a:pPr marL="171450" indent="-171450">
              <a:buFont typeface="Arial" panose="020B0604020202020204" pitchFamily="34" charset="0"/>
              <a:buChar char="•"/>
            </a:pPr>
            <a:r>
              <a:rPr lang="en-GB" dirty="0"/>
              <a:t>Attributes – characteristics make the leader worth following – looks, personality, “charisma”</a:t>
            </a:r>
          </a:p>
          <a:p>
            <a:pPr marL="171450" indent="-171450">
              <a:buFont typeface="Arial" panose="020B0604020202020204" pitchFamily="34" charset="0"/>
              <a:buChar char="•"/>
            </a:pPr>
            <a:r>
              <a:rPr lang="en-GB" dirty="0"/>
              <a:t>Competence – the leader knows best, so put them in charge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Power types may be exclusive. i.e. you can’t use more than one at a time. E.g. coercion and attributes</a:t>
            </a:r>
          </a:p>
        </p:txBody>
      </p:sp>
      <p:sp>
        <p:nvSpPr>
          <p:cNvPr id="4" name="Slide Number Placeholder 3"/>
          <p:cNvSpPr>
            <a:spLocks noGrp="1"/>
          </p:cNvSpPr>
          <p:nvPr>
            <p:ph type="sldNum" sz="quarter" idx="10"/>
          </p:nvPr>
        </p:nvSpPr>
        <p:spPr/>
        <p:txBody>
          <a:bodyPr/>
          <a:lstStyle/>
          <a:p>
            <a:fld id="{1EF87553-A13C-4BE8-BD58-A7EB7CB2CAC9}" type="slidenum">
              <a:rPr lang="en-GB" smtClean="0"/>
              <a:t>38</a:t>
            </a:fld>
            <a:endParaRPr lang="en-GB"/>
          </a:p>
        </p:txBody>
      </p:sp>
    </p:spTree>
    <p:extLst>
      <p:ext uri="{BB962C8B-B14F-4D97-AF65-F5344CB8AC3E}">
        <p14:creationId xmlns:p14="http://schemas.microsoft.com/office/powerpoint/2010/main" val="31089577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chapter 10</a:t>
            </a:r>
          </a:p>
          <a:p>
            <a:r>
              <a:rPr lang="en-GB" dirty="0"/>
              <a:t>French and Raven</a:t>
            </a:r>
          </a:p>
          <a:p>
            <a:endParaRPr lang="en-GB" dirty="0"/>
          </a:p>
          <a:p>
            <a:pPr marL="171450" indent="-171450">
              <a:buFont typeface="Arial" panose="020B0604020202020204" pitchFamily="34" charset="0"/>
              <a:buChar char="•"/>
            </a:pPr>
            <a:r>
              <a:rPr lang="en-GB" dirty="0"/>
              <a:t>Reward – the leader can make good stuff happen</a:t>
            </a:r>
          </a:p>
          <a:p>
            <a:pPr marL="171450" indent="-171450">
              <a:buFont typeface="Arial" panose="020B0604020202020204" pitchFamily="34" charset="0"/>
              <a:buChar char="•"/>
            </a:pPr>
            <a:r>
              <a:rPr lang="en-GB" dirty="0"/>
              <a:t>Coercion – the leader can make bad stuff happen</a:t>
            </a:r>
          </a:p>
          <a:p>
            <a:pPr marL="171450" indent="-171450">
              <a:buFont typeface="Arial" panose="020B0604020202020204" pitchFamily="34" charset="0"/>
              <a:buChar char="•"/>
            </a:pPr>
            <a:r>
              <a:rPr lang="en-GB" dirty="0"/>
              <a:t>Right – the leader has position which puts them in charge</a:t>
            </a:r>
          </a:p>
          <a:p>
            <a:pPr marL="171450" indent="-171450">
              <a:buFont typeface="Arial" panose="020B0604020202020204" pitchFamily="34" charset="0"/>
              <a:buChar char="•"/>
            </a:pPr>
            <a:r>
              <a:rPr lang="en-GB" dirty="0"/>
              <a:t>Attributes – characteristics make the leader worth following – looks, personality, “charisma”</a:t>
            </a:r>
          </a:p>
          <a:p>
            <a:pPr marL="171450" indent="-171450">
              <a:buFont typeface="Arial" panose="020B0604020202020204" pitchFamily="34" charset="0"/>
              <a:buChar char="•"/>
            </a:pPr>
            <a:r>
              <a:rPr lang="en-GB" dirty="0"/>
              <a:t>Competence – the leader knows best, so put them in charge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Power types may be exclusive. i.e. you can’t use more than one at a time. E.g. coercion and attributes</a:t>
            </a:r>
          </a:p>
        </p:txBody>
      </p:sp>
      <p:sp>
        <p:nvSpPr>
          <p:cNvPr id="4" name="Slide Number Placeholder 3"/>
          <p:cNvSpPr>
            <a:spLocks noGrp="1"/>
          </p:cNvSpPr>
          <p:nvPr>
            <p:ph type="sldNum" sz="quarter" idx="10"/>
          </p:nvPr>
        </p:nvSpPr>
        <p:spPr/>
        <p:txBody>
          <a:bodyPr/>
          <a:lstStyle/>
          <a:p>
            <a:fld id="{1EF87553-A13C-4BE8-BD58-A7EB7CB2CAC9}" type="slidenum">
              <a:rPr lang="en-GB" smtClean="0"/>
              <a:t>39</a:t>
            </a:fld>
            <a:endParaRPr lang="en-GB"/>
          </a:p>
        </p:txBody>
      </p:sp>
    </p:spTree>
    <p:extLst>
      <p:ext uri="{BB962C8B-B14F-4D97-AF65-F5344CB8AC3E}">
        <p14:creationId xmlns:p14="http://schemas.microsoft.com/office/powerpoint/2010/main" val="31657562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chapter 10</a:t>
            </a:r>
          </a:p>
          <a:p>
            <a:r>
              <a:rPr lang="en-GB" dirty="0"/>
              <a:t>French and Raven</a:t>
            </a:r>
          </a:p>
          <a:p>
            <a:endParaRPr lang="en-GB" dirty="0"/>
          </a:p>
          <a:p>
            <a:pPr marL="171450" indent="-171450">
              <a:buFont typeface="Arial" panose="020B0604020202020204" pitchFamily="34" charset="0"/>
              <a:buChar char="•"/>
            </a:pPr>
            <a:r>
              <a:rPr lang="en-GB" dirty="0"/>
              <a:t>Reward – the leader can make good stuff happen</a:t>
            </a:r>
          </a:p>
          <a:p>
            <a:pPr marL="171450" indent="-171450">
              <a:buFont typeface="Arial" panose="020B0604020202020204" pitchFamily="34" charset="0"/>
              <a:buChar char="•"/>
            </a:pPr>
            <a:r>
              <a:rPr lang="en-GB" dirty="0"/>
              <a:t>Coercion – the leader can make bad stuff happen</a:t>
            </a:r>
          </a:p>
          <a:p>
            <a:pPr marL="171450" indent="-171450">
              <a:buFont typeface="Arial" panose="020B0604020202020204" pitchFamily="34" charset="0"/>
              <a:buChar char="•"/>
            </a:pPr>
            <a:r>
              <a:rPr lang="en-GB" dirty="0"/>
              <a:t>Right – the leader has position which puts them in charge</a:t>
            </a:r>
          </a:p>
          <a:p>
            <a:pPr marL="171450" indent="-171450">
              <a:buFont typeface="Arial" panose="020B0604020202020204" pitchFamily="34" charset="0"/>
              <a:buChar char="•"/>
            </a:pPr>
            <a:r>
              <a:rPr lang="en-GB" dirty="0"/>
              <a:t>Attributes – characteristics make the leader worth following – looks, personality, “charisma”</a:t>
            </a:r>
          </a:p>
          <a:p>
            <a:pPr marL="171450" indent="-171450">
              <a:buFont typeface="Arial" panose="020B0604020202020204" pitchFamily="34" charset="0"/>
              <a:buChar char="•"/>
            </a:pPr>
            <a:r>
              <a:rPr lang="en-GB" dirty="0"/>
              <a:t>Competence – the leader knows best, so put them in charge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Power types may be exclusive. i.e. you can’t use more than one at a time. E.g. coercion and attributes</a:t>
            </a:r>
          </a:p>
        </p:txBody>
      </p:sp>
      <p:sp>
        <p:nvSpPr>
          <p:cNvPr id="4" name="Slide Number Placeholder 3"/>
          <p:cNvSpPr>
            <a:spLocks noGrp="1"/>
          </p:cNvSpPr>
          <p:nvPr>
            <p:ph type="sldNum" sz="quarter" idx="10"/>
          </p:nvPr>
        </p:nvSpPr>
        <p:spPr/>
        <p:txBody>
          <a:bodyPr/>
          <a:lstStyle/>
          <a:p>
            <a:fld id="{1EF87553-A13C-4BE8-BD58-A7EB7CB2CAC9}" type="slidenum">
              <a:rPr lang="en-GB" smtClean="0"/>
              <a:t>40</a:t>
            </a:fld>
            <a:endParaRPr lang="en-GB"/>
          </a:p>
        </p:txBody>
      </p:sp>
    </p:spTree>
    <p:extLst>
      <p:ext uri="{BB962C8B-B14F-4D97-AF65-F5344CB8AC3E}">
        <p14:creationId xmlns:p14="http://schemas.microsoft.com/office/powerpoint/2010/main" val="2533315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includes social responsibility</a:t>
            </a:r>
          </a:p>
        </p:txBody>
      </p:sp>
      <p:sp>
        <p:nvSpPr>
          <p:cNvPr id="4" name="Slide Number Placeholder 3"/>
          <p:cNvSpPr>
            <a:spLocks noGrp="1"/>
          </p:cNvSpPr>
          <p:nvPr>
            <p:ph type="sldNum" sz="quarter" idx="10"/>
          </p:nvPr>
        </p:nvSpPr>
        <p:spPr/>
        <p:txBody>
          <a:bodyPr/>
          <a:lstStyle/>
          <a:p>
            <a:fld id="{73BBF2AB-A8FF-43CA-8EA5-CC0A2CF29A2D}" type="slidenum">
              <a:rPr lang="en-GB" smtClean="0"/>
              <a:t>42</a:t>
            </a:fld>
            <a:endParaRPr lang="en-GB"/>
          </a:p>
        </p:txBody>
      </p:sp>
    </p:spTree>
    <p:extLst>
      <p:ext uri="{BB962C8B-B14F-4D97-AF65-F5344CB8AC3E}">
        <p14:creationId xmlns:p14="http://schemas.microsoft.com/office/powerpoint/2010/main" val="11938176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5890143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342900" indent="-342900">
              <a:buFont typeface="Arial" panose="020B0604020202020204" pitchFamily="34" charset="0"/>
              <a:buChar char="•"/>
              <a:defRPr sz="2400">
                <a:solidFill>
                  <a:schemeClr val="bg1"/>
                </a:solidFill>
              </a:defRPr>
            </a:lvl1pPr>
            <a:lvl2pPr marL="800100" indent="-342900">
              <a:buFont typeface="Arial" panose="020B0604020202020204" pitchFamily="34" charset="0"/>
              <a:buChar char="•"/>
              <a:defRPr sz="2400">
                <a:solidFill>
                  <a:schemeClr val="bg1"/>
                </a:solidFill>
              </a:defRPr>
            </a:lvl2pPr>
            <a:lvl3pPr>
              <a:defRPr sz="2000">
                <a:solidFill>
                  <a:schemeClr val="bg1"/>
                </a:solidFill>
              </a:defRPr>
            </a:lvl3pPr>
          </a:lstStyle>
          <a:p>
            <a:pPr lvl="0"/>
            <a:r>
              <a:rPr lang="en-GB" dirty="0"/>
              <a:t>This is the body text</a:t>
            </a:r>
          </a:p>
          <a:p>
            <a:pPr lvl="1"/>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p>
          <a:p>
            <a:pPr lvl="2"/>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1908301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2159658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1530820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1076210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75656"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a:solidFill>
                  <a:srgbClr val="FF0000"/>
                </a:solidFill>
              </a:rPr>
              <a:t>Week 9 </a:t>
            </a:r>
            <a:r>
              <a:rPr lang="en-US" altLang="en-US" sz="3200" b="1" dirty="0">
                <a:solidFill>
                  <a:srgbClr val="FF0000"/>
                </a:solidFill>
              </a:rPr>
              <a:t>(</a:t>
            </a:r>
            <a:r>
              <a:rPr lang="en-US" altLang="en-US" sz="3200" b="1">
                <a:solidFill>
                  <a:srgbClr val="FF0000"/>
                </a:solidFill>
              </a:rPr>
              <a:t>Lecture 9)</a:t>
            </a:r>
            <a:endParaRPr lang="en-US" dirty="0">
              <a:solidFill>
                <a:srgbClr val="FF0000"/>
              </a:solidFill>
            </a:endParaRPr>
          </a:p>
        </p:txBody>
      </p:sp>
    </p:spTree>
    <p:extLst>
      <p:ext uri="{BB962C8B-B14F-4D97-AF65-F5344CB8AC3E}">
        <p14:creationId xmlns:p14="http://schemas.microsoft.com/office/powerpoint/2010/main" val="2376758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3C1E9E-A85F-416A-B379-88717A81F130}"/>
              </a:ext>
            </a:extLst>
          </p:cNvPr>
          <p:cNvSpPr>
            <a:spLocks noGrp="1"/>
          </p:cNvSpPr>
          <p:nvPr>
            <p:ph type="ctrTitle"/>
          </p:nvPr>
        </p:nvSpPr>
        <p:spPr/>
        <p:txBody>
          <a:bodyPr>
            <a:normAutofit fontScale="90000"/>
          </a:bodyPr>
          <a:lstStyle/>
          <a:p>
            <a:r>
              <a:rPr lang="en-GB" dirty="0"/>
              <a:t>Last week we discussed</a:t>
            </a:r>
          </a:p>
        </p:txBody>
      </p:sp>
      <p:sp>
        <p:nvSpPr>
          <p:cNvPr id="5" name="Content Placeholder 4">
            <a:extLst>
              <a:ext uri="{FF2B5EF4-FFF2-40B4-BE49-F238E27FC236}">
                <a16:creationId xmlns:a16="http://schemas.microsoft.com/office/drawing/2014/main" id="{F07FA124-4597-4AEB-BB48-E9ED3C832223}"/>
              </a:ext>
            </a:extLst>
          </p:cNvPr>
          <p:cNvSpPr>
            <a:spLocks noGrp="1"/>
          </p:cNvSpPr>
          <p:nvPr>
            <p:ph type="body" sz="quarter" idx="10"/>
          </p:nvPr>
        </p:nvSpPr>
        <p:spPr/>
        <p:txBody>
          <a:bodyPr/>
          <a:lstStyle/>
          <a:p>
            <a:r>
              <a:rPr lang="en-GB" sz="2800" dirty="0"/>
              <a:t>Teams vs Groups</a:t>
            </a:r>
          </a:p>
          <a:p>
            <a:r>
              <a:rPr lang="en-GB" sz="2800" dirty="0"/>
              <a:t>Formal &amp; Informal teams</a:t>
            </a:r>
          </a:p>
          <a:p>
            <a:r>
              <a:rPr lang="en-GB" sz="2800" dirty="0"/>
              <a:t>Tuckman’s Group Theory</a:t>
            </a:r>
          </a:p>
          <a:p>
            <a:r>
              <a:rPr lang="en-GB" sz="2800" dirty="0"/>
              <a:t>Social Identity Theory</a:t>
            </a:r>
          </a:p>
          <a:p>
            <a:r>
              <a:rPr lang="en-GB" sz="2800" dirty="0"/>
              <a:t>Roles and Expectations</a:t>
            </a:r>
          </a:p>
          <a:p>
            <a:r>
              <a:rPr lang="en-GB" sz="2800" dirty="0"/>
              <a:t>Role Conflict</a:t>
            </a:r>
          </a:p>
          <a:p>
            <a:r>
              <a:rPr lang="en-GB" sz="2800" dirty="0"/>
              <a:t>Successful Teams</a:t>
            </a:r>
          </a:p>
          <a:p>
            <a:r>
              <a:rPr lang="en-GB" sz="2800" dirty="0"/>
              <a:t>Belbin’s Team roles </a:t>
            </a:r>
          </a:p>
        </p:txBody>
      </p:sp>
    </p:spTree>
    <p:extLst>
      <p:ext uri="{BB962C8B-B14F-4D97-AF65-F5344CB8AC3E}">
        <p14:creationId xmlns:p14="http://schemas.microsoft.com/office/powerpoint/2010/main" val="4029120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a:xfrm>
            <a:off x="638744" y="260648"/>
            <a:ext cx="7772400" cy="657225"/>
          </a:xfrm>
        </p:spPr>
        <p:txBody>
          <a:bodyPr/>
          <a:lstStyle/>
          <a:p>
            <a:r>
              <a:rPr lang="en-GB" dirty="0">
                <a:solidFill>
                  <a:schemeClr val="tx1"/>
                </a:solidFill>
              </a:rPr>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type="body" sz="quarter" idx="10"/>
          </p:nvPr>
        </p:nvSpPr>
        <p:spPr>
          <a:xfrm>
            <a:off x="83590" y="1081450"/>
            <a:ext cx="7772400" cy="3596723"/>
          </a:xfrm>
        </p:spPr>
        <p:txBody>
          <a:bodyPr/>
          <a:lstStyle/>
          <a:p>
            <a:pPr marL="342900" indent="-342900">
              <a:buFont typeface="Arial" panose="020B0604020202020204" pitchFamily="34" charset="0"/>
              <a:buChar char="•"/>
            </a:pPr>
            <a:r>
              <a:rPr lang="en-GB" sz="2800" dirty="0">
                <a:solidFill>
                  <a:schemeClr val="tx1"/>
                </a:solidFill>
              </a:rPr>
              <a:t>Learning about organisations and how they behave is all very nice, but we need to apply it</a:t>
            </a:r>
          </a:p>
          <a:p>
            <a:pPr marL="342900" indent="-342900">
              <a:buFont typeface="Arial" panose="020B0604020202020204" pitchFamily="34" charset="0"/>
              <a:buChar char="•"/>
            </a:pPr>
            <a:r>
              <a:rPr lang="en-GB" sz="2800" dirty="0">
                <a:solidFill>
                  <a:schemeClr val="tx1"/>
                </a:solidFill>
              </a:rPr>
              <a:t>Being a leader or manager can be scary. It is hard to know what to do</a:t>
            </a:r>
          </a:p>
          <a:p>
            <a:pPr marL="342900" indent="-342900">
              <a:buFont typeface="Arial" panose="020B0604020202020204" pitchFamily="34" charset="0"/>
              <a:buChar char="•"/>
            </a:pPr>
            <a:r>
              <a:rPr lang="en-GB" sz="2800" dirty="0">
                <a:solidFill>
                  <a:schemeClr val="tx1"/>
                </a:solidFill>
              </a:rPr>
              <a:t>A systematic approach can make it easy to set up effective ways of working and improving</a:t>
            </a:r>
          </a:p>
          <a:p>
            <a:pPr marL="342900" indent="-342900">
              <a:buFont typeface="Arial" panose="020B0604020202020204" pitchFamily="34" charset="0"/>
              <a:buChar char="•"/>
            </a:pPr>
            <a:r>
              <a:rPr lang="en-GB" sz="2800" dirty="0">
                <a:solidFill>
                  <a:schemeClr val="tx1"/>
                </a:solidFill>
              </a:rPr>
              <a:t>What is power and what is ethical behaviour</a:t>
            </a:r>
          </a:p>
          <a:p>
            <a:pPr marL="342900" indent="-342900">
              <a:buFont typeface="Arial" panose="020B0604020202020204" pitchFamily="34" charset="0"/>
              <a:buChar char="•"/>
            </a:pPr>
            <a:endParaRPr lang="en-GB" sz="2800" dirty="0"/>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4294967295"/>
          </p:nvPr>
        </p:nvPicPr>
        <p:blipFill>
          <a:blip r:embed="rId2"/>
          <a:stretch>
            <a:fillRect/>
          </a:stretch>
        </p:blipFill>
        <p:spPr>
          <a:xfrm>
            <a:off x="7596336" y="116632"/>
            <a:ext cx="1308100" cy="1308100"/>
          </a:xfrm>
          <a:prstGeom prst="rect">
            <a:avLst/>
          </a:prstGeom>
        </p:spPr>
      </p:pic>
    </p:spTree>
    <p:extLst>
      <p:ext uri="{BB962C8B-B14F-4D97-AF65-F5344CB8AC3E}">
        <p14:creationId xmlns:p14="http://schemas.microsoft.com/office/powerpoint/2010/main" val="2427082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3C1E9E-A85F-416A-B379-88717A81F130}"/>
              </a:ext>
            </a:extLst>
          </p:cNvPr>
          <p:cNvSpPr>
            <a:spLocks noGrp="1"/>
          </p:cNvSpPr>
          <p:nvPr>
            <p:ph type="ctrTitle"/>
          </p:nvPr>
        </p:nvSpPr>
        <p:spPr>
          <a:xfrm>
            <a:off x="680220" y="332656"/>
            <a:ext cx="7772400" cy="657225"/>
          </a:xfrm>
        </p:spPr>
        <p:txBody>
          <a:bodyPr>
            <a:normAutofit fontScale="90000"/>
          </a:bodyPr>
          <a:lstStyle/>
          <a:p>
            <a:r>
              <a:rPr lang="en-GB" dirty="0"/>
              <a:t>This week we’ll talk about…</a:t>
            </a:r>
          </a:p>
        </p:txBody>
      </p:sp>
      <p:sp>
        <p:nvSpPr>
          <p:cNvPr id="5" name="Content Placeholder 4">
            <a:extLst>
              <a:ext uri="{FF2B5EF4-FFF2-40B4-BE49-F238E27FC236}">
                <a16:creationId xmlns:a16="http://schemas.microsoft.com/office/drawing/2014/main" id="{F07FA124-4597-4AEB-BB48-E9ED3C832223}"/>
              </a:ext>
            </a:extLst>
          </p:cNvPr>
          <p:cNvSpPr>
            <a:spLocks noGrp="1"/>
          </p:cNvSpPr>
          <p:nvPr>
            <p:ph type="body" sz="quarter" idx="10"/>
          </p:nvPr>
        </p:nvSpPr>
        <p:spPr>
          <a:xfrm>
            <a:off x="667525" y="1268760"/>
            <a:ext cx="7772400" cy="3596723"/>
          </a:xfrm>
        </p:spPr>
        <p:txBody>
          <a:bodyPr/>
          <a:lstStyle/>
          <a:p>
            <a:r>
              <a:rPr lang="en-GB" sz="3200" dirty="0"/>
              <a:t>Management Practice</a:t>
            </a:r>
          </a:p>
          <a:p>
            <a:pPr lvl="1"/>
            <a:r>
              <a:rPr lang="en-GB" sz="3200" dirty="0"/>
              <a:t>Management Systems</a:t>
            </a:r>
          </a:p>
          <a:p>
            <a:pPr lvl="2"/>
            <a:r>
              <a:rPr lang="en-GB" sz="2800" dirty="0"/>
              <a:t>Function</a:t>
            </a:r>
          </a:p>
          <a:p>
            <a:pPr lvl="2"/>
            <a:r>
              <a:rPr lang="en-GB" sz="2800" dirty="0"/>
              <a:t>Components</a:t>
            </a:r>
          </a:p>
          <a:p>
            <a:pPr lvl="2"/>
            <a:r>
              <a:rPr lang="en-GB" sz="2800" dirty="0"/>
              <a:t>How to build one</a:t>
            </a:r>
          </a:p>
          <a:p>
            <a:pPr lvl="2"/>
            <a:endParaRPr lang="en-GB" sz="2800" dirty="0"/>
          </a:p>
          <a:p>
            <a:pPr marL="228600" lvl="1"/>
            <a:r>
              <a:rPr lang="en-GB" sz="3200" dirty="0"/>
              <a:t>Power and ethics </a:t>
            </a:r>
          </a:p>
        </p:txBody>
      </p:sp>
      <p:pic>
        <p:nvPicPr>
          <p:cNvPr id="8" name="Picture 7">
            <a:extLst>
              <a:ext uri="{FF2B5EF4-FFF2-40B4-BE49-F238E27FC236}">
                <a16:creationId xmlns:a16="http://schemas.microsoft.com/office/drawing/2014/main" id="{4473E13A-3F3D-4549-A7B1-C263129CE455}"/>
              </a:ext>
            </a:extLst>
          </p:cNvPr>
          <p:cNvPicPr>
            <a:picLocks noChangeAspect="1"/>
          </p:cNvPicPr>
          <p:nvPr/>
        </p:nvPicPr>
        <p:blipFill>
          <a:blip r:embed="rId3"/>
          <a:stretch>
            <a:fillRect/>
          </a:stretch>
        </p:blipFill>
        <p:spPr>
          <a:xfrm>
            <a:off x="6003947" y="1549951"/>
            <a:ext cx="2580723" cy="2580723"/>
          </a:xfrm>
          <a:prstGeom prst="rect">
            <a:avLst/>
          </a:prstGeom>
        </p:spPr>
      </p:pic>
    </p:spTree>
    <p:extLst>
      <p:ext uri="{BB962C8B-B14F-4D97-AF65-F5344CB8AC3E}">
        <p14:creationId xmlns:p14="http://schemas.microsoft.com/office/powerpoint/2010/main" val="4291320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2">
            <a:extLst>
              <a:ext uri="{FF2B5EF4-FFF2-40B4-BE49-F238E27FC236}">
                <a16:creationId xmlns:a16="http://schemas.microsoft.com/office/drawing/2014/main" id="{5BD7DC4C-E1F3-4F49-9419-3336330C88BE}"/>
              </a:ext>
            </a:extLst>
          </p:cNvPr>
          <p:cNvPicPr>
            <a:picLocks noChangeAspect="1"/>
          </p:cNvPicPr>
          <p:nvPr/>
        </p:nvPicPr>
        <p:blipFill>
          <a:blip r:embed="rId3"/>
          <a:stretch>
            <a:fillRect/>
          </a:stretch>
        </p:blipFill>
        <p:spPr>
          <a:xfrm>
            <a:off x="310428" y="1456415"/>
            <a:ext cx="8533626" cy="3982359"/>
          </a:xfrm>
          <a:prstGeom prst="rect">
            <a:avLst/>
          </a:prstGeom>
        </p:spPr>
      </p:pic>
      <p:sp>
        <p:nvSpPr>
          <p:cNvPr id="2" name="Title 1">
            <a:extLst>
              <a:ext uri="{FF2B5EF4-FFF2-40B4-BE49-F238E27FC236}">
                <a16:creationId xmlns:a16="http://schemas.microsoft.com/office/drawing/2014/main" id="{3F8AB246-7531-4C88-8053-56F394A26FFF}"/>
              </a:ext>
            </a:extLst>
          </p:cNvPr>
          <p:cNvSpPr>
            <a:spLocks noGrp="1"/>
          </p:cNvSpPr>
          <p:nvPr>
            <p:ph type="ctrTitle"/>
          </p:nvPr>
        </p:nvSpPr>
        <p:spPr>
          <a:xfrm>
            <a:off x="310428" y="606371"/>
            <a:ext cx="8458200" cy="657225"/>
          </a:xfrm>
        </p:spPr>
        <p:txBody>
          <a:bodyPr>
            <a:normAutofit fontScale="90000"/>
          </a:bodyPr>
          <a:lstStyle/>
          <a:p>
            <a:r>
              <a:rPr lang="en-GB" dirty="0">
                <a:solidFill>
                  <a:schemeClr val="tx1"/>
                </a:solidFill>
              </a:rPr>
              <a:t>According to Drucker, a manager</a:t>
            </a:r>
            <a:r>
              <a:rPr lang="en-GB" dirty="0"/>
              <a:t>…</a:t>
            </a:r>
          </a:p>
        </p:txBody>
      </p:sp>
      <p:sp>
        <p:nvSpPr>
          <p:cNvPr id="3" name="Content Placeholder 2">
            <a:extLst>
              <a:ext uri="{FF2B5EF4-FFF2-40B4-BE49-F238E27FC236}">
                <a16:creationId xmlns:a16="http://schemas.microsoft.com/office/drawing/2014/main" id="{7DB9AAC0-C5C8-4885-B79F-5B02A94E95F2}"/>
              </a:ext>
            </a:extLst>
          </p:cNvPr>
          <p:cNvSpPr>
            <a:spLocks noGrp="1"/>
          </p:cNvSpPr>
          <p:nvPr>
            <p:ph type="body" sz="quarter" idx="10"/>
          </p:nvPr>
        </p:nvSpPr>
        <p:spPr>
          <a:xfrm>
            <a:off x="685800" y="1842052"/>
            <a:ext cx="3669632" cy="3596723"/>
          </a:xfrm>
        </p:spPr>
        <p:txBody>
          <a:bodyPr/>
          <a:lstStyle/>
          <a:p>
            <a:r>
              <a:rPr lang="en-GB" sz="2800" dirty="0">
                <a:solidFill>
                  <a:srgbClr val="FFFFFF"/>
                </a:solidFill>
              </a:rPr>
              <a:t>Sets objectives</a:t>
            </a:r>
          </a:p>
          <a:p>
            <a:r>
              <a:rPr lang="en-GB" sz="2800" dirty="0">
                <a:solidFill>
                  <a:srgbClr val="FFFFFF"/>
                </a:solidFill>
              </a:rPr>
              <a:t>Organises</a:t>
            </a:r>
          </a:p>
          <a:p>
            <a:r>
              <a:rPr lang="en-GB" sz="2800" dirty="0">
                <a:solidFill>
                  <a:srgbClr val="FFFFFF"/>
                </a:solidFill>
              </a:rPr>
              <a:t>Motivates/ communicates</a:t>
            </a:r>
          </a:p>
          <a:p>
            <a:r>
              <a:rPr lang="en-GB" sz="2800" dirty="0">
                <a:solidFill>
                  <a:srgbClr val="FFFFFF"/>
                </a:solidFill>
              </a:rPr>
              <a:t>Measures</a:t>
            </a:r>
          </a:p>
          <a:p>
            <a:r>
              <a:rPr lang="en-GB" sz="2800" dirty="0">
                <a:solidFill>
                  <a:srgbClr val="FFFFFF"/>
                </a:solidFill>
              </a:rPr>
              <a:t>Develops people</a:t>
            </a:r>
          </a:p>
        </p:txBody>
      </p:sp>
    </p:spTree>
    <p:extLst>
      <p:ext uri="{BB962C8B-B14F-4D97-AF65-F5344CB8AC3E}">
        <p14:creationId xmlns:p14="http://schemas.microsoft.com/office/powerpoint/2010/main" val="53512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9F747-C6BC-477A-A902-18EDA03B911B}"/>
              </a:ext>
            </a:extLst>
          </p:cNvPr>
          <p:cNvSpPr>
            <a:spLocks noGrp="1"/>
          </p:cNvSpPr>
          <p:nvPr>
            <p:ph type="ctrTitle"/>
          </p:nvPr>
        </p:nvSpPr>
        <p:spPr>
          <a:xfrm>
            <a:off x="539552" y="96303"/>
            <a:ext cx="7772400" cy="657225"/>
          </a:xfrm>
        </p:spPr>
        <p:txBody>
          <a:bodyPr/>
          <a:lstStyle/>
          <a:p>
            <a:r>
              <a:rPr lang="en-GB" dirty="0"/>
              <a:t>Management Systems</a:t>
            </a:r>
          </a:p>
        </p:txBody>
      </p:sp>
      <p:sp>
        <p:nvSpPr>
          <p:cNvPr id="3" name="Subtitle 2">
            <a:extLst>
              <a:ext uri="{FF2B5EF4-FFF2-40B4-BE49-F238E27FC236}">
                <a16:creationId xmlns:a16="http://schemas.microsoft.com/office/drawing/2014/main" id="{76A9DE51-9B78-4B39-B956-133904046E95}"/>
              </a:ext>
            </a:extLst>
          </p:cNvPr>
          <p:cNvSpPr>
            <a:spLocks noGrp="1"/>
          </p:cNvSpPr>
          <p:nvPr>
            <p:ph type="body" sz="quarter" idx="10"/>
          </p:nvPr>
        </p:nvSpPr>
        <p:spPr>
          <a:xfrm>
            <a:off x="574174" y="751975"/>
            <a:ext cx="7772400" cy="3596723"/>
          </a:xfrm>
          <a:prstGeom prst="rect">
            <a:avLst/>
          </a:prstGeom>
        </p:spPr>
        <p:txBody>
          <a:bodyPr>
            <a:normAutofit/>
          </a:bodyPr>
          <a:lstStyle/>
          <a:p>
            <a:r>
              <a:rPr lang="en-GB" sz="3200" dirty="0"/>
              <a:t>Achieve or support all of these activities.</a:t>
            </a:r>
          </a:p>
          <a:p>
            <a:r>
              <a:rPr lang="en-GB" sz="3200" dirty="0"/>
              <a:t>But what is a system?</a:t>
            </a:r>
          </a:p>
        </p:txBody>
      </p:sp>
      <p:pic>
        <p:nvPicPr>
          <p:cNvPr id="1026" name="Picture 2" descr="Image result for system">
            <a:extLst>
              <a:ext uri="{FF2B5EF4-FFF2-40B4-BE49-F238E27FC236}">
                <a16:creationId xmlns:a16="http://schemas.microsoft.com/office/drawing/2014/main" id="{7301455C-030A-4645-8B6B-B5610EF11C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80" y="1916832"/>
            <a:ext cx="4973053" cy="3344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7841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AC4F-2268-4453-9F9C-B4D1B79D7D3F}"/>
              </a:ext>
            </a:extLst>
          </p:cNvPr>
          <p:cNvSpPr>
            <a:spLocks noGrp="1"/>
          </p:cNvSpPr>
          <p:nvPr>
            <p:ph type="ctrTitle"/>
          </p:nvPr>
        </p:nvSpPr>
        <p:spPr/>
        <p:txBody>
          <a:bodyPr>
            <a:normAutofit fontScale="90000"/>
          </a:bodyPr>
          <a:lstStyle/>
          <a:p>
            <a:r>
              <a:rPr lang="en-GB" dirty="0">
                <a:solidFill>
                  <a:schemeClr val="tx1"/>
                </a:solidFill>
              </a:rPr>
              <a:t>In simple terms…</a:t>
            </a:r>
          </a:p>
        </p:txBody>
      </p:sp>
      <p:sp>
        <p:nvSpPr>
          <p:cNvPr id="4" name="Content Placeholder 3">
            <a:extLst>
              <a:ext uri="{FF2B5EF4-FFF2-40B4-BE49-F238E27FC236}">
                <a16:creationId xmlns:a16="http://schemas.microsoft.com/office/drawing/2014/main" id="{A6EDDA2C-CAAF-497C-BD17-A924D2B5B0C7}"/>
              </a:ext>
            </a:extLst>
          </p:cNvPr>
          <p:cNvSpPr>
            <a:spLocks noGrp="1"/>
          </p:cNvSpPr>
          <p:nvPr>
            <p:ph sz="quarter" idx="11"/>
          </p:nvPr>
        </p:nvSpPr>
        <p:spPr>
          <a:xfrm>
            <a:off x="685800" y="1841500"/>
            <a:ext cx="4241800" cy="3597275"/>
          </a:xfrm>
        </p:spPr>
        <p:txBody>
          <a:bodyPr/>
          <a:lstStyle/>
          <a:p>
            <a:r>
              <a:rPr lang="en-GB" sz="2400" dirty="0">
                <a:solidFill>
                  <a:schemeClr val="tx1"/>
                </a:solidFill>
              </a:rPr>
              <a:t>A management system is about knowing if we are having a good day or a bad day…</a:t>
            </a:r>
          </a:p>
          <a:p>
            <a:r>
              <a:rPr lang="en-GB" sz="2400" dirty="0">
                <a:solidFill>
                  <a:schemeClr val="tx1"/>
                </a:solidFill>
              </a:rPr>
              <a:t>Understanding what caused this…</a:t>
            </a:r>
          </a:p>
          <a:p>
            <a:r>
              <a:rPr lang="en-GB" sz="2400" dirty="0">
                <a:solidFill>
                  <a:schemeClr val="tx1"/>
                </a:solidFill>
              </a:rPr>
              <a:t>And adapting what we do, resulting in more and more good days!</a:t>
            </a:r>
          </a:p>
        </p:txBody>
      </p:sp>
      <p:pic>
        <p:nvPicPr>
          <p:cNvPr id="16" name="Content Placeholder 15">
            <a:extLst>
              <a:ext uri="{FF2B5EF4-FFF2-40B4-BE49-F238E27FC236}">
                <a16:creationId xmlns:a16="http://schemas.microsoft.com/office/drawing/2014/main" id="{7A2AE1B0-AA62-4B8B-A8FE-04D6E6429D0E}"/>
              </a:ext>
            </a:extLst>
          </p:cNvPr>
          <p:cNvPicPr>
            <a:picLocks noGrp="1" noChangeAspect="1"/>
          </p:cNvPicPr>
          <p:nvPr>
            <p:ph sz="quarter" idx="12"/>
          </p:nvPr>
        </p:nvPicPr>
        <p:blipFill>
          <a:blip r:embed="rId3"/>
          <a:stretch>
            <a:fillRect/>
          </a:stretch>
        </p:blipFill>
        <p:spPr>
          <a:xfrm>
            <a:off x="5393772" y="1536700"/>
            <a:ext cx="3064428" cy="3597275"/>
          </a:xfrm>
        </p:spPr>
      </p:pic>
    </p:spTree>
    <p:extLst>
      <p:ext uri="{BB962C8B-B14F-4D97-AF65-F5344CB8AC3E}">
        <p14:creationId xmlns:p14="http://schemas.microsoft.com/office/powerpoint/2010/main" val="2328465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47111-280D-4B00-8539-2F3200629A11}"/>
              </a:ext>
            </a:extLst>
          </p:cNvPr>
          <p:cNvSpPr>
            <a:spLocks noGrp="1"/>
          </p:cNvSpPr>
          <p:nvPr>
            <p:ph type="ctrTitle"/>
          </p:nvPr>
        </p:nvSpPr>
        <p:spPr/>
        <p:txBody>
          <a:bodyPr>
            <a:normAutofit fontScale="90000"/>
          </a:bodyPr>
          <a:lstStyle/>
          <a:p>
            <a:r>
              <a:rPr lang="en-GB" dirty="0">
                <a:solidFill>
                  <a:schemeClr val="tx1"/>
                </a:solidFill>
              </a:rPr>
              <a:t>Learning Cycle</a:t>
            </a:r>
          </a:p>
        </p:txBody>
      </p:sp>
      <p:sp>
        <p:nvSpPr>
          <p:cNvPr id="5" name="Subtitle 4">
            <a:extLst>
              <a:ext uri="{FF2B5EF4-FFF2-40B4-BE49-F238E27FC236}">
                <a16:creationId xmlns:a16="http://schemas.microsoft.com/office/drawing/2014/main" id="{2BBD5455-DD94-459D-A501-BA5E31F123E7}"/>
              </a:ext>
            </a:extLst>
          </p:cNvPr>
          <p:cNvSpPr>
            <a:spLocks noGrp="1"/>
          </p:cNvSpPr>
          <p:nvPr>
            <p:ph sz="quarter" idx="11"/>
          </p:nvPr>
        </p:nvSpPr>
        <p:spPr>
          <a:xfrm>
            <a:off x="787400" y="1841499"/>
            <a:ext cx="3525253" cy="3597275"/>
          </a:xfrm>
        </p:spPr>
        <p:txBody>
          <a:bodyPr>
            <a:normAutofit/>
          </a:bodyPr>
          <a:lstStyle/>
          <a:p>
            <a:r>
              <a:rPr lang="en-GB" sz="2400" dirty="0">
                <a:solidFill>
                  <a:schemeClr val="tx1"/>
                </a:solidFill>
              </a:rPr>
              <a:t>The cycle has four stages</a:t>
            </a:r>
          </a:p>
          <a:p>
            <a:pPr marL="800100" lvl="1" indent="-342900">
              <a:buFont typeface="Arial" panose="020B0604020202020204" pitchFamily="34" charset="0"/>
              <a:buChar char="•"/>
            </a:pPr>
            <a:r>
              <a:rPr lang="en-GB" sz="2300" dirty="0">
                <a:solidFill>
                  <a:schemeClr val="tx1"/>
                </a:solidFill>
              </a:rPr>
              <a:t>Doing something</a:t>
            </a:r>
          </a:p>
          <a:p>
            <a:pPr marL="800100" lvl="1" indent="-342900">
              <a:buFont typeface="Arial" panose="020B0604020202020204" pitchFamily="34" charset="0"/>
              <a:buChar char="•"/>
            </a:pPr>
            <a:r>
              <a:rPr lang="en-GB" sz="2300" dirty="0">
                <a:solidFill>
                  <a:schemeClr val="tx1"/>
                </a:solidFill>
              </a:rPr>
              <a:t>Thinking about what happened</a:t>
            </a:r>
          </a:p>
          <a:p>
            <a:pPr marL="800100" lvl="1" indent="-342900">
              <a:buFont typeface="Arial" panose="020B0604020202020204" pitchFamily="34" charset="0"/>
              <a:buChar char="•"/>
            </a:pPr>
            <a:r>
              <a:rPr lang="en-GB" sz="2300" dirty="0">
                <a:solidFill>
                  <a:schemeClr val="tx1"/>
                </a:solidFill>
              </a:rPr>
              <a:t> Drawing broader conclusions</a:t>
            </a:r>
          </a:p>
          <a:p>
            <a:pPr marL="800100" lvl="1" indent="-342900">
              <a:buFont typeface="Arial" panose="020B0604020202020204" pitchFamily="34" charset="0"/>
              <a:buChar char="•"/>
            </a:pPr>
            <a:r>
              <a:rPr lang="en-GB" sz="2300" dirty="0">
                <a:solidFill>
                  <a:schemeClr val="tx1"/>
                </a:solidFill>
              </a:rPr>
              <a:t>Acting on it</a:t>
            </a:r>
          </a:p>
        </p:txBody>
      </p:sp>
      <p:graphicFrame>
        <p:nvGraphicFramePr>
          <p:cNvPr id="7" name="Content Placeholder 6">
            <a:extLst>
              <a:ext uri="{FF2B5EF4-FFF2-40B4-BE49-F238E27FC236}">
                <a16:creationId xmlns:a16="http://schemas.microsoft.com/office/drawing/2014/main" id="{0A2662B0-8E83-475B-A678-D0AC0EE50A37}"/>
              </a:ext>
            </a:extLst>
          </p:cNvPr>
          <p:cNvGraphicFramePr>
            <a:graphicFrameLocks noGrp="1"/>
          </p:cNvGraphicFramePr>
          <p:nvPr>
            <p:ph sz="quarter" idx="12"/>
            <p:extLst>
              <p:ext uri="{D42A27DB-BD31-4B8C-83A1-F6EECF244321}">
                <p14:modId xmlns:p14="http://schemas.microsoft.com/office/powerpoint/2010/main" val="1603969052"/>
              </p:ext>
            </p:extLst>
          </p:nvPr>
        </p:nvGraphicFramePr>
        <p:xfrm>
          <a:off x="4718050" y="1841500"/>
          <a:ext cx="3740150" cy="3597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9000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AC4F-2268-4453-9F9C-B4D1B79D7D3F}"/>
              </a:ext>
            </a:extLst>
          </p:cNvPr>
          <p:cNvSpPr>
            <a:spLocks noGrp="1"/>
          </p:cNvSpPr>
          <p:nvPr>
            <p:ph type="ctrTitle"/>
          </p:nvPr>
        </p:nvSpPr>
        <p:spPr>
          <a:xfrm>
            <a:off x="611560" y="476672"/>
            <a:ext cx="7772400" cy="657225"/>
          </a:xfrm>
        </p:spPr>
        <p:txBody>
          <a:bodyPr>
            <a:normAutofit fontScale="90000"/>
          </a:bodyPr>
          <a:lstStyle/>
          <a:p>
            <a:r>
              <a:rPr lang="en-GB" dirty="0">
                <a:solidFill>
                  <a:schemeClr val="tx1"/>
                </a:solidFill>
              </a:rPr>
              <a:t>Plan, Do, Check, Act</a:t>
            </a:r>
          </a:p>
        </p:txBody>
      </p:sp>
      <p:grpSp>
        <p:nvGrpSpPr>
          <p:cNvPr id="10" name="Group 9">
            <a:extLst>
              <a:ext uri="{FF2B5EF4-FFF2-40B4-BE49-F238E27FC236}">
                <a16:creationId xmlns:a16="http://schemas.microsoft.com/office/drawing/2014/main" id="{9A6B40AF-918E-4B2B-8D53-4F381D466DED}"/>
              </a:ext>
            </a:extLst>
          </p:cNvPr>
          <p:cNvGrpSpPr/>
          <p:nvPr/>
        </p:nvGrpSpPr>
        <p:grpSpPr>
          <a:xfrm>
            <a:off x="2051720" y="1350196"/>
            <a:ext cx="4412832" cy="4157608"/>
            <a:chOff x="1553377" y="2677098"/>
            <a:chExt cx="3672871" cy="3694903"/>
          </a:xfrm>
        </p:grpSpPr>
        <p:sp>
          <p:nvSpPr>
            <p:cNvPr id="6" name="Callout: Right Arrow 5">
              <a:extLst>
                <a:ext uri="{FF2B5EF4-FFF2-40B4-BE49-F238E27FC236}">
                  <a16:creationId xmlns:a16="http://schemas.microsoft.com/office/drawing/2014/main" id="{8896E828-72A4-43C0-A763-AC1C2AF42CB0}"/>
                </a:ext>
              </a:extLst>
            </p:cNvPr>
            <p:cNvSpPr/>
            <p:nvPr/>
          </p:nvSpPr>
          <p:spPr>
            <a:xfrm>
              <a:off x="1553377" y="2677098"/>
              <a:ext cx="1800000" cy="1800000"/>
            </a:xfrm>
            <a:prstGeom prst="rightArrowCallout">
              <a:avLst>
                <a:gd name="adj1" fmla="val 25000"/>
                <a:gd name="adj2" fmla="val 23776"/>
                <a:gd name="adj3" fmla="val 25000"/>
                <a:gd name="adj4" fmla="val 64977"/>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PLAN</a:t>
              </a:r>
            </a:p>
          </p:txBody>
        </p:sp>
        <p:sp>
          <p:nvSpPr>
            <p:cNvPr id="7" name="Callout: Down Arrow 6">
              <a:extLst>
                <a:ext uri="{FF2B5EF4-FFF2-40B4-BE49-F238E27FC236}">
                  <a16:creationId xmlns:a16="http://schemas.microsoft.com/office/drawing/2014/main" id="{878940C9-BCFB-49E4-8DC9-BFB24A3A6C6E}"/>
                </a:ext>
              </a:extLst>
            </p:cNvPr>
            <p:cNvSpPr/>
            <p:nvPr/>
          </p:nvSpPr>
          <p:spPr>
            <a:xfrm>
              <a:off x="3426248" y="2677098"/>
              <a:ext cx="1800000" cy="1800000"/>
            </a:xfrm>
            <a:prstGeom prst="downArrowCallou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DO</a:t>
              </a:r>
            </a:p>
          </p:txBody>
        </p:sp>
        <p:sp>
          <p:nvSpPr>
            <p:cNvPr id="8" name="Callout: Left Arrow 7">
              <a:extLst>
                <a:ext uri="{FF2B5EF4-FFF2-40B4-BE49-F238E27FC236}">
                  <a16:creationId xmlns:a16="http://schemas.microsoft.com/office/drawing/2014/main" id="{6606C860-DBE0-46B5-9443-73525812CD10}"/>
                </a:ext>
              </a:extLst>
            </p:cNvPr>
            <p:cNvSpPr/>
            <p:nvPr/>
          </p:nvSpPr>
          <p:spPr>
            <a:xfrm>
              <a:off x="3426248" y="4572001"/>
              <a:ext cx="1800000" cy="1800000"/>
            </a:xfrm>
            <a:prstGeom prst="leftArrowCallou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CHECK</a:t>
              </a:r>
            </a:p>
          </p:txBody>
        </p:sp>
        <p:sp>
          <p:nvSpPr>
            <p:cNvPr id="9" name="Callout: Up Arrow 8">
              <a:extLst>
                <a:ext uri="{FF2B5EF4-FFF2-40B4-BE49-F238E27FC236}">
                  <a16:creationId xmlns:a16="http://schemas.microsoft.com/office/drawing/2014/main" id="{5C22945C-53DE-44EA-AA1C-26DC09BBEA11}"/>
                </a:ext>
              </a:extLst>
            </p:cNvPr>
            <p:cNvSpPr/>
            <p:nvPr/>
          </p:nvSpPr>
          <p:spPr>
            <a:xfrm>
              <a:off x="1553377" y="4572001"/>
              <a:ext cx="1800000" cy="1800000"/>
            </a:xfrm>
            <a:prstGeom prst="upArrowCallou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ACT</a:t>
              </a:r>
            </a:p>
          </p:txBody>
        </p:sp>
      </p:grpSp>
    </p:spTree>
    <p:extLst>
      <p:ext uri="{BB962C8B-B14F-4D97-AF65-F5344CB8AC3E}">
        <p14:creationId xmlns:p14="http://schemas.microsoft.com/office/powerpoint/2010/main" val="1694637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8AC4F-2268-4453-9F9C-B4D1B79D7D3F}"/>
              </a:ext>
            </a:extLst>
          </p:cNvPr>
          <p:cNvSpPr>
            <a:spLocks noGrp="1"/>
          </p:cNvSpPr>
          <p:nvPr>
            <p:ph type="ctrTitle"/>
          </p:nvPr>
        </p:nvSpPr>
        <p:spPr>
          <a:xfrm>
            <a:off x="179512" y="188640"/>
            <a:ext cx="7772400" cy="657225"/>
          </a:xfrm>
        </p:spPr>
        <p:txBody>
          <a:bodyPr>
            <a:normAutofit fontScale="90000"/>
          </a:bodyPr>
          <a:lstStyle/>
          <a:p>
            <a:r>
              <a:rPr lang="en-GB" dirty="0">
                <a:solidFill>
                  <a:schemeClr val="tx1"/>
                </a:solidFill>
              </a:rPr>
              <a:t>Various elements…</a:t>
            </a:r>
          </a:p>
        </p:txBody>
      </p:sp>
      <p:sp>
        <p:nvSpPr>
          <p:cNvPr id="4" name="Content Placeholder 3">
            <a:extLst>
              <a:ext uri="{FF2B5EF4-FFF2-40B4-BE49-F238E27FC236}">
                <a16:creationId xmlns:a16="http://schemas.microsoft.com/office/drawing/2014/main" id="{A6EDDA2C-CAAF-497C-BD17-A924D2B5B0C7}"/>
              </a:ext>
            </a:extLst>
          </p:cNvPr>
          <p:cNvSpPr>
            <a:spLocks noGrp="1"/>
          </p:cNvSpPr>
          <p:nvPr>
            <p:ph sz="quarter" idx="11"/>
          </p:nvPr>
        </p:nvSpPr>
        <p:spPr>
          <a:xfrm>
            <a:off x="539552" y="908720"/>
            <a:ext cx="3740150" cy="3597275"/>
          </a:xfrm>
        </p:spPr>
        <p:txBody>
          <a:bodyPr/>
          <a:lstStyle/>
          <a:p>
            <a:r>
              <a:rPr lang="en-GB" sz="2800" dirty="0">
                <a:solidFill>
                  <a:schemeClr val="tx1"/>
                </a:solidFill>
              </a:rPr>
              <a:t>Make up a management system</a:t>
            </a:r>
          </a:p>
          <a:p>
            <a:pPr lvl="1"/>
            <a:r>
              <a:rPr lang="en-GB" sz="2800" dirty="0">
                <a:solidFill>
                  <a:schemeClr val="tx1"/>
                </a:solidFill>
              </a:rPr>
              <a:t>Objectives</a:t>
            </a:r>
          </a:p>
          <a:p>
            <a:pPr lvl="1"/>
            <a:r>
              <a:rPr lang="en-GB" sz="2800" dirty="0">
                <a:solidFill>
                  <a:schemeClr val="tx1"/>
                </a:solidFill>
              </a:rPr>
              <a:t>Plans</a:t>
            </a:r>
          </a:p>
          <a:p>
            <a:pPr lvl="1"/>
            <a:r>
              <a:rPr lang="en-GB" sz="2800" dirty="0">
                <a:solidFill>
                  <a:schemeClr val="tx1"/>
                </a:solidFill>
              </a:rPr>
              <a:t>Metrics</a:t>
            </a:r>
          </a:p>
          <a:p>
            <a:pPr lvl="1"/>
            <a:r>
              <a:rPr lang="en-GB" sz="2800" dirty="0">
                <a:solidFill>
                  <a:schemeClr val="tx1"/>
                </a:solidFill>
              </a:rPr>
              <a:t>Reports</a:t>
            </a:r>
          </a:p>
          <a:p>
            <a:pPr lvl="1"/>
            <a:r>
              <a:rPr lang="en-GB" sz="2800" dirty="0">
                <a:solidFill>
                  <a:schemeClr val="tx1"/>
                </a:solidFill>
              </a:rPr>
              <a:t>Meetings</a:t>
            </a:r>
          </a:p>
          <a:p>
            <a:pPr marL="457200" lvl="1" indent="0">
              <a:buNone/>
            </a:pPr>
            <a:endParaRPr lang="en-GB" sz="2800" dirty="0">
              <a:solidFill>
                <a:schemeClr val="tx1"/>
              </a:solidFill>
            </a:endParaRPr>
          </a:p>
        </p:txBody>
      </p:sp>
      <p:pic>
        <p:nvPicPr>
          <p:cNvPr id="2050" name="Picture 2" descr="Related image">
            <a:extLst>
              <a:ext uri="{FF2B5EF4-FFF2-40B4-BE49-F238E27FC236}">
                <a16:creationId xmlns:a16="http://schemas.microsoft.com/office/drawing/2014/main" id="{D879E14D-A179-4F63-81BC-C7FADE54DA30}"/>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3563888" y="1052736"/>
            <a:ext cx="4892278" cy="3639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7399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a:xfrm>
            <a:off x="251520" y="245533"/>
            <a:ext cx="7772400" cy="657225"/>
          </a:xfrm>
        </p:spPr>
        <p:txBody>
          <a:bodyPr/>
          <a:lstStyle/>
          <a:p>
            <a:r>
              <a:rPr lang="en-GB" dirty="0"/>
              <a:t>A simple example</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a:xfrm>
            <a:off x="467544" y="1268760"/>
            <a:ext cx="7772400" cy="3596723"/>
          </a:xfrm>
        </p:spPr>
        <p:txBody>
          <a:bodyPr/>
          <a:lstStyle/>
          <a:p>
            <a:r>
              <a:rPr lang="en-GB" sz="2800" dirty="0"/>
              <a:t>Imagine you work in a busy office with ten other people</a:t>
            </a:r>
          </a:p>
          <a:p>
            <a:r>
              <a:rPr lang="en-GB" sz="2800" dirty="0"/>
              <a:t>We take turns making the tea</a:t>
            </a:r>
          </a:p>
          <a:p>
            <a:r>
              <a:rPr lang="en-GB" sz="2800" dirty="0"/>
              <a:t>Can we design a management system for this activity?</a:t>
            </a:r>
          </a:p>
        </p:txBody>
      </p:sp>
      <p:pic>
        <p:nvPicPr>
          <p:cNvPr id="7" name="Picture 6">
            <a:extLst>
              <a:ext uri="{FF2B5EF4-FFF2-40B4-BE49-F238E27FC236}">
                <a16:creationId xmlns:a16="http://schemas.microsoft.com/office/drawing/2014/main" id="{38150557-3BAC-4C01-8CDD-B0165A686B4E}"/>
              </a:ext>
            </a:extLst>
          </p:cNvPr>
          <p:cNvPicPr>
            <a:picLocks noChangeAspect="1"/>
          </p:cNvPicPr>
          <p:nvPr/>
        </p:nvPicPr>
        <p:blipFill>
          <a:blip r:embed="rId2"/>
          <a:stretch>
            <a:fillRect/>
          </a:stretch>
        </p:blipFill>
        <p:spPr>
          <a:xfrm>
            <a:off x="3419872" y="2708920"/>
            <a:ext cx="2861248" cy="3170572"/>
          </a:xfrm>
          <a:prstGeom prst="rect">
            <a:avLst/>
          </a:prstGeom>
        </p:spPr>
      </p:pic>
    </p:spTree>
    <p:extLst>
      <p:ext uri="{BB962C8B-B14F-4D97-AF65-F5344CB8AC3E}">
        <p14:creationId xmlns:p14="http://schemas.microsoft.com/office/powerpoint/2010/main" val="4196049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05981-D80A-4C40-92E6-F35536FEB511}"/>
              </a:ext>
            </a:extLst>
          </p:cNvPr>
          <p:cNvSpPr>
            <a:spLocks noGrp="1"/>
          </p:cNvSpPr>
          <p:nvPr>
            <p:ph type="ctrTitle"/>
          </p:nvPr>
        </p:nvSpPr>
        <p:spPr>
          <a:xfrm>
            <a:off x="395536" y="188640"/>
            <a:ext cx="7772400" cy="657225"/>
          </a:xfrm>
        </p:spPr>
        <p:txBody>
          <a:bodyPr/>
          <a:lstStyle/>
          <a:p>
            <a:r>
              <a:rPr lang="en-GB" dirty="0">
                <a:solidFill>
                  <a:schemeClr val="tx1"/>
                </a:solidFill>
              </a:rPr>
              <a:t>Plan: Objectives</a:t>
            </a:r>
          </a:p>
        </p:txBody>
      </p:sp>
      <p:graphicFrame>
        <p:nvGraphicFramePr>
          <p:cNvPr id="6" name="Diagram 5">
            <a:extLst>
              <a:ext uri="{FF2B5EF4-FFF2-40B4-BE49-F238E27FC236}">
                <a16:creationId xmlns:a16="http://schemas.microsoft.com/office/drawing/2014/main" id="{92BA4C5E-10BD-4891-B88F-5EAD087942B3}"/>
              </a:ext>
            </a:extLst>
          </p:cNvPr>
          <p:cNvGraphicFramePr/>
          <p:nvPr>
            <p:extLst>
              <p:ext uri="{D42A27DB-BD31-4B8C-83A1-F6EECF244321}">
                <p14:modId xmlns:p14="http://schemas.microsoft.com/office/powerpoint/2010/main" val="3956468455"/>
              </p:ext>
            </p:extLst>
          </p:nvPr>
        </p:nvGraphicFramePr>
        <p:xfrm>
          <a:off x="1374104" y="980728"/>
          <a:ext cx="5815263" cy="4611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3580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a:xfrm>
            <a:off x="395536" y="256766"/>
            <a:ext cx="7772400" cy="657225"/>
          </a:xfrm>
        </p:spPr>
        <p:txBody>
          <a:bodyPr>
            <a:normAutofit fontScale="90000"/>
          </a:bodyPr>
          <a:lstStyle/>
          <a:p>
            <a:r>
              <a:rPr lang="en-GB" dirty="0"/>
              <a:t>Tea making</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a:xfrm>
            <a:off x="611560" y="1206149"/>
            <a:ext cx="7772400" cy="3596723"/>
          </a:xfrm>
        </p:spPr>
        <p:txBody>
          <a:bodyPr/>
          <a:lstStyle/>
          <a:p>
            <a:r>
              <a:rPr lang="en-GB" sz="2800" dirty="0"/>
              <a:t>What is our objective?</a:t>
            </a:r>
          </a:p>
          <a:p>
            <a:r>
              <a:rPr lang="en-GB" sz="2800" dirty="0"/>
              <a:t>Do we have more than one?</a:t>
            </a:r>
          </a:p>
        </p:txBody>
      </p:sp>
      <p:pic>
        <p:nvPicPr>
          <p:cNvPr id="4" name="Picture 3">
            <a:extLst>
              <a:ext uri="{FF2B5EF4-FFF2-40B4-BE49-F238E27FC236}">
                <a16:creationId xmlns:a16="http://schemas.microsoft.com/office/drawing/2014/main" id="{98E3FA12-3B9B-4F99-A9EA-AF1E915FCA4A}"/>
              </a:ext>
            </a:extLst>
          </p:cNvPr>
          <p:cNvPicPr>
            <a:picLocks noChangeAspect="1"/>
          </p:cNvPicPr>
          <p:nvPr/>
        </p:nvPicPr>
        <p:blipFill>
          <a:blip r:embed="rId2"/>
          <a:stretch>
            <a:fillRect/>
          </a:stretch>
        </p:blipFill>
        <p:spPr>
          <a:xfrm>
            <a:off x="3067136" y="2708920"/>
            <a:ext cx="2861248" cy="3170572"/>
          </a:xfrm>
          <a:prstGeom prst="rect">
            <a:avLst/>
          </a:prstGeom>
        </p:spPr>
      </p:pic>
    </p:spTree>
    <p:extLst>
      <p:ext uri="{BB962C8B-B14F-4D97-AF65-F5344CB8AC3E}">
        <p14:creationId xmlns:p14="http://schemas.microsoft.com/office/powerpoint/2010/main" val="3288733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p:txBody>
          <a:bodyPr>
            <a:normAutofit fontScale="90000"/>
          </a:bodyPr>
          <a:lstStyle/>
          <a:p>
            <a:r>
              <a:rPr lang="en-GB" dirty="0">
                <a:solidFill>
                  <a:schemeClr val="tx1"/>
                </a:solidFill>
              </a:rPr>
              <a:t>Documents: Plans</a:t>
            </a:r>
          </a:p>
        </p:txBody>
      </p:sp>
      <p:sp>
        <p:nvSpPr>
          <p:cNvPr id="4" name="Content Placeholder 3">
            <a:extLst>
              <a:ext uri="{FF2B5EF4-FFF2-40B4-BE49-F238E27FC236}">
                <a16:creationId xmlns:a16="http://schemas.microsoft.com/office/drawing/2014/main" id="{DD116DC8-F5F6-4886-94BB-EB9A4C1ED38B}"/>
              </a:ext>
            </a:extLst>
          </p:cNvPr>
          <p:cNvSpPr>
            <a:spLocks noGrp="1"/>
          </p:cNvSpPr>
          <p:nvPr>
            <p:ph type="body" sz="quarter" idx="10"/>
          </p:nvPr>
        </p:nvSpPr>
        <p:spPr/>
        <p:txBody>
          <a:bodyPr/>
          <a:lstStyle/>
          <a:p>
            <a:r>
              <a:rPr lang="en-GB" sz="2800" dirty="0">
                <a:solidFill>
                  <a:schemeClr val="tx1"/>
                </a:solidFill>
              </a:rPr>
              <a:t>Plans define what is to be done</a:t>
            </a:r>
          </a:p>
          <a:p>
            <a:r>
              <a:rPr lang="en-GB" sz="2800" dirty="0">
                <a:solidFill>
                  <a:schemeClr val="tx1"/>
                </a:solidFill>
              </a:rPr>
              <a:t>Schedules also define when it is to be done, and the resources that will be used</a:t>
            </a:r>
          </a:p>
          <a:p>
            <a:r>
              <a:rPr lang="en-GB" sz="2800" dirty="0">
                <a:solidFill>
                  <a:schemeClr val="tx1"/>
                </a:solidFill>
              </a:rPr>
              <a:t>People often don’t make this distinction</a:t>
            </a:r>
          </a:p>
        </p:txBody>
      </p:sp>
    </p:spTree>
    <p:extLst>
      <p:ext uri="{BB962C8B-B14F-4D97-AF65-F5344CB8AC3E}">
        <p14:creationId xmlns:p14="http://schemas.microsoft.com/office/powerpoint/2010/main" val="1568123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p:txBody>
          <a:bodyPr>
            <a:normAutofit fontScale="90000"/>
          </a:bodyPr>
          <a:lstStyle/>
          <a:p>
            <a:r>
              <a:rPr lang="en-GB" dirty="0"/>
              <a:t>Tea making</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p:txBody>
          <a:bodyPr/>
          <a:lstStyle/>
          <a:p>
            <a:r>
              <a:rPr lang="en-GB" sz="2800" dirty="0"/>
              <a:t>What types of plan/ schedule would be useful?</a:t>
            </a:r>
          </a:p>
        </p:txBody>
      </p:sp>
      <p:pic>
        <p:nvPicPr>
          <p:cNvPr id="4" name="Picture 3">
            <a:extLst>
              <a:ext uri="{FF2B5EF4-FFF2-40B4-BE49-F238E27FC236}">
                <a16:creationId xmlns:a16="http://schemas.microsoft.com/office/drawing/2014/main" id="{2FEADDB2-C351-4EAA-8362-0C6697993BA5}"/>
              </a:ext>
            </a:extLst>
          </p:cNvPr>
          <p:cNvPicPr>
            <a:picLocks noChangeAspect="1"/>
          </p:cNvPicPr>
          <p:nvPr/>
        </p:nvPicPr>
        <p:blipFill>
          <a:blip r:embed="rId2"/>
          <a:stretch>
            <a:fillRect/>
          </a:stretch>
        </p:blipFill>
        <p:spPr>
          <a:xfrm>
            <a:off x="2915816" y="2232377"/>
            <a:ext cx="2861248" cy="3170572"/>
          </a:xfrm>
          <a:prstGeom prst="rect">
            <a:avLst/>
          </a:prstGeom>
        </p:spPr>
      </p:pic>
    </p:spTree>
    <p:extLst>
      <p:ext uri="{BB962C8B-B14F-4D97-AF65-F5344CB8AC3E}">
        <p14:creationId xmlns:p14="http://schemas.microsoft.com/office/powerpoint/2010/main" val="2576560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a:xfrm>
            <a:off x="251520" y="196927"/>
            <a:ext cx="7772400" cy="657225"/>
          </a:xfrm>
        </p:spPr>
        <p:txBody>
          <a:bodyPr>
            <a:normAutofit fontScale="90000"/>
          </a:bodyPr>
          <a:lstStyle/>
          <a:p>
            <a:r>
              <a:rPr lang="en-GB" dirty="0">
                <a:solidFill>
                  <a:schemeClr val="tx1"/>
                </a:solidFill>
              </a:rPr>
              <a:t>Do: Processes</a:t>
            </a:r>
          </a:p>
        </p:txBody>
      </p:sp>
      <p:sp>
        <p:nvSpPr>
          <p:cNvPr id="4" name="Content Placeholder 3">
            <a:extLst>
              <a:ext uri="{FF2B5EF4-FFF2-40B4-BE49-F238E27FC236}">
                <a16:creationId xmlns:a16="http://schemas.microsoft.com/office/drawing/2014/main" id="{BE12B1E4-A76A-4A48-A2A3-3AAAB884C602}"/>
              </a:ext>
            </a:extLst>
          </p:cNvPr>
          <p:cNvSpPr>
            <a:spLocks noGrp="1"/>
          </p:cNvSpPr>
          <p:nvPr>
            <p:ph type="body" sz="quarter" idx="10"/>
          </p:nvPr>
        </p:nvSpPr>
        <p:spPr>
          <a:xfrm>
            <a:off x="475661" y="1052736"/>
            <a:ext cx="7772400" cy="3596723"/>
          </a:xfrm>
        </p:spPr>
        <p:txBody>
          <a:bodyPr/>
          <a:lstStyle/>
          <a:p>
            <a:r>
              <a:rPr lang="en-GB" sz="2800" dirty="0">
                <a:solidFill>
                  <a:schemeClr val="tx1"/>
                </a:solidFill>
              </a:rPr>
              <a:t>A process describes a set of activities designed to reach some result</a:t>
            </a:r>
          </a:p>
          <a:p>
            <a:r>
              <a:rPr lang="en-GB" sz="2800" dirty="0">
                <a:solidFill>
                  <a:schemeClr val="tx1"/>
                </a:solidFill>
              </a:rPr>
              <a:t>One or more individuals can be involved, so processes generally define responsibilities as well</a:t>
            </a:r>
          </a:p>
        </p:txBody>
      </p:sp>
      <p:graphicFrame>
        <p:nvGraphicFramePr>
          <p:cNvPr id="5" name="Content Placeholder 3">
            <a:extLst>
              <a:ext uri="{FF2B5EF4-FFF2-40B4-BE49-F238E27FC236}">
                <a16:creationId xmlns:a16="http://schemas.microsoft.com/office/drawing/2014/main" id="{746D9EC8-F8B6-470F-B685-8C6C1471E405}"/>
              </a:ext>
            </a:extLst>
          </p:cNvPr>
          <p:cNvGraphicFramePr>
            <a:graphicFrameLocks/>
          </p:cNvGraphicFramePr>
          <p:nvPr>
            <p:extLst>
              <p:ext uri="{D42A27DB-BD31-4B8C-83A1-F6EECF244321}">
                <p14:modId xmlns:p14="http://schemas.microsoft.com/office/powerpoint/2010/main" val="369679777"/>
              </p:ext>
            </p:extLst>
          </p:nvPr>
        </p:nvGraphicFramePr>
        <p:xfrm>
          <a:off x="432000" y="3579869"/>
          <a:ext cx="8266832" cy="1721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5574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a:xfrm>
            <a:off x="395536" y="188640"/>
            <a:ext cx="7772400" cy="657225"/>
          </a:xfrm>
        </p:spPr>
        <p:txBody>
          <a:bodyPr>
            <a:normAutofit fontScale="90000"/>
          </a:bodyPr>
          <a:lstStyle/>
          <a:p>
            <a:r>
              <a:rPr lang="en-GB" dirty="0">
                <a:solidFill>
                  <a:schemeClr val="tx1"/>
                </a:solidFill>
              </a:rPr>
              <a:t>Do: Communication</a:t>
            </a:r>
          </a:p>
        </p:txBody>
      </p:sp>
      <p:sp>
        <p:nvSpPr>
          <p:cNvPr id="4" name="Content Placeholder 3">
            <a:extLst>
              <a:ext uri="{FF2B5EF4-FFF2-40B4-BE49-F238E27FC236}">
                <a16:creationId xmlns:a16="http://schemas.microsoft.com/office/drawing/2014/main" id="{BE12B1E4-A76A-4A48-A2A3-3AAAB884C602}"/>
              </a:ext>
            </a:extLst>
          </p:cNvPr>
          <p:cNvSpPr>
            <a:spLocks noGrp="1"/>
          </p:cNvSpPr>
          <p:nvPr>
            <p:ph type="body" sz="quarter" idx="10"/>
          </p:nvPr>
        </p:nvSpPr>
        <p:spPr>
          <a:xfrm>
            <a:off x="414050" y="764704"/>
            <a:ext cx="8118389" cy="3596723"/>
          </a:xfrm>
        </p:spPr>
        <p:txBody>
          <a:bodyPr/>
          <a:lstStyle/>
          <a:p>
            <a:r>
              <a:rPr lang="en-GB" sz="2800" dirty="0">
                <a:solidFill>
                  <a:schemeClr val="tx1"/>
                </a:solidFill>
              </a:rPr>
              <a:t>Processes are weakest when something moves between people</a:t>
            </a:r>
          </a:p>
          <a:p>
            <a:pPr lvl="1"/>
            <a:r>
              <a:rPr lang="en-GB" sz="2800" dirty="0">
                <a:solidFill>
                  <a:schemeClr val="tx1"/>
                </a:solidFill>
              </a:rPr>
              <a:t>Requirements</a:t>
            </a:r>
          </a:p>
          <a:p>
            <a:pPr lvl="1"/>
            <a:r>
              <a:rPr lang="en-GB" sz="2800" dirty="0">
                <a:solidFill>
                  <a:schemeClr val="tx1"/>
                </a:solidFill>
              </a:rPr>
              <a:t>Commitments</a:t>
            </a:r>
          </a:p>
          <a:p>
            <a:pPr lvl="1"/>
            <a:r>
              <a:rPr lang="en-GB" sz="2800" dirty="0">
                <a:solidFill>
                  <a:schemeClr val="tx1"/>
                </a:solidFill>
              </a:rPr>
              <a:t>Information</a:t>
            </a:r>
          </a:p>
          <a:p>
            <a:pPr lvl="1"/>
            <a:r>
              <a:rPr lang="en-GB" sz="2800" dirty="0">
                <a:solidFill>
                  <a:schemeClr val="tx1"/>
                </a:solidFill>
              </a:rPr>
              <a:t>Stuff</a:t>
            </a:r>
          </a:p>
          <a:p>
            <a:pPr lvl="1"/>
            <a:r>
              <a:rPr lang="en-GB" sz="2800" dirty="0">
                <a:solidFill>
                  <a:schemeClr val="tx1"/>
                </a:solidFill>
              </a:rPr>
              <a:t>Responsibility</a:t>
            </a:r>
          </a:p>
          <a:p>
            <a:r>
              <a:rPr lang="en-GB" sz="2800" dirty="0">
                <a:solidFill>
                  <a:schemeClr val="tx1"/>
                </a:solidFill>
              </a:rPr>
              <a:t>Meetings can help to make sure handovers are effective by adding structure/ routine</a:t>
            </a:r>
          </a:p>
        </p:txBody>
      </p:sp>
    </p:spTree>
    <p:extLst>
      <p:ext uri="{BB962C8B-B14F-4D97-AF65-F5344CB8AC3E}">
        <p14:creationId xmlns:p14="http://schemas.microsoft.com/office/powerpoint/2010/main" val="1565668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a:xfrm>
            <a:off x="395536" y="116632"/>
            <a:ext cx="7772400" cy="657225"/>
          </a:xfrm>
        </p:spPr>
        <p:txBody>
          <a:bodyPr>
            <a:normAutofit fontScale="90000"/>
          </a:bodyPr>
          <a:lstStyle/>
          <a:p>
            <a:r>
              <a:rPr lang="en-GB" dirty="0"/>
              <a:t>Tea making</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a:xfrm>
            <a:off x="323528" y="1124744"/>
            <a:ext cx="7772400" cy="3596723"/>
          </a:xfrm>
        </p:spPr>
        <p:txBody>
          <a:bodyPr/>
          <a:lstStyle/>
          <a:p>
            <a:r>
              <a:rPr lang="en-GB" sz="2800" dirty="0"/>
              <a:t>What does our process look like?</a:t>
            </a:r>
          </a:p>
          <a:p>
            <a:r>
              <a:rPr lang="en-GB" sz="2800" dirty="0"/>
              <a:t>What communication/ handover points do we have?</a:t>
            </a:r>
          </a:p>
        </p:txBody>
      </p:sp>
      <p:pic>
        <p:nvPicPr>
          <p:cNvPr id="4" name="Picture 3">
            <a:extLst>
              <a:ext uri="{FF2B5EF4-FFF2-40B4-BE49-F238E27FC236}">
                <a16:creationId xmlns:a16="http://schemas.microsoft.com/office/drawing/2014/main" id="{B07A0DB0-E15B-4660-9968-0C9FFEB35C35}"/>
              </a:ext>
            </a:extLst>
          </p:cNvPr>
          <p:cNvPicPr>
            <a:picLocks noChangeAspect="1"/>
          </p:cNvPicPr>
          <p:nvPr/>
        </p:nvPicPr>
        <p:blipFill>
          <a:blip r:embed="rId2"/>
          <a:stretch>
            <a:fillRect/>
          </a:stretch>
        </p:blipFill>
        <p:spPr>
          <a:xfrm>
            <a:off x="3059832" y="1988840"/>
            <a:ext cx="2861248" cy="3170572"/>
          </a:xfrm>
          <a:prstGeom prst="rect">
            <a:avLst/>
          </a:prstGeom>
        </p:spPr>
      </p:pic>
    </p:spTree>
    <p:extLst>
      <p:ext uri="{BB962C8B-B14F-4D97-AF65-F5344CB8AC3E}">
        <p14:creationId xmlns:p14="http://schemas.microsoft.com/office/powerpoint/2010/main" val="10049302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p:txBody>
          <a:bodyPr>
            <a:normAutofit fontScale="90000"/>
          </a:bodyPr>
          <a:lstStyle/>
          <a:p>
            <a:r>
              <a:rPr lang="en-GB" dirty="0">
                <a:solidFill>
                  <a:schemeClr val="tx1"/>
                </a:solidFill>
              </a:rPr>
              <a:t>Check: Understand</a:t>
            </a:r>
          </a:p>
        </p:txBody>
      </p:sp>
      <p:sp>
        <p:nvSpPr>
          <p:cNvPr id="4" name="Content Placeholder 3">
            <a:extLst>
              <a:ext uri="{FF2B5EF4-FFF2-40B4-BE49-F238E27FC236}">
                <a16:creationId xmlns:a16="http://schemas.microsoft.com/office/drawing/2014/main" id="{DD116DC8-F5F6-4886-94BB-EB9A4C1ED38B}"/>
              </a:ext>
            </a:extLst>
          </p:cNvPr>
          <p:cNvSpPr>
            <a:spLocks noGrp="1"/>
          </p:cNvSpPr>
          <p:nvPr>
            <p:ph type="body" sz="quarter" idx="10"/>
          </p:nvPr>
        </p:nvSpPr>
        <p:spPr/>
        <p:txBody>
          <a:bodyPr/>
          <a:lstStyle/>
          <a:p>
            <a:r>
              <a:rPr lang="en-GB" sz="2800" dirty="0">
                <a:solidFill>
                  <a:schemeClr val="tx1"/>
                </a:solidFill>
              </a:rPr>
              <a:t>Understanding what has happened involves recording information</a:t>
            </a:r>
          </a:p>
          <a:p>
            <a:r>
              <a:rPr lang="en-GB" sz="2800" dirty="0">
                <a:solidFill>
                  <a:schemeClr val="tx1"/>
                </a:solidFill>
              </a:rPr>
              <a:t>The most common way of doing this is by using metrics</a:t>
            </a:r>
          </a:p>
        </p:txBody>
      </p:sp>
    </p:spTree>
    <p:extLst>
      <p:ext uri="{BB962C8B-B14F-4D97-AF65-F5344CB8AC3E}">
        <p14:creationId xmlns:p14="http://schemas.microsoft.com/office/powerpoint/2010/main" val="1732056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a:xfrm>
            <a:off x="395536" y="260648"/>
            <a:ext cx="7772400" cy="657225"/>
          </a:xfrm>
        </p:spPr>
        <p:txBody>
          <a:bodyPr>
            <a:normAutofit fontScale="90000"/>
          </a:bodyPr>
          <a:lstStyle/>
          <a:p>
            <a:r>
              <a:rPr lang="en-GB" dirty="0">
                <a:solidFill>
                  <a:schemeClr val="tx1"/>
                </a:solidFill>
              </a:rPr>
              <a:t>Metrics</a:t>
            </a:r>
          </a:p>
        </p:txBody>
      </p:sp>
      <p:sp>
        <p:nvSpPr>
          <p:cNvPr id="4" name="Content Placeholder 3">
            <a:extLst>
              <a:ext uri="{FF2B5EF4-FFF2-40B4-BE49-F238E27FC236}">
                <a16:creationId xmlns:a16="http://schemas.microsoft.com/office/drawing/2014/main" id="{DD116DC8-F5F6-4886-94BB-EB9A4C1ED38B}"/>
              </a:ext>
            </a:extLst>
          </p:cNvPr>
          <p:cNvSpPr>
            <a:spLocks noGrp="1"/>
          </p:cNvSpPr>
          <p:nvPr>
            <p:ph type="body" sz="quarter" idx="10"/>
          </p:nvPr>
        </p:nvSpPr>
        <p:spPr>
          <a:xfrm>
            <a:off x="483317" y="1268760"/>
            <a:ext cx="7772400" cy="3596723"/>
          </a:xfrm>
        </p:spPr>
        <p:txBody>
          <a:bodyPr/>
          <a:lstStyle/>
          <a:p>
            <a:r>
              <a:rPr lang="en-GB" sz="2800" dirty="0">
                <a:solidFill>
                  <a:schemeClr val="tx1"/>
                </a:solidFill>
              </a:rPr>
              <a:t>A metric is some sort of measurement</a:t>
            </a:r>
          </a:p>
          <a:p>
            <a:r>
              <a:rPr lang="en-GB" sz="2800" dirty="0">
                <a:solidFill>
                  <a:schemeClr val="tx1"/>
                </a:solidFill>
              </a:rPr>
              <a:t>It is important that each metric is connected to the desired result/s</a:t>
            </a:r>
          </a:p>
          <a:p>
            <a:r>
              <a:rPr lang="en-GB" sz="2800" dirty="0">
                <a:solidFill>
                  <a:schemeClr val="tx1"/>
                </a:solidFill>
              </a:rPr>
              <a:t>The most important metrics for any given person are called Key Performance Indicators (KPIs)</a:t>
            </a:r>
          </a:p>
        </p:txBody>
      </p:sp>
      <p:pic>
        <p:nvPicPr>
          <p:cNvPr id="5" name="Picture 4">
            <a:extLst>
              <a:ext uri="{FF2B5EF4-FFF2-40B4-BE49-F238E27FC236}">
                <a16:creationId xmlns:a16="http://schemas.microsoft.com/office/drawing/2014/main" id="{E186189C-1540-44EB-8762-FB1FB9521091}"/>
              </a:ext>
            </a:extLst>
          </p:cNvPr>
          <p:cNvPicPr>
            <a:picLocks noChangeAspect="1"/>
          </p:cNvPicPr>
          <p:nvPr/>
        </p:nvPicPr>
        <p:blipFill>
          <a:blip r:embed="rId2"/>
          <a:stretch>
            <a:fillRect/>
          </a:stretch>
        </p:blipFill>
        <p:spPr>
          <a:xfrm>
            <a:off x="4545901" y="3717032"/>
            <a:ext cx="1872208" cy="1872208"/>
          </a:xfrm>
          <a:prstGeom prst="rect">
            <a:avLst/>
          </a:prstGeom>
        </p:spPr>
      </p:pic>
    </p:spTree>
    <p:extLst>
      <p:ext uri="{BB962C8B-B14F-4D97-AF65-F5344CB8AC3E}">
        <p14:creationId xmlns:p14="http://schemas.microsoft.com/office/powerpoint/2010/main" val="384737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p:txBody>
          <a:bodyPr>
            <a:normAutofit fontScale="90000"/>
          </a:bodyPr>
          <a:lstStyle/>
          <a:p>
            <a:r>
              <a:rPr lang="en-GB" dirty="0">
                <a:solidFill>
                  <a:schemeClr val="tx1"/>
                </a:solidFill>
              </a:rPr>
              <a:t>Documents: Reports</a:t>
            </a:r>
          </a:p>
        </p:txBody>
      </p:sp>
      <p:sp>
        <p:nvSpPr>
          <p:cNvPr id="4" name="Content Placeholder 3">
            <a:extLst>
              <a:ext uri="{FF2B5EF4-FFF2-40B4-BE49-F238E27FC236}">
                <a16:creationId xmlns:a16="http://schemas.microsoft.com/office/drawing/2014/main" id="{DD116DC8-F5F6-4886-94BB-EB9A4C1ED38B}"/>
              </a:ext>
            </a:extLst>
          </p:cNvPr>
          <p:cNvSpPr>
            <a:spLocks noGrp="1"/>
          </p:cNvSpPr>
          <p:nvPr>
            <p:ph type="body" sz="quarter" idx="10"/>
          </p:nvPr>
        </p:nvSpPr>
        <p:spPr/>
        <p:txBody>
          <a:bodyPr/>
          <a:lstStyle/>
          <a:p>
            <a:r>
              <a:rPr lang="en-GB" sz="2800" dirty="0">
                <a:solidFill>
                  <a:schemeClr val="tx1"/>
                </a:solidFill>
              </a:rPr>
              <a:t>Metrics are gathered together into reports</a:t>
            </a:r>
          </a:p>
          <a:p>
            <a:r>
              <a:rPr lang="en-GB" sz="2800" dirty="0">
                <a:solidFill>
                  <a:schemeClr val="tx1"/>
                </a:solidFill>
              </a:rPr>
              <a:t>Reports are designed to provide the required information to the relevant audience, in an easily digested way</a:t>
            </a:r>
          </a:p>
        </p:txBody>
      </p:sp>
    </p:spTree>
    <p:extLst>
      <p:ext uri="{BB962C8B-B14F-4D97-AF65-F5344CB8AC3E}">
        <p14:creationId xmlns:p14="http://schemas.microsoft.com/office/powerpoint/2010/main" val="2956888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p:txBody>
          <a:bodyPr>
            <a:normAutofit fontScale="90000"/>
          </a:bodyPr>
          <a:lstStyle/>
          <a:p>
            <a:r>
              <a:rPr lang="en-GB" dirty="0"/>
              <a:t>Tea making</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p:txBody>
          <a:bodyPr/>
          <a:lstStyle/>
          <a:p>
            <a:r>
              <a:rPr lang="en-GB" sz="3200" dirty="0"/>
              <a:t>What is most important to us meeting our objectives?</a:t>
            </a:r>
          </a:p>
          <a:p>
            <a:r>
              <a:rPr lang="en-GB" sz="3200" dirty="0"/>
              <a:t>What do we need to measure?</a:t>
            </a:r>
          </a:p>
        </p:txBody>
      </p:sp>
      <p:pic>
        <p:nvPicPr>
          <p:cNvPr id="4" name="Picture 3">
            <a:extLst>
              <a:ext uri="{FF2B5EF4-FFF2-40B4-BE49-F238E27FC236}">
                <a16:creationId xmlns:a16="http://schemas.microsoft.com/office/drawing/2014/main" id="{F2B51F47-B855-4558-9AFD-4EAC0AEA7F01}"/>
              </a:ext>
            </a:extLst>
          </p:cNvPr>
          <p:cNvPicPr>
            <a:picLocks noChangeAspect="1"/>
          </p:cNvPicPr>
          <p:nvPr/>
        </p:nvPicPr>
        <p:blipFill>
          <a:blip r:embed="rId2"/>
          <a:stretch>
            <a:fillRect/>
          </a:stretch>
        </p:blipFill>
        <p:spPr>
          <a:xfrm>
            <a:off x="3141376" y="3853489"/>
            <a:ext cx="2861248" cy="3170572"/>
          </a:xfrm>
          <a:prstGeom prst="rect">
            <a:avLst/>
          </a:prstGeom>
        </p:spPr>
      </p:pic>
    </p:spTree>
    <p:extLst>
      <p:ext uri="{BB962C8B-B14F-4D97-AF65-F5344CB8AC3E}">
        <p14:creationId xmlns:p14="http://schemas.microsoft.com/office/powerpoint/2010/main" val="814156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p:txBody>
          <a:bodyPr>
            <a:normAutofit fontScale="90000"/>
          </a:bodyPr>
          <a:lstStyle/>
          <a:p>
            <a:r>
              <a:rPr lang="en-GB" dirty="0">
                <a:solidFill>
                  <a:schemeClr val="tx1"/>
                </a:solidFill>
              </a:rPr>
              <a:t>Act: Improving</a:t>
            </a:r>
          </a:p>
        </p:txBody>
      </p:sp>
      <p:sp>
        <p:nvSpPr>
          <p:cNvPr id="4" name="Content Placeholder 3">
            <a:extLst>
              <a:ext uri="{FF2B5EF4-FFF2-40B4-BE49-F238E27FC236}">
                <a16:creationId xmlns:a16="http://schemas.microsoft.com/office/drawing/2014/main" id="{AFC202C6-B56E-4066-B9BD-1CB20C00CD5E}"/>
              </a:ext>
            </a:extLst>
          </p:cNvPr>
          <p:cNvSpPr>
            <a:spLocks noGrp="1"/>
          </p:cNvSpPr>
          <p:nvPr>
            <p:ph type="body" sz="quarter" idx="10"/>
          </p:nvPr>
        </p:nvSpPr>
        <p:spPr/>
        <p:txBody>
          <a:bodyPr/>
          <a:lstStyle/>
          <a:p>
            <a:r>
              <a:rPr lang="en-GB" sz="2800" dirty="0">
                <a:solidFill>
                  <a:schemeClr val="tx1"/>
                </a:solidFill>
              </a:rPr>
              <a:t>Plans and reports are often reviewed in meetings, where those with the required knowledge and experience can assess them and take action</a:t>
            </a:r>
          </a:p>
          <a:p>
            <a:r>
              <a:rPr lang="en-GB" sz="2800" dirty="0">
                <a:solidFill>
                  <a:schemeClr val="tx1"/>
                </a:solidFill>
              </a:rPr>
              <a:t>Actions are often logged. Keeping a log helps by:</a:t>
            </a:r>
          </a:p>
          <a:p>
            <a:pPr lvl="1"/>
            <a:r>
              <a:rPr lang="en-GB" sz="2800" dirty="0"/>
              <a:t>Recording commitments</a:t>
            </a:r>
          </a:p>
          <a:p>
            <a:pPr lvl="1"/>
            <a:r>
              <a:rPr lang="en-GB" sz="2800" dirty="0"/>
              <a:t>Adding structure</a:t>
            </a:r>
          </a:p>
          <a:p>
            <a:pPr lvl="1"/>
            <a:r>
              <a:rPr lang="en-GB" sz="2800" dirty="0"/>
              <a:t>Providing a reminder</a:t>
            </a:r>
          </a:p>
        </p:txBody>
      </p:sp>
    </p:spTree>
    <p:extLst>
      <p:ext uri="{BB962C8B-B14F-4D97-AF65-F5344CB8AC3E}">
        <p14:creationId xmlns:p14="http://schemas.microsoft.com/office/powerpoint/2010/main" val="12731112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B08B-954D-402B-B085-6D98FFC695AE}"/>
              </a:ext>
            </a:extLst>
          </p:cNvPr>
          <p:cNvSpPr>
            <a:spLocks noGrp="1"/>
          </p:cNvSpPr>
          <p:nvPr>
            <p:ph type="ctrTitle"/>
          </p:nvPr>
        </p:nvSpPr>
        <p:spPr/>
        <p:txBody>
          <a:bodyPr>
            <a:normAutofit fontScale="90000"/>
          </a:bodyPr>
          <a:lstStyle/>
          <a:p>
            <a:r>
              <a:rPr lang="en-GB" dirty="0">
                <a:solidFill>
                  <a:schemeClr val="tx1"/>
                </a:solidFill>
              </a:rPr>
              <a:t>Actions should be SMART</a:t>
            </a:r>
          </a:p>
        </p:txBody>
      </p:sp>
      <p:sp>
        <p:nvSpPr>
          <p:cNvPr id="4" name="Content Placeholder 3">
            <a:extLst>
              <a:ext uri="{FF2B5EF4-FFF2-40B4-BE49-F238E27FC236}">
                <a16:creationId xmlns:a16="http://schemas.microsoft.com/office/drawing/2014/main" id="{AFC202C6-B56E-4066-B9BD-1CB20C00CD5E}"/>
              </a:ext>
            </a:extLst>
          </p:cNvPr>
          <p:cNvSpPr>
            <a:spLocks noGrp="1"/>
          </p:cNvSpPr>
          <p:nvPr>
            <p:ph type="body" sz="quarter" idx="10"/>
          </p:nvPr>
        </p:nvSpPr>
        <p:spPr/>
        <p:txBody>
          <a:bodyPr/>
          <a:lstStyle/>
          <a:p>
            <a:r>
              <a:rPr lang="en-GB" sz="3600" b="1" dirty="0">
                <a:solidFill>
                  <a:schemeClr val="tx1"/>
                </a:solidFill>
              </a:rPr>
              <a:t>S</a:t>
            </a:r>
            <a:r>
              <a:rPr lang="en-GB" sz="2800" dirty="0">
                <a:solidFill>
                  <a:schemeClr val="tx1"/>
                </a:solidFill>
              </a:rPr>
              <a:t>pecific: the action and owner are clear</a:t>
            </a:r>
          </a:p>
          <a:p>
            <a:r>
              <a:rPr lang="en-GB" sz="3600" b="1" dirty="0">
                <a:solidFill>
                  <a:schemeClr val="tx1"/>
                </a:solidFill>
              </a:rPr>
              <a:t>M</a:t>
            </a:r>
            <a:r>
              <a:rPr lang="en-GB" sz="2800" dirty="0">
                <a:solidFill>
                  <a:schemeClr val="tx1"/>
                </a:solidFill>
              </a:rPr>
              <a:t>easurable: so we know when it is complete</a:t>
            </a:r>
          </a:p>
          <a:p>
            <a:r>
              <a:rPr lang="en-GB" sz="3600" b="1" dirty="0">
                <a:solidFill>
                  <a:schemeClr val="tx1"/>
                </a:solidFill>
              </a:rPr>
              <a:t>A</a:t>
            </a:r>
            <a:r>
              <a:rPr lang="en-GB" sz="2800" dirty="0">
                <a:solidFill>
                  <a:schemeClr val="tx1"/>
                </a:solidFill>
              </a:rPr>
              <a:t>chievable: otherwise there is no point</a:t>
            </a:r>
          </a:p>
          <a:p>
            <a:r>
              <a:rPr lang="en-GB" sz="3600" b="1" dirty="0">
                <a:solidFill>
                  <a:schemeClr val="tx1"/>
                </a:solidFill>
              </a:rPr>
              <a:t>R</a:t>
            </a:r>
            <a:r>
              <a:rPr lang="en-GB" sz="2800" dirty="0">
                <a:solidFill>
                  <a:schemeClr val="tx1"/>
                </a:solidFill>
              </a:rPr>
              <a:t>elevant: it progresses towards the goal</a:t>
            </a:r>
          </a:p>
          <a:p>
            <a:r>
              <a:rPr lang="en-GB" sz="3600" b="1" dirty="0">
                <a:solidFill>
                  <a:schemeClr val="tx1"/>
                </a:solidFill>
              </a:rPr>
              <a:t>T</a:t>
            </a:r>
            <a:r>
              <a:rPr lang="en-GB" sz="2800" dirty="0">
                <a:solidFill>
                  <a:schemeClr val="tx1"/>
                </a:solidFill>
              </a:rPr>
              <a:t>ime-bound: motivates the owner</a:t>
            </a:r>
          </a:p>
          <a:p>
            <a:endParaRPr lang="en-GB" sz="2800" dirty="0">
              <a:solidFill>
                <a:schemeClr val="tx1"/>
              </a:solidFill>
            </a:endParaRPr>
          </a:p>
          <a:p>
            <a:endParaRPr lang="en-GB" sz="2800" dirty="0">
              <a:solidFill>
                <a:schemeClr val="tx1"/>
              </a:solidFill>
            </a:endParaRPr>
          </a:p>
        </p:txBody>
      </p:sp>
    </p:spTree>
    <p:extLst>
      <p:ext uri="{BB962C8B-B14F-4D97-AF65-F5344CB8AC3E}">
        <p14:creationId xmlns:p14="http://schemas.microsoft.com/office/powerpoint/2010/main" val="9205116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6C70D-C829-4C0B-849D-4A6DC5D3FB3F}"/>
              </a:ext>
            </a:extLst>
          </p:cNvPr>
          <p:cNvSpPr>
            <a:spLocks noGrp="1"/>
          </p:cNvSpPr>
          <p:nvPr>
            <p:ph type="ctrTitle"/>
          </p:nvPr>
        </p:nvSpPr>
        <p:spPr/>
        <p:txBody>
          <a:bodyPr>
            <a:normAutofit fontScale="90000"/>
          </a:bodyPr>
          <a:lstStyle/>
          <a:p>
            <a:r>
              <a:rPr lang="en-GB" dirty="0"/>
              <a:t>Tea making</a:t>
            </a:r>
          </a:p>
        </p:txBody>
      </p:sp>
      <p:sp>
        <p:nvSpPr>
          <p:cNvPr id="3" name="Content Placeholder 2">
            <a:extLst>
              <a:ext uri="{FF2B5EF4-FFF2-40B4-BE49-F238E27FC236}">
                <a16:creationId xmlns:a16="http://schemas.microsoft.com/office/drawing/2014/main" id="{B83EAF17-D008-4AF7-BF7B-EB0A69C9B1EA}"/>
              </a:ext>
            </a:extLst>
          </p:cNvPr>
          <p:cNvSpPr>
            <a:spLocks noGrp="1"/>
          </p:cNvSpPr>
          <p:nvPr>
            <p:ph type="body" sz="quarter" idx="10"/>
          </p:nvPr>
        </p:nvSpPr>
        <p:spPr/>
        <p:txBody>
          <a:bodyPr>
            <a:normAutofit/>
          </a:bodyPr>
          <a:lstStyle/>
          <a:p>
            <a:r>
              <a:rPr lang="en-GB" sz="2800" dirty="0"/>
              <a:t>Do we need a meeting of some sort to discuss performance and take action to improve?</a:t>
            </a:r>
          </a:p>
        </p:txBody>
      </p:sp>
      <p:pic>
        <p:nvPicPr>
          <p:cNvPr id="4" name="Picture 3">
            <a:extLst>
              <a:ext uri="{FF2B5EF4-FFF2-40B4-BE49-F238E27FC236}">
                <a16:creationId xmlns:a16="http://schemas.microsoft.com/office/drawing/2014/main" id="{C74591C7-4ABC-43F5-9A29-AF3844C54827}"/>
              </a:ext>
            </a:extLst>
          </p:cNvPr>
          <p:cNvPicPr>
            <a:picLocks noChangeAspect="1"/>
          </p:cNvPicPr>
          <p:nvPr/>
        </p:nvPicPr>
        <p:blipFill>
          <a:blip r:embed="rId2"/>
          <a:stretch>
            <a:fillRect/>
          </a:stretch>
        </p:blipFill>
        <p:spPr>
          <a:xfrm>
            <a:off x="3141376" y="3853489"/>
            <a:ext cx="2861248" cy="3170572"/>
          </a:xfrm>
          <a:prstGeom prst="rect">
            <a:avLst/>
          </a:prstGeom>
        </p:spPr>
      </p:pic>
    </p:spTree>
    <p:extLst>
      <p:ext uri="{BB962C8B-B14F-4D97-AF65-F5344CB8AC3E}">
        <p14:creationId xmlns:p14="http://schemas.microsoft.com/office/powerpoint/2010/main" val="39626537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62F33-B1FD-43A3-92F2-D9DE7E7B82E8}"/>
              </a:ext>
            </a:extLst>
          </p:cNvPr>
          <p:cNvSpPr>
            <a:spLocks noGrp="1"/>
          </p:cNvSpPr>
          <p:nvPr>
            <p:ph type="ctrTitle"/>
          </p:nvPr>
        </p:nvSpPr>
        <p:spPr/>
        <p:txBody>
          <a:bodyPr>
            <a:normAutofit fontScale="90000"/>
          </a:bodyPr>
          <a:lstStyle/>
          <a:p>
            <a:r>
              <a:rPr lang="en-GB" dirty="0">
                <a:solidFill>
                  <a:schemeClr val="tx1"/>
                </a:solidFill>
              </a:rPr>
              <a:t>Building a system</a:t>
            </a:r>
          </a:p>
        </p:txBody>
      </p:sp>
      <p:sp>
        <p:nvSpPr>
          <p:cNvPr id="4" name="Content Placeholder 3">
            <a:extLst>
              <a:ext uri="{FF2B5EF4-FFF2-40B4-BE49-F238E27FC236}">
                <a16:creationId xmlns:a16="http://schemas.microsoft.com/office/drawing/2014/main" id="{C8E087DA-CA85-427D-8273-8D463A8B4E79}"/>
              </a:ext>
            </a:extLst>
          </p:cNvPr>
          <p:cNvSpPr>
            <a:spLocks noGrp="1"/>
          </p:cNvSpPr>
          <p:nvPr>
            <p:ph type="body" sz="quarter" idx="10"/>
          </p:nvPr>
        </p:nvSpPr>
        <p:spPr/>
        <p:txBody>
          <a:bodyPr>
            <a:noAutofit/>
          </a:bodyPr>
          <a:lstStyle/>
          <a:p>
            <a:r>
              <a:rPr lang="en-GB" sz="2000" dirty="0">
                <a:solidFill>
                  <a:schemeClr val="tx1"/>
                </a:solidFill>
              </a:rPr>
              <a:t>Once the objectives are known, the methods can be established</a:t>
            </a:r>
          </a:p>
          <a:p>
            <a:r>
              <a:rPr lang="en-GB" sz="2000" dirty="0">
                <a:solidFill>
                  <a:schemeClr val="tx1"/>
                </a:solidFill>
              </a:rPr>
              <a:t>Processes can then be built that split these into steps, with responsibilities assigned</a:t>
            </a:r>
          </a:p>
          <a:p>
            <a:r>
              <a:rPr lang="en-GB" sz="2000" dirty="0">
                <a:solidFill>
                  <a:schemeClr val="tx1"/>
                </a:solidFill>
              </a:rPr>
              <a:t>Plans place a timeframe and resources to these processes</a:t>
            </a:r>
          </a:p>
          <a:p>
            <a:r>
              <a:rPr lang="en-GB" sz="2000" dirty="0">
                <a:solidFill>
                  <a:schemeClr val="tx1"/>
                </a:solidFill>
              </a:rPr>
              <a:t>Metrics measure performance at each step</a:t>
            </a:r>
          </a:p>
          <a:p>
            <a:r>
              <a:rPr lang="en-GB" sz="2000" dirty="0">
                <a:solidFill>
                  <a:schemeClr val="tx1"/>
                </a:solidFill>
              </a:rPr>
              <a:t>Reports are used to assess performance and assist in decision making</a:t>
            </a:r>
          </a:p>
          <a:p>
            <a:r>
              <a:rPr lang="en-GB" sz="2000" dirty="0">
                <a:solidFill>
                  <a:schemeClr val="tx1"/>
                </a:solidFill>
              </a:rPr>
              <a:t>Meetings are defined where knowledge sharing is required and/ or decisions made</a:t>
            </a:r>
          </a:p>
          <a:p>
            <a:r>
              <a:rPr lang="en-GB" sz="2000" dirty="0">
                <a:solidFill>
                  <a:schemeClr val="tx1"/>
                </a:solidFill>
              </a:rPr>
              <a:t>These generally include where Actions are assigned and followed up on</a:t>
            </a:r>
          </a:p>
          <a:p>
            <a:endParaRPr lang="en-GB" sz="2000" dirty="0">
              <a:solidFill>
                <a:schemeClr val="tx1"/>
              </a:solidFill>
            </a:endParaRPr>
          </a:p>
        </p:txBody>
      </p:sp>
    </p:spTree>
    <p:extLst>
      <p:ext uri="{BB962C8B-B14F-4D97-AF65-F5344CB8AC3E}">
        <p14:creationId xmlns:p14="http://schemas.microsoft.com/office/powerpoint/2010/main" val="5720005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F5D76-9CAB-4A65-B86E-3A7EA6FB56E0}"/>
              </a:ext>
            </a:extLst>
          </p:cNvPr>
          <p:cNvSpPr>
            <a:spLocks noGrp="1"/>
          </p:cNvSpPr>
          <p:nvPr>
            <p:ph type="ctrTitle"/>
          </p:nvPr>
        </p:nvSpPr>
        <p:spPr>
          <a:xfrm>
            <a:off x="444500" y="728663"/>
            <a:ext cx="7772400" cy="657225"/>
          </a:xfrm>
        </p:spPr>
        <p:txBody>
          <a:bodyPr/>
          <a:lstStyle/>
          <a:p>
            <a:r>
              <a:rPr lang="en-GB" dirty="0"/>
              <a:t>What is power?</a:t>
            </a:r>
          </a:p>
        </p:txBody>
      </p:sp>
      <p:pic>
        <p:nvPicPr>
          <p:cNvPr id="3" name="Picture 2" descr="Image result for with great power comes great responsibi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1485900"/>
            <a:ext cx="6096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5608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3200" dirty="0"/>
              <a:t>Reciprocity</a:t>
            </a:r>
          </a:p>
        </p:txBody>
      </p:sp>
      <p:pic>
        <p:nvPicPr>
          <p:cNvPr id="6" name="Picture 2" descr="Image result for reciprocity">
            <a:extLst>
              <a:ext uri="{FF2B5EF4-FFF2-40B4-BE49-F238E27FC236}">
                <a16:creationId xmlns:a16="http://schemas.microsoft.com/office/drawing/2014/main" id="{8A4D2D93-6508-4324-BE4D-26B5A62E6568}"/>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4789487" y="1841500"/>
            <a:ext cx="3597275"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36676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3200" dirty="0">
                <a:solidFill>
                  <a:schemeClr val="tx1">
                    <a:lumMod val="40000"/>
                    <a:lumOff val="60000"/>
                  </a:schemeClr>
                </a:solidFill>
              </a:rPr>
              <a:t>Reciprocity</a:t>
            </a:r>
          </a:p>
          <a:p>
            <a:r>
              <a:rPr lang="en-GB" sz="3200" dirty="0"/>
              <a:t>Commitment and consistency</a:t>
            </a:r>
          </a:p>
        </p:txBody>
      </p:sp>
      <p:pic>
        <p:nvPicPr>
          <p:cNvPr id="6" name="Picture 2" descr="Image result for point of no return">
            <a:extLst>
              <a:ext uri="{FF2B5EF4-FFF2-40B4-BE49-F238E27FC236}">
                <a16:creationId xmlns:a16="http://schemas.microsoft.com/office/drawing/2014/main" id="{B2497F03-BF29-4B4B-A7AC-19A0AA3449FA}"/>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5044230" y="1841500"/>
            <a:ext cx="3087789"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20997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3200" dirty="0">
                <a:solidFill>
                  <a:schemeClr val="tx1">
                    <a:lumMod val="40000"/>
                    <a:lumOff val="60000"/>
                  </a:schemeClr>
                </a:solidFill>
              </a:rPr>
              <a:t>Reciprocity</a:t>
            </a:r>
          </a:p>
          <a:p>
            <a:r>
              <a:rPr lang="en-GB" sz="3200" dirty="0">
                <a:solidFill>
                  <a:schemeClr val="tx1">
                    <a:lumMod val="40000"/>
                    <a:lumOff val="60000"/>
                  </a:schemeClr>
                </a:solidFill>
              </a:rPr>
              <a:t>Commitment and consistency</a:t>
            </a:r>
          </a:p>
          <a:p>
            <a:r>
              <a:rPr lang="en-GB" sz="3200" dirty="0"/>
              <a:t>Social proof</a:t>
            </a:r>
          </a:p>
        </p:txBody>
      </p:sp>
      <p:pic>
        <p:nvPicPr>
          <p:cNvPr id="5122" name="Picture 2" descr="Image result for broken window">
            <a:extLst>
              <a:ext uri="{FF2B5EF4-FFF2-40B4-BE49-F238E27FC236}">
                <a16:creationId xmlns:a16="http://schemas.microsoft.com/office/drawing/2014/main" id="{7125CFF5-3B68-46BA-9A87-FB4F69A02671}"/>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4718050" y="2392797"/>
            <a:ext cx="3740150" cy="2494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5433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3200" dirty="0">
                <a:solidFill>
                  <a:schemeClr val="tx1">
                    <a:lumMod val="40000"/>
                    <a:lumOff val="60000"/>
                  </a:schemeClr>
                </a:solidFill>
              </a:rPr>
              <a:t>Reciprocity</a:t>
            </a:r>
          </a:p>
          <a:p>
            <a:r>
              <a:rPr lang="en-GB" sz="3200" dirty="0">
                <a:solidFill>
                  <a:schemeClr val="tx1">
                    <a:lumMod val="40000"/>
                    <a:lumOff val="60000"/>
                  </a:schemeClr>
                </a:solidFill>
              </a:rPr>
              <a:t>Commitment and consistency</a:t>
            </a:r>
          </a:p>
          <a:p>
            <a:r>
              <a:rPr lang="en-GB" sz="3200" dirty="0">
                <a:solidFill>
                  <a:schemeClr val="tx1">
                    <a:lumMod val="40000"/>
                    <a:lumOff val="60000"/>
                  </a:schemeClr>
                </a:solidFill>
              </a:rPr>
              <a:t>Social proof</a:t>
            </a:r>
          </a:p>
          <a:p>
            <a:r>
              <a:rPr lang="en-GB" sz="3200" dirty="0"/>
              <a:t>Liking</a:t>
            </a:r>
          </a:p>
        </p:txBody>
      </p:sp>
      <p:pic>
        <p:nvPicPr>
          <p:cNvPr id="6148" name="Picture 4" descr="Image result for liking">
            <a:extLst>
              <a:ext uri="{FF2B5EF4-FFF2-40B4-BE49-F238E27FC236}">
                <a16:creationId xmlns:a16="http://schemas.microsoft.com/office/drawing/2014/main" id="{9F80CAE1-1D9C-481B-9EC4-1FB35880D702}"/>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5050409" y="2268537"/>
            <a:ext cx="3075432"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41132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sz="3200" dirty="0">
                <a:solidFill>
                  <a:schemeClr val="tx1">
                    <a:lumMod val="40000"/>
                    <a:lumOff val="60000"/>
                  </a:schemeClr>
                </a:solidFill>
              </a:rPr>
              <a:t>Reciprocity</a:t>
            </a:r>
          </a:p>
          <a:p>
            <a:r>
              <a:rPr lang="en-GB" sz="3200" dirty="0">
                <a:solidFill>
                  <a:schemeClr val="tx1">
                    <a:lumMod val="40000"/>
                    <a:lumOff val="60000"/>
                  </a:schemeClr>
                </a:solidFill>
              </a:rPr>
              <a:t>Commitment and consistency</a:t>
            </a:r>
          </a:p>
          <a:p>
            <a:r>
              <a:rPr lang="en-GB" sz="3200" dirty="0">
                <a:solidFill>
                  <a:schemeClr val="tx1">
                    <a:lumMod val="40000"/>
                    <a:lumOff val="60000"/>
                  </a:schemeClr>
                </a:solidFill>
              </a:rPr>
              <a:t>Social proof</a:t>
            </a:r>
          </a:p>
          <a:p>
            <a:r>
              <a:rPr lang="en-GB" sz="3200" dirty="0">
                <a:solidFill>
                  <a:schemeClr val="tx1">
                    <a:lumMod val="40000"/>
                    <a:lumOff val="60000"/>
                  </a:schemeClr>
                </a:solidFill>
              </a:rPr>
              <a:t>Liking</a:t>
            </a:r>
          </a:p>
          <a:p>
            <a:r>
              <a:rPr lang="en-GB" sz="3200" dirty="0"/>
              <a:t>Authority</a:t>
            </a:r>
          </a:p>
        </p:txBody>
      </p:sp>
      <p:pic>
        <p:nvPicPr>
          <p:cNvPr id="6" name="Picture 2" descr="Image result for authority">
            <a:extLst>
              <a:ext uri="{FF2B5EF4-FFF2-40B4-BE49-F238E27FC236}">
                <a16:creationId xmlns:a16="http://schemas.microsoft.com/office/drawing/2014/main" id="{B8FEE5FD-D7B7-4D81-B063-FDF91F909526}"/>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5223330" y="1841500"/>
            <a:ext cx="2729590"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23671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813DBF-2BAE-404B-81C4-690197F1179E}"/>
              </a:ext>
            </a:extLst>
          </p:cNvPr>
          <p:cNvSpPr>
            <a:spLocks noGrp="1"/>
          </p:cNvSpPr>
          <p:nvPr>
            <p:ph type="ctrTitle"/>
          </p:nvPr>
        </p:nvSpPr>
        <p:spPr/>
        <p:txBody>
          <a:bodyPr>
            <a:normAutofit fontScale="90000"/>
          </a:bodyPr>
          <a:lstStyle/>
          <a:p>
            <a:r>
              <a:rPr lang="en-GB" dirty="0"/>
              <a:t>Influence</a:t>
            </a:r>
          </a:p>
        </p:txBody>
      </p:sp>
      <p:sp>
        <p:nvSpPr>
          <p:cNvPr id="5" name="Content Placeholder 4">
            <a:extLst>
              <a:ext uri="{FF2B5EF4-FFF2-40B4-BE49-F238E27FC236}">
                <a16:creationId xmlns:a16="http://schemas.microsoft.com/office/drawing/2014/main" id="{57045324-2F83-4451-B61E-6059E500504E}"/>
              </a:ext>
            </a:extLst>
          </p:cNvPr>
          <p:cNvSpPr>
            <a:spLocks noGrp="1"/>
          </p:cNvSpPr>
          <p:nvPr>
            <p:ph sz="quarter" idx="11"/>
          </p:nvPr>
        </p:nvSpPr>
        <p:spPr/>
        <p:txBody>
          <a:bodyPr/>
          <a:lstStyle/>
          <a:p>
            <a:r>
              <a:rPr lang="en-GB" dirty="0">
                <a:solidFill>
                  <a:schemeClr val="tx1">
                    <a:lumMod val="40000"/>
                    <a:lumOff val="60000"/>
                  </a:schemeClr>
                </a:solidFill>
              </a:rPr>
              <a:t>Reciprocity</a:t>
            </a:r>
          </a:p>
          <a:p>
            <a:r>
              <a:rPr lang="en-GB" dirty="0">
                <a:solidFill>
                  <a:schemeClr val="tx1">
                    <a:lumMod val="40000"/>
                    <a:lumOff val="60000"/>
                  </a:schemeClr>
                </a:solidFill>
              </a:rPr>
              <a:t>Commitment and consistency</a:t>
            </a:r>
          </a:p>
          <a:p>
            <a:r>
              <a:rPr lang="en-GB" dirty="0">
                <a:solidFill>
                  <a:schemeClr val="tx1">
                    <a:lumMod val="40000"/>
                    <a:lumOff val="60000"/>
                  </a:schemeClr>
                </a:solidFill>
              </a:rPr>
              <a:t>Social proof</a:t>
            </a:r>
          </a:p>
          <a:p>
            <a:r>
              <a:rPr lang="en-GB" dirty="0">
                <a:solidFill>
                  <a:schemeClr val="tx1">
                    <a:lumMod val="40000"/>
                    <a:lumOff val="60000"/>
                  </a:schemeClr>
                </a:solidFill>
              </a:rPr>
              <a:t>Liking</a:t>
            </a:r>
          </a:p>
          <a:p>
            <a:r>
              <a:rPr lang="en-GB" dirty="0">
                <a:solidFill>
                  <a:schemeClr val="tx1">
                    <a:lumMod val="40000"/>
                    <a:lumOff val="60000"/>
                  </a:schemeClr>
                </a:solidFill>
              </a:rPr>
              <a:t>Authority</a:t>
            </a:r>
          </a:p>
          <a:p>
            <a:r>
              <a:rPr lang="en-GB" dirty="0"/>
              <a:t>Scarcity</a:t>
            </a:r>
          </a:p>
        </p:txBody>
      </p:sp>
      <p:pic>
        <p:nvPicPr>
          <p:cNvPr id="8194" name="Picture 2" descr="Related image">
            <a:extLst>
              <a:ext uri="{FF2B5EF4-FFF2-40B4-BE49-F238E27FC236}">
                <a16:creationId xmlns:a16="http://schemas.microsoft.com/office/drawing/2014/main" id="{F0FE621A-97B2-471D-A7E4-6D4F69122C2A}"/>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3612497" y="2714231"/>
            <a:ext cx="4845703" cy="23991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5708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6321F-2DF1-46A5-86E8-73234157B448}"/>
              </a:ext>
            </a:extLst>
          </p:cNvPr>
          <p:cNvSpPr>
            <a:spLocks noGrp="1"/>
          </p:cNvSpPr>
          <p:nvPr>
            <p:ph type="ctrTitle"/>
          </p:nvPr>
        </p:nvSpPr>
        <p:spPr/>
        <p:txBody>
          <a:bodyPr>
            <a:normAutofit fontScale="90000"/>
          </a:bodyPr>
          <a:lstStyle/>
          <a:p>
            <a:r>
              <a:rPr lang="en-GB" dirty="0"/>
              <a:t>Power is a measure of influence</a:t>
            </a:r>
          </a:p>
        </p:txBody>
      </p:sp>
      <p:sp>
        <p:nvSpPr>
          <p:cNvPr id="4" name="Content Placeholder 3">
            <a:extLst>
              <a:ext uri="{FF2B5EF4-FFF2-40B4-BE49-F238E27FC236}">
                <a16:creationId xmlns:a16="http://schemas.microsoft.com/office/drawing/2014/main" id="{92BC375E-333C-4186-BDFD-D76E7B47C823}"/>
              </a:ext>
            </a:extLst>
          </p:cNvPr>
          <p:cNvSpPr>
            <a:spLocks noGrp="1"/>
          </p:cNvSpPr>
          <p:nvPr>
            <p:ph type="body" sz="quarter" idx="10"/>
          </p:nvPr>
        </p:nvSpPr>
        <p:spPr/>
        <p:txBody>
          <a:bodyPr/>
          <a:lstStyle/>
          <a:p>
            <a:r>
              <a:rPr lang="en-GB" sz="3200" dirty="0"/>
              <a:t>Influence is the ability to modify how someone thinks and/ or acts</a:t>
            </a:r>
          </a:p>
          <a:p>
            <a:r>
              <a:rPr lang="en-GB" sz="3200" dirty="0"/>
              <a:t>Power is a measure of how much influence we have over that person</a:t>
            </a:r>
          </a:p>
          <a:p>
            <a:pPr lvl="1"/>
            <a:r>
              <a:rPr lang="en-GB" sz="3200" dirty="0"/>
              <a:t>The extent to which our influence changes what that person would have done if left to their own devices</a:t>
            </a:r>
          </a:p>
          <a:p>
            <a:endParaRPr lang="en-GB" sz="3200" dirty="0"/>
          </a:p>
        </p:txBody>
      </p:sp>
    </p:spTree>
    <p:extLst>
      <p:ext uri="{BB962C8B-B14F-4D97-AF65-F5344CB8AC3E}">
        <p14:creationId xmlns:p14="http://schemas.microsoft.com/office/powerpoint/2010/main" val="15469632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6321F-2DF1-46A5-86E8-73234157B448}"/>
              </a:ext>
            </a:extLst>
          </p:cNvPr>
          <p:cNvSpPr>
            <a:spLocks noGrp="1"/>
          </p:cNvSpPr>
          <p:nvPr>
            <p:ph type="ctrTitle"/>
          </p:nvPr>
        </p:nvSpPr>
        <p:spPr/>
        <p:txBody>
          <a:bodyPr>
            <a:normAutofit fontScale="90000"/>
          </a:bodyPr>
          <a:lstStyle/>
          <a:p>
            <a:r>
              <a:rPr lang="en-GB" dirty="0"/>
              <a:t>Positive and negative</a:t>
            </a:r>
          </a:p>
        </p:txBody>
      </p:sp>
      <p:sp>
        <p:nvSpPr>
          <p:cNvPr id="4" name="Content Placeholder 3">
            <a:extLst>
              <a:ext uri="{FF2B5EF4-FFF2-40B4-BE49-F238E27FC236}">
                <a16:creationId xmlns:a16="http://schemas.microsoft.com/office/drawing/2014/main" id="{92BC375E-333C-4186-BDFD-D76E7B47C823}"/>
              </a:ext>
            </a:extLst>
          </p:cNvPr>
          <p:cNvSpPr>
            <a:spLocks noGrp="1"/>
          </p:cNvSpPr>
          <p:nvPr>
            <p:ph type="body" sz="quarter" idx="10"/>
          </p:nvPr>
        </p:nvSpPr>
        <p:spPr/>
        <p:txBody>
          <a:bodyPr/>
          <a:lstStyle/>
          <a:p>
            <a:r>
              <a:rPr lang="en-GB" sz="3200" dirty="0"/>
              <a:t>Positive power is the ability to influence others to </a:t>
            </a:r>
            <a:r>
              <a:rPr lang="en-GB" sz="3200" i="1" dirty="0"/>
              <a:t>do</a:t>
            </a:r>
            <a:r>
              <a:rPr lang="en-GB" sz="3200" dirty="0"/>
              <a:t> something</a:t>
            </a:r>
          </a:p>
          <a:p>
            <a:r>
              <a:rPr lang="en-GB" sz="3200" dirty="0"/>
              <a:t>Negative power is the ability to inhibit the actions of others</a:t>
            </a:r>
          </a:p>
        </p:txBody>
      </p:sp>
      <p:pic>
        <p:nvPicPr>
          <p:cNvPr id="2050" name="Picture 2" descr="Image result for positive and negati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6175" y="3796170"/>
            <a:ext cx="4022725" cy="2687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8707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t>Power: a perception of…</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p:txBody>
          <a:bodyPr/>
          <a:lstStyle/>
          <a:p>
            <a:r>
              <a:rPr lang="en-GB" sz="3200" dirty="0"/>
              <a:t>Reward</a:t>
            </a:r>
          </a:p>
          <a:p>
            <a:r>
              <a:rPr lang="en-GB" sz="3200" dirty="0">
                <a:solidFill>
                  <a:schemeClr val="bg2">
                    <a:lumMod val="50000"/>
                  </a:schemeClr>
                </a:solidFill>
              </a:rPr>
              <a:t>Coercion</a:t>
            </a:r>
          </a:p>
          <a:p>
            <a:r>
              <a:rPr lang="en-GB" sz="3200" dirty="0">
                <a:solidFill>
                  <a:schemeClr val="bg2">
                    <a:lumMod val="50000"/>
                  </a:schemeClr>
                </a:solidFill>
              </a:rPr>
              <a:t>Right</a:t>
            </a:r>
          </a:p>
          <a:p>
            <a:r>
              <a:rPr lang="en-GB" sz="3200" dirty="0">
                <a:solidFill>
                  <a:schemeClr val="bg2">
                    <a:lumMod val="50000"/>
                  </a:schemeClr>
                </a:solidFill>
              </a:rPr>
              <a:t>Attributes</a:t>
            </a:r>
          </a:p>
          <a:p>
            <a:r>
              <a:rPr lang="en-GB" sz="3200" dirty="0">
                <a:solidFill>
                  <a:schemeClr val="bg2">
                    <a:lumMod val="50000"/>
                  </a:schemeClr>
                </a:solidFill>
              </a:rPr>
              <a:t>Competence</a:t>
            </a:r>
          </a:p>
          <a:p>
            <a:endParaRPr lang="en-GB" sz="3200" dirty="0"/>
          </a:p>
        </p:txBody>
      </p:sp>
      <p:pic>
        <p:nvPicPr>
          <p:cNvPr id="1026" name="Picture 2" descr="Image result for reward">
            <a:extLst>
              <a:ext uri="{FF2B5EF4-FFF2-40B4-BE49-F238E27FC236}">
                <a16:creationId xmlns:a16="http://schemas.microsoft.com/office/drawing/2014/main" id="{865E2B73-1F41-471C-8B69-BE81914B30DC}"/>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4718050" y="2076075"/>
            <a:ext cx="3740150" cy="3128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19185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t>Power: a perception of…</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p:txBody>
          <a:bodyPr/>
          <a:lstStyle/>
          <a:p>
            <a:r>
              <a:rPr lang="en-GB" sz="3200" dirty="0">
                <a:solidFill>
                  <a:schemeClr val="bg2">
                    <a:lumMod val="50000"/>
                  </a:schemeClr>
                </a:solidFill>
              </a:rPr>
              <a:t>Reward</a:t>
            </a:r>
          </a:p>
          <a:p>
            <a:r>
              <a:rPr lang="en-GB" sz="3200" dirty="0"/>
              <a:t>Coercion</a:t>
            </a:r>
          </a:p>
          <a:p>
            <a:r>
              <a:rPr lang="en-GB" sz="3200" dirty="0">
                <a:solidFill>
                  <a:schemeClr val="bg2">
                    <a:lumMod val="50000"/>
                  </a:schemeClr>
                </a:solidFill>
              </a:rPr>
              <a:t>Right</a:t>
            </a:r>
          </a:p>
          <a:p>
            <a:r>
              <a:rPr lang="en-GB" sz="3200" dirty="0">
                <a:solidFill>
                  <a:schemeClr val="bg2">
                    <a:lumMod val="50000"/>
                  </a:schemeClr>
                </a:solidFill>
              </a:rPr>
              <a:t>Attributes</a:t>
            </a:r>
          </a:p>
          <a:p>
            <a:r>
              <a:rPr lang="en-GB" sz="3200" dirty="0">
                <a:solidFill>
                  <a:schemeClr val="bg2">
                    <a:lumMod val="50000"/>
                  </a:schemeClr>
                </a:solidFill>
              </a:rPr>
              <a:t>Competence</a:t>
            </a:r>
          </a:p>
          <a:p>
            <a:endParaRPr lang="en-GB" sz="3200" dirty="0"/>
          </a:p>
        </p:txBody>
      </p:sp>
      <p:pic>
        <p:nvPicPr>
          <p:cNvPr id="2050" name="Picture 2" descr="Image result for coercion">
            <a:extLst>
              <a:ext uri="{FF2B5EF4-FFF2-40B4-BE49-F238E27FC236}">
                <a16:creationId xmlns:a16="http://schemas.microsoft.com/office/drawing/2014/main" id="{089C6728-DBAE-4F26-A899-F4A1855D941F}"/>
              </a:ext>
            </a:extLst>
          </p:cNvPr>
          <p:cNvPicPr>
            <a:picLocks noGrp="1" noChangeAspect="1" noChangeArrowheads="1"/>
          </p:cNvPicPr>
          <p:nvPr>
            <p:ph sz="quarter" idx="12"/>
          </p:nvPr>
        </p:nvPicPr>
        <p:blipFill>
          <a:blip r:embed="rId3" cstate="print">
            <a:extLst>
              <a:ext uri="{28A0092B-C50C-407E-A947-70E740481C1C}">
                <a14:useLocalDpi xmlns:a14="http://schemas.microsoft.com/office/drawing/2010/main" val="0"/>
              </a:ext>
            </a:extLst>
          </a:blip>
          <a:srcRect/>
          <a:stretch>
            <a:fillRect/>
          </a:stretch>
        </p:blipFill>
        <p:spPr bwMode="auto">
          <a:xfrm>
            <a:off x="4746909" y="1841500"/>
            <a:ext cx="3682431"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1423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t>Power: a perception of…</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p:txBody>
          <a:bodyPr/>
          <a:lstStyle/>
          <a:p>
            <a:r>
              <a:rPr lang="en-GB" sz="3200" dirty="0">
                <a:solidFill>
                  <a:schemeClr val="bg2">
                    <a:lumMod val="50000"/>
                  </a:schemeClr>
                </a:solidFill>
              </a:rPr>
              <a:t>Reward</a:t>
            </a:r>
          </a:p>
          <a:p>
            <a:r>
              <a:rPr lang="en-GB" sz="3200" dirty="0">
                <a:solidFill>
                  <a:schemeClr val="bg2">
                    <a:lumMod val="50000"/>
                  </a:schemeClr>
                </a:solidFill>
              </a:rPr>
              <a:t>Coercion</a:t>
            </a:r>
          </a:p>
          <a:p>
            <a:r>
              <a:rPr lang="en-GB" sz="3200" dirty="0"/>
              <a:t>Right</a:t>
            </a:r>
          </a:p>
          <a:p>
            <a:r>
              <a:rPr lang="en-GB" sz="3200" dirty="0">
                <a:solidFill>
                  <a:schemeClr val="bg2">
                    <a:lumMod val="50000"/>
                  </a:schemeClr>
                </a:solidFill>
              </a:rPr>
              <a:t>Attributes</a:t>
            </a:r>
          </a:p>
          <a:p>
            <a:r>
              <a:rPr lang="en-GB" sz="3200" dirty="0">
                <a:solidFill>
                  <a:schemeClr val="bg2">
                    <a:lumMod val="50000"/>
                  </a:schemeClr>
                </a:solidFill>
              </a:rPr>
              <a:t>Competence</a:t>
            </a:r>
          </a:p>
          <a:p>
            <a:endParaRPr lang="en-GB" sz="3200" dirty="0"/>
          </a:p>
        </p:txBody>
      </p:sp>
      <p:pic>
        <p:nvPicPr>
          <p:cNvPr id="3" name="Picture 2" descr="Image result for obam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10176" y="1525588"/>
            <a:ext cx="3008553" cy="3757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89583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t>Power: a perception of…</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p:txBody>
          <a:bodyPr/>
          <a:lstStyle/>
          <a:p>
            <a:r>
              <a:rPr lang="en-GB" sz="3200" dirty="0">
                <a:solidFill>
                  <a:schemeClr val="bg2">
                    <a:lumMod val="50000"/>
                  </a:schemeClr>
                </a:solidFill>
              </a:rPr>
              <a:t>Reward</a:t>
            </a:r>
          </a:p>
          <a:p>
            <a:r>
              <a:rPr lang="en-GB" sz="3200" dirty="0">
                <a:solidFill>
                  <a:schemeClr val="bg2">
                    <a:lumMod val="50000"/>
                  </a:schemeClr>
                </a:solidFill>
              </a:rPr>
              <a:t>Coercion</a:t>
            </a:r>
          </a:p>
          <a:p>
            <a:r>
              <a:rPr lang="en-GB" sz="3200" dirty="0">
                <a:solidFill>
                  <a:schemeClr val="bg2">
                    <a:lumMod val="50000"/>
                  </a:schemeClr>
                </a:solidFill>
              </a:rPr>
              <a:t>Right</a:t>
            </a:r>
          </a:p>
          <a:p>
            <a:r>
              <a:rPr lang="en-GB" sz="3200" dirty="0"/>
              <a:t>Attributes</a:t>
            </a:r>
          </a:p>
          <a:p>
            <a:r>
              <a:rPr lang="en-GB" sz="3200" dirty="0">
                <a:solidFill>
                  <a:schemeClr val="bg2">
                    <a:lumMod val="50000"/>
                  </a:schemeClr>
                </a:solidFill>
              </a:rPr>
              <a:t>Competence</a:t>
            </a:r>
          </a:p>
          <a:p>
            <a:endParaRPr lang="en-GB" sz="3200" dirty="0"/>
          </a:p>
        </p:txBody>
      </p:sp>
      <p:pic>
        <p:nvPicPr>
          <p:cNvPr id="4098" name="Picture 2" descr="Image result for superman">
            <a:extLst>
              <a:ext uri="{FF2B5EF4-FFF2-40B4-BE49-F238E27FC236}">
                <a16:creationId xmlns:a16="http://schemas.microsoft.com/office/drawing/2014/main" id="{06DA7E09-55D8-45A5-A9B7-CA7B896A712D}"/>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5349394" y="1841500"/>
            <a:ext cx="2477461" cy="3597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71424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CDE4DE8-6FE7-4573-BA3A-9EAAB9E4A79D}"/>
              </a:ext>
            </a:extLst>
          </p:cNvPr>
          <p:cNvSpPr>
            <a:spLocks noGrp="1"/>
          </p:cNvSpPr>
          <p:nvPr>
            <p:ph type="ctrTitle"/>
          </p:nvPr>
        </p:nvSpPr>
        <p:spPr/>
        <p:txBody>
          <a:bodyPr>
            <a:normAutofit fontScale="90000"/>
          </a:bodyPr>
          <a:lstStyle/>
          <a:p>
            <a:r>
              <a:rPr lang="en-GB" dirty="0"/>
              <a:t>Power: a perception of…</a:t>
            </a:r>
          </a:p>
        </p:txBody>
      </p:sp>
      <p:sp>
        <p:nvSpPr>
          <p:cNvPr id="11" name="Content Placeholder 10">
            <a:extLst>
              <a:ext uri="{FF2B5EF4-FFF2-40B4-BE49-F238E27FC236}">
                <a16:creationId xmlns:a16="http://schemas.microsoft.com/office/drawing/2014/main" id="{90C6D45B-72BE-43F8-8D8B-95DBBC11B32F}"/>
              </a:ext>
            </a:extLst>
          </p:cNvPr>
          <p:cNvSpPr>
            <a:spLocks noGrp="1"/>
          </p:cNvSpPr>
          <p:nvPr>
            <p:ph sz="quarter" idx="11"/>
          </p:nvPr>
        </p:nvSpPr>
        <p:spPr/>
        <p:txBody>
          <a:bodyPr/>
          <a:lstStyle/>
          <a:p>
            <a:r>
              <a:rPr lang="en-GB" sz="3200" dirty="0">
                <a:solidFill>
                  <a:schemeClr val="bg2">
                    <a:lumMod val="50000"/>
                  </a:schemeClr>
                </a:solidFill>
              </a:rPr>
              <a:t>Reward</a:t>
            </a:r>
          </a:p>
          <a:p>
            <a:r>
              <a:rPr lang="en-GB" sz="3200" dirty="0">
                <a:solidFill>
                  <a:schemeClr val="bg2">
                    <a:lumMod val="50000"/>
                  </a:schemeClr>
                </a:solidFill>
              </a:rPr>
              <a:t>Coercion</a:t>
            </a:r>
          </a:p>
          <a:p>
            <a:r>
              <a:rPr lang="en-GB" sz="3200" dirty="0">
                <a:solidFill>
                  <a:schemeClr val="bg2">
                    <a:lumMod val="50000"/>
                  </a:schemeClr>
                </a:solidFill>
              </a:rPr>
              <a:t>Right</a:t>
            </a:r>
          </a:p>
          <a:p>
            <a:r>
              <a:rPr lang="en-GB" sz="3200" dirty="0">
                <a:solidFill>
                  <a:schemeClr val="bg2">
                    <a:lumMod val="50000"/>
                  </a:schemeClr>
                </a:solidFill>
              </a:rPr>
              <a:t>Attributes</a:t>
            </a:r>
          </a:p>
          <a:p>
            <a:r>
              <a:rPr lang="en-GB" sz="3200" dirty="0"/>
              <a:t>Competence</a:t>
            </a:r>
          </a:p>
          <a:p>
            <a:endParaRPr lang="en-GB" sz="3200" dirty="0"/>
          </a:p>
        </p:txBody>
      </p:sp>
      <p:pic>
        <p:nvPicPr>
          <p:cNvPr id="5122" name="Picture 2" descr="Image result for skills">
            <a:extLst>
              <a:ext uri="{FF2B5EF4-FFF2-40B4-BE49-F238E27FC236}">
                <a16:creationId xmlns:a16="http://schemas.microsoft.com/office/drawing/2014/main" id="{18D0A32F-6E68-4E5E-AC57-75B68CE604A1}"/>
              </a:ext>
            </a:extLst>
          </p:cNvPr>
          <p:cNvPicPr>
            <a:picLocks noGrp="1" noChangeAspect="1" noChangeArrowheads="1"/>
          </p:cNvPicPr>
          <p:nvPr>
            <p:ph sz="quarter" idx="12"/>
          </p:nvPr>
        </p:nvPicPr>
        <p:blipFill>
          <a:blip r:embed="rId3">
            <a:extLst>
              <a:ext uri="{28A0092B-C50C-407E-A947-70E740481C1C}">
                <a14:useLocalDpi xmlns:a14="http://schemas.microsoft.com/office/drawing/2010/main" val="0"/>
              </a:ext>
            </a:extLst>
          </a:blip>
          <a:srcRect/>
          <a:stretch>
            <a:fillRect/>
          </a:stretch>
        </p:blipFill>
        <p:spPr bwMode="auto">
          <a:xfrm>
            <a:off x="4836695" y="1888708"/>
            <a:ext cx="3465093" cy="346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3946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476FB-4DB3-466C-BB51-5D7EE0E76CBE}"/>
              </a:ext>
            </a:extLst>
          </p:cNvPr>
          <p:cNvSpPr>
            <a:spLocks noGrp="1"/>
          </p:cNvSpPr>
          <p:nvPr>
            <p:ph type="ctrTitle"/>
          </p:nvPr>
        </p:nvSpPr>
        <p:spPr/>
        <p:txBody>
          <a:bodyPr/>
          <a:lstStyle/>
          <a:p>
            <a:r>
              <a:rPr lang="en-GB" dirty="0"/>
              <a:t>What is abuse of power?</a:t>
            </a:r>
          </a:p>
        </p:txBody>
      </p:sp>
      <p:pic>
        <p:nvPicPr>
          <p:cNvPr id="4098" name="Picture 2" descr="Image result for abuse of pow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854200"/>
            <a:ext cx="6122126" cy="375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82846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09AE6-BFAA-47CE-9E07-943073535A49}"/>
              </a:ext>
            </a:extLst>
          </p:cNvPr>
          <p:cNvSpPr>
            <a:spLocks noGrp="1"/>
          </p:cNvSpPr>
          <p:nvPr>
            <p:ph type="ctrTitle"/>
          </p:nvPr>
        </p:nvSpPr>
        <p:spPr>
          <a:prstGeom prst="rect">
            <a:avLst/>
          </a:prstGeom>
        </p:spPr>
        <p:txBody>
          <a:bodyPr/>
          <a:lstStyle/>
          <a:p>
            <a:r>
              <a:rPr lang="en-GB" dirty="0"/>
              <a:t>Business Ethics: Definitions</a:t>
            </a:r>
          </a:p>
        </p:txBody>
      </p:sp>
      <p:sp>
        <p:nvSpPr>
          <p:cNvPr id="3" name="Text Placeholder 2">
            <a:extLst>
              <a:ext uri="{FF2B5EF4-FFF2-40B4-BE49-F238E27FC236}">
                <a16:creationId xmlns:a16="http://schemas.microsoft.com/office/drawing/2014/main" id="{5171C592-B97D-4FA5-B4B8-1121525F77AF}"/>
              </a:ext>
            </a:extLst>
          </p:cNvPr>
          <p:cNvSpPr>
            <a:spLocks noGrp="1"/>
          </p:cNvSpPr>
          <p:nvPr>
            <p:ph type="body" sz="quarter" idx="10"/>
          </p:nvPr>
        </p:nvSpPr>
        <p:spPr>
          <a:prstGeom prst="rect">
            <a:avLst/>
          </a:prstGeom>
        </p:spPr>
        <p:txBody>
          <a:bodyPr/>
          <a:lstStyle/>
          <a:p>
            <a:r>
              <a:rPr lang="en-GB" sz="2000" dirty="0"/>
              <a:t>“… a study of business situations, activities and decisions where issues of right and wrong are addressed” (Crane and Matten, 2010)</a:t>
            </a:r>
          </a:p>
          <a:p>
            <a:endParaRPr lang="en-GB" sz="2000" dirty="0"/>
          </a:p>
          <a:p>
            <a:r>
              <a:rPr lang="en-GB" sz="2000" dirty="0"/>
              <a:t>“… companies integrating social and environmental concerns in their daily business operations and in their interactions with stakeholders on a daily basis.” (EC, 2001)</a:t>
            </a:r>
          </a:p>
          <a:p>
            <a:endParaRPr lang="en-GB" sz="2000" dirty="0"/>
          </a:p>
          <a:p>
            <a:r>
              <a:rPr lang="en-GB" sz="2000" dirty="0"/>
              <a:t>“… understanding and managing a company’s wider influences on society for the benefit of the company and society as a whole” (</a:t>
            </a:r>
            <a:r>
              <a:rPr lang="en-GB" sz="2000" dirty="0" err="1"/>
              <a:t>Andriof</a:t>
            </a:r>
            <a:r>
              <a:rPr lang="en-GB" sz="2000" dirty="0"/>
              <a:t> and McIntosh, 2001)</a:t>
            </a:r>
          </a:p>
        </p:txBody>
      </p:sp>
    </p:spTree>
    <p:extLst>
      <p:ext uri="{BB962C8B-B14F-4D97-AF65-F5344CB8AC3E}">
        <p14:creationId xmlns:p14="http://schemas.microsoft.com/office/powerpoint/2010/main" val="12571447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result for business ethic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130174"/>
            <a:ext cx="8836025" cy="656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96400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Recap</a:t>
            </a:r>
          </a:p>
        </p:txBody>
      </p:sp>
      <p:sp>
        <p:nvSpPr>
          <p:cNvPr id="4" name="Content Placeholder 4">
            <a:extLst>
              <a:ext uri="{FF2B5EF4-FFF2-40B4-BE49-F238E27FC236}">
                <a16:creationId xmlns:a16="http://schemas.microsoft.com/office/drawing/2014/main" id="{F07FA124-4597-4AEB-BB48-E9ED3C832223}"/>
              </a:ext>
            </a:extLst>
          </p:cNvPr>
          <p:cNvSpPr txBox="1">
            <a:spLocks/>
          </p:cNvSpPr>
          <p:nvPr/>
        </p:nvSpPr>
        <p:spPr>
          <a:xfrm>
            <a:off x="838200" y="1994452"/>
            <a:ext cx="7772400" cy="3596723"/>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1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3200" dirty="0"/>
              <a:t>Management Practice</a:t>
            </a:r>
          </a:p>
          <a:p>
            <a:pPr lvl="1"/>
            <a:r>
              <a:rPr lang="en-GB" sz="3200" dirty="0"/>
              <a:t>Management Systems</a:t>
            </a:r>
          </a:p>
          <a:p>
            <a:pPr lvl="2"/>
            <a:r>
              <a:rPr lang="en-GB" sz="2800" dirty="0"/>
              <a:t>Function</a:t>
            </a:r>
          </a:p>
          <a:p>
            <a:pPr lvl="2"/>
            <a:r>
              <a:rPr lang="en-GB" sz="2800" dirty="0"/>
              <a:t>Components</a:t>
            </a:r>
          </a:p>
          <a:p>
            <a:pPr lvl="2"/>
            <a:r>
              <a:rPr lang="en-GB" sz="2800" dirty="0"/>
              <a:t>How to build one</a:t>
            </a:r>
          </a:p>
          <a:p>
            <a:pPr lvl="2"/>
            <a:endParaRPr lang="en-GB" sz="2800" dirty="0"/>
          </a:p>
          <a:p>
            <a:pPr marL="228600" lvl="1"/>
            <a:r>
              <a:rPr lang="en-GB" sz="3200" dirty="0"/>
              <a:t>Power and ethics </a:t>
            </a:r>
          </a:p>
        </p:txBody>
      </p:sp>
    </p:spTree>
    <p:extLst>
      <p:ext uri="{BB962C8B-B14F-4D97-AF65-F5344CB8AC3E}">
        <p14:creationId xmlns:p14="http://schemas.microsoft.com/office/powerpoint/2010/main" val="32081280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2506</TotalTime>
  <Words>2372</Words>
  <Application>Microsoft Office PowerPoint</Application>
  <PresentationFormat>On-screen Show (4:3)</PresentationFormat>
  <Paragraphs>350</Paragraphs>
  <Slides>44</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Myriad Pro</vt:lpstr>
      <vt:lpstr>Verdana</vt:lpstr>
      <vt:lpstr>20140311PresentationUWTSDTemplate</vt:lpstr>
      <vt:lpstr>  Managing in complex environments: Strategies, Insights and Solutions MICE SPBD 7006 Week 9 (Lecture 9)</vt:lpstr>
      <vt:lpstr>Last week we discussed</vt:lpstr>
      <vt:lpstr>Today’s BIG IDEA</vt:lpstr>
      <vt:lpstr>This week we’ll talk about…</vt:lpstr>
      <vt:lpstr>According to Drucker, a manager…</vt:lpstr>
      <vt:lpstr>Management Systems</vt:lpstr>
      <vt:lpstr>In simple terms…</vt:lpstr>
      <vt:lpstr>Learning Cycle</vt:lpstr>
      <vt:lpstr>Plan, Do, Check, Act</vt:lpstr>
      <vt:lpstr>Various elements…</vt:lpstr>
      <vt:lpstr>A simple example</vt:lpstr>
      <vt:lpstr>Plan: Objectives</vt:lpstr>
      <vt:lpstr>Tea making</vt:lpstr>
      <vt:lpstr>Documents: Plans</vt:lpstr>
      <vt:lpstr>Tea making</vt:lpstr>
      <vt:lpstr>Do: Processes</vt:lpstr>
      <vt:lpstr>Do: Communication</vt:lpstr>
      <vt:lpstr>Tea making</vt:lpstr>
      <vt:lpstr>Check: Understand</vt:lpstr>
      <vt:lpstr>Metrics</vt:lpstr>
      <vt:lpstr>Documents: Reports</vt:lpstr>
      <vt:lpstr>Tea making</vt:lpstr>
      <vt:lpstr>Act: Improving</vt:lpstr>
      <vt:lpstr>Actions should be SMART</vt:lpstr>
      <vt:lpstr>Tea making</vt:lpstr>
      <vt:lpstr>Building a system</vt:lpstr>
      <vt:lpstr>What is power?</vt:lpstr>
      <vt:lpstr>Influence</vt:lpstr>
      <vt:lpstr>Influence</vt:lpstr>
      <vt:lpstr>Influence</vt:lpstr>
      <vt:lpstr>Influence</vt:lpstr>
      <vt:lpstr>Influence</vt:lpstr>
      <vt:lpstr>Influence</vt:lpstr>
      <vt:lpstr>Power is a measure of influence</vt:lpstr>
      <vt:lpstr>Positive and negative</vt:lpstr>
      <vt:lpstr>Power: a perception of…</vt:lpstr>
      <vt:lpstr>Power: a perception of…</vt:lpstr>
      <vt:lpstr>Power: a perception of…</vt:lpstr>
      <vt:lpstr>Power: a perception of…</vt:lpstr>
      <vt:lpstr>Power: a perception of…</vt:lpstr>
      <vt:lpstr>What is abuse of power?</vt:lpstr>
      <vt:lpstr>Business Ethics: Definitions</vt:lpstr>
      <vt:lpstr>PowerPoint Presentation</vt:lpstr>
      <vt:lpstr>Recap</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150</cp:revision>
  <cp:lastPrinted>2018-07-09T15:27:01Z</cp:lastPrinted>
  <dcterms:created xsi:type="dcterms:W3CDTF">2002-10-07T19:43:58Z</dcterms:created>
  <dcterms:modified xsi:type="dcterms:W3CDTF">2020-06-15T11:39:28Z</dcterms:modified>
</cp:coreProperties>
</file>