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8288000" cy="10287000"/>
  <p:notesSz cx="6858000" cy="9144000"/>
  <p:embeddedFontLst>
    <p:embeddedFont>
      <p:font typeface="Calibri" panose="020F0502020204030204" pitchFamily="34" charset="0"/>
      <p:regular r:id="rId19"/>
      <p:bold r:id="rId20"/>
      <p:italic r:id="rId21"/>
      <p:boldItalic r:id="rId22"/>
    </p:embeddedFont>
    <p:embeddedFont>
      <p:font typeface="Canva Sans Bold" panose="020B0604020202020204" charset="0"/>
      <p:regular r:id="rId23"/>
    </p:embeddedFont>
    <p:embeddedFont>
      <p:font typeface="HK Grotesk" panose="020B0604020202020204" charset="0"/>
      <p:regular r:id="rId24"/>
    </p:embeddedFont>
    <p:embeddedFont>
      <p:font typeface="Times New Roman Italics" panose="020B0604020202020204" charset="0"/>
      <p:regular r:id="rId25"/>
    </p:embeddedFont>
    <p:embeddedFont>
      <p:font typeface="Times New Roman" panose="02020603050405020304" pitchFamily="18" charset="0"/>
      <p:regular r:id="rId26"/>
    </p:embeddedFont>
    <p:embeddedFont>
      <p:font typeface="Times New Roman Bold" panose="02020803070505020304" pitchFamily="18" charset="0"/>
      <p:regular r:id="rId27"/>
      <p:bold r:id="rId2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0" d="100"/>
          <a:sy n="50" d="100"/>
        </p:scale>
        <p:origin x="300" y="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font" Target="fonts/font10.fntdata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font" Target="fonts/font9.fntdata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9296400" y="0"/>
            <a:ext cx="8991600" cy="10287000"/>
            <a:chOff x="0" y="0"/>
            <a:chExt cx="1393034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93034" cy="1593725"/>
            </a:xfrm>
            <a:custGeom>
              <a:avLst/>
              <a:gdLst/>
              <a:ahLst/>
              <a:cxnLst/>
              <a:rect l="l" t="t" r="r" b="b"/>
              <a:pathLst>
                <a:path w="1393034" h="1593725">
                  <a:moveTo>
                    <a:pt x="0" y="0"/>
                  </a:moveTo>
                  <a:lnTo>
                    <a:pt x="1393034" y="0"/>
                  </a:lnTo>
                  <a:lnTo>
                    <a:pt x="1393034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t="-597" b="-597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1849612" y="5983605"/>
            <a:ext cx="7294388" cy="3274695"/>
            <a:chOff x="0" y="0"/>
            <a:chExt cx="9725851" cy="4366260"/>
          </a:xfrm>
        </p:grpSpPr>
        <p:sp>
          <p:nvSpPr>
            <p:cNvPr id="5" name="TextBox 5"/>
            <p:cNvSpPr txBox="1"/>
            <p:nvPr/>
          </p:nvSpPr>
          <p:spPr>
            <a:xfrm>
              <a:off x="0" y="3632835"/>
              <a:ext cx="9725851" cy="7334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4319"/>
                </a:lnSpc>
                <a:spcBef>
                  <a:spcPct val="0"/>
                </a:spcBef>
              </a:pPr>
              <a:r>
                <a:rPr lang="en-US" sz="3599" u="none">
                  <a:solidFill>
                    <a:srgbClr val="000000"/>
                  </a:solidFill>
                  <a:latin typeface="HK Grotesk"/>
                  <a:ea typeface="HK Grotesk"/>
                  <a:cs typeface="HK Grotesk"/>
                  <a:sym typeface="HK Grotesk"/>
                </a:rPr>
                <a:t>                    Laxmi Karki (2424892) 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257175"/>
              <a:ext cx="9725851" cy="251650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3650"/>
                </a:lnSpc>
              </a:pPr>
              <a:endParaRPr/>
            </a:p>
          </p:txBody>
        </p:sp>
      </p:grpSp>
      <p:sp>
        <p:nvSpPr>
          <p:cNvPr id="7" name="AutoShape 7"/>
          <p:cNvSpPr/>
          <p:nvPr/>
        </p:nvSpPr>
        <p:spPr>
          <a:xfrm>
            <a:off x="0" y="676275"/>
            <a:ext cx="92964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8" name="TextBox 8"/>
          <p:cNvSpPr txBox="1"/>
          <p:nvPr/>
        </p:nvSpPr>
        <p:spPr>
          <a:xfrm>
            <a:off x="221045" y="1936218"/>
            <a:ext cx="8922955" cy="4415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200"/>
              </a:lnSpc>
            </a:pPr>
            <a:endParaRPr/>
          </a:p>
          <a:p>
            <a:pPr algn="ctr">
              <a:lnSpc>
                <a:spcPts val="4400"/>
              </a:lnSpc>
              <a:spcBef>
                <a:spcPct val="0"/>
              </a:spcBef>
            </a:pPr>
            <a:r>
              <a:rPr lang="en-US" sz="4400" b="1" spc="-88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Digital Technology and Financial Empowerment: Examining the Role and Extent of Mobile Wallet Use Among Working Women in Kathmandu Valley, Nepal</a:t>
            </a:r>
          </a:p>
          <a:p>
            <a:pPr algn="ctr">
              <a:lnSpc>
                <a:spcPts val="3200"/>
              </a:lnSpc>
              <a:spcBef>
                <a:spcPct val="0"/>
              </a:spcBef>
            </a:pPr>
            <a:endParaRPr lang="en-US" sz="4400" b="1" spc="-88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  <a:p>
            <a:pPr algn="ctr">
              <a:lnSpc>
                <a:spcPts val="3200"/>
              </a:lnSpc>
              <a:spcBef>
                <a:spcPct val="0"/>
              </a:spcBef>
            </a:pPr>
            <a:endParaRPr lang="en-US" sz="4400" b="1" spc="-88">
              <a:solidFill>
                <a:srgbClr val="00000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  <a:p>
            <a:pPr algn="ctr">
              <a:lnSpc>
                <a:spcPts val="3200"/>
              </a:lnSpc>
              <a:spcBef>
                <a:spcPct val="0"/>
              </a:spcBef>
            </a:pPr>
            <a:r>
              <a:rPr lang="en-US" sz="3200" b="1" spc="-64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AutoShape 3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Freeform 4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999"/>
            </a:blip>
            <a:stretch>
              <a:fillRect t="-83333" b="-83333"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411635" y="2511300"/>
            <a:ext cx="18288000" cy="9050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00"/>
              </a:lnSpc>
            </a:pPr>
            <a:endParaRPr dirty="0"/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Rapid growth of digital payments in Nepal (Nepal </a:t>
            </a:r>
            <a:r>
              <a:rPr lang="en-US" sz="4400" spc="-88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Rastra</a:t>
            </a:r>
            <a:r>
              <a:rPr lang="en-US" sz="4400" spc="-88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Bank, 2025).</a:t>
            </a:r>
          </a:p>
          <a:p>
            <a:pPr algn="l">
              <a:lnSpc>
                <a:spcPts val="4400"/>
              </a:lnSpc>
            </a:pPr>
            <a:endParaRPr lang="en-US" sz="4400" spc="-88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Over 80% mobile phone access (IFC, 2025) .</a:t>
            </a:r>
          </a:p>
          <a:p>
            <a:pPr algn="l">
              <a:lnSpc>
                <a:spcPts val="4400"/>
              </a:lnSpc>
            </a:pPr>
            <a:endParaRPr lang="en-US" sz="4400" spc="-88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Increasing use of mobile wallets (IFC, 2025).</a:t>
            </a:r>
          </a:p>
          <a:p>
            <a:pPr algn="l">
              <a:lnSpc>
                <a:spcPts val="4400"/>
              </a:lnSpc>
            </a:pPr>
            <a:endParaRPr lang="en-US" sz="4400" spc="-88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Supports business and MSMEs (IFC, 2025).</a:t>
            </a:r>
          </a:p>
          <a:p>
            <a:pPr algn="l">
              <a:lnSpc>
                <a:spcPts val="4400"/>
              </a:lnSpc>
            </a:pPr>
            <a:endParaRPr lang="en-US" sz="4400" spc="-88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Gender gap: 36% women vs 58% men use digital payments .</a:t>
            </a:r>
          </a:p>
          <a:p>
            <a:pPr algn="l">
              <a:lnSpc>
                <a:spcPts val="4400"/>
              </a:lnSpc>
            </a:pPr>
            <a:endParaRPr lang="en-US" sz="4400" spc="-88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Gaps remain in access and digital literacy (</a:t>
            </a:r>
            <a:r>
              <a:rPr lang="en-US" sz="4400" spc="-88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Adhikari</a:t>
            </a:r>
            <a:r>
              <a:rPr lang="en-US" sz="4400" spc="-88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2025).</a:t>
            </a:r>
          </a:p>
          <a:p>
            <a:pPr algn="l">
              <a:lnSpc>
                <a:spcPts val="4700"/>
              </a:lnSpc>
            </a:pPr>
            <a:endParaRPr lang="en-US" sz="4400" spc="-88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l">
              <a:lnSpc>
                <a:spcPts val="4700"/>
              </a:lnSpc>
              <a:spcBef>
                <a:spcPct val="0"/>
              </a:spcBef>
            </a:pPr>
            <a:endParaRPr lang="en-US" sz="4400" spc="-88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l">
              <a:lnSpc>
                <a:spcPts val="4700"/>
              </a:lnSpc>
              <a:spcBef>
                <a:spcPct val="0"/>
              </a:spcBef>
            </a:pPr>
            <a:endParaRPr lang="en-US" sz="4400" spc="-88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ctr">
              <a:lnSpc>
                <a:spcPts val="4700"/>
              </a:lnSpc>
              <a:spcBef>
                <a:spcPct val="0"/>
              </a:spcBef>
            </a:pPr>
            <a:endParaRPr lang="en-US" sz="4400" spc="-88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28700" y="1452106"/>
            <a:ext cx="14979652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00"/>
              </a:lnSpc>
            </a:pPr>
            <a:r>
              <a:rPr lang="en-US" sz="7200" b="1" spc="-144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                </a:t>
            </a:r>
            <a:r>
              <a:rPr lang="en-US" sz="7200" b="1" spc="-144" dirty="0" smtClean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Background </a:t>
            </a:r>
            <a:r>
              <a:rPr lang="en-US" sz="7200" b="1" spc="-144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of the Study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04057" y="1194822"/>
            <a:ext cx="17279885" cy="9233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00"/>
              </a:lnSpc>
            </a:pPr>
            <a:r>
              <a:rPr lang="en-US" sz="7200" b="1" spc="-144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                            </a:t>
            </a:r>
            <a:r>
              <a:rPr lang="en-US" sz="7200" b="1" spc="-144" dirty="0" smtClean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Research  </a:t>
            </a:r>
            <a:r>
              <a:rPr lang="en-US" sz="7200" b="1" spc="-144" dirty="0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Gap</a:t>
            </a:r>
          </a:p>
        </p:txBody>
      </p:sp>
      <p:sp>
        <p:nvSpPr>
          <p:cNvPr id="3" name="AutoShape 3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3500105" y="2515389"/>
            <a:ext cx="4762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0" y="2667789"/>
            <a:ext cx="17987582" cy="668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focuses mainly on technology adoption factors (Dawadi et al., 2021)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Limited attention to financial empowerment outcomes.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Lack of mixed‑methods research combining usage data with lived experiences. 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Digital growth does not ensure equal access or empowerment (IFC, 2025).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l">
              <a:lnSpc>
                <a:spcPts val="4400"/>
              </a:lnSpc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Barriers:</a:t>
            </a: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Digital literacy gaps.</a:t>
            </a: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unequal access.</a:t>
            </a: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socio-cultural constraints.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9050" y="188278"/>
            <a:ext cx="17259300" cy="12695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940"/>
              </a:lnSpc>
            </a:pPr>
            <a:r>
              <a:rPr lang="en-US" sz="7100" b="1" dirty="0" smtClean="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Research Problem</a:t>
            </a:r>
            <a:endParaRPr lang="en-US" sz="7100" b="1" dirty="0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0" y="2169619"/>
            <a:ext cx="18288000" cy="668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Despite rapid digital payment growth in Nepal, working women in Kathmandu Valley use mobile wallets far less than men (36% vs 58% — IFC, 2025).</a:t>
            </a: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Digital literacy gaps prevent many women from using wallets confidently (UN Women, 2023).</a:t>
            </a: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Phones and SIM cards often not registered in women’s names, limiting secure access (NTA, 2024).</a:t>
            </a: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Socio‑cultural norms restrict women’s financial autonomy and decision‑making (NRB, 2024).</a:t>
            </a: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Women mostly use wallets for basic tasks, not for savings or financial planning (NRB, 2024).</a:t>
            </a: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Access to digital tools has not translated into financial empowerment for working women (IFC, 2025).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462980" y="1107123"/>
            <a:ext cx="12639675" cy="10020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00"/>
              </a:lnSpc>
            </a:pPr>
            <a:r>
              <a:rPr lang="en-US" sz="7200" b="1" spc="-144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         Research Objectives</a:t>
            </a:r>
          </a:p>
        </p:txBody>
      </p:sp>
      <p:sp>
        <p:nvSpPr>
          <p:cNvPr id="3" name="AutoShape 3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3896965" y="2339989"/>
            <a:ext cx="952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0" y="2492389"/>
            <a:ext cx="18288000" cy="6131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assess the extent and patterns of mobile wallet use among working women in Kathmandu Valley.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examine how mobile wallet use is associated with financial empowerment among working women.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explore working women’s perceptions of how mobile wallet use influences their financial independence and decision-making.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To identify the key factors and barriers that enable or constrain the effective use of mobile wallets among working women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593281" y="1113790"/>
            <a:ext cx="13101438" cy="15189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00"/>
              </a:lnSpc>
            </a:pPr>
            <a:r>
              <a:rPr lang="en-US" sz="7200" b="1" spc="-144">
                <a:solidFill>
                  <a:srgbClr val="1A1A2E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              Research Questions</a:t>
            </a:r>
          </a:p>
          <a:p>
            <a:pPr marL="0" lvl="0" indent="0" algn="l">
              <a:lnSpc>
                <a:spcPts val="4400"/>
              </a:lnSpc>
            </a:pPr>
            <a:endParaRPr lang="en-US" sz="7200" b="1" spc="-144">
              <a:solidFill>
                <a:srgbClr val="1A1A2E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1028700" y="2689874"/>
            <a:ext cx="16230600" cy="61315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00"/>
              </a:lnSpc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4400" b="1" spc="-88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RQ1 </a:t>
            </a: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What are the extent and patterns of mobile wallet use among working  women in  Kathmandu Valley?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l">
              <a:lnSpc>
                <a:spcPts val="4400"/>
              </a:lnSpc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4400" b="1" spc="-88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RQ2</a:t>
            </a: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How is mobile wallet use associated with financial empowerment among working women?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l">
              <a:lnSpc>
                <a:spcPts val="4400"/>
              </a:lnSpc>
            </a:pPr>
            <a:r>
              <a:rPr lang="en-US" sz="4400" b="1" spc="-88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RQ3</a:t>
            </a: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How do working women perceive the role of mobile wallets in influencing their financial independence and decision-making?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l">
              <a:lnSpc>
                <a:spcPts val="4400"/>
              </a:lnSpc>
            </a:pPr>
            <a:r>
              <a:rPr lang="en-US" sz="4400" b="1" spc="-88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RQ4</a:t>
            </a: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What factors and barriers enable or constrain the effective use of mobile wallets among working women?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24163" y="1114584"/>
            <a:ext cx="12639675" cy="10020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00"/>
              </a:lnSpc>
            </a:pPr>
            <a:r>
              <a:rPr lang="en-US" sz="7200" b="1" spc="-144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            Research Paradigm</a:t>
            </a:r>
          </a:p>
        </p:txBody>
      </p:sp>
      <p:sp>
        <p:nvSpPr>
          <p:cNvPr id="3" name="AutoShape 3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3896965" y="2354912"/>
            <a:ext cx="952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366555" y="3137232"/>
            <a:ext cx="17554890" cy="4679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Pragmatist Research Paradigm.</a:t>
            </a:r>
          </a:p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Thomas Kuhn: research is guided by a shared framework (Kuhn, 1962).</a:t>
            </a:r>
          </a:p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Shapes assumptions and methods.</a:t>
            </a:r>
          </a:p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Most research focuses on technology adoption.</a:t>
            </a:r>
          </a:p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However, access to technology alone does not ensure financial empowerment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22908" y="667050"/>
            <a:ext cx="16436392" cy="10020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00"/>
              </a:lnSpc>
            </a:pPr>
            <a:r>
              <a:rPr lang="en-US" sz="7200" b="1" spc="-144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           Application of Kuhn to my Study </a:t>
            </a:r>
          </a:p>
        </p:txBody>
      </p:sp>
      <p:sp>
        <p:nvSpPr>
          <p:cNvPr id="3" name="AutoShape 3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25372" y="2664889"/>
            <a:ext cx="18031465" cy="6241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Thomas Kuhn: paradigm guides how research is conducted (Kuhn, 1962).</a:t>
            </a:r>
          </a:p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Shapes research questions and supports mixed- methods appraoch.</a:t>
            </a:r>
          </a:p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Financial empowerment seen as: measurable experience-based.</a:t>
            </a:r>
          </a:p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Combines quantitative data and qualitative insights and uses a flexible approach to understand real-world issue.</a:t>
            </a:r>
          </a:p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paradigm provides shared rules and standards that guide research design.</a:t>
            </a:r>
          </a:p>
          <a:p>
            <a:pPr algn="just">
              <a:lnSpc>
                <a:spcPts val="6160"/>
              </a:lnSpc>
            </a:pPr>
            <a:endParaRPr lang="en-US" sz="44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64447" y="771525"/>
            <a:ext cx="18026908" cy="10020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00"/>
              </a:lnSpc>
            </a:pPr>
            <a:r>
              <a:rPr lang="en-US" sz="7200" b="1" spc="-144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                                 Ontology</a:t>
            </a:r>
          </a:p>
        </p:txBody>
      </p:sp>
      <p:sp>
        <p:nvSpPr>
          <p:cNvPr id="3" name="AutoShape 3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503355" y="2701104"/>
            <a:ext cx="18288000" cy="11060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49964" lvl="1" indent="-474982" algn="just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Financial empowerment = Complex and real concept.</a:t>
            </a:r>
          </a:p>
          <a:p>
            <a:pPr marL="949964" lvl="1" indent="-474982" algn="just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Influenced by mobile wallet use.</a:t>
            </a:r>
          </a:p>
          <a:p>
            <a:pPr marL="949964" lvl="1" indent="-474982" algn="just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Includes:</a:t>
            </a:r>
          </a:p>
          <a:p>
            <a:pPr marL="1899928" lvl="2" indent="-633309" algn="just">
              <a:lnSpc>
                <a:spcPts val="6160"/>
              </a:lnSpc>
              <a:buFont typeface="Arial"/>
              <a:buChar char="⚬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Financial independence.</a:t>
            </a:r>
          </a:p>
          <a:p>
            <a:pPr marL="1899928" lvl="2" indent="-633309" algn="just">
              <a:lnSpc>
                <a:spcPts val="6160"/>
              </a:lnSpc>
              <a:buFont typeface="Arial"/>
              <a:buChar char="⚬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Decision-making.</a:t>
            </a:r>
          </a:p>
          <a:p>
            <a:pPr marL="1899928" lvl="2" indent="-633309" algn="just">
              <a:lnSpc>
                <a:spcPts val="6160"/>
              </a:lnSpc>
              <a:buFont typeface="Arial"/>
              <a:buChar char="⚬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Control over money.</a:t>
            </a:r>
          </a:p>
          <a:p>
            <a:pPr marL="949964" lvl="1" indent="-474982" algn="just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Shaped by social context and experiences.</a:t>
            </a:r>
          </a:p>
          <a:p>
            <a:pPr algn="just">
              <a:lnSpc>
                <a:spcPts val="6160"/>
              </a:lnSpc>
            </a:pPr>
            <a:endParaRPr lang="en-US" sz="44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6160"/>
              </a:lnSpc>
            </a:pPr>
            <a:endParaRPr lang="en-US" sz="44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6160"/>
              </a:lnSpc>
            </a:pPr>
            <a:endParaRPr lang="en-US" sz="44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6160"/>
              </a:lnSpc>
            </a:pPr>
            <a:endParaRPr lang="en-US" sz="44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6160"/>
              </a:lnSpc>
            </a:pPr>
            <a:endParaRPr lang="en-US" sz="44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6160"/>
              </a:lnSpc>
            </a:pPr>
            <a:endParaRPr lang="en-US" sz="44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just">
              <a:lnSpc>
                <a:spcPts val="7279"/>
              </a:lnSpc>
            </a:pPr>
            <a:endParaRPr lang="en-US" sz="44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678368" y="857250"/>
            <a:ext cx="5512396" cy="12649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80"/>
              </a:lnSpc>
            </a:pPr>
            <a:r>
              <a:rPr lang="en-US" sz="72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Epistemology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35705" y="2931318"/>
            <a:ext cx="18288000" cy="4812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Knowledge from Data + Lived experiences.</a:t>
            </a:r>
          </a:p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Surveys → Numerical Data.</a:t>
            </a:r>
          </a:p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Identifies usage patterns and empowerment.</a:t>
            </a:r>
          </a:p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Experiences explain real-life impact.</a:t>
            </a:r>
          </a:p>
          <a:p>
            <a:pPr marL="949964" lvl="1" indent="-474982" algn="l">
              <a:lnSpc>
                <a:spcPts val="6160"/>
              </a:lnSpc>
              <a:buFont typeface="Arial"/>
              <a:buChar char="•"/>
            </a:pPr>
            <a:r>
              <a:rPr lang="en-US" sz="44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Focus on women’s perspectives.</a:t>
            </a:r>
          </a:p>
          <a:p>
            <a:pPr algn="ctr">
              <a:lnSpc>
                <a:spcPts val="7279"/>
              </a:lnSpc>
            </a:pPr>
            <a:endParaRPr lang="en-US" sz="440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310521"/>
            <a:ext cx="16697484" cy="12649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80"/>
              </a:lnSpc>
            </a:pPr>
            <a:r>
              <a:rPr lang="en-US" sz="72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       Research Methodology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8700" y="2739303"/>
            <a:ext cx="17259300" cy="5579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Research approach: Mixed-methods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Quantitative data: Structured questionnaire (survey)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Qualitative data: Semi-structured interviews.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Sampling: Purposive sampling (working women in Kathmandu Valley).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 analysis: Statistical analysis and thematic analysis.</a:t>
            </a:r>
          </a:p>
          <a:p>
            <a:pPr algn="just">
              <a:lnSpc>
                <a:spcPts val="4400"/>
              </a:lnSpc>
              <a:spcBef>
                <a:spcPct val="0"/>
              </a:spcBef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79482" y="941705"/>
            <a:ext cx="17129036" cy="10020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00"/>
              </a:lnSpc>
            </a:pPr>
            <a:r>
              <a:rPr lang="en-US" sz="7200" b="1" spc="-144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                        Data Collection Plan</a:t>
            </a:r>
          </a:p>
        </p:txBody>
      </p:sp>
      <p:sp>
        <p:nvSpPr>
          <p:cNvPr id="3" name="AutoShape 3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0" y="2266950"/>
            <a:ext cx="18288000" cy="7353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Participants: Working women in Kathmandu Valley.</a:t>
            </a: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Methods:Surveys (structured questionnaires).</a:t>
            </a: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Interviews (semi-structured).</a:t>
            </a: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Survey focuses on:</a:t>
            </a: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mobile wallet usage patterns.</a:t>
            </a: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financial empowerment indicators.</a:t>
            </a: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Interviews explore:</a:t>
            </a: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women’s experiences.</a:t>
            </a: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financial independence.</a:t>
            </a: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 collected within a set timeframe.</a:t>
            </a: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Ethical standards will be followed.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4179570"/>
            <a:ext cx="18288000" cy="1927860"/>
          </a:xfrm>
          <a:custGeom>
            <a:avLst/>
            <a:gdLst/>
            <a:ahLst/>
            <a:cxnLst/>
            <a:rect l="l" t="t" r="r" b="b"/>
            <a:pathLst>
              <a:path w="18288000" h="1927860">
                <a:moveTo>
                  <a:pt x="0" y="0"/>
                </a:moveTo>
                <a:lnTo>
                  <a:pt x="18288000" y="0"/>
                </a:lnTo>
                <a:lnTo>
                  <a:pt x="18288000" y="1927860"/>
                </a:lnTo>
                <a:lnTo>
                  <a:pt x="0" y="192786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81948" y="1114359"/>
            <a:ext cx="17231650" cy="10020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00"/>
              </a:lnSpc>
            </a:pPr>
            <a:r>
              <a:rPr lang="en-US" sz="7200" b="1" spc="-144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                 Challenges and Limitations</a:t>
            </a:r>
          </a:p>
        </p:txBody>
      </p:sp>
      <p:sp>
        <p:nvSpPr>
          <p:cNvPr id="3" name="AutoShape 3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0" y="2958555"/>
            <a:ext cx="18288000" cy="6684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Limited to working women in Kathmandu Valley.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Self-reported data may introduce bias.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Digital literacy differences among participants.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Time constraints for working women to participate.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Cultural and social influences on responses.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50090" lvl="1" indent="-475045" algn="l">
              <a:lnSpc>
                <a:spcPts val="4400"/>
              </a:lnSpc>
              <a:buFont typeface="Arial"/>
              <a:buChar char="•"/>
            </a:pPr>
            <a:r>
              <a:rPr lang="en-US" sz="4400" spc="-88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Possible underreporting of financial behavior.</a:t>
            </a:r>
          </a:p>
          <a:p>
            <a:pPr algn="l">
              <a:lnSpc>
                <a:spcPts val="4400"/>
              </a:lnSpc>
            </a:pPr>
            <a:endParaRPr lang="en-US" sz="4400" spc="-88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7037743" y="310521"/>
            <a:ext cx="4598789" cy="12649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080"/>
              </a:lnSpc>
            </a:pPr>
            <a:r>
              <a:rPr lang="en-US" sz="7200" b="1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Conclusion 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72430" y="1804790"/>
            <a:ext cx="952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0" y="1905000"/>
            <a:ext cx="16557689" cy="7353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Moves beyond a simple focus on technology adoption.</a:t>
            </a:r>
          </a:p>
          <a:p>
            <a:pPr algn="l">
              <a:lnSpc>
                <a:spcPts val="5279"/>
              </a:lnSpc>
            </a:pPr>
            <a:endParaRPr lang="en-US" sz="43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Highlights the importance of financial empowerment.</a:t>
            </a:r>
          </a:p>
          <a:p>
            <a:pPr algn="l">
              <a:lnSpc>
                <a:spcPts val="5279"/>
              </a:lnSpc>
            </a:pPr>
            <a:endParaRPr lang="en-US" sz="43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Challenges the idea that access alone leads to empowerment.</a:t>
            </a:r>
          </a:p>
          <a:p>
            <a:pPr algn="l">
              <a:lnSpc>
                <a:spcPts val="5279"/>
              </a:lnSpc>
            </a:pPr>
            <a:endParaRPr lang="en-US" sz="43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Combines both data and real-life experiences.</a:t>
            </a:r>
          </a:p>
          <a:p>
            <a:pPr algn="l">
              <a:lnSpc>
                <a:spcPts val="5279"/>
              </a:lnSpc>
            </a:pPr>
            <a:endParaRPr lang="en-US" sz="43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Provides a deeper, more contextual understanding.</a:t>
            </a:r>
          </a:p>
          <a:p>
            <a:pPr algn="l">
              <a:lnSpc>
                <a:spcPts val="5279"/>
              </a:lnSpc>
            </a:pPr>
            <a:endParaRPr lang="en-US" sz="4399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949949" lvl="1" indent="-474975" algn="l">
              <a:lnSpc>
                <a:spcPts val="5279"/>
              </a:lnSpc>
              <a:buFont typeface="Arial"/>
              <a:buChar char="•"/>
            </a:pPr>
            <a:r>
              <a:rPr lang="en-US" sz="4399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Reflects a shift in how the research problem is approached.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563100" y="222878"/>
            <a:ext cx="12639675" cy="10020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200"/>
              </a:lnSpc>
            </a:pPr>
            <a:r>
              <a:rPr lang="en-US" sz="7200" b="1" spc="-144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                  References </a:t>
            </a:r>
          </a:p>
        </p:txBody>
      </p:sp>
      <p:sp>
        <p:nvSpPr>
          <p:cNvPr id="3" name="AutoShape 3"/>
          <p:cNvSpPr/>
          <p:nvPr/>
        </p:nvSpPr>
        <p:spPr>
          <a:xfrm>
            <a:off x="0" y="676275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0" y="9620250"/>
            <a:ext cx="18288000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100380" y="933450"/>
            <a:ext cx="18087241" cy="93743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88621" lvl="1" algn="just">
              <a:lnSpc>
                <a:spcPts val="5040"/>
              </a:lnSpc>
            </a:pPr>
            <a:endParaRPr lang="en-US" dirty="0" smtClean="0">
              <a:sym typeface="Times New Roman"/>
            </a:endParaRPr>
          </a:p>
          <a:p>
            <a:pPr marL="960121" lvl="1" indent="-571500" algn="just">
              <a:lnSpc>
                <a:spcPts val="5040"/>
              </a:lnSpc>
              <a:buFont typeface="Arial" panose="020B0604020202020204" pitchFamily="34" charset="0"/>
              <a:buChar char="•"/>
            </a:pPr>
            <a:r>
              <a:rPr lang="en-US" sz="3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Adhikari</a:t>
            </a: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S., 2025. Digital Financial Services as a Driver for Enhancing Financial Inclusion in Nepal. </a:t>
            </a:r>
            <a:r>
              <a:rPr lang="en-US" sz="3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Medha</a:t>
            </a: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 A Multidisciplinary Journal, 8(1), pp.113-118</a:t>
            </a:r>
            <a:r>
              <a:rPr lang="en-US" sz="3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</a:t>
            </a:r>
            <a:endParaRPr lang="en-US" sz="36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777243" lvl="1" indent="-388622" algn="just">
              <a:lnSpc>
                <a:spcPts val="5040"/>
              </a:lnSpc>
              <a:buFont typeface="Arial"/>
              <a:buChar char="•"/>
            </a:pPr>
            <a:r>
              <a:rPr lang="en-US" sz="3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Dawadi</a:t>
            </a: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S., Shrestha, S. and </a:t>
            </a:r>
            <a:r>
              <a:rPr lang="en-US" sz="3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Giri</a:t>
            </a: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R.A., 2021. Mixed-methods research: A discussion on its types, challenges, and criticisms. </a:t>
            </a:r>
            <a:r>
              <a:rPr lang="en-US" sz="3600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Journal of Practical Studies in Education</a:t>
            </a: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3600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2</a:t>
            </a: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(2), pp.25-36.</a:t>
            </a:r>
          </a:p>
          <a:p>
            <a:pPr marL="777243" lvl="1" indent="-388622" algn="just">
              <a:lnSpc>
                <a:spcPts val="5040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International Finance Corporation (2025) Digital Financial Services in Nepal. Washington, DC: IFC. </a:t>
            </a:r>
          </a:p>
          <a:p>
            <a:pPr marL="777243" lvl="1" indent="-388622" algn="just">
              <a:lnSpc>
                <a:spcPts val="5040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Kuhn, T.S. and Hacking, I., 1970. The structure of scientific revolutions (Vol. 2, No. 2, p. 310). Chicago: University of Chicago press.</a:t>
            </a:r>
          </a:p>
          <a:p>
            <a:pPr marL="777243" lvl="1" indent="-388622" algn="just">
              <a:lnSpc>
                <a:spcPts val="5040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Nepal Telecommunications Authority. (2024). Management Information System Report. Kathmandu: NTA.</a:t>
            </a:r>
          </a:p>
          <a:p>
            <a:pPr marL="777243" lvl="1" indent="-388622" algn="just">
              <a:lnSpc>
                <a:spcPts val="5040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Nepal </a:t>
            </a:r>
            <a:r>
              <a:rPr lang="en-US" sz="3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Rastra</a:t>
            </a: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Bank (2024)</a:t>
            </a:r>
            <a:r>
              <a:rPr lang="en-US" sz="3600" i="1" dirty="0">
                <a:solidFill>
                  <a:srgbClr val="000000"/>
                </a:solidFill>
                <a:latin typeface="Times New Roman Italics"/>
                <a:ea typeface="Times New Roman Italics"/>
                <a:cs typeface="Times New Roman Italics"/>
                <a:sym typeface="Times New Roman Italics"/>
              </a:rPr>
              <a:t>Payment Systems Oversight Report 2022/23</a:t>
            </a: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Kathmandu: NRB. </a:t>
            </a:r>
          </a:p>
          <a:p>
            <a:pPr marL="777243" lvl="1" indent="-388622" algn="just">
              <a:lnSpc>
                <a:spcPts val="5040"/>
              </a:lnSpc>
              <a:buFont typeface="Arial"/>
              <a:buChar char="•"/>
            </a:pPr>
            <a:r>
              <a:rPr lang="en-US" sz="3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United Nations Capital Development Fund. (2023). Digital Finance for Women in Nepal: Insights from IME Pay Users. Kathmandu: UNCDF</a:t>
            </a:r>
          </a:p>
          <a:p>
            <a:pPr algn="ctr">
              <a:lnSpc>
                <a:spcPts val="3080"/>
              </a:lnSpc>
            </a:pPr>
            <a:endParaRPr lang="en-US" sz="360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7C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858125" y="0"/>
            <a:ext cx="10429875" cy="10287000"/>
            <a:chOff x="0" y="0"/>
            <a:chExt cx="1615861" cy="159372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15861" cy="1593725"/>
            </a:xfrm>
            <a:custGeom>
              <a:avLst/>
              <a:gdLst/>
              <a:ahLst/>
              <a:cxnLst/>
              <a:rect l="l" t="t" r="r" b="b"/>
              <a:pathLst>
                <a:path w="1615861" h="1593725">
                  <a:moveTo>
                    <a:pt x="0" y="0"/>
                  </a:moveTo>
                  <a:lnTo>
                    <a:pt x="1615861" y="0"/>
                  </a:lnTo>
                  <a:lnTo>
                    <a:pt x="1615861" y="1593725"/>
                  </a:lnTo>
                  <a:lnTo>
                    <a:pt x="0" y="1593725"/>
                  </a:lnTo>
                  <a:close/>
                </a:path>
              </a:pathLst>
            </a:custGeom>
            <a:blipFill>
              <a:blip r:embed="rId2"/>
              <a:stretch>
                <a:fillRect l="-2" r="-2"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351563" y="2070798"/>
            <a:ext cx="6893840" cy="2698903"/>
            <a:chOff x="0" y="0"/>
            <a:chExt cx="9191787" cy="3598538"/>
          </a:xfrm>
        </p:grpSpPr>
        <p:sp>
          <p:nvSpPr>
            <p:cNvPr id="5" name="TextBox 5"/>
            <p:cNvSpPr txBox="1"/>
            <p:nvPr/>
          </p:nvSpPr>
          <p:spPr>
            <a:xfrm>
              <a:off x="0" y="152400"/>
              <a:ext cx="8055655" cy="19363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0299"/>
                </a:lnSpc>
              </a:pPr>
              <a:endParaRPr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2728588"/>
              <a:ext cx="9191787" cy="8699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5094"/>
                </a:lnSpc>
              </a:pPr>
              <a:r>
                <a:rPr lang="en-US" sz="4245" u="none" strike="noStrike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Thank you for your attention .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87111" y="7734300"/>
            <a:ext cx="7254000" cy="990600"/>
            <a:chOff x="0" y="0"/>
            <a:chExt cx="9672000" cy="1320800"/>
          </a:xfrm>
        </p:grpSpPr>
        <p:sp>
          <p:nvSpPr>
            <p:cNvPr id="8" name="TextBox 8"/>
            <p:cNvSpPr txBox="1"/>
            <p:nvPr/>
          </p:nvSpPr>
          <p:spPr>
            <a:xfrm>
              <a:off x="0" y="-19050"/>
              <a:ext cx="9672000" cy="6794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59"/>
                </a:lnSpc>
              </a:pPr>
              <a:r>
                <a:rPr lang="en-US" sz="3299">
                  <a:solidFill>
                    <a:srgbClr val="000000"/>
                  </a:solidFill>
                  <a:latin typeface="Times New Roman"/>
                  <a:ea typeface="Times New Roman"/>
                  <a:cs typeface="Times New Roman"/>
                  <a:sym typeface="Times New Roman"/>
                </a:rPr>
                <a:t>Email:2424892@student.uwtsd.ac.uk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639519" y="641350"/>
              <a:ext cx="9032481" cy="6794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3959"/>
                </a:lnSpc>
              </a:pPr>
              <a:endParaRPr/>
            </a:p>
          </p:txBody>
        </p:sp>
      </p:grpSp>
      <p:sp>
        <p:nvSpPr>
          <p:cNvPr id="10" name="AutoShape 10"/>
          <p:cNvSpPr/>
          <p:nvPr/>
        </p:nvSpPr>
        <p:spPr>
          <a:xfrm>
            <a:off x="0" y="676275"/>
            <a:ext cx="7858125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11" name="AutoShape 11"/>
          <p:cNvSpPr/>
          <p:nvPr/>
        </p:nvSpPr>
        <p:spPr>
          <a:xfrm>
            <a:off x="0" y="9629775"/>
            <a:ext cx="7858125" cy="0"/>
          </a:xfrm>
          <a:prstGeom prst="line">
            <a:avLst/>
          </a:prstGeom>
          <a:ln w="19050" cap="flat">
            <a:solidFill>
              <a:srgbClr val="E0E0E0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988</Words>
  <Application>Microsoft Office PowerPoint</Application>
  <PresentationFormat>Custom</PresentationFormat>
  <Paragraphs>145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Calibri</vt:lpstr>
      <vt:lpstr>Canva Sans Bold</vt:lpstr>
      <vt:lpstr>HK Grotesk</vt:lpstr>
      <vt:lpstr>Times New Roman Italics</vt:lpstr>
      <vt:lpstr>Arial</vt:lpstr>
      <vt:lpstr>Times New Roman</vt:lpstr>
      <vt:lpstr>Times New Roman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- Digital Technology</dc:title>
  <dc:description>Presentation - Digital Technology</dc:description>
  <cp:lastModifiedBy>Acer</cp:lastModifiedBy>
  <cp:revision>2</cp:revision>
  <dcterms:created xsi:type="dcterms:W3CDTF">2006-08-16T00:00:00Z</dcterms:created>
  <dcterms:modified xsi:type="dcterms:W3CDTF">2026-04-16T11:52:34Z</dcterms:modified>
  <dc:identifier>DAHG6Gdjtao</dc:identifier>
</cp:coreProperties>
</file>