
<file path=[Content_Types].xml><?xml version="1.0" encoding="utf-8"?>
<Types xmlns="http://schemas.openxmlformats.org/package/2006/content-types">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44"/>
  </p:notesMasterIdLst>
  <p:sldIdLst>
    <p:sldId id="355" r:id="rId3"/>
    <p:sldId id="280" r:id="rId4"/>
    <p:sldId id="260" r:id="rId5"/>
    <p:sldId id="261" r:id="rId6"/>
    <p:sldId id="344" r:id="rId7"/>
    <p:sldId id="357" r:id="rId8"/>
    <p:sldId id="373" r:id="rId9"/>
    <p:sldId id="369" r:id="rId10"/>
    <p:sldId id="318" r:id="rId11"/>
    <p:sldId id="276" r:id="rId12"/>
    <p:sldId id="319" r:id="rId13"/>
    <p:sldId id="365" r:id="rId14"/>
    <p:sldId id="367" r:id="rId15"/>
    <p:sldId id="320" r:id="rId16"/>
    <p:sldId id="351" r:id="rId17"/>
    <p:sldId id="269" r:id="rId18"/>
    <p:sldId id="346" r:id="rId19"/>
    <p:sldId id="325" r:id="rId20"/>
    <p:sldId id="306" r:id="rId21"/>
    <p:sldId id="326" r:id="rId22"/>
    <p:sldId id="327" r:id="rId23"/>
    <p:sldId id="329" r:id="rId24"/>
    <p:sldId id="330" r:id="rId25"/>
    <p:sldId id="368" r:id="rId26"/>
    <p:sldId id="372" r:id="rId27"/>
    <p:sldId id="331" r:id="rId28"/>
    <p:sldId id="352" r:id="rId29"/>
    <p:sldId id="332" r:id="rId30"/>
    <p:sldId id="333" r:id="rId31"/>
    <p:sldId id="334" r:id="rId32"/>
    <p:sldId id="338" r:id="rId33"/>
    <p:sldId id="376" r:id="rId34"/>
    <p:sldId id="377" r:id="rId35"/>
    <p:sldId id="378" r:id="rId36"/>
    <p:sldId id="379" r:id="rId37"/>
    <p:sldId id="288" r:id="rId38"/>
    <p:sldId id="323" r:id="rId39"/>
    <p:sldId id="340" r:id="rId40"/>
    <p:sldId id="353" r:id="rId41"/>
    <p:sldId id="289" r:id="rId42"/>
    <p:sldId id="374" r:id="rId43"/>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6876" autoAdjust="0"/>
  </p:normalViewPr>
  <p:slideViewPr>
    <p:cSldViewPr>
      <p:cViewPr varScale="1">
        <p:scale>
          <a:sx n="89" d="100"/>
          <a:sy n="89" d="100"/>
        </p:scale>
        <p:origin x="2244"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E26F2B9-E076-1D4B-AA1C-C6761D57D0A7}" type="doc">
      <dgm:prSet loTypeId="urn:microsoft.com/office/officeart/2005/8/layout/hProcess7#1" loCatId="process" qsTypeId="urn:microsoft.com/office/officeart/2005/8/quickstyle/simple4" qsCatId="simple" csTypeId="urn:microsoft.com/office/officeart/2005/8/colors/accent1_2" csCatId="accent1" phldr="1"/>
      <dgm:spPr/>
      <dgm:t>
        <a:bodyPr/>
        <a:lstStyle/>
        <a:p>
          <a:endParaRPr lang="en-US"/>
        </a:p>
      </dgm:t>
    </dgm:pt>
    <dgm:pt modelId="{83887105-2667-E64F-8406-C61CAB04F555}">
      <dgm:prSet phldrT="[Text]"/>
      <dgm:spPr/>
      <dgm:t>
        <a:bodyPr/>
        <a:lstStyle/>
        <a:p>
          <a:r>
            <a:rPr lang="en-US" dirty="0" smtClean="0"/>
            <a:t>Morning   </a:t>
          </a:r>
          <a:endParaRPr lang="en-US" dirty="0"/>
        </a:p>
      </dgm:t>
    </dgm:pt>
    <dgm:pt modelId="{61A2A2FA-2310-C848-9EA4-2B498894F2C9}" type="parTrans" cxnId="{71E77177-FE95-6A4D-8C14-0F6A692595F7}">
      <dgm:prSet/>
      <dgm:spPr/>
      <dgm:t>
        <a:bodyPr/>
        <a:lstStyle/>
        <a:p>
          <a:endParaRPr lang="en-US"/>
        </a:p>
      </dgm:t>
    </dgm:pt>
    <dgm:pt modelId="{D8FCF7E2-1F32-2F49-9CEE-92B3E9019CE5}" type="sibTrans" cxnId="{71E77177-FE95-6A4D-8C14-0F6A692595F7}">
      <dgm:prSet/>
      <dgm:spPr/>
      <dgm:t>
        <a:bodyPr/>
        <a:lstStyle/>
        <a:p>
          <a:endParaRPr lang="en-US"/>
        </a:p>
      </dgm:t>
    </dgm:pt>
    <dgm:pt modelId="{0EAE7E61-6E6E-464B-856C-6F18194AEF20}">
      <dgm:prSet phldrT="[Text]"/>
      <dgm:spPr/>
      <dgm:t>
        <a:bodyPr/>
        <a:lstStyle/>
        <a:p>
          <a:endParaRPr lang="en-US" dirty="0" smtClean="0">
            <a:solidFill>
              <a:srgbClr val="000000"/>
            </a:solidFill>
            <a:latin typeface="Arial" panose="020B0604020202020204" pitchFamily="34" charset="0"/>
            <a:cs typeface="Arial" panose="020B0604020202020204" pitchFamily="34" charset="0"/>
          </a:endParaRPr>
        </a:p>
        <a:p>
          <a:endParaRPr lang="en-US" dirty="0" smtClean="0">
            <a:solidFill>
              <a:srgbClr val="000000"/>
            </a:solidFill>
            <a:latin typeface="Arial" panose="020B0604020202020204" pitchFamily="34" charset="0"/>
            <a:cs typeface="Arial" panose="020B0604020202020204" pitchFamily="34" charset="0"/>
          </a:endParaRPr>
        </a:p>
      </dgm:t>
    </dgm:pt>
    <dgm:pt modelId="{C32E5EEC-6540-6E48-88E6-165FD07488A3}" type="parTrans" cxnId="{0077ED60-53DE-1B4C-83CC-F7B49F4F9588}">
      <dgm:prSet/>
      <dgm:spPr/>
      <dgm:t>
        <a:bodyPr/>
        <a:lstStyle/>
        <a:p>
          <a:endParaRPr lang="en-US"/>
        </a:p>
      </dgm:t>
    </dgm:pt>
    <dgm:pt modelId="{E3A2E66B-5DB6-514E-B7C3-4C48D8B74F0D}" type="sibTrans" cxnId="{0077ED60-53DE-1B4C-83CC-F7B49F4F9588}">
      <dgm:prSet/>
      <dgm:spPr/>
      <dgm:t>
        <a:bodyPr/>
        <a:lstStyle/>
        <a:p>
          <a:endParaRPr lang="en-US"/>
        </a:p>
      </dgm:t>
    </dgm:pt>
    <dgm:pt modelId="{C593C03C-7AF2-0245-8E00-AEC6C5935BBD}">
      <dgm:prSet phldrT="[Text]"/>
      <dgm:spPr/>
      <dgm:t>
        <a:bodyPr/>
        <a:lstStyle/>
        <a:p>
          <a:r>
            <a:rPr lang="en-GB" dirty="0" smtClean="0"/>
            <a:t>During the day</a:t>
          </a:r>
          <a:endParaRPr lang="en-US" dirty="0"/>
        </a:p>
      </dgm:t>
    </dgm:pt>
    <dgm:pt modelId="{B3CEC084-1100-2B49-86C6-2ED024AE9D26}" type="parTrans" cxnId="{D26FB7AC-3F2B-8141-839D-259D927BBE75}">
      <dgm:prSet/>
      <dgm:spPr/>
      <dgm:t>
        <a:bodyPr/>
        <a:lstStyle/>
        <a:p>
          <a:endParaRPr lang="en-US"/>
        </a:p>
      </dgm:t>
    </dgm:pt>
    <dgm:pt modelId="{C02BBDD5-C5A0-6F41-9BC2-AC9AB161023D}" type="sibTrans" cxnId="{D26FB7AC-3F2B-8141-839D-259D927BBE75}">
      <dgm:prSet/>
      <dgm:spPr/>
      <dgm:t>
        <a:bodyPr/>
        <a:lstStyle/>
        <a:p>
          <a:endParaRPr lang="en-US"/>
        </a:p>
      </dgm:t>
    </dgm:pt>
    <dgm:pt modelId="{0935B983-2E52-9242-A8E0-800310E63FFC}">
      <dgm:prSet phldrT="[Text]"/>
      <dgm:spPr/>
      <dgm:t>
        <a:bodyPr/>
        <a:lstStyle/>
        <a:p>
          <a:endParaRPr lang="en-US" dirty="0" smtClean="0">
            <a:solidFill>
              <a:srgbClr val="000000"/>
            </a:solidFill>
            <a:latin typeface="Arial" panose="020B0604020202020204" pitchFamily="34" charset="0"/>
            <a:cs typeface="Arial" panose="020B0604020202020204" pitchFamily="34" charset="0"/>
          </a:endParaRPr>
        </a:p>
        <a:p>
          <a:endParaRPr lang="en-US" dirty="0" smtClean="0">
            <a:solidFill>
              <a:srgbClr val="000000"/>
            </a:solidFill>
            <a:latin typeface="Arial" panose="020B0604020202020204" pitchFamily="34" charset="0"/>
            <a:cs typeface="Arial" panose="020B0604020202020204" pitchFamily="34" charset="0"/>
          </a:endParaRPr>
        </a:p>
        <a:p>
          <a:endParaRPr lang="en-US" dirty="0" smtClean="0">
            <a:solidFill>
              <a:srgbClr val="000000"/>
            </a:solidFill>
            <a:latin typeface="Arial" panose="020B0604020202020204" pitchFamily="34" charset="0"/>
            <a:cs typeface="Arial" panose="020B0604020202020204" pitchFamily="34" charset="0"/>
          </a:endParaRPr>
        </a:p>
        <a:p>
          <a:endParaRPr lang="en-US" dirty="0">
            <a:solidFill>
              <a:srgbClr val="000000"/>
            </a:solidFill>
            <a:latin typeface="Arial" panose="020B0604020202020204" pitchFamily="34" charset="0"/>
            <a:cs typeface="Arial" panose="020B0604020202020204" pitchFamily="34" charset="0"/>
          </a:endParaRPr>
        </a:p>
      </dgm:t>
    </dgm:pt>
    <dgm:pt modelId="{0FD204A6-BCD4-604B-8F04-5998F3B39427}" type="parTrans" cxnId="{EF21D60A-328A-A647-83CD-C43D043D4F8D}">
      <dgm:prSet/>
      <dgm:spPr/>
      <dgm:t>
        <a:bodyPr/>
        <a:lstStyle/>
        <a:p>
          <a:endParaRPr lang="en-US"/>
        </a:p>
      </dgm:t>
    </dgm:pt>
    <dgm:pt modelId="{58CC7FA8-8765-114A-A1D8-9B908E31263C}" type="sibTrans" cxnId="{EF21D60A-328A-A647-83CD-C43D043D4F8D}">
      <dgm:prSet/>
      <dgm:spPr/>
      <dgm:t>
        <a:bodyPr/>
        <a:lstStyle/>
        <a:p>
          <a:endParaRPr lang="en-US"/>
        </a:p>
      </dgm:t>
    </dgm:pt>
    <dgm:pt modelId="{E511BB18-CB92-7B44-A875-92F168982242}">
      <dgm:prSet phldrT="[Text]"/>
      <dgm:spPr/>
      <dgm:t>
        <a:bodyPr/>
        <a:lstStyle/>
        <a:p>
          <a:r>
            <a:rPr lang="en-US" dirty="0" smtClean="0"/>
            <a:t>Routines</a:t>
          </a:r>
          <a:endParaRPr lang="en-US" dirty="0"/>
        </a:p>
      </dgm:t>
    </dgm:pt>
    <dgm:pt modelId="{191A07D4-121A-F544-AD0A-49FA8FCFED65}" type="parTrans" cxnId="{89F66139-469B-C546-9F05-23540A3DB3FE}">
      <dgm:prSet/>
      <dgm:spPr/>
      <dgm:t>
        <a:bodyPr/>
        <a:lstStyle/>
        <a:p>
          <a:endParaRPr lang="en-US"/>
        </a:p>
      </dgm:t>
    </dgm:pt>
    <dgm:pt modelId="{6465F65C-5B0A-D844-BDD3-8AA40E27421B}" type="sibTrans" cxnId="{89F66139-469B-C546-9F05-23540A3DB3FE}">
      <dgm:prSet/>
      <dgm:spPr/>
      <dgm:t>
        <a:bodyPr/>
        <a:lstStyle/>
        <a:p>
          <a:endParaRPr lang="en-US"/>
        </a:p>
      </dgm:t>
    </dgm:pt>
    <dgm:pt modelId="{47A11B29-DD82-CF40-8200-3E821C2ED971}" type="pres">
      <dgm:prSet presAssocID="{1E26F2B9-E076-1D4B-AA1C-C6761D57D0A7}" presName="Name0" presStyleCnt="0">
        <dgm:presLayoutVars>
          <dgm:dir/>
          <dgm:animLvl val="lvl"/>
          <dgm:resizeHandles val="exact"/>
        </dgm:presLayoutVars>
      </dgm:prSet>
      <dgm:spPr/>
      <dgm:t>
        <a:bodyPr/>
        <a:lstStyle/>
        <a:p>
          <a:endParaRPr lang="en-US"/>
        </a:p>
      </dgm:t>
    </dgm:pt>
    <dgm:pt modelId="{C9CF2D2D-D285-5E42-8270-0AC915093A9F}" type="pres">
      <dgm:prSet presAssocID="{83887105-2667-E64F-8406-C61CAB04F555}" presName="compositeNode" presStyleCnt="0">
        <dgm:presLayoutVars>
          <dgm:bulletEnabled val="1"/>
        </dgm:presLayoutVars>
      </dgm:prSet>
      <dgm:spPr/>
    </dgm:pt>
    <dgm:pt modelId="{A02BC22C-90E3-5849-9F0E-5522FF625544}" type="pres">
      <dgm:prSet presAssocID="{83887105-2667-E64F-8406-C61CAB04F555}" presName="bgRect" presStyleLbl="node1" presStyleIdx="0" presStyleCnt="3" custLinFactNeighborX="-2508" custLinFactNeighborY="-1160"/>
      <dgm:spPr/>
      <dgm:t>
        <a:bodyPr/>
        <a:lstStyle/>
        <a:p>
          <a:endParaRPr lang="en-US"/>
        </a:p>
      </dgm:t>
    </dgm:pt>
    <dgm:pt modelId="{E4884DF8-4DB4-1F41-BCDF-34CB137512DF}" type="pres">
      <dgm:prSet presAssocID="{83887105-2667-E64F-8406-C61CAB04F555}" presName="parentNode" presStyleLbl="node1" presStyleIdx="0" presStyleCnt="3">
        <dgm:presLayoutVars>
          <dgm:chMax val="0"/>
          <dgm:bulletEnabled val="1"/>
        </dgm:presLayoutVars>
      </dgm:prSet>
      <dgm:spPr/>
      <dgm:t>
        <a:bodyPr/>
        <a:lstStyle/>
        <a:p>
          <a:endParaRPr lang="en-US"/>
        </a:p>
      </dgm:t>
    </dgm:pt>
    <dgm:pt modelId="{17A098BD-4410-1C47-AD31-EE9AD19940C2}" type="pres">
      <dgm:prSet presAssocID="{83887105-2667-E64F-8406-C61CAB04F555}" presName="childNode" presStyleLbl="node1" presStyleIdx="0" presStyleCnt="3">
        <dgm:presLayoutVars>
          <dgm:bulletEnabled val="1"/>
        </dgm:presLayoutVars>
      </dgm:prSet>
      <dgm:spPr/>
      <dgm:t>
        <a:bodyPr/>
        <a:lstStyle/>
        <a:p>
          <a:endParaRPr lang="en-US"/>
        </a:p>
      </dgm:t>
    </dgm:pt>
    <dgm:pt modelId="{D0A681F0-B8B3-2148-86CA-3B0A8589C6A1}" type="pres">
      <dgm:prSet presAssocID="{D8FCF7E2-1F32-2F49-9CEE-92B3E9019CE5}" presName="hSp" presStyleCnt="0"/>
      <dgm:spPr/>
    </dgm:pt>
    <dgm:pt modelId="{5A2D8AD1-13B7-424A-94EB-9A4E8A87B182}" type="pres">
      <dgm:prSet presAssocID="{D8FCF7E2-1F32-2F49-9CEE-92B3E9019CE5}" presName="vProcSp" presStyleCnt="0"/>
      <dgm:spPr/>
    </dgm:pt>
    <dgm:pt modelId="{D1A8D767-1625-EB4F-832E-896497F1ADA1}" type="pres">
      <dgm:prSet presAssocID="{D8FCF7E2-1F32-2F49-9CEE-92B3E9019CE5}" presName="vSp1" presStyleCnt="0"/>
      <dgm:spPr/>
    </dgm:pt>
    <dgm:pt modelId="{89CF8EDB-BE86-6F40-93CA-A5A47FEB8919}" type="pres">
      <dgm:prSet presAssocID="{D8FCF7E2-1F32-2F49-9CEE-92B3E9019CE5}" presName="simulatedConn" presStyleLbl="solidFgAcc1" presStyleIdx="0" presStyleCnt="2"/>
      <dgm:spPr/>
    </dgm:pt>
    <dgm:pt modelId="{1C2F849E-CF2F-E645-AC8F-94F37020EAD0}" type="pres">
      <dgm:prSet presAssocID="{D8FCF7E2-1F32-2F49-9CEE-92B3E9019CE5}" presName="vSp2" presStyleCnt="0"/>
      <dgm:spPr/>
    </dgm:pt>
    <dgm:pt modelId="{4F33E8BD-A0B9-CD49-837B-02800124611A}" type="pres">
      <dgm:prSet presAssocID="{D8FCF7E2-1F32-2F49-9CEE-92B3E9019CE5}" presName="sibTrans" presStyleCnt="0"/>
      <dgm:spPr/>
    </dgm:pt>
    <dgm:pt modelId="{CBB449A0-621E-0146-864B-FFA3AEC50987}" type="pres">
      <dgm:prSet presAssocID="{C593C03C-7AF2-0245-8E00-AEC6C5935BBD}" presName="compositeNode" presStyleCnt="0">
        <dgm:presLayoutVars>
          <dgm:bulletEnabled val="1"/>
        </dgm:presLayoutVars>
      </dgm:prSet>
      <dgm:spPr/>
    </dgm:pt>
    <dgm:pt modelId="{E71996CF-B23F-5B48-8C43-416E3471B206}" type="pres">
      <dgm:prSet presAssocID="{C593C03C-7AF2-0245-8E00-AEC6C5935BBD}" presName="bgRect" presStyleLbl="node1" presStyleIdx="1" presStyleCnt="3"/>
      <dgm:spPr/>
      <dgm:t>
        <a:bodyPr/>
        <a:lstStyle/>
        <a:p>
          <a:endParaRPr lang="en-US"/>
        </a:p>
      </dgm:t>
    </dgm:pt>
    <dgm:pt modelId="{4A6884C9-1ED0-004B-8C8A-595460DBA6E0}" type="pres">
      <dgm:prSet presAssocID="{C593C03C-7AF2-0245-8E00-AEC6C5935BBD}" presName="parentNode" presStyleLbl="node1" presStyleIdx="1" presStyleCnt="3">
        <dgm:presLayoutVars>
          <dgm:chMax val="0"/>
          <dgm:bulletEnabled val="1"/>
        </dgm:presLayoutVars>
      </dgm:prSet>
      <dgm:spPr/>
      <dgm:t>
        <a:bodyPr/>
        <a:lstStyle/>
        <a:p>
          <a:endParaRPr lang="en-US"/>
        </a:p>
      </dgm:t>
    </dgm:pt>
    <dgm:pt modelId="{51E3E1DE-CA7F-2E45-8C09-9B64F6BDDDA3}" type="pres">
      <dgm:prSet presAssocID="{C593C03C-7AF2-0245-8E00-AEC6C5935BBD}" presName="childNode" presStyleLbl="node1" presStyleIdx="1" presStyleCnt="3">
        <dgm:presLayoutVars>
          <dgm:bulletEnabled val="1"/>
        </dgm:presLayoutVars>
      </dgm:prSet>
      <dgm:spPr/>
      <dgm:t>
        <a:bodyPr/>
        <a:lstStyle/>
        <a:p>
          <a:endParaRPr lang="en-US"/>
        </a:p>
      </dgm:t>
    </dgm:pt>
    <dgm:pt modelId="{859D4DA3-ECD9-DB45-B179-85E244925C6D}" type="pres">
      <dgm:prSet presAssocID="{C02BBDD5-C5A0-6F41-9BC2-AC9AB161023D}" presName="hSp" presStyleCnt="0"/>
      <dgm:spPr/>
    </dgm:pt>
    <dgm:pt modelId="{DDD4F66E-E4EC-FD42-9071-8B16AC7F98E5}" type="pres">
      <dgm:prSet presAssocID="{C02BBDD5-C5A0-6F41-9BC2-AC9AB161023D}" presName="vProcSp" presStyleCnt="0"/>
      <dgm:spPr/>
    </dgm:pt>
    <dgm:pt modelId="{CEF0ACFD-1E73-7B4D-8BC7-2332A6F56A1C}" type="pres">
      <dgm:prSet presAssocID="{C02BBDD5-C5A0-6F41-9BC2-AC9AB161023D}" presName="vSp1" presStyleCnt="0"/>
      <dgm:spPr/>
    </dgm:pt>
    <dgm:pt modelId="{82DBE700-3CC8-C545-B70E-1373332B67FF}" type="pres">
      <dgm:prSet presAssocID="{C02BBDD5-C5A0-6F41-9BC2-AC9AB161023D}" presName="simulatedConn" presStyleLbl="solidFgAcc1" presStyleIdx="1" presStyleCnt="2"/>
      <dgm:spPr/>
    </dgm:pt>
    <dgm:pt modelId="{21E47CB5-AAA7-0C41-8225-0CE0268F750E}" type="pres">
      <dgm:prSet presAssocID="{C02BBDD5-C5A0-6F41-9BC2-AC9AB161023D}" presName="vSp2" presStyleCnt="0"/>
      <dgm:spPr/>
    </dgm:pt>
    <dgm:pt modelId="{F56BC9FE-6D31-6B48-BF23-0C2F445623B0}" type="pres">
      <dgm:prSet presAssocID="{C02BBDD5-C5A0-6F41-9BC2-AC9AB161023D}" presName="sibTrans" presStyleCnt="0"/>
      <dgm:spPr/>
    </dgm:pt>
    <dgm:pt modelId="{10A6DEC0-0E99-584B-AD41-B5D985336B88}" type="pres">
      <dgm:prSet presAssocID="{E511BB18-CB92-7B44-A875-92F168982242}" presName="compositeNode" presStyleCnt="0">
        <dgm:presLayoutVars>
          <dgm:bulletEnabled val="1"/>
        </dgm:presLayoutVars>
      </dgm:prSet>
      <dgm:spPr/>
    </dgm:pt>
    <dgm:pt modelId="{86BF2CCE-8696-3D46-983D-BB3063F8D6E2}" type="pres">
      <dgm:prSet presAssocID="{E511BB18-CB92-7B44-A875-92F168982242}" presName="bgRect" presStyleLbl="node1" presStyleIdx="2" presStyleCnt="3"/>
      <dgm:spPr/>
      <dgm:t>
        <a:bodyPr/>
        <a:lstStyle/>
        <a:p>
          <a:endParaRPr lang="en-US"/>
        </a:p>
      </dgm:t>
    </dgm:pt>
    <dgm:pt modelId="{9455EB2F-B8E5-1342-B88A-6A45B4B8F367}" type="pres">
      <dgm:prSet presAssocID="{E511BB18-CB92-7B44-A875-92F168982242}" presName="parentNode" presStyleLbl="node1" presStyleIdx="2" presStyleCnt="3">
        <dgm:presLayoutVars>
          <dgm:chMax val="0"/>
          <dgm:bulletEnabled val="1"/>
        </dgm:presLayoutVars>
      </dgm:prSet>
      <dgm:spPr/>
      <dgm:t>
        <a:bodyPr/>
        <a:lstStyle/>
        <a:p>
          <a:endParaRPr lang="en-US"/>
        </a:p>
      </dgm:t>
    </dgm:pt>
  </dgm:ptLst>
  <dgm:cxnLst>
    <dgm:cxn modelId="{CE11C3A8-5905-49B1-A4EA-BAA2EAA07C74}" type="presOf" srcId="{C593C03C-7AF2-0245-8E00-AEC6C5935BBD}" destId="{E71996CF-B23F-5B48-8C43-416E3471B206}" srcOrd="0" destOrd="0" presId="urn:microsoft.com/office/officeart/2005/8/layout/hProcess7#1"/>
    <dgm:cxn modelId="{F015088A-02FB-49FD-8D3F-FAD793EDE9FC}" type="presOf" srcId="{E511BB18-CB92-7B44-A875-92F168982242}" destId="{86BF2CCE-8696-3D46-983D-BB3063F8D6E2}" srcOrd="0" destOrd="0" presId="urn:microsoft.com/office/officeart/2005/8/layout/hProcess7#1"/>
    <dgm:cxn modelId="{89F66139-469B-C546-9F05-23540A3DB3FE}" srcId="{1E26F2B9-E076-1D4B-AA1C-C6761D57D0A7}" destId="{E511BB18-CB92-7B44-A875-92F168982242}" srcOrd="2" destOrd="0" parTransId="{191A07D4-121A-F544-AD0A-49FA8FCFED65}" sibTransId="{6465F65C-5B0A-D844-BDD3-8AA40E27421B}"/>
    <dgm:cxn modelId="{079FD013-1057-4D1A-A630-EAA8629C3FC3}" type="presOf" srcId="{83887105-2667-E64F-8406-C61CAB04F555}" destId="{A02BC22C-90E3-5849-9F0E-5522FF625544}" srcOrd="0" destOrd="0" presId="urn:microsoft.com/office/officeart/2005/8/layout/hProcess7#1"/>
    <dgm:cxn modelId="{0077ED60-53DE-1B4C-83CC-F7B49F4F9588}" srcId="{83887105-2667-E64F-8406-C61CAB04F555}" destId="{0EAE7E61-6E6E-464B-856C-6F18194AEF20}" srcOrd="0" destOrd="0" parTransId="{C32E5EEC-6540-6E48-88E6-165FD07488A3}" sibTransId="{E3A2E66B-5DB6-514E-B7C3-4C48D8B74F0D}"/>
    <dgm:cxn modelId="{7A1CB4AC-2AAE-4C7D-A248-FC04F60362E4}" type="presOf" srcId="{83887105-2667-E64F-8406-C61CAB04F555}" destId="{E4884DF8-4DB4-1F41-BCDF-34CB137512DF}" srcOrd="1" destOrd="0" presId="urn:microsoft.com/office/officeart/2005/8/layout/hProcess7#1"/>
    <dgm:cxn modelId="{40126C22-C552-49CB-81A3-BB0AD0DBBD13}" type="presOf" srcId="{E511BB18-CB92-7B44-A875-92F168982242}" destId="{9455EB2F-B8E5-1342-B88A-6A45B4B8F367}" srcOrd="1" destOrd="0" presId="urn:microsoft.com/office/officeart/2005/8/layout/hProcess7#1"/>
    <dgm:cxn modelId="{A6F2613F-62D5-47F0-B60F-7A2C425D0F39}" type="presOf" srcId="{0935B983-2E52-9242-A8E0-800310E63FFC}" destId="{51E3E1DE-CA7F-2E45-8C09-9B64F6BDDDA3}" srcOrd="0" destOrd="0" presId="urn:microsoft.com/office/officeart/2005/8/layout/hProcess7#1"/>
    <dgm:cxn modelId="{A98D567D-FB9B-461A-88E8-5020B1EC5D69}" type="presOf" srcId="{1E26F2B9-E076-1D4B-AA1C-C6761D57D0A7}" destId="{47A11B29-DD82-CF40-8200-3E821C2ED971}" srcOrd="0" destOrd="0" presId="urn:microsoft.com/office/officeart/2005/8/layout/hProcess7#1"/>
    <dgm:cxn modelId="{D26FB7AC-3F2B-8141-839D-259D927BBE75}" srcId="{1E26F2B9-E076-1D4B-AA1C-C6761D57D0A7}" destId="{C593C03C-7AF2-0245-8E00-AEC6C5935BBD}" srcOrd="1" destOrd="0" parTransId="{B3CEC084-1100-2B49-86C6-2ED024AE9D26}" sibTransId="{C02BBDD5-C5A0-6F41-9BC2-AC9AB161023D}"/>
    <dgm:cxn modelId="{05E6E5AA-9DE3-4603-81D3-7285B29753A5}" type="presOf" srcId="{0EAE7E61-6E6E-464B-856C-6F18194AEF20}" destId="{17A098BD-4410-1C47-AD31-EE9AD19940C2}" srcOrd="0" destOrd="0" presId="urn:microsoft.com/office/officeart/2005/8/layout/hProcess7#1"/>
    <dgm:cxn modelId="{EF21D60A-328A-A647-83CD-C43D043D4F8D}" srcId="{C593C03C-7AF2-0245-8E00-AEC6C5935BBD}" destId="{0935B983-2E52-9242-A8E0-800310E63FFC}" srcOrd="0" destOrd="0" parTransId="{0FD204A6-BCD4-604B-8F04-5998F3B39427}" sibTransId="{58CC7FA8-8765-114A-A1D8-9B908E31263C}"/>
    <dgm:cxn modelId="{C8F7667C-D132-4B4B-8EF5-58262D11B6E9}" type="presOf" srcId="{C593C03C-7AF2-0245-8E00-AEC6C5935BBD}" destId="{4A6884C9-1ED0-004B-8C8A-595460DBA6E0}" srcOrd="1" destOrd="0" presId="urn:microsoft.com/office/officeart/2005/8/layout/hProcess7#1"/>
    <dgm:cxn modelId="{71E77177-FE95-6A4D-8C14-0F6A692595F7}" srcId="{1E26F2B9-E076-1D4B-AA1C-C6761D57D0A7}" destId="{83887105-2667-E64F-8406-C61CAB04F555}" srcOrd="0" destOrd="0" parTransId="{61A2A2FA-2310-C848-9EA4-2B498894F2C9}" sibTransId="{D8FCF7E2-1F32-2F49-9CEE-92B3E9019CE5}"/>
    <dgm:cxn modelId="{FD99E1A2-0354-449F-8A9F-5FFECF9D6F68}" type="presParOf" srcId="{47A11B29-DD82-CF40-8200-3E821C2ED971}" destId="{C9CF2D2D-D285-5E42-8270-0AC915093A9F}" srcOrd="0" destOrd="0" presId="urn:microsoft.com/office/officeart/2005/8/layout/hProcess7#1"/>
    <dgm:cxn modelId="{006DAED3-6A31-43E3-BBB0-59455785774B}" type="presParOf" srcId="{C9CF2D2D-D285-5E42-8270-0AC915093A9F}" destId="{A02BC22C-90E3-5849-9F0E-5522FF625544}" srcOrd="0" destOrd="0" presId="urn:microsoft.com/office/officeart/2005/8/layout/hProcess7#1"/>
    <dgm:cxn modelId="{47D3A725-CEA5-4878-9430-43AE01ABE978}" type="presParOf" srcId="{C9CF2D2D-D285-5E42-8270-0AC915093A9F}" destId="{E4884DF8-4DB4-1F41-BCDF-34CB137512DF}" srcOrd="1" destOrd="0" presId="urn:microsoft.com/office/officeart/2005/8/layout/hProcess7#1"/>
    <dgm:cxn modelId="{FA14AA81-11C1-4A2D-976E-30F7A72DC333}" type="presParOf" srcId="{C9CF2D2D-D285-5E42-8270-0AC915093A9F}" destId="{17A098BD-4410-1C47-AD31-EE9AD19940C2}" srcOrd="2" destOrd="0" presId="urn:microsoft.com/office/officeart/2005/8/layout/hProcess7#1"/>
    <dgm:cxn modelId="{8D4E1C22-B6E4-426A-B20E-E341B162B647}" type="presParOf" srcId="{47A11B29-DD82-CF40-8200-3E821C2ED971}" destId="{D0A681F0-B8B3-2148-86CA-3B0A8589C6A1}" srcOrd="1" destOrd="0" presId="urn:microsoft.com/office/officeart/2005/8/layout/hProcess7#1"/>
    <dgm:cxn modelId="{A9E490C6-4880-4C28-86DB-C7B969327CB5}" type="presParOf" srcId="{47A11B29-DD82-CF40-8200-3E821C2ED971}" destId="{5A2D8AD1-13B7-424A-94EB-9A4E8A87B182}" srcOrd="2" destOrd="0" presId="urn:microsoft.com/office/officeart/2005/8/layout/hProcess7#1"/>
    <dgm:cxn modelId="{000322ED-87FB-4B6E-911B-4B0F86C0D9DA}" type="presParOf" srcId="{5A2D8AD1-13B7-424A-94EB-9A4E8A87B182}" destId="{D1A8D767-1625-EB4F-832E-896497F1ADA1}" srcOrd="0" destOrd="0" presId="urn:microsoft.com/office/officeart/2005/8/layout/hProcess7#1"/>
    <dgm:cxn modelId="{02D1383F-B273-4E1E-BC7D-EC35371FE9F2}" type="presParOf" srcId="{5A2D8AD1-13B7-424A-94EB-9A4E8A87B182}" destId="{89CF8EDB-BE86-6F40-93CA-A5A47FEB8919}" srcOrd="1" destOrd="0" presId="urn:microsoft.com/office/officeart/2005/8/layout/hProcess7#1"/>
    <dgm:cxn modelId="{A8391706-0024-447B-9988-F7F6A27D5BB2}" type="presParOf" srcId="{5A2D8AD1-13B7-424A-94EB-9A4E8A87B182}" destId="{1C2F849E-CF2F-E645-AC8F-94F37020EAD0}" srcOrd="2" destOrd="0" presId="urn:microsoft.com/office/officeart/2005/8/layout/hProcess7#1"/>
    <dgm:cxn modelId="{900EFB56-B195-4E18-B6B7-6E100D577BBA}" type="presParOf" srcId="{47A11B29-DD82-CF40-8200-3E821C2ED971}" destId="{4F33E8BD-A0B9-CD49-837B-02800124611A}" srcOrd="3" destOrd="0" presId="urn:microsoft.com/office/officeart/2005/8/layout/hProcess7#1"/>
    <dgm:cxn modelId="{FE0A273D-BA82-4D48-977A-B45399778590}" type="presParOf" srcId="{47A11B29-DD82-CF40-8200-3E821C2ED971}" destId="{CBB449A0-621E-0146-864B-FFA3AEC50987}" srcOrd="4" destOrd="0" presId="urn:microsoft.com/office/officeart/2005/8/layout/hProcess7#1"/>
    <dgm:cxn modelId="{8BBE2E6B-DD93-409A-976D-5757D9234D3B}" type="presParOf" srcId="{CBB449A0-621E-0146-864B-FFA3AEC50987}" destId="{E71996CF-B23F-5B48-8C43-416E3471B206}" srcOrd="0" destOrd="0" presId="urn:microsoft.com/office/officeart/2005/8/layout/hProcess7#1"/>
    <dgm:cxn modelId="{16A22A2A-5395-4956-A2BE-C74354E844CA}" type="presParOf" srcId="{CBB449A0-621E-0146-864B-FFA3AEC50987}" destId="{4A6884C9-1ED0-004B-8C8A-595460DBA6E0}" srcOrd="1" destOrd="0" presId="urn:microsoft.com/office/officeart/2005/8/layout/hProcess7#1"/>
    <dgm:cxn modelId="{F36D59F0-6854-43E7-B761-6411773C779C}" type="presParOf" srcId="{CBB449A0-621E-0146-864B-FFA3AEC50987}" destId="{51E3E1DE-CA7F-2E45-8C09-9B64F6BDDDA3}" srcOrd="2" destOrd="0" presId="urn:microsoft.com/office/officeart/2005/8/layout/hProcess7#1"/>
    <dgm:cxn modelId="{03C72A27-4E98-4833-B011-B412AA1951EA}" type="presParOf" srcId="{47A11B29-DD82-CF40-8200-3E821C2ED971}" destId="{859D4DA3-ECD9-DB45-B179-85E244925C6D}" srcOrd="5" destOrd="0" presId="urn:microsoft.com/office/officeart/2005/8/layout/hProcess7#1"/>
    <dgm:cxn modelId="{01D3F003-C5DF-4551-8063-D7CC2CEC4AB7}" type="presParOf" srcId="{47A11B29-DD82-CF40-8200-3E821C2ED971}" destId="{DDD4F66E-E4EC-FD42-9071-8B16AC7F98E5}" srcOrd="6" destOrd="0" presId="urn:microsoft.com/office/officeart/2005/8/layout/hProcess7#1"/>
    <dgm:cxn modelId="{23038E85-48EE-404C-9BFF-764930A34996}" type="presParOf" srcId="{DDD4F66E-E4EC-FD42-9071-8B16AC7F98E5}" destId="{CEF0ACFD-1E73-7B4D-8BC7-2332A6F56A1C}" srcOrd="0" destOrd="0" presId="urn:microsoft.com/office/officeart/2005/8/layout/hProcess7#1"/>
    <dgm:cxn modelId="{FB932814-105F-4727-8ED8-AB58E6A75DD3}" type="presParOf" srcId="{DDD4F66E-E4EC-FD42-9071-8B16AC7F98E5}" destId="{82DBE700-3CC8-C545-B70E-1373332B67FF}" srcOrd="1" destOrd="0" presId="urn:microsoft.com/office/officeart/2005/8/layout/hProcess7#1"/>
    <dgm:cxn modelId="{8AAE2478-3E6A-4F49-84E5-5488D7E19920}" type="presParOf" srcId="{DDD4F66E-E4EC-FD42-9071-8B16AC7F98E5}" destId="{21E47CB5-AAA7-0C41-8225-0CE0268F750E}" srcOrd="2" destOrd="0" presId="urn:microsoft.com/office/officeart/2005/8/layout/hProcess7#1"/>
    <dgm:cxn modelId="{AC698782-4E0C-45E8-8E38-2F8BB0926B3B}" type="presParOf" srcId="{47A11B29-DD82-CF40-8200-3E821C2ED971}" destId="{F56BC9FE-6D31-6B48-BF23-0C2F445623B0}" srcOrd="7" destOrd="0" presId="urn:microsoft.com/office/officeart/2005/8/layout/hProcess7#1"/>
    <dgm:cxn modelId="{EF98D351-4BD3-4290-A0FA-E37939459BE1}" type="presParOf" srcId="{47A11B29-DD82-CF40-8200-3E821C2ED971}" destId="{10A6DEC0-0E99-584B-AD41-B5D985336B88}" srcOrd="8" destOrd="0" presId="urn:microsoft.com/office/officeart/2005/8/layout/hProcess7#1"/>
    <dgm:cxn modelId="{899F413F-2488-4750-9B43-F8010CB32FEF}" type="presParOf" srcId="{10A6DEC0-0E99-584B-AD41-B5D985336B88}" destId="{86BF2CCE-8696-3D46-983D-BB3063F8D6E2}" srcOrd="0" destOrd="0" presId="urn:microsoft.com/office/officeart/2005/8/layout/hProcess7#1"/>
    <dgm:cxn modelId="{8F45B7F6-98CC-4F32-AE58-FFC421253F96}" type="presParOf" srcId="{10A6DEC0-0E99-584B-AD41-B5D985336B88}" destId="{9455EB2F-B8E5-1342-B88A-6A45B4B8F367}" srcOrd="1" destOrd="0" presId="urn:microsoft.com/office/officeart/2005/8/layout/hProcess7#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E26F2B9-E076-1D4B-AA1C-C6761D57D0A7}" type="doc">
      <dgm:prSet loTypeId="urn:microsoft.com/office/officeart/2005/8/layout/hProcess7#1" loCatId="process" qsTypeId="urn:microsoft.com/office/officeart/2005/8/quickstyle/simple4" qsCatId="simple" csTypeId="urn:microsoft.com/office/officeart/2005/8/colors/accent1_2" csCatId="accent1" phldr="1"/>
      <dgm:spPr/>
      <dgm:t>
        <a:bodyPr/>
        <a:lstStyle/>
        <a:p>
          <a:endParaRPr lang="en-US"/>
        </a:p>
      </dgm:t>
    </dgm:pt>
    <dgm:pt modelId="{83887105-2667-E64F-8406-C61CAB04F555}">
      <dgm:prSet phldrT="[Text]"/>
      <dgm:spPr/>
      <dgm:t>
        <a:bodyPr/>
        <a:lstStyle/>
        <a:p>
          <a:r>
            <a:rPr lang="en-US" dirty="0" smtClean="0"/>
            <a:t>Morning   </a:t>
          </a:r>
          <a:endParaRPr lang="en-US" dirty="0"/>
        </a:p>
      </dgm:t>
    </dgm:pt>
    <dgm:pt modelId="{61A2A2FA-2310-C848-9EA4-2B498894F2C9}" type="parTrans" cxnId="{71E77177-FE95-6A4D-8C14-0F6A692595F7}">
      <dgm:prSet/>
      <dgm:spPr/>
      <dgm:t>
        <a:bodyPr/>
        <a:lstStyle/>
        <a:p>
          <a:endParaRPr lang="en-US"/>
        </a:p>
      </dgm:t>
    </dgm:pt>
    <dgm:pt modelId="{D8FCF7E2-1F32-2F49-9CEE-92B3E9019CE5}" type="sibTrans" cxnId="{71E77177-FE95-6A4D-8C14-0F6A692595F7}">
      <dgm:prSet/>
      <dgm:spPr/>
      <dgm:t>
        <a:bodyPr/>
        <a:lstStyle/>
        <a:p>
          <a:endParaRPr lang="en-US"/>
        </a:p>
      </dgm:t>
    </dgm:pt>
    <dgm:pt modelId="{0EAE7E61-6E6E-464B-856C-6F18194AEF20}">
      <dgm:prSet phldrT="[Text]" custT="1"/>
      <dgm:spPr/>
      <dgm:t>
        <a:bodyPr/>
        <a:lstStyle/>
        <a:p>
          <a:r>
            <a:rPr lang="en-US" sz="1800" dirty="0" smtClean="0">
              <a:solidFill>
                <a:srgbClr val="000000"/>
              </a:solidFill>
              <a:latin typeface="Comic Sans MS" panose="030F0702030302020204" pitchFamily="66" charset="0"/>
              <a:cs typeface="Arial" panose="020B0604020202020204" pitchFamily="34" charset="0"/>
            </a:rPr>
            <a:t>Bore </a:t>
          </a:r>
          <a:r>
            <a:rPr lang="en-US" sz="1800" dirty="0" err="1" smtClean="0">
              <a:solidFill>
                <a:srgbClr val="000000"/>
              </a:solidFill>
              <a:latin typeface="Comic Sans MS" panose="030F0702030302020204" pitchFamily="66" charset="0"/>
              <a:cs typeface="Arial" panose="020B0604020202020204" pitchFamily="34" charset="0"/>
            </a:rPr>
            <a:t>da</a:t>
          </a:r>
          <a:endParaRPr lang="en-US" sz="1800" dirty="0" smtClean="0">
            <a:solidFill>
              <a:srgbClr val="000000"/>
            </a:solidFill>
            <a:latin typeface="Comic Sans MS" panose="030F0702030302020204" pitchFamily="66" charset="0"/>
            <a:cs typeface="Arial" panose="020B0604020202020204" pitchFamily="34" charset="0"/>
          </a:endParaRPr>
        </a:p>
        <a:p>
          <a:endParaRPr lang="en-US" sz="1800" dirty="0" smtClean="0">
            <a:solidFill>
              <a:srgbClr val="000000"/>
            </a:solidFill>
            <a:latin typeface="Comic Sans MS" panose="030F0702030302020204" pitchFamily="66" charset="0"/>
            <a:cs typeface="Arial" panose="020B0604020202020204" pitchFamily="34" charset="0"/>
          </a:endParaRPr>
        </a:p>
        <a:p>
          <a:r>
            <a:rPr lang="en-US" sz="1800" dirty="0" err="1" smtClean="0">
              <a:solidFill>
                <a:srgbClr val="000000"/>
              </a:solidFill>
              <a:latin typeface="Comic Sans MS" panose="030F0702030302020204" pitchFamily="66" charset="0"/>
              <a:cs typeface="Arial" panose="020B0604020202020204" pitchFamily="34" charset="0"/>
            </a:rPr>
            <a:t>Pwy</a:t>
          </a:r>
          <a:r>
            <a:rPr lang="en-US" sz="1800" dirty="0" smtClean="0">
              <a:solidFill>
                <a:srgbClr val="000000"/>
              </a:solidFill>
              <a:latin typeface="Comic Sans MS" panose="030F0702030302020204" pitchFamily="66" charset="0"/>
              <a:cs typeface="Arial" panose="020B0604020202020204" pitchFamily="34" charset="0"/>
            </a:rPr>
            <a:t> </a:t>
          </a:r>
          <a:r>
            <a:rPr lang="en-US" sz="1800" dirty="0" err="1" smtClean="0">
              <a:solidFill>
                <a:srgbClr val="000000"/>
              </a:solidFill>
              <a:latin typeface="Comic Sans MS" panose="030F0702030302020204" pitchFamily="66" charset="0"/>
              <a:cs typeface="Arial" panose="020B0604020202020204" pitchFamily="34" charset="0"/>
            </a:rPr>
            <a:t>sydd</a:t>
          </a:r>
          <a:r>
            <a:rPr lang="en-US" sz="1800" dirty="0" smtClean="0">
              <a:solidFill>
                <a:srgbClr val="000000"/>
              </a:solidFill>
              <a:latin typeface="Comic Sans MS" panose="030F0702030302020204" pitchFamily="66" charset="0"/>
              <a:cs typeface="Arial" panose="020B0604020202020204" pitchFamily="34" charset="0"/>
            </a:rPr>
            <a:t> </a:t>
          </a:r>
          <a:r>
            <a:rPr lang="en-US" sz="1800" dirty="0" err="1" smtClean="0">
              <a:solidFill>
                <a:srgbClr val="000000"/>
              </a:solidFill>
              <a:latin typeface="Comic Sans MS" panose="030F0702030302020204" pitchFamily="66" charset="0"/>
              <a:cs typeface="Arial" panose="020B0604020202020204" pitchFamily="34" charset="0"/>
            </a:rPr>
            <a:t>yma</a:t>
          </a:r>
          <a:r>
            <a:rPr lang="en-US" sz="1800" dirty="0" smtClean="0">
              <a:solidFill>
                <a:srgbClr val="000000"/>
              </a:solidFill>
              <a:latin typeface="Comic Sans MS" panose="030F0702030302020204" pitchFamily="66" charset="0"/>
              <a:cs typeface="Arial" panose="020B0604020202020204" pitchFamily="34" charset="0"/>
            </a:rPr>
            <a:t>?</a:t>
          </a:r>
        </a:p>
        <a:p>
          <a:endParaRPr lang="en-US" sz="1800" dirty="0" smtClean="0">
            <a:solidFill>
              <a:srgbClr val="000000"/>
            </a:solidFill>
            <a:latin typeface="Comic Sans MS" panose="030F0702030302020204" pitchFamily="66" charset="0"/>
            <a:cs typeface="Arial" panose="020B0604020202020204" pitchFamily="34" charset="0"/>
          </a:endParaRPr>
        </a:p>
        <a:p>
          <a:r>
            <a:rPr lang="en-US" sz="1800" dirty="0" err="1" smtClean="0">
              <a:solidFill>
                <a:srgbClr val="000000"/>
              </a:solidFill>
              <a:latin typeface="Comic Sans MS" panose="030F0702030302020204" pitchFamily="66" charset="0"/>
              <a:cs typeface="Arial" panose="020B0604020202020204" pitchFamily="34" charset="0"/>
            </a:rPr>
            <a:t>Cinio</a:t>
          </a:r>
          <a:r>
            <a:rPr lang="en-US" sz="1800" dirty="0" smtClean="0">
              <a:solidFill>
                <a:srgbClr val="000000"/>
              </a:solidFill>
              <a:latin typeface="Comic Sans MS" panose="030F0702030302020204" pitchFamily="66" charset="0"/>
              <a:cs typeface="Arial" panose="020B0604020202020204" pitchFamily="34" charset="0"/>
            </a:rPr>
            <a:t> </a:t>
          </a:r>
          <a:r>
            <a:rPr lang="en-US" sz="1800" dirty="0" err="1" smtClean="0">
              <a:solidFill>
                <a:srgbClr val="000000"/>
              </a:solidFill>
              <a:latin typeface="Comic Sans MS" panose="030F0702030302020204" pitchFamily="66" charset="0"/>
              <a:cs typeface="Arial" panose="020B0604020202020204" pitchFamily="34" charset="0"/>
            </a:rPr>
            <a:t>neu</a:t>
          </a:r>
          <a:r>
            <a:rPr lang="en-US" sz="1800" dirty="0" smtClean="0">
              <a:solidFill>
                <a:srgbClr val="000000"/>
              </a:solidFill>
              <a:latin typeface="Comic Sans MS" panose="030F0702030302020204" pitchFamily="66" charset="0"/>
              <a:cs typeface="Arial" panose="020B0604020202020204" pitchFamily="34" charset="0"/>
            </a:rPr>
            <a:t> </a:t>
          </a:r>
          <a:r>
            <a:rPr lang="en-US" sz="1800" dirty="0" err="1" smtClean="0">
              <a:solidFill>
                <a:srgbClr val="000000"/>
              </a:solidFill>
              <a:latin typeface="Comic Sans MS" panose="030F0702030302020204" pitchFamily="66" charset="0"/>
              <a:cs typeface="Arial" panose="020B0604020202020204" pitchFamily="34" charset="0"/>
            </a:rPr>
            <a:t>brechdanau</a:t>
          </a:r>
          <a:r>
            <a:rPr lang="en-US" sz="1800" dirty="0" smtClean="0">
              <a:solidFill>
                <a:srgbClr val="000000"/>
              </a:solidFill>
              <a:latin typeface="Comic Sans MS" panose="030F0702030302020204" pitchFamily="66" charset="0"/>
              <a:cs typeface="Arial" panose="020B0604020202020204" pitchFamily="34" charset="0"/>
            </a:rPr>
            <a:t>?</a:t>
          </a:r>
          <a:endParaRPr lang="en-US" sz="1800" dirty="0">
            <a:latin typeface="Comic Sans MS" panose="030F0702030302020204" pitchFamily="66" charset="0"/>
            <a:cs typeface="Arial" panose="020B0604020202020204" pitchFamily="34" charset="0"/>
          </a:endParaRPr>
        </a:p>
      </dgm:t>
    </dgm:pt>
    <dgm:pt modelId="{C32E5EEC-6540-6E48-88E6-165FD07488A3}" type="parTrans" cxnId="{0077ED60-53DE-1B4C-83CC-F7B49F4F9588}">
      <dgm:prSet/>
      <dgm:spPr/>
      <dgm:t>
        <a:bodyPr/>
        <a:lstStyle/>
        <a:p>
          <a:endParaRPr lang="en-US"/>
        </a:p>
      </dgm:t>
    </dgm:pt>
    <dgm:pt modelId="{E3A2E66B-5DB6-514E-B7C3-4C48D8B74F0D}" type="sibTrans" cxnId="{0077ED60-53DE-1B4C-83CC-F7B49F4F9588}">
      <dgm:prSet/>
      <dgm:spPr/>
      <dgm:t>
        <a:bodyPr/>
        <a:lstStyle/>
        <a:p>
          <a:endParaRPr lang="en-US"/>
        </a:p>
      </dgm:t>
    </dgm:pt>
    <dgm:pt modelId="{C593C03C-7AF2-0245-8E00-AEC6C5935BBD}">
      <dgm:prSet phldrT="[Text]"/>
      <dgm:spPr/>
      <dgm:t>
        <a:bodyPr/>
        <a:lstStyle/>
        <a:p>
          <a:r>
            <a:rPr lang="en-GB" dirty="0" smtClean="0"/>
            <a:t>During the day</a:t>
          </a:r>
          <a:endParaRPr lang="en-US" dirty="0"/>
        </a:p>
      </dgm:t>
    </dgm:pt>
    <dgm:pt modelId="{B3CEC084-1100-2B49-86C6-2ED024AE9D26}" type="parTrans" cxnId="{D26FB7AC-3F2B-8141-839D-259D927BBE75}">
      <dgm:prSet/>
      <dgm:spPr/>
      <dgm:t>
        <a:bodyPr/>
        <a:lstStyle/>
        <a:p>
          <a:endParaRPr lang="en-US"/>
        </a:p>
      </dgm:t>
    </dgm:pt>
    <dgm:pt modelId="{C02BBDD5-C5A0-6F41-9BC2-AC9AB161023D}" type="sibTrans" cxnId="{D26FB7AC-3F2B-8141-839D-259D927BBE75}">
      <dgm:prSet/>
      <dgm:spPr/>
      <dgm:t>
        <a:bodyPr/>
        <a:lstStyle/>
        <a:p>
          <a:endParaRPr lang="en-US"/>
        </a:p>
      </dgm:t>
    </dgm:pt>
    <dgm:pt modelId="{0935B983-2E52-9242-A8E0-800310E63FFC}">
      <dgm:prSet phldrT="[Text]" custT="1"/>
      <dgm:spPr/>
      <dgm:t>
        <a:bodyPr/>
        <a:lstStyle/>
        <a:p>
          <a:r>
            <a:rPr lang="en-US" sz="1800" dirty="0" err="1" smtClean="0">
              <a:solidFill>
                <a:srgbClr val="000000"/>
              </a:solidFill>
              <a:latin typeface="Comic Sans MS" panose="030F0702030302020204" pitchFamily="66" charset="0"/>
              <a:cs typeface="Arial" panose="020B0604020202020204" pitchFamily="34" charset="0"/>
            </a:rPr>
            <a:t>Helpwr</a:t>
          </a:r>
          <a:r>
            <a:rPr lang="en-US" sz="1800" dirty="0" smtClean="0">
              <a:solidFill>
                <a:srgbClr val="000000"/>
              </a:solidFill>
              <a:latin typeface="Comic Sans MS" panose="030F0702030302020204" pitchFamily="66" charset="0"/>
              <a:cs typeface="Arial" panose="020B0604020202020204" pitchFamily="34" charset="0"/>
            </a:rPr>
            <a:t> </a:t>
          </a:r>
          <a:r>
            <a:rPr lang="en-US" sz="1800" dirty="0" err="1" smtClean="0">
              <a:solidFill>
                <a:srgbClr val="000000"/>
              </a:solidFill>
              <a:latin typeface="Comic Sans MS" panose="030F0702030302020204" pitchFamily="66" charset="0"/>
              <a:cs typeface="Arial" panose="020B0604020202020204" pitchFamily="34" charset="0"/>
            </a:rPr>
            <a:t>heddiw</a:t>
          </a:r>
          <a:endParaRPr lang="en-US" sz="1800" dirty="0" smtClean="0">
            <a:solidFill>
              <a:srgbClr val="000000"/>
            </a:solidFill>
            <a:latin typeface="Comic Sans MS" panose="030F0702030302020204" pitchFamily="66" charset="0"/>
            <a:cs typeface="Arial" panose="020B0604020202020204" pitchFamily="34" charset="0"/>
          </a:endParaRPr>
        </a:p>
        <a:p>
          <a:endParaRPr lang="en-US" sz="1800" dirty="0" smtClean="0">
            <a:solidFill>
              <a:srgbClr val="000000"/>
            </a:solidFill>
            <a:latin typeface="Comic Sans MS" panose="030F0702030302020204" pitchFamily="66" charset="0"/>
            <a:cs typeface="Arial" panose="020B0604020202020204" pitchFamily="34" charset="0"/>
          </a:endParaRPr>
        </a:p>
        <a:p>
          <a:r>
            <a:rPr lang="en-US" sz="1800" dirty="0" err="1" smtClean="0">
              <a:solidFill>
                <a:srgbClr val="000000"/>
              </a:solidFill>
              <a:latin typeface="Comic Sans MS" panose="030F0702030302020204" pitchFamily="66" charset="0"/>
              <a:cs typeface="Arial" panose="020B0604020202020204" pitchFamily="34" charset="0"/>
            </a:rPr>
            <a:t>Amser</a:t>
          </a:r>
          <a:r>
            <a:rPr lang="en-US" sz="1800" dirty="0" smtClean="0">
              <a:solidFill>
                <a:srgbClr val="000000"/>
              </a:solidFill>
              <a:latin typeface="Comic Sans MS" panose="030F0702030302020204" pitchFamily="66" charset="0"/>
              <a:cs typeface="Arial" panose="020B0604020202020204" pitchFamily="34" charset="0"/>
            </a:rPr>
            <a:t> </a:t>
          </a:r>
          <a:r>
            <a:rPr lang="en-US" sz="1800" dirty="0" err="1" smtClean="0">
              <a:solidFill>
                <a:srgbClr val="000000"/>
              </a:solidFill>
              <a:latin typeface="Comic Sans MS" panose="030F0702030302020204" pitchFamily="66" charset="0"/>
              <a:cs typeface="Arial" panose="020B0604020202020204" pitchFamily="34" charset="0"/>
            </a:rPr>
            <a:t>tacluso</a:t>
          </a:r>
          <a:endParaRPr lang="en-US" sz="1800" dirty="0" smtClean="0">
            <a:solidFill>
              <a:srgbClr val="000000"/>
            </a:solidFill>
            <a:latin typeface="Comic Sans MS" panose="030F0702030302020204" pitchFamily="66" charset="0"/>
            <a:cs typeface="Arial" panose="020B0604020202020204" pitchFamily="34" charset="0"/>
          </a:endParaRPr>
        </a:p>
        <a:p>
          <a:endParaRPr lang="en-US" sz="1800" dirty="0" smtClean="0">
            <a:solidFill>
              <a:srgbClr val="000000"/>
            </a:solidFill>
            <a:latin typeface="Comic Sans MS" panose="030F0702030302020204" pitchFamily="66" charset="0"/>
            <a:cs typeface="Arial" panose="020B0604020202020204" pitchFamily="34" charset="0"/>
          </a:endParaRPr>
        </a:p>
        <a:p>
          <a:r>
            <a:rPr lang="en-US" sz="1800" dirty="0" err="1" smtClean="0">
              <a:solidFill>
                <a:srgbClr val="000000"/>
              </a:solidFill>
              <a:latin typeface="Comic Sans MS" panose="030F0702030302020204" pitchFamily="66" charset="0"/>
              <a:cs typeface="Arial" panose="020B0604020202020204" pitchFamily="34" charset="0"/>
            </a:rPr>
            <a:t>Amser</a:t>
          </a:r>
          <a:r>
            <a:rPr lang="en-US" sz="1800" dirty="0" smtClean="0">
              <a:solidFill>
                <a:srgbClr val="000000"/>
              </a:solidFill>
              <a:latin typeface="Comic Sans MS" panose="030F0702030302020204" pitchFamily="66" charset="0"/>
              <a:cs typeface="Arial" panose="020B0604020202020204" pitchFamily="34" charset="0"/>
            </a:rPr>
            <a:t> </a:t>
          </a:r>
          <a:r>
            <a:rPr lang="en-US" sz="1800" dirty="0" err="1" smtClean="0">
              <a:solidFill>
                <a:srgbClr val="000000"/>
              </a:solidFill>
              <a:latin typeface="Comic Sans MS" panose="030F0702030302020204" pitchFamily="66" charset="0"/>
              <a:cs typeface="Arial" panose="020B0604020202020204" pitchFamily="34" charset="0"/>
            </a:rPr>
            <a:t>chwarae</a:t>
          </a:r>
          <a:endParaRPr lang="en-US" sz="1800" dirty="0" smtClean="0">
            <a:solidFill>
              <a:srgbClr val="000000"/>
            </a:solidFill>
            <a:latin typeface="Comic Sans MS" panose="030F0702030302020204" pitchFamily="66" charset="0"/>
            <a:cs typeface="Arial" panose="020B0604020202020204" pitchFamily="34" charset="0"/>
          </a:endParaRPr>
        </a:p>
        <a:p>
          <a:endParaRPr lang="en-US" sz="1800" dirty="0" smtClean="0">
            <a:solidFill>
              <a:srgbClr val="000000"/>
            </a:solidFill>
            <a:latin typeface="Comic Sans MS" panose="030F0702030302020204" pitchFamily="66" charset="0"/>
            <a:cs typeface="Arial" panose="020B0604020202020204" pitchFamily="34" charset="0"/>
          </a:endParaRPr>
        </a:p>
        <a:p>
          <a:r>
            <a:rPr lang="en-US" sz="1800" dirty="0" smtClean="0">
              <a:solidFill>
                <a:srgbClr val="000000"/>
              </a:solidFill>
              <a:latin typeface="Comic Sans MS" panose="030F0702030302020204" pitchFamily="66" charset="0"/>
              <a:cs typeface="Arial" panose="020B0604020202020204" pitchFamily="34" charset="0"/>
            </a:rPr>
            <a:t>Tŷ </a:t>
          </a:r>
          <a:r>
            <a:rPr lang="en-US" sz="1800" dirty="0" err="1" smtClean="0">
              <a:solidFill>
                <a:srgbClr val="000000"/>
              </a:solidFill>
              <a:latin typeface="Comic Sans MS" panose="030F0702030302020204" pitchFamily="66" charset="0"/>
              <a:cs typeface="Arial" panose="020B0604020202020204" pitchFamily="34" charset="0"/>
            </a:rPr>
            <a:t>bach</a:t>
          </a:r>
          <a:endParaRPr lang="en-US" sz="1800" dirty="0" smtClean="0">
            <a:solidFill>
              <a:srgbClr val="000000"/>
            </a:solidFill>
            <a:latin typeface="Comic Sans MS" panose="030F0702030302020204" pitchFamily="66" charset="0"/>
            <a:cs typeface="Arial" panose="020B0604020202020204" pitchFamily="34" charset="0"/>
          </a:endParaRPr>
        </a:p>
        <a:p>
          <a:endParaRPr lang="en-US" sz="1600" dirty="0">
            <a:solidFill>
              <a:srgbClr val="000000"/>
            </a:solidFill>
            <a:latin typeface="Arial" panose="020B0604020202020204" pitchFamily="34" charset="0"/>
            <a:cs typeface="Arial" panose="020B0604020202020204" pitchFamily="34" charset="0"/>
          </a:endParaRPr>
        </a:p>
      </dgm:t>
    </dgm:pt>
    <dgm:pt modelId="{0FD204A6-BCD4-604B-8F04-5998F3B39427}" type="parTrans" cxnId="{EF21D60A-328A-A647-83CD-C43D043D4F8D}">
      <dgm:prSet/>
      <dgm:spPr/>
      <dgm:t>
        <a:bodyPr/>
        <a:lstStyle/>
        <a:p>
          <a:endParaRPr lang="en-US"/>
        </a:p>
      </dgm:t>
    </dgm:pt>
    <dgm:pt modelId="{58CC7FA8-8765-114A-A1D8-9B908E31263C}" type="sibTrans" cxnId="{EF21D60A-328A-A647-83CD-C43D043D4F8D}">
      <dgm:prSet/>
      <dgm:spPr/>
      <dgm:t>
        <a:bodyPr/>
        <a:lstStyle/>
        <a:p>
          <a:endParaRPr lang="en-US"/>
        </a:p>
      </dgm:t>
    </dgm:pt>
    <dgm:pt modelId="{E511BB18-CB92-7B44-A875-92F168982242}">
      <dgm:prSet phldrT="[Text]"/>
      <dgm:spPr/>
      <dgm:t>
        <a:bodyPr/>
        <a:lstStyle/>
        <a:p>
          <a:r>
            <a:rPr lang="en-US" dirty="0" smtClean="0"/>
            <a:t>Routines</a:t>
          </a:r>
          <a:endParaRPr lang="en-US" dirty="0"/>
        </a:p>
      </dgm:t>
    </dgm:pt>
    <dgm:pt modelId="{191A07D4-121A-F544-AD0A-49FA8FCFED65}" type="parTrans" cxnId="{89F66139-469B-C546-9F05-23540A3DB3FE}">
      <dgm:prSet/>
      <dgm:spPr/>
      <dgm:t>
        <a:bodyPr/>
        <a:lstStyle/>
        <a:p>
          <a:endParaRPr lang="en-US"/>
        </a:p>
      </dgm:t>
    </dgm:pt>
    <dgm:pt modelId="{6465F65C-5B0A-D844-BDD3-8AA40E27421B}" type="sibTrans" cxnId="{89F66139-469B-C546-9F05-23540A3DB3FE}">
      <dgm:prSet/>
      <dgm:spPr/>
      <dgm:t>
        <a:bodyPr/>
        <a:lstStyle/>
        <a:p>
          <a:endParaRPr lang="en-US"/>
        </a:p>
      </dgm:t>
    </dgm:pt>
    <dgm:pt modelId="{99939C79-DA34-0543-906F-BB5E0D1B2FF4}">
      <dgm:prSet phldrT="[Text]" custT="1"/>
      <dgm:spPr/>
      <dgm:t>
        <a:bodyPr/>
        <a:lstStyle/>
        <a:p>
          <a:r>
            <a:rPr lang="en-US" sz="1800" dirty="0" err="1" smtClean="0">
              <a:solidFill>
                <a:srgbClr val="000000"/>
              </a:solidFill>
              <a:latin typeface="Comic Sans MS" panose="030F0702030302020204" pitchFamily="66" charset="0"/>
              <a:cs typeface="Arial" panose="020B0604020202020204" pitchFamily="34" charset="0"/>
            </a:rPr>
            <a:t>Gweddio</a:t>
          </a:r>
          <a:endParaRPr lang="en-US" sz="1800" dirty="0" smtClean="0">
            <a:solidFill>
              <a:srgbClr val="000000"/>
            </a:solidFill>
            <a:latin typeface="Comic Sans MS" panose="030F0702030302020204" pitchFamily="66" charset="0"/>
            <a:cs typeface="Arial" panose="020B0604020202020204" pitchFamily="34" charset="0"/>
          </a:endParaRPr>
        </a:p>
        <a:p>
          <a:endParaRPr lang="en-US" sz="1800" dirty="0" smtClean="0">
            <a:solidFill>
              <a:srgbClr val="000000"/>
            </a:solidFill>
            <a:latin typeface="Comic Sans MS" panose="030F0702030302020204" pitchFamily="66" charset="0"/>
            <a:cs typeface="Arial" panose="020B0604020202020204" pitchFamily="34" charset="0"/>
          </a:endParaRPr>
        </a:p>
        <a:p>
          <a:r>
            <a:rPr lang="en-US" sz="1800" dirty="0" err="1" smtClean="0">
              <a:solidFill>
                <a:srgbClr val="000000"/>
              </a:solidFill>
              <a:latin typeface="Comic Sans MS" panose="030F0702030302020204" pitchFamily="66" charset="0"/>
              <a:cs typeface="Arial" panose="020B0604020202020204" pitchFamily="34" charset="0"/>
            </a:rPr>
            <a:t>Arhoswch</a:t>
          </a:r>
          <a:endParaRPr lang="en-US" sz="1800" dirty="0" smtClean="0">
            <a:solidFill>
              <a:srgbClr val="000000"/>
            </a:solidFill>
            <a:latin typeface="Comic Sans MS" panose="030F0702030302020204" pitchFamily="66" charset="0"/>
            <a:cs typeface="Arial" panose="020B0604020202020204" pitchFamily="34" charset="0"/>
          </a:endParaRPr>
        </a:p>
        <a:p>
          <a:r>
            <a:rPr lang="en-US" sz="1800" dirty="0" smtClean="0">
              <a:solidFill>
                <a:srgbClr val="000000"/>
              </a:solidFill>
              <a:latin typeface="Comic Sans MS" panose="030F0702030302020204" pitchFamily="66" charset="0"/>
              <a:cs typeface="Arial" panose="020B0604020202020204" pitchFamily="34" charset="0"/>
            </a:rPr>
            <a:t> </a:t>
          </a:r>
        </a:p>
        <a:p>
          <a:r>
            <a:rPr lang="en-US" sz="1800" dirty="0" err="1" smtClean="0">
              <a:solidFill>
                <a:srgbClr val="000000"/>
              </a:solidFill>
              <a:latin typeface="Comic Sans MS" panose="030F0702030302020204" pitchFamily="66" charset="0"/>
              <a:cs typeface="Arial" panose="020B0604020202020204" pitchFamily="34" charset="0"/>
            </a:rPr>
            <a:t>Da</a:t>
          </a:r>
          <a:r>
            <a:rPr lang="en-US" sz="1800" dirty="0" smtClean="0">
              <a:solidFill>
                <a:srgbClr val="000000"/>
              </a:solidFill>
              <a:latin typeface="Comic Sans MS" panose="030F0702030302020204" pitchFamily="66" charset="0"/>
              <a:cs typeface="Arial" panose="020B0604020202020204" pitchFamily="34" charset="0"/>
            </a:rPr>
            <a:t> </a:t>
          </a:r>
          <a:r>
            <a:rPr lang="en-US" sz="1800" dirty="0" err="1" smtClean="0">
              <a:solidFill>
                <a:srgbClr val="000000"/>
              </a:solidFill>
              <a:latin typeface="Comic Sans MS" panose="030F0702030302020204" pitchFamily="66" charset="0"/>
              <a:cs typeface="Arial" panose="020B0604020202020204" pitchFamily="34" charset="0"/>
            </a:rPr>
            <a:t>iawn</a:t>
          </a:r>
          <a:r>
            <a:rPr lang="en-US" sz="1800" dirty="0" smtClean="0">
              <a:solidFill>
                <a:srgbClr val="000000"/>
              </a:solidFill>
              <a:latin typeface="Comic Sans MS" panose="030F0702030302020204" pitchFamily="66" charset="0"/>
              <a:cs typeface="Arial" panose="020B0604020202020204" pitchFamily="34" charset="0"/>
            </a:rPr>
            <a:t> </a:t>
          </a:r>
          <a:r>
            <a:rPr lang="en-US" sz="1800" dirty="0" err="1" smtClean="0">
              <a:solidFill>
                <a:srgbClr val="000000"/>
              </a:solidFill>
              <a:latin typeface="Comic Sans MS" panose="030F0702030302020204" pitchFamily="66" charset="0"/>
              <a:cs typeface="Arial" panose="020B0604020202020204" pitchFamily="34" charset="0"/>
            </a:rPr>
            <a:t>ti</a:t>
          </a:r>
          <a:endParaRPr lang="en-US" sz="1800" dirty="0" smtClean="0">
            <a:solidFill>
              <a:srgbClr val="000000"/>
            </a:solidFill>
            <a:latin typeface="Comic Sans MS" panose="030F0702030302020204" pitchFamily="66" charset="0"/>
            <a:cs typeface="Arial" panose="020B0604020202020204" pitchFamily="34" charset="0"/>
          </a:endParaRPr>
        </a:p>
        <a:p>
          <a:endParaRPr lang="en-US" sz="1800" dirty="0" smtClean="0">
            <a:solidFill>
              <a:srgbClr val="000000"/>
            </a:solidFill>
            <a:latin typeface="Comic Sans MS" panose="030F0702030302020204" pitchFamily="66" charset="0"/>
            <a:cs typeface="Arial" panose="020B0604020202020204" pitchFamily="34" charset="0"/>
          </a:endParaRPr>
        </a:p>
        <a:p>
          <a:r>
            <a:rPr lang="en-US" sz="1800" dirty="0" err="1" smtClean="0">
              <a:solidFill>
                <a:srgbClr val="000000"/>
              </a:solidFill>
              <a:latin typeface="Comic Sans MS" panose="030F0702030302020204" pitchFamily="66" charset="0"/>
              <a:cs typeface="Arial" panose="020B0604020202020204" pitchFamily="34" charset="0"/>
            </a:rPr>
            <a:t>Gwrandewch</a:t>
          </a:r>
          <a:endParaRPr lang="en-US" sz="1800" dirty="0" smtClean="0">
            <a:solidFill>
              <a:srgbClr val="000000"/>
            </a:solidFill>
            <a:latin typeface="Comic Sans MS" panose="030F0702030302020204" pitchFamily="66" charset="0"/>
            <a:cs typeface="Arial" panose="020B0604020202020204" pitchFamily="34" charset="0"/>
          </a:endParaRPr>
        </a:p>
      </dgm:t>
    </dgm:pt>
    <dgm:pt modelId="{CAC5EB75-A836-0345-98E4-F270D1E1DCB5}" type="parTrans" cxnId="{6ACF5110-FA34-AD4D-BEDD-75AAEC305EED}">
      <dgm:prSet/>
      <dgm:spPr/>
      <dgm:t>
        <a:bodyPr/>
        <a:lstStyle/>
        <a:p>
          <a:endParaRPr lang="en-US"/>
        </a:p>
      </dgm:t>
    </dgm:pt>
    <dgm:pt modelId="{20D1400A-6289-F148-B75B-09C29277AECA}" type="sibTrans" cxnId="{6ACF5110-FA34-AD4D-BEDD-75AAEC305EED}">
      <dgm:prSet/>
      <dgm:spPr/>
      <dgm:t>
        <a:bodyPr/>
        <a:lstStyle/>
        <a:p>
          <a:endParaRPr lang="en-US"/>
        </a:p>
      </dgm:t>
    </dgm:pt>
    <dgm:pt modelId="{47A11B29-DD82-CF40-8200-3E821C2ED971}" type="pres">
      <dgm:prSet presAssocID="{1E26F2B9-E076-1D4B-AA1C-C6761D57D0A7}" presName="Name0" presStyleCnt="0">
        <dgm:presLayoutVars>
          <dgm:dir/>
          <dgm:animLvl val="lvl"/>
          <dgm:resizeHandles val="exact"/>
        </dgm:presLayoutVars>
      </dgm:prSet>
      <dgm:spPr/>
      <dgm:t>
        <a:bodyPr/>
        <a:lstStyle/>
        <a:p>
          <a:endParaRPr lang="en-US"/>
        </a:p>
      </dgm:t>
    </dgm:pt>
    <dgm:pt modelId="{C9CF2D2D-D285-5E42-8270-0AC915093A9F}" type="pres">
      <dgm:prSet presAssocID="{83887105-2667-E64F-8406-C61CAB04F555}" presName="compositeNode" presStyleCnt="0">
        <dgm:presLayoutVars>
          <dgm:bulletEnabled val="1"/>
        </dgm:presLayoutVars>
      </dgm:prSet>
      <dgm:spPr/>
    </dgm:pt>
    <dgm:pt modelId="{A02BC22C-90E3-5849-9F0E-5522FF625544}" type="pres">
      <dgm:prSet presAssocID="{83887105-2667-E64F-8406-C61CAB04F555}" presName="bgRect" presStyleLbl="node1" presStyleIdx="0" presStyleCnt="3" custLinFactNeighborX="-2508" custLinFactNeighborY="-1160"/>
      <dgm:spPr/>
      <dgm:t>
        <a:bodyPr/>
        <a:lstStyle/>
        <a:p>
          <a:endParaRPr lang="en-US"/>
        </a:p>
      </dgm:t>
    </dgm:pt>
    <dgm:pt modelId="{E4884DF8-4DB4-1F41-BCDF-34CB137512DF}" type="pres">
      <dgm:prSet presAssocID="{83887105-2667-E64F-8406-C61CAB04F555}" presName="parentNode" presStyleLbl="node1" presStyleIdx="0" presStyleCnt="3">
        <dgm:presLayoutVars>
          <dgm:chMax val="0"/>
          <dgm:bulletEnabled val="1"/>
        </dgm:presLayoutVars>
      </dgm:prSet>
      <dgm:spPr/>
      <dgm:t>
        <a:bodyPr/>
        <a:lstStyle/>
        <a:p>
          <a:endParaRPr lang="en-US"/>
        </a:p>
      </dgm:t>
    </dgm:pt>
    <dgm:pt modelId="{17A098BD-4410-1C47-AD31-EE9AD19940C2}" type="pres">
      <dgm:prSet presAssocID="{83887105-2667-E64F-8406-C61CAB04F555}" presName="childNode" presStyleLbl="node1" presStyleIdx="0" presStyleCnt="3">
        <dgm:presLayoutVars>
          <dgm:bulletEnabled val="1"/>
        </dgm:presLayoutVars>
      </dgm:prSet>
      <dgm:spPr/>
      <dgm:t>
        <a:bodyPr/>
        <a:lstStyle/>
        <a:p>
          <a:endParaRPr lang="en-US"/>
        </a:p>
      </dgm:t>
    </dgm:pt>
    <dgm:pt modelId="{D0A681F0-B8B3-2148-86CA-3B0A8589C6A1}" type="pres">
      <dgm:prSet presAssocID="{D8FCF7E2-1F32-2F49-9CEE-92B3E9019CE5}" presName="hSp" presStyleCnt="0"/>
      <dgm:spPr/>
    </dgm:pt>
    <dgm:pt modelId="{5A2D8AD1-13B7-424A-94EB-9A4E8A87B182}" type="pres">
      <dgm:prSet presAssocID="{D8FCF7E2-1F32-2F49-9CEE-92B3E9019CE5}" presName="vProcSp" presStyleCnt="0"/>
      <dgm:spPr/>
    </dgm:pt>
    <dgm:pt modelId="{D1A8D767-1625-EB4F-832E-896497F1ADA1}" type="pres">
      <dgm:prSet presAssocID="{D8FCF7E2-1F32-2F49-9CEE-92B3E9019CE5}" presName="vSp1" presStyleCnt="0"/>
      <dgm:spPr/>
    </dgm:pt>
    <dgm:pt modelId="{89CF8EDB-BE86-6F40-93CA-A5A47FEB8919}" type="pres">
      <dgm:prSet presAssocID="{D8FCF7E2-1F32-2F49-9CEE-92B3E9019CE5}" presName="simulatedConn" presStyleLbl="solidFgAcc1" presStyleIdx="0" presStyleCnt="2"/>
      <dgm:spPr/>
    </dgm:pt>
    <dgm:pt modelId="{1C2F849E-CF2F-E645-AC8F-94F37020EAD0}" type="pres">
      <dgm:prSet presAssocID="{D8FCF7E2-1F32-2F49-9CEE-92B3E9019CE5}" presName="vSp2" presStyleCnt="0"/>
      <dgm:spPr/>
    </dgm:pt>
    <dgm:pt modelId="{4F33E8BD-A0B9-CD49-837B-02800124611A}" type="pres">
      <dgm:prSet presAssocID="{D8FCF7E2-1F32-2F49-9CEE-92B3E9019CE5}" presName="sibTrans" presStyleCnt="0"/>
      <dgm:spPr/>
    </dgm:pt>
    <dgm:pt modelId="{CBB449A0-621E-0146-864B-FFA3AEC50987}" type="pres">
      <dgm:prSet presAssocID="{C593C03C-7AF2-0245-8E00-AEC6C5935BBD}" presName="compositeNode" presStyleCnt="0">
        <dgm:presLayoutVars>
          <dgm:bulletEnabled val="1"/>
        </dgm:presLayoutVars>
      </dgm:prSet>
      <dgm:spPr/>
    </dgm:pt>
    <dgm:pt modelId="{E71996CF-B23F-5B48-8C43-416E3471B206}" type="pres">
      <dgm:prSet presAssocID="{C593C03C-7AF2-0245-8E00-AEC6C5935BBD}" presName="bgRect" presStyleLbl="node1" presStyleIdx="1" presStyleCnt="3"/>
      <dgm:spPr/>
      <dgm:t>
        <a:bodyPr/>
        <a:lstStyle/>
        <a:p>
          <a:endParaRPr lang="en-US"/>
        </a:p>
      </dgm:t>
    </dgm:pt>
    <dgm:pt modelId="{4A6884C9-1ED0-004B-8C8A-595460DBA6E0}" type="pres">
      <dgm:prSet presAssocID="{C593C03C-7AF2-0245-8E00-AEC6C5935BBD}" presName="parentNode" presStyleLbl="node1" presStyleIdx="1" presStyleCnt="3">
        <dgm:presLayoutVars>
          <dgm:chMax val="0"/>
          <dgm:bulletEnabled val="1"/>
        </dgm:presLayoutVars>
      </dgm:prSet>
      <dgm:spPr/>
      <dgm:t>
        <a:bodyPr/>
        <a:lstStyle/>
        <a:p>
          <a:endParaRPr lang="en-US"/>
        </a:p>
      </dgm:t>
    </dgm:pt>
    <dgm:pt modelId="{51E3E1DE-CA7F-2E45-8C09-9B64F6BDDDA3}" type="pres">
      <dgm:prSet presAssocID="{C593C03C-7AF2-0245-8E00-AEC6C5935BBD}" presName="childNode" presStyleLbl="node1" presStyleIdx="1" presStyleCnt="3">
        <dgm:presLayoutVars>
          <dgm:bulletEnabled val="1"/>
        </dgm:presLayoutVars>
      </dgm:prSet>
      <dgm:spPr/>
      <dgm:t>
        <a:bodyPr/>
        <a:lstStyle/>
        <a:p>
          <a:endParaRPr lang="en-US"/>
        </a:p>
      </dgm:t>
    </dgm:pt>
    <dgm:pt modelId="{859D4DA3-ECD9-DB45-B179-85E244925C6D}" type="pres">
      <dgm:prSet presAssocID="{C02BBDD5-C5A0-6F41-9BC2-AC9AB161023D}" presName="hSp" presStyleCnt="0"/>
      <dgm:spPr/>
    </dgm:pt>
    <dgm:pt modelId="{DDD4F66E-E4EC-FD42-9071-8B16AC7F98E5}" type="pres">
      <dgm:prSet presAssocID="{C02BBDD5-C5A0-6F41-9BC2-AC9AB161023D}" presName="vProcSp" presStyleCnt="0"/>
      <dgm:spPr/>
    </dgm:pt>
    <dgm:pt modelId="{CEF0ACFD-1E73-7B4D-8BC7-2332A6F56A1C}" type="pres">
      <dgm:prSet presAssocID="{C02BBDD5-C5A0-6F41-9BC2-AC9AB161023D}" presName="vSp1" presStyleCnt="0"/>
      <dgm:spPr/>
    </dgm:pt>
    <dgm:pt modelId="{82DBE700-3CC8-C545-B70E-1373332B67FF}" type="pres">
      <dgm:prSet presAssocID="{C02BBDD5-C5A0-6F41-9BC2-AC9AB161023D}" presName="simulatedConn" presStyleLbl="solidFgAcc1" presStyleIdx="1" presStyleCnt="2"/>
      <dgm:spPr/>
    </dgm:pt>
    <dgm:pt modelId="{21E47CB5-AAA7-0C41-8225-0CE0268F750E}" type="pres">
      <dgm:prSet presAssocID="{C02BBDD5-C5A0-6F41-9BC2-AC9AB161023D}" presName="vSp2" presStyleCnt="0"/>
      <dgm:spPr/>
    </dgm:pt>
    <dgm:pt modelId="{F56BC9FE-6D31-6B48-BF23-0C2F445623B0}" type="pres">
      <dgm:prSet presAssocID="{C02BBDD5-C5A0-6F41-9BC2-AC9AB161023D}" presName="sibTrans" presStyleCnt="0"/>
      <dgm:spPr/>
    </dgm:pt>
    <dgm:pt modelId="{10A6DEC0-0E99-584B-AD41-B5D985336B88}" type="pres">
      <dgm:prSet presAssocID="{E511BB18-CB92-7B44-A875-92F168982242}" presName="compositeNode" presStyleCnt="0">
        <dgm:presLayoutVars>
          <dgm:bulletEnabled val="1"/>
        </dgm:presLayoutVars>
      </dgm:prSet>
      <dgm:spPr/>
    </dgm:pt>
    <dgm:pt modelId="{86BF2CCE-8696-3D46-983D-BB3063F8D6E2}" type="pres">
      <dgm:prSet presAssocID="{E511BB18-CB92-7B44-A875-92F168982242}" presName="bgRect" presStyleLbl="node1" presStyleIdx="2" presStyleCnt="3"/>
      <dgm:spPr/>
      <dgm:t>
        <a:bodyPr/>
        <a:lstStyle/>
        <a:p>
          <a:endParaRPr lang="en-US"/>
        </a:p>
      </dgm:t>
    </dgm:pt>
    <dgm:pt modelId="{9455EB2F-B8E5-1342-B88A-6A45B4B8F367}" type="pres">
      <dgm:prSet presAssocID="{E511BB18-CB92-7B44-A875-92F168982242}" presName="parentNode" presStyleLbl="node1" presStyleIdx="2" presStyleCnt="3">
        <dgm:presLayoutVars>
          <dgm:chMax val="0"/>
          <dgm:bulletEnabled val="1"/>
        </dgm:presLayoutVars>
      </dgm:prSet>
      <dgm:spPr/>
      <dgm:t>
        <a:bodyPr/>
        <a:lstStyle/>
        <a:p>
          <a:endParaRPr lang="en-US"/>
        </a:p>
      </dgm:t>
    </dgm:pt>
    <dgm:pt modelId="{B5ABB79A-85E7-4845-B91E-F801D4425894}" type="pres">
      <dgm:prSet presAssocID="{E511BB18-CB92-7B44-A875-92F168982242}" presName="childNode" presStyleLbl="node1" presStyleIdx="2" presStyleCnt="3">
        <dgm:presLayoutVars>
          <dgm:bulletEnabled val="1"/>
        </dgm:presLayoutVars>
      </dgm:prSet>
      <dgm:spPr/>
      <dgm:t>
        <a:bodyPr/>
        <a:lstStyle/>
        <a:p>
          <a:endParaRPr lang="en-US"/>
        </a:p>
      </dgm:t>
    </dgm:pt>
  </dgm:ptLst>
  <dgm:cxnLst>
    <dgm:cxn modelId="{6F629D55-3783-4AC3-B151-34B51A466F8B}" type="presOf" srcId="{C593C03C-7AF2-0245-8E00-AEC6C5935BBD}" destId="{E71996CF-B23F-5B48-8C43-416E3471B206}" srcOrd="0" destOrd="0" presId="urn:microsoft.com/office/officeart/2005/8/layout/hProcess7#1"/>
    <dgm:cxn modelId="{17DC6892-076C-469F-A071-411A9448F79F}" type="presOf" srcId="{E511BB18-CB92-7B44-A875-92F168982242}" destId="{9455EB2F-B8E5-1342-B88A-6A45B4B8F367}" srcOrd="1" destOrd="0" presId="urn:microsoft.com/office/officeart/2005/8/layout/hProcess7#1"/>
    <dgm:cxn modelId="{71E77177-FE95-6A4D-8C14-0F6A692595F7}" srcId="{1E26F2B9-E076-1D4B-AA1C-C6761D57D0A7}" destId="{83887105-2667-E64F-8406-C61CAB04F555}" srcOrd="0" destOrd="0" parTransId="{61A2A2FA-2310-C848-9EA4-2B498894F2C9}" sibTransId="{D8FCF7E2-1F32-2F49-9CEE-92B3E9019CE5}"/>
    <dgm:cxn modelId="{E037E31D-300D-4DD5-8A0C-3EE001B5842D}" type="presOf" srcId="{99939C79-DA34-0543-906F-BB5E0D1B2FF4}" destId="{B5ABB79A-85E7-4845-B91E-F801D4425894}" srcOrd="0" destOrd="0" presId="urn:microsoft.com/office/officeart/2005/8/layout/hProcess7#1"/>
    <dgm:cxn modelId="{391858AB-8895-44BA-BDC6-68EF0BED5FC0}" type="presOf" srcId="{E511BB18-CB92-7B44-A875-92F168982242}" destId="{86BF2CCE-8696-3D46-983D-BB3063F8D6E2}" srcOrd="0" destOrd="0" presId="urn:microsoft.com/office/officeart/2005/8/layout/hProcess7#1"/>
    <dgm:cxn modelId="{F0B60CA3-B6E4-4A0C-86F0-5ABE40E6BE77}" type="presOf" srcId="{83887105-2667-E64F-8406-C61CAB04F555}" destId="{A02BC22C-90E3-5849-9F0E-5522FF625544}" srcOrd="0" destOrd="0" presId="urn:microsoft.com/office/officeart/2005/8/layout/hProcess7#1"/>
    <dgm:cxn modelId="{EF21D60A-328A-A647-83CD-C43D043D4F8D}" srcId="{C593C03C-7AF2-0245-8E00-AEC6C5935BBD}" destId="{0935B983-2E52-9242-A8E0-800310E63FFC}" srcOrd="0" destOrd="0" parTransId="{0FD204A6-BCD4-604B-8F04-5998F3B39427}" sibTransId="{58CC7FA8-8765-114A-A1D8-9B908E31263C}"/>
    <dgm:cxn modelId="{D26FB7AC-3F2B-8141-839D-259D927BBE75}" srcId="{1E26F2B9-E076-1D4B-AA1C-C6761D57D0A7}" destId="{C593C03C-7AF2-0245-8E00-AEC6C5935BBD}" srcOrd="1" destOrd="0" parTransId="{B3CEC084-1100-2B49-86C6-2ED024AE9D26}" sibTransId="{C02BBDD5-C5A0-6F41-9BC2-AC9AB161023D}"/>
    <dgm:cxn modelId="{7AB9E8B3-2725-4FE1-801B-11A96F26528D}" type="presOf" srcId="{83887105-2667-E64F-8406-C61CAB04F555}" destId="{E4884DF8-4DB4-1F41-BCDF-34CB137512DF}" srcOrd="1" destOrd="0" presId="urn:microsoft.com/office/officeart/2005/8/layout/hProcess7#1"/>
    <dgm:cxn modelId="{92C7548F-8DE1-4E26-80B1-94A5EB7CE0EE}" type="presOf" srcId="{1E26F2B9-E076-1D4B-AA1C-C6761D57D0A7}" destId="{47A11B29-DD82-CF40-8200-3E821C2ED971}" srcOrd="0" destOrd="0" presId="urn:microsoft.com/office/officeart/2005/8/layout/hProcess7#1"/>
    <dgm:cxn modelId="{6ACF5110-FA34-AD4D-BEDD-75AAEC305EED}" srcId="{E511BB18-CB92-7B44-A875-92F168982242}" destId="{99939C79-DA34-0543-906F-BB5E0D1B2FF4}" srcOrd="0" destOrd="0" parTransId="{CAC5EB75-A836-0345-98E4-F270D1E1DCB5}" sibTransId="{20D1400A-6289-F148-B75B-09C29277AECA}"/>
    <dgm:cxn modelId="{71EB5EB1-1AC9-422B-A156-84D2457CB85D}" type="presOf" srcId="{C593C03C-7AF2-0245-8E00-AEC6C5935BBD}" destId="{4A6884C9-1ED0-004B-8C8A-595460DBA6E0}" srcOrd="1" destOrd="0" presId="urn:microsoft.com/office/officeart/2005/8/layout/hProcess7#1"/>
    <dgm:cxn modelId="{0DAF0FB7-8571-41F0-849C-C8E0B00B84E9}" type="presOf" srcId="{0EAE7E61-6E6E-464B-856C-6F18194AEF20}" destId="{17A098BD-4410-1C47-AD31-EE9AD19940C2}" srcOrd="0" destOrd="0" presId="urn:microsoft.com/office/officeart/2005/8/layout/hProcess7#1"/>
    <dgm:cxn modelId="{6848390E-13E7-48AC-8337-A67971092B47}" type="presOf" srcId="{0935B983-2E52-9242-A8E0-800310E63FFC}" destId="{51E3E1DE-CA7F-2E45-8C09-9B64F6BDDDA3}" srcOrd="0" destOrd="0" presId="urn:microsoft.com/office/officeart/2005/8/layout/hProcess7#1"/>
    <dgm:cxn modelId="{89F66139-469B-C546-9F05-23540A3DB3FE}" srcId="{1E26F2B9-E076-1D4B-AA1C-C6761D57D0A7}" destId="{E511BB18-CB92-7B44-A875-92F168982242}" srcOrd="2" destOrd="0" parTransId="{191A07D4-121A-F544-AD0A-49FA8FCFED65}" sibTransId="{6465F65C-5B0A-D844-BDD3-8AA40E27421B}"/>
    <dgm:cxn modelId="{0077ED60-53DE-1B4C-83CC-F7B49F4F9588}" srcId="{83887105-2667-E64F-8406-C61CAB04F555}" destId="{0EAE7E61-6E6E-464B-856C-6F18194AEF20}" srcOrd="0" destOrd="0" parTransId="{C32E5EEC-6540-6E48-88E6-165FD07488A3}" sibTransId="{E3A2E66B-5DB6-514E-B7C3-4C48D8B74F0D}"/>
    <dgm:cxn modelId="{EB0C93C6-32ED-4A43-B644-73B5BB960EBB}" type="presParOf" srcId="{47A11B29-DD82-CF40-8200-3E821C2ED971}" destId="{C9CF2D2D-D285-5E42-8270-0AC915093A9F}" srcOrd="0" destOrd="0" presId="urn:microsoft.com/office/officeart/2005/8/layout/hProcess7#1"/>
    <dgm:cxn modelId="{FE0251C0-C94D-4584-945D-C81431048185}" type="presParOf" srcId="{C9CF2D2D-D285-5E42-8270-0AC915093A9F}" destId="{A02BC22C-90E3-5849-9F0E-5522FF625544}" srcOrd="0" destOrd="0" presId="urn:microsoft.com/office/officeart/2005/8/layout/hProcess7#1"/>
    <dgm:cxn modelId="{5F49D15D-6D44-448E-AFA4-4A24A61CA541}" type="presParOf" srcId="{C9CF2D2D-D285-5E42-8270-0AC915093A9F}" destId="{E4884DF8-4DB4-1F41-BCDF-34CB137512DF}" srcOrd="1" destOrd="0" presId="urn:microsoft.com/office/officeart/2005/8/layout/hProcess7#1"/>
    <dgm:cxn modelId="{AF9D8431-669C-422E-AB61-E55C3678CCF7}" type="presParOf" srcId="{C9CF2D2D-D285-5E42-8270-0AC915093A9F}" destId="{17A098BD-4410-1C47-AD31-EE9AD19940C2}" srcOrd="2" destOrd="0" presId="urn:microsoft.com/office/officeart/2005/8/layout/hProcess7#1"/>
    <dgm:cxn modelId="{65B026C2-9D33-4479-806F-2AF197B4FB26}" type="presParOf" srcId="{47A11B29-DD82-CF40-8200-3E821C2ED971}" destId="{D0A681F0-B8B3-2148-86CA-3B0A8589C6A1}" srcOrd="1" destOrd="0" presId="urn:microsoft.com/office/officeart/2005/8/layout/hProcess7#1"/>
    <dgm:cxn modelId="{86DB3F07-AE3F-4E1D-B0BF-40825F5EA03A}" type="presParOf" srcId="{47A11B29-DD82-CF40-8200-3E821C2ED971}" destId="{5A2D8AD1-13B7-424A-94EB-9A4E8A87B182}" srcOrd="2" destOrd="0" presId="urn:microsoft.com/office/officeart/2005/8/layout/hProcess7#1"/>
    <dgm:cxn modelId="{FF2DCF6D-CC9D-400E-99D5-F37E0D1A8656}" type="presParOf" srcId="{5A2D8AD1-13B7-424A-94EB-9A4E8A87B182}" destId="{D1A8D767-1625-EB4F-832E-896497F1ADA1}" srcOrd="0" destOrd="0" presId="urn:microsoft.com/office/officeart/2005/8/layout/hProcess7#1"/>
    <dgm:cxn modelId="{010B08B8-3EC8-4081-8AC1-ACC8EE3422D5}" type="presParOf" srcId="{5A2D8AD1-13B7-424A-94EB-9A4E8A87B182}" destId="{89CF8EDB-BE86-6F40-93CA-A5A47FEB8919}" srcOrd="1" destOrd="0" presId="urn:microsoft.com/office/officeart/2005/8/layout/hProcess7#1"/>
    <dgm:cxn modelId="{FE2D28C2-A304-4F5D-ADFA-F4E3D5F761F3}" type="presParOf" srcId="{5A2D8AD1-13B7-424A-94EB-9A4E8A87B182}" destId="{1C2F849E-CF2F-E645-AC8F-94F37020EAD0}" srcOrd="2" destOrd="0" presId="urn:microsoft.com/office/officeart/2005/8/layout/hProcess7#1"/>
    <dgm:cxn modelId="{EB44F818-02AA-4D07-BF0C-FF8B0535F534}" type="presParOf" srcId="{47A11B29-DD82-CF40-8200-3E821C2ED971}" destId="{4F33E8BD-A0B9-CD49-837B-02800124611A}" srcOrd="3" destOrd="0" presId="urn:microsoft.com/office/officeart/2005/8/layout/hProcess7#1"/>
    <dgm:cxn modelId="{F9A79C7E-67F4-4130-B053-CCAB09E49D3F}" type="presParOf" srcId="{47A11B29-DD82-CF40-8200-3E821C2ED971}" destId="{CBB449A0-621E-0146-864B-FFA3AEC50987}" srcOrd="4" destOrd="0" presId="urn:microsoft.com/office/officeart/2005/8/layout/hProcess7#1"/>
    <dgm:cxn modelId="{5ABF9DA8-C464-411C-8BDA-E370D3E4EBEE}" type="presParOf" srcId="{CBB449A0-621E-0146-864B-FFA3AEC50987}" destId="{E71996CF-B23F-5B48-8C43-416E3471B206}" srcOrd="0" destOrd="0" presId="urn:microsoft.com/office/officeart/2005/8/layout/hProcess7#1"/>
    <dgm:cxn modelId="{88E79A82-1376-4215-9678-9CEDD9E8CD3B}" type="presParOf" srcId="{CBB449A0-621E-0146-864B-FFA3AEC50987}" destId="{4A6884C9-1ED0-004B-8C8A-595460DBA6E0}" srcOrd="1" destOrd="0" presId="urn:microsoft.com/office/officeart/2005/8/layout/hProcess7#1"/>
    <dgm:cxn modelId="{9E8FC76B-723D-493D-AA95-50DDA9726741}" type="presParOf" srcId="{CBB449A0-621E-0146-864B-FFA3AEC50987}" destId="{51E3E1DE-CA7F-2E45-8C09-9B64F6BDDDA3}" srcOrd="2" destOrd="0" presId="urn:microsoft.com/office/officeart/2005/8/layout/hProcess7#1"/>
    <dgm:cxn modelId="{D1B75565-98C4-4F72-9E8B-E43E93901AA5}" type="presParOf" srcId="{47A11B29-DD82-CF40-8200-3E821C2ED971}" destId="{859D4DA3-ECD9-DB45-B179-85E244925C6D}" srcOrd="5" destOrd="0" presId="urn:microsoft.com/office/officeart/2005/8/layout/hProcess7#1"/>
    <dgm:cxn modelId="{20E4E5BB-6520-4882-AC5D-C747E9C0685C}" type="presParOf" srcId="{47A11B29-DD82-CF40-8200-3E821C2ED971}" destId="{DDD4F66E-E4EC-FD42-9071-8B16AC7F98E5}" srcOrd="6" destOrd="0" presId="urn:microsoft.com/office/officeart/2005/8/layout/hProcess7#1"/>
    <dgm:cxn modelId="{AA4B4A8F-493F-429D-9C51-C76D90B9F5F2}" type="presParOf" srcId="{DDD4F66E-E4EC-FD42-9071-8B16AC7F98E5}" destId="{CEF0ACFD-1E73-7B4D-8BC7-2332A6F56A1C}" srcOrd="0" destOrd="0" presId="urn:microsoft.com/office/officeart/2005/8/layout/hProcess7#1"/>
    <dgm:cxn modelId="{885579C0-6CE8-43F2-836D-37DCDC8F7D6C}" type="presParOf" srcId="{DDD4F66E-E4EC-FD42-9071-8B16AC7F98E5}" destId="{82DBE700-3CC8-C545-B70E-1373332B67FF}" srcOrd="1" destOrd="0" presId="urn:microsoft.com/office/officeart/2005/8/layout/hProcess7#1"/>
    <dgm:cxn modelId="{3257A1D1-6AB8-4C2C-AFFB-5051492826B4}" type="presParOf" srcId="{DDD4F66E-E4EC-FD42-9071-8B16AC7F98E5}" destId="{21E47CB5-AAA7-0C41-8225-0CE0268F750E}" srcOrd="2" destOrd="0" presId="urn:microsoft.com/office/officeart/2005/8/layout/hProcess7#1"/>
    <dgm:cxn modelId="{DA899780-B1AB-4C56-8332-A4FC1D0409E1}" type="presParOf" srcId="{47A11B29-DD82-CF40-8200-3E821C2ED971}" destId="{F56BC9FE-6D31-6B48-BF23-0C2F445623B0}" srcOrd="7" destOrd="0" presId="urn:microsoft.com/office/officeart/2005/8/layout/hProcess7#1"/>
    <dgm:cxn modelId="{F4C7491A-F17C-4762-A14E-199D9DDF73EB}" type="presParOf" srcId="{47A11B29-DD82-CF40-8200-3E821C2ED971}" destId="{10A6DEC0-0E99-584B-AD41-B5D985336B88}" srcOrd="8" destOrd="0" presId="urn:microsoft.com/office/officeart/2005/8/layout/hProcess7#1"/>
    <dgm:cxn modelId="{41C9AF65-B3D2-408C-AF78-96CA44FA54CF}" type="presParOf" srcId="{10A6DEC0-0E99-584B-AD41-B5D985336B88}" destId="{86BF2CCE-8696-3D46-983D-BB3063F8D6E2}" srcOrd="0" destOrd="0" presId="urn:microsoft.com/office/officeart/2005/8/layout/hProcess7#1"/>
    <dgm:cxn modelId="{6936DFAC-FE76-42F9-8FA9-FF59DA73D818}" type="presParOf" srcId="{10A6DEC0-0E99-584B-AD41-B5D985336B88}" destId="{9455EB2F-B8E5-1342-B88A-6A45B4B8F367}" srcOrd="1" destOrd="0" presId="urn:microsoft.com/office/officeart/2005/8/layout/hProcess7#1"/>
    <dgm:cxn modelId="{49B7CA9B-F061-4C22-B008-D545BB818D01}" type="presParOf" srcId="{10A6DEC0-0E99-584B-AD41-B5D985336B88}" destId="{B5ABB79A-85E7-4845-B91E-F801D4425894}" srcOrd="2" destOrd="0" presId="urn:microsoft.com/office/officeart/2005/8/layout/hProcess7#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Process7#1">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presOf axis="self"/>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presOf axis="self"/>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7#1">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presOf axis="self"/>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presOf axis="self"/>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89785" tIns="44892" rIns="89785" bIns="44892" rtlCol="0"/>
          <a:lstStyle>
            <a:lvl1pPr algn="l">
              <a:defRPr sz="1200"/>
            </a:lvl1pPr>
          </a:lstStyle>
          <a:p>
            <a:endParaRPr lang="en-GB"/>
          </a:p>
        </p:txBody>
      </p:sp>
      <p:sp>
        <p:nvSpPr>
          <p:cNvPr id="3" name="Date Placeholder 2"/>
          <p:cNvSpPr>
            <a:spLocks noGrp="1"/>
          </p:cNvSpPr>
          <p:nvPr>
            <p:ph type="dt" idx="1"/>
          </p:nvPr>
        </p:nvSpPr>
        <p:spPr>
          <a:xfrm>
            <a:off x="3777607" y="0"/>
            <a:ext cx="2889938" cy="487680"/>
          </a:xfrm>
          <a:prstGeom prst="rect">
            <a:avLst/>
          </a:prstGeom>
        </p:spPr>
        <p:txBody>
          <a:bodyPr vert="horz" lIns="89785" tIns="44892" rIns="89785" bIns="44892" rtlCol="0"/>
          <a:lstStyle>
            <a:lvl1pPr algn="r">
              <a:defRPr sz="1200"/>
            </a:lvl1pPr>
          </a:lstStyle>
          <a:p>
            <a:fld id="{18254F2F-A5D5-4E39-B97B-46E659972717}" type="datetimeFigureOut">
              <a:rPr lang="en-GB" smtClean="0"/>
              <a:pPr/>
              <a:t>30/10/2017</a:t>
            </a:fld>
            <a:endParaRPr lang="en-GB"/>
          </a:p>
        </p:txBody>
      </p:sp>
      <p:sp>
        <p:nvSpPr>
          <p:cNvPr id="4" name="Slide Image Placeholder 3"/>
          <p:cNvSpPr>
            <a:spLocks noGrp="1" noRot="1" noChangeAspect="1"/>
          </p:cNvSpPr>
          <p:nvPr>
            <p:ph type="sldImg" idx="2"/>
          </p:nvPr>
        </p:nvSpPr>
        <p:spPr>
          <a:xfrm>
            <a:off x="896938" y="731838"/>
            <a:ext cx="4875212" cy="3657600"/>
          </a:xfrm>
          <a:prstGeom prst="rect">
            <a:avLst/>
          </a:prstGeom>
          <a:noFill/>
          <a:ln w="12700">
            <a:solidFill>
              <a:prstClr val="black"/>
            </a:solidFill>
          </a:ln>
        </p:spPr>
        <p:txBody>
          <a:bodyPr vert="horz" lIns="89785" tIns="44892" rIns="89785" bIns="44892" rtlCol="0" anchor="ctr"/>
          <a:lstStyle/>
          <a:p>
            <a:endParaRPr lang="en-GB"/>
          </a:p>
        </p:txBody>
      </p:sp>
      <p:sp>
        <p:nvSpPr>
          <p:cNvPr id="5" name="Notes Placeholder 4"/>
          <p:cNvSpPr>
            <a:spLocks noGrp="1"/>
          </p:cNvSpPr>
          <p:nvPr>
            <p:ph type="body" sz="quarter" idx="3"/>
          </p:nvPr>
        </p:nvSpPr>
        <p:spPr>
          <a:xfrm>
            <a:off x="666909" y="4632960"/>
            <a:ext cx="5335270" cy="4389120"/>
          </a:xfrm>
          <a:prstGeom prst="rect">
            <a:avLst/>
          </a:prstGeom>
        </p:spPr>
        <p:txBody>
          <a:bodyPr vert="horz" lIns="89785" tIns="44892" rIns="89785" bIns="44892"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264227"/>
            <a:ext cx="2889938" cy="487680"/>
          </a:xfrm>
          <a:prstGeom prst="rect">
            <a:avLst/>
          </a:prstGeom>
        </p:spPr>
        <p:txBody>
          <a:bodyPr vert="horz" lIns="89785" tIns="44892" rIns="89785" bIns="44892"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7"/>
            <a:ext cx="2889938" cy="487680"/>
          </a:xfrm>
          <a:prstGeom prst="rect">
            <a:avLst/>
          </a:prstGeom>
        </p:spPr>
        <p:txBody>
          <a:bodyPr vert="horz" lIns="89785" tIns="44892" rIns="89785" bIns="44892" rtlCol="0" anchor="b"/>
          <a:lstStyle>
            <a:lvl1pPr algn="r">
              <a:defRPr sz="1200"/>
            </a:lvl1pPr>
          </a:lstStyle>
          <a:p>
            <a:fld id="{BD2B30EF-EE6F-405E-9653-3552816CF135}" type="slidenum">
              <a:rPr lang="en-GB" smtClean="0"/>
              <a:pPr/>
              <a:t>‹#›</a:t>
            </a:fld>
            <a:endParaRPr lang="en-GB"/>
          </a:p>
        </p:txBody>
      </p:sp>
    </p:spTree>
    <p:extLst>
      <p:ext uri="{BB962C8B-B14F-4D97-AF65-F5344CB8AC3E}">
        <p14:creationId xmlns:p14="http://schemas.microsoft.com/office/powerpoint/2010/main" val="1311366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86556FD-C29C-48BE-8237-C19858DB41FA}" type="slidenum">
              <a:rPr lang="en-GB" smtClean="0">
                <a:solidFill>
                  <a:prstClr val="black"/>
                </a:solidFill>
              </a:rPr>
              <a:pPr/>
              <a:t>1</a:t>
            </a:fld>
            <a:endParaRPr lang="en-GB">
              <a:solidFill>
                <a:prstClr val="black"/>
              </a:solidFill>
            </a:endParaRPr>
          </a:p>
        </p:txBody>
      </p:sp>
    </p:spTree>
    <p:extLst>
      <p:ext uri="{BB962C8B-B14F-4D97-AF65-F5344CB8AC3E}">
        <p14:creationId xmlns:p14="http://schemas.microsoft.com/office/powerpoint/2010/main" val="12281866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Professor Graham Donaldson CB - I</a:t>
            </a:r>
            <a:r>
              <a:rPr lang="en-GB" dirty="0"/>
              <a:t>ndependent review of curriculum and assessment arrangements in Wales - published in February 2015  ‘Successful futures’ </a:t>
            </a:r>
          </a:p>
          <a:p>
            <a:endParaRPr lang="en-GB" dirty="0"/>
          </a:p>
          <a:p>
            <a:r>
              <a:rPr lang="en-GB" dirty="0" smtClean="0"/>
              <a:t>QUALIFIED</a:t>
            </a:r>
            <a:r>
              <a:rPr lang="en-GB" baseline="0" dirty="0" smtClean="0"/>
              <a:t> FOR LIFE A Curriculum for Wales – a curriculum for life October 2015</a:t>
            </a:r>
          </a:p>
          <a:p>
            <a:pPr defTabSz="897849">
              <a:defRPr/>
            </a:pPr>
            <a:r>
              <a:rPr lang="en-GB" b="1" dirty="0" err="1">
                <a:solidFill>
                  <a:prstClr val="black"/>
                </a:solidFill>
              </a:rPr>
              <a:t>Huw</a:t>
            </a:r>
            <a:r>
              <a:rPr lang="en-GB" b="1" dirty="0">
                <a:solidFill>
                  <a:prstClr val="black"/>
                </a:solidFill>
              </a:rPr>
              <a:t> Lewis Minister for Education and Skills – October 2015</a:t>
            </a:r>
            <a:endParaRPr lang="en-GB" dirty="0">
              <a:solidFill>
                <a:prstClr val="black"/>
              </a:solidFill>
            </a:endParaRPr>
          </a:p>
          <a:p>
            <a:pPr defTabSz="897849">
              <a:defRPr/>
            </a:pPr>
            <a:r>
              <a:rPr lang="en-GB" dirty="0">
                <a:solidFill>
                  <a:prstClr val="black"/>
                </a:solidFill>
              </a:rPr>
              <a:t>We are moving towards our aim - Our new curriculum will embody better learning and higher standards for all. </a:t>
            </a:r>
          </a:p>
          <a:p>
            <a:endParaRPr lang="en-GB" dirty="0" smtClean="0"/>
          </a:p>
          <a:p>
            <a:pPr defTabSz="897849">
              <a:defRPr/>
            </a:pPr>
            <a:r>
              <a:rPr lang="en-GB" sz="2200" dirty="0">
                <a:solidFill>
                  <a:srgbClr val="FF0000"/>
                </a:solidFill>
                <a:latin typeface="Comic Sans MS" panose="030F0702030302020204" pitchFamily="66" charset="0"/>
              </a:rPr>
              <a:t>Building block 5 – enabling the Welsh language to thrive </a:t>
            </a:r>
          </a:p>
          <a:p>
            <a:pPr defTabSz="897849">
              <a:defRPr/>
            </a:pPr>
            <a:r>
              <a:rPr lang="en-GB" sz="2200" dirty="0">
                <a:solidFill>
                  <a:srgbClr val="000000"/>
                </a:solidFill>
                <a:latin typeface="Comic Sans MS" panose="030F0702030302020204" pitchFamily="66" charset="0"/>
              </a:rPr>
              <a:t>The Welsh language will remain a compulsory element of the curriculum for all learners up to 16 years old. </a:t>
            </a:r>
            <a:endParaRPr lang="en-GB" sz="2200" dirty="0">
              <a:latin typeface="Comic Sans MS" panose="030F0702030302020204" pitchFamily="66" charset="0"/>
            </a:endParaRPr>
          </a:p>
          <a:p>
            <a:pPr defTabSz="897849">
              <a:defRPr/>
            </a:pPr>
            <a:r>
              <a:rPr lang="en-GB" sz="2200" dirty="0">
                <a:solidFill>
                  <a:srgbClr val="000000"/>
                </a:solidFill>
                <a:latin typeface="Comic Sans MS" panose="030F0702030302020204" pitchFamily="66" charset="0"/>
              </a:rPr>
              <a:t>There will be a renewed focus on learning Welsh primarily as a means of communication, particularly oral communication and understanding. The use of technology to support language acquisition will be further developed. </a:t>
            </a:r>
            <a:endParaRPr lang="en-GB" sz="2200" dirty="0">
              <a:solidFill>
                <a:srgbClr val="FF0000"/>
              </a:solidFill>
              <a:latin typeface="Comic Sans MS" panose="030F0702030302020204" pitchFamily="66" charset="0"/>
            </a:endParaRPr>
          </a:p>
          <a:p>
            <a:pPr defTabSz="897849">
              <a:defRPr/>
            </a:pPr>
            <a:endParaRPr lang="en-GB" dirty="0">
              <a:solidFill>
                <a:prstClr val="black"/>
              </a:solidFill>
            </a:endParaRPr>
          </a:p>
          <a:p>
            <a:pPr defTabSz="897849">
              <a:defRPr/>
            </a:pPr>
            <a:r>
              <a:rPr lang="en-GB" dirty="0">
                <a:solidFill>
                  <a:prstClr val="black"/>
                </a:solidFill>
              </a:rPr>
              <a:t>He stated that ‘My ambition is for our new curriculum to be available by 2018.’</a:t>
            </a:r>
          </a:p>
          <a:p>
            <a:pPr defTabSz="897849">
              <a:defRPr/>
            </a:pPr>
            <a:r>
              <a:rPr lang="en-GB" dirty="0">
                <a:solidFill>
                  <a:prstClr val="black"/>
                </a:solidFill>
              </a:rPr>
              <a:t>Our ambition is that by 2021 every school will be using the new curriculum to support learning and teaching. </a:t>
            </a:r>
          </a:p>
          <a:p>
            <a:pPr defTabSz="897849">
              <a:defRPr/>
            </a:pPr>
            <a:r>
              <a:rPr lang="en-GB" b="1" dirty="0">
                <a:solidFill>
                  <a:prstClr val="black"/>
                </a:solidFill>
              </a:rPr>
              <a:t>Enabling the Welsh language to thrive </a:t>
            </a:r>
            <a:r>
              <a:rPr lang="en-GB" dirty="0">
                <a:solidFill>
                  <a:prstClr val="black"/>
                </a:solidFill>
              </a:rPr>
              <a:t>to ensure that those who speak Welsh or acquire the language early can follow all aspects of the curriculum through the medium of Welsh, and those learning the language can progress towards using the language confidently in different contexts. </a:t>
            </a:r>
          </a:p>
          <a:p>
            <a:pPr defTabSz="897849">
              <a:defRPr/>
            </a:pPr>
            <a:r>
              <a:rPr lang="en-GB" dirty="0">
                <a:solidFill>
                  <a:prstClr val="black"/>
                </a:solidFill>
              </a:rPr>
              <a:t>Requirements.</a:t>
            </a:r>
          </a:p>
          <a:p>
            <a:pPr defTabSz="897849">
              <a:defRPr/>
            </a:pPr>
            <a:endParaRPr lang="en-GB" dirty="0">
              <a:solidFill>
                <a:prstClr val="black"/>
              </a:solidFill>
            </a:endParaRPr>
          </a:p>
          <a:p>
            <a:pPr defTabSz="897849">
              <a:defRPr/>
            </a:pPr>
            <a:r>
              <a:rPr lang="en-GB" dirty="0">
                <a:solidFill>
                  <a:prstClr val="black"/>
                </a:solidFill>
              </a:rPr>
              <a:t>Page 36 of revised document 2015  Look at </a:t>
            </a:r>
            <a:r>
              <a:rPr lang="en-GB" dirty="0" err="1">
                <a:solidFill>
                  <a:prstClr val="black"/>
                </a:solidFill>
              </a:rPr>
              <a:t>Oracy</a:t>
            </a:r>
            <a:r>
              <a:rPr lang="en-GB" dirty="0">
                <a:solidFill>
                  <a:prstClr val="black"/>
                </a:solidFill>
              </a:rPr>
              <a:t> / Reading and Writing – skills and range</a:t>
            </a:r>
          </a:p>
          <a:p>
            <a:pPr defTabSz="897849">
              <a:defRPr/>
            </a:pPr>
            <a:endParaRPr lang="en-GB" dirty="0">
              <a:solidFill>
                <a:prstClr val="black"/>
              </a:solidFill>
            </a:endParaRPr>
          </a:p>
          <a:p>
            <a:pPr defTabSz="897849">
              <a:defRPr/>
            </a:pPr>
            <a:r>
              <a:rPr lang="en-GB" dirty="0">
                <a:solidFill>
                  <a:prstClr val="black"/>
                </a:solidFill>
              </a:rPr>
              <a:t>Also look at Welsh Language Development Document</a:t>
            </a:r>
          </a:p>
          <a:p>
            <a:pPr defTabSz="897849">
              <a:defRPr/>
            </a:pPr>
            <a:endParaRPr lang="en-GB" dirty="0">
              <a:solidFill>
                <a:prstClr val="black"/>
              </a:solidFill>
            </a:endParaRPr>
          </a:p>
          <a:p>
            <a:pPr defTabSz="897849">
              <a:defRPr/>
            </a:pPr>
            <a:r>
              <a:rPr lang="en-GB" altLang="en-US" b="1" dirty="0">
                <a:solidFill>
                  <a:prstClr val="black"/>
                </a:solidFill>
              </a:rPr>
              <a:t>These are essential reading as you will need to familiarise yourselves with the content</a:t>
            </a:r>
          </a:p>
          <a:p>
            <a:endParaRPr lang="en-GB" dirty="0"/>
          </a:p>
        </p:txBody>
      </p:sp>
      <p:sp>
        <p:nvSpPr>
          <p:cNvPr id="4" name="Slide Number Placeholder 3"/>
          <p:cNvSpPr>
            <a:spLocks noGrp="1"/>
          </p:cNvSpPr>
          <p:nvPr>
            <p:ph type="sldNum" sz="quarter" idx="10"/>
          </p:nvPr>
        </p:nvSpPr>
        <p:spPr/>
        <p:txBody>
          <a:bodyPr/>
          <a:lstStyle/>
          <a:p>
            <a:fld id="{BD2B30EF-EE6F-405E-9653-3552816CF135}" type="slidenum">
              <a:rPr lang="en-GB" smtClean="0"/>
              <a:pPr/>
              <a:t>2</a:t>
            </a:fld>
            <a:endParaRPr lang="en-GB"/>
          </a:p>
        </p:txBody>
      </p:sp>
    </p:spTree>
    <p:extLst>
      <p:ext uri="{BB962C8B-B14F-4D97-AF65-F5344CB8AC3E}">
        <p14:creationId xmlns:p14="http://schemas.microsoft.com/office/powerpoint/2010/main" val="29628210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dirty="0">
                <a:latin typeface="Comic Sans MS" panose="030F0702030302020204" pitchFamily="66" charset="0"/>
              </a:rPr>
              <a:t>The Welsh Assembly Government is committed to </a:t>
            </a:r>
            <a:r>
              <a:rPr lang="en-GB" dirty="0">
                <a:solidFill>
                  <a:srgbClr val="FF0000"/>
                </a:solidFill>
                <a:latin typeface="Comic Sans MS" panose="030F0702030302020204" pitchFamily="66" charset="0"/>
              </a:rPr>
              <a:t>developing and promoting the Welsh language</a:t>
            </a:r>
            <a:r>
              <a:rPr lang="en-GB" dirty="0">
                <a:latin typeface="Comic Sans MS" panose="030F0702030302020204" pitchFamily="66" charset="0"/>
              </a:rPr>
              <a:t>. All settings/schools will implement a Welsh language educational programme in the Foundation Phase for children 3 to 7 years </a:t>
            </a:r>
          </a:p>
          <a:p>
            <a:pPr>
              <a:defRPr/>
            </a:pPr>
            <a:endParaRPr lang="en-GB" dirty="0">
              <a:latin typeface="Comic Sans MS" panose="030F0702030302020204" pitchFamily="66" charset="0"/>
            </a:endParaRPr>
          </a:p>
          <a:p>
            <a:pPr>
              <a:defRPr/>
            </a:pPr>
            <a:r>
              <a:rPr lang="en-GB" dirty="0">
                <a:latin typeface="Comic Sans MS" panose="030F0702030302020204" pitchFamily="66" charset="0"/>
              </a:rPr>
              <a:t>In settings and schools where </a:t>
            </a:r>
            <a:r>
              <a:rPr lang="en-GB" dirty="0">
                <a:solidFill>
                  <a:srgbClr val="FF0000"/>
                </a:solidFill>
                <a:latin typeface="Comic Sans MS" panose="030F0702030302020204" pitchFamily="66" charset="0"/>
              </a:rPr>
              <a:t>English is the main medium of communication</a:t>
            </a:r>
            <a:r>
              <a:rPr lang="en-GB" dirty="0">
                <a:latin typeface="Comic Sans MS" panose="030F0702030302020204" pitchFamily="66" charset="0"/>
              </a:rPr>
              <a:t>, children’s Welsh language skills should be progressively developed throughout the Foundation Phase by implementing the </a:t>
            </a:r>
            <a:r>
              <a:rPr lang="en-GB" dirty="0">
                <a:solidFill>
                  <a:srgbClr val="FF0000"/>
                </a:solidFill>
                <a:latin typeface="Comic Sans MS" panose="030F0702030302020204" pitchFamily="66" charset="0"/>
              </a:rPr>
              <a:t>Welsh Language Development Area of Learning </a:t>
            </a:r>
          </a:p>
          <a:p>
            <a:pPr>
              <a:defRPr/>
            </a:pPr>
            <a:endParaRPr lang="en-GB" b="1" dirty="0">
              <a:solidFill>
                <a:srgbClr val="FF0000"/>
              </a:solidFill>
              <a:latin typeface="Comic Sans MS" panose="030F0702030302020204" pitchFamily="66" charset="0"/>
            </a:endParaRPr>
          </a:p>
          <a:p>
            <a:pPr defTabSz="897849">
              <a:defRPr/>
            </a:pPr>
            <a:r>
              <a:rPr lang="en-GB" b="1" dirty="0">
                <a:solidFill>
                  <a:prstClr val="black"/>
                </a:solidFill>
              </a:rPr>
              <a:t>Remember the importance of asking if they have a list of the language patterns used in the school?</a:t>
            </a:r>
          </a:p>
          <a:p>
            <a:pPr defTabSz="897849">
              <a:defRPr/>
            </a:pPr>
            <a:endParaRPr lang="en-GB" dirty="0">
              <a:solidFill>
                <a:prstClr val="black"/>
              </a:solidFill>
            </a:endParaRPr>
          </a:p>
          <a:p>
            <a:pPr defTabSz="897849">
              <a:defRPr/>
            </a:pPr>
            <a:r>
              <a:rPr lang="en-GB" dirty="0">
                <a:solidFill>
                  <a:prstClr val="black"/>
                </a:solidFill>
              </a:rPr>
              <a:t>If not refer to Moodle – ‘Developing Everyday Welsh in the Primary School’ – useful document or </a:t>
            </a:r>
            <a:r>
              <a:rPr lang="en-GB" dirty="0" err="1">
                <a:solidFill>
                  <a:prstClr val="black"/>
                </a:solidFill>
              </a:rPr>
              <a:t>Esis</a:t>
            </a:r>
            <a:r>
              <a:rPr lang="en-GB" dirty="0">
                <a:solidFill>
                  <a:prstClr val="black"/>
                </a:solidFill>
              </a:rPr>
              <a:t> ‘Language patterns by school year’</a:t>
            </a:r>
          </a:p>
          <a:p>
            <a:pPr defTabSz="897849">
              <a:defRPr/>
            </a:pPr>
            <a:endParaRPr lang="en-GB" dirty="0">
              <a:solidFill>
                <a:prstClr val="black"/>
              </a:solidFill>
            </a:endParaRPr>
          </a:p>
        </p:txBody>
      </p:sp>
      <p:sp>
        <p:nvSpPr>
          <p:cNvPr id="4" name="Slide Number Placeholder 3"/>
          <p:cNvSpPr>
            <a:spLocks noGrp="1"/>
          </p:cNvSpPr>
          <p:nvPr>
            <p:ph type="sldNum" sz="quarter" idx="10"/>
          </p:nvPr>
        </p:nvSpPr>
        <p:spPr/>
        <p:txBody>
          <a:bodyPr/>
          <a:lstStyle/>
          <a:p>
            <a:fld id="{BD2B30EF-EE6F-405E-9653-3552816CF135}" type="slidenum">
              <a:rPr lang="en-GB" smtClean="0"/>
              <a:pPr/>
              <a:t>3</a:t>
            </a:fld>
            <a:endParaRPr lang="en-GB"/>
          </a:p>
        </p:txBody>
      </p:sp>
    </p:spTree>
    <p:extLst>
      <p:ext uri="{BB962C8B-B14F-4D97-AF65-F5344CB8AC3E}">
        <p14:creationId xmlns:p14="http://schemas.microsoft.com/office/powerpoint/2010/main" val="744751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897849">
              <a:defRPr/>
            </a:pPr>
            <a:r>
              <a:rPr lang="en-GB" altLang="en-US" sz="800" b="1" dirty="0">
                <a:solidFill>
                  <a:prstClr val="black"/>
                </a:solidFill>
              </a:rPr>
              <a:t>We need to avoid Welsh being a bolt on and ensure it is woven throughout all activities</a:t>
            </a:r>
          </a:p>
          <a:p>
            <a:pPr defTabSz="897849">
              <a:defRPr/>
            </a:pPr>
            <a:endParaRPr lang="en-GB" altLang="en-US" sz="800" b="1" dirty="0">
              <a:solidFill>
                <a:prstClr val="black"/>
              </a:solidFill>
            </a:endParaRPr>
          </a:p>
          <a:p>
            <a:pPr marL="336694" indent="-224462" defTabSz="897849">
              <a:spcBef>
                <a:spcPct val="20000"/>
              </a:spcBef>
              <a:buClr>
                <a:srgbClr val="4F81BD"/>
              </a:buClr>
              <a:buFont typeface="Arial" pitchFamily="34" charset="0"/>
              <a:buChar char="•"/>
              <a:defRPr/>
            </a:pPr>
            <a:r>
              <a:rPr lang="en-GB" dirty="0">
                <a:solidFill>
                  <a:prstClr val="black"/>
                </a:solidFill>
                <a:latin typeface="Comic Sans MS" panose="030F0702030302020204" pitchFamily="66" charset="0"/>
                <a:cs typeface="Arial" panose="020B0604020202020204" pitchFamily="34" charset="0"/>
              </a:rPr>
              <a:t>The most effective work draws on opportunities to introduce Welsh in the other six areas of learning of the Foundation Phase curriculum. </a:t>
            </a:r>
            <a:r>
              <a:rPr lang="en-GB" dirty="0" err="1">
                <a:solidFill>
                  <a:prstClr val="black"/>
                </a:solidFill>
                <a:latin typeface="Comic Sans MS" panose="030F0702030302020204" pitchFamily="66" charset="0"/>
                <a:cs typeface="Arial" panose="020B0604020202020204" pitchFamily="34" charset="0"/>
              </a:rPr>
              <a:t>Estyn</a:t>
            </a:r>
            <a:r>
              <a:rPr lang="en-GB" dirty="0">
                <a:solidFill>
                  <a:prstClr val="black"/>
                </a:solidFill>
                <a:latin typeface="Comic Sans MS" panose="030F0702030302020204" pitchFamily="66" charset="0"/>
                <a:cs typeface="Arial" panose="020B0604020202020204" pitchFamily="34" charset="0"/>
              </a:rPr>
              <a:t> Jan 2013</a:t>
            </a:r>
          </a:p>
          <a:p>
            <a:endParaRPr lang="en-GB" dirty="0"/>
          </a:p>
        </p:txBody>
      </p:sp>
      <p:sp>
        <p:nvSpPr>
          <p:cNvPr id="4" name="Slide Number Placeholder 3"/>
          <p:cNvSpPr>
            <a:spLocks noGrp="1"/>
          </p:cNvSpPr>
          <p:nvPr>
            <p:ph type="sldNum" sz="quarter" idx="10"/>
          </p:nvPr>
        </p:nvSpPr>
        <p:spPr/>
        <p:txBody>
          <a:bodyPr/>
          <a:lstStyle/>
          <a:p>
            <a:fld id="{BD2B30EF-EE6F-405E-9653-3552816CF135}" type="slidenum">
              <a:rPr lang="en-GB" smtClean="0"/>
              <a:pPr/>
              <a:t>4</a:t>
            </a:fld>
            <a:endParaRPr lang="en-GB"/>
          </a:p>
        </p:txBody>
      </p:sp>
    </p:spTree>
    <p:extLst>
      <p:ext uri="{BB962C8B-B14F-4D97-AF65-F5344CB8AC3E}">
        <p14:creationId xmlns:p14="http://schemas.microsoft.com/office/powerpoint/2010/main" val="6513291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897849">
              <a:defRPr/>
            </a:pPr>
            <a:r>
              <a:rPr lang="en-GB" dirty="0">
                <a:solidFill>
                  <a:prstClr val="black"/>
                </a:solidFill>
              </a:rPr>
              <a:t>Follow stories read to them and respond as appropriate</a:t>
            </a:r>
          </a:p>
          <a:p>
            <a:pPr defTabSz="897849">
              <a:defRPr/>
            </a:pPr>
            <a:endParaRPr lang="en-GB" dirty="0">
              <a:solidFill>
                <a:prstClr val="black"/>
              </a:solidFill>
            </a:endParaRPr>
          </a:p>
          <a:p>
            <a:pPr defTabSz="897849">
              <a:defRPr/>
            </a:pPr>
            <a:r>
              <a:rPr lang="en-GB" dirty="0">
                <a:solidFill>
                  <a:prstClr val="black"/>
                </a:solidFill>
              </a:rPr>
              <a:t>Look at books, handling them as a reader</a:t>
            </a:r>
          </a:p>
          <a:p>
            <a:pPr defTabSz="897849">
              <a:defRPr/>
            </a:pPr>
            <a:endParaRPr lang="en-GB" dirty="0">
              <a:solidFill>
                <a:prstClr val="black"/>
              </a:solidFill>
            </a:endParaRPr>
          </a:p>
          <a:p>
            <a:pPr defTabSz="897849">
              <a:defRPr/>
            </a:pPr>
            <a:r>
              <a:rPr lang="en-GB" dirty="0">
                <a:solidFill>
                  <a:prstClr val="black"/>
                </a:solidFill>
              </a:rPr>
              <a:t>Listen to a story being read</a:t>
            </a:r>
          </a:p>
          <a:p>
            <a:pPr defTabSz="897849">
              <a:defRPr/>
            </a:pPr>
            <a:endParaRPr lang="en-GB" dirty="0">
              <a:solidFill>
                <a:prstClr val="black"/>
              </a:solidFill>
            </a:endParaRPr>
          </a:p>
          <a:p>
            <a:pPr defTabSz="897849">
              <a:defRPr/>
            </a:pPr>
            <a:r>
              <a:rPr lang="en-GB" dirty="0">
                <a:solidFill>
                  <a:prstClr val="black"/>
                </a:solidFill>
              </a:rPr>
              <a:t>Read aloud their own work and other printed resources</a:t>
            </a:r>
          </a:p>
          <a:p>
            <a:pPr defTabSz="897849">
              <a:defRPr/>
            </a:pPr>
            <a:endParaRPr lang="en-GB" dirty="0">
              <a:solidFill>
                <a:prstClr val="black"/>
              </a:solidFill>
            </a:endParaRPr>
          </a:p>
          <a:p>
            <a:pPr defTabSz="897849">
              <a:defRPr/>
            </a:pPr>
            <a:r>
              <a:rPr lang="en-GB" dirty="0">
                <a:solidFill>
                  <a:prstClr val="black"/>
                </a:solidFill>
              </a:rPr>
              <a:t>Begin to read independently</a:t>
            </a:r>
          </a:p>
          <a:p>
            <a:endParaRPr lang="en-GB" dirty="0"/>
          </a:p>
        </p:txBody>
      </p:sp>
      <p:sp>
        <p:nvSpPr>
          <p:cNvPr id="4" name="Slide Number Placeholder 3"/>
          <p:cNvSpPr>
            <a:spLocks noGrp="1"/>
          </p:cNvSpPr>
          <p:nvPr>
            <p:ph type="sldNum" sz="quarter" idx="10"/>
          </p:nvPr>
        </p:nvSpPr>
        <p:spPr/>
        <p:txBody>
          <a:bodyPr/>
          <a:lstStyle/>
          <a:p>
            <a:fld id="{BD2B30EF-EE6F-405E-9653-3552816CF135}" type="slidenum">
              <a:rPr lang="en-GB" smtClean="0"/>
              <a:pPr/>
              <a:t>5</a:t>
            </a:fld>
            <a:endParaRPr lang="en-GB"/>
          </a:p>
        </p:txBody>
      </p:sp>
    </p:spTree>
    <p:extLst>
      <p:ext uri="{BB962C8B-B14F-4D97-AF65-F5344CB8AC3E}">
        <p14:creationId xmlns:p14="http://schemas.microsoft.com/office/powerpoint/2010/main" val="34268016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897849">
              <a:defRPr/>
            </a:pPr>
            <a:r>
              <a:rPr lang="en-GB" dirty="0">
                <a:solidFill>
                  <a:prstClr val="black"/>
                </a:solidFill>
              </a:rPr>
              <a:t>Experiment with mark-making, using a variety of media, produce emergent writing</a:t>
            </a:r>
          </a:p>
          <a:p>
            <a:pPr defTabSz="897849">
              <a:defRPr/>
            </a:pPr>
            <a:endParaRPr lang="en-GB" dirty="0">
              <a:solidFill>
                <a:prstClr val="black"/>
              </a:solidFill>
            </a:endParaRPr>
          </a:p>
          <a:p>
            <a:pPr defTabSz="897849">
              <a:defRPr/>
            </a:pPr>
            <a:r>
              <a:rPr lang="en-GB" dirty="0">
                <a:solidFill>
                  <a:prstClr val="black"/>
                </a:solidFill>
              </a:rPr>
              <a:t>Begin to write in a conventional way, communicating by using words, phrases and short sentences, linked to familiar patterns</a:t>
            </a:r>
          </a:p>
          <a:p>
            <a:pPr defTabSz="897849">
              <a:defRPr/>
            </a:pPr>
            <a:endParaRPr lang="en-GB" dirty="0">
              <a:solidFill>
                <a:prstClr val="black"/>
              </a:solidFill>
            </a:endParaRPr>
          </a:p>
          <a:p>
            <a:pPr defTabSz="897849">
              <a:defRPr/>
            </a:pPr>
            <a:r>
              <a:rPr lang="en-GB" dirty="0">
                <a:solidFill>
                  <a:prstClr val="black"/>
                </a:solidFill>
              </a:rPr>
              <a:t>Write with increasing confidence, fluency and accuracy</a:t>
            </a:r>
          </a:p>
          <a:p>
            <a:pPr defTabSz="897849">
              <a:defRPr/>
            </a:pPr>
            <a:endParaRPr lang="en-GB" dirty="0">
              <a:solidFill>
                <a:prstClr val="black"/>
              </a:solidFill>
            </a:endParaRPr>
          </a:p>
          <a:p>
            <a:pPr defTabSz="897849">
              <a:defRPr/>
            </a:pPr>
            <a:r>
              <a:rPr lang="en-GB" dirty="0">
                <a:solidFill>
                  <a:prstClr val="black"/>
                </a:solidFill>
              </a:rPr>
              <a:t>Spell simple words correctly and check their spelling by using dictionaries or ICT</a:t>
            </a:r>
          </a:p>
          <a:p>
            <a:pPr defTabSz="897849">
              <a:defRPr/>
            </a:pPr>
            <a:endParaRPr lang="en-GB" dirty="0">
              <a:solidFill>
                <a:prstClr val="black"/>
              </a:solidFill>
            </a:endParaRPr>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a:p>
        </p:txBody>
      </p:sp>
      <p:sp>
        <p:nvSpPr>
          <p:cNvPr id="4" name="Slide Number Placeholder 3"/>
          <p:cNvSpPr>
            <a:spLocks noGrp="1"/>
          </p:cNvSpPr>
          <p:nvPr>
            <p:ph type="sldNum" sz="quarter" idx="10"/>
          </p:nvPr>
        </p:nvSpPr>
        <p:spPr/>
        <p:txBody>
          <a:bodyPr/>
          <a:lstStyle/>
          <a:p>
            <a:fld id="{BD2B30EF-EE6F-405E-9653-3552816CF135}" type="slidenum">
              <a:rPr lang="en-GB" smtClean="0">
                <a:solidFill>
                  <a:prstClr val="black"/>
                </a:solidFill>
              </a:rPr>
              <a:pPr/>
              <a:t>6</a:t>
            </a:fld>
            <a:endParaRPr lang="en-GB">
              <a:solidFill>
                <a:prstClr val="black"/>
              </a:solidFill>
            </a:endParaRPr>
          </a:p>
        </p:txBody>
      </p:sp>
    </p:spTree>
    <p:extLst>
      <p:ext uri="{BB962C8B-B14F-4D97-AF65-F5344CB8AC3E}">
        <p14:creationId xmlns:p14="http://schemas.microsoft.com/office/powerpoint/2010/main" val="26376192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Stress the difference between the Range and Skills. </a:t>
            </a:r>
            <a:endParaRPr lang="en-GB" dirty="0"/>
          </a:p>
        </p:txBody>
      </p:sp>
      <p:sp>
        <p:nvSpPr>
          <p:cNvPr id="4" name="Slide Number Placeholder 3"/>
          <p:cNvSpPr>
            <a:spLocks noGrp="1"/>
          </p:cNvSpPr>
          <p:nvPr>
            <p:ph type="sldNum" sz="quarter" idx="10"/>
          </p:nvPr>
        </p:nvSpPr>
        <p:spPr/>
        <p:txBody>
          <a:bodyPr/>
          <a:lstStyle/>
          <a:p>
            <a:fld id="{E86556FD-C29C-48BE-8237-C19858DB41FA}" type="slidenum">
              <a:rPr lang="en-GB" smtClean="0">
                <a:solidFill>
                  <a:prstClr val="black"/>
                </a:solidFill>
              </a:rPr>
              <a:pPr/>
              <a:t>7</a:t>
            </a:fld>
            <a:endParaRPr lang="en-GB">
              <a:solidFill>
                <a:prstClr val="black"/>
              </a:solidFill>
            </a:endParaRPr>
          </a:p>
        </p:txBody>
      </p:sp>
    </p:spTree>
    <p:extLst>
      <p:ext uri="{BB962C8B-B14F-4D97-AF65-F5344CB8AC3E}">
        <p14:creationId xmlns:p14="http://schemas.microsoft.com/office/powerpoint/2010/main" val="34197887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Expected Outcome at the end of Year 2 is Outcome 5</a:t>
            </a:r>
            <a:endParaRPr lang="en-GB" dirty="0"/>
          </a:p>
        </p:txBody>
      </p:sp>
      <p:sp>
        <p:nvSpPr>
          <p:cNvPr id="4" name="Slide Number Placeholder 3"/>
          <p:cNvSpPr>
            <a:spLocks noGrp="1"/>
          </p:cNvSpPr>
          <p:nvPr>
            <p:ph type="sldNum" sz="quarter" idx="10"/>
          </p:nvPr>
        </p:nvSpPr>
        <p:spPr/>
        <p:txBody>
          <a:bodyPr/>
          <a:lstStyle/>
          <a:p>
            <a:fld id="{E86556FD-C29C-48BE-8237-C19858DB41FA}" type="slidenum">
              <a:rPr lang="en-GB" smtClean="0">
                <a:solidFill>
                  <a:prstClr val="black"/>
                </a:solidFill>
              </a:rPr>
              <a:pPr/>
              <a:t>8</a:t>
            </a:fld>
            <a:endParaRPr lang="en-GB">
              <a:solidFill>
                <a:prstClr val="black"/>
              </a:solidFill>
            </a:endParaRPr>
          </a:p>
        </p:txBody>
      </p:sp>
    </p:spTree>
    <p:extLst>
      <p:ext uri="{BB962C8B-B14F-4D97-AF65-F5344CB8AC3E}">
        <p14:creationId xmlns:p14="http://schemas.microsoft.com/office/powerpoint/2010/main" val="25431370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897849">
              <a:defRPr/>
            </a:pPr>
            <a:r>
              <a:rPr lang="en-GB" b="1" dirty="0">
                <a:solidFill>
                  <a:prstClr val="black"/>
                </a:solidFill>
              </a:rPr>
              <a:t>Anyone seen puppets being used?</a:t>
            </a:r>
          </a:p>
          <a:p>
            <a:pPr defTabSz="897849">
              <a:defRPr/>
            </a:pPr>
            <a:endParaRPr lang="en-GB" b="1" dirty="0">
              <a:solidFill>
                <a:prstClr val="black"/>
              </a:solidFill>
            </a:endParaRPr>
          </a:p>
          <a:p>
            <a:pPr defTabSz="897849">
              <a:defRPr/>
            </a:pPr>
            <a:r>
              <a:rPr lang="en-GB" b="1" dirty="0">
                <a:solidFill>
                  <a:prstClr val="black"/>
                </a:solidFill>
              </a:rPr>
              <a:t>Role-play and the use of puppets </a:t>
            </a:r>
          </a:p>
          <a:p>
            <a:pPr defTabSz="897849">
              <a:defRPr/>
            </a:pPr>
            <a:endParaRPr lang="en-GB" dirty="0">
              <a:solidFill>
                <a:prstClr val="black"/>
              </a:solidFill>
            </a:endParaRPr>
          </a:p>
          <a:p>
            <a:pPr defTabSz="897849">
              <a:defRPr/>
            </a:pPr>
            <a:endParaRPr lang="en-GB" dirty="0">
              <a:solidFill>
                <a:prstClr val="black"/>
              </a:solidFill>
            </a:endParaRPr>
          </a:p>
          <a:p>
            <a:pPr defTabSz="897849">
              <a:defRPr/>
            </a:pPr>
            <a:r>
              <a:rPr lang="en-GB" dirty="0">
                <a:solidFill>
                  <a:prstClr val="black"/>
                </a:solidFill>
              </a:rPr>
              <a:t>Often practitioners use the role-play area in the classroom to enable children to practise phrases introduced in a whole-class session in a fun environment</a:t>
            </a:r>
          </a:p>
          <a:p>
            <a:pPr defTabSz="897849">
              <a:defRPr/>
            </a:pPr>
            <a:endParaRPr lang="en-GB" dirty="0">
              <a:solidFill>
                <a:prstClr val="black"/>
              </a:solidFill>
            </a:endParaRPr>
          </a:p>
          <a:p>
            <a:pPr defTabSz="897849">
              <a:defRPr/>
            </a:pPr>
            <a:r>
              <a:rPr lang="en-GB" dirty="0">
                <a:solidFill>
                  <a:prstClr val="black"/>
                </a:solidFill>
              </a:rPr>
              <a:t>The use of puppets increases children’s concentration and imagination and encourages a more spontaneous use of Welsh. </a:t>
            </a:r>
          </a:p>
          <a:p>
            <a:pPr defTabSz="897849">
              <a:defRPr/>
            </a:pPr>
            <a:endParaRPr lang="en-GB" dirty="0">
              <a:solidFill>
                <a:prstClr val="black"/>
              </a:solidFill>
            </a:endParaRPr>
          </a:p>
          <a:p>
            <a:pPr defTabSz="897849">
              <a:defRPr/>
            </a:pPr>
            <a:endParaRPr lang="en-GB" dirty="0">
              <a:solidFill>
                <a:prstClr val="black"/>
              </a:solidFill>
            </a:endParaRPr>
          </a:p>
          <a:p>
            <a:pPr defTabSz="897849">
              <a:defRPr/>
            </a:pPr>
            <a:r>
              <a:rPr lang="en-GB" dirty="0">
                <a:solidFill>
                  <a:prstClr val="black"/>
                </a:solidFill>
              </a:rPr>
              <a:t>Often shy children become more confident and vocal when they can interact with a puppet, rather than with another person, so that even the shyest child is happy to speak Welsh. </a:t>
            </a:r>
          </a:p>
          <a:p>
            <a:endParaRPr lang="en-GB" dirty="0"/>
          </a:p>
        </p:txBody>
      </p:sp>
      <p:sp>
        <p:nvSpPr>
          <p:cNvPr id="4" name="Slide Number Placeholder 3"/>
          <p:cNvSpPr>
            <a:spLocks noGrp="1"/>
          </p:cNvSpPr>
          <p:nvPr>
            <p:ph type="sldNum" sz="quarter" idx="10"/>
          </p:nvPr>
        </p:nvSpPr>
        <p:spPr/>
        <p:txBody>
          <a:bodyPr/>
          <a:lstStyle/>
          <a:p>
            <a:fld id="{276DA590-3626-4965-88F7-AD44225B9BE1}" type="slidenum">
              <a:rPr lang="en-GB" smtClean="0"/>
              <a:pPr/>
              <a:t>9</a:t>
            </a:fld>
            <a:endParaRPr lang="en-GB"/>
          </a:p>
        </p:txBody>
      </p:sp>
    </p:spTree>
    <p:extLst>
      <p:ext uri="{BB962C8B-B14F-4D97-AF65-F5344CB8AC3E}">
        <p14:creationId xmlns:p14="http://schemas.microsoft.com/office/powerpoint/2010/main" val="26234849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D2B30EF-EE6F-405E-9653-3552816CF135}" type="slidenum">
              <a:rPr lang="en-GB" smtClean="0"/>
              <a:pPr/>
              <a:t>10</a:t>
            </a:fld>
            <a:endParaRPr lang="en-GB"/>
          </a:p>
        </p:txBody>
      </p:sp>
    </p:spTree>
    <p:extLst>
      <p:ext uri="{BB962C8B-B14F-4D97-AF65-F5344CB8AC3E}">
        <p14:creationId xmlns:p14="http://schemas.microsoft.com/office/powerpoint/2010/main" val="10585098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897849">
              <a:defRPr/>
            </a:pPr>
            <a:r>
              <a:rPr lang="en-GB" b="1" dirty="0">
                <a:solidFill>
                  <a:prstClr val="black"/>
                </a:solidFill>
              </a:rPr>
              <a:t>Welsh rhymes and songs </a:t>
            </a:r>
            <a:endParaRPr lang="en-GB" dirty="0">
              <a:solidFill>
                <a:prstClr val="black"/>
              </a:solidFill>
            </a:endParaRPr>
          </a:p>
          <a:p>
            <a:pPr defTabSz="897849">
              <a:defRPr/>
            </a:pPr>
            <a:endParaRPr lang="en-GB" dirty="0">
              <a:solidFill>
                <a:prstClr val="black"/>
              </a:solidFill>
            </a:endParaRPr>
          </a:p>
          <a:p>
            <a:pPr defTabSz="897849">
              <a:defRPr/>
            </a:pPr>
            <a:r>
              <a:rPr lang="en-GB" dirty="0">
                <a:solidFill>
                  <a:prstClr val="black"/>
                </a:solidFill>
              </a:rPr>
              <a:t>Children in a few settings and schools also say or sing a prayer in Welsh before eating their snack. </a:t>
            </a:r>
          </a:p>
          <a:p>
            <a:pPr defTabSz="897849">
              <a:defRPr/>
            </a:pPr>
            <a:endParaRPr lang="en-GB" dirty="0">
              <a:solidFill>
                <a:prstClr val="black"/>
              </a:solidFill>
            </a:endParaRPr>
          </a:p>
          <a:p>
            <a:pPr defTabSz="897849">
              <a:defRPr/>
            </a:pPr>
            <a:endParaRPr lang="en-GB" dirty="0">
              <a:solidFill>
                <a:prstClr val="black"/>
              </a:solidFill>
            </a:endParaRPr>
          </a:p>
          <a:p>
            <a:pPr defTabSz="897849">
              <a:defRPr/>
            </a:pPr>
            <a:r>
              <a:rPr lang="en-GB" dirty="0">
                <a:solidFill>
                  <a:prstClr val="black"/>
                </a:solidFill>
              </a:rPr>
              <a:t>Repeating songs helps to reinforce familiarity with words and phrases that can be used in other contexts. </a:t>
            </a:r>
          </a:p>
          <a:p>
            <a:pPr defTabSz="897849">
              <a:defRPr/>
            </a:pPr>
            <a:endParaRPr lang="en-GB" dirty="0">
              <a:solidFill>
                <a:prstClr val="black"/>
              </a:solidFill>
            </a:endParaRPr>
          </a:p>
          <a:p>
            <a:pPr defTabSz="897849">
              <a:defRPr/>
            </a:pPr>
            <a:endParaRPr lang="en-GB" dirty="0">
              <a:solidFill>
                <a:prstClr val="black"/>
              </a:solidFill>
            </a:endParaRPr>
          </a:p>
          <a:p>
            <a:pPr defTabSz="897849">
              <a:defRPr/>
            </a:pPr>
            <a:r>
              <a:rPr lang="en-GB" dirty="0">
                <a:solidFill>
                  <a:prstClr val="black"/>
                </a:solidFill>
              </a:rPr>
              <a:t>Introducing Welsh hymns, songs and rhymes help to develop young children’s working memory, which is another essential tool in language learning. </a:t>
            </a:r>
          </a:p>
          <a:p>
            <a:pPr defTabSz="897849">
              <a:defRPr/>
            </a:pPr>
            <a:endParaRPr lang="en-GB" dirty="0">
              <a:solidFill>
                <a:prstClr val="black"/>
              </a:solidFill>
            </a:endParaRPr>
          </a:p>
          <a:p>
            <a:endParaRPr lang="en-GB" dirty="0"/>
          </a:p>
        </p:txBody>
      </p:sp>
      <p:sp>
        <p:nvSpPr>
          <p:cNvPr id="4" name="Slide Number Placeholder 3"/>
          <p:cNvSpPr>
            <a:spLocks noGrp="1"/>
          </p:cNvSpPr>
          <p:nvPr>
            <p:ph type="sldNum" sz="quarter" idx="10"/>
          </p:nvPr>
        </p:nvSpPr>
        <p:spPr/>
        <p:txBody>
          <a:bodyPr/>
          <a:lstStyle/>
          <a:p>
            <a:fld id="{BD2B30EF-EE6F-405E-9653-3552816CF135}" type="slidenum">
              <a:rPr lang="en-GB" smtClean="0"/>
              <a:pPr/>
              <a:t>11</a:t>
            </a:fld>
            <a:endParaRPr lang="en-GB"/>
          </a:p>
        </p:txBody>
      </p:sp>
    </p:spTree>
    <p:extLst>
      <p:ext uri="{BB962C8B-B14F-4D97-AF65-F5344CB8AC3E}">
        <p14:creationId xmlns:p14="http://schemas.microsoft.com/office/powerpoint/2010/main" val="40501427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D2B30EF-EE6F-405E-9653-3552816CF135}" type="slidenum">
              <a:rPr lang="en-GB" smtClean="0"/>
              <a:pPr/>
              <a:t>12</a:t>
            </a:fld>
            <a:endParaRPr lang="en-GB"/>
          </a:p>
        </p:txBody>
      </p:sp>
    </p:spTree>
    <p:extLst>
      <p:ext uri="{BB962C8B-B14F-4D97-AF65-F5344CB8AC3E}">
        <p14:creationId xmlns:p14="http://schemas.microsoft.com/office/powerpoint/2010/main" val="22604926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D2B30EF-EE6F-405E-9653-3552816CF135}" type="slidenum">
              <a:rPr lang="en-GB" smtClean="0"/>
              <a:pPr/>
              <a:t>13</a:t>
            </a:fld>
            <a:endParaRPr lang="en-GB"/>
          </a:p>
        </p:txBody>
      </p:sp>
    </p:spTree>
    <p:extLst>
      <p:ext uri="{BB962C8B-B14F-4D97-AF65-F5344CB8AC3E}">
        <p14:creationId xmlns:p14="http://schemas.microsoft.com/office/powerpoint/2010/main" val="38895280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897849">
              <a:defRPr/>
            </a:pPr>
            <a:r>
              <a:rPr lang="en-GB" b="1" dirty="0">
                <a:solidFill>
                  <a:prstClr val="black"/>
                </a:solidFill>
              </a:rPr>
              <a:t>Welsh language games </a:t>
            </a:r>
            <a:endParaRPr lang="en-GB" dirty="0">
              <a:solidFill>
                <a:prstClr val="black"/>
              </a:solidFill>
            </a:endParaRPr>
          </a:p>
          <a:p>
            <a:pPr defTabSz="897849">
              <a:defRPr/>
            </a:pPr>
            <a:r>
              <a:rPr lang="en-GB" dirty="0">
                <a:solidFill>
                  <a:prstClr val="black"/>
                </a:solidFill>
              </a:rPr>
              <a:t>In most schools and settings, practitioners often use a range of games with groups of children to reinforce Welsh words and phrases introduced during a whole-class teaching session. </a:t>
            </a:r>
          </a:p>
          <a:p>
            <a:pPr defTabSz="897849">
              <a:defRPr/>
            </a:pPr>
            <a:endParaRPr lang="en-GB" dirty="0">
              <a:solidFill>
                <a:prstClr val="black"/>
              </a:solidFill>
            </a:endParaRPr>
          </a:p>
          <a:p>
            <a:pPr defTabSz="897849">
              <a:defRPr/>
            </a:pPr>
            <a:r>
              <a:rPr lang="en-GB" dirty="0">
                <a:solidFill>
                  <a:prstClr val="black"/>
                </a:solidFill>
              </a:rPr>
              <a:t>Welsh language games are repeated frequently so children soon become familiar with the rules. When children are confident that they know what to do, these games are played independently as reinforcement activities during the week. Vocabulary is changed regularly to suit the class topic. </a:t>
            </a:r>
          </a:p>
          <a:p>
            <a:pPr defTabSz="897849">
              <a:defRPr/>
            </a:pPr>
            <a:endParaRPr lang="en-GB" dirty="0">
              <a:solidFill>
                <a:prstClr val="black"/>
              </a:solidFill>
            </a:endParaRPr>
          </a:p>
          <a:p>
            <a:pPr defTabSz="897849">
              <a:defRPr/>
            </a:pPr>
            <a:r>
              <a:rPr lang="en-GB" dirty="0">
                <a:solidFill>
                  <a:prstClr val="black"/>
                </a:solidFill>
              </a:rPr>
              <a:t>Welsh language games also help children to work together in different ways and to develop important social skills, such as turn-taking. Often the motivation to win can be a valuable way of enabling less confident children to participate. </a:t>
            </a:r>
          </a:p>
          <a:p>
            <a:endParaRPr lang="en-GB" dirty="0"/>
          </a:p>
        </p:txBody>
      </p:sp>
      <p:sp>
        <p:nvSpPr>
          <p:cNvPr id="4" name="Slide Number Placeholder 3"/>
          <p:cNvSpPr>
            <a:spLocks noGrp="1"/>
          </p:cNvSpPr>
          <p:nvPr>
            <p:ph type="sldNum" sz="quarter" idx="10"/>
          </p:nvPr>
        </p:nvSpPr>
        <p:spPr/>
        <p:txBody>
          <a:bodyPr/>
          <a:lstStyle/>
          <a:p>
            <a:fld id="{276DA590-3626-4965-88F7-AD44225B9BE1}" type="slidenum">
              <a:rPr lang="en-GB" smtClean="0">
                <a:solidFill>
                  <a:prstClr val="black"/>
                </a:solidFill>
              </a:rPr>
              <a:pPr/>
              <a:t>14</a:t>
            </a:fld>
            <a:endParaRPr lang="en-GB">
              <a:solidFill>
                <a:prstClr val="black"/>
              </a:solidFill>
            </a:endParaRPr>
          </a:p>
        </p:txBody>
      </p:sp>
    </p:spTree>
    <p:extLst>
      <p:ext uri="{BB962C8B-B14F-4D97-AF65-F5344CB8AC3E}">
        <p14:creationId xmlns:p14="http://schemas.microsoft.com/office/powerpoint/2010/main" val="11225500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D2B30EF-EE6F-405E-9653-3552816CF135}" type="slidenum">
              <a:rPr lang="en-GB" smtClean="0"/>
              <a:pPr/>
              <a:t>15</a:t>
            </a:fld>
            <a:endParaRPr lang="en-GB"/>
          </a:p>
        </p:txBody>
      </p:sp>
    </p:spTree>
    <p:extLst>
      <p:ext uri="{BB962C8B-B14F-4D97-AF65-F5344CB8AC3E}">
        <p14:creationId xmlns:p14="http://schemas.microsoft.com/office/powerpoint/2010/main" val="20631102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a:ln/>
        </p:spPr>
      </p:sp>
      <p:sp>
        <p:nvSpPr>
          <p:cNvPr id="4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smtClean="0"/>
              <a:t>Ideas – what do you think?</a:t>
            </a:r>
          </a:p>
        </p:txBody>
      </p:sp>
      <p:sp>
        <p:nvSpPr>
          <p:cNvPr id="409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128"/>
              </a:defRPr>
            </a:lvl1pPr>
            <a:lvl2pPr marL="37245161" indent="-36796236"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48925" eaLnBrk="0" fontAlgn="base" hangingPunct="0">
              <a:spcBef>
                <a:spcPct val="0"/>
              </a:spcBef>
              <a:spcAft>
                <a:spcPct val="0"/>
              </a:spcAft>
              <a:defRPr sz="2400">
                <a:solidFill>
                  <a:schemeClr val="tx1"/>
                </a:solidFill>
                <a:latin typeface="Arial" charset="0"/>
                <a:ea typeface="ＭＳ Ｐゴシック" charset="-128"/>
              </a:defRPr>
            </a:lvl6pPr>
            <a:lvl7pPr marL="897849" eaLnBrk="0" fontAlgn="base" hangingPunct="0">
              <a:spcBef>
                <a:spcPct val="0"/>
              </a:spcBef>
              <a:spcAft>
                <a:spcPct val="0"/>
              </a:spcAft>
              <a:defRPr sz="2400">
                <a:solidFill>
                  <a:schemeClr val="tx1"/>
                </a:solidFill>
                <a:latin typeface="Arial" charset="0"/>
                <a:ea typeface="ＭＳ Ｐゴシック" charset="-128"/>
              </a:defRPr>
            </a:lvl7pPr>
            <a:lvl8pPr marL="1346774" eaLnBrk="0" fontAlgn="base" hangingPunct="0">
              <a:spcBef>
                <a:spcPct val="0"/>
              </a:spcBef>
              <a:spcAft>
                <a:spcPct val="0"/>
              </a:spcAft>
              <a:defRPr sz="2400">
                <a:solidFill>
                  <a:schemeClr val="tx1"/>
                </a:solidFill>
                <a:latin typeface="Arial" charset="0"/>
                <a:ea typeface="ＭＳ Ｐゴシック" charset="-128"/>
              </a:defRPr>
            </a:lvl8pPr>
            <a:lvl9pPr marL="1795699" eaLnBrk="0" fontAlgn="base" hangingPunct="0">
              <a:spcBef>
                <a:spcPct val="0"/>
              </a:spcBef>
              <a:spcAft>
                <a:spcPct val="0"/>
              </a:spcAft>
              <a:defRPr sz="2400">
                <a:solidFill>
                  <a:schemeClr val="tx1"/>
                </a:solidFill>
                <a:latin typeface="Arial" charset="0"/>
                <a:ea typeface="ＭＳ Ｐゴシック" charset="-128"/>
              </a:defRPr>
            </a:lvl9pPr>
          </a:lstStyle>
          <a:p>
            <a:pPr eaLnBrk="1" hangingPunct="1"/>
            <a:fld id="{DFAE4C09-5469-4F10-9052-C61E819CDE83}" type="slidenum">
              <a:rPr lang="en-GB" altLang="en-US" sz="1200"/>
              <a:pPr eaLnBrk="1" hangingPunct="1"/>
              <a:t>16</a:t>
            </a:fld>
            <a:endParaRPr lang="en-GB" altLang="en-US" sz="1200"/>
          </a:p>
        </p:txBody>
      </p:sp>
    </p:spTree>
    <p:extLst>
      <p:ext uri="{BB962C8B-B14F-4D97-AF65-F5344CB8AC3E}">
        <p14:creationId xmlns:p14="http://schemas.microsoft.com/office/powerpoint/2010/main" val="16048911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a:ln/>
        </p:spPr>
      </p:sp>
      <p:sp>
        <p:nvSpPr>
          <p:cNvPr id="4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897849">
              <a:defRPr/>
            </a:pPr>
            <a:r>
              <a:rPr lang="en-GB" altLang="en-US" dirty="0">
                <a:solidFill>
                  <a:prstClr val="black"/>
                </a:solidFill>
              </a:rPr>
              <a:t>Although instructional language is a good place to start it will not encourage the use of Welsh naturally in conversation and during activities</a:t>
            </a:r>
          </a:p>
          <a:p>
            <a:pPr defTabSz="897849">
              <a:defRPr/>
            </a:pPr>
            <a:endParaRPr lang="en-GB" altLang="en-US" dirty="0">
              <a:solidFill>
                <a:prstClr val="black"/>
              </a:solidFill>
            </a:endParaRPr>
          </a:p>
          <a:p>
            <a:pPr defTabSz="897849">
              <a:defRPr/>
            </a:pPr>
            <a:r>
              <a:rPr lang="en-GB" altLang="en-US" dirty="0">
                <a:solidFill>
                  <a:prstClr val="black"/>
                </a:solidFill>
              </a:rPr>
              <a:t>How can we encourage pupils to speak Welsh regularly and naturally?</a:t>
            </a:r>
          </a:p>
          <a:p>
            <a:pPr defTabSz="897849">
              <a:defRPr/>
            </a:pPr>
            <a:endParaRPr lang="en-GB" altLang="en-US" dirty="0">
              <a:solidFill>
                <a:prstClr val="black"/>
              </a:solidFill>
            </a:endParaRPr>
          </a:p>
          <a:p>
            <a:pPr defTabSz="897849">
              <a:defRPr/>
            </a:pPr>
            <a:r>
              <a:rPr lang="en-GB" altLang="en-US" b="1" dirty="0">
                <a:solidFill>
                  <a:prstClr val="black"/>
                </a:solidFill>
              </a:rPr>
              <a:t>Think of the planning model and apply your ideas to the three tiers </a:t>
            </a:r>
            <a:r>
              <a:rPr lang="en-GB" altLang="en-US" b="1" dirty="0" err="1">
                <a:solidFill>
                  <a:prstClr val="black"/>
                </a:solidFill>
              </a:rPr>
              <a:t>ie</a:t>
            </a:r>
            <a:r>
              <a:rPr lang="en-GB" altLang="en-US" b="1" dirty="0">
                <a:solidFill>
                  <a:prstClr val="black"/>
                </a:solidFill>
              </a:rPr>
              <a:t> Continuous </a:t>
            </a:r>
            <a:r>
              <a:rPr lang="en-GB" altLang="en-US" b="1" dirty="0" err="1">
                <a:solidFill>
                  <a:prstClr val="black"/>
                </a:solidFill>
              </a:rPr>
              <a:t>provision..enhanced</a:t>
            </a:r>
            <a:r>
              <a:rPr lang="en-GB" altLang="en-US" b="1" dirty="0">
                <a:solidFill>
                  <a:prstClr val="black"/>
                </a:solidFill>
              </a:rPr>
              <a:t> provision &amp; focused tasks</a:t>
            </a:r>
          </a:p>
          <a:p>
            <a:pPr defTabSz="897849">
              <a:defRPr/>
            </a:pPr>
            <a:endParaRPr lang="en-GB" altLang="en-US" b="1" dirty="0">
              <a:solidFill>
                <a:prstClr val="black"/>
              </a:solidFill>
            </a:endParaRPr>
          </a:p>
          <a:p>
            <a:pPr defTabSz="897849">
              <a:defRPr/>
            </a:pPr>
            <a:r>
              <a:rPr lang="en-GB" altLang="en-US" b="1" dirty="0">
                <a:solidFill>
                  <a:prstClr val="black"/>
                </a:solidFill>
              </a:rPr>
              <a:t>Continuous and enhanced provision consolidate and extend children’s learning</a:t>
            </a:r>
          </a:p>
          <a:p>
            <a:pPr defTabSz="897849">
              <a:defRPr/>
            </a:pPr>
            <a:endParaRPr lang="en-GB" altLang="en-US" b="1" dirty="0">
              <a:solidFill>
                <a:prstClr val="black"/>
              </a:solidFill>
            </a:endParaRPr>
          </a:p>
          <a:p>
            <a:pPr defTabSz="897849">
              <a:defRPr/>
            </a:pPr>
            <a:r>
              <a:rPr lang="en-GB" altLang="en-US" b="1" dirty="0">
                <a:solidFill>
                  <a:prstClr val="black"/>
                </a:solidFill>
              </a:rPr>
              <a:t>Clear structure in planning is vital</a:t>
            </a:r>
          </a:p>
          <a:p>
            <a:pPr defTabSz="897849">
              <a:defRPr/>
            </a:pPr>
            <a:endParaRPr lang="en-GB" altLang="en-US" b="1" dirty="0">
              <a:solidFill>
                <a:prstClr val="black"/>
              </a:solidFill>
            </a:endParaRPr>
          </a:p>
          <a:p>
            <a:pPr defTabSz="897849">
              <a:defRPr/>
            </a:pPr>
            <a:r>
              <a:rPr lang="en-GB" altLang="en-US" b="1" dirty="0">
                <a:solidFill>
                  <a:prstClr val="black"/>
                </a:solidFill>
              </a:rPr>
              <a:t>Remember the Foundation Phase mats on Y </a:t>
            </a:r>
            <a:r>
              <a:rPr lang="en-GB" altLang="en-US" b="1" dirty="0" err="1">
                <a:solidFill>
                  <a:prstClr val="black"/>
                </a:solidFill>
              </a:rPr>
              <a:t>Porth</a:t>
            </a:r>
            <a:r>
              <a:rPr lang="en-GB" altLang="en-US" b="1" dirty="0">
                <a:solidFill>
                  <a:prstClr val="black"/>
                </a:solidFill>
              </a:rPr>
              <a:t> – may find these useful?</a:t>
            </a:r>
          </a:p>
          <a:p>
            <a:pPr defTabSz="897849">
              <a:defRPr/>
            </a:pPr>
            <a:endParaRPr lang="en-US" altLang="en-US" dirty="0" smtClean="0"/>
          </a:p>
        </p:txBody>
      </p:sp>
      <p:sp>
        <p:nvSpPr>
          <p:cNvPr id="409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128"/>
              </a:defRPr>
            </a:lvl1pPr>
            <a:lvl2pPr marL="37245161" indent="-36796236"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48925" eaLnBrk="0" fontAlgn="base" hangingPunct="0">
              <a:spcBef>
                <a:spcPct val="0"/>
              </a:spcBef>
              <a:spcAft>
                <a:spcPct val="0"/>
              </a:spcAft>
              <a:defRPr sz="2400">
                <a:solidFill>
                  <a:schemeClr val="tx1"/>
                </a:solidFill>
                <a:latin typeface="Arial" charset="0"/>
                <a:ea typeface="ＭＳ Ｐゴシック" charset="-128"/>
              </a:defRPr>
            </a:lvl6pPr>
            <a:lvl7pPr marL="897849" eaLnBrk="0" fontAlgn="base" hangingPunct="0">
              <a:spcBef>
                <a:spcPct val="0"/>
              </a:spcBef>
              <a:spcAft>
                <a:spcPct val="0"/>
              </a:spcAft>
              <a:defRPr sz="2400">
                <a:solidFill>
                  <a:schemeClr val="tx1"/>
                </a:solidFill>
                <a:latin typeface="Arial" charset="0"/>
                <a:ea typeface="ＭＳ Ｐゴシック" charset="-128"/>
              </a:defRPr>
            </a:lvl7pPr>
            <a:lvl8pPr marL="1346774" eaLnBrk="0" fontAlgn="base" hangingPunct="0">
              <a:spcBef>
                <a:spcPct val="0"/>
              </a:spcBef>
              <a:spcAft>
                <a:spcPct val="0"/>
              </a:spcAft>
              <a:defRPr sz="2400">
                <a:solidFill>
                  <a:schemeClr val="tx1"/>
                </a:solidFill>
                <a:latin typeface="Arial" charset="0"/>
                <a:ea typeface="ＭＳ Ｐゴシック" charset="-128"/>
              </a:defRPr>
            </a:lvl8pPr>
            <a:lvl9pPr marL="1795699" eaLnBrk="0" fontAlgn="base" hangingPunct="0">
              <a:spcBef>
                <a:spcPct val="0"/>
              </a:spcBef>
              <a:spcAft>
                <a:spcPct val="0"/>
              </a:spcAft>
              <a:defRPr sz="2400">
                <a:solidFill>
                  <a:schemeClr val="tx1"/>
                </a:solidFill>
                <a:latin typeface="Arial" charset="0"/>
                <a:ea typeface="ＭＳ Ｐゴシック" charset="-128"/>
              </a:defRPr>
            </a:lvl9pPr>
          </a:lstStyle>
          <a:p>
            <a:pPr eaLnBrk="1" hangingPunct="1"/>
            <a:fld id="{DFAE4C09-5469-4F10-9052-C61E819CDE83}" type="slidenum">
              <a:rPr lang="en-GB" altLang="en-US" sz="1200"/>
              <a:pPr eaLnBrk="1" hangingPunct="1"/>
              <a:t>17</a:t>
            </a:fld>
            <a:endParaRPr lang="en-GB" altLang="en-US" sz="1200"/>
          </a:p>
        </p:txBody>
      </p:sp>
    </p:spTree>
    <p:extLst>
      <p:ext uri="{BB962C8B-B14F-4D97-AF65-F5344CB8AC3E}">
        <p14:creationId xmlns:p14="http://schemas.microsoft.com/office/powerpoint/2010/main" val="14956336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dirty="0">
                <a:solidFill>
                  <a:srgbClr val="231F20"/>
                </a:solidFill>
                <a:latin typeface="Comic Sans MS" panose="030F0702030302020204" pitchFamily="66" charset="0"/>
              </a:rPr>
              <a:t>This is the curriculum document used – Welsh second language in the National Curriculum for Wales.</a:t>
            </a:r>
          </a:p>
          <a:p>
            <a:pPr>
              <a:defRPr/>
            </a:pPr>
            <a:endParaRPr lang="en-GB" dirty="0">
              <a:solidFill>
                <a:srgbClr val="231F20"/>
              </a:solidFill>
              <a:latin typeface="Comic Sans MS" panose="030F0702030302020204" pitchFamily="66" charset="0"/>
            </a:endParaRPr>
          </a:p>
          <a:p>
            <a:pPr>
              <a:defRPr/>
            </a:pPr>
            <a:r>
              <a:rPr lang="en-GB" dirty="0">
                <a:solidFill>
                  <a:srgbClr val="231F20"/>
                </a:solidFill>
                <a:latin typeface="Comic Sans MS" panose="030F0702030302020204" pitchFamily="66" charset="0"/>
              </a:rPr>
              <a:t>At Key Stage 2, learners </a:t>
            </a:r>
            <a:r>
              <a:rPr lang="en-GB" dirty="0">
                <a:solidFill>
                  <a:srgbClr val="FF0000"/>
                </a:solidFill>
                <a:latin typeface="Comic Sans MS" panose="030F0702030302020204" pitchFamily="66" charset="0"/>
              </a:rPr>
              <a:t>build on the skills</a:t>
            </a:r>
            <a:r>
              <a:rPr lang="en-GB" dirty="0">
                <a:solidFill>
                  <a:srgbClr val="231F20"/>
                </a:solidFill>
                <a:latin typeface="Comic Sans MS" panose="030F0702030302020204" pitchFamily="66" charset="0"/>
              </a:rPr>
              <a:t>, </a:t>
            </a:r>
            <a:r>
              <a:rPr lang="en-GB" dirty="0">
                <a:solidFill>
                  <a:srgbClr val="FF0000"/>
                </a:solidFill>
                <a:latin typeface="Comic Sans MS" panose="030F0702030302020204" pitchFamily="66" charset="0"/>
              </a:rPr>
              <a:t>knowledge and understanding </a:t>
            </a:r>
            <a:r>
              <a:rPr lang="en-GB" dirty="0">
                <a:solidFill>
                  <a:srgbClr val="231F20"/>
                </a:solidFill>
                <a:latin typeface="Comic Sans MS" panose="030F0702030302020204" pitchFamily="66" charset="0"/>
              </a:rPr>
              <a:t>acquired during the Foundation Phase</a:t>
            </a:r>
          </a:p>
          <a:p>
            <a:pPr>
              <a:defRPr/>
            </a:pPr>
            <a:endParaRPr lang="en-GB" dirty="0">
              <a:solidFill>
                <a:srgbClr val="231F20"/>
              </a:solidFill>
              <a:latin typeface="Comic Sans MS" panose="030F0702030302020204" pitchFamily="66" charset="0"/>
            </a:endParaRPr>
          </a:p>
          <a:p>
            <a:pPr>
              <a:defRPr/>
            </a:pPr>
            <a:r>
              <a:rPr lang="en-GB" dirty="0">
                <a:solidFill>
                  <a:srgbClr val="231F20"/>
                </a:solidFill>
                <a:latin typeface="Comic Sans MS" panose="030F0702030302020204" pitchFamily="66" charset="0"/>
              </a:rPr>
              <a:t>This progress is achieved through an </a:t>
            </a:r>
            <a:r>
              <a:rPr lang="en-GB" dirty="0">
                <a:solidFill>
                  <a:srgbClr val="FF0000"/>
                </a:solidFill>
                <a:latin typeface="Comic Sans MS" panose="030F0702030302020204" pitchFamily="66" charset="0"/>
              </a:rPr>
              <a:t>integrated programme of oracy, reading and writing</a:t>
            </a:r>
          </a:p>
          <a:p>
            <a:pPr>
              <a:defRPr/>
            </a:pPr>
            <a:endParaRPr lang="en-GB" dirty="0">
              <a:solidFill>
                <a:srgbClr val="FF0000"/>
              </a:solidFill>
              <a:latin typeface="Comic Sans MS" panose="030F0702030302020204" pitchFamily="66" charset="0"/>
            </a:endParaRPr>
          </a:p>
          <a:p>
            <a:pPr>
              <a:defRPr/>
            </a:pPr>
            <a:r>
              <a:rPr lang="en-GB" dirty="0">
                <a:solidFill>
                  <a:srgbClr val="231F20"/>
                </a:solidFill>
                <a:latin typeface="Comic Sans MS" panose="030F0702030302020204" pitchFamily="66" charset="0"/>
              </a:rPr>
              <a:t>Learners are presented with experiences and opportunities that </a:t>
            </a:r>
            <a:r>
              <a:rPr lang="en-GB" dirty="0">
                <a:solidFill>
                  <a:srgbClr val="FF0000"/>
                </a:solidFill>
                <a:latin typeface="Comic Sans MS" panose="030F0702030302020204" pitchFamily="66" charset="0"/>
              </a:rPr>
              <a:t>interrelate the requirements of the Skills and Range </a:t>
            </a:r>
            <a:r>
              <a:rPr lang="en-GB" dirty="0">
                <a:solidFill>
                  <a:srgbClr val="231F20"/>
                </a:solidFill>
                <a:latin typeface="Comic Sans MS" panose="030F0702030302020204" pitchFamily="66" charset="0"/>
              </a:rPr>
              <a:t>sections of the programmes of study</a:t>
            </a:r>
            <a:endParaRPr lang="en-GB" dirty="0">
              <a:latin typeface="Comic Sans MS" panose="030F0702030302020204" pitchFamily="66" charset="0"/>
            </a:endParaRPr>
          </a:p>
          <a:p>
            <a:endParaRPr lang="en-GB" dirty="0"/>
          </a:p>
        </p:txBody>
      </p:sp>
      <p:sp>
        <p:nvSpPr>
          <p:cNvPr id="4" name="Slide Number Placeholder 3"/>
          <p:cNvSpPr>
            <a:spLocks noGrp="1"/>
          </p:cNvSpPr>
          <p:nvPr>
            <p:ph type="sldNum" sz="quarter" idx="10"/>
          </p:nvPr>
        </p:nvSpPr>
        <p:spPr/>
        <p:txBody>
          <a:bodyPr/>
          <a:lstStyle/>
          <a:p>
            <a:fld id="{E86556FD-C29C-48BE-8237-C19858DB41FA}" type="slidenum">
              <a:rPr lang="en-GB" smtClean="0"/>
              <a:pPr/>
              <a:t>18</a:t>
            </a:fld>
            <a:endParaRPr lang="en-GB"/>
          </a:p>
        </p:txBody>
      </p:sp>
    </p:spTree>
    <p:extLst>
      <p:ext uri="{BB962C8B-B14F-4D97-AF65-F5344CB8AC3E}">
        <p14:creationId xmlns:p14="http://schemas.microsoft.com/office/powerpoint/2010/main" val="37877914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D2B30EF-EE6F-405E-9653-3552816CF135}" type="slidenum">
              <a:rPr lang="en-GB" smtClean="0"/>
              <a:pPr/>
              <a:t>19</a:t>
            </a:fld>
            <a:endParaRPr lang="en-GB"/>
          </a:p>
        </p:txBody>
      </p:sp>
    </p:spTree>
    <p:extLst>
      <p:ext uri="{BB962C8B-B14F-4D97-AF65-F5344CB8AC3E}">
        <p14:creationId xmlns:p14="http://schemas.microsoft.com/office/powerpoint/2010/main" val="16919447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Learners should be given opportunities to: </a:t>
            </a:r>
          </a:p>
          <a:p>
            <a:r>
              <a:rPr lang="en-GB" b="1" dirty="0"/>
              <a:t>e.g. – </a:t>
            </a:r>
          </a:p>
          <a:p>
            <a:endParaRPr lang="en-GB" dirty="0"/>
          </a:p>
          <a:p>
            <a:r>
              <a:rPr lang="en-GB" b="1" dirty="0"/>
              <a:t>3. </a:t>
            </a:r>
            <a:r>
              <a:rPr lang="en-GB" dirty="0"/>
              <a:t>communicate for a variety of purposes including: </a:t>
            </a:r>
          </a:p>
          <a:p>
            <a:endParaRPr lang="en-GB" dirty="0"/>
          </a:p>
          <a:p>
            <a:r>
              <a:rPr lang="en-GB" dirty="0"/>
              <a:t>• asking questions and offering simple comments </a:t>
            </a:r>
          </a:p>
          <a:p>
            <a:endParaRPr lang="en-GB" dirty="0"/>
          </a:p>
          <a:p>
            <a:r>
              <a:rPr lang="en-GB" dirty="0"/>
              <a:t>• giving and following sets of simple instructions </a:t>
            </a:r>
          </a:p>
          <a:p>
            <a:endParaRPr lang="en-GB" dirty="0"/>
          </a:p>
          <a:p>
            <a:r>
              <a:rPr lang="en-GB" dirty="0"/>
              <a:t>• presenting personal and imaginative experiences and straightforward factual information </a:t>
            </a:r>
            <a:endParaRPr lang="en-GB" dirty="0">
              <a:solidFill>
                <a:srgbClr val="FF0000"/>
              </a:solidFill>
              <a:latin typeface="Comic Sans MS" panose="030F0702030302020204" pitchFamily="66" charset="0"/>
            </a:endParaRPr>
          </a:p>
          <a:p>
            <a:endParaRPr lang="en-GB" dirty="0">
              <a:solidFill>
                <a:srgbClr val="FF0000"/>
              </a:solidFill>
              <a:latin typeface="Comic Sans MS" panose="030F0702030302020204" pitchFamily="66" charset="0"/>
            </a:endParaRPr>
          </a:p>
          <a:p>
            <a:endParaRPr lang="en-GB" dirty="0"/>
          </a:p>
        </p:txBody>
      </p:sp>
      <p:sp>
        <p:nvSpPr>
          <p:cNvPr id="4" name="Slide Number Placeholder 3"/>
          <p:cNvSpPr>
            <a:spLocks noGrp="1"/>
          </p:cNvSpPr>
          <p:nvPr>
            <p:ph type="sldNum" sz="quarter" idx="10"/>
          </p:nvPr>
        </p:nvSpPr>
        <p:spPr/>
        <p:txBody>
          <a:bodyPr/>
          <a:lstStyle/>
          <a:p>
            <a:fld id="{E86556FD-C29C-48BE-8237-C19858DB41FA}" type="slidenum">
              <a:rPr lang="en-GB" smtClean="0"/>
              <a:pPr/>
              <a:t>20</a:t>
            </a:fld>
            <a:endParaRPr lang="en-GB"/>
          </a:p>
        </p:txBody>
      </p:sp>
    </p:spTree>
    <p:extLst>
      <p:ext uri="{BB962C8B-B14F-4D97-AF65-F5344CB8AC3E}">
        <p14:creationId xmlns:p14="http://schemas.microsoft.com/office/powerpoint/2010/main" val="18370089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Make</a:t>
            </a:r>
            <a:r>
              <a:rPr lang="en-GB" baseline="0" dirty="0" smtClean="0"/>
              <a:t> reference to </a:t>
            </a:r>
            <a:r>
              <a:rPr lang="en-GB" baseline="0" dirty="0" err="1" smtClean="0"/>
              <a:t>Babs</a:t>
            </a:r>
            <a:r>
              <a:rPr lang="en-GB" baseline="0" dirty="0" smtClean="0"/>
              <a:t> a </a:t>
            </a:r>
            <a:r>
              <a:rPr lang="en-GB" baseline="0" dirty="0" err="1" smtClean="0"/>
              <a:t>Benja</a:t>
            </a:r>
            <a:r>
              <a:rPr lang="en-GB" baseline="0" dirty="0" smtClean="0"/>
              <a:t> books usually used in Year 3 &amp; 4</a:t>
            </a:r>
          </a:p>
          <a:p>
            <a:endParaRPr lang="en-GB" baseline="0" dirty="0" smtClean="0"/>
          </a:p>
          <a:p>
            <a:r>
              <a:rPr lang="en-GB" baseline="0" dirty="0" smtClean="0"/>
              <a:t>Also </a:t>
            </a:r>
            <a:r>
              <a:rPr lang="en-GB" baseline="0" dirty="0" err="1" smtClean="0"/>
              <a:t>Nici</a:t>
            </a:r>
            <a:r>
              <a:rPr lang="en-GB" baseline="0" dirty="0" smtClean="0"/>
              <a:t> a </a:t>
            </a:r>
            <a:r>
              <a:rPr lang="en-GB" baseline="0" dirty="0" err="1" smtClean="0"/>
              <a:t>Cris</a:t>
            </a:r>
            <a:r>
              <a:rPr lang="en-GB" baseline="0" dirty="0" smtClean="0"/>
              <a:t> which is usually used in Year 5 &amp; 6</a:t>
            </a:r>
          </a:p>
          <a:p>
            <a:endParaRPr lang="en-GB" baseline="0" dirty="0" smtClean="0"/>
          </a:p>
          <a:p>
            <a:r>
              <a:rPr lang="en-GB" b="1" dirty="0"/>
              <a:t>Learners should be given opportunities to: </a:t>
            </a:r>
          </a:p>
          <a:p>
            <a:r>
              <a:rPr lang="en-GB" b="1" dirty="0"/>
              <a:t>e.g.- </a:t>
            </a:r>
            <a:endParaRPr lang="en-GB" dirty="0" smtClean="0"/>
          </a:p>
          <a:p>
            <a:pPr marL="224462" indent="-224462" defTabSz="897849">
              <a:buFontTx/>
              <a:buAutoNum type="arabicPeriod"/>
              <a:defRPr/>
            </a:pPr>
            <a:r>
              <a:rPr lang="en-GB" dirty="0"/>
              <a:t>develop as enthusiastic, independent and reflective readers </a:t>
            </a:r>
          </a:p>
          <a:p>
            <a:pPr marL="224462" indent="-224462" defTabSz="897849">
              <a:buFontTx/>
              <a:buAutoNum type="arabicPeriod"/>
              <a:defRPr/>
            </a:pPr>
            <a:endParaRPr lang="en-GB" altLang="en-US" dirty="0"/>
          </a:p>
          <a:p>
            <a:r>
              <a:rPr lang="en-GB" b="1" dirty="0"/>
              <a:t>3. </a:t>
            </a:r>
            <a:r>
              <a:rPr lang="en-GB" dirty="0"/>
              <a:t>experience a variety of texts and forms including: </a:t>
            </a:r>
          </a:p>
          <a:p>
            <a:endParaRPr lang="en-GB" dirty="0"/>
          </a:p>
          <a:p>
            <a:r>
              <a:rPr lang="en-GB" dirty="0"/>
              <a:t>• traditional </a:t>
            </a:r>
            <a:r>
              <a:rPr lang="en-GB" b="1" dirty="0"/>
              <a:t>and contemporary poetry </a:t>
            </a:r>
            <a:r>
              <a:rPr lang="en-GB" dirty="0"/>
              <a:t>and prose including some material written specifically for learners </a:t>
            </a:r>
          </a:p>
          <a:p>
            <a:endParaRPr lang="en-GB" dirty="0"/>
          </a:p>
          <a:p>
            <a:r>
              <a:rPr lang="en-GB" dirty="0"/>
              <a:t>• material which is challenging </a:t>
            </a:r>
          </a:p>
          <a:p>
            <a:endParaRPr lang="en-GB" dirty="0"/>
          </a:p>
          <a:p>
            <a:r>
              <a:rPr lang="en-GB" dirty="0"/>
              <a:t>• material that broadens horizons and expands the mind </a:t>
            </a:r>
          </a:p>
          <a:p>
            <a:endParaRPr lang="en-GB" dirty="0"/>
          </a:p>
          <a:p>
            <a:r>
              <a:rPr lang="en-GB" dirty="0"/>
              <a:t>• material that presents information and reference material including media texts and computer material </a:t>
            </a:r>
          </a:p>
          <a:p>
            <a:endParaRPr lang="en-GB" dirty="0"/>
          </a:p>
          <a:p>
            <a:endParaRPr lang="en-GB" dirty="0"/>
          </a:p>
        </p:txBody>
      </p:sp>
      <p:sp>
        <p:nvSpPr>
          <p:cNvPr id="4" name="Slide Number Placeholder 3"/>
          <p:cNvSpPr>
            <a:spLocks noGrp="1"/>
          </p:cNvSpPr>
          <p:nvPr>
            <p:ph type="sldNum" sz="quarter" idx="10"/>
          </p:nvPr>
        </p:nvSpPr>
        <p:spPr/>
        <p:txBody>
          <a:bodyPr/>
          <a:lstStyle/>
          <a:p>
            <a:fld id="{BD2B30EF-EE6F-405E-9653-3552816CF135}" type="slidenum">
              <a:rPr lang="en-GB" smtClean="0"/>
              <a:pPr/>
              <a:t>21</a:t>
            </a:fld>
            <a:endParaRPr lang="en-GB"/>
          </a:p>
        </p:txBody>
      </p:sp>
    </p:spTree>
    <p:extLst>
      <p:ext uri="{BB962C8B-B14F-4D97-AF65-F5344CB8AC3E}">
        <p14:creationId xmlns:p14="http://schemas.microsoft.com/office/powerpoint/2010/main" val="399992481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solidFill>
                  <a:srgbClr val="231F20"/>
                </a:solidFill>
                <a:latin typeface="Comic Sans MS" pitchFamily="66" charset="0"/>
              </a:rPr>
              <a:t>They </a:t>
            </a:r>
            <a:r>
              <a:rPr lang="en-GB" altLang="en-US" dirty="0">
                <a:solidFill>
                  <a:srgbClr val="FF0000"/>
                </a:solidFill>
                <a:latin typeface="Comic Sans MS" pitchFamily="66" charset="0"/>
              </a:rPr>
              <a:t>write in response to a range of stimuli</a:t>
            </a:r>
            <a:r>
              <a:rPr lang="en-GB" altLang="en-US" dirty="0">
                <a:solidFill>
                  <a:srgbClr val="231F20"/>
                </a:solidFill>
                <a:latin typeface="Comic Sans MS" pitchFamily="66" charset="0"/>
              </a:rPr>
              <a:t> with a growing understanding of the need to speak and write in a way that is </a:t>
            </a:r>
            <a:r>
              <a:rPr lang="en-GB" altLang="en-US" dirty="0">
                <a:solidFill>
                  <a:srgbClr val="FF0000"/>
                </a:solidFill>
                <a:latin typeface="Comic Sans MS" pitchFamily="66" charset="0"/>
              </a:rPr>
              <a:t>appropriate to the purpose and audience</a:t>
            </a:r>
          </a:p>
          <a:p>
            <a:endParaRPr lang="en-GB" altLang="en-US" dirty="0">
              <a:solidFill>
                <a:srgbClr val="FF0000"/>
              </a:solidFill>
              <a:latin typeface="Comic Sans MS" pitchFamily="66" charset="0"/>
            </a:endParaRPr>
          </a:p>
          <a:p>
            <a:r>
              <a:rPr lang="en-GB" b="1" dirty="0"/>
              <a:t>Learners should be given opportunities to: </a:t>
            </a:r>
            <a:endParaRPr lang="en-GB" dirty="0"/>
          </a:p>
          <a:p>
            <a:r>
              <a:rPr lang="en-GB" b="1" dirty="0"/>
              <a:t> e.g.</a:t>
            </a:r>
          </a:p>
          <a:p>
            <a:r>
              <a:rPr lang="en-GB" b="1" dirty="0"/>
              <a:t>1. </a:t>
            </a:r>
            <a:r>
              <a:rPr lang="en-GB" dirty="0"/>
              <a:t>write for a variety of purposes including: </a:t>
            </a:r>
          </a:p>
          <a:p>
            <a:r>
              <a:rPr lang="en-GB" dirty="0"/>
              <a:t>• to entertain </a:t>
            </a:r>
          </a:p>
          <a:p>
            <a:r>
              <a:rPr lang="en-GB" dirty="0"/>
              <a:t>• to present information </a:t>
            </a:r>
          </a:p>
          <a:p>
            <a:r>
              <a:rPr lang="en-GB" dirty="0"/>
              <a:t>• to express opinions </a:t>
            </a:r>
          </a:p>
          <a:p>
            <a:r>
              <a:rPr lang="en-GB" dirty="0"/>
              <a:t>• to convey feelings and ideas </a:t>
            </a:r>
            <a:endParaRPr lang="en-GB" altLang="en-US" dirty="0">
              <a:solidFill>
                <a:srgbClr val="FF0000"/>
              </a:solidFill>
              <a:latin typeface="Comic Sans MS" pitchFamily="66" charset="0"/>
            </a:endParaRPr>
          </a:p>
          <a:p>
            <a:endParaRPr lang="en-GB" altLang="en-US" dirty="0">
              <a:solidFill>
                <a:srgbClr val="FF0000"/>
              </a:solidFill>
              <a:latin typeface="Comic Sans MS" pitchFamily="66" charset="0"/>
            </a:endParaRPr>
          </a:p>
          <a:p>
            <a:pPr defTabSz="897849">
              <a:defRPr/>
            </a:pPr>
            <a:r>
              <a:rPr lang="en-GB" baseline="0" dirty="0" smtClean="0"/>
              <a:t>Write in a variety of forms e.g. posters, diaries, scripts, notes, reviews, electronic texts such as using ‘book creator’</a:t>
            </a:r>
            <a:endParaRPr lang="en-GB" dirty="0" smtClean="0"/>
          </a:p>
          <a:p>
            <a:endParaRPr lang="en-GB" dirty="0" smtClean="0"/>
          </a:p>
          <a:p>
            <a:r>
              <a:rPr lang="en-GB" dirty="0" smtClean="0"/>
              <a:t>Check spelling using various</a:t>
            </a:r>
            <a:r>
              <a:rPr lang="en-GB" baseline="0" dirty="0" smtClean="0"/>
              <a:t> methods including ICT    Draft and improve work using ICT as required</a:t>
            </a:r>
          </a:p>
          <a:p>
            <a:endParaRPr lang="en-GB" baseline="0" dirty="0" smtClean="0"/>
          </a:p>
          <a:p>
            <a:endParaRPr lang="en-GB" baseline="0" dirty="0" smtClean="0"/>
          </a:p>
          <a:p>
            <a:endParaRPr lang="en-GB" altLang="en-US" dirty="0">
              <a:solidFill>
                <a:srgbClr val="FF0000"/>
              </a:solidFill>
              <a:latin typeface="Comic Sans MS" pitchFamily="66" charset="0"/>
            </a:endParaRPr>
          </a:p>
          <a:p>
            <a:endParaRPr lang="en-GB" dirty="0" smtClean="0"/>
          </a:p>
          <a:p>
            <a:endParaRPr lang="en-GB" dirty="0" smtClean="0"/>
          </a:p>
          <a:p>
            <a:endParaRPr lang="en-GB" dirty="0"/>
          </a:p>
        </p:txBody>
      </p:sp>
      <p:sp>
        <p:nvSpPr>
          <p:cNvPr id="4" name="Slide Number Placeholder 3"/>
          <p:cNvSpPr>
            <a:spLocks noGrp="1"/>
          </p:cNvSpPr>
          <p:nvPr>
            <p:ph type="sldNum" sz="quarter" idx="10"/>
          </p:nvPr>
        </p:nvSpPr>
        <p:spPr/>
        <p:txBody>
          <a:bodyPr/>
          <a:lstStyle/>
          <a:p>
            <a:fld id="{BD2B30EF-EE6F-405E-9653-3552816CF135}" type="slidenum">
              <a:rPr lang="en-GB" smtClean="0"/>
              <a:pPr/>
              <a:t>22</a:t>
            </a:fld>
            <a:endParaRPr lang="en-GB"/>
          </a:p>
        </p:txBody>
      </p:sp>
    </p:spTree>
    <p:extLst>
      <p:ext uri="{BB962C8B-B14F-4D97-AF65-F5344CB8AC3E}">
        <p14:creationId xmlns:p14="http://schemas.microsoft.com/office/powerpoint/2010/main" val="18983891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Y Pod-</a:t>
            </a:r>
            <a:r>
              <a:rPr lang="en-GB" b="1" dirty="0" err="1"/>
              <a:t>antur</a:t>
            </a:r>
            <a:r>
              <a:rPr lang="en-GB" b="1" dirty="0"/>
              <a:t> Cymraeg - P-aC1 </a:t>
            </a:r>
            <a:endParaRPr lang="en-GB" dirty="0"/>
          </a:p>
          <a:p>
            <a:r>
              <a:rPr lang="en-GB" dirty="0"/>
              <a:t>This pack has been designed to teach Welsh Second Language at Key Stage 2. The aim is to build upon language patterns and vocabulary already introduced during the Foundation Phase, to develop them further and to transfer them to different contexts, thus enabling pupils to understand written and spoken Welsh, to speak and write in different situations and for different purposes. </a:t>
            </a:r>
            <a:endParaRPr lang="en-GB" dirty="0"/>
          </a:p>
        </p:txBody>
      </p:sp>
      <p:sp>
        <p:nvSpPr>
          <p:cNvPr id="4" name="Slide Number Placeholder 3"/>
          <p:cNvSpPr>
            <a:spLocks noGrp="1"/>
          </p:cNvSpPr>
          <p:nvPr>
            <p:ph type="sldNum" sz="quarter" idx="10"/>
          </p:nvPr>
        </p:nvSpPr>
        <p:spPr/>
        <p:txBody>
          <a:bodyPr/>
          <a:lstStyle/>
          <a:p>
            <a:fld id="{BD2B30EF-EE6F-405E-9653-3552816CF135}" type="slidenum">
              <a:rPr lang="en-GB" smtClean="0">
                <a:solidFill>
                  <a:prstClr val="black"/>
                </a:solidFill>
              </a:rPr>
              <a:pPr/>
              <a:t>23</a:t>
            </a:fld>
            <a:endParaRPr lang="en-GB">
              <a:solidFill>
                <a:prstClr val="black"/>
              </a:solidFill>
            </a:endParaRPr>
          </a:p>
        </p:txBody>
      </p:sp>
    </p:spTree>
    <p:extLst>
      <p:ext uri="{BB962C8B-B14F-4D97-AF65-F5344CB8AC3E}">
        <p14:creationId xmlns:p14="http://schemas.microsoft.com/office/powerpoint/2010/main" val="1517091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Distribute QR codes and encourage them to read books in pairs</a:t>
            </a:r>
            <a:endParaRPr lang="en-GB" dirty="0"/>
          </a:p>
        </p:txBody>
      </p:sp>
      <p:sp>
        <p:nvSpPr>
          <p:cNvPr id="4" name="Slide Number Placeholder 3"/>
          <p:cNvSpPr>
            <a:spLocks noGrp="1"/>
          </p:cNvSpPr>
          <p:nvPr>
            <p:ph type="sldNum" sz="quarter" idx="10"/>
          </p:nvPr>
        </p:nvSpPr>
        <p:spPr/>
        <p:txBody>
          <a:bodyPr/>
          <a:lstStyle/>
          <a:p>
            <a:fld id="{BD2B30EF-EE6F-405E-9653-3552816CF135}" type="slidenum">
              <a:rPr lang="en-GB" smtClean="0">
                <a:solidFill>
                  <a:prstClr val="black"/>
                </a:solidFill>
              </a:rPr>
              <a:pPr/>
              <a:t>24</a:t>
            </a:fld>
            <a:endParaRPr lang="en-GB">
              <a:solidFill>
                <a:prstClr val="black"/>
              </a:solidFill>
            </a:endParaRPr>
          </a:p>
        </p:txBody>
      </p:sp>
    </p:spTree>
    <p:extLst>
      <p:ext uri="{BB962C8B-B14F-4D97-AF65-F5344CB8AC3E}">
        <p14:creationId xmlns:p14="http://schemas.microsoft.com/office/powerpoint/2010/main" val="8528284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D0E76C08-0826-4505-BFB5-905799430DDD}" type="slidenum">
              <a:rPr lang="en-GB" smtClean="0"/>
              <a:pPr/>
              <a:t>25</a:t>
            </a:fld>
            <a:endParaRPr lang="en-GB"/>
          </a:p>
        </p:txBody>
      </p:sp>
    </p:spTree>
    <p:extLst>
      <p:ext uri="{BB962C8B-B14F-4D97-AF65-F5344CB8AC3E}">
        <p14:creationId xmlns:p14="http://schemas.microsoft.com/office/powerpoint/2010/main" val="162266251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Over 60 mini-games in Welsh. Win time to play the arcade game 'Diamond Challenge' by playing the language and mathematics games. A great way of learning, reinforcing and improving your Welsh skills whilst at play. Suitable for Welsh learners as well as those who speak Welsh as their first language.</a:t>
            </a:r>
            <a:endParaRPr lang="en-GB" dirty="0"/>
          </a:p>
        </p:txBody>
      </p:sp>
      <p:sp>
        <p:nvSpPr>
          <p:cNvPr id="4" name="Slide Number Placeholder 3"/>
          <p:cNvSpPr>
            <a:spLocks noGrp="1"/>
          </p:cNvSpPr>
          <p:nvPr>
            <p:ph type="sldNum" sz="quarter" idx="10"/>
          </p:nvPr>
        </p:nvSpPr>
        <p:spPr/>
        <p:txBody>
          <a:bodyPr/>
          <a:lstStyle/>
          <a:p>
            <a:fld id="{B8BBA43E-8EDE-41D2-9600-AC821BFEDF83}" type="slidenum">
              <a:rPr lang="en-GB" smtClean="0">
                <a:solidFill>
                  <a:prstClr val="black"/>
                </a:solidFill>
              </a:rPr>
              <a:pPr/>
              <a:t>26</a:t>
            </a:fld>
            <a:endParaRPr lang="en-GB">
              <a:solidFill>
                <a:prstClr val="black"/>
              </a:solidFill>
            </a:endParaRPr>
          </a:p>
        </p:txBody>
      </p:sp>
    </p:spTree>
    <p:extLst>
      <p:ext uri="{BB962C8B-B14F-4D97-AF65-F5344CB8AC3E}">
        <p14:creationId xmlns:p14="http://schemas.microsoft.com/office/powerpoint/2010/main" val="30344968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D2B30EF-EE6F-405E-9653-3552816CF135}" type="slidenum">
              <a:rPr lang="en-GB" smtClean="0"/>
              <a:pPr/>
              <a:t>27</a:t>
            </a:fld>
            <a:endParaRPr lang="en-GB"/>
          </a:p>
        </p:txBody>
      </p:sp>
    </p:spTree>
    <p:extLst>
      <p:ext uri="{BB962C8B-B14F-4D97-AF65-F5344CB8AC3E}">
        <p14:creationId xmlns:p14="http://schemas.microsoft.com/office/powerpoint/2010/main" val="373977086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Welsh</a:t>
            </a:r>
            <a:r>
              <a:rPr lang="en-GB" baseline="0" dirty="0" smtClean="0"/>
              <a:t> second language resources available on Primary Resources website</a:t>
            </a:r>
            <a:endParaRPr lang="en-GB" dirty="0"/>
          </a:p>
        </p:txBody>
      </p:sp>
      <p:sp>
        <p:nvSpPr>
          <p:cNvPr id="4" name="Slide Number Placeholder 3"/>
          <p:cNvSpPr>
            <a:spLocks noGrp="1"/>
          </p:cNvSpPr>
          <p:nvPr>
            <p:ph type="sldNum" sz="quarter" idx="10"/>
          </p:nvPr>
        </p:nvSpPr>
        <p:spPr/>
        <p:txBody>
          <a:bodyPr/>
          <a:lstStyle/>
          <a:p>
            <a:fld id="{B8BBA43E-8EDE-41D2-9600-AC821BFEDF83}" type="slidenum">
              <a:rPr lang="en-GB" smtClean="0"/>
              <a:pPr/>
              <a:t>28</a:t>
            </a:fld>
            <a:endParaRPr lang="en-GB"/>
          </a:p>
        </p:txBody>
      </p:sp>
    </p:spTree>
    <p:extLst>
      <p:ext uri="{BB962C8B-B14F-4D97-AF65-F5344CB8AC3E}">
        <p14:creationId xmlns:p14="http://schemas.microsoft.com/office/powerpoint/2010/main" val="36109927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8BBA43E-8EDE-41D2-9600-AC821BFEDF83}" type="slidenum">
              <a:rPr lang="en-GB" smtClean="0"/>
              <a:pPr/>
              <a:t>29</a:t>
            </a:fld>
            <a:endParaRPr lang="en-GB"/>
          </a:p>
        </p:txBody>
      </p:sp>
    </p:spTree>
    <p:extLst>
      <p:ext uri="{BB962C8B-B14F-4D97-AF65-F5344CB8AC3E}">
        <p14:creationId xmlns:p14="http://schemas.microsoft.com/office/powerpoint/2010/main" val="41863405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1" dirty="0" smtClean="0">
                <a:effectLst/>
              </a:rPr>
              <a:t>Moving learners from level 3 to level 4</a:t>
            </a:r>
          </a:p>
          <a:p>
            <a:r>
              <a:rPr lang="en-GB" dirty="0" smtClean="0">
                <a:effectLst/>
              </a:rPr>
              <a:t>Welsh Support Team </a:t>
            </a:r>
          </a:p>
          <a:p>
            <a:r>
              <a:rPr lang="en-GB" dirty="0" smtClean="0">
                <a:effectLst/>
              </a:rPr>
              <a:t>KS2 &gt; </a:t>
            </a:r>
          </a:p>
          <a:p>
            <a:r>
              <a:rPr lang="en-GB" dirty="0"/>
              <a:t>The aim of this training pack is to provide guidance for teachers on how to move learners on from level 3 to level 4.</a:t>
            </a:r>
          </a:p>
          <a:p>
            <a:endParaRPr lang="en-GB" dirty="0" smtClean="0">
              <a:effectLst/>
            </a:endParaRPr>
          </a:p>
          <a:p>
            <a:r>
              <a:rPr lang="en-GB" dirty="0"/>
              <a:t>The pack contains 7 example teaching units and a series of video clips showing the journey from level 3 to level 4 of learners in two schools. </a:t>
            </a:r>
          </a:p>
          <a:p>
            <a:endParaRPr lang="en-GB" dirty="0"/>
          </a:p>
          <a:p>
            <a:r>
              <a:rPr lang="en-GB" dirty="0"/>
              <a:t>The clips exemplify a number of activities mentioned in the teaching units as well as providing other ideas practitioners can use in the classroom. </a:t>
            </a:r>
            <a:endParaRPr lang="en-GB" dirty="0" smtClean="0">
              <a:effectLst/>
            </a:endParaRPr>
          </a:p>
          <a:p>
            <a:endParaRPr lang="en-GB" dirty="0"/>
          </a:p>
          <a:p>
            <a:r>
              <a:rPr lang="en-GB" dirty="0"/>
              <a:t>Part 1 contains seven exemplary teaching units:</a:t>
            </a:r>
          </a:p>
          <a:p>
            <a:endParaRPr lang="en-GB" dirty="0"/>
          </a:p>
          <a:p>
            <a:r>
              <a:rPr lang="en-GB" dirty="0"/>
              <a:t>In addition to this, the resource includes video clips of the journey from level 3 to level 4 of learners in two schools. </a:t>
            </a:r>
          </a:p>
          <a:p>
            <a:endParaRPr lang="en-GB" dirty="0"/>
          </a:p>
          <a:p>
            <a:r>
              <a:rPr lang="en-GB" dirty="0"/>
              <a:t>The clips exemplify a number of activities mentioned above as well as providing other</a:t>
            </a:r>
          </a:p>
          <a:p>
            <a:r>
              <a:rPr lang="en-GB" dirty="0"/>
              <a:t>ideas practitioners can use in the classroom.</a:t>
            </a:r>
          </a:p>
        </p:txBody>
      </p:sp>
      <p:sp>
        <p:nvSpPr>
          <p:cNvPr id="4" name="Slide Number Placeholder 3"/>
          <p:cNvSpPr>
            <a:spLocks noGrp="1"/>
          </p:cNvSpPr>
          <p:nvPr>
            <p:ph type="sldNum" sz="quarter" idx="10"/>
          </p:nvPr>
        </p:nvSpPr>
        <p:spPr/>
        <p:txBody>
          <a:bodyPr/>
          <a:lstStyle/>
          <a:p>
            <a:fld id="{B8BBA43E-8EDE-41D2-9600-AC821BFEDF83}" type="slidenum">
              <a:rPr lang="en-GB" smtClean="0">
                <a:solidFill>
                  <a:prstClr val="black"/>
                </a:solidFill>
              </a:rPr>
              <a:pPr/>
              <a:t>30</a:t>
            </a:fld>
            <a:endParaRPr lang="en-GB">
              <a:solidFill>
                <a:prstClr val="black"/>
              </a:solidFill>
            </a:endParaRPr>
          </a:p>
        </p:txBody>
      </p:sp>
    </p:spTree>
    <p:extLst>
      <p:ext uri="{BB962C8B-B14F-4D97-AF65-F5344CB8AC3E}">
        <p14:creationId xmlns:p14="http://schemas.microsoft.com/office/powerpoint/2010/main" val="108011367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1" dirty="0"/>
              <a:t>The aim of this training pack is to provide guidance for year 6 and 7 teachers on how to move learners on from level 4 to level 5.</a:t>
            </a:r>
          </a:p>
          <a:p>
            <a:endParaRPr lang="en-GB" b="1" dirty="0"/>
          </a:p>
          <a:p>
            <a:r>
              <a:rPr lang="en-GB" dirty="0"/>
              <a:t>An important element of the pack is the DVD, which includes:</a:t>
            </a:r>
          </a:p>
          <a:p>
            <a:r>
              <a:rPr lang="en-GB" dirty="0"/>
              <a:t>four teaching sessions filmed at St Patrick’s School, Newport and St Peter’s School, </a:t>
            </a:r>
            <a:r>
              <a:rPr lang="en-GB" dirty="0" err="1"/>
              <a:t>Rossett</a:t>
            </a:r>
            <a:r>
              <a:rPr lang="en-GB" dirty="0"/>
              <a:t>, Wrexham</a:t>
            </a:r>
          </a:p>
          <a:p>
            <a:endParaRPr lang="en-GB" dirty="0"/>
          </a:p>
          <a:p>
            <a:r>
              <a:rPr lang="en-GB" b="1" dirty="0" smtClean="0">
                <a:effectLst/>
              </a:rPr>
              <a:t>Follow the link here to training pack and show </a:t>
            </a:r>
          </a:p>
          <a:p>
            <a:r>
              <a:rPr lang="en-GB" b="0" dirty="0" smtClean="0">
                <a:effectLst/>
              </a:rPr>
              <a:t>number</a:t>
            </a:r>
            <a:r>
              <a:rPr lang="en-GB" b="0" baseline="0" dirty="0" smtClean="0">
                <a:effectLst/>
              </a:rPr>
              <a:t> 4 film - </a:t>
            </a:r>
            <a:r>
              <a:rPr lang="en-GB" b="0" dirty="0" smtClean="0">
                <a:effectLst/>
              </a:rPr>
              <a:t>Codi </a:t>
            </a:r>
            <a:r>
              <a:rPr lang="en-GB" b="0" dirty="0" err="1" smtClean="0">
                <a:effectLst/>
              </a:rPr>
              <a:t>Safonau</a:t>
            </a:r>
            <a:r>
              <a:rPr lang="en-GB" b="0" dirty="0" smtClean="0">
                <a:effectLst/>
              </a:rPr>
              <a:t> </a:t>
            </a:r>
            <a:r>
              <a:rPr lang="en-GB" b="0" dirty="0" err="1" smtClean="0">
                <a:effectLst/>
              </a:rPr>
              <a:t>Llythrennedd</a:t>
            </a:r>
            <a:r>
              <a:rPr lang="en-GB" b="0" dirty="0" smtClean="0">
                <a:effectLst/>
              </a:rPr>
              <a:t> / Raising Standards of Literacy (4) </a:t>
            </a:r>
          </a:p>
          <a:p>
            <a:r>
              <a:rPr lang="en-GB" b="0" dirty="0" smtClean="0">
                <a:effectLst/>
              </a:rPr>
              <a:t>Just</a:t>
            </a:r>
            <a:r>
              <a:rPr lang="en-GB" b="0" baseline="0" dirty="0" smtClean="0">
                <a:effectLst/>
              </a:rPr>
              <a:t> show a little part of the film showing the use of language mats (bear in mind this was filmed in North Wales, hence the use of certain vocabulary) </a:t>
            </a:r>
          </a:p>
          <a:p>
            <a:endParaRPr lang="en-GB" b="0" baseline="0" dirty="0" smtClean="0">
              <a:effectLst/>
            </a:endParaRPr>
          </a:p>
          <a:p>
            <a:r>
              <a:rPr lang="en-GB" b="0" baseline="0" dirty="0" smtClean="0">
                <a:effectLst/>
              </a:rPr>
              <a:t>There are other ideas students may find useful to watch in their own time to show how they can promote Welsh in their lessons at KS2.</a:t>
            </a:r>
          </a:p>
          <a:p>
            <a:endParaRPr lang="en-GB" b="0" baseline="0" dirty="0" smtClean="0">
              <a:effectLst/>
            </a:endParaRPr>
          </a:p>
          <a:p>
            <a:r>
              <a:rPr lang="en-GB" b="0" baseline="0" dirty="0" smtClean="0">
                <a:effectLst/>
              </a:rPr>
              <a:t>Useful ideas and activities in both documents – advise looking at these in their own time!</a:t>
            </a:r>
            <a:endParaRPr lang="en-GB" b="0" dirty="0"/>
          </a:p>
        </p:txBody>
      </p:sp>
      <p:sp>
        <p:nvSpPr>
          <p:cNvPr id="4" name="Slide Number Placeholder 3"/>
          <p:cNvSpPr>
            <a:spLocks noGrp="1"/>
          </p:cNvSpPr>
          <p:nvPr>
            <p:ph type="sldNum" sz="quarter" idx="10"/>
          </p:nvPr>
        </p:nvSpPr>
        <p:spPr/>
        <p:txBody>
          <a:bodyPr/>
          <a:lstStyle/>
          <a:p>
            <a:fld id="{E86556FD-C29C-48BE-8237-C19858DB41FA}" type="slidenum">
              <a:rPr lang="en-GB" smtClean="0">
                <a:solidFill>
                  <a:prstClr val="black"/>
                </a:solidFill>
              </a:rPr>
              <a:pPr/>
              <a:t>31</a:t>
            </a:fld>
            <a:endParaRPr lang="en-GB">
              <a:solidFill>
                <a:prstClr val="black"/>
              </a:solidFill>
            </a:endParaRPr>
          </a:p>
        </p:txBody>
      </p:sp>
    </p:spTree>
    <p:extLst>
      <p:ext uri="{BB962C8B-B14F-4D97-AF65-F5344CB8AC3E}">
        <p14:creationId xmlns:p14="http://schemas.microsoft.com/office/powerpoint/2010/main" val="286055651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D2B30EF-EE6F-405E-9653-3552816CF135}" type="slidenum">
              <a:rPr lang="en-GB" smtClean="0"/>
              <a:pPr/>
              <a:t>32</a:t>
            </a:fld>
            <a:endParaRPr lang="en-GB"/>
          </a:p>
        </p:txBody>
      </p:sp>
    </p:spTree>
    <p:extLst>
      <p:ext uri="{BB962C8B-B14F-4D97-AF65-F5344CB8AC3E}">
        <p14:creationId xmlns:p14="http://schemas.microsoft.com/office/powerpoint/2010/main" val="386937227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D2B30EF-EE6F-405E-9653-3552816CF135}" type="slidenum">
              <a:rPr lang="en-GB" smtClean="0"/>
              <a:pPr/>
              <a:t>33</a:t>
            </a:fld>
            <a:endParaRPr lang="en-GB"/>
          </a:p>
        </p:txBody>
      </p:sp>
    </p:spTree>
    <p:extLst>
      <p:ext uri="{BB962C8B-B14F-4D97-AF65-F5344CB8AC3E}">
        <p14:creationId xmlns:p14="http://schemas.microsoft.com/office/powerpoint/2010/main" val="295617060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D2B30EF-EE6F-405E-9653-3552816CF135}" type="slidenum">
              <a:rPr lang="en-GB" smtClean="0"/>
              <a:pPr/>
              <a:t>34</a:t>
            </a:fld>
            <a:endParaRPr lang="en-GB"/>
          </a:p>
        </p:txBody>
      </p:sp>
    </p:spTree>
    <p:extLst>
      <p:ext uri="{BB962C8B-B14F-4D97-AF65-F5344CB8AC3E}">
        <p14:creationId xmlns:p14="http://schemas.microsoft.com/office/powerpoint/2010/main" val="38906243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D2B30EF-EE6F-405E-9653-3552816CF135}" type="slidenum">
              <a:rPr lang="en-GB" smtClean="0"/>
              <a:pPr/>
              <a:t>35</a:t>
            </a:fld>
            <a:endParaRPr lang="en-GB"/>
          </a:p>
        </p:txBody>
      </p:sp>
    </p:spTree>
    <p:extLst>
      <p:ext uri="{BB962C8B-B14F-4D97-AF65-F5344CB8AC3E}">
        <p14:creationId xmlns:p14="http://schemas.microsoft.com/office/powerpoint/2010/main" val="20610918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D2B30EF-EE6F-405E-9653-3552816CF135}" type="slidenum">
              <a:rPr lang="en-GB" smtClean="0"/>
              <a:pPr/>
              <a:t>36</a:t>
            </a:fld>
            <a:endParaRPr lang="en-GB"/>
          </a:p>
        </p:txBody>
      </p:sp>
    </p:spTree>
    <p:extLst>
      <p:ext uri="{BB962C8B-B14F-4D97-AF65-F5344CB8AC3E}">
        <p14:creationId xmlns:p14="http://schemas.microsoft.com/office/powerpoint/2010/main" val="75606193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D2B30EF-EE6F-405E-9653-3552816CF135}" type="slidenum">
              <a:rPr lang="en-GB" smtClean="0">
                <a:solidFill>
                  <a:prstClr val="black"/>
                </a:solidFill>
              </a:rPr>
              <a:pPr/>
              <a:t>37</a:t>
            </a:fld>
            <a:endParaRPr lang="en-GB">
              <a:solidFill>
                <a:prstClr val="black"/>
              </a:solidFill>
            </a:endParaRPr>
          </a:p>
        </p:txBody>
      </p:sp>
    </p:spTree>
    <p:extLst>
      <p:ext uri="{BB962C8B-B14F-4D97-AF65-F5344CB8AC3E}">
        <p14:creationId xmlns:p14="http://schemas.microsoft.com/office/powerpoint/2010/main" val="400891054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Example of</a:t>
            </a:r>
            <a:r>
              <a:rPr lang="en-GB" baseline="0" dirty="0" smtClean="0"/>
              <a:t> sheet use by third year student who displayed her sheet in the classroom and encouraged a competition between pupils and herself to see who made most use of Welsh during the week and a prize was awarded on Fridays</a:t>
            </a:r>
            <a:endParaRPr lang="en-GB" dirty="0"/>
          </a:p>
        </p:txBody>
      </p:sp>
      <p:sp>
        <p:nvSpPr>
          <p:cNvPr id="4" name="Slide Number Placeholder 3"/>
          <p:cNvSpPr>
            <a:spLocks noGrp="1"/>
          </p:cNvSpPr>
          <p:nvPr>
            <p:ph type="sldNum" sz="quarter" idx="10"/>
          </p:nvPr>
        </p:nvSpPr>
        <p:spPr/>
        <p:txBody>
          <a:bodyPr/>
          <a:lstStyle/>
          <a:p>
            <a:fld id="{E86556FD-C29C-48BE-8237-C19858DB41FA}" type="slidenum">
              <a:rPr lang="en-GB" smtClean="0"/>
              <a:pPr/>
              <a:t>38</a:t>
            </a:fld>
            <a:endParaRPr lang="en-GB"/>
          </a:p>
        </p:txBody>
      </p:sp>
    </p:spTree>
    <p:extLst>
      <p:ext uri="{BB962C8B-B14F-4D97-AF65-F5344CB8AC3E}">
        <p14:creationId xmlns:p14="http://schemas.microsoft.com/office/powerpoint/2010/main" val="384232741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Exemplar where rationale behind selected phrases was included</a:t>
            </a:r>
            <a:endParaRPr lang="en-GB" dirty="0"/>
          </a:p>
        </p:txBody>
      </p:sp>
      <p:sp>
        <p:nvSpPr>
          <p:cNvPr id="4" name="Slide Number Placeholder 3"/>
          <p:cNvSpPr>
            <a:spLocks noGrp="1"/>
          </p:cNvSpPr>
          <p:nvPr>
            <p:ph type="sldNum" sz="quarter" idx="10"/>
          </p:nvPr>
        </p:nvSpPr>
        <p:spPr/>
        <p:txBody>
          <a:bodyPr/>
          <a:lstStyle/>
          <a:p>
            <a:fld id="{BD2B30EF-EE6F-405E-9653-3552816CF135}" type="slidenum">
              <a:rPr lang="en-GB" smtClean="0">
                <a:solidFill>
                  <a:prstClr val="black"/>
                </a:solidFill>
              </a:rPr>
              <a:pPr/>
              <a:t>39</a:t>
            </a:fld>
            <a:endParaRPr lang="en-GB">
              <a:solidFill>
                <a:prstClr val="black"/>
              </a:solidFill>
            </a:endParaRPr>
          </a:p>
        </p:txBody>
      </p:sp>
    </p:spTree>
    <p:extLst>
      <p:ext uri="{BB962C8B-B14F-4D97-AF65-F5344CB8AC3E}">
        <p14:creationId xmlns:p14="http://schemas.microsoft.com/office/powerpoint/2010/main" val="208303046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mtClean="0"/>
              <a:t>Distribute sheets</a:t>
            </a:r>
            <a:endParaRPr lang="en-GB"/>
          </a:p>
        </p:txBody>
      </p:sp>
      <p:sp>
        <p:nvSpPr>
          <p:cNvPr id="4" name="Slide Number Placeholder 3"/>
          <p:cNvSpPr>
            <a:spLocks noGrp="1"/>
          </p:cNvSpPr>
          <p:nvPr>
            <p:ph type="sldNum" sz="quarter" idx="10"/>
          </p:nvPr>
        </p:nvSpPr>
        <p:spPr/>
        <p:txBody>
          <a:bodyPr/>
          <a:lstStyle/>
          <a:p>
            <a:fld id="{BD2B30EF-EE6F-405E-9653-3552816CF135}" type="slidenum">
              <a:rPr lang="en-GB" smtClean="0"/>
              <a:pPr/>
              <a:t>40</a:t>
            </a:fld>
            <a:endParaRPr lang="en-GB"/>
          </a:p>
        </p:txBody>
      </p:sp>
    </p:spTree>
    <p:extLst>
      <p:ext uri="{BB962C8B-B14F-4D97-AF65-F5344CB8AC3E}">
        <p14:creationId xmlns:p14="http://schemas.microsoft.com/office/powerpoint/2010/main" val="96517631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ESIS language patterns available</a:t>
            </a:r>
            <a:r>
              <a:rPr lang="en-GB" baseline="0" dirty="0" smtClean="0"/>
              <a:t> on Moodle if needed</a:t>
            </a:r>
            <a:endParaRPr lang="en-GB" dirty="0"/>
          </a:p>
        </p:txBody>
      </p:sp>
      <p:sp>
        <p:nvSpPr>
          <p:cNvPr id="4" name="Slide Number Placeholder 3"/>
          <p:cNvSpPr>
            <a:spLocks noGrp="1"/>
          </p:cNvSpPr>
          <p:nvPr>
            <p:ph type="sldNum" sz="quarter" idx="10"/>
          </p:nvPr>
        </p:nvSpPr>
        <p:spPr/>
        <p:txBody>
          <a:bodyPr/>
          <a:lstStyle/>
          <a:p>
            <a:fld id="{BD2B30EF-EE6F-405E-9653-3552816CF135}" type="slidenum">
              <a:rPr lang="en-GB" smtClean="0"/>
              <a:pPr/>
              <a:t>41</a:t>
            </a:fld>
            <a:endParaRPr lang="en-GB"/>
          </a:p>
        </p:txBody>
      </p:sp>
    </p:spTree>
    <p:extLst>
      <p:ext uri="{BB962C8B-B14F-4D97-AF65-F5344CB8AC3E}">
        <p14:creationId xmlns:p14="http://schemas.microsoft.com/office/powerpoint/2010/main" val="1033924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BD92B75-A462-43B6-8D29-B8352F4C9BEC}" type="datetimeFigureOut">
              <a:rPr lang="en-GB" smtClean="0"/>
              <a:pPr/>
              <a:t>30/10/2017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7D0661-7CB3-4C9F-82CA-4F47E14B74E3}"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BD92B75-A462-43B6-8D29-B8352F4C9BEC}" type="datetimeFigureOut">
              <a:rPr lang="en-GB" smtClean="0"/>
              <a:pPr/>
              <a:t>30/10/2017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7D0661-7CB3-4C9F-82CA-4F47E14B74E3}"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BD92B75-A462-43B6-8D29-B8352F4C9BEC}" type="datetimeFigureOut">
              <a:rPr lang="en-GB" smtClean="0"/>
              <a:pPr/>
              <a:t>30/10/2017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7D0661-7CB3-4C9F-82CA-4F47E14B74E3}"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BD92B75-A462-43B6-8D29-B8352F4C9BEC}" type="datetimeFigureOut">
              <a:rPr lang="en-GB" smtClean="0"/>
              <a:pPr/>
              <a:t>30/10/2017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D7D0661-7CB3-4C9F-82CA-4F47E14B74E3}"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BD92B75-A462-43B6-8D29-B8352F4C9BEC}" type="datetimeFigureOut">
              <a:rPr lang="en-GB" smtClean="0"/>
              <a:pPr/>
              <a:t>30/10/2017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D7D0661-7CB3-4C9F-82CA-4F47E14B74E3}"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BD92B75-A462-43B6-8D29-B8352F4C9BEC}" type="datetimeFigureOut">
              <a:rPr lang="en-GB" smtClean="0"/>
              <a:pPr/>
              <a:t>30/10/2017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D7D0661-7CB3-4C9F-82CA-4F47E14B74E3}"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BD92B75-A462-43B6-8D29-B8352F4C9BEC}" type="datetimeFigureOut">
              <a:rPr lang="en-GB" smtClean="0"/>
              <a:pPr/>
              <a:t>30/10/2017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D7D0661-7CB3-4C9F-82CA-4F47E14B74E3}"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BD92B75-A462-43B6-8D29-B8352F4C9BEC}" type="datetimeFigureOut">
              <a:rPr lang="en-GB" smtClean="0"/>
              <a:pPr/>
              <a:t>30/10/2017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D7D0661-7CB3-4C9F-82CA-4F47E14B74E3}" type="slidenum">
              <a:rPr lang="en-GB" smtClean="0"/>
              <a:pPr/>
              <a:t>‹#›</a:t>
            </a:fld>
            <a:endParaRPr lang="en-GB"/>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1BD92B75-A462-43B6-8D29-B8352F4C9BEC}" type="datetimeFigureOut">
              <a:rPr lang="en-GB" smtClean="0"/>
              <a:pPr/>
              <a:t>30/10/2017</a:t>
            </a:fld>
            <a:endParaRPr lang="en-GB"/>
          </a:p>
        </p:txBody>
      </p:sp>
      <p:sp>
        <p:nvSpPr>
          <p:cNvPr id="9" name="Slide Number Placeholder 8"/>
          <p:cNvSpPr>
            <a:spLocks noGrp="1"/>
          </p:cNvSpPr>
          <p:nvPr>
            <p:ph type="sldNum" sz="quarter" idx="11"/>
          </p:nvPr>
        </p:nvSpPr>
        <p:spPr/>
        <p:txBody>
          <a:bodyPr/>
          <a:lstStyle/>
          <a:p>
            <a:fld id="{AD7D0661-7CB3-4C9F-82CA-4F47E14B74E3}" type="slidenum">
              <a:rPr lang="en-GB" smtClean="0"/>
              <a:pPr/>
              <a:t>‹#›</a:t>
            </a:fld>
            <a:endParaRPr lang="en-GB"/>
          </a:p>
        </p:txBody>
      </p:sp>
      <p:sp>
        <p:nvSpPr>
          <p:cNvPr id="10" name="Footer Placeholder 9"/>
          <p:cNvSpPr>
            <a:spLocks noGrp="1"/>
          </p:cNvSpPr>
          <p:nvPr>
            <p:ph type="ftr" sz="quarter" idx="12"/>
          </p:nvPr>
        </p:nvSpPr>
        <p:spPr/>
        <p:txBody>
          <a:bodyPr/>
          <a:lstStyle/>
          <a:p>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BD92B75-A462-43B6-8D29-B8352F4C9BEC}" type="datetimeFigureOut">
              <a:rPr lang="en-GB" smtClean="0"/>
              <a:pPr/>
              <a:t>30/10/2017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7D0661-7CB3-4C9F-82CA-4F47E14B74E3}"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BD92B75-A462-43B6-8D29-B8352F4C9BEC}" type="datetimeFigureOut">
              <a:rPr lang="en-GB" smtClean="0"/>
              <a:pPr/>
              <a:t>30/10/2017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7D0661-7CB3-4C9F-82CA-4F47E14B74E3}"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BD92B75-A462-43B6-8D29-B8352F4C9BEC}" type="datetimeFigureOut">
              <a:rPr lang="en-GB" smtClean="0">
                <a:solidFill>
                  <a:srgbClr val="EEECE1"/>
                </a:solidFill>
              </a:rPr>
              <a:pPr/>
              <a:t>30/10/2017</a:t>
            </a:fld>
            <a:endParaRPr lang="en-GB">
              <a:solidFill>
                <a:srgbClr val="EEECE1"/>
              </a:solidFill>
            </a:endParaRPr>
          </a:p>
        </p:txBody>
      </p:sp>
      <p:sp>
        <p:nvSpPr>
          <p:cNvPr id="5" name="Footer Placeholder 4"/>
          <p:cNvSpPr>
            <a:spLocks noGrp="1"/>
          </p:cNvSpPr>
          <p:nvPr>
            <p:ph type="ftr" sz="quarter" idx="11"/>
          </p:nvPr>
        </p:nvSpPr>
        <p:spPr/>
        <p:txBody>
          <a:bodyPr/>
          <a:lstStyle/>
          <a:p>
            <a:endParaRPr lang="en-GB">
              <a:solidFill>
                <a:srgbClr val="EEECE1"/>
              </a:solidFill>
            </a:endParaRPr>
          </a:p>
        </p:txBody>
      </p:sp>
      <p:sp>
        <p:nvSpPr>
          <p:cNvPr id="6" name="Slide Number Placeholder 5"/>
          <p:cNvSpPr>
            <a:spLocks noGrp="1"/>
          </p:cNvSpPr>
          <p:nvPr>
            <p:ph type="sldNum" sz="quarter" idx="12"/>
          </p:nvPr>
        </p:nvSpPr>
        <p:spPr/>
        <p:txBody>
          <a:bodyPr/>
          <a:lstStyle/>
          <a:p>
            <a:fld id="{AD7D0661-7CB3-4C9F-82CA-4F47E14B74E3}" type="slidenum">
              <a:rPr lang="en-GB" smtClean="0"/>
              <a:pPr/>
              <a:t>‹#›</a:t>
            </a:fld>
            <a:endParaRPr lang="en-GB"/>
          </a:p>
        </p:txBody>
      </p:sp>
    </p:spTree>
    <p:extLst>
      <p:ext uri="{BB962C8B-B14F-4D97-AF65-F5344CB8AC3E}">
        <p14:creationId xmlns:p14="http://schemas.microsoft.com/office/powerpoint/2010/main" val="39014691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BD92B75-A462-43B6-8D29-B8352F4C9BEC}" type="datetimeFigureOut">
              <a:rPr lang="en-GB" smtClean="0">
                <a:solidFill>
                  <a:srgbClr val="EEECE1"/>
                </a:solidFill>
              </a:rPr>
              <a:pPr/>
              <a:t>30/10/2017</a:t>
            </a:fld>
            <a:endParaRPr lang="en-GB">
              <a:solidFill>
                <a:srgbClr val="EEECE1"/>
              </a:solidFill>
            </a:endParaRPr>
          </a:p>
        </p:txBody>
      </p:sp>
      <p:sp>
        <p:nvSpPr>
          <p:cNvPr id="5" name="Footer Placeholder 4"/>
          <p:cNvSpPr>
            <a:spLocks noGrp="1"/>
          </p:cNvSpPr>
          <p:nvPr>
            <p:ph type="ftr" sz="quarter" idx="11"/>
          </p:nvPr>
        </p:nvSpPr>
        <p:spPr/>
        <p:txBody>
          <a:bodyPr/>
          <a:lstStyle/>
          <a:p>
            <a:endParaRPr lang="en-GB">
              <a:solidFill>
                <a:srgbClr val="EEECE1"/>
              </a:solidFill>
            </a:endParaRPr>
          </a:p>
        </p:txBody>
      </p:sp>
      <p:sp>
        <p:nvSpPr>
          <p:cNvPr id="6" name="Slide Number Placeholder 5"/>
          <p:cNvSpPr>
            <a:spLocks noGrp="1"/>
          </p:cNvSpPr>
          <p:nvPr>
            <p:ph type="sldNum" sz="quarter" idx="12"/>
          </p:nvPr>
        </p:nvSpPr>
        <p:spPr/>
        <p:txBody>
          <a:bodyPr/>
          <a:lstStyle/>
          <a:p>
            <a:fld id="{AD7D0661-7CB3-4C9F-82CA-4F47E14B74E3}" type="slidenum">
              <a:rPr lang="en-GB" smtClean="0"/>
              <a:pPr/>
              <a:t>‹#›</a:t>
            </a:fld>
            <a:endParaRPr lang="en-GB"/>
          </a:p>
        </p:txBody>
      </p:sp>
    </p:spTree>
    <p:extLst>
      <p:ext uri="{BB962C8B-B14F-4D97-AF65-F5344CB8AC3E}">
        <p14:creationId xmlns:p14="http://schemas.microsoft.com/office/powerpoint/2010/main" val="10272735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BD92B75-A462-43B6-8D29-B8352F4C9BEC}" type="datetimeFigureOut">
              <a:rPr lang="en-GB" smtClean="0">
                <a:solidFill>
                  <a:srgbClr val="EEECE1"/>
                </a:solidFill>
              </a:rPr>
              <a:pPr/>
              <a:t>30/10/2017</a:t>
            </a:fld>
            <a:endParaRPr lang="en-GB">
              <a:solidFill>
                <a:srgbClr val="EEECE1"/>
              </a:solidFill>
            </a:endParaRPr>
          </a:p>
        </p:txBody>
      </p:sp>
      <p:sp>
        <p:nvSpPr>
          <p:cNvPr id="5" name="Footer Placeholder 4"/>
          <p:cNvSpPr>
            <a:spLocks noGrp="1"/>
          </p:cNvSpPr>
          <p:nvPr>
            <p:ph type="ftr" sz="quarter" idx="11"/>
          </p:nvPr>
        </p:nvSpPr>
        <p:spPr/>
        <p:txBody>
          <a:bodyPr/>
          <a:lstStyle/>
          <a:p>
            <a:endParaRPr lang="en-GB">
              <a:solidFill>
                <a:srgbClr val="EEECE1"/>
              </a:solidFill>
            </a:endParaRPr>
          </a:p>
        </p:txBody>
      </p:sp>
      <p:sp>
        <p:nvSpPr>
          <p:cNvPr id="6" name="Slide Number Placeholder 5"/>
          <p:cNvSpPr>
            <a:spLocks noGrp="1"/>
          </p:cNvSpPr>
          <p:nvPr>
            <p:ph type="sldNum" sz="quarter" idx="12"/>
          </p:nvPr>
        </p:nvSpPr>
        <p:spPr/>
        <p:txBody>
          <a:bodyPr/>
          <a:lstStyle/>
          <a:p>
            <a:fld id="{AD7D0661-7CB3-4C9F-82CA-4F47E14B74E3}" type="slidenum">
              <a:rPr lang="en-GB" smtClean="0"/>
              <a:pPr/>
              <a:t>‹#›</a:t>
            </a:fld>
            <a:endParaRPr lang="en-GB"/>
          </a:p>
        </p:txBody>
      </p:sp>
    </p:spTree>
    <p:extLst>
      <p:ext uri="{BB962C8B-B14F-4D97-AF65-F5344CB8AC3E}">
        <p14:creationId xmlns:p14="http://schemas.microsoft.com/office/powerpoint/2010/main" val="34490544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BD92B75-A462-43B6-8D29-B8352F4C9BEC}" type="datetimeFigureOut">
              <a:rPr lang="en-GB" smtClean="0">
                <a:solidFill>
                  <a:srgbClr val="EEECE1"/>
                </a:solidFill>
              </a:rPr>
              <a:pPr/>
              <a:t>30/10/2017</a:t>
            </a:fld>
            <a:endParaRPr lang="en-GB">
              <a:solidFill>
                <a:srgbClr val="EEECE1"/>
              </a:solidFill>
            </a:endParaRPr>
          </a:p>
        </p:txBody>
      </p:sp>
      <p:sp>
        <p:nvSpPr>
          <p:cNvPr id="6" name="Footer Placeholder 5"/>
          <p:cNvSpPr>
            <a:spLocks noGrp="1"/>
          </p:cNvSpPr>
          <p:nvPr>
            <p:ph type="ftr" sz="quarter" idx="11"/>
          </p:nvPr>
        </p:nvSpPr>
        <p:spPr/>
        <p:txBody>
          <a:bodyPr/>
          <a:lstStyle/>
          <a:p>
            <a:endParaRPr lang="en-GB">
              <a:solidFill>
                <a:srgbClr val="EEECE1"/>
              </a:solidFill>
            </a:endParaRPr>
          </a:p>
        </p:txBody>
      </p:sp>
      <p:sp>
        <p:nvSpPr>
          <p:cNvPr id="7" name="Slide Number Placeholder 6"/>
          <p:cNvSpPr>
            <a:spLocks noGrp="1"/>
          </p:cNvSpPr>
          <p:nvPr>
            <p:ph type="sldNum" sz="quarter" idx="12"/>
          </p:nvPr>
        </p:nvSpPr>
        <p:spPr/>
        <p:txBody>
          <a:bodyPr/>
          <a:lstStyle/>
          <a:p>
            <a:fld id="{AD7D0661-7CB3-4C9F-82CA-4F47E14B74E3}" type="slidenum">
              <a:rPr lang="en-GB" smtClean="0"/>
              <a:pPr/>
              <a:t>‹#›</a:t>
            </a:fld>
            <a:endParaRPr lang="en-GB"/>
          </a:p>
        </p:txBody>
      </p:sp>
    </p:spTree>
    <p:extLst>
      <p:ext uri="{BB962C8B-B14F-4D97-AF65-F5344CB8AC3E}">
        <p14:creationId xmlns:p14="http://schemas.microsoft.com/office/powerpoint/2010/main" val="5726136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BD92B75-A462-43B6-8D29-B8352F4C9BEC}" type="datetimeFigureOut">
              <a:rPr lang="en-GB" smtClean="0">
                <a:solidFill>
                  <a:srgbClr val="EEECE1"/>
                </a:solidFill>
              </a:rPr>
              <a:pPr/>
              <a:t>30/10/2017</a:t>
            </a:fld>
            <a:endParaRPr lang="en-GB">
              <a:solidFill>
                <a:srgbClr val="EEECE1"/>
              </a:solidFill>
            </a:endParaRPr>
          </a:p>
        </p:txBody>
      </p:sp>
      <p:sp>
        <p:nvSpPr>
          <p:cNvPr id="8" name="Footer Placeholder 7"/>
          <p:cNvSpPr>
            <a:spLocks noGrp="1"/>
          </p:cNvSpPr>
          <p:nvPr>
            <p:ph type="ftr" sz="quarter" idx="11"/>
          </p:nvPr>
        </p:nvSpPr>
        <p:spPr/>
        <p:txBody>
          <a:bodyPr/>
          <a:lstStyle/>
          <a:p>
            <a:endParaRPr lang="en-GB">
              <a:solidFill>
                <a:srgbClr val="EEECE1"/>
              </a:solidFill>
            </a:endParaRPr>
          </a:p>
        </p:txBody>
      </p:sp>
      <p:sp>
        <p:nvSpPr>
          <p:cNvPr id="9" name="Slide Number Placeholder 8"/>
          <p:cNvSpPr>
            <a:spLocks noGrp="1"/>
          </p:cNvSpPr>
          <p:nvPr>
            <p:ph type="sldNum" sz="quarter" idx="12"/>
          </p:nvPr>
        </p:nvSpPr>
        <p:spPr/>
        <p:txBody>
          <a:bodyPr/>
          <a:lstStyle/>
          <a:p>
            <a:fld id="{AD7D0661-7CB3-4C9F-82CA-4F47E14B74E3}" type="slidenum">
              <a:rPr lang="en-GB" smtClean="0"/>
              <a:pPr/>
              <a:t>‹#›</a:t>
            </a:fld>
            <a:endParaRPr lang="en-GB"/>
          </a:p>
        </p:txBody>
      </p:sp>
    </p:spTree>
    <p:extLst>
      <p:ext uri="{BB962C8B-B14F-4D97-AF65-F5344CB8AC3E}">
        <p14:creationId xmlns:p14="http://schemas.microsoft.com/office/powerpoint/2010/main" val="32282185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BD92B75-A462-43B6-8D29-B8352F4C9BEC}" type="datetimeFigureOut">
              <a:rPr lang="en-GB" smtClean="0">
                <a:solidFill>
                  <a:srgbClr val="EEECE1"/>
                </a:solidFill>
              </a:rPr>
              <a:pPr/>
              <a:t>30/10/2017</a:t>
            </a:fld>
            <a:endParaRPr lang="en-GB">
              <a:solidFill>
                <a:srgbClr val="EEECE1"/>
              </a:solidFill>
            </a:endParaRPr>
          </a:p>
        </p:txBody>
      </p:sp>
      <p:sp>
        <p:nvSpPr>
          <p:cNvPr id="4" name="Footer Placeholder 3"/>
          <p:cNvSpPr>
            <a:spLocks noGrp="1"/>
          </p:cNvSpPr>
          <p:nvPr>
            <p:ph type="ftr" sz="quarter" idx="11"/>
          </p:nvPr>
        </p:nvSpPr>
        <p:spPr/>
        <p:txBody>
          <a:bodyPr/>
          <a:lstStyle/>
          <a:p>
            <a:endParaRPr lang="en-GB">
              <a:solidFill>
                <a:srgbClr val="EEECE1"/>
              </a:solidFill>
            </a:endParaRPr>
          </a:p>
        </p:txBody>
      </p:sp>
      <p:sp>
        <p:nvSpPr>
          <p:cNvPr id="5" name="Slide Number Placeholder 4"/>
          <p:cNvSpPr>
            <a:spLocks noGrp="1"/>
          </p:cNvSpPr>
          <p:nvPr>
            <p:ph type="sldNum" sz="quarter" idx="12"/>
          </p:nvPr>
        </p:nvSpPr>
        <p:spPr/>
        <p:txBody>
          <a:bodyPr/>
          <a:lstStyle/>
          <a:p>
            <a:fld id="{AD7D0661-7CB3-4C9F-82CA-4F47E14B74E3}" type="slidenum">
              <a:rPr lang="en-GB" smtClean="0"/>
              <a:pPr/>
              <a:t>‹#›</a:t>
            </a:fld>
            <a:endParaRPr lang="en-GB"/>
          </a:p>
        </p:txBody>
      </p:sp>
    </p:spTree>
    <p:extLst>
      <p:ext uri="{BB962C8B-B14F-4D97-AF65-F5344CB8AC3E}">
        <p14:creationId xmlns:p14="http://schemas.microsoft.com/office/powerpoint/2010/main" val="2545736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BD92B75-A462-43B6-8D29-B8352F4C9BEC}" type="datetimeFigureOut">
              <a:rPr lang="en-GB" smtClean="0">
                <a:solidFill>
                  <a:srgbClr val="EEECE1"/>
                </a:solidFill>
              </a:rPr>
              <a:pPr/>
              <a:t>30/10/2017</a:t>
            </a:fld>
            <a:endParaRPr lang="en-GB">
              <a:solidFill>
                <a:srgbClr val="EEECE1"/>
              </a:solidFill>
            </a:endParaRPr>
          </a:p>
        </p:txBody>
      </p:sp>
      <p:sp>
        <p:nvSpPr>
          <p:cNvPr id="3" name="Footer Placeholder 2"/>
          <p:cNvSpPr>
            <a:spLocks noGrp="1"/>
          </p:cNvSpPr>
          <p:nvPr>
            <p:ph type="ftr" sz="quarter" idx="11"/>
          </p:nvPr>
        </p:nvSpPr>
        <p:spPr/>
        <p:txBody>
          <a:bodyPr/>
          <a:lstStyle/>
          <a:p>
            <a:endParaRPr lang="en-GB">
              <a:solidFill>
                <a:srgbClr val="EEECE1"/>
              </a:solidFill>
            </a:endParaRPr>
          </a:p>
        </p:txBody>
      </p:sp>
      <p:sp>
        <p:nvSpPr>
          <p:cNvPr id="4" name="Slide Number Placeholder 3"/>
          <p:cNvSpPr>
            <a:spLocks noGrp="1"/>
          </p:cNvSpPr>
          <p:nvPr>
            <p:ph type="sldNum" sz="quarter" idx="12"/>
          </p:nvPr>
        </p:nvSpPr>
        <p:spPr/>
        <p:txBody>
          <a:bodyPr/>
          <a:lstStyle/>
          <a:p>
            <a:fld id="{AD7D0661-7CB3-4C9F-82CA-4F47E14B74E3}" type="slidenum">
              <a:rPr lang="en-GB" smtClean="0"/>
              <a:pPr/>
              <a:t>‹#›</a:t>
            </a:fld>
            <a:endParaRPr lang="en-GB"/>
          </a:p>
        </p:txBody>
      </p:sp>
    </p:spTree>
    <p:extLst>
      <p:ext uri="{BB962C8B-B14F-4D97-AF65-F5344CB8AC3E}">
        <p14:creationId xmlns:p14="http://schemas.microsoft.com/office/powerpoint/2010/main" val="32428862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BD92B75-A462-43B6-8D29-B8352F4C9BEC}" type="datetimeFigureOut">
              <a:rPr lang="en-GB" smtClean="0">
                <a:solidFill>
                  <a:srgbClr val="EEECE1"/>
                </a:solidFill>
              </a:rPr>
              <a:pPr/>
              <a:t>30/10/2017</a:t>
            </a:fld>
            <a:endParaRPr lang="en-GB">
              <a:solidFill>
                <a:srgbClr val="EEECE1"/>
              </a:solidFill>
            </a:endParaRPr>
          </a:p>
        </p:txBody>
      </p:sp>
      <p:sp>
        <p:nvSpPr>
          <p:cNvPr id="6" name="Footer Placeholder 5"/>
          <p:cNvSpPr>
            <a:spLocks noGrp="1"/>
          </p:cNvSpPr>
          <p:nvPr>
            <p:ph type="ftr" sz="quarter" idx="11"/>
          </p:nvPr>
        </p:nvSpPr>
        <p:spPr/>
        <p:txBody>
          <a:bodyPr/>
          <a:lstStyle/>
          <a:p>
            <a:endParaRPr lang="en-GB">
              <a:solidFill>
                <a:srgbClr val="EEECE1"/>
              </a:solidFill>
            </a:endParaRPr>
          </a:p>
        </p:txBody>
      </p:sp>
      <p:sp>
        <p:nvSpPr>
          <p:cNvPr id="7" name="Slide Number Placeholder 6"/>
          <p:cNvSpPr>
            <a:spLocks noGrp="1"/>
          </p:cNvSpPr>
          <p:nvPr>
            <p:ph type="sldNum" sz="quarter" idx="12"/>
          </p:nvPr>
        </p:nvSpPr>
        <p:spPr/>
        <p:txBody>
          <a:bodyPr/>
          <a:lstStyle/>
          <a:p>
            <a:fld id="{AD7D0661-7CB3-4C9F-82CA-4F47E14B74E3}" type="slidenum">
              <a:rPr lang="en-GB" smtClean="0"/>
              <a:pPr/>
              <a:t>‹#›</a:t>
            </a:fld>
            <a:endParaRPr lang="en-GB"/>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5120121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1BD92B75-A462-43B6-8D29-B8352F4C9BEC}" type="datetimeFigureOut">
              <a:rPr lang="en-GB" smtClean="0">
                <a:solidFill>
                  <a:srgbClr val="EEECE1"/>
                </a:solidFill>
              </a:rPr>
              <a:pPr/>
              <a:t>30/10/2017</a:t>
            </a:fld>
            <a:endParaRPr lang="en-GB">
              <a:solidFill>
                <a:srgbClr val="EEECE1"/>
              </a:solidFill>
            </a:endParaRPr>
          </a:p>
        </p:txBody>
      </p:sp>
      <p:sp>
        <p:nvSpPr>
          <p:cNvPr id="9" name="Slide Number Placeholder 8"/>
          <p:cNvSpPr>
            <a:spLocks noGrp="1"/>
          </p:cNvSpPr>
          <p:nvPr>
            <p:ph type="sldNum" sz="quarter" idx="11"/>
          </p:nvPr>
        </p:nvSpPr>
        <p:spPr/>
        <p:txBody>
          <a:bodyPr/>
          <a:lstStyle/>
          <a:p>
            <a:fld id="{AD7D0661-7CB3-4C9F-82CA-4F47E14B74E3}" type="slidenum">
              <a:rPr lang="en-GB" smtClean="0"/>
              <a:pPr/>
              <a:t>‹#›</a:t>
            </a:fld>
            <a:endParaRPr lang="en-GB"/>
          </a:p>
        </p:txBody>
      </p:sp>
      <p:sp>
        <p:nvSpPr>
          <p:cNvPr id="10" name="Footer Placeholder 9"/>
          <p:cNvSpPr>
            <a:spLocks noGrp="1"/>
          </p:cNvSpPr>
          <p:nvPr>
            <p:ph type="ftr" sz="quarter" idx="12"/>
          </p:nvPr>
        </p:nvSpPr>
        <p:spPr/>
        <p:txBody>
          <a:bodyPr/>
          <a:lstStyle/>
          <a:p>
            <a:endParaRPr lang="en-GB">
              <a:solidFill>
                <a:srgbClr val="EEECE1"/>
              </a:solidFill>
            </a:endParaRPr>
          </a:p>
        </p:txBody>
      </p:sp>
    </p:spTree>
    <p:extLst>
      <p:ext uri="{BB962C8B-B14F-4D97-AF65-F5344CB8AC3E}">
        <p14:creationId xmlns:p14="http://schemas.microsoft.com/office/powerpoint/2010/main" val="251087022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BD92B75-A462-43B6-8D29-B8352F4C9BEC}" type="datetimeFigureOut">
              <a:rPr lang="en-GB" smtClean="0">
                <a:solidFill>
                  <a:srgbClr val="EEECE1"/>
                </a:solidFill>
              </a:rPr>
              <a:pPr/>
              <a:t>30/10/2017</a:t>
            </a:fld>
            <a:endParaRPr lang="en-GB">
              <a:solidFill>
                <a:srgbClr val="EEECE1"/>
              </a:solidFill>
            </a:endParaRPr>
          </a:p>
        </p:txBody>
      </p:sp>
      <p:sp>
        <p:nvSpPr>
          <p:cNvPr id="5" name="Footer Placeholder 4"/>
          <p:cNvSpPr>
            <a:spLocks noGrp="1"/>
          </p:cNvSpPr>
          <p:nvPr>
            <p:ph type="ftr" sz="quarter" idx="11"/>
          </p:nvPr>
        </p:nvSpPr>
        <p:spPr/>
        <p:txBody>
          <a:bodyPr/>
          <a:lstStyle/>
          <a:p>
            <a:endParaRPr lang="en-GB">
              <a:solidFill>
                <a:srgbClr val="EEECE1"/>
              </a:solidFill>
            </a:endParaRPr>
          </a:p>
        </p:txBody>
      </p:sp>
      <p:sp>
        <p:nvSpPr>
          <p:cNvPr id="6" name="Slide Number Placeholder 5"/>
          <p:cNvSpPr>
            <a:spLocks noGrp="1"/>
          </p:cNvSpPr>
          <p:nvPr>
            <p:ph type="sldNum" sz="quarter" idx="12"/>
          </p:nvPr>
        </p:nvSpPr>
        <p:spPr/>
        <p:txBody>
          <a:bodyPr/>
          <a:lstStyle/>
          <a:p>
            <a:fld id="{AD7D0661-7CB3-4C9F-82CA-4F47E14B74E3}" type="slidenum">
              <a:rPr lang="en-GB" smtClean="0"/>
              <a:pPr/>
              <a:t>‹#›</a:t>
            </a:fld>
            <a:endParaRPr lang="en-GB"/>
          </a:p>
        </p:txBody>
      </p:sp>
    </p:spTree>
    <p:extLst>
      <p:ext uri="{BB962C8B-B14F-4D97-AF65-F5344CB8AC3E}">
        <p14:creationId xmlns:p14="http://schemas.microsoft.com/office/powerpoint/2010/main" val="27772509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BD92B75-A462-43B6-8D29-B8352F4C9BEC}" type="datetimeFigureOut">
              <a:rPr lang="en-GB" smtClean="0">
                <a:solidFill>
                  <a:srgbClr val="EEECE1"/>
                </a:solidFill>
              </a:rPr>
              <a:pPr/>
              <a:t>30/10/2017</a:t>
            </a:fld>
            <a:endParaRPr lang="en-GB">
              <a:solidFill>
                <a:srgbClr val="EEECE1"/>
              </a:solidFill>
            </a:endParaRPr>
          </a:p>
        </p:txBody>
      </p:sp>
      <p:sp>
        <p:nvSpPr>
          <p:cNvPr id="5" name="Footer Placeholder 4"/>
          <p:cNvSpPr>
            <a:spLocks noGrp="1"/>
          </p:cNvSpPr>
          <p:nvPr>
            <p:ph type="ftr" sz="quarter" idx="11"/>
          </p:nvPr>
        </p:nvSpPr>
        <p:spPr/>
        <p:txBody>
          <a:bodyPr/>
          <a:lstStyle/>
          <a:p>
            <a:endParaRPr lang="en-GB">
              <a:solidFill>
                <a:srgbClr val="EEECE1"/>
              </a:solidFill>
            </a:endParaRPr>
          </a:p>
        </p:txBody>
      </p:sp>
      <p:sp>
        <p:nvSpPr>
          <p:cNvPr id="6" name="Slide Number Placeholder 5"/>
          <p:cNvSpPr>
            <a:spLocks noGrp="1"/>
          </p:cNvSpPr>
          <p:nvPr>
            <p:ph type="sldNum" sz="quarter" idx="12"/>
          </p:nvPr>
        </p:nvSpPr>
        <p:spPr/>
        <p:txBody>
          <a:bodyPr/>
          <a:lstStyle/>
          <a:p>
            <a:fld id="{AD7D0661-7CB3-4C9F-82CA-4F47E14B74E3}" type="slidenum">
              <a:rPr lang="en-GB" smtClean="0"/>
              <a:pPr/>
              <a:t>‹#›</a:t>
            </a:fld>
            <a:endParaRPr lang="en-GB"/>
          </a:p>
        </p:txBody>
      </p:sp>
    </p:spTree>
    <p:extLst>
      <p:ext uri="{BB962C8B-B14F-4D97-AF65-F5344CB8AC3E}">
        <p14:creationId xmlns:p14="http://schemas.microsoft.com/office/powerpoint/2010/main" val="32772786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AD7D0661-7CB3-4C9F-82CA-4F47E14B74E3}" type="slidenum">
              <a:rPr lang="en-GB" smtClean="0"/>
              <a:pPr/>
              <a:t>‹#›</a:t>
            </a:fld>
            <a:endParaRPr lang="en-GB"/>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en-GB"/>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1BD92B75-A462-43B6-8D29-B8352F4C9BEC}" type="datetimeFigureOut">
              <a:rPr lang="en-GB" smtClean="0"/>
              <a:pPr/>
              <a:t>30/10/2017</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AD7D0661-7CB3-4C9F-82CA-4F47E14B74E3}" type="slidenum">
              <a:rPr lang="en-GB" smtClean="0"/>
              <a:pPr/>
              <a:t>‹#›</a:t>
            </a:fld>
            <a:endParaRPr lang="en-GB"/>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en-GB">
              <a:solidFill>
                <a:srgbClr val="EEECE1"/>
              </a:solidFill>
            </a:endParaRPr>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1BD92B75-A462-43B6-8D29-B8352F4C9BEC}" type="datetimeFigureOut">
              <a:rPr lang="en-GB" smtClean="0">
                <a:solidFill>
                  <a:srgbClr val="EEECE1"/>
                </a:solidFill>
              </a:rPr>
              <a:pPr/>
              <a:t>30/10/2017</a:t>
            </a:fld>
            <a:endParaRPr lang="en-GB">
              <a:solidFill>
                <a:srgbClr val="EEECE1"/>
              </a:solidFill>
            </a:endParaRPr>
          </a:p>
        </p:txBody>
      </p:sp>
    </p:spTree>
    <p:extLst>
      <p:ext uri="{BB962C8B-B14F-4D97-AF65-F5344CB8AC3E}">
        <p14:creationId xmlns:p14="http://schemas.microsoft.com/office/powerpoint/2010/main" val="386149026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www.fflicafflac.com/pack1.html"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cscjes.org.uk/Documents/Welsh/Updates-L2/QR-Codes-for-Songs.aspx"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wmf"/></Relationships>
</file>

<file path=ppt/slides/_rels/slide14.xml.rels><?xml version="1.0" encoding="UTF-8" standalone="yes"?>
<Relationships xmlns="http://schemas.openxmlformats.org/package/2006/relationships"><Relationship Id="rId3" Type="http://schemas.openxmlformats.org/officeDocument/2006/relationships/hyperlink" Target="http://www.cscjes.org.uk/Knowledge-Bank/Welsh/Cymraeg-Ail-Iaith/Welsh-Scheme-of-Work/Language-Games-Booklet.aspx"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21.jpeg"/></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9.png"/></Relationships>
</file>

<file path=ppt/slides/_rels/slide23.xml.rels><?xml version="1.0" encoding="UTF-8" standalone="yes"?>
<Relationships xmlns="http://schemas.openxmlformats.org/package/2006/relationships"><Relationship Id="rId3" Type="http://schemas.openxmlformats.org/officeDocument/2006/relationships/hyperlink" Target="http://www.podantur.com/packs/pack-1/"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4.xml.rels><?xml version="1.0" encoding="UTF-8" standalone="yes"?>
<Relationships xmlns="http://schemas.openxmlformats.org/package/2006/relationships"><Relationship Id="rId3" Type="http://schemas.openxmlformats.org/officeDocument/2006/relationships/hyperlink" Target="http://www.cscjes.org.uk/Documents/Welsh/Updates-L2/QR-Codes-for-Reading-Books.aspx"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5.xml.rels><?xml version="1.0" encoding="UTF-8" standalone="yes"?>
<Relationships xmlns="http://schemas.openxmlformats.org/package/2006/relationships"><Relationship Id="rId3" Type="http://schemas.openxmlformats.org/officeDocument/2006/relationships/hyperlink" Target="http://www.cscjes.org.uk/Knowledge-Bank/Welsh/Cymraeg-Ail-Iaith/Welsh-Scheme-of-Work/Songs.aspx"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hwb.wales.gov.uk/Resources/resource/ca5828de-c662-4452-ba86-cdc31e45e4ba" TargetMode="External"/><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7.xml.rels><?xml version="1.0" encoding="UTF-8" standalone="yes"?>
<Relationships xmlns="http://schemas.openxmlformats.org/package/2006/relationships"><Relationship Id="rId3" Type="http://schemas.openxmlformats.org/officeDocument/2006/relationships/hyperlink" Target="http://resources.hwb.wales.gov.uk/VTC/ngfl/wsl/bdag/bwyd-de/apps/simple-projector/index.html" TargetMode="External"/><Relationship Id="rId2" Type="http://schemas.openxmlformats.org/officeDocument/2006/relationships/notesSlide" Target="../notesSlides/notesSlide27.xml"/><Relationship Id="rId1" Type="http://schemas.openxmlformats.org/officeDocument/2006/relationships/slideLayout" Target="../slideLayouts/slideLayout13.xml"/><Relationship Id="rId4" Type="http://schemas.openxmlformats.org/officeDocument/2006/relationships/image" Target="../media/image34.png"/></Relationships>
</file>

<file path=ppt/slides/_rels/slide28.xml.rels><?xml version="1.0" encoding="UTF-8" standalone="yes"?>
<Relationships xmlns="http://schemas.openxmlformats.org/package/2006/relationships"><Relationship Id="rId3" Type="http://schemas.openxmlformats.org/officeDocument/2006/relationships/hyperlink" Target="http://www.primaryresources.co.uk/welsh/welsh.htm"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35.gif"/></Relationships>
</file>

<file path=ppt/slides/_rels/slide29.xml.rels><?xml version="1.0" encoding="UTF-8" standalone="yes"?>
<Relationships xmlns="http://schemas.openxmlformats.org/package/2006/relationships"><Relationship Id="rId3" Type="http://schemas.openxmlformats.org/officeDocument/2006/relationships/hyperlink" Target="https://www.tes.co.uk/teaching-resource/Materials-for-Welsh-Second-Language-6016930" TargetMode="External"/><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30.xml.rels><?xml version="1.0" encoding="UTF-8" standalone="yes"?>
<Relationships xmlns="http://schemas.openxmlformats.org/package/2006/relationships"><Relationship Id="rId3" Type="http://schemas.openxmlformats.org/officeDocument/2006/relationships/hyperlink" Target="http://resources.wjec.co.uk/Pages/ResourceSingle.aspx?rIid=764" TargetMode="External"/><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www.wjec.co.uk/teachers/support-team-for-the-welsh-language-in-education/training-packages/training-packs-welsh-second-language-ks3-ks4.html" TargetMode="External"/><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hyperlink" Target="http://adnoddau.cbac.co.uk/Pages/ResourceSingle.aspx?rIid=496" TargetMode="External"/><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hyperlink" Target="https://www.cadarn.ac.uk/article/online-resources-learning-and-using-welsh" TargetMode="External"/><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hyperlink" Target="https://www.learn-welsh.net/welshtopics" TargetMode="External"/></Relationships>
</file>

<file path=ppt/slides/_rels/slide35.xml.rels><?xml version="1.0" encoding="UTF-8" standalone="yes"?>
<Relationships xmlns="http://schemas.openxmlformats.org/package/2006/relationships"><Relationship Id="rId3" Type="http://schemas.openxmlformats.org/officeDocument/2006/relationships/hyperlink" Target="http://www.cyrsiausabothol.cymru/experiences-on-course" TargetMode="External"/><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1.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56134" y="1052737"/>
            <a:ext cx="7772400" cy="2529626"/>
          </a:xfrm>
        </p:spPr>
        <p:txBody>
          <a:bodyPr>
            <a:normAutofit/>
          </a:bodyPr>
          <a:lstStyle/>
          <a:p>
            <a:r>
              <a:rPr lang="en-GB" sz="4400" b="0" dirty="0" smtClean="0">
                <a:effectLst/>
                <a:latin typeface="Comic Sans MS" panose="030F0702030302020204" pitchFamily="66" charset="0"/>
              </a:rPr>
              <a:t>Welsh second language</a:t>
            </a:r>
            <a:r>
              <a:rPr lang="en-GB" dirty="0" smtClean="0"/>
              <a:t/>
            </a:r>
            <a:br>
              <a:rPr lang="en-GB" dirty="0" smtClean="0"/>
            </a:br>
            <a:endParaRPr lang="en-GB" sz="3200" dirty="0"/>
          </a:p>
        </p:txBody>
      </p:sp>
      <p:sp>
        <p:nvSpPr>
          <p:cNvPr id="3" name="Subtitle 2"/>
          <p:cNvSpPr>
            <a:spLocks noGrp="1"/>
          </p:cNvSpPr>
          <p:nvPr>
            <p:ph type="subTitle" idx="1"/>
          </p:nvPr>
        </p:nvSpPr>
        <p:spPr>
          <a:xfrm>
            <a:off x="1835696" y="3068960"/>
            <a:ext cx="3454152" cy="864096"/>
          </a:xfrm>
        </p:spPr>
        <p:txBody>
          <a:bodyPr>
            <a:normAutofit/>
          </a:bodyPr>
          <a:lstStyle/>
          <a:p>
            <a:r>
              <a:rPr lang="en-GB" sz="4400" dirty="0" smtClean="0">
                <a:solidFill>
                  <a:schemeClr val="tx2"/>
                </a:solidFill>
                <a:latin typeface="Comic Sans MS" panose="030F0702030302020204" pitchFamily="66" charset="0"/>
              </a:rPr>
              <a:t>PTE planning</a:t>
            </a:r>
            <a:endParaRPr lang="en-GB" sz="4400" dirty="0">
              <a:solidFill>
                <a:schemeClr val="tx2"/>
              </a:solidFill>
              <a:latin typeface="Comic Sans MS" panose="030F0702030302020204" pitchFamily="66" charset="0"/>
            </a:endParaRPr>
          </a:p>
        </p:txBody>
      </p:sp>
      <p:pic>
        <p:nvPicPr>
          <p:cNvPr id="4" name="Picture 3"/>
          <p:cNvPicPr>
            <a:picLocks noChangeAspect="1"/>
          </p:cNvPicPr>
          <p:nvPr/>
        </p:nvPicPr>
        <p:blipFill>
          <a:blip r:embed="rId3" cstate="print"/>
          <a:stretch>
            <a:fillRect/>
          </a:stretch>
        </p:blipFill>
        <p:spPr>
          <a:xfrm>
            <a:off x="5727772" y="-84482"/>
            <a:ext cx="2700762" cy="2402032"/>
          </a:xfrm>
          <a:prstGeom prst="rect">
            <a:avLst/>
          </a:prstGeom>
        </p:spPr>
      </p:pic>
      <p:pic>
        <p:nvPicPr>
          <p:cNvPr id="5" name="Picture 4"/>
          <p:cNvPicPr>
            <a:picLocks noChangeAspect="1"/>
          </p:cNvPicPr>
          <p:nvPr/>
        </p:nvPicPr>
        <p:blipFill>
          <a:blip r:embed="rId4" cstate="print"/>
          <a:stretch>
            <a:fillRect/>
          </a:stretch>
        </p:blipFill>
        <p:spPr>
          <a:xfrm>
            <a:off x="251520" y="4437112"/>
            <a:ext cx="2274005" cy="2280102"/>
          </a:xfrm>
          <a:prstGeom prst="rect">
            <a:avLst/>
          </a:prstGeom>
        </p:spPr>
      </p:pic>
    </p:spTree>
    <p:extLst>
      <p:ext uri="{BB962C8B-B14F-4D97-AF65-F5344CB8AC3E}">
        <p14:creationId xmlns:p14="http://schemas.microsoft.com/office/powerpoint/2010/main" val="42673025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274638"/>
            <a:ext cx="7465640" cy="3082354"/>
          </a:xfrm>
        </p:spPr>
        <p:txBody>
          <a:bodyPr/>
          <a:lstStyle/>
          <a:p>
            <a:r>
              <a:rPr lang="en-GB" sz="5400" dirty="0">
                <a:solidFill>
                  <a:srgbClr val="1F497D"/>
                </a:solidFill>
                <a:latin typeface="Comic Sans MS" panose="030F0702030302020204" pitchFamily="66" charset="0"/>
                <a:cs typeface="Arial" panose="020B0604020202020204" pitchFamily="34" charset="0"/>
              </a:rPr>
              <a:t>Welsh Language Development in the Foundation Phase</a:t>
            </a:r>
            <a:endParaRPr lang="en-GB" sz="5400" dirty="0"/>
          </a:p>
        </p:txBody>
      </p:sp>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5436096" y="3604404"/>
            <a:ext cx="2160240" cy="2889551"/>
          </a:xfr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97939" y="4149080"/>
            <a:ext cx="3267029" cy="1800200"/>
          </a:xfrm>
          <a:prstGeom prst="rect">
            <a:avLst/>
          </a:prstGeom>
        </p:spPr>
      </p:pic>
    </p:spTree>
    <p:extLst>
      <p:ext uri="{BB962C8B-B14F-4D97-AF65-F5344CB8AC3E}">
        <p14:creationId xmlns:p14="http://schemas.microsoft.com/office/powerpoint/2010/main" val="44682242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337"/>
          </a:xfrm>
        </p:spPr>
        <p:txBody>
          <a:bodyPr/>
          <a:lstStyle/>
          <a:p>
            <a:r>
              <a:rPr lang="en-GB" altLang="en-US" dirty="0" smtClean="0">
                <a:latin typeface="Comic Sans MS" pitchFamily="66" charset="0"/>
              </a:rPr>
              <a:t>Welsh Language Development</a:t>
            </a:r>
          </a:p>
        </p:txBody>
      </p:sp>
      <p:sp>
        <p:nvSpPr>
          <p:cNvPr id="3" name="Content Placeholder 2"/>
          <p:cNvSpPr>
            <a:spLocks noGrp="1"/>
          </p:cNvSpPr>
          <p:nvPr>
            <p:ph idx="1"/>
          </p:nvPr>
        </p:nvSpPr>
        <p:spPr>
          <a:xfrm>
            <a:off x="179512" y="1268760"/>
            <a:ext cx="8229600" cy="4857750"/>
          </a:xfrm>
        </p:spPr>
        <p:txBody>
          <a:bodyPr>
            <a:normAutofit/>
          </a:bodyPr>
          <a:lstStyle/>
          <a:p>
            <a:pPr marL="0" indent="0">
              <a:buFontTx/>
              <a:buNone/>
              <a:defRPr/>
            </a:pPr>
            <a:r>
              <a:rPr lang="en-GB" sz="2500" dirty="0" smtClean="0">
                <a:latin typeface="Comic Sans MS" panose="030F0702030302020204" pitchFamily="66" charset="0"/>
              </a:rPr>
              <a:t>Children should:</a:t>
            </a:r>
          </a:p>
          <a:p>
            <a:pPr>
              <a:defRPr/>
            </a:pPr>
            <a:r>
              <a:rPr lang="en-GB" sz="2500" dirty="0" smtClean="0">
                <a:latin typeface="Comic Sans MS" panose="030F0702030302020204" pitchFamily="66" charset="0"/>
              </a:rPr>
              <a:t>learn to </a:t>
            </a:r>
            <a:r>
              <a:rPr lang="en-GB" sz="2500" dirty="0" smtClean="0">
                <a:solidFill>
                  <a:srgbClr val="FF0000"/>
                </a:solidFill>
                <a:latin typeface="Comic Sans MS" panose="030F0702030302020204" pitchFamily="66" charset="0"/>
              </a:rPr>
              <a:t>use and communicate in Welsh to the best of their ability</a:t>
            </a:r>
          </a:p>
          <a:p>
            <a:pPr marL="114300" indent="0">
              <a:buNone/>
              <a:defRPr/>
            </a:pPr>
            <a:endParaRPr lang="en-GB" sz="2500" dirty="0" smtClean="0">
              <a:solidFill>
                <a:srgbClr val="FF0000"/>
              </a:solidFill>
              <a:latin typeface="Comic Sans MS" panose="030F0702030302020204" pitchFamily="66" charset="0"/>
            </a:endParaRPr>
          </a:p>
          <a:p>
            <a:pPr>
              <a:defRPr/>
            </a:pPr>
            <a:r>
              <a:rPr lang="en-GB" sz="2500" dirty="0" smtClean="0">
                <a:solidFill>
                  <a:srgbClr val="FF0000"/>
                </a:solidFill>
                <a:latin typeface="Comic Sans MS" panose="030F0702030302020204" pitchFamily="66" charset="0"/>
              </a:rPr>
              <a:t>listen to Welsh </a:t>
            </a:r>
            <a:r>
              <a:rPr lang="en-GB" sz="2500" dirty="0" smtClean="0">
                <a:latin typeface="Comic Sans MS" panose="030F0702030302020204" pitchFamily="66" charset="0"/>
              </a:rPr>
              <a:t>being spoken and </a:t>
            </a:r>
            <a:r>
              <a:rPr lang="en-GB" sz="2500" dirty="0" smtClean="0">
                <a:solidFill>
                  <a:srgbClr val="FF0000"/>
                </a:solidFill>
                <a:latin typeface="Comic Sans MS" panose="030F0702030302020204" pitchFamily="66" charset="0"/>
              </a:rPr>
              <a:t>respond appropriately </a:t>
            </a:r>
            <a:r>
              <a:rPr lang="en-GB" sz="2500" dirty="0" smtClean="0">
                <a:latin typeface="Comic Sans MS" panose="030F0702030302020204" pitchFamily="66" charset="0"/>
              </a:rPr>
              <a:t>in familiar situations, using a </a:t>
            </a:r>
            <a:r>
              <a:rPr lang="en-GB" sz="2500" dirty="0" smtClean="0">
                <a:solidFill>
                  <a:srgbClr val="FF0000"/>
                </a:solidFill>
                <a:latin typeface="Comic Sans MS" panose="030F0702030302020204" pitchFamily="66" charset="0"/>
              </a:rPr>
              <a:t>range of patterns</a:t>
            </a:r>
          </a:p>
          <a:p>
            <a:pPr marL="114300" indent="0">
              <a:buNone/>
              <a:defRPr/>
            </a:pPr>
            <a:endParaRPr lang="en-GB" sz="2500" dirty="0" smtClean="0">
              <a:solidFill>
                <a:srgbClr val="FF0000"/>
              </a:solidFill>
              <a:latin typeface="Comic Sans MS" panose="030F0702030302020204" pitchFamily="66" charset="0"/>
            </a:endParaRPr>
          </a:p>
          <a:p>
            <a:pPr>
              <a:defRPr/>
            </a:pPr>
            <a:r>
              <a:rPr lang="en-GB" sz="2500" dirty="0" smtClean="0">
                <a:latin typeface="Comic Sans MS" panose="030F0702030302020204" pitchFamily="66" charset="0"/>
              </a:rPr>
              <a:t>be </a:t>
            </a:r>
            <a:r>
              <a:rPr lang="en-GB" sz="2500" dirty="0" smtClean="0">
                <a:solidFill>
                  <a:srgbClr val="FF0000"/>
                </a:solidFill>
                <a:latin typeface="Comic Sans MS" panose="030F0702030302020204" pitchFamily="66" charset="0"/>
              </a:rPr>
              <a:t>encouraged to communicate </a:t>
            </a:r>
            <a:r>
              <a:rPr lang="en-GB" sz="2500" dirty="0" smtClean="0">
                <a:latin typeface="Comic Sans MS" panose="030F0702030302020204" pitchFamily="66" charset="0"/>
              </a:rPr>
              <a:t>their needs in Welsh and should be </a:t>
            </a:r>
            <a:r>
              <a:rPr lang="en-GB" sz="2500" dirty="0" smtClean="0">
                <a:solidFill>
                  <a:srgbClr val="FF0000"/>
                </a:solidFill>
                <a:latin typeface="Comic Sans MS" panose="030F0702030302020204" pitchFamily="66" charset="0"/>
              </a:rPr>
              <a:t>increasingly exposed</a:t>
            </a:r>
            <a:r>
              <a:rPr lang="en-GB" sz="2500" dirty="0" smtClean="0">
                <a:latin typeface="Comic Sans MS" panose="030F0702030302020204" pitchFamily="66" charset="0"/>
              </a:rPr>
              <a:t> to Welsh</a:t>
            </a:r>
            <a:endParaRPr lang="en-GB" sz="2500" dirty="0"/>
          </a:p>
        </p:txBody>
      </p:sp>
    </p:spTree>
    <p:extLst>
      <p:ext uri="{BB962C8B-B14F-4D97-AF65-F5344CB8AC3E}">
        <p14:creationId xmlns:p14="http://schemas.microsoft.com/office/powerpoint/2010/main" val="3680964390"/>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476672"/>
            <a:ext cx="8229600" cy="5649268"/>
          </a:xfrm>
        </p:spPr>
        <p:txBody>
          <a:bodyPr/>
          <a:lstStyle/>
          <a:p>
            <a:pPr marL="0" indent="0">
              <a:buFontTx/>
              <a:buNone/>
              <a:defRPr/>
            </a:pPr>
            <a:r>
              <a:rPr lang="en-GB" sz="2500" dirty="0">
                <a:solidFill>
                  <a:srgbClr val="FF0000"/>
                </a:solidFill>
                <a:latin typeface="Comic Sans MS" panose="030F0702030302020204" pitchFamily="66" charset="0"/>
              </a:rPr>
              <a:t>Skills are developed </a:t>
            </a:r>
            <a:r>
              <a:rPr lang="en-GB" sz="2500" dirty="0" smtClean="0">
                <a:solidFill>
                  <a:srgbClr val="000000"/>
                </a:solidFill>
                <a:latin typeface="Comic Sans MS" panose="030F0702030302020204" pitchFamily="66" charset="0"/>
              </a:rPr>
              <a:t>through:</a:t>
            </a:r>
          </a:p>
          <a:p>
            <a:pPr>
              <a:defRPr/>
            </a:pPr>
            <a:r>
              <a:rPr lang="en-GB" sz="2500" dirty="0" smtClean="0">
                <a:solidFill>
                  <a:srgbClr val="000000"/>
                </a:solidFill>
                <a:latin typeface="Comic Sans MS" panose="030F0702030302020204" pitchFamily="66" charset="0"/>
              </a:rPr>
              <a:t>communicating </a:t>
            </a:r>
            <a:r>
              <a:rPr lang="en-GB" sz="2500" dirty="0">
                <a:solidFill>
                  <a:srgbClr val="000000"/>
                </a:solidFill>
                <a:latin typeface="Comic Sans MS" panose="030F0702030302020204" pitchFamily="66" charset="0"/>
              </a:rPr>
              <a:t>in a </a:t>
            </a:r>
            <a:r>
              <a:rPr lang="en-GB" sz="2500" dirty="0">
                <a:solidFill>
                  <a:srgbClr val="FF0000"/>
                </a:solidFill>
                <a:latin typeface="Comic Sans MS" panose="030F0702030302020204" pitchFamily="66" charset="0"/>
              </a:rPr>
              <a:t>range</a:t>
            </a:r>
            <a:r>
              <a:rPr lang="en-GB" sz="2500" dirty="0">
                <a:solidFill>
                  <a:srgbClr val="000000"/>
                </a:solidFill>
                <a:latin typeface="Comic Sans MS" panose="030F0702030302020204" pitchFamily="66" charset="0"/>
              </a:rPr>
              <a:t> of </a:t>
            </a:r>
            <a:r>
              <a:rPr lang="en-GB" sz="2500" dirty="0">
                <a:solidFill>
                  <a:srgbClr val="FF0000"/>
                </a:solidFill>
                <a:latin typeface="Comic Sans MS" panose="030F0702030302020204" pitchFamily="66" charset="0"/>
              </a:rPr>
              <a:t>enjoyable</a:t>
            </a:r>
            <a:r>
              <a:rPr lang="en-GB" sz="2500" dirty="0">
                <a:solidFill>
                  <a:srgbClr val="000000"/>
                </a:solidFill>
                <a:latin typeface="Comic Sans MS" panose="030F0702030302020204" pitchFamily="66" charset="0"/>
              </a:rPr>
              <a:t>, practical planned </a:t>
            </a:r>
            <a:r>
              <a:rPr lang="en-GB" sz="2500" dirty="0" smtClean="0">
                <a:solidFill>
                  <a:srgbClr val="000000"/>
                </a:solidFill>
                <a:latin typeface="Comic Sans MS" panose="030F0702030302020204" pitchFamily="66" charset="0"/>
              </a:rPr>
              <a:t>activities</a:t>
            </a:r>
          </a:p>
          <a:p>
            <a:pPr marL="0" indent="0">
              <a:buFontTx/>
              <a:buNone/>
              <a:defRPr/>
            </a:pPr>
            <a:endParaRPr lang="en-GB" sz="2500" dirty="0" smtClean="0">
              <a:solidFill>
                <a:srgbClr val="000000"/>
              </a:solidFill>
              <a:latin typeface="Comic Sans MS" panose="030F0702030302020204" pitchFamily="66" charset="0"/>
            </a:endParaRPr>
          </a:p>
          <a:p>
            <a:pPr>
              <a:defRPr/>
            </a:pPr>
            <a:r>
              <a:rPr lang="en-GB" sz="2500" dirty="0" smtClean="0">
                <a:solidFill>
                  <a:srgbClr val="000000"/>
                </a:solidFill>
                <a:latin typeface="Comic Sans MS" panose="030F0702030302020204" pitchFamily="66" charset="0"/>
              </a:rPr>
              <a:t>using </a:t>
            </a:r>
            <a:r>
              <a:rPr lang="en-GB" sz="2500" dirty="0">
                <a:solidFill>
                  <a:srgbClr val="000000"/>
                </a:solidFill>
                <a:latin typeface="Comic Sans MS" panose="030F0702030302020204" pitchFamily="66" charset="0"/>
              </a:rPr>
              <a:t>a </a:t>
            </a:r>
            <a:r>
              <a:rPr lang="en-GB" sz="2500" dirty="0">
                <a:solidFill>
                  <a:srgbClr val="FF0000"/>
                </a:solidFill>
                <a:latin typeface="Comic Sans MS" panose="030F0702030302020204" pitchFamily="66" charset="0"/>
              </a:rPr>
              <a:t>range of stimuli </a:t>
            </a:r>
            <a:r>
              <a:rPr lang="en-GB" sz="2500" dirty="0">
                <a:solidFill>
                  <a:srgbClr val="000000"/>
                </a:solidFill>
                <a:latin typeface="Comic Sans MS" panose="030F0702030302020204" pitchFamily="66" charset="0"/>
              </a:rPr>
              <a:t>that build on and increase </a:t>
            </a:r>
            <a:r>
              <a:rPr lang="en-GB" sz="2500" dirty="0">
                <a:solidFill>
                  <a:srgbClr val="FF0000"/>
                </a:solidFill>
                <a:latin typeface="Comic Sans MS" panose="030F0702030302020204" pitchFamily="66" charset="0"/>
              </a:rPr>
              <a:t>children’s previous knowledge </a:t>
            </a:r>
            <a:r>
              <a:rPr lang="en-GB" sz="2500" dirty="0">
                <a:solidFill>
                  <a:srgbClr val="000000"/>
                </a:solidFill>
                <a:latin typeface="Comic Sans MS" panose="030F0702030302020204" pitchFamily="66" charset="0"/>
              </a:rPr>
              <a:t>and experiences, in safe and stimulating </a:t>
            </a:r>
            <a:r>
              <a:rPr lang="en-GB" sz="2500" dirty="0">
                <a:solidFill>
                  <a:srgbClr val="FF0000"/>
                </a:solidFill>
                <a:latin typeface="Comic Sans MS" panose="030F0702030302020204" pitchFamily="66" charset="0"/>
              </a:rPr>
              <a:t>indoor and outdoor </a:t>
            </a:r>
            <a:r>
              <a:rPr lang="en-GB" sz="2500" dirty="0">
                <a:solidFill>
                  <a:srgbClr val="000000"/>
                </a:solidFill>
                <a:latin typeface="Comic Sans MS" panose="030F0702030302020204" pitchFamily="66" charset="0"/>
              </a:rPr>
              <a:t>learning </a:t>
            </a:r>
            <a:r>
              <a:rPr lang="en-GB" sz="2500" dirty="0" smtClean="0">
                <a:solidFill>
                  <a:srgbClr val="000000"/>
                </a:solidFill>
                <a:latin typeface="Comic Sans MS" panose="030F0702030302020204" pitchFamily="66" charset="0"/>
              </a:rPr>
              <a:t>environments</a:t>
            </a:r>
            <a:endParaRPr lang="en-GB" sz="2500" dirty="0">
              <a:solidFill>
                <a:srgbClr val="000000"/>
              </a:solidFill>
              <a:latin typeface="Comic Sans MS" panose="030F0702030302020204" pitchFamily="66" charset="0"/>
            </a:endParaRPr>
          </a:p>
          <a:p>
            <a:pPr>
              <a:defRPr/>
            </a:pPr>
            <a:endParaRPr lang="en-GB" dirty="0"/>
          </a:p>
        </p:txBody>
      </p:sp>
      <p:pic>
        <p:nvPicPr>
          <p:cNvPr id="1026" name="Picture 2" descr="F:\Images for powerpoints\outdoo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88024" y="4149080"/>
            <a:ext cx="3317065" cy="2205983"/>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F:\Images for powerpoints\siop tedi twt.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1560" y="4149079"/>
            <a:ext cx="3096344" cy="23192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095507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60350"/>
            <a:ext cx="8229600" cy="5865813"/>
          </a:xfrm>
        </p:spPr>
        <p:txBody>
          <a:bodyPr/>
          <a:lstStyle/>
          <a:p>
            <a:pPr marL="0" indent="0">
              <a:buFontTx/>
              <a:buNone/>
              <a:defRPr/>
            </a:pPr>
            <a:endParaRPr lang="en-GB" dirty="0" smtClean="0">
              <a:latin typeface="Comic Sans MS" panose="030F0702030302020204" pitchFamily="66" charset="0"/>
            </a:endParaRPr>
          </a:p>
          <a:p>
            <a:pPr marL="0" indent="0">
              <a:buFontTx/>
              <a:buNone/>
              <a:defRPr/>
            </a:pPr>
            <a:r>
              <a:rPr lang="en-GB" sz="2500" dirty="0" smtClean="0">
                <a:latin typeface="Comic Sans MS" panose="030F0702030302020204" pitchFamily="66" charset="0"/>
              </a:rPr>
              <a:t>The children’s </a:t>
            </a:r>
            <a:r>
              <a:rPr lang="en-GB" sz="2500" dirty="0" smtClean="0">
                <a:solidFill>
                  <a:srgbClr val="FF0000"/>
                </a:solidFill>
                <a:latin typeface="Comic Sans MS" panose="030F0702030302020204" pitchFamily="66" charset="0"/>
              </a:rPr>
              <a:t>oral experiences </a:t>
            </a:r>
            <a:r>
              <a:rPr lang="en-GB" sz="2500" dirty="0" smtClean="0">
                <a:latin typeface="Comic Sans MS" panose="030F0702030302020204" pitchFamily="66" charset="0"/>
              </a:rPr>
              <a:t>should:</a:t>
            </a:r>
          </a:p>
          <a:p>
            <a:pPr>
              <a:defRPr/>
            </a:pPr>
            <a:r>
              <a:rPr lang="en-GB" sz="2500" dirty="0" smtClean="0">
                <a:latin typeface="Comic Sans MS" panose="030F0702030302020204" pitchFamily="66" charset="0"/>
              </a:rPr>
              <a:t>be used to </a:t>
            </a:r>
            <a:r>
              <a:rPr lang="en-GB" sz="2500" dirty="0" smtClean="0">
                <a:solidFill>
                  <a:srgbClr val="FF0000"/>
                </a:solidFill>
                <a:latin typeface="Comic Sans MS" panose="030F0702030302020204" pitchFamily="66" charset="0"/>
              </a:rPr>
              <a:t>develop their reading skills </a:t>
            </a:r>
            <a:r>
              <a:rPr lang="en-GB" sz="2500" dirty="0" smtClean="0">
                <a:latin typeface="Comic Sans MS" panose="030F0702030302020204" pitchFamily="66" charset="0"/>
              </a:rPr>
              <a:t>and they should be </a:t>
            </a:r>
            <a:r>
              <a:rPr lang="en-GB" sz="2500" dirty="0" smtClean="0">
                <a:solidFill>
                  <a:srgbClr val="FF0000"/>
                </a:solidFill>
                <a:latin typeface="Comic Sans MS" panose="030F0702030302020204" pitchFamily="66" charset="0"/>
              </a:rPr>
              <a:t>encouraged to choose</a:t>
            </a:r>
            <a:r>
              <a:rPr lang="en-GB" sz="2500" dirty="0" smtClean="0">
                <a:latin typeface="Comic Sans MS" panose="030F0702030302020204" pitchFamily="66" charset="0"/>
              </a:rPr>
              <a:t> and </a:t>
            </a:r>
            <a:r>
              <a:rPr lang="en-GB" sz="2500" dirty="0" smtClean="0">
                <a:solidFill>
                  <a:srgbClr val="FF0000"/>
                </a:solidFill>
                <a:latin typeface="Comic Sans MS" panose="030F0702030302020204" pitchFamily="66" charset="0"/>
              </a:rPr>
              <a:t>use</a:t>
            </a:r>
            <a:r>
              <a:rPr lang="en-GB" sz="2500" dirty="0" smtClean="0">
                <a:latin typeface="Comic Sans MS" panose="030F0702030302020204" pitchFamily="66" charset="0"/>
              </a:rPr>
              <a:t> Welsh reading materials</a:t>
            </a:r>
          </a:p>
          <a:p>
            <a:pPr marL="0" indent="0">
              <a:buFontTx/>
              <a:buNone/>
              <a:defRPr/>
            </a:pPr>
            <a:endParaRPr lang="en-GB" sz="2500" dirty="0" smtClean="0">
              <a:latin typeface="Comic Sans MS" panose="030F0702030302020204" pitchFamily="66" charset="0"/>
            </a:endParaRPr>
          </a:p>
          <a:p>
            <a:pPr marL="0" indent="0">
              <a:buFontTx/>
              <a:buNone/>
              <a:defRPr/>
            </a:pPr>
            <a:r>
              <a:rPr lang="en-GB" sz="2500" dirty="0" smtClean="0">
                <a:latin typeface="Comic Sans MS" panose="030F0702030302020204" pitchFamily="66" charset="0"/>
              </a:rPr>
              <a:t>They should </a:t>
            </a:r>
            <a:r>
              <a:rPr lang="en-GB" sz="2500" dirty="0" smtClean="0">
                <a:solidFill>
                  <a:srgbClr val="FF0000"/>
                </a:solidFill>
                <a:latin typeface="Comic Sans MS" panose="030F0702030302020204" pitchFamily="66" charset="0"/>
              </a:rPr>
              <a:t>listen to a range of stimuli</a:t>
            </a:r>
            <a:r>
              <a:rPr lang="en-GB" sz="2500" dirty="0" smtClean="0">
                <a:latin typeface="Comic Sans MS" panose="030F0702030302020204" pitchFamily="66" charset="0"/>
              </a:rPr>
              <a:t>:</a:t>
            </a:r>
          </a:p>
          <a:p>
            <a:pPr>
              <a:defRPr/>
            </a:pPr>
            <a:r>
              <a:rPr lang="en-GB" sz="2500" dirty="0" smtClean="0">
                <a:latin typeface="Comic Sans MS" panose="030F0702030302020204" pitchFamily="66" charset="0"/>
              </a:rPr>
              <a:t>including audio-visual material </a:t>
            </a:r>
          </a:p>
          <a:p>
            <a:pPr>
              <a:defRPr/>
            </a:pPr>
            <a:r>
              <a:rPr lang="en-GB" sz="2500" dirty="0" smtClean="0">
                <a:latin typeface="Comic Sans MS" panose="030F0702030302020204" pitchFamily="66" charset="0"/>
              </a:rPr>
              <a:t>ICT interactive software in Welsh</a:t>
            </a:r>
            <a:endParaRPr lang="en-GB" sz="2500" dirty="0"/>
          </a:p>
        </p:txBody>
      </p:sp>
      <p:pic>
        <p:nvPicPr>
          <p:cNvPr id="2050" name="Picture 2" descr="F:\Images for powerpoints\pen-blwydd_fflic_cover_01_225x225-7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72200" y="4204146"/>
            <a:ext cx="1797442" cy="2537564"/>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F:\Images for powerpoints\fflic a fflac screen shot.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1560" y="4365104"/>
            <a:ext cx="3354726" cy="22364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646863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1" y="620689"/>
            <a:ext cx="7992888" cy="5102250"/>
          </a:xfrm>
        </p:spPr>
        <p:txBody>
          <a:bodyPr>
            <a:normAutofit/>
          </a:bodyPr>
          <a:lstStyle/>
          <a:p>
            <a:pPr marL="0" indent="0">
              <a:buFontTx/>
              <a:buNone/>
              <a:defRPr/>
            </a:pPr>
            <a:r>
              <a:rPr lang="en-GB" sz="2500" dirty="0">
                <a:solidFill>
                  <a:srgbClr val="000000"/>
                </a:solidFill>
                <a:latin typeface="Comic Sans MS" panose="030F0702030302020204" pitchFamily="66" charset="0"/>
              </a:rPr>
              <a:t>Children should be </a:t>
            </a:r>
            <a:r>
              <a:rPr lang="en-GB" sz="2500" dirty="0" smtClean="0">
                <a:solidFill>
                  <a:srgbClr val="000000"/>
                </a:solidFill>
                <a:latin typeface="Comic Sans MS" panose="030F0702030302020204" pitchFamily="66" charset="0"/>
              </a:rPr>
              <a:t>given:</a:t>
            </a:r>
          </a:p>
          <a:p>
            <a:pPr>
              <a:defRPr/>
            </a:pPr>
            <a:r>
              <a:rPr lang="en-GB" sz="2500" dirty="0" smtClean="0">
                <a:solidFill>
                  <a:srgbClr val="000000"/>
                </a:solidFill>
                <a:latin typeface="Comic Sans MS" panose="030F0702030302020204" pitchFamily="66" charset="0"/>
              </a:rPr>
              <a:t>a </a:t>
            </a:r>
            <a:r>
              <a:rPr lang="en-GB" sz="2500" dirty="0">
                <a:solidFill>
                  <a:srgbClr val="FF0000"/>
                </a:solidFill>
                <a:latin typeface="Comic Sans MS" panose="030F0702030302020204" pitchFamily="66" charset="0"/>
              </a:rPr>
              <a:t>range of opportunities </a:t>
            </a:r>
            <a:r>
              <a:rPr lang="en-GB" sz="2500" dirty="0">
                <a:solidFill>
                  <a:srgbClr val="000000"/>
                </a:solidFill>
                <a:latin typeface="Comic Sans MS" panose="030F0702030302020204" pitchFamily="66" charset="0"/>
              </a:rPr>
              <a:t>to enjoy </a:t>
            </a:r>
            <a:r>
              <a:rPr lang="en-GB" sz="2500" dirty="0">
                <a:solidFill>
                  <a:srgbClr val="FF0000"/>
                </a:solidFill>
                <a:latin typeface="Comic Sans MS" panose="030F0702030302020204" pitchFamily="66" charset="0"/>
              </a:rPr>
              <a:t>mark-making</a:t>
            </a:r>
            <a:r>
              <a:rPr lang="en-GB" sz="2500" dirty="0">
                <a:solidFill>
                  <a:srgbClr val="000000"/>
                </a:solidFill>
                <a:latin typeface="Comic Sans MS" panose="030F0702030302020204" pitchFamily="66" charset="0"/>
              </a:rPr>
              <a:t> and develop their </a:t>
            </a:r>
            <a:r>
              <a:rPr lang="en-GB" sz="2500" dirty="0">
                <a:solidFill>
                  <a:srgbClr val="FF0000"/>
                </a:solidFill>
                <a:latin typeface="Comic Sans MS" panose="030F0702030302020204" pitchFamily="66" charset="0"/>
              </a:rPr>
              <a:t>writing skills in </a:t>
            </a:r>
            <a:r>
              <a:rPr lang="en-GB" sz="2500" dirty="0" smtClean="0">
                <a:solidFill>
                  <a:srgbClr val="FF0000"/>
                </a:solidFill>
                <a:latin typeface="Comic Sans MS" panose="030F0702030302020204" pitchFamily="66" charset="0"/>
              </a:rPr>
              <a:t>Welsh </a:t>
            </a:r>
          </a:p>
          <a:p>
            <a:pPr marL="0" indent="0">
              <a:buFontTx/>
              <a:buNone/>
              <a:defRPr/>
            </a:pPr>
            <a:endParaRPr lang="en-GB" sz="2500" dirty="0" smtClean="0">
              <a:solidFill>
                <a:srgbClr val="000000"/>
              </a:solidFill>
              <a:latin typeface="Comic Sans MS" panose="030F0702030302020204" pitchFamily="66" charset="0"/>
            </a:endParaRPr>
          </a:p>
          <a:p>
            <a:pPr marL="0" indent="0">
              <a:buFontTx/>
              <a:buNone/>
              <a:defRPr/>
            </a:pPr>
            <a:r>
              <a:rPr lang="en-GB" sz="2500" dirty="0" smtClean="0">
                <a:solidFill>
                  <a:srgbClr val="000000"/>
                </a:solidFill>
                <a:latin typeface="Comic Sans MS" panose="030F0702030302020204" pitchFamily="66" charset="0"/>
              </a:rPr>
              <a:t>Language </a:t>
            </a:r>
            <a:r>
              <a:rPr lang="en-GB" sz="2500" dirty="0">
                <a:solidFill>
                  <a:srgbClr val="000000"/>
                </a:solidFill>
                <a:latin typeface="Comic Sans MS" panose="030F0702030302020204" pitchFamily="66" charset="0"/>
              </a:rPr>
              <a:t>skills learned in one language should </a:t>
            </a:r>
            <a:r>
              <a:rPr lang="en-GB" sz="2500" dirty="0">
                <a:solidFill>
                  <a:srgbClr val="FF0000"/>
                </a:solidFill>
                <a:latin typeface="Comic Sans MS" panose="030F0702030302020204" pitchFamily="66" charset="0"/>
              </a:rPr>
              <a:t>support the development of knowledge and skills</a:t>
            </a:r>
            <a:r>
              <a:rPr lang="en-GB" sz="2500" dirty="0">
                <a:solidFill>
                  <a:srgbClr val="000000"/>
                </a:solidFill>
                <a:latin typeface="Comic Sans MS" panose="030F0702030302020204" pitchFamily="66" charset="0"/>
              </a:rPr>
              <a:t> in another. </a:t>
            </a:r>
          </a:p>
          <a:p>
            <a:pPr>
              <a:defRPr/>
            </a:pPr>
            <a:endParaRPr lang="en-GB" sz="2500" dirty="0"/>
          </a:p>
        </p:txBody>
      </p:sp>
      <p:pic>
        <p:nvPicPr>
          <p:cNvPr id="3074" name="Picture 2" descr="F:\Images for powerpoints\dillad with play dough.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95736" y="3573016"/>
            <a:ext cx="3888432" cy="29125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9508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cstate="print"/>
          <a:srcRect/>
          <a:stretch>
            <a:fillRect/>
          </a:stretch>
        </p:blipFill>
        <p:spPr bwMode="auto">
          <a:xfrm>
            <a:off x="-1260648" y="-1251520"/>
            <a:ext cx="11825536" cy="10441160"/>
          </a:xfrm>
          <a:prstGeom prst="rect">
            <a:avLst/>
          </a:prstGeom>
          <a:noFill/>
          <a:ln w="9525">
            <a:noFill/>
            <a:miter lim="800000"/>
            <a:headEnd/>
            <a:tailEnd/>
          </a:ln>
        </p:spPr>
      </p:pic>
    </p:spTree>
    <p:extLst>
      <p:ext uri="{BB962C8B-B14F-4D97-AF65-F5344CB8AC3E}">
        <p14:creationId xmlns:p14="http://schemas.microsoft.com/office/powerpoint/2010/main" val="280105800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cstate="print"/>
          <a:srcRect/>
          <a:stretch>
            <a:fillRect/>
          </a:stretch>
        </p:blipFill>
        <p:spPr bwMode="auto">
          <a:xfrm>
            <a:off x="-8749480" y="-1755576"/>
            <a:ext cx="18649462" cy="11655914"/>
          </a:xfrm>
          <a:prstGeom prst="rect">
            <a:avLst/>
          </a:prstGeom>
          <a:noFill/>
          <a:ln w="9525">
            <a:noFill/>
            <a:miter lim="800000"/>
            <a:headEnd/>
            <a:tailEnd/>
          </a:ln>
        </p:spPr>
      </p:pic>
    </p:spTree>
    <p:extLst>
      <p:ext uri="{BB962C8B-B14F-4D97-AF65-F5344CB8AC3E}">
        <p14:creationId xmlns:p14="http://schemas.microsoft.com/office/powerpoint/2010/main" val="129678535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92696"/>
            <a:ext cx="7620000" cy="1080120"/>
          </a:xfrm>
        </p:spPr>
        <p:txBody>
          <a:bodyPr/>
          <a:lstStyle/>
          <a:p>
            <a:pPr algn="ctr"/>
            <a:r>
              <a:rPr lang="en-GB" dirty="0" smtClean="0">
                <a:solidFill>
                  <a:schemeClr val="tx1"/>
                </a:solidFill>
                <a:latin typeface="Arial" panose="020B0604020202020204" pitchFamily="34" charset="0"/>
                <a:cs typeface="Arial" panose="020B0604020202020204" pitchFamily="34" charset="0"/>
              </a:rPr>
              <a:t/>
            </a:r>
            <a:br>
              <a:rPr lang="en-GB" dirty="0" smtClean="0">
                <a:solidFill>
                  <a:schemeClr val="tx1"/>
                </a:solidFill>
                <a:latin typeface="Arial" panose="020B0604020202020204" pitchFamily="34" charset="0"/>
                <a:cs typeface="Arial" panose="020B0604020202020204" pitchFamily="34" charset="0"/>
              </a:rPr>
            </a:br>
            <a:r>
              <a:rPr lang="en-GB" dirty="0" smtClean="0">
                <a:solidFill>
                  <a:schemeClr val="tx1"/>
                </a:solidFill>
                <a:latin typeface="Comic Sans MS" panose="030F0702030302020204" pitchFamily="66" charset="0"/>
                <a:cs typeface="Arial" panose="020B0604020202020204" pitchFamily="34" charset="0"/>
              </a:rPr>
              <a:t>Role-play </a:t>
            </a:r>
            <a:r>
              <a:rPr lang="en-GB" dirty="0">
                <a:solidFill>
                  <a:schemeClr val="tx1"/>
                </a:solidFill>
                <a:latin typeface="Comic Sans MS" panose="030F0702030302020204" pitchFamily="66" charset="0"/>
                <a:cs typeface="Arial" panose="020B0604020202020204" pitchFamily="34" charset="0"/>
              </a:rPr>
              <a:t>and the use of puppets </a:t>
            </a:r>
            <a:br>
              <a:rPr lang="en-GB" dirty="0">
                <a:solidFill>
                  <a:schemeClr val="tx1"/>
                </a:solidFill>
                <a:latin typeface="Comic Sans MS" panose="030F0702030302020204" pitchFamily="66" charset="0"/>
                <a:cs typeface="Arial" panose="020B0604020202020204" pitchFamily="34" charset="0"/>
              </a:rPr>
            </a:br>
            <a:endParaRPr lang="en-GB" dirty="0">
              <a:latin typeface="Comic Sans MS" panose="030F0702030302020204" pitchFamily="66" charset="0"/>
              <a:cs typeface="Arial" panose="020B0604020202020204" pitchFamily="34" charset="0"/>
            </a:endParaRPr>
          </a:p>
        </p:txBody>
      </p:sp>
      <p:pic>
        <p:nvPicPr>
          <p:cNvPr id="5" name="Content Placeholder 4"/>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808249" y="2132856"/>
            <a:ext cx="4971703" cy="4411257"/>
          </a:xfrm>
        </p:spPr>
      </p:pic>
    </p:spTree>
    <p:extLst>
      <p:ext uri="{BB962C8B-B14F-4D97-AF65-F5344CB8AC3E}">
        <p14:creationId xmlns:p14="http://schemas.microsoft.com/office/powerpoint/2010/main" val="23426874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err="1" smtClean="0">
                <a:latin typeface="Comic Sans MS" panose="030F0702030302020204" pitchFamily="66" charset="0"/>
              </a:rPr>
              <a:t>Fflic</a:t>
            </a:r>
            <a:r>
              <a:rPr lang="en-GB" dirty="0" smtClean="0">
                <a:latin typeface="Comic Sans MS" panose="030F0702030302020204" pitchFamily="66" charset="0"/>
              </a:rPr>
              <a:t> a </a:t>
            </a:r>
            <a:r>
              <a:rPr lang="en-GB" dirty="0" err="1" smtClean="0">
                <a:latin typeface="Comic Sans MS" panose="030F0702030302020204" pitchFamily="66" charset="0"/>
              </a:rPr>
              <a:t>Fflac</a:t>
            </a:r>
            <a:endParaRPr lang="en-GB" dirty="0">
              <a:latin typeface="Comic Sans MS" panose="030F0702030302020204" pitchFamily="66" charset="0"/>
            </a:endParaRPr>
          </a:p>
        </p:txBody>
      </p:sp>
      <p:sp>
        <p:nvSpPr>
          <p:cNvPr id="3" name="Content Placeholder 2"/>
          <p:cNvSpPr>
            <a:spLocks noGrp="1"/>
          </p:cNvSpPr>
          <p:nvPr>
            <p:ph idx="1"/>
          </p:nvPr>
        </p:nvSpPr>
        <p:spPr/>
        <p:txBody>
          <a:bodyPr/>
          <a:lstStyle/>
          <a:p>
            <a:r>
              <a:rPr lang="en-GB" dirty="0">
                <a:hlinkClick r:id="rId3"/>
              </a:rPr>
              <a:t>http://</a:t>
            </a:r>
            <a:r>
              <a:rPr lang="en-GB" dirty="0" smtClean="0">
                <a:hlinkClick r:id="rId3"/>
              </a:rPr>
              <a:t>www.fflicafflac.com/pack1.html</a:t>
            </a:r>
            <a:endParaRPr lang="en-GB" dirty="0" smtClean="0"/>
          </a:p>
          <a:p>
            <a:endParaRPr lang="en-GB" dirty="0"/>
          </a:p>
        </p:txBody>
      </p:sp>
      <p:sp>
        <p:nvSpPr>
          <p:cNvPr id="4" name="AutoShape 2" descr="data:image/jpeg;base64,/9j/4AAQSkZJRgABAQAAAQABAAD/2wCEAAkGBxQTEhQUExQWFRUWFRUYGBcYFxQXGBUYFRgXFhcUFRUaHCggGBwlHBQXIjEhJSkrLi4uFx8zODMsNygtLisBCgoKDg0OGxAQGzEkICQwLC8sLCwsLCwsLCwsLCwsLCwsLCwsLCwsLCwsLCwsLCwsLCwsLCwsLCwsLCwsLCwsLP/AABEIALsBDgMBIgACEQEDEQH/xAAcAAABBQEBAQAAAAAAAAAAAAAEAQIDBQYHAAj/xABEEAABAwIDBQUFBgQFAQkAAAABAAIRAyEEEjEFBkFRYSJxgZGhEzKxwdEjQlJi4fAUcoLxFTOSorJDBxYkNFNjg8Li/8QAGwEAAgMBAQEAAAAAAAAAAAAAAwQBAgUABgf/xAAvEQACAgEEAAUCBQQDAAAAAAABAgADEQQSITEFEyJBUWFxFCMygaFCsdHwUpHB/9oADAMBAAIRAxEAPwDrfsu0XEySI8Ewe/8A0/NSSoge3/T81wknmSphUsBMK6RKfbj7NHAkyPJUWc8lfbdbZpjQnuAVG7RMVDiJ3k7pPsiofbM7z42Oqj30dNRn8nzKbs8kVWE80m93+Y3+T5lJ64YImx4HzZz/ALxJd2qc0n8s3yugdju9jXqUTxNvC49CrrdVv2B/nPyVBts5cZm5OpnyDUvnABj5G+2xJHiazqGIFyW5swHR2vx9FZ70UJpB4F2kX/K79Y81DvdRtTdwBI84I+asNmxVwrWzqwtJ1g3j5KQOSspuAVLfjgwLc7F3dTJ/MO/73pCk3yw8tpv5Eg+MR8PVUWzqhoYgZr5XEH4H4rT71H7A/wAzfioHKEQto2apXX3g2wCThj0z/BXTWxgP/h+Sqt3h/wCG8Xo/F7XojDGkHZnezyw0E3jnEK6/pilxxac/8pkdnuitTP5h62+a0O91b7Km3m4nyH6rOUGkVGGCAHtJMaAEXVlvVXDnUgCDDSbdT+iptKoczRd67dUhU9Qfd2lnxFMHSSf9IJXQyFh9zKGauXcGNPmbfCVsNoVclKo4cGOPkCrUjCRXxRt94X7TnG1a5fWqOPFx8hYfBafcej9nUdFy4CegH1JWPdddD3co5MNTtBIzHxQ6eXJjviTCvTBPtIt7K2XDP4ZoaOsn6Suf0aZe5rRq4gDvJhazfquPs2Te5j0HzVLuvhc+JZP3Zf8A6dPUhTby4EjQflaQufqZvqTMrQ3kAPIBc63mxXtMQ8zIByjlYX9ZXRsTVDWOcdGtJ8hK5Q4ySr3ngCL+EIGdnM2e5OGAol8Xe7XmBp6koDfmsS6nT4AZvEmB8Fq9kUctCk0iCGNnvi/qsVvfVzYl35Q1vpPxUv6a8SNH+brSx9sx25dEnET+FjifG3zW9IWS3CbeqejB55votcVNA9MW8UbdqD9JRbTpOdU7LSYAHz+aHdhHjVpCvMBcTze4/L5JdpuuO76pxHzxMpl95nSFld9pmkBycfgFs62g7ysvvTgqlR9MsYXANdMAnUjkjAwc6dKHaftB/KfipMp5qDD09TMwXDjzn6JWHhZcmkpCD0/fio3k9PVdOi1BOqBfh2AEZRfoiXOd09UJUc7p6q6yjARuGw7Q4Q0C40Co9825ajDwyfA/qrptRwMiD5qu2vhXVy0uLW5QYgHj4oWorZ+o5oLkps3NDN1R9hP5nfJZzbgzYpwF+00egCucDTqUWZGubEkyWkm/ihf8LJqe0L5dmzaRdCNDkARlNZWtrOffqWm8VEfw754AR3g2Vfuaz7OpP4vkp61MvBa9xcCZiYHkFE3Z7B9wHvlEFDbs5i/4tRUUx2ZTbYpg4lxbcZhfyJVxtjEe2p5abXXIJJGXSdJU7KYGgaEpnorLplHcpZrnbaR7QLB06rafsswY2SZF3XMxOinw+HDBA8TxKlXkdUC9RWy1nJJjSh6uCY65aJ5okryviDzjmB4fBZCSx72T+F0fvVSVWVXNLfb1CHCDmIciITgFXYvxLCxs5zzKGvsgtjtA+CvqO8D2tDfZNMCPeI06QhsboO/5IIqnkoOhDNqrbQA7ZkO3HOr1M4EWAieU/VEbsubQc59QOkiBABsbk69Amr0qnkJnMY/H3eV5XtLjbu16b8PUa0kucAAMrp1HGIWKw1PttzWGYTPASJV2V4KG06tzmW0/iD0IUAHM2VDaNF3u1WH+oTboufbfdOIqnhnN1YBeDegUPp9wxmRo9d+HcvjOfrLXcelFJ7tMz/QD+60Tn+ixPshyHkE5tMch5BXSjaMZgNRqfNsL47lhh9p1GSBBEkiQbSdNU+ptBz7mPBAgKRgRwoEVJJkxqTHReTQngLpE0ZeqzZlYmtiWzYVGEf1U2/RHkqiwdeMdWZ+Kmx3+ns/RLw80Jco3FJmTSV06eeUK8qWo5DFyIolWM8mleJSFWlJ5NKUpF06JKQrzio3VAoLKOzJCk9R6SVC6tyUZqH9hLvrK1hl0znuEEr0oUPShx/f9kA6/4EKNJ9YTKSUMKszcWsbpwPK6ka75Eg6T4MnlelQCqOad7VMJq62gW0ziMxpsO9AkpNrbWpMADngGdOPkFW09tUXGA8T4hHLAwYBHBlnK9mQ/tEocukyaUkqOUrVMjElCeCowVIunYj2pya1PCmQRHBSNUalYpkRWp4TQnBRIlKNv4k/eAHcPopdkYh38Q17iXuPZJ4weHdKDwdDO8N0HPUgDj3qwxVP2DR2RnkEE66XkDRY6O36iZ7S2igflqoyR8TVkppKgw2ID2hwMgj14hSkrQE8oylTtPtI6rlDKdUKDx+KFNjnnQep5InQguzCRfS6UU3cvgsVV3oq5uyWt5Rr5ptHbVRjzULiXEQZ5Dh0SbXMeI0tIm4GGceihqtiQgdlbxMq6QHRcGZ7wjH1ZvZL2P9YVK+eRInlNITK1UTHL9fopadGQCAROnVAt3NjEImBmD4isGNLjYD0QVHGjIXE5hNjxM8I4Qrl+HtBHooTh25cp05FDwfiXOCOO5W4LFe0cYkACYgeN+KMpsdmA1EGeB9ElDBtZOUiD3T4FStwkCx7V7mOPQKgJ3AzgPTzHNa0RDWidOF4B5THeqnH4kkljRB4/orgNcdfMcdfqUBUwbweyGxmGhMkcS6101qLQ4AWUoTGSeT8R+EpBrRfrx4rFbz7yVC806JLWtMFw1dz4WC6A1hgzztHKde9Z3H4Cm+q4Fonw70Oh/V6hLMmRwcTmtR7ibzKVrTwN1Z4rAuD3S0iCfjaEDVpngCtRWBESZSDzNNuptMvmk/VtxOpHJaMOhc/3fJGJpnmYPWdV0NtKQeBDiByICqbirYkrSGXI7iBPaoDIKlplNKdwyIuQQcGShShJRpFxhokqatQLTcgacVV7QvEsqE8yDMnNqFecwjgkCS8xxzmNeWpkzaqnpuQkKaibxzRU1JzzBvQMcQoJQms0TgnonKHAVchzuaSBykSeUi4QeOxRqOLtJ6kx4m5Q9SsYiSeiaGn8PibD1WAWOMT6CiDd5h7lrsba/sXZXTkdr0PMLWsrte0OaZB4j92XPnsEXInkLodtdzD2XOb1BI9ExTqCvBmbrvDVuO9Tgzojis3vtU+wAmDmFuYEond/GPqNOc5uRtwkRbXn4rO75YmK8H7rRA9U+7ZTInmjSUtKH2mfoscTN4H7haPZ2EFXK5wI7TRl8iZ8EzZ+La5/tDADQDfu4R1Vxs+gHMzkkE8jrJkkJNmzwY2ifETauHYztU2hrpEEW1VmwEtEmTF4J1VdtGk3M3oWgAzrKsBUfezfVCYgSWHMhf77QNCHT4R9VDtbaDGtpMeajXNOYZADIB4iQpxJgkCxMH4qHaGzm1gwuLmnPkBAFpkyZ1FlA3Z4g2JA9PcssDtplVoLfaAAkdoAXHO/VP2jiGuymZgHX9VWYfd40wRTxJEmTNNpnqELtTYFUgF1cP1AGWInjaycDKB1kxcizHJhJEuNzwiCQPIeCflPBx9ChaVRtPKwuE5Wjj90RPoiGFpNnDzXm9ULvNJXOJtUquwZkNWpUBs890BPGOqc5816sATAIPiEwYczoV6bRV6dtOnmY3Y5+Z53V26hbmCZxCXYtwe1o4tBkzaRML2HoudVzk6iDpeOfFQVbVGkgwGgcfwwvOxAa7PmAAF5sEua69hI7zNCux94B+Ifi9l06hBcNFS7ZwzfZuzNFgYI7uisKG12v91wd3GfgqveXalNrSC4F0RkBEyRxjRDXOeIdiADmZTdunmqF2mXj6LYYbHOFj2h+9Fldl7w+z7LmDKPw+sybrS4TGirLmFpEngDabTxFl1lVm/ceJFd1fl7QJLnnN3EpaDpTyZa/sgQ3USOIQ9GeCa0vCGJajDOJrtnUg2mDzEnx4IXadIOkGY6ahNwu0Q1rQ5pEADvgJtbFNcZSZbLZjIXAxEoNMhrO1bQ2hGHZrWsJN3fBe2O0ds9yOxXuKxbMgDEpH4Z3TwKRoI8LogAXvHQ/VF4WgX24c1IA25M7mBMd6qRWeKwrWsgCL/u6ADDwTtepB4MUsoxyJjcRUDXOAAEON+JuR4Id1WdZKn2lSy1Xj8x9bobOeAWQ4IYie505zWrfIimeSFriUS/ObXlQVMO4Ei3W49OalRLOw6lxum43HI+jh9WjzTd5sAwYijXqOApZmipbMbcA3iICE3erObWAYZBMPB4AcQfFVO9W1/bVoaewyzep0J9Fq1ndUMzx/iC7NSce83WM3WpV2h+FqNIgEtBBkagWu1N/hiDkcCOAjs36fVc3wG0qlF2ek91N3MHXvGhHQroW7+/LK5FPFBjX2DX/dcTAv8AhMmeSq1QgVuIkg2bkeMzgfvAZpIm0mfTxRsjmFht58RUoY+oc7nCQ4STdjr5e4S4LUYcNqMD2izhIN0rcm2GR93cLfEC/FRvrZCDcjXSYPAwozSAHWUoBzC/A/JdWCXGJDkBTmRDbr3vLRDQ38YjN3ckVU2kKgElrYmQDxTS0d/fdROw7eQ8gm1puVyxwRFDbWVC8yi2y77TwQDXhG7V2gxtTKaQdAF5ItygIduNw51a9vcZCzmrY84nodN4rpq0FbHkTVbsYdrqMloJzuuQOiuGURwAHgFlNj7zUqLckWkmTJ17grdm9NE6FvdJB8lRtNeOdpmbdbW9hKnswfHYio0P9k5gcKjbOi7YGgPCTPgh98dqNZhS0GkalTsHLBiR2yOXLxTMS4e1c4ObIN5mBItJWK29jTVqnk3stA6ax3laFAUqB7/aLWFhBcPtGoxhYw5QdSNfPgh3OJMkkk6k3PiUR/BnIXmwmB15weiEJTKbT+mCLE9xSFdbq48U6ha4wH2B/NwlUoKmwlOajBMdpt/FdYu5SJynBnSC37Oofy/NDYZPpVD7OrJnSLAfvRMwrrgcyg6cgVky1wzYJqadAQARIgKsxeEgktsJsJtPinbT282g9rC0uMSbxA0BvroUDW2jSrkAHQ5uvkk1wY6a2C7vaWuzKz2MMMzCb857lKdoZoBsOI0Kn2YJbPMn9E3H0hlEgTe/FUsTdlZCmQS0xBgnyV3synlYIWYqUXNV1h9oPY1oNO0WIJMoNdTVnk5E5iD1LDHaDvKqy6CiKmPL/u2UJYSbAo+ZGOJjd4XkVnRAsFWOrOP3vKArLeqn9o08x8FTtldeMOZ6Lw1g2nT7RKh7/MqBEEAXdcXsCJ+FlDSaHOvpB06KtaliAIa+xUUsfaSteLeyBFQAnWc0AmA2LaLOZv31Wlo0GO91zm3HIHwPNZ/H0TTqPYZkOOut7yeq0aQVXBnmPEHDuGAI49xiDkrwckJTZRohCMRiXvIzuLsrQ0TwaJgeq3u7eKP8NT7M2ImQNCVzqVtdyquak9v4XW/qH6JfUj05haTgzQvxBscsaJlfEkxEjXQfonP08kHjMR7OCWucI4RbwSOcYIjSjdxCG4g8/MFIcSRqW/BVGK2sTAYcvQ+94hSbP20HOy1AGiPeNvRFGos6Blz4f6d2BK/beEqOqktY5wIFwJ4dFWPw7x7zHDvBC3NF9N3uuae4hP8AZdPUrt7L2Ig2kRyWBnPnm6dhRLmj8w+K3TsK3XIPIfRQ/wCH0pByNmdYi60x4qu3aVg/wRByDBMU3N/ECYJMg30bmkd9wslSwzZBv5rd4/DjI85ROVxnwWKp2V/C1RwQRB63chBBhWOqPrU2sJaG0x2ABGlgOphZyFoqYss/Up5SRyJCY1GmrpA8sYgtPazk7ojE+m8ggjUGR3hQh108FKd8RmdCw9QOw5eNHZfO8jzUmCZJA5lZXd/HkB1IzDiCOQINwO+Vq9lO+0YOqAqqlbAy5JZwYVtHYme/vxPEhwHfxCzVbZLgZabjhcGOS2rNqszkcACJ1kjWEA+u1zsuWZkzpA+Zk6LPRwTgRoanK7c5HxLXdzs4dgcYgGSfHUnvTq+OY+zXtd3EH96oOpgnvpZQZY4e6THkVR/4c4OImOHakOHC0WKqxIjlNdVgO5tvxLvC0y0vIfmzEENM2jWZWnwo7LfBc6xL3GqGFxA7IFyJnuXSaIsPD4K5fMHfQa8MT3A8aAEC3WxVjjQhKNOZhQDAmZLe0x7Pl2vks8MTrA/RabeqnNKeTh62WTDUXVDDzX8HfOn+xMVzuiloM7LneHzKiypzKgjKD1+Srp3VW3H2jOureyvYvuR/1IfaEEEWhM3voubiC4iz2tcOvZAPqEXSe5t2ugxE8b/BDb1Y0VDSAmWMId1Ji/ojaZxyJneL0narewlGU0hIHJ0puYUQLW7h1BNVs3OU+U/VZOFc7mvIxIj8Lp7kO/lDL19zeRY9/wAEVsuc5mIIsL6WmRzUFT3SmZMxiSMvEGDw4rODYIJjZXIMldgqVYuaWhsGLazPEf2UdbdimwZjcaRJEet1PTqVGz7rwLwRDj/V66KxxGKDmDXWeBkd6tYU25HBko1i+nPEzT9hUxcAA/BSuc9vEHorZ2Xqq7EYVznWcA3uM+cpY2WP2YUKi9R+CfnBMQQYt3A/NEGkosPSDAQCTJkzHQfJS50QQZkWJYQx9/uu+BWCjRb/ABTuw/8Ald8Cud0nrd8H/q/aZniHQ/eGMbZVG1GEPn8V/HT5K1pOTcXRFRkceB6rYvq8xMCZ1L7GyZnnrzXJ9RhBg6p1DCOc1zm6Mied1iN6e5pjnqS4GoGvYToHCV0GkSwiRB4eP91zVrl0/ZWJbiKTXWgjtDkRqlNUOjGKT7RmHGUjiAdNI8U+mQDPHgmYmiWuIbccpuOOqbhzN+P74LO2YJYS60Ip4muwVPsN7v38UPtRogZhIA+q9htptDQINgOSjr4kOVwciGxiVv8ABAlpAmCLHVvceKuK21XjsluR09fRCUWiQNDwjir0sB1E96sw4xmcGPvK04rNEk+RU+Fqa+H7hMq0w13ZEdP0UbKvMoNVW09kzmMqtoUw5jgTAjXl1WSfhgX5adze548fDRaTGY2k9paXGHCDAd8QFlsTTDauRjiWmOFxNja0rQ1LBiCOYz4V+XlWOD7fE8fZtPF9m35OzS4RxEKXF1JqCGw1stAIi05oM6e8gajspIOoJEEXEJcTii86kk+9aOmvcAlzZwRjE2Fr9QcNke8nxONJa1rWgZQb8+B71W7Sw49k583a5rfOZHkArN2MYKYaG8BMnreO9VW2qrm0GN0D3Fw6hkj/AO3ojVAl89zN1j4oKlcfEpCllMJXi5O5mBJM66Ju3u6xlJtR/wDmHtAzZo4AHu1XNnK92LtaqctDOYJAbp2b370G4ErD0bQ3M3eLxoZHZL/5bjWLkILBY19z7Mkc57uCgNahSGVrpffMRJcTxJj4KvrbxtpNysIc7meH1PRIIjPwsaZkWbLZWJDibEHKDB5J2XIRyd/tPIcgVnN3NpGXVXEuzNa1s6AgkkCBqEeHPqkFxgA8bG0Zh0JAsqWLg4MPVQ1i7+hLsMTS3mEzZ2KDwRMkceY4FHhs2KCINhjgyuq0oUeVWtSlIhVj8M4GIJRQYMiQYkwx/wDK74Fc9pLouLwjyx4DSSWkR4LJYfdbEn/px3loW14VaiBtxx1M/XIzY2iV4UrSI6q1bupifwtH9Q+SMp7oVPvPYO6Stk6/Tr2wmb+FtP8ATMjjqYcLjxTtj4az3awO02928T1iAVrn7mf+8P8AR/8ApE7N3RbSJPtHOJEGwAgrL12r09inYeY9pqbUPq6nN8bh8jyAZGo7uCv92tpvw7TNOWOMzBBPCWzrot1g9hUqejZI0LoJHceClxWyqdSM7ZjTVZT37l2zSpVEfc3UoDtBtQ5maevlwXgPAq8pbCoNMtpAHpP1RIwTR9wDwVq70VcESltZZsqZSUq/4vNEDoi8VjKdMw4weUfRC19tUx7oLj5JZ2QnIjlOmuYDCkw3ZkSMwIIMzwVjUx0Ot3Hksy7bvJo85TKm0qp0aBPSdZ+iTsU49LRtNBae8D95ozicx04pKzeyDzlZb/Fag0ImY09EfR3iaW5ajS0g6i8+HBMaN2Deswep8NtC+nmAmtDXD+IBPswBGazhq606ws3j9pmpVc5zexeMsCCY1MTwUNTajIs1ze4n6puyKBrPBjslwEQbgXJJMrWrVgcuuB+0y7mRR6LCT9sSzp4JsDMcpcLBxEkdeq87Y7hcOHkfgrPHbEpVjmbVMiBYtIAb90DhxQ+8eO9mHZRLgLA9dT5LPurYsNmcnnHtG6vEHRSGP7wLCvosdlLu1+I3FuE8FSb0BoezLNwTfS8RHSyqXYlxJJOt0lWsXRN4Ees/NOJQKyCpP1iNmoe39f7RiRelNKPAxxKVtSCCNQZ8lGSl6KDLCXFbEDJ1i8HneUuw6DXHO+DB0Nx3kcdVHRqNiHMvGXMDBi0jTpzR2EoMaJaDBMGT6RP6pZrNtRVe5o6VR56s4BEv9k4vLUdLTAaCwiCL2IcPPulWlWtmgO04N49zj95wmyoMPiiwwNPiCp6O2GEuDGucRYO+buUJAgnmbNy+sY5z1/iWra5Y4PkCPnxI8L9VrdmYgVGBwvZc8rVCbk5j005358Ve7n4g+0czgW5o6yBGul9FUHMBrNHsr3/Hc2BppAz9ypKg5mEBtc+zoVnNcRDCZHQaouBMjJnsTjqVMw+qxhiYLgLIOtt7CtEmuw/yy/8A4grGYrGUnUqr/be0e5kdt0utoACJWba5aOj0C3g7iRiK6jUGvGJ0irvjhhp7R/cyP+RCad8KEWbU7iG/HMVz5jlLNlqL4RR75MRbxC32mxdvuwH/ACCR/OPoozvwXHKyi0a+84n4BYyuU2i7KZHGxVNR4dStZKjkCF0+qd7F39Zm0obwYh5cc1JjRH3CZmbAkxNtEmK2/iGt7Tw0kGMrWiDwmZv06qrwtmNdMGLA6EX4cQq3F7RFQ+8O6ZjoF5xTuJxPS6cUuxX4kuK2tiHuH29XweW/8YRDa9V3ZdUqO5ZnuMnnc6ILDUOJ0Hr0H70VoTYGBmNoM6c8kTHXgr/q4mhsrr52wGkSHlonjrzGqLpvaQQReLTfWIuf3dR1XCQ0QcoOZ+pJPAO0I7xZafZuFZVo0m1Wj3QA4e8Ika8uirjDZzK3ahFrAI4+kqMHUMmAPeBufzMVrWY4EAuaPc4R/wBRwGp4GU3H7vVGS6mc45aHwA10VJlBJzzM8dRPerkEnDcRF7/SWo9X06P8wz2Ti/ucTMWOW/rCmqw2M7JtwEzOt+8FVxxNQfZiYFwbg62vyRuGxrm69oRz7U6yTpxPmoQBG9RhV1FmqQFUPH3H8znxd0RWz9qPog5eRAPKdUEUhWqzlhgzy2IVsrG+yrsqkTlcSYiTIIMeasto7XZUzO1kWtca/VURKQlQp2sTIddwA+JGAvOTiUraZMxyJUQgkM3XnOSQn5BHVdLCRi6dlT220/uvFROORDqFW0q3oNBbeRrwEkdOSzlGqWnmFoaGKbEOvN2nh3pK8EdTZ8Orruzu9oUxwNgCRNuZHK10RTrBv3BkM5otB4OPND7NJ9qSSBla5wExMCM08IzeiOdRDjmY4Omc3AE82jhPJJv6ftNZLlU7LOPj/f8A2QUmwLafuyvtzh9uf5T8QqqjQJMQe7j5LT7r4AsrSdS0j4FDU5MJrmVaCPpNFigYgcSq3bxP8HXnX2bh6K8qNtN3aWGtzEptQAWiRx5FMgYOZ5gnIxPnlhuO9W9HZ9Vx7NN5/pI9Su0lg4MaP6R9FLTJ5WWjTrzWMBYrZpg3ZnIKewMSY+xf6fVHM3UxRE+z/wBwC6mUNVqkdERvF7h0BBDQVznLdysQ7XIwdXfRTt3Fd96sAegkfFbnNP7KUdyWs8TvbPMOmkrU8CZD/uM0jt1nHh2RHxKIwm42HbBhxI0k+HBanL3pw7ikwzexjOecymp7s0GxDSY5uJ/egUjNg0AZ9m0EX8easarjFvioKj4F3AdTZVhDbYeyZR7S2bZwa0CdAIAQmF2k6iAx7JLDYHx0PkrqtiWAXqNjvHoh3U21G8HNPHl3KpznIharlI2WdfzD8HtJlQdglp4tcIOl4nUdQgNv7ONXLDe1MEiJygX7+5VtbZzmXpkuaPu8R3Qoam1axblzRl4n3uMzOtkRtRlCD3DpofWHpOR/aAVWhhLA8v59PykHiE6jUbNyR4ShAZJPMzPM8049Urye56ZK/QBmZCE1xSymuW/PnEQwkcnFeXToxOpG/VNSt1C6WU8x1R11FmUtbUqFVhDEBSr1T6LwKlZVjPKwwPbBbNxp3KvUlCqWuBaYKram5YfSW+XZ9JtcFQonDkTL3CCSLi4MDyCr6mHNOMtzJEu7JH5o9fBN2JiHEgk6E8uSt2jOHZu1lLQJ4C9oWQ7HfienGnQAWdk+57l3u9XFVkwM4gOjmOM9QtDgWRUa46wfgsZuw8is5osMgMCNb3W2p6g9PkoB9XEydWNrES1NYfDTqUhrjmqpryS6TxVXvB/5XEn8h+SKGycRLE0FTEMn3x5hBYveLDU/frMB5ZgT5BcHiTJuefFHjX99FqUaAWdn+IrZqNvQnXBvlhDMVf8AZUv/ALUG7frDzEP78oj4rm2H08U6oE8nhVRHJMUOucHAE3mN3/Y33KRd3kN8wgB/2hVP/RZ07Tvosa4JWo6+G0L7Sh1lhm52ZvPiKzM+ZjBmcIyE6HnmCbtjadf2L3is4Q0+6Gt+IJ9VjcBj6jKUNdAzO4A8eoQ+O2rWc0tLzB1FhM9wWKaPzDjrM0RZ6cyzp7arj3q1TvzO9UTX2i5wiAZEEkmb8Vms55o3CPOXXRW1OlUDeI1pLzYDU3fzLmiwEZnGYMAEzHcttsS1Fp/KufUz/wAgPBdG2f8A5LP5QszHqnHTCns5J/tFqN/DbSyExWBZV1EO5j580efmoazePG/wUEAwldrVn0mZ3FbKe0GLgA8hZVxWxiW37llcWwB5A0QiAJ6PQ6xrVwwn/9k="/>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422814935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solidFill>
                  <a:schemeClr val="tx1"/>
                </a:solidFill>
                <a:latin typeface="Comic Sans MS" panose="030F0702030302020204" pitchFamily="66" charset="0"/>
                <a:cs typeface="Arial" panose="020B0604020202020204" pitchFamily="34" charset="0"/>
              </a:rPr>
              <a:t>Welsh rhymes and songs</a:t>
            </a:r>
            <a:endParaRPr lang="en-GB" dirty="0">
              <a:latin typeface="Comic Sans MS" panose="030F0702030302020204" pitchFamily="66" charset="0"/>
            </a:endParaRPr>
          </a:p>
        </p:txBody>
      </p:sp>
      <p:sp>
        <p:nvSpPr>
          <p:cNvPr id="3" name="Content Placeholder 2"/>
          <p:cNvSpPr>
            <a:spLocks noGrp="1"/>
          </p:cNvSpPr>
          <p:nvPr>
            <p:ph idx="1"/>
          </p:nvPr>
        </p:nvSpPr>
        <p:spPr/>
        <p:txBody>
          <a:bodyPr/>
          <a:lstStyle/>
          <a:p>
            <a:r>
              <a:rPr lang="en-GB" dirty="0" smtClean="0">
                <a:hlinkClick r:id="rId3"/>
              </a:rPr>
              <a:t>CSCJES - Central South Consortium Joint Education Service</a:t>
            </a:r>
            <a:endParaRPr lang="en-GB" dirty="0"/>
          </a:p>
        </p:txBody>
      </p:sp>
      <p:pic>
        <p:nvPicPr>
          <p:cNvPr id="4" name="Picture 3"/>
          <p:cNvPicPr>
            <a:picLocks noChangeAspect="1"/>
          </p:cNvPicPr>
          <p:nvPr/>
        </p:nvPicPr>
        <p:blipFill>
          <a:blip r:embed="rId4" cstate="print"/>
          <a:stretch>
            <a:fillRect/>
          </a:stretch>
        </p:blipFill>
        <p:spPr>
          <a:xfrm>
            <a:off x="1977927" y="2813250"/>
            <a:ext cx="5188146" cy="1231499"/>
          </a:xfrm>
          <a:prstGeom prst="rect">
            <a:avLst/>
          </a:prstGeom>
        </p:spPr>
      </p:pic>
    </p:spTree>
    <p:extLst>
      <p:ext uri="{BB962C8B-B14F-4D97-AF65-F5344CB8AC3E}">
        <p14:creationId xmlns:p14="http://schemas.microsoft.com/office/powerpoint/2010/main" val="134992243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1624827" y="404664"/>
            <a:ext cx="5275837" cy="50625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descr="C:\Users\Di\Pictures\Welsh Songs\kids-sitting-on-school-ru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7504" y="5355081"/>
            <a:ext cx="2592288" cy="145173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580112" y="5249232"/>
            <a:ext cx="2590800" cy="1457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1128008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1934081" y="806445"/>
            <a:ext cx="5275837" cy="50625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descr="bd07211_"/>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1520" y="3501008"/>
            <a:ext cx="2792274" cy="242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56176" y="476672"/>
            <a:ext cx="2792413" cy="2420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5030013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solidFill>
                  <a:schemeClr val="tx1"/>
                </a:solidFill>
                <a:latin typeface="Comic Sans MS" panose="030F0702030302020204" pitchFamily="66" charset="0"/>
                <a:cs typeface="Arial" panose="020B0604020202020204" pitchFamily="34" charset="0"/>
              </a:rPr>
              <a:t>Welsh </a:t>
            </a:r>
            <a:r>
              <a:rPr lang="en-GB" dirty="0" smtClean="0">
                <a:solidFill>
                  <a:schemeClr val="tx1"/>
                </a:solidFill>
                <a:latin typeface="Comic Sans MS" panose="030F0702030302020204" pitchFamily="66" charset="0"/>
                <a:cs typeface="Arial" panose="020B0604020202020204" pitchFamily="34" charset="0"/>
              </a:rPr>
              <a:t>language games </a:t>
            </a:r>
            <a:r>
              <a:rPr lang="en-GB" dirty="0">
                <a:solidFill>
                  <a:schemeClr val="tx1"/>
                </a:solidFill>
                <a:latin typeface="Comic Sans MS" panose="030F0702030302020204" pitchFamily="66" charset="0"/>
                <a:cs typeface="Arial" panose="020B0604020202020204" pitchFamily="34" charset="0"/>
              </a:rPr>
              <a:t/>
            </a:r>
            <a:br>
              <a:rPr lang="en-GB" dirty="0">
                <a:solidFill>
                  <a:schemeClr val="tx1"/>
                </a:solidFill>
                <a:latin typeface="Comic Sans MS" panose="030F0702030302020204" pitchFamily="66" charset="0"/>
                <a:cs typeface="Arial" panose="020B0604020202020204" pitchFamily="34" charset="0"/>
              </a:rPr>
            </a:br>
            <a:endParaRPr lang="en-GB" dirty="0">
              <a:latin typeface="Comic Sans MS" panose="030F0702030302020204" pitchFamily="66" charset="0"/>
              <a:cs typeface="Arial" panose="020B0604020202020204" pitchFamily="34" charset="0"/>
            </a:endParaRPr>
          </a:p>
        </p:txBody>
      </p:sp>
      <p:pic>
        <p:nvPicPr>
          <p:cNvPr id="4" name="Content Placeholder 3">
            <a:hlinkClick r:id="rId3"/>
          </p:cNvPr>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a:off x="1583668" y="4326113"/>
            <a:ext cx="4032448" cy="2211342"/>
          </a:xfrm>
        </p:spPr>
      </p:pic>
      <p:pic>
        <p:nvPicPr>
          <p:cNvPr id="1026" name="Picture 2" descr="C:\Users\Di\Pictures\snakes and ladders.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99892" y="915566"/>
            <a:ext cx="3960440" cy="2304256"/>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1093932" y="3860750"/>
            <a:ext cx="7620000" cy="930106"/>
          </a:xfrm>
          <a:prstGeom prst="rect">
            <a:avLst/>
          </a:prstGeom>
        </p:spPr>
        <p:txBody>
          <a:bodyPr vert="horz" lIns="91440" tIns="45720" rIns="91440" bIns="45720" rtlCol="0" anchor="ctr">
            <a:noAutofit/>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pPr algn="ctr"/>
            <a:r>
              <a:rPr lang="en-GB" sz="2400" dirty="0" smtClean="0">
                <a:solidFill>
                  <a:schemeClr val="tx1"/>
                </a:solidFill>
                <a:latin typeface="Comic Sans MS" panose="030F0702030302020204" pitchFamily="66" charset="0"/>
                <a:cs typeface="Arial" panose="020B0604020202020204" pitchFamily="34" charset="0"/>
              </a:rPr>
              <a:t>Central South Consortium</a:t>
            </a:r>
          </a:p>
          <a:p>
            <a:pPr algn="ctr"/>
            <a:r>
              <a:rPr lang="en-GB" sz="2400" dirty="0" smtClean="0">
                <a:solidFill>
                  <a:schemeClr val="tx1"/>
                </a:solidFill>
                <a:latin typeface="Comic Sans MS" panose="030F0702030302020204" pitchFamily="66" charset="0"/>
                <a:cs typeface="Arial" panose="020B0604020202020204" pitchFamily="34" charset="0"/>
              </a:rPr>
              <a:t>Language games booklet link</a:t>
            </a:r>
            <a:r>
              <a:rPr lang="en-GB" dirty="0" smtClean="0">
                <a:solidFill>
                  <a:schemeClr val="tx1"/>
                </a:solidFill>
                <a:latin typeface="Comic Sans MS" panose="030F0702030302020204" pitchFamily="66" charset="0"/>
                <a:cs typeface="Arial" panose="020B0604020202020204" pitchFamily="34" charset="0"/>
              </a:rPr>
              <a:t/>
            </a:r>
            <a:br>
              <a:rPr lang="en-GB" dirty="0" smtClean="0">
                <a:solidFill>
                  <a:schemeClr val="tx1"/>
                </a:solidFill>
                <a:latin typeface="Comic Sans MS" panose="030F0702030302020204" pitchFamily="66" charset="0"/>
                <a:cs typeface="Arial" panose="020B0604020202020204" pitchFamily="34" charset="0"/>
              </a:rPr>
            </a:br>
            <a:endParaRPr lang="en-GB"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131540001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Fun games for the hall or yard</a:t>
            </a:r>
            <a:endParaRPr lang="en-GB" dirty="0"/>
          </a:p>
        </p:txBody>
      </p:sp>
      <p:pic>
        <p:nvPicPr>
          <p:cNvPr id="4" name="Content Placeholder 3"/>
          <p:cNvPicPr>
            <a:picLocks noGrp="1" noChangeAspect="1"/>
          </p:cNvPicPr>
          <p:nvPr>
            <p:ph idx="1"/>
          </p:nvPr>
        </p:nvPicPr>
        <p:blipFill>
          <a:blip r:embed="rId3" cstate="print"/>
          <a:stretch>
            <a:fillRect/>
          </a:stretch>
        </p:blipFill>
        <p:spPr>
          <a:xfrm>
            <a:off x="1066800" y="1600200"/>
            <a:ext cx="6400800" cy="4800600"/>
          </a:xfrm>
          <a:prstGeom prst="rect">
            <a:avLst/>
          </a:prstGeom>
        </p:spPr>
      </p:pic>
    </p:spTree>
    <p:extLst>
      <p:ext uri="{BB962C8B-B14F-4D97-AF65-F5344CB8AC3E}">
        <p14:creationId xmlns:p14="http://schemas.microsoft.com/office/powerpoint/2010/main" val="346409018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pPr algn="ctr" eaLnBrk="1" hangingPunct="1"/>
            <a:r>
              <a:rPr lang="en-US" altLang="en-US" dirty="0" smtClean="0"/>
              <a:t>    </a:t>
            </a:r>
            <a:r>
              <a:rPr lang="en-US" altLang="en-US" dirty="0" smtClean="0">
                <a:latin typeface="Comic Sans MS" panose="030F0702030302020204" pitchFamily="66" charset="0"/>
                <a:cs typeface="Arial" panose="020B0604020202020204" pitchFamily="34" charset="0"/>
              </a:rPr>
              <a:t>Promoting Welsh</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86290796"/>
              </p:ext>
            </p:extLst>
          </p:nvPr>
        </p:nvGraphicFramePr>
        <p:xfrm>
          <a:off x="395536" y="1916832"/>
          <a:ext cx="7272808" cy="41868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4008236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pPr algn="ctr"/>
            <a:r>
              <a:rPr lang="en-US" altLang="en-US" dirty="0" smtClean="0"/>
              <a:t> </a:t>
            </a:r>
            <a:r>
              <a:rPr lang="en-US" altLang="en-US" dirty="0" smtClean="0">
                <a:solidFill>
                  <a:srgbClr val="1F497D"/>
                </a:solidFill>
                <a:latin typeface="Comic Sans MS" panose="030F0702030302020204" pitchFamily="66" charset="0"/>
                <a:cs typeface="Arial" panose="020B0604020202020204" pitchFamily="34" charset="0"/>
              </a:rPr>
              <a:t>Promoting </a:t>
            </a:r>
            <a:r>
              <a:rPr lang="en-US" altLang="en-US" dirty="0">
                <a:solidFill>
                  <a:srgbClr val="1F497D"/>
                </a:solidFill>
                <a:latin typeface="Comic Sans MS" panose="030F0702030302020204" pitchFamily="66" charset="0"/>
                <a:cs typeface="Arial" panose="020B0604020202020204" pitchFamily="34" charset="0"/>
              </a:rPr>
              <a:t>Welsh</a:t>
            </a:r>
            <a:endParaRPr lang="en-US" altLang="en-US" dirty="0" smtClean="0">
              <a:latin typeface="Comic Sans MS" panose="030F0702030302020204" pitchFamily="66" charset="0"/>
              <a:cs typeface="Arial" panose="020B0604020202020204" pitchFamily="34" charset="0"/>
            </a:endParaRPr>
          </a:p>
        </p:txBody>
      </p:sp>
      <p:graphicFrame>
        <p:nvGraphicFramePr>
          <p:cNvPr id="4" name="Content Placeholder 3"/>
          <p:cNvGraphicFramePr>
            <a:graphicFrameLocks noGrp="1"/>
          </p:cNvGraphicFramePr>
          <p:nvPr>
            <p:ph idx="1"/>
            <p:extLst/>
          </p:nvPr>
        </p:nvGraphicFramePr>
        <p:xfrm>
          <a:off x="395536" y="1916832"/>
          <a:ext cx="7272808" cy="41868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5037269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4067944" y="1844824"/>
            <a:ext cx="2692699" cy="3816424"/>
          </a:xfrm>
        </p:spPr>
      </p:pic>
      <p:sp>
        <p:nvSpPr>
          <p:cNvPr id="3" name="Title 2"/>
          <p:cNvSpPr>
            <a:spLocks noGrp="1"/>
          </p:cNvSpPr>
          <p:nvPr>
            <p:ph type="title"/>
          </p:nvPr>
        </p:nvSpPr>
        <p:spPr/>
        <p:txBody>
          <a:bodyPr>
            <a:normAutofit fontScale="90000"/>
          </a:bodyPr>
          <a:lstStyle/>
          <a:p>
            <a:r>
              <a:rPr lang="en-GB" altLang="en-US" sz="4400" dirty="0" smtClean="0">
                <a:latin typeface="Lucida Sans Unicode" panose="020B0602030504020204" pitchFamily="34" charset="0"/>
                <a:cs typeface="Lucida Sans Unicode" panose="020B0602030504020204" pitchFamily="34" charset="0"/>
              </a:rPr>
              <a:t>Welsh second language in the National Curriculum for Wales</a:t>
            </a:r>
            <a:endParaRPr lang="en-GB" dirty="0">
              <a:latin typeface="Lucida Sans Unicode" panose="020B0602030504020204" pitchFamily="34" charset="0"/>
              <a:cs typeface="Lucida Sans Unicode" panose="020B0602030504020204" pitchFamily="34" charset="0"/>
            </a:endParaRPr>
          </a:p>
        </p:txBody>
      </p:sp>
    </p:spTree>
    <p:extLst>
      <p:ext uri="{BB962C8B-B14F-4D97-AF65-F5344CB8AC3E}">
        <p14:creationId xmlns:p14="http://schemas.microsoft.com/office/powerpoint/2010/main" val="342185880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0350"/>
            <a:ext cx="8291513" cy="1655763"/>
          </a:xfrm>
        </p:spPr>
        <p:txBody>
          <a:bodyPr/>
          <a:lstStyle/>
          <a:p>
            <a:r>
              <a:rPr lang="en-GB" altLang="en-US" sz="3600" smtClean="0">
                <a:latin typeface="Comic Sans MS" pitchFamily="66" charset="0"/>
              </a:rPr>
              <a:t>Welsh in the National Curriculum for Wales</a:t>
            </a:r>
          </a:p>
        </p:txBody>
      </p:sp>
      <p:sp>
        <p:nvSpPr>
          <p:cNvPr id="3" name="Content Placeholder 2"/>
          <p:cNvSpPr>
            <a:spLocks noGrp="1"/>
          </p:cNvSpPr>
          <p:nvPr>
            <p:ph idx="1"/>
          </p:nvPr>
        </p:nvSpPr>
        <p:spPr/>
        <p:txBody>
          <a:bodyPr>
            <a:normAutofit/>
          </a:bodyPr>
          <a:lstStyle/>
          <a:p>
            <a:pPr marL="0" indent="0">
              <a:buFontTx/>
              <a:buNone/>
              <a:defRPr/>
            </a:pPr>
            <a:r>
              <a:rPr lang="en-GB" sz="2500" dirty="0" smtClean="0">
                <a:solidFill>
                  <a:srgbClr val="231F20"/>
                </a:solidFill>
                <a:latin typeface="Comic Sans MS" panose="030F0702030302020204" pitchFamily="66" charset="0"/>
              </a:rPr>
              <a:t>At Key Stage 2, learners </a:t>
            </a:r>
            <a:r>
              <a:rPr lang="en-GB" sz="2500" dirty="0" smtClean="0">
                <a:solidFill>
                  <a:srgbClr val="FF0000"/>
                </a:solidFill>
                <a:latin typeface="Comic Sans MS" panose="030F0702030302020204" pitchFamily="66" charset="0"/>
              </a:rPr>
              <a:t>build on the skills</a:t>
            </a:r>
            <a:r>
              <a:rPr lang="en-GB" sz="2500" dirty="0" smtClean="0">
                <a:solidFill>
                  <a:srgbClr val="231F20"/>
                </a:solidFill>
                <a:latin typeface="Comic Sans MS" panose="030F0702030302020204" pitchFamily="66" charset="0"/>
              </a:rPr>
              <a:t>, </a:t>
            </a:r>
            <a:r>
              <a:rPr lang="en-GB" sz="2500" dirty="0" smtClean="0">
                <a:solidFill>
                  <a:srgbClr val="FF0000"/>
                </a:solidFill>
                <a:latin typeface="Comic Sans MS" panose="030F0702030302020204" pitchFamily="66" charset="0"/>
              </a:rPr>
              <a:t>knowledge and understanding </a:t>
            </a:r>
            <a:r>
              <a:rPr lang="en-GB" sz="2500" dirty="0" smtClean="0">
                <a:solidFill>
                  <a:srgbClr val="231F20"/>
                </a:solidFill>
                <a:latin typeface="Comic Sans MS" panose="030F0702030302020204" pitchFamily="66" charset="0"/>
              </a:rPr>
              <a:t>acquired during the Foundation Phase</a:t>
            </a:r>
          </a:p>
          <a:p>
            <a:pPr marL="0" indent="0">
              <a:buFontTx/>
              <a:buNone/>
              <a:defRPr/>
            </a:pPr>
            <a:endParaRPr lang="en-GB" sz="2500" dirty="0" smtClean="0">
              <a:solidFill>
                <a:srgbClr val="231F20"/>
              </a:solidFill>
              <a:latin typeface="Comic Sans MS" panose="030F0702030302020204" pitchFamily="66" charset="0"/>
            </a:endParaRPr>
          </a:p>
          <a:p>
            <a:pPr>
              <a:defRPr/>
            </a:pPr>
            <a:r>
              <a:rPr lang="en-GB" sz="2500" dirty="0" smtClean="0">
                <a:solidFill>
                  <a:srgbClr val="231F20"/>
                </a:solidFill>
                <a:latin typeface="Comic Sans MS" panose="030F0702030302020204" pitchFamily="66" charset="0"/>
              </a:rPr>
              <a:t>This progress is achieved through an </a:t>
            </a:r>
            <a:r>
              <a:rPr lang="en-GB" sz="2500" dirty="0" smtClean="0">
                <a:solidFill>
                  <a:srgbClr val="FF0000"/>
                </a:solidFill>
                <a:latin typeface="Comic Sans MS" panose="030F0702030302020204" pitchFamily="66" charset="0"/>
              </a:rPr>
              <a:t>integrated programme of oracy, reading and writing</a:t>
            </a:r>
          </a:p>
          <a:p>
            <a:pPr>
              <a:defRPr/>
            </a:pPr>
            <a:r>
              <a:rPr lang="en-GB" sz="2500" dirty="0" smtClean="0">
                <a:solidFill>
                  <a:srgbClr val="231F20"/>
                </a:solidFill>
                <a:latin typeface="Comic Sans MS" panose="030F0702030302020204" pitchFamily="66" charset="0"/>
              </a:rPr>
              <a:t>Learners are presented with experiences and opportunities that </a:t>
            </a:r>
            <a:r>
              <a:rPr lang="en-GB" sz="2500" dirty="0" smtClean="0">
                <a:solidFill>
                  <a:srgbClr val="FF0000"/>
                </a:solidFill>
                <a:latin typeface="Comic Sans MS" panose="030F0702030302020204" pitchFamily="66" charset="0"/>
              </a:rPr>
              <a:t>interrelate the requirements of the Skills and Range </a:t>
            </a:r>
            <a:r>
              <a:rPr lang="en-GB" sz="2500" dirty="0" smtClean="0">
                <a:solidFill>
                  <a:srgbClr val="231F20"/>
                </a:solidFill>
                <a:latin typeface="Comic Sans MS" panose="030F0702030302020204" pitchFamily="66" charset="0"/>
              </a:rPr>
              <a:t>sections of the programmes of study</a:t>
            </a:r>
            <a:endParaRPr lang="en-GB" sz="2500" dirty="0">
              <a:latin typeface="Comic Sans MS" panose="030F0702030302020204" pitchFamily="66" charset="0"/>
            </a:endParaRPr>
          </a:p>
        </p:txBody>
      </p:sp>
    </p:spTree>
    <p:extLst>
      <p:ext uri="{BB962C8B-B14F-4D97-AF65-F5344CB8AC3E}">
        <p14:creationId xmlns:p14="http://schemas.microsoft.com/office/powerpoint/2010/main" val="4091428631"/>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7620000" cy="5852120"/>
          </a:xfrm>
        </p:spPr>
        <p:txBody>
          <a:bodyPr/>
          <a:lstStyle/>
          <a:p>
            <a:pPr marL="109728" indent="0">
              <a:buNone/>
              <a:defRPr/>
            </a:pPr>
            <a:r>
              <a:rPr lang="en-GB" sz="2500" dirty="0" smtClean="0">
                <a:latin typeface="Comic Sans MS" panose="030F0702030302020204" pitchFamily="66" charset="0"/>
              </a:rPr>
              <a:t>  </a:t>
            </a:r>
            <a:r>
              <a:rPr lang="en-GB" sz="3200" dirty="0" smtClean="0">
                <a:latin typeface="Comic Sans MS" panose="030F0702030302020204" pitchFamily="66" charset="0"/>
              </a:rPr>
              <a:t>Oracy</a:t>
            </a:r>
            <a:endParaRPr lang="en-GB" sz="2500" dirty="0" smtClean="0">
              <a:latin typeface="Comic Sans MS" panose="030F0702030302020204" pitchFamily="66" charset="0"/>
            </a:endParaRPr>
          </a:p>
          <a:p>
            <a:pPr>
              <a:defRPr/>
            </a:pPr>
            <a:r>
              <a:rPr lang="en-GB" sz="2500" dirty="0" smtClean="0">
                <a:latin typeface="Comic Sans MS" panose="030F0702030302020204" pitchFamily="66" charset="0"/>
              </a:rPr>
              <a:t>Learners </a:t>
            </a:r>
            <a:r>
              <a:rPr lang="en-GB" sz="2500" dirty="0">
                <a:solidFill>
                  <a:srgbClr val="FF0000"/>
                </a:solidFill>
                <a:latin typeface="Comic Sans MS" panose="030F0702030302020204" pitchFamily="66" charset="0"/>
              </a:rPr>
              <a:t>speak with confidence</a:t>
            </a:r>
            <a:r>
              <a:rPr lang="en-GB" sz="2500" dirty="0">
                <a:latin typeface="Comic Sans MS" panose="030F0702030302020204" pitchFamily="66" charset="0"/>
              </a:rPr>
              <a:t>, working as individuals and as members </a:t>
            </a:r>
            <a:r>
              <a:rPr lang="en-GB" sz="2500" dirty="0" smtClean="0">
                <a:latin typeface="Comic Sans MS" panose="030F0702030302020204" pitchFamily="66" charset="0"/>
              </a:rPr>
              <a:t>of a </a:t>
            </a:r>
            <a:r>
              <a:rPr lang="en-GB" sz="2500" dirty="0">
                <a:latin typeface="Comic Sans MS" panose="030F0702030302020204" pitchFamily="66" charset="0"/>
              </a:rPr>
              <a:t>group and using a </a:t>
            </a:r>
            <a:r>
              <a:rPr lang="en-GB" sz="2500" dirty="0">
                <a:solidFill>
                  <a:srgbClr val="FF0000"/>
                </a:solidFill>
                <a:latin typeface="Comic Sans MS" panose="030F0702030302020204" pitchFamily="66" charset="0"/>
              </a:rPr>
              <a:t>range of vocabulary, phrases, sentences and </a:t>
            </a:r>
            <a:r>
              <a:rPr lang="en-GB" sz="2500" dirty="0" smtClean="0">
                <a:solidFill>
                  <a:srgbClr val="FF0000"/>
                </a:solidFill>
                <a:latin typeface="Comic Sans MS" panose="030F0702030302020204" pitchFamily="66" charset="0"/>
              </a:rPr>
              <a:t>questions</a:t>
            </a:r>
            <a:endParaRPr lang="en-GB" sz="2500" dirty="0" smtClean="0">
              <a:latin typeface="Comic Sans MS" panose="030F0702030302020204" pitchFamily="66" charset="0"/>
            </a:endParaRPr>
          </a:p>
          <a:p>
            <a:pPr>
              <a:defRPr/>
            </a:pPr>
            <a:r>
              <a:rPr lang="en-GB" sz="2500" dirty="0">
                <a:latin typeface="Comic Sans MS" panose="030F0702030302020204" pitchFamily="66" charset="0"/>
              </a:rPr>
              <a:t>The experiences presented to them </a:t>
            </a:r>
            <a:r>
              <a:rPr lang="en-GB" sz="2500" dirty="0">
                <a:solidFill>
                  <a:srgbClr val="FF0000"/>
                </a:solidFill>
                <a:latin typeface="Comic Sans MS" panose="030F0702030302020204" pitchFamily="66" charset="0"/>
              </a:rPr>
              <a:t>include opportunities to take part </a:t>
            </a:r>
            <a:r>
              <a:rPr lang="en-GB" sz="2500" dirty="0" smtClean="0">
                <a:solidFill>
                  <a:srgbClr val="FF0000"/>
                </a:solidFill>
                <a:latin typeface="Comic Sans MS" panose="030F0702030302020204" pitchFamily="66" charset="0"/>
              </a:rPr>
              <a:t>in drama </a:t>
            </a:r>
            <a:r>
              <a:rPr lang="en-GB" sz="2500" dirty="0">
                <a:solidFill>
                  <a:srgbClr val="FF0000"/>
                </a:solidFill>
                <a:latin typeface="Comic Sans MS" panose="030F0702030302020204" pitchFamily="66" charset="0"/>
              </a:rPr>
              <a:t>and role-play </a:t>
            </a:r>
            <a:r>
              <a:rPr lang="en-GB" sz="2500" dirty="0" smtClean="0">
                <a:solidFill>
                  <a:srgbClr val="FF0000"/>
                </a:solidFill>
                <a:latin typeface="Comic Sans MS" panose="030F0702030302020204" pitchFamily="66" charset="0"/>
              </a:rPr>
              <a:t>activities</a:t>
            </a:r>
          </a:p>
          <a:p>
            <a:pPr>
              <a:defRPr/>
            </a:pPr>
            <a:endParaRPr lang="en-GB" sz="2500" dirty="0">
              <a:solidFill>
                <a:srgbClr val="FF0000"/>
              </a:solidFill>
              <a:latin typeface="Comic Sans MS" panose="030F0702030302020204" pitchFamily="66" charset="0"/>
            </a:endParaRPr>
          </a:p>
          <a:p>
            <a:pPr>
              <a:defRPr/>
            </a:pPr>
            <a:endParaRPr lang="en-GB" sz="2500" dirty="0">
              <a:solidFill>
                <a:srgbClr val="FF0000"/>
              </a:solidFill>
              <a:latin typeface="Comic Sans MS" panose="030F0702030302020204" pitchFamily="66" charset="0"/>
            </a:endParaRPr>
          </a:p>
        </p:txBody>
      </p:sp>
      <p:pic>
        <p:nvPicPr>
          <p:cNvPr id="2" name="Picture 1"/>
          <p:cNvPicPr>
            <a:picLocks noChangeAspect="1"/>
          </p:cNvPicPr>
          <p:nvPr/>
        </p:nvPicPr>
        <p:blipFill>
          <a:blip r:embed="rId3" cstate="print"/>
          <a:stretch>
            <a:fillRect/>
          </a:stretch>
        </p:blipFill>
        <p:spPr>
          <a:xfrm>
            <a:off x="3923928" y="3776360"/>
            <a:ext cx="4667483" cy="2624440"/>
          </a:xfrm>
          <a:prstGeom prst="rect">
            <a:avLst/>
          </a:prstGeom>
        </p:spPr>
      </p:pic>
    </p:spTree>
    <p:extLst>
      <p:ext uri="{BB962C8B-B14F-4D97-AF65-F5344CB8AC3E}">
        <p14:creationId xmlns:p14="http://schemas.microsoft.com/office/powerpoint/2010/main" val="1973774821"/>
      </p:ext>
    </p:extLst>
  </p:cSld>
  <p:clrMapOvr>
    <a:masterClrMapping/>
  </p:clrMapOvr>
  <p:transition>
    <p:cu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7584" y="280169"/>
            <a:ext cx="7427168" cy="5289550"/>
          </a:xfrm>
        </p:spPr>
        <p:txBody>
          <a:bodyPr/>
          <a:lstStyle/>
          <a:p>
            <a:pPr marL="109728" indent="0">
              <a:buNone/>
            </a:pPr>
            <a:r>
              <a:rPr lang="en-GB" altLang="en-US" sz="2500" dirty="0" smtClean="0">
                <a:solidFill>
                  <a:srgbClr val="231F20"/>
                </a:solidFill>
                <a:latin typeface="Comic Sans MS" pitchFamily="66" charset="0"/>
              </a:rPr>
              <a:t> </a:t>
            </a:r>
            <a:r>
              <a:rPr lang="en-GB" altLang="en-US" sz="3200" dirty="0" smtClean="0">
                <a:solidFill>
                  <a:srgbClr val="231F20"/>
                </a:solidFill>
                <a:latin typeface="Comic Sans MS" pitchFamily="66" charset="0"/>
              </a:rPr>
              <a:t>Reading</a:t>
            </a:r>
          </a:p>
          <a:p>
            <a:r>
              <a:rPr lang="en-GB" altLang="en-US" sz="2500" dirty="0" smtClean="0">
                <a:solidFill>
                  <a:srgbClr val="231F20"/>
                </a:solidFill>
                <a:latin typeface="Comic Sans MS" pitchFamily="66" charset="0"/>
              </a:rPr>
              <a:t>They develop as </a:t>
            </a:r>
            <a:r>
              <a:rPr lang="en-GB" altLang="en-US" sz="2500" dirty="0" smtClean="0">
                <a:solidFill>
                  <a:srgbClr val="FF0000"/>
                </a:solidFill>
                <a:latin typeface="Comic Sans MS" pitchFamily="66" charset="0"/>
              </a:rPr>
              <a:t>active and responsive listeners,</a:t>
            </a:r>
            <a:r>
              <a:rPr lang="en-GB" altLang="en-US" sz="2500" dirty="0" smtClean="0">
                <a:solidFill>
                  <a:srgbClr val="231F20"/>
                </a:solidFill>
                <a:latin typeface="Comic Sans MS" pitchFamily="66" charset="0"/>
              </a:rPr>
              <a:t> and experience a </a:t>
            </a:r>
            <a:r>
              <a:rPr lang="en-GB" altLang="en-US" sz="2500" dirty="0" smtClean="0">
                <a:solidFill>
                  <a:srgbClr val="FF0000"/>
                </a:solidFill>
                <a:latin typeface="Comic Sans MS" pitchFamily="66" charset="0"/>
              </a:rPr>
              <a:t>wide range of texts</a:t>
            </a:r>
            <a:r>
              <a:rPr lang="en-GB" altLang="en-US" sz="2500" dirty="0" smtClean="0">
                <a:solidFill>
                  <a:srgbClr val="231F20"/>
                </a:solidFill>
                <a:latin typeface="Comic Sans MS" pitchFamily="66" charset="0"/>
              </a:rPr>
              <a:t>, including authentic materials, as they </a:t>
            </a:r>
            <a:r>
              <a:rPr lang="en-GB" altLang="en-US" sz="2500" dirty="0" smtClean="0">
                <a:solidFill>
                  <a:srgbClr val="FF0000"/>
                </a:solidFill>
                <a:latin typeface="Comic Sans MS" pitchFamily="66" charset="0"/>
              </a:rPr>
              <a:t>develop as independent and effective readers</a:t>
            </a:r>
          </a:p>
          <a:p>
            <a:pPr marL="114300" indent="0">
              <a:buNone/>
            </a:pPr>
            <a:endParaRPr lang="en-GB" altLang="en-US" dirty="0" smtClean="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59632" y="2924944"/>
            <a:ext cx="1987013" cy="28083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68144" y="3429000"/>
            <a:ext cx="1977684" cy="28083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38313184"/>
      </p:ext>
    </p:extLst>
  </p:cSld>
  <p:clrMapOvr>
    <a:masterClrMapping/>
  </p:clrMapOvr>
  <p:transition>
    <p:cu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7620000" cy="5924128"/>
          </a:xfrm>
        </p:spPr>
        <p:txBody>
          <a:bodyPr/>
          <a:lstStyle/>
          <a:p>
            <a:pPr marL="109728" indent="0">
              <a:buNone/>
            </a:pPr>
            <a:r>
              <a:rPr lang="en-GB" altLang="en-US" sz="3200" dirty="0" smtClean="0">
                <a:solidFill>
                  <a:srgbClr val="231F20"/>
                </a:solidFill>
                <a:latin typeface="Comic Sans MS" pitchFamily="66" charset="0"/>
              </a:rPr>
              <a:t>Writing</a:t>
            </a:r>
          </a:p>
          <a:p>
            <a:r>
              <a:rPr lang="en-GB" altLang="en-US" sz="2500" dirty="0" smtClean="0">
                <a:solidFill>
                  <a:srgbClr val="231F20"/>
                </a:solidFill>
                <a:latin typeface="Comic Sans MS" pitchFamily="66" charset="0"/>
              </a:rPr>
              <a:t>They </a:t>
            </a:r>
            <a:r>
              <a:rPr lang="en-GB" altLang="en-US" sz="2500" dirty="0">
                <a:solidFill>
                  <a:srgbClr val="FF0000"/>
                </a:solidFill>
                <a:latin typeface="Comic Sans MS" pitchFamily="66" charset="0"/>
              </a:rPr>
              <a:t>write in response to a range of stimuli</a:t>
            </a:r>
            <a:r>
              <a:rPr lang="en-GB" altLang="en-US" sz="2500" dirty="0">
                <a:solidFill>
                  <a:srgbClr val="231F20"/>
                </a:solidFill>
                <a:latin typeface="Comic Sans MS" pitchFamily="66" charset="0"/>
              </a:rPr>
              <a:t> with a growing understanding of the need to speak and write in a way that is </a:t>
            </a:r>
            <a:r>
              <a:rPr lang="en-GB" altLang="en-US" sz="2500" dirty="0">
                <a:solidFill>
                  <a:srgbClr val="FF0000"/>
                </a:solidFill>
                <a:latin typeface="Comic Sans MS" pitchFamily="66" charset="0"/>
              </a:rPr>
              <a:t>appropriate to the purpose and audience</a:t>
            </a:r>
          </a:p>
          <a:p>
            <a:endParaRPr lang="en-GB" dirty="0"/>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20072" y="3438736"/>
            <a:ext cx="2438400" cy="2438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1"/>
          <p:cNvPicPr>
            <a:picLocks noChangeAspect="1"/>
          </p:cNvPicPr>
          <p:nvPr/>
        </p:nvPicPr>
        <p:blipFill>
          <a:blip r:embed="rId4" cstate="print"/>
          <a:stretch>
            <a:fillRect/>
          </a:stretch>
        </p:blipFill>
        <p:spPr>
          <a:xfrm>
            <a:off x="539552" y="3140968"/>
            <a:ext cx="2542539" cy="2144022"/>
          </a:xfrm>
          <a:prstGeom prst="rect">
            <a:avLst/>
          </a:prstGeom>
        </p:spPr>
      </p:pic>
      <p:pic>
        <p:nvPicPr>
          <p:cNvPr id="102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771800" y="4797152"/>
            <a:ext cx="1878013" cy="18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9063994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Comic Sans MS" panose="030F0702030302020204" pitchFamily="66" charset="0"/>
              </a:rPr>
              <a:t>Y Pod-</a:t>
            </a:r>
            <a:r>
              <a:rPr lang="en-GB" dirty="0" err="1">
                <a:latin typeface="Comic Sans MS" panose="030F0702030302020204" pitchFamily="66" charset="0"/>
              </a:rPr>
              <a:t>antur</a:t>
            </a:r>
            <a:r>
              <a:rPr lang="en-GB" dirty="0">
                <a:latin typeface="Comic Sans MS" panose="030F0702030302020204" pitchFamily="66" charset="0"/>
              </a:rPr>
              <a:t> </a:t>
            </a:r>
            <a:r>
              <a:rPr lang="en-GB" dirty="0" err="1">
                <a:latin typeface="Comic Sans MS" panose="030F0702030302020204" pitchFamily="66" charset="0"/>
              </a:rPr>
              <a:t>Cymraeg</a:t>
            </a:r>
            <a:r>
              <a:rPr lang="en-GB" dirty="0">
                <a:latin typeface="Comic Sans MS" panose="030F0702030302020204" pitchFamily="66" charset="0"/>
              </a:rPr>
              <a:t> </a:t>
            </a:r>
          </a:p>
        </p:txBody>
      </p:sp>
      <p:sp>
        <p:nvSpPr>
          <p:cNvPr id="3" name="Content Placeholder 2"/>
          <p:cNvSpPr>
            <a:spLocks noGrp="1"/>
          </p:cNvSpPr>
          <p:nvPr>
            <p:ph idx="1"/>
          </p:nvPr>
        </p:nvSpPr>
        <p:spPr/>
        <p:txBody>
          <a:bodyPr/>
          <a:lstStyle/>
          <a:p>
            <a:r>
              <a:rPr lang="en-GB" dirty="0" smtClean="0">
                <a:hlinkClick r:id="rId3"/>
              </a:rPr>
              <a:t>Y Pod </a:t>
            </a:r>
            <a:r>
              <a:rPr lang="en-GB" dirty="0" err="1" smtClean="0">
                <a:hlinkClick r:id="rId3"/>
              </a:rPr>
              <a:t>Antur</a:t>
            </a:r>
            <a:r>
              <a:rPr lang="en-GB" dirty="0" smtClean="0">
                <a:hlinkClick r:id="rId3"/>
              </a:rPr>
              <a:t> </a:t>
            </a:r>
            <a:r>
              <a:rPr lang="en-GB" dirty="0" err="1" smtClean="0">
                <a:hlinkClick r:id="rId3"/>
              </a:rPr>
              <a:t>Cymraeg</a:t>
            </a:r>
            <a:endParaRPr lang="en-GB" dirty="0"/>
          </a:p>
        </p:txBody>
      </p:sp>
      <p:pic>
        <p:nvPicPr>
          <p:cNvPr id="9217" name="Picture 1" descr="C:\Users\Natalie\Desktop\Cymraeg\Llyfrau\pod antur.png"/>
          <p:cNvPicPr>
            <a:picLocks noChangeAspect="1" noChangeArrowheads="1"/>
          </p:cNvPicPr>
          <p:nvPr/>
        </p:nvPicPr>
        <p:blipFill>
          <a:blip r:embed="rId4" cstate="print"/>
          <a:srcRect/>
          <a:stretch>
            <a:fillRect/>
          </a:stretch>
        </p:blipFill>
        <p:spPr bwMode="auto">
          <a:xfrm>
            <a:off x="3275856" y="2204864"/>
            <a:ext cx="3888432" cy="3888432"/>
          </a:xfrm>
          <a:prstGeom prst="rect">
            <a:avLst/>
          </a:prstGeom>
          <a:noFill/>
        </p:spPr>
      </p:pic>
    </p:spTree>
    <p:extLst>
      <p:ext uri="{BB962C8B-B14F-4D97-AF65-F5344CB8AC3E}">
        <p14:creationId xmlns:p14="http://schemas.microsoft.com/office/powerpoint/2010/main" val="50125601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Comic Sans MS" panose="030F0702030302020204" pitchFamily="66" charset="0"/>
              </a:rPr>
              <a:t>QR codes for reading books</a:t>
            </a:r>
            <a:endParaRPr lang="en-GB" dirty="0">
              <a:latin typeface="Comic Sans MS" panose="030F0702030302020204" pitchFamily="66" charset="0"/>
            </a:endParaRPr>
          </a:p>
        </p:txBody>
      </p:sp>
      <p:sp>
        <p:nvSpPr>
          <p:cNvPr id="3" name="Content Placeholder 2"/>
          <p:cNvSpPr>
            <a:spLocks noGrp="1"/>
          </p:cNvSpPr>
          <p:nvPr>
            <p:ph idx="1"/>
          </p:nvPr>
        </p:nvSpPr>
        <p:spPr/>
        <p:txBody>
          <a:bodyPr/>
          <a:lstStyle/>
          <a:p>
            <a:r>
              <a:rPr lang="en-GB" dirty="0" smtClean="0">
                <a:hlinkClick r:id="rId3"/>
              </a:rPr>
              <a:t>CSCJES - Central South Consortium Joint Education Service</a:t>
            </a:r>
            <a:endParaRPr lang="en-GB" dirty="0"/>
          </a:p>
        </p:txBody>
      </p:sp>
      <p:pic>
        <p:nvPicPr>
          <p:cNvPr id="4" name="Picture 3" descr="C:\Users\gilbertsons\AppData\Local\Microsoft\Windows\Temporary Internet Files\Content.IE5\NUQTCR5C\qrcode.26166445.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67744" y="2276872"/>
            <a:ext cx="3995687" cy="3994484"/>
          </a:xfrm>
          <a:prstGeom prst="rect">
            <a:avLst/>
          </a:prstGeom>
          <a:noFill/>
          <a:ln>
            <a:noFill/>
          </a:ln>
        </p:spPr>
      </p:pic>
    </p:spTree>
    <p:extLst>
      <p:ext uri="{BB962C8B-B14F-4D97-AF65-F5344CB8AC3E}">
        <p14:creationId xmlns:p14="http://schemas.microsoft.com/office/powerpoint/2010/main" val="119235337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GB" dirty="0" smtClean="0"/>
          </a:p>
          <a:p>
            <a:r>
              <a:rPr lang="en-GB" dirty="0" smtClean="0"/>
              <a:t>Central South Consortium a useful website for teachers of Welsh second language.</a:t>
            </a:r>
          </a:p>
          <a:p>
            <a:endParaRPr lang="en-GB" dirty="0" smtClean="0"/>
          </a:p>
          <a:p>
            <a:endParaRPr lang="en-GB" dirty="0" smtClean="0"/>
          </a:p>
          <a:p>
            <a:r>
              <a:rPr lang="en-GB" dirty="0" smtClean="0">
                <a:hlinkClick r:id="rId3"/>
              </a:rPr>
              <a:t>http://www.cscjes.org.uk/Knowledge-Bank/Welsh/Cymraeg-Ail-Iaith/Welsh-Scheme-of-Work/Songs.aspx</a:t>
            </a:r>
            <a:endParaRPr lang="en-GB" dirty="0" smtClean="0"/>
          </a:p>
          <a:p>
            <a:endParaRPr lang="en-GB" dirty="0"/>
          </a:p>
        </p:txBody>
      </p:sp>
      <p:sp>
        <p:nvSpPr>
          <p:cNvPr id="3" name="Title 2"/>
          <p:cNvSpPr>
            <a:spLocks noGrp="1"/>
          </p:cNvSpPr>
          <p:nvPr>
            <p:ph type="title"/>
          </p:nvPr>
        </p:nvSpPr>
        <p:spPr/>
        <p:txBody>
          <a:bodyPr>
            <a:normAutofit/>
          </a:bodyPr>
          <a:lstStyle/>
          <a:p>
            <a:r>
              <a:rPr lang="en-GB" dirty="0" smtClean="0"/>
              <a:t>Central South Consortium</a:t>
            </a:r>
            <a:endParaRPr lang="en-GB" dirty="0"/>
          </a:p>
        </p:txBody>
      </p:sp>
    </p:spTree>
    <p:extLst>
      <p:ext uri="{BB962C8B-B14F-4D97-AF65-F5344CB8AC3E}">
        <p14:creationId xmlns:p14="http://schemas.microsoft.com/office/powerpoint/2010/main" val="321404890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err="1" smtClean="0">
                <a:latin typeface="Comic Sans MS" panose="030F0702030302020204" pitchFamily="66" charset="0"/>
              </a:rPr>
              <a:t>Campau</a:t>
            </a:r>
            <a:r>
              <a:rPr lang="en-GB" dirty="0" smtClean="0">
                <a:latin typeface="Comic Sans MS" panose="030F0702030302020204" pitchFamily="66" charset="0"/>
              </a:rPr>
              <a:t> </a:t>
            </a:r>
            <a:r>
              <a:rPr lang="en-GB" dirty="0" err="1" smtClean="0">
                <a:latin typeface="Comic Sans MS" panose="030F0702030302020204" pitchFamily="66" charset="0"/>
              </a:rPr>
              <a:t>Cosmig</a:t>
            </a:r>
            <a:endParaRPr lang="en-GB" dirty="0">
              <a:latin typeface="Comic Sans MS" panose="030F0702030302020204" pitchFamily="66" charset="0"/>
            </a:endParaRPr>
          </a:p>
        </p:txBody>
      </p:sp>
      <p:sp>
        <p:nvSpPr>
          <p:cNvPr id="3" name="Content Placeholder 2"/>
          <p:cNvSpPr>
            <a:spLocks noGrp="1"/>
          </p:cNvSpPr>
          <p:nvPr>
            <p:ph idx="1"/>
          </p:nvPr>
        </p:nvSpPr>
        <p:spPr/>
        <p:txBody>
          <a:bodyPr/>
          <a:lstStyle/>
          <a:p>
            <a:r>
              <a:rPr lang="en-GB" dirty="0" err="1"/>
              <a:t>Campau</a:t>
            </a:r>
            <a:r>
              <a:rPr lang="en-GB" dirty="0"/>
              <a:t> </a:t>
            </a:r>
            <a:r>
              <a:rPr lang="en-GB" dirty="0" err="1"/>
              <a:t>Cosmig</a:t>
            </a:r>
            <a:r>
              <a:rPr lang="en-GB" dirty="0"/>
              <a:t> has been developed in order for Second Language Welsh learners at Key Stage 2 (7-11 years old) to have fun whilst practising their Welsh. </a:t>
            </a:r>
          </a:p>
          <a:p>
            <a:r>
              <a:rPr lang="en-GB" dirty="0" err="1" smtClean="0">
                <a:hlinkClick r:id="rId3"/>
              </a:rPr>
              <a:t>Hwb</a:t>
            </a:r>
            <a:endParaRPr lang="en-GB" dirty="0"/>
          </a:p>
        </p:txBody>
      </p:sp>
      <p:pic>
        <p:nvPicPr>
          <p:cNvPr id="7169" name="Picture 1" descr="C:\Users\Natalie\Desktop\Cymraeg\Llyfrau\campau cosmig.png"/>
          <p:cNvPicPr>
            <a:picLocks noChangeAspect="1" noChangeArrowheads="1"/>
          </p:cNvPicPr>
          <p:nvPr/>
        </p:nvPicPr>
        <p:blipFill>
          <a:blip r:embed="rId4" cstate="print"/>
          <a:srcRect/>
          <a:stretch>
            <a:fillRect/>
          </a:stretch>
        </p:blipFill>
        <p:spPr bwMode="auto">
          <a:xfrm>
            <a:off x="3059832" y="3356992"/>
            <a:ext cx="5184576" cy="2903363"/>
          </a:xfrm>
          <a:prstGeom prst="rect">
            <a:avLst/>
          </a:prstGeom>
          <a:noFill/>
        </p:spPr>
      </p:pic>
    </p:spTree>
    <p:extLst>
      <p:ext uri="{BB962C8B-B14F-4D97-AF65-F5344CB8AC3E}">
        <p14:creationId xmlns:p14="http://schemas.microsoft.com/office/powerpoint/2010/main" val="351854275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Hwb</a:t>
            </a:r>
            <a:endParaRPr lang="en-GB" dirty="0"/>
          </a:p>
        </p:txBody>
      </p:sp>
      <p:sp>
        <p:nvSpPr>
          <p:cNvPr id="3" name="Content Placeholder 2"/>
          <p:cNvSpPr>
            <a:spLocks noGrp="1"/>
          </p:cNvSpPr>
          <p:nvPr>
            <p:ph idx="1"/>
          </p:nvPr>
        </p:nvSpPr>
        <p:spPr/>
        <p:txBody>
          <a:bodyPr/>
          <a:lstStyle/>
          <a:p>
            <a:r>
              <a:rPr lang="en-GB" dirty="0">
                <a:hlinkClick r:id="rId3"/>
              </a:rPr>
              <a:t>http://</a:t>
            </a:r>
            <a:r>
              <a:rPr lang="en-GB" dirty="0" smtClean="0">
                <a:hlinkClick r:id="rId3"/>
              </a:rPr>
              <a:t>resources.hwb.wales.gov.uk/VTC/ngfl/wsl/bdag/bwyd-de/apps/simple-projector/index.html</a:t>
            </a:r>
            <a:endParaRPr lang="en-GB" dirty="0" smtClean="0"/>
          </a:p>
          <a:p>
            <a:endParaRPr lang="en-GB" dirty="0"/>
          </a:p>
          <a:p>
            <a:pPr marL="114300" indent="0">
              <a:buNone/>
            </a:pPr>
            <a:r>
              <a:rPr lang="en-GB" dirty="0"/>
              <a:t/>
            </a:r>
            <a:br>
              <a:rPr lang="en-GB" dirty="0"/>
            </a:br>
            <a:endParaRPr lang="en-GB" dirty="0"/>
          </a:p>
          <a:p>
            <a:endParaRPr lang="en-GB" dirty="0"/>
          </a:p>
        </p:txBody>
      </p:sp>
      <p:pic>
        <p:nvPicPr>
          <p:cNvPr id="6" name="Picture 5"/>
          <p:cNvPicPr>
            <a:picLocks noChangeAspect="1"/>
          </p:cNvPicPr>
          <p:nvPr/>
        </p:nvPicPr>
        <p:blipFill>
          <a:blip r:embed="rId4" cstate="print"/>
          <a:stretch>
            <a:fillRect/>
          </a:stretch>
        </p:blipFill>
        <p:spPr>
          <a:xfrm>
            <a:off x="0" y="2416778"/>
            <a:ext cx="8568952" cy="4176464"/>
          </a:xfrm>
          <a:prstGeom prst="rect">
            <a:avLst/>
          </a:prstGeom>
        </p:spPr>
      </p:pic>
    </p:spTree>
    <p:extLst>
      <p:ext uri="{BB962C8B-B14F-4D97-AF65-F5344CB8AC3E}">
        <p14:creationId xmlns:p14="http://schemas.microsoft.com/office/powerpoint/2010/main" val="35982204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Comic Sans MS" panose="030F0702030302020204" pitchFamily="66" charset="0"/>
              </a:rPr>
              <a:t>Primary Resources</a:t>
            </a:r>
            <a:endParaRPr lang="en-GB" dirty="0">
              <a:latin typeface="Comic Sans MS" panose="030F0702030302020204" pitchFamily="66" charset="0"/>
            </a:endParaRPr>
          </a:p>
        </p:txBody>
      </p:sp>
      <p:sp>
        <p:nvSpPr>
          <p:cNvPr id="3" name="Content Placeholder 2"/>
          <p:cNvSpPr>
            <a:spLocks noGrp="1"/>
          </p:cNvSpPr>
          <p:nvPr>
            <p:ph idx="1"/>
          </p:nvPr>
        </p:nvSpPr>
        <p:spPr/>
        <p:txBody>
          <a:bodyPr/>
          <a:lstStyle/>
          <a:p>
            <a:r>
              <a:rPr lang="en-GB" dirty="0" smtClean="0">
                <a:hlinkClick r:id="rId3"/>
              </a:rPr>
              <a:t>Primary Resources: Welsh Resources</a:t>
            </a:r>
            <a:endParaRPr lang="en-GB" dirty="0"/>
          </a:p>
        </p:txBody>
      </p:sp>
      <p:pic>
        <p:nvPicPr>
          <p:cNvPr id="30722" name="Picture 2" descr="http://www.primaryresources.co.uk/welsh/images/dragon.gif"/>
          <p:cNvPicPr>
            <a:picLocks noChangeAspect="1" noChangeArrowheads="1"/>
          </p:cNvPicPr>
          <p:nvPr/>
        </p:nvPicPr>
        <p:blipFill>
          <a:blip r:embed="rId4" cstate="print"/>
          <a:srcRect/>
          <a:stretch>
            <a:fillRect/>
          </a:stretch>
        </p:blipFill>
        <p:spPr bwMode="auto">
          <a:xfrm>
            <a:off x="2915816" y="2132856"/>
            <a:ext cx="3096344" cy="4270819"/>
          </a:xfrm>
          <a:prstGeom prst="rect">
            <a:avLst/>
          </a:prstGeom>
          <a:noFill/>
        </p:spPr>
      </p:pic>
    </p:spTree>
    <p:extLst>
      <p:ext uri="{BB962C8B-B14F-4D97-AF65-F5344CB8AC3E}">
        <p14:creationId xmlns:p14="http://schemas.microsoft.com/office/powerpoint/2010/main" val="397269560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lstStyle/>
          <a:p>
            <a:pPr algn="ctr"/>
            <a:r>
              <a:rPr lang="en-GB" dirty="0">
                <a:solidFill>
                  <a:srgbClr val="1F497D"/>
                </a:solidFill>
                <a:latin typeface="Comic Sans MS" panose="030F0702030302020204" pitchFamily="66" charset="0"/>
              </a:rPr>
              <a:t>TES</a:t>
            </a:r>
            <a:endParaRPr lang="en-GB" dirty="0"/>
          </a:p>
        </p:txBody>
      </p:sp>
      <p:sp>
        <p:nvSpPr>
          <p:cNvPr id="3" name="Content Placeholder 2"/>
          <p:cNvSpPr>
            <a:spLocks noGrp="1"/>
          </p:cNvSpPr>
          <p:nvPr>
            <p:ph idx="1"/>
          </p:nvPr>
        </p:nvSpPr>
        <p:spPr>
          <a:xfrm>
            <a:off x="611560" y="1124744"/>
            <a:ext cx="8229600" cy="4525963"/>
          </a:xfrm>
        </p:spPr>
        <p:txBody>
          <a:bodyPr/>
          <a:lstStyle/>
          <a:p>
            <a:r>
              <a:rPr lang="en-GB" dirty="0" smtClean="0">
                <a:hlinkClick r:id="rId3"/>
              </a:rPr>
              <a:t>Materials for Welsh Second Language - Resources - TES</a:t>
            </a:r>
            <a:endParaRPr lang="en-GB" dirty="0"/>
          </a:p>
        </p:txBody>
      </p:sp>
      <p:pic>
        <p:nvPicPr>
          <p:cNvPr id="28673" name="Picture 1"/>
          <p:cNvPicPr>
            <a:picLocks noChangeAspect="1" noChangeArrowheads="1"/>
          </p:cNvPicPr>
          <p:nvPr/>
        </p:nvPicPr>
        <p:blipFill>
          <a:blip r:embed="rId4" cstate="print"/>
          <a:srcRect/>
          <a:stretch>
            <a:fillRect/>
          </a:stretch>
        </p:blipFill>
        <p:spPr bwMode="auto">
          <a:xfrm>
            <a:off x="2915816" y="1988840"/>
            <a:ext cx="5652120" cy="4424561"/>
          </a:xfrm>
          <a:prstGeom prst="rect">
            <a:avLst/>
          </a:prstGeom>
          <a:noFill/>
          <a:ln w="9525">
            <a:noFill/>
            <a:miter lim="800000"/>
            <a:headEnd/>
            <a:tailEnd/>
          </a:ln>
        </p:spPr>
      </p:pic>
    </p:spTree>
    <p:extLst>
      <p:ext uri="{BB962C8B-B14F-4D97-AF65-F5344CB8AC3E}">
        <p14:creationId xmlns:p14="http://schemas.microsoft.com/office/powerpoint/2010/main" val="138561379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a:bodyPr>
          <a:lstStyle/>
          <a:p>
            <a:r>
              <a:rPr lang="en-GB" sz="3600" dirty="0" smtClean="0">
                <a:latin typeface="Comic Sans MS" panose="030F0702030302020204" pitchFamily="66" charset="0"/>
              </a:rPr>
              <a:t>Moving learners from level 3 to level 4</a:t>
            </a:r>
            <a:endParaRPr lang="en-GB" sz="3600" dirty="0">
              <a:latin typeface="Comic Sans MS" panose="030F0702030302020204" pitchFamily="66" charset="0"/>
            </a:endParaRPr>
          </a:p>
        </p:txBody>
      </p:sp>
      <p:sp>
        <p:nvSpPr>
          <p:cNvPr id="3" name="Content Placeholder 2"/>
          <p:cNvSpPr>
            <a:spLocks noGrp="1"/>
          </p:cNvSpPr>
          <p:nvPr>
            <p:ph idx="1"/>
          </p:nvPr>
        </p:nvSpPr>
        <p:spPr/>
        <p:txBody>
          <a:bodyPr/>
          <a:lstStyle/>
          <a:p>
            <a:r>
              <a:rPr lang="en-GB" dirty="0" smtClean="0">
                <a:hlinkClick r:id="rId3"/>
              </a:rPr>
              <a:t>Resource WJEC Educational Resources Website</a:t>
            </a:r>
            <a:endParaRPr lang="en-GB" dirty="0"/>
          </a:p>
        </p:txBody>
      </p:sp>
      <p:sp>
        <p:nvSpPr>
          <p:cNvPr id="4" name="Rectangle 3"/>
          <p:cNvSpPr/>
          <p:nvPr/>
        </p:nvSpPr>
        <p:spPr>
          <a:xfrm>
            <a:off x="899592" y="2132856"/>
            <a:ext cx="7848872" cy="3970318"/>
          </a:xfrm>
          <a:prstGeom prst="rect">
            <a:avLst/>
          </a:prstGeom>
        </p:spPr>
        <p:txBody>
          <a:bodyPr wrap="square">
            <a:spAutoFit/>
          </a:bodyPr>
          <a:lstStyle/>
          <a:p>
            <a:r>
              <a:rPr lang="en-GB" sz="2800" dirty="0">
                <a:solidFill>
                  <a:prstClr val="black"/>
                </a:solidFill>
              </a:rPr>
              <a:t>Part 1 contains seven exemplary teaching units:</a:t>
            </a:r>
          </a:p>
          <a:p>
            <a:r>
              <a:rPr lang="en-GB" sz="2800" b="1" dirty="0">
                <a:solidFill>
                  <a:prstClr val="black"/>
                </a:solidFill>
              </a:rPr>
              <a:t>■ </a:t>
            </a:r>
            <a:r>
              <a:rPr lang="en-GB" sz="2800" dirty="0">
                <a:solidFill>
                  <a:prstClr val="black"/>
                </a:solidFill>
              </a:rPr>
              <a:t>Role play</a:t>
            </a:r>
          </a:p>
          <a:p>
            <a:r>
              <a:rPr lang="en-GB" sz="2800" b="1" dirty="0">
                <a:solidFill>
                  <a:prstClr val="black"/>
                </a:solidFill>
              </a:rPr>
              <a:t>■ </a:t>
            </a:r>
            <a:r>
              <a:rPr lang="en-GB" sz="2800" dirty="0">
                <a:solidFill>
                  <a:prstClr val="black"/>
                </a:solidFill>
              </a:rPr>
              <a:t>Describing a friend</a:t>
            </a:r>
          </a:p>
          <a:p>
            <a:r>
              <a:rPr lang="en-GB" sz="2800" b="1" dirty="0">
                <a:solidFill>
                  <a:prstClr val="black"/>
                </a:solidFill>
              </a:rPr>
              <a:t>■ </a:t>
            </a:r>
            <a:r>
              <a:rPr lang="en-GB" sz="2800" dirty="0">
                <a:solidFill>
                  <a:prstClr val="black"/>
                </a:solidFill>
              </a:rPr>
              <a:t>Personal news</a:t>
            </a:r>
          </a:p>
          <a:p>
            <a:r>
              <a:rPr lang="en-GB" sz="2800" b="1" dirty="0">
                <a:solidFill>
                  <a:prstClr val="black"/>
                </a:solidFill>
              </a:rPr>
              <a:t>■ </a:t>
            </a:r>
            <a:r>
              <a:rPr lang="en-GB" sz="2800" dirty="0">
                <a:solidFill>
                  <a:prstClr val="black"/>
                </a:solidFill>
              </a:rPr>
              <a:t>Personal profile</a:t>
            </a:r>
          </a:p>
          <a:p>
            <a:r>
              <a:rPr lang="en-GB" sz="2800" b="1" dirty="0">
                <a:solidFill>
                  <a:prstClr val="black"/>
                </a:solidFill>
              </a:rPr>
              <a:t>■ </a:t>
            </a:r>
            <a:r>
              <a:rPr lang="en-GB" sz="2800" dirty="0">
                <a:solidFill>
                  <a:prstClr val="black"/>
                </a:solidFill>
              </a:rPr>
              <a:t>Responding to a poem</a:t>
            </a:r>
          </a:p>
          <a:p>
            <a:r>
              <a:rPr lang="en-GB" sz="2800" b="1" dirty="0">
                <a:solidFill>
                  <a:prstClr val="black"/>
                </a:solidFill>
              </a:rPr>
              <a:t>■ </a:t>
            </a:r>
            <a:r>
              <a:rPr lang="en-GB" sz="2800" dirty="0">
                <a:solidFill>
                  <a:prstClr val="black"/>
                </a:solidFill>
              </a:rPr>
              <a:t>Discussing a book</a:t>
            </a:r>
          </a:p>
          <a:p>
            <a:r>
              <a:rPr lang="en-GB" sz="2800" b="1" dirty="0">
                <a:solidFill>
                  <a:prstClr val="black"/>
                </a:solidFill>
              </a:rPr>
              <a:t>■ </a:t>
            </a:r>
            <a:r>
              <a:rPr lang="en-GB" sz="2800" dirty="0">
                <a:solidFill>
                  <a:prstClr val="black"/>
                </a:solidFill>
              </a:rPr>
              <a:t>Leisure </a:t>
            </a:r>
            <a:r>
              <a:rPr lang="en-GB" sz="2800" dirty="0" smtClean="0">
                <a:solidFill>
                  <a:prstClr val="black"/>
                </a:solidFill>
              </a:rPr>
              <a:t>time</a:t>
            </a:r>
            <a:endParaRPr lang="en-GB" sz="2800" dirty="0">
              <a:solidFill>
                <a:prstClr val="black"/>
              </a:solidFill>
            </a:endParaRPr>
          </a:p>
        </p:txBody>
      </p:sp>
    </p:spTree>
    <p:extLst>
      <p:ext uri="{BB962C8B-B14F-4D97-AF65-F5344CB8AC3E}">
        <p14:creationId xmlns:p14="http://schemas.microsoft.com/office/powerpoint/2010/main" val="140105173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hlinkClick r:id="rId3"/>
              </a:rPr>
              <a:t>Training Packs - Welsh Second Language - KS3/KS4</a:t>
            </a:r>
            <a:endParaRPr lang="en-GB" dirty="0"/>
          </a:p>
        </p:txBody>
      </p:sp>
      <p:sp>
        <p:nvSpPr>
          <p:cNvPr id="3" name="Title 2"/>
          <p:cNvSpPr>
            <a:spLocks noGrp="1"/>
          </p:cNvSpPr>
          <p:nvPr>
            <p:ph type="title"/>
          </p:nvPr>
        </p:nvSpPr>
        <p:spPr>
          <a:xfrm>
            <a:off x="179512" y="274638"/>
            <a:ext cx="8856984" cy="1143000"/>
          </a:xfrm>
        </p:spPr>
        <p:txBody>
          <a:bodyPr>
            <a:noAutofit/>
          </a:bodyPr>
          <a:lstStyle/>
          <a:p>
            <a:r>
              <a:rPr lang="en-GB" sz="3600" b="0" dirty="0">
                <a:latin typeface="Comic Sans MS" panose="030F0702030302020204" pitchFamily="66" charset="0"/>
              </a:rPr>
              <a:t>Moving learners from level 4 to level 5</a:t>
            </a:r>
            <a:endParaRPr lang="en-GB" sz="3600" dirty="0">
              <a:latin typeface="Comic Sans MS" panose="030F0702030302020204" pitchFamily="66" charset="0"/>
            </a:endParaRPr>
          </a:p>
        </p:txBody>
      </p:sp>
      <p:sp>
        <p:nvSpPr>
          <p:cNvPr id="4" name="Rectangle 3"/>
          <p:cNvSpPr/>
          <p:nvPr/>
        </p:nvSpPr>
        <p:spPr>
          <a:xfrm>
            <a:off x="539552" y="2420888"/>
            <a:ext cx="8064896" cy="5201424"/>
          </a:xfrm>
          <a:prstGeom prst="rect">
            <a:avLst/>
          </a:prstGeom>
        </p:spPr>
        <p:txBody>
          <a:bodyPr wrap="square">
            <a:spAutoFit/>
          </a:bodyPr>
          <a:lstStyle/>
          <a:p>
            <a:r>
              <a:rPr lang="en-GB" sz="2600" b="1" dirty="0">
                <a:solidFill>
                  <a:srgbClr val="000000"/>
                </a:solidFill>
              </a:rPr>
              <a:t>Seven exemplary teaching units are provided:</a:t>
            </a:r>
          </a:p>
          <a:p>
            <a:pPr marL="457200" indent="-457200">
              <a:buFont typeface="Arial" panose="020B0604020202020204" pitchFamily="34" charset="0"/>
              <a:buChar char="•"/>
            </a:pPr>
            <a:r>
              <a:rPr lang="en-GB" sz="2600" dirty="0" smtClean="0">
                <a:solidFill>
                  <a:srgbClr val="00FFFF"/>
                </a:solidFill>
              </a:rPr>
              <a:t> </a:t>
            </a:r>
            <a:r>
              <a:rPr lang="en-GB" sz="2600" dirty="0" err="1">
                <a:solidFill>
                  <a:srgbClr val="000000"/>
                </a:solidFill>
              </a:rPr>
              <a:t>Disgrifio</a:t>
            </a:r>
            <a:r>
              <a:rPr lang="en-GB" sz="2600" dirty="0">
                <a:solidFill>
                  <a:srgbClr val="000000"/>
                </a:solidFill>
              </a:rPr>
              <a:t> </a:t>
            </a:r>
            <a:r>
              <a:rPr lang="en-GB" sz="2600" dirty="0" err="1">
                <a:solidFill>
                  <a:srgbClr val="000000"/>
                </a:solidFill>
              </a:rPr>
              <a:t>ffrind</a:t>
            </a:r>
            <a:r>
              <a:rPr lang="en-GB" sz="2600" dirty="0">
                <a:solidFill>
                  <a:srgbClr val="000000"/>
                </a:solidFill>
              </a:rPr>
              <a:t> / Describing a friend</a:t>
            </a:r>
          </a:p>
          <a:p>
            <a:pPr marL="457200" indent="-457200">
              <a:buFont typeface="Arial" panose="020B0604020202020204" pitchFamily="34" charset="0"/>
              <a:buChar char="•"/>
            </a:pPr>
            <a:r>
              <a:rPr lang="en-GB" sz="2600" dirty="0">
                <a:solidFill>
                  <a:srgbClr val="00FFFF"/>
                </a:solidFill>
              </a:rPr>
              <a:t> </a:t>
            </a:r>
            <a:r>
              <a:rPr lang="en-GB" sz="2600" dirty="0" err="1" smtClean="0">
                <a:solidFill>
                  <a:srgbClr val="000000"/>
                </a:solidFill>
              </a:rPr>
              <a:t>Newyddion</a:t>
            </a:r>
            <a:r>
              <a:rPr lang="en-GB" sz="2600" dirty="0" smtClean="0">
                <a:solidFill>
                  <a:srgbClr val="000000"/>
                </a:solidFill>
              </a:rPr>
              <a:t> </a:t>
            </a:r>
            <a:r>
              <a:rPr lang="en-GB" sz="2600" dirty="0" err="1">
                <a:solidFill>
                  <a:srgbClr val="000000"/>
                </a:solidFill>
              </a:rPr>
              <a:t>personol</a:t>
            </a:r>
            <a:r>
              <a:rPr lang="en-GB" sz="2600" dirty="0">
                <a:solidFill>
                  <a:srgbClr val="000000"/>
                </a:solidFill>
              </a:rPr>
              <a:t> / Personal news</a:t>
            </a:r>
          </a:p>
          <a:p>
            <a:pPr marL="457200" indent="-457200">
              <a:buFont typeface="Arial" panose="020B0604020202020204" pitchFamily="34" charset="0"/>
              <a:buChar char="•"/>
            </a:pPr>
            <a:r>
              <a:rPr lang="it-IT" sz="2600" dirty="0">
                <a:solidFill>
                  <a:srgbClr val="00FFFF"/>
                </a:solidFill>
              </a:rPr>
              <a:t> </a:t>
            </a:r>
            <a:r>
              <a:rPr lang="it-IT" sz="2600" dirty="0" smtClean="0">
                <a:solidFill>
                  <a:srgbClr val="000000"/>
                </a:solidFill>
              </a:rPr>
              <a:t>Proffil </a:t>
            </a:r>
            <a:r>
              <a:rPr lang="it-IT" sz="2600" dirty="0">
                <a:solidFill>
                  <a:srgbClr val="000000"/>
                </a:solidFill>
              </a:rPr>
              <a:t>personol / Personal profile</a:t>
            </a:r>
          </a:p>
          <a:p>
            <a:pPr marL="457200" indent="-457200">
              <a:buFont typeface="Arial" panose="020B0604020202020204" pitchFamily="34" charset="0"/>
              <a:buChar char="•"/>
            </a:pPr>
            <a:r>
              <a:rPr lang="en-GB" sz="2600" dirty="0">
                <a:solidFill>
                  <a:srgbClr val="00FFFF"/>
                </a:solidFill>
              </a:rPr>
              <a:t> </a:t>
            </a:r>
            <a:r>
              <a:rPr lang="en-GB" sz="2600" dirty="0" err="1" smtClean="0">
                <a:solidFill>
                  <a:srgbClr val="000000"/>
                </a:solidFill>
              </a:rPr>
              <a:t>Ymateb</a:t>
            </a:r>
            <a:r>
              <a:rPr lang="en-GB" sz="2600" dirty="0" smtClean="0">
                <a:solidFill>
                  <a:srgbClr val="000000"/>
                </a:solidFill>
              </a:rPr>
              <a:t> </a:t>
            </a:r>
            <a:r>
              <a:rPr lang="en-GB" sz="2600" dirty="0" err="1">
                <a:solidFill>
                  <a:srgbClr val="000000"/>
                </a:solidFill>
              </a:rPr>
              <a:t>i</a:t>
            </a:r>
            <a:r>
              <a:rPr lang="en-GB" sz="2600" dirty="0">
                <a:solidFill>
                  <a:srgbClr val="000000"/>
                </a:solidFill>
              </a:rPr>
              <a:t> </a:t>
            </a:r>
            <a:r>
              <a:rPr lang="en-GB" sz="2600" dirty="0" err="1">
                <a:solidFill>
                  <a:srgbClr val="000000"/>
                </a:solidFill>
              </a:rPr>
              <a:t>gerdd</a:t>
            </a:r>
            <a:r>
              <a:rPr lang="en-GB" sz="2600" dirty="0">
                <a:solidFill>
                  <a:srgbClr val="000000"/>
                </a:solidFill>
              </a:rPr>
              <a:t> / Responding to a poem</a:t>
            </a:r>
          </a:p>
          <a:p>
            <a:pPr marL="457200" indent="-457200">
              <a:buFont typeface="Arial" panose="020B0604020202020204" pitchFamily="34" charset="0"/>
              <a:buChar char="•"/>
            </a:pPr>
            <a:r>
              <a:rPr lang="en-GB" sz="2600" dirty="0">
                <a:solidFill>
                  <a:srgbClr val="00FFFF"/>
                </a:solidFill>
              </a:rPr>
              <a:t> </a:t>
            </a:r>
            <a:r>
              <a:rPr lang="en-GB" sz="2600" dirty="0" err="1" smtClean="0">
                <a:solidFill>
                  <a:srgbClr val="000000"/>
                </a:solidFill>
              </a:rPr>
              <a:t>Chwarae</a:t>
            </a:r>
            <a:r>
              <a:rPr lang="en-GB" sz="2600" dirty="0" smtClean="0">
                <a:solidFill>
                  <a:srgbClr val="000000"/>
                </a:solidFill>
              </a:rPr>
              <a:t> </a:t>
            </a:r>
            <a:r>
              <a:rPr lang="en-GB" sz="2600" dirty="0" err="1">
                <a:solidFill>
                  <a:srgbClr val="000000"/>
                </a:solidFill>
              </a:rPr>
              <a:t>rôl</a:t>
            </a:r>
            <a:r>
              <a:rPr lang="en-GB" sz="2600" dirty="0">
                <a:solidFill>
                  <a:srgbClr val="000000"/>
                </a:solidFill>
              </a:rPr>
              <a:t> / Role play</a:t>
            </a:r>
          </a:p>
          <a:p>
            <a:pPr marL="457200" indent="-457200">
              <a:buFont typeface="Arial" panose="020B0604020202020204" pitchFamily="34" charset="0"/>
              <a:buChar char="•"/>
            </a:pPr>
            <a:r>
              <a:rPr lang="en-GB" sz="2600" dirty="0">
                <a:solidFill>
                  <a:srgbClr val="00FFFF"/>
                </a:solidFill>
              </a:rPr>
              <a:t> </a:t>
            </a:r>
            <a:r>
              <a:rPr lang="en-GB" sz="2600" dirty="0" err="1" smtClean="0">
                <a:solidFill>
                  <a:srgbClr val="000000"/>
                </a:solidFill>
              </a:rPr>
              <a:t>Trafod</a:t>
            </a:r>
            <a:r>
              <a:rPr lang="en-GB" sz="2600" dirty="0" smtClean="0">
                <a:solidFill>
                  <a:srgbClr val="000000"/>
                </a:solidFill>
              </a:rPr>
              <a:t> </a:t>
            </a:r>
            <a:r>
              <a:rPr lang="en-GB" sz="2600" dirty="0" err="1">
                <a:solidFill>
                  <a:srgbClr val="000000"/>
                </a:solidFill>
              </a:rPr>
              <a:t>llyfr</a:t>
            </a:r>
            <a:r>
              <a:rPr lang="en-GB" sz="2600" dirty="0">
                <a:solidFill>
                  <a:srgbClr val="000000"/>
                </a:solidFill>
              </a:rPr>
              <a:t> / Discussing a book</a:t>
            </a:r>
          </a:p>
          <a:p>
            <a:pPr marL="457200" indent="-457200">
              <a:buFont typeface="Arial" panose="020B0604020202020204" pitchFamily="34" charset="0"/>
              <a:buChar char="•"/>
            </a:pPr>
            <a:r>
              <a:rPr lang="en-GB" sz="2600" dirty="0">
                <a:solidFill>
                  <a:srgbClr val="00FFFF"/>
                </a:solidFill>
              </a:rPr>
              <a:t> </a:t>
            </a:r>
            <a:r>
              <a:rPr lang="en-GB" sz="2600" dirty="0" err="1" smtClean="0">
                <a:solidFill>
                  <a:srgbClr val="000000"/>
                </a:solidFill>
              </a:rPr>
              <a:t>Trafod</a:t>
            </a:r>
            <a:r>
              <a:rPr lang="en-GB" sz="2600" dirty="0" smtClean="0">
                <a:solidFill>
                  <a:srgbClr val="000000"/>
                </a:solidFill>
              </a:rPr>
              <a:t> </a:t>
            </a:r>
            <a:r>
              <a:rPr lang="en-GB" sz="2600" dirty="0" err="1">
                <a:solidFill>
                  <a:srgbClr val="000000"/>
                </a:solidFill>
              </a:rPr>
              <a:t>amser</a:t>
            </a:r>
            <a:r>
              <a:rPr lang="en-GB" sz="2600" dirty="0">
                <a:solidFill>
                  <a:srgbClr val="000000"/>
                </a:solidFill>
              </a:rPr>
              <a:t> </a:t>
            </a:r>
            <a:r>
              <a:rPr lang="en-GB" sz="2600" dirty="0" err="1">
                <a:solidFill>
                  <a:srgbClr val="000000"/>
                </a:solidFill>
              </a:rPr>
              <a:t>hamdden</a:t>
            </a:r>
            <a:r>
              <a:rPr lang="en-GB" sz="2600" dirty="0">
                <a:solidFill>
                  <a:srgbClr val="000000"/>
                </a:solidFill>
              </a:rPr>
              <a:t> / Discussing leisure </a:t>
            </a:r>
            <a:r>
              <a:rPr lang="en-GB" sz="2600" dirty="0" smtClean="0">
                <a:solidFill>
                  <a:srgbClr val="000000"/>
                </a:solidFill>
              </a:rPr>
              <a:t>  time.</a:t>
            </a:r>
          </a:p>
          <a:p>
            <a:endParaRPr lang="en-GB" sz="2600" dirty="0">
              <a:solidFill>
                <a:srgbClr val="000000"/>
              </a:solidFill>
            </a:endParaRPr>
          </a:p>
          <a:p>
            <a:endParaRPr lang="en-GB" dirty="0" smtClean="0">
              <a:solidFill>
                <a:srgbClr val="000000"/>
              </a:solidFill>
              <a:latin typeface="ArialMT"/>
            </a:endParaRPr>
          </a:p>
          <a:p>
            <a:endParaRPr lang="en-GB" dirty="0">
              <a:solidFill>
                <a:srgbClr val="000000"/>
              </a:solidFill>
              <a:latin typeface="ArialMT"/>
            </a:endParaRPr>
          </a:p>
          <a:p>
            <a:endParaRPr lang="en-GB" dirty="0" smtClean="0">
              <a:solidFill>
                <a:srgbClr val="000000"/>
              </a:solidFill>
              <a:latin typeface="ArialMT"/>
            </a:endParaRPr>
          </a:p>
          <a:p>
            <a:endParaRPr lang="en-GB" dirty="0">
              <a:solidFill>
                <a:prstClr val="black"/>
              </a:solidFill>
            </a:endParaRPr>
          </a:p>
        </p:txBody>
      </p:sp>
    </p:spTree>
    <p:extLst>
      <p:ext uri="{BB962C8B-B14F-4D97-AF65-F5344CB8AC3E}">
        <p14:creationId xmlns:p14="http://schemas.microsoft.com/office/powerpoint/2010/main" val="73285112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467544" y="116632"/>
            <a:ext cx="7543800" cy="1224136"/>
          </a:xfrm>
        </p:spPr>
        <p:txBody>
          <a:bodyPr/>
          <a:lstStyle/>
          <a:p>
            <a:pPr algn="ctr"/>
            <a:r>
              <a:rPr lang="en-GB" sz="4800" dirty="0" smtClean="0">
                <a:latin typeface="ComicSansMS"/>
              </a:rPr>
              <a:t>Slot </a:t>
            </a:r>
            <a:r>
              <a:rPr lang="en-GB" sz="4800" dirty="0" err="1" smtClean="0">
                <a:latin typeface="ComicSansMS"/>
              </a:rPr>
              <a:t>Drilio</a:t>
            </a:r>
            <a:endParaRPr lang="en-GB" sz="4800" dirty="0">
              <a:latin typeface="ComicSansMS"/>
            </a:endParaRPr>
          </a:p>
        </p:txBody>
      </p:sp>
      <p:pic>
        <p:nvPicPr>
          <p:cNvPr id="2" name="Picture 1"/>
          <p:cNvPicPr>
            <a:picLocks noChangeAspect="1"/>
          </p:cNvPicPr>
          <p:nvPr/>
        </p:nvPicPr>
        <p:blipFill>
          <a:blip r:embed="rId3" cstate="print"/>
          <a:stretch>
            <a:fillRect/>
          </a:stretch>
        </p:blipFill>
        <p:spPr>
          <a:xfrm>
            <a:off x="1691680" y="1772816"/>
            <a:ext cx="2868780" cy="4503263"/>
          </a:xfrm>
          <a:prstGeom prst="rect">
            <a:avLst/>
          </a:prstGeom>
        </p:spPr>
      </p:pic>
      <p:sp>
        <p:nvSpPr>
          <p:cNvPr id="6" name="Content Placeholder 5"/>
          <p:cNvSpPr txBox="1">
            <a:spLocks/>
          </p:cNvSpPr>
          <p:nvPr/>
        </p:nvSpPr>
        <p:spPr>
          <a:xfrm>
            <a:off x="4788024" y="3645024"/>
            <a:ext cx="2793796" cy="2511152"/>
          </a:xfrm>
          <a:prstGeom prst="rect">
            <a:avLst/>
          </a:prstGeom>
        </p:spPr>
        <p:txBody>
          <a:bodyPr vert="horz" lIns="91440" tIns="45720" rIns="91440" bIns="45720" rtlCol="0">
            <a:normAutofit/>
          </a:bodyPr>
          <a:lstStyle>
            <a:lvl1pPr marL="384048" indent="-384048" algn="l" defTabSz="6858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marR="0" lvl="0" indent="0" algn="ctr" defTabSz="685800" rtl="0" eaLnBrk="1" fontAlgn="auto" latinLnBrk="0" hangingPunct="1">
              <a:lnSpc>
                <a:spcPct val="94000"/>
              </a:lnSpc>
              <a:spcBef>
                <a:spcPts val="1000"/>
              </a:spcBef>
              <a:spcAft>
                <a:spcPts val="200"/>
              </a:spcAft>
              <a:buClrTx/>
              <a:buSzTx/>
              <a:buFont typeface="Franklin Gothic Book" panose="020B0503020102020204" pitchFamily="34" charset="0"/>
              <a:buNone/>
              <a:tabLst/>
              <a:defRPr/>
            </a:pPr>
            <a:r>
              <a:rPr kumimoji="0" lang="en-GB" sz="3600" b="0" i="0" u="none" strike="noStrike" kern="1200" cap="none" spc="0" normalizeH="0" baseline="0" noProof="0" dirty="0" err="1" smtClean="0">
                <a:ln>
                  <a:noFill/>
                </a:ln>
                <a:solidFill>
                  <a:srgbClr val="191B0E"/>
                </a:solidFill>
                <a:effectLst/>
                <a:uLnTx/>
                <a:uFillTx/>
                <a:latin typeface="ComicSansMS"/>
              </a:rPr>
              <a:t>Helpwr</a:t>
            </a:r>
            <a:r>
              <a:rPr kumimoji="0" lang="en-GB" sz="3600" b="0" i="0" u="none" strike="noStrike" kern="1200" cap="none" spc="0" normalizeH="0" baseline="0" noProof="0" dirty="0" smtClean="0">
                <a:ln>
                  <a:noFill/>
                </a:ln>
                <a:solidFill>
                  <a:srgbClr val="191B0E"/>
                </a:solidFill>
                <a:effectLst/>
                <a:uLnTx/>
                <a:uFillTx/>
                <a:latin typeface="ComicSansMS"/>
              </a:rPr>
              <a:t> </a:t>
            </a:r>
            <a:r>
              <a:rPr kumimoji="0" lang="en-GB" sz="3600" b="0" i="0" u="none" strike="noStrike" kern="1200" cap="none" spc="0" normalizeH="0" baseline="0" noProof="0" dirty="0" err="1" smtClean="0">
                <a:ln>
                  <a:noFill/>
                </a:ln>
                <a:solidFill>
                  <a:srgbClr val="191B0E"/>
                </a:solidFill>
                <a:effectLst/>
                <a:uLnTx/>
                <a:uFillTx/>
                <a:latin typeface="ComicSansMS"/>
              </a:rPr>
              <a:t>Heddiw</a:t>
            </a:r>
            <a:endParaRPr kumimoji="0" lang="en-GB" sz="3600" b="0" i="0" u="none" strike="noStrike" kern="1200" cap="none" spc="0" normalizeH="0" baseline="0" noProof="0" dirty="0">
              <a:ln>
                <a:noFill/>
              </a:ln>
              <a:solidFill>
                <a:srgbClr val="191B0E"/>
              </a:solidFill>
              <a:effectLst/>
              <a:uLnTx/>
              <a:uFillTx/>
              <a:latin typeface="ComicSansMS"/>
            </a:endParaRPr>
          </a:p>
        </p:txBody>
      </p:sp>
    </p:spTree>
    <p:extLst>
      <p:ext uri="{BB962C8B-B14F-4D97-AF65-F5344CB8AC3E}">
        <p14:creationId xmlns:p14="http://schemas.microsoft.com/office/powerpoint/2010/main" val="1607805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latin typeface="ComicSansMS"/>
              </a:rPr>
              <a:t>WJEC /CBAC</a:t>
            </a:r>
            <a:br>
              <a:rPr lang="en-US" dirty="0" smtClean="0">
                <a:latin typeface="ComicSansMS"/>
              </a:rPr>
            </a:br>
            <a:r>
              <a:rPr lang="en-US" sz="3600" dirty="0" smtClean="0">
                <a:latin typeface="ComicSansMS"/>
              </a:rPr>
              <a:t>Welsh across the curriculum film clips</a:t>
            </a:r>
            <a:endParaRPr lang="en-US" sz="3600" dirty="0">
              <a:latin typeface="ComicSansMS"/>
            </a:endParaRPr>
          </a:p>
        </p:txBody>
      </p:sp>
      <p:sp>
        <p:nvSpPr>
          <p:cNvPr id="3" name="Subtitle 2"/>
          <p:cNvSpPr>
            <a:spLocks noGrp="1"/>
          </p:cNvSpPr>
          <p:nvPr>
            <p:ph type="subTitle" idx="1"/>
          </p:nvPr>
        </p:nvSpPr>
        <p:spPr/>
        <p:txBody>
          <a:bodyPr/>
          <a:lstStyle/>
          <a:p>
            <a:r>
              <a:rPr lang="en-US" dirty="0">
                <a:hlinkClick r:id="rId3"/>
              </a:rPr>
              <a:t>http://</a:t>
            </a:r>
            <a:r>
              <a:rPr lang="en-US" dirty="0" smtClean="0">
                <a:hlinkClick r:id="rId3"/>
              </a:rPr>
              <a:t>adnoddau.cbac.co.uk/Pages/ResourceSingle.aspx?rIid=496</a:t>
            </a:r>
            <a:endParaRPr lang="en-US" dirty="0" smtClean="0"/>
          </a:p>
        </p:txBody>
      </p:sp>
    </p:spTree>
    <p:extLst>
      <p:ext uri="{BB962C8B-B14F-4D97-AF65-F5344CB8AC3E}">
        <p14:creationId xmlns:p14="http://schemas.microsoft.com/office/powerpoint/2010/main" val="42421953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SansMS"/>
              </a:rPr>
              <a:t>Useful Websites</a:t>
            </a:r>
            <a:endParaRPr lang="en-GB" dirty="0">
              <a:latin typeface="ComicSansMS"/>
            </a:endParaRPr>
          </a:p>
        </p:txBody>
      </p:sp>
      <p:sp>
        <p:nvSpPr>
          <p:cNvPr id="3" name="Content Placeholder 2"/>
          <p:cNvSpPr>
            <a:spLocks noGrp="1"/>
          </p:cNvSpPr>
          <p:nvPr>
            <p:ph idx="1"/>
          </p:nvPr>
        </p:nvSpPr>
        <p:spPr/>
        <p:txBody>
          <a:bodyPr/>
          <a:lstStyle/>
          <a:p>
            <a:r>
              <a:rPr lang="en-GB" dirty="0">
                <a:hlinkClick r:id="rId3"/>
              </a:rPr>
              <a:t>https://</a:t>
            </a:r>
            <a:r>
              <a:rPr lang="en-GB" dirty="0" smtClean="0">
                <a:hlinkClick r:id="rId3"/>
              </a:rPr>
              <a:t>www.cadarn.ac.uk/article/online-resources-learning-and-using-welsh</a:t>
            </a:r>
            <a:endParaRPr lang="en-GB" dirty="0" smtClean="0"/>
          </a:p>
          <a:p>
            <a:r>
              <a:rPr lang="en-GB" dirty="0">
                <a:hlinkClick r:id="rId4"/>
              </a:rPr>
              <a:t>https://</a:t>
            </a:r>
            <a:r>
              <a:rPr lang="en-GB" dirty="0" smtClean="0">
                <a:hlinkClick r:id="rId4"/>
              </a:rPr>
              <a:t>www.learn-welsh.net/welshtopics</a:t>
            </a:r>
            <a:endParaRPr lang="en-GB" dirty="0" smtClean="0"/>
          </a:p>
          <a:p>
            <a:endParaRPr lang="en-GB" dirty="0" smtClean="0"/>
          </a:p>
          <a:p>
            <a:endParaRPr lang="en-GB" dirty="0"/>
          </a:p>
          <a:p>
            <a:endParaRPr lang="en-GB" dirty="0"/>
          </a:p>
        </p:txBody>
      </p:sp>
    </p:spTree>
    <p:extLst>
      <p:ext uri="{BB962C8B-B14F-4D97-AF65-F5344CB8AC3E}">
        <p14:creationId xmlns:p14="http://schemas.microsoft.com/office/powerpoint/2010/main" val="409150481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3600" dirty="0" err="1" smtClean="0">
                <a:latin typeface="ComicSansMS"/>
              </a:rPr>
              <a:t>Cynllun</a:t>
            </a:r>
            <a:r>
              <a:rPr lang="en-GB" sz="3600" dirty="0" smtClean="0">
                <a:latin typeface="ComicSansMS"/>
              </a:rPr>
              <a:t> </a:t>
            </a:r>
            <a:r>
              <a:rPr lang="en-GB" sz="3600" dirty="0" err="1" smtClean="0">
                <a:latin typeface="ComicSansMS"/>
              </a:rPr>
              <a:t>Sabothol</a:t>
            </a:r>
            <a:r>
              <a:rPr lang="en-GB" sz="3600" dirty="0" smtClean="0">
                <a:latin typeface="ComicSansMS"/>
              </a:rPr>
              <a:t> / Sabbatical Scheme</a:t>
            </a:r>
            <a:endParaRPr lang="en-GB" sz="3600" dirty="0">
              <a:latin typeface="ComicSansMS"/>
            </a:endParaRPr>
          </a:p>
        </p:txBody>
      </p:sp>
      <p:sp>
        <p:nvSpPr>
          <p:cNvPr id="3" name="Content Placeholder 2"/>
          <p:cNvSpPr>
            <a:spLocks noGrp="1"/>
          </p:cNvSpPr>
          <p:nvPr>
            <p:ph idx="1"/>
          </p:nvPr>
        </p:nvSpPr>
        <p:spPr/>
        <p:txBody>
          <a:bodyPr/>
          <a:lstStyle/>
          <a:p>
            <a:r>
              <a:rPr lang="en-GB" dirty="0" smtClean="0"/>
              <a:t>Good practice at </a:t>
            </a:r>
            <a:r>
              <a:rPr lang="en-GB" dirty="0" err="1" smtClean="0"/>
              <a:t>Penllergaer</a:t>
            </a:r>
            <a:r>
              <a:rPr lang="en-GB" dirty="0" smtClean="0"/>
              <a:t> School</a:t>
            </a:r>
          </a:p>
          <a:p>
            <a:endParaRPr lang="en-GB" dirty="0"/>
          </a:p>
          <a:p>
            <a:r>
              <a:rPr lang="en-GB" dirty="0" smtClean="0"/>
              <a:t>Julia </a:t>
            </a:r>
            <a:r>
              <a:rPr lang="en-GB" dirty="0" err="1" smtClean="0"/>
              <a:t>Cardiff</a:t>
            </a:r>
            <a:r>
              <a:rPr lang="en-GB" dirty="0" err="1" smtClean="0">
                <a:hlinkClick r:id="rId3"/>
              </a:rPr>
              <a:t>Cynllun</a:t>
            </a:r>
            <a:r>
              <a:rPr lang="en-GB" dirty="0" smtClean="0">
                <a:hlinkClick r:id="rId3"/>
              </a:rPr>
              <a:t> </a:t>
            </a:r>
            <a:r>
              <a:rPr lang="en-GB" dirty="0" err="1" smtClean="0">
                <a:hlinkClick r:id="rId3"/>
              </a:rPr>
              <a:t>Sabothol</a:t>
            </a:r>
            <a:r>
              <a:rPr lang="en-GB" dirty="0" smtClean="0">
                <a:hlinkClick r:id="rId3"/>
              </a:rPr>
              <a:t> - Sabbatical Courses - Experiences on the course</a:t>
            </a:r>
            <a:endParaRPr lang="en-GB" dirty="0"/>
          </a:p>
        </p:txBody>
      </p:sp>
    </p:spTree>
    <p:extLst>
      <p:ext uri="{BB962C8B-B14F-4D97-AF65-F5344CB8AC3E}">
        <p14:creationId xmlns:p14="http://schemas.microsoft.com/office/powerpoint/2010/main" val="362232260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15000"/>
              </a:lnSpc>
              <a:spcAft>
                <a:spcPts val="1000"/>
              </a:spcAft>
            </a:pPr>
            <a:r>
              <a:rPr lang="en-GB" sz="3600" u="sng" dirty="0" smtClean="0">
                <a:latin typeface="Comic Sans MS" panose="030F0702030302020204" pitchFamily="66" charset="0"/>
                <a:ea typeface="Calibri"/>
                <a:cs typeface="Times New Roman"/>
              </a:rPr>
              <a:t/>
            </a:r>
            <a:br>
              <a:rPr lang="en-GB" sz="3600" u="sng" dirty="0" smtClean="0">
                <a:latin typeface="Comic Sans MS" panose="030F0702030302020204" pitchFamily="66" charset="0"/>
                <a:ea typeface="Calibri"/>
                <a:cs typeface="Times New Roman"/>
              </a:rPr>
            </a:br>
            <a:r>
              <a:rPr lang="en-GB" sz="3600" u="sng" dirty="0" smtClean="0">
                <a:latin typeface="Comic Sans MS" panose="030F0702030302020204" pitchFamily="66" charset="0"/>
                <a:ea typeface="Calibri"/>
                <a:cs typeface="Times New Roman"/>
              </a:rPr>
              <a:t>Promoting </a:t>
            </a:r>
            <a:r>
              <a:rPr lang="en-GB" sz="3600" u="sng" dirty="0">
                <a:latin typeface="Comic Sans MS" panose="030F0702030302020204" pitchFamily="66" charset="0"/>
                <a:ea typeface="Calibri"/>
                <a:cs typeface="Times New Roman"/>
              </a:rPr>
              <a:t>Welsh Planning Sheet</a:t>
            </a:r>
            <a:r>
              <a:rPr lang="en-GB" sz="3600" dirty="0">
                <a:latin typeface="Comic Sans MS" panose="030F0702030302020204" pitchFamily="66" charset="0"/>
                <a:ea typeface="Calibri"/>
                <a:cs typeface="Times New Roman"/>
              </a:rPr>
              <a:t/>
            </a:r>
            <a:br>
              <a:rPr lang="en-GB" sz="3600" dirty="0">
                <a:latin typeface="Comic Sans MS" panose="030F0702030302020204" pitchFamily="66" charset="0"/>
                <a:ea typeface="Calibri"/>
                <a:cs typeface="Times New Roman"/>
              </a:rPr>
            </a:br>
            <a:endParaRPr lang="en-GB" sz="3600" dirty="0">
              <a:latin typeface="Comic Sans MS" panose="030F0702030302020204" pitchFamily="66" charset="0"/>
            </a:endParaRPr>
          </a:p>
        </p:txBody>
      </p:sp>
      <p:graphicFrame>
        <p:nvGraphicFramePr>
          <p:cNvPr id="4" name="Content Placeholder 3"/>
          <p:cNvGraphicFramePr>
            <a:graphicFrameLocks noGrp="1"/>
          </p:cNvGraphicFramePr>
          <p:nvPr>
            <p:ph idx="1"/>
            <p:extLst/>
          </p:nvPr>
        </p:nvGraphicFramePr>
        <p:xfrm>
          <a:off x="663797" y="1473694"/>
          <a:ext cx="7364587" cy="4808248"/>
        </p:xfrm>
        <a:graphic>
          <a:graphicData uri="http://schemas.openxmlformats.org/drawingml/2006/table">
            <a:tbl>
              <a:tblPr firstRow="1" firstCol="1" bandRow="1"/>
              <a:tblGrid>
                <a:gridCol w="884989"/>
                <a:gridCol w="2552137"/>
                <a:gridCol w="831117"/>
                <a:gridCol w="2167343"/>
                <a:gridCol w="929001"/>
              </a:tblGrid>
              <a:tr h="483079">
                <a:tc>
                  <a:txBody>
                    <a:bodyPr/>
                    <a:lstStyle/>
                    <a:p>
                      <a:pPr>
                        <a:lnSpc>
                          <a:spcPct val="115000"/>
                        </a:lnSpc>
                        <a:spcAft>
                          <a:spcPts val="0"/>
                        </a:spcAft>
                      </a:pPr>
                      <a:r>
                        <a:rPr lang="en-US" sz="1400">
                          <a:effectLst/>
                          <a:latin typeface="Calibri"/>
                          <a:ea typeface="Calibri"/>
                          <a:cs typeface="Times New Roman"/>
                        </a:rPr>
                        <a:t>Date / Dyddiad</a:t>
                      </a:r>
                      <a:endParaRPr lang="en-GB" sz="900">
                        <a:effectLst/>
                        <a:latin typeface="Calibri"/>
                        <a:ea typeface="Calibri"/>
                        <a:cs typeface="Times New Roman"/>
                      </a:endParaRPr>
                    </a:p>
                  </a:txBody>
                  <a:tcPr marL="59072" marR="590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400">
                          <a:effectLst/>
                          <a:latin typeface="Calibri"/>
                          <a:ea typeface="Calibri"/>
                          <a:cs typeface="Times New Roman"/>
                        </a:rPr>
                        <a:t>Welsh that I will use:</a:t>
                      </a:r>
                      <a:endParaRPr lang="en-GB" sz="900">
                        <a:effectLst/>
                        <a:latin typeface="Calibri"/>
                        <a:ea typeface="Calibri"/>
                        <a:cs typeface="Times New Roman"/>
                      </a:endParaRPr>
                    </a:p>
                  </a:txBody>
                  <a:tcPr marL="59072" marR="590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400">
                          <a:effectLst/>
                          <a:latin typeface="Calibri"/>
                          <a:ea typeface="Calibri"/>
                          <a:cs typeface="Times New Roman"/>
                        </a:rPr>
                        <a:t>Achieved       (√ or x)</a:t>
                      </a:r>
                      <a:endParaRPr lang="en-GB" sz="900">
                        <a:effectLst/>
                        <a:latin typeface="Calibri"/>
                        <a:ea typeface="Calibri"/>
                        <a:cs typeface="Times New Roman"/>
                      </a:endParaRPr>
                    </a:p>
                  </a:txBody>
                  <a:tcPr marL="59072" marR="590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400">
                          <a:effectLst/>
                          <a:latin typeface="Calibri"/>
                          <a:ea typeface="Calibri"/>
                          <a:cs typeface="Times New Roman"/>
                        </a:rPr>
                        <a:t>Welsh that pupils will use:</a:t>
                      </a:r>
                      <a:endParaRPr lang="en-GB" sz="900">
                        <a:effectLst/>
                        <a:latin typeface="Calibri"/>
                        <a:ea typeface="Calibri"/>
                        <a:cs typeface="Times New Roman"/>
                      </a:endParaRPr>
                    </a:p>
                  </a:txBody>
                  <a:tcPr marL="59072" marR="590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400">
                          <a:effectLst/>
                          <a:latin typeface="Calibri"/>
                          <a:ea typeface="Calibri"/>
                          <a:cs typeface="Times New Roman"/>
                        </a:rPr>
                        <a:t>Achieved    (√ or x)</a:t>
                      </a:r>
                      <a:endParaRPr lang="en-GB" sz="900">
                        <a:effectLst/>
                        <a:latin typeface="Calibri"/>
                        <a:ea typeface="Calibri"/>
                        <a:cs typeface="Times New Roman"/>
                      </a:endParaRPr>
                    </a:p>
                  </a:txBody>
                  <a:tcPr marL="59072" marR="590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96351">
                <a:tc>
                  <a:txBody>
                    <a:bodyPr/>
                    <a:lstStyle/>
                    <a:p>
                      <a:pPr>
                        <a:lnSpc>
                          <a:spcPct val="115000"/>
                        </a:lnSpc>
                        <a:spcAft>
                          <a:spcPts val="0"/>
                        </a:spcAft>
                      </a:pPr>
                      <a:r>
                        <a:rPr lang="en-US" sz="900">
                          <a:effectLst/>
                          <a:latin typeface="Calibri"/>
                          <a:ea typeface="Calibri"/>
                          <a:cs typeface="Times New Roman"/>
                        </a:rPr>
                        <a:t> </a:t>
                      </a:r>
                      <a:endParaRPr lang="en-GB" sz="900">
                        <a:effectLst/>
                        <a:latin typeface="Calibri"/>
                        <a:ea typeface="Calibri"/>
                        <a:cs typeface="Times New Roman"/>
                      </a:endParaRPr>
                    </a:p>
                  </a:txBody>
                  <a:tcPr marL="59072" marR="590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15000"/>
                        </a:lnSpc>
                        <a:spcAft>
                          <a:spcPts val="0"/>
                        </a:spcAft>
                        <a:buFont typeface="Symbol"/>
                        <a:buChar char=""/>
                      </a:pPr>
                      <a:r>
                        <a:rPr lang="en-US" sz="900">
                          <a:effectLst/>
                          <a:latin typeface="Calibri"/>
                          <a:ea typeface="Calibri"/>
                          <a:cs typeface="Times New Roman"/>
                        </a:rPr>
                        <a:t> </a:t>
                      </a:r>
                      <a:endParaRPr lang="en-GB" sz="900">
                        <a:effectLst/>
                        <a:latin typeface="Calibri"/>
                        <a:ea typeface="Calibri"/>
                        <a:cs typeface="Times New Roman"/>
                      </a:endParaRPr>
                    </a:p>
                    <a:p>
                      <a:pPr>
                        <a:lnSpc>
                          <a:spcPct val="115000"/>
                        </a:lnSpc>
                        <a:spcAft>
                          <a:spcPts val="0"/>
                        </a:spcAft>
                      </a:pPr>
                      <a:r>
                        <a:rPr lang="en-US" sz="900">
                          <a:effectLst/>
                          <a:latin typeface="Calibri"/>
                          <a:ea typeface="Calibri"/>
                          <a:cs typeface="Times New Roman"/>
                        </a:rPr>
                        <a:t> </a:t>
                      </a:r>
                      <a:endParaRPr lang="en-GB" sz="900">
                        <a:effectLst/>
                        <a:latin typeface="Calibri"/>
                        <a:ea typeface="Calibri"/>
                        <a:cs typeface="Times New Roman"/>
                      </a:endParaRPr>
                    </a:p>
                    <a:p>
                      <a:pPr marL="342900" lvl="0" indent="-342900">
                        <a:lnSpc>
                          <a:spcPct val="115000"/>
                        </a:lnSpc>
                        <a:spcAft>
                          <a:spcPts val="0"/>
                        </a:spcAft>
                        <a:buFont typeface="Symbol"/>
                        <a:buChar char=""/>
                      </a:pPr>
                      <a:r>
                        <a:rPr lang="en-US" sz="900">
                          <a:effectLst/>
                          <a:latin typeface="Calibri"/>
                          <a:ea typeface="Calibri"/>
                          <a:cs typeface="Times New Roman"/>
                        </a:rPr>
                        <a:t> </a:t>
                      </a:r>
                      <a:endParaRPr lang="en-GB" sz="900">
                        <a:effectLst/>
                        <a:latin typeface="Calibri"/>
                        <a:ea typeface="Calibri"/>
                        <a:cs typeface="Times New Roman"/>
                      </a:endParaRPr>
                    </a:p>
                    <a:p>
                      <a:pPr>
                        <a:lnSpc>
                          <a:spcPct val="115000"/>
                        </a:lnSpc>
                        <a:spcAft>
                          <a:spcPts val="0"/>
                        </a:spcAft>
                      </a:pPr>
                      <a:r>
                        <a:rPr lang="en-US" sz="900">
                          <a:effectLst/>
                          <a:latin typeface="Calibri"/>
                          <a:ea typeface="Calibri"/>
                          <a:cs typeface="Times New Roman"/>
                        </a:rPr>
                        <a:t> </a:t>
                      </a:r>
                      <a:endParaRPr lang="en-GB" sz="900">
                        <a:effectLst/>
                        <a:latin typeface="Calibri"/>
                        <a:ea typeface="Calibri"/>
                        <a:cs typeface="Times New Roman"/>
                      </a:endParaRPr>
                    </a:p>
                    <a:p>
                      <a:pPr marL="342900" lvl="0" indent="-342900">
                        <a:lnSpc>
                          <a:spcPct val="115000"/>
                        </a:lnSpc>
                        <a:spcAft>
                          <a:spcPts val="0"/>
                        </a:spcAft>
                        <a:buFont typeface="Symbol"/>
                        <a:buChar char=""/>
                      </a:pPr>
                      <a:r>
                        <a:rPr lang="en-US" sz="900">
                          <a:effectLst/>
                          <a:latin typeface="Calibri"/>
                          <a:ea typeface="Calibri"/>
                          <a:cs typeface="Times New Roman"/>
                        </a:rPr>
                        <a:t> </a:t>
                      </a:r>
                      <a:endParaRPr lang="en-GB" sz="900">
                        <a:effectLst/>
                        <a:latin typeface="Calibri"/>
                        <a:ea typeface="Calibri"/>
                        <a:cs typeface="Times New Roman"/>
                      </a:endParaRPr>
                    </a:p>
                    <a:p>
                      <a:pPr marL="457200">
                        <a:lnSpc>
                          <a:spcPct val="115000"/>
                        </a:lnSpc>
                        <a:spcAft>
                          <a:spcPts val="0"/>
                        </a:spcAft>
                      </a:pPr>
                      <a:r>
                        <a:rPr lang="en-US" sz="900">
                          <a:effectLst/>
                          <a:latin typeface="Calibri"/>
                          <a:ea typeface="Calibri"/>
                          <a:cs typeface="Times New Roman"/>
                        </a:rPr>
                        <a:t> </a:t>
                      </a:r>
                      <a:endParaRPr lang="en-GB" sz="900">
                        <a:effectLst/>
                        <a:latin typeface="Calibri"/>
                        <a:ea typeface="Calibri"/>
                        <a:cs typeface="Times New Roman"/>
                      </a:endParaRPr>
                    </a:p>
                  </a:txBody>
                  <a:tcPr marL="59072" marR="590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900">
                          <a:effectLst/>
                          <a:latin typeface="Calibri"/>
                          <a:ea typeface="Calibri"/>
                          <a:cs typeface="Times New Roman"/>
                        </a:rPr>
                        <a:t> </a:t>
                      </a:r>
                      <a:endParaRPr lang="en-GB" sz="900">
                        <a:effectLst/>
                        <a:latin typeface="Calibri"/>
                        <a:ea typeface="Calibri"/>
                        <a:cs typeface="Times New Roman"/>
                      </a:endParaRPr>
                    </a:p>
                  </a:txBody>
                  <a:tcPr marL="59072" marR="590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15000"/>
                        </a:lnSpc>
                        <a:spcAft>
                          <a:spcPts val="0"/>
                        </a:spcAft>
                        <a:buFont typeface="Symbol"/>
                        <a:buChar char=""/>
                      </a:pPr>
                      <a:r>
                        <a:rPr lang="en-US" sz="900">
                          <a:effectLst/>
                          <a:latin typeface="Calibri"/>
                          <a:ea typeface="Calibri"/>
                          <a:cs typeface="Times New Roman"/>
                        </a:rPr>
                        <a:t> </a:t>
                      </a:r>
                      <a:endParaRPr lang="en-GB" sz="900">
                        <a:effectLst/>
                        <a:latin typeface="Calibri"/>
                        <a:ea typeface="Calibri"/>
                        <a:cs typeface="Times New Roman"/>
                      </a:endParaRPr>
                    </a:p>
                    <a:p>
                      <a:pPr marL="457200">
                        <a:lnSpc>
                          <a:spcPct val="115000"/>
                        </a:lnSpc>
                        <a:spcAft>
                          <a:spcPts val="0"/>
                        </a:spcAft>
                      </a:pPr>
                      <a:r>
                        <a:rPr lang="en-US" sz="900">
                          <a:effectLst/>
                          <a:latin typeface="Calibri"/>
                          <a:ea typeface="Calibri"/>
                          <a:cs typeface="Times New Roman"/>
                        </a:rPr>
                        <a:t> </a:t>
                      </a:r>
                      <a:endParaRPr lang="en-GB" sz="900">
                        <a:effectLst/>
                        <a:latin typeface="Calibri"/>
                        <a:ea typeface="Calibri"/>
                        <a:cs typeface="Times New Roman"/>
                      </a:endParaRPr>
                    </a:p>
                    <a:p>
                      <a:pPr marL="342900" lvl="0" indent="-342900">
                        <a:lnSpc>
                          <a:spcPct val="115000"/>
                        </a:lnSpc>
                        <a:spcAft>
                          <a:spcPts val="0"/>
                        </a:spcAft>
                        <a:buFont typeface="Symbol"/>
                        <a:buChar char=""/>
                      </a:pPr>
                      <a:r>
                        <a:rPr lang="en-US" sz="900">
                          <a:effectLst/>
                          <a:latin typeface="Calibri"/>
                          <a:ea typeface="Calibri"/>
                          <a:cs typeface="Times New Roman"/>
                        </a:rPr>
                        <a:t> </a:t>
                      </a:r>
                      <a:endParaRPr lang="en-GB" sz="900">
                        <a:effectLst/>
                        <a:latin typeface="Calibri"/>
                        <a:ea typeface="Calibri"/>
                        <a:cs typeface="Times New Roman"/>
                      </a:endParaRPr>
                    </a:p>
                    <a:p>
                      <a:pPr>
                        <a:lnSpc>
                          <a:spcPct val="115000"/>
                        </a:lnSpc>
                        <a:spcAft>
                          <a:spcPts val="0"/>
                        </a:spcAft>
                      </a:pPr>
                      <a:r>
                        <a:rPr lang="en-US" sz="900">
                          <a:effectLst/>
                          <a:latin typeface="Calibri"/>
                          <a:ea typeface="Calibri"/>
                          <a:cs typeface="Times New Roman"/>
                        </a:rPr>
                        <a:t> </a:t>
                      </a:r>
                      <a:endParaRPr lang="en-GB" sz="900">
                        <a:effectLst/>
                        <a:latin typeface="Calibri"/>
                        <a:ea typeface="Calibri"/>
                        <a:cs typeface="Times New Roman"/>
                      </a:endParaRPr>
                    </a:p>
                    <a:p>
                      <a:pPr marL="342900" lvl="0" indent="-342900">
                        <a:lnSpc>
                          <a:spcPct val="115000"/>
                        </a:lnSpc>
                        <a:spcAft>
                          <a:spcPts val="0"/>
                        </a:spcAft>
                        <a:buFont typeface="Symbol"/>
                        <a:buChar char=""/>
                      </a:pPr>
                      <a:r>
                        <a:rPr lang="en-US" sz="900">
                          <a:effectLst/>
                          <a:latin typeface="Calibri"/>
                          <a:ea typeface="Calibri"/>
                          <a:cs typeface="Times New Roman"/>
                        </a:rPr>
                        <a:t> </a:t>
                      </a:r>
                      <a:endParaRPr lang="en-GB" sz="900">
                        <a:effectLst/>
                        <a:latin typeface="Calibri"/>
                        <a:ea typeface="Calibri"/>
                        <a:cs typeface="Times New Roman"/>
                      </a:endParaRPr>
                    </a:p>
                  </a:txBody>
                  <a:tcPr marL="59072" marR="590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900">
                          <a:effectLst/>
                          <a:latin typeface="Calibri"/>
                          <a:ea typeface="Calibri"/>
                          <a:cs typeface="Times New Roman"/>
                        </a:rPr>
                        <a:t> </a:t>
                      </a:r>
                      <a:endParaRPr lang="en-GB" sz="900">
                        <a:effectLst/>
                        <a:latin typeface="Calibri"/>
                        <a:ea typeface="Calibri"/>
                        <a:cs typeface="Times New Roman"/>
                      </a:endParaRPr>
                    </a:p>
                  </a:txBody>
                  <a:tcPr marL="59072" marR="590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96351">
                <a:tc>
                  <a:txBody>
                    <a:bodyPr/>
                    <a:lstStyle/>
                    <a:p>
                      <a:pPr>
                        <a:lnSpc>
                          <a:spcPct val="115000"/>
                        </a:lnSpc>
                        <a:spcAft>
                          <a:spcPts val="0"/>
                        </a:spcAft>
                      </a:pPr>
                      <a:r>
                        <a:rPr lang="en-US" sz="900">
                          <a:effectLst/>
                          <a:latin typeface="Calibri"/>
                          <a:ea typeface="Calibri"/>
                          <a:cs typeface="Times New Roman"/>
                        </a:rPr>
                        <a:t> </a:t>
                      </a:r>
                      <a:endParaRPr lang="en-GB" sz="900">
                        <a:effectLst/>
                        <a:latin typeface="Calibri"/>
                        <a:ea typeface="Calibri"/>
                        <a:cs typeface="Times New Roman"/>
                      </a:endParaRPr>
                    </a:p>
                  </a:txBody>
                  <a:tcPr marL="59072" marR="590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15000"/>
                        </a:lnSpc>
                        <a:spcAft>
                          <a:spcPts val="0"/>
                        </a:spcAft>
                        <a:buFont typeface="Symbol"/>
                        <a:buChar char=""/>
                      </a:pPr>
                      <a:r>
                        <a:rPr lang="en-US" sz="900">
                          <a:effectLst/>
                          <a:latin typeface="Calibri"/>
                          <a:ea typeface="Calibri"/>
                          <a:cs typeface="Times New Roman"/>
                        </a:rPr>
                        <a:t> </a:t>
                      </a:r>
                      <a:endParaRPr lang="en-GB" sz="900">
                        <a:effectLst/>
                        <a:latin typeface="Calibri"/>
                        <a:ea typeface="Calibri"/>
                        <a:cs typeface="Times New Roman"/>
                      </a:endParaRPr>
                    </a:p>
                    <a:p>
                      <a:pPr>
                        <a:lnSpc>
                          <a:spcPct val="115000"/>
                        </a:lnSpc>
                        <a:spcAft>
                          <a:spcPts val="0"/>
                        </a:spcAft>
                      </a:pPr>
                      <a:r>
                        <a:rPr lang="en-US" sz="900">
                          <a:effectLst/>
                          <a:latin typeface="Calibri"/>
                          <a:ea typeface="Calibri"/>
                          <a:cs typeface="Times New Roman"/>
                        </a:rPr>
                        <a:t> </a:t>
                      </a:r>
                      <a:endParaRPr lang="en-GB" sz="900">
                        <a:effectLst/>
                        <a:latin typeface="Calibri"/>
                        <a:ea typeface="Calibri"/>
                        <a:cs typeface="Times New Roman"/>
                      </a:endParaRPr>
                    </a:p>
                    <a:p>
                      <a:pPr marL="342900" lvl="0" indent="-342900">
                        <a:lnSpc>
                          <a:spcPct val="115000"/>
                        </a:lnSpc>
                        <a:spcAft>
                          <a:spcPts val="0"/>
                        </a:spcAft>
                        <a:buFont typeface="Symbol"/>
                        <a:buChar char=""/>
                      </a:pPr>
                      <a:r>
                        <a:rPr lang="en-US" sz="900">
                          <a:effectLst/>
                          <a:latin typeface="Calibri"/>
                          <a:ea typeface="Calibri"/>
                          <a:cs typeface="Times New Roman"/>
                        </a:rPr>
                        <a:t> </a:t>
                      </a:r>
                      <a:endParaRPr lang="en-GB" sz="900">
                        <a:effectLst/>
                        <a:latin typeface="Calibri"/>
                        <a:ea typeface="Calibri"/>
                        <a:cs typeface="Times New Roman"/>
                      </a:endParaRPr>
                    </a:p>
                    <a:p>
                      <a:pPr>
                        <a:lnSpc>
                          <a:spcPct val="115000"/>
                        </a:lnSpc>
                        <a:spcAft>
                          <a:spcPts val="0"/>
                        </a:spcAft>
                      </a:pPr>
                      <a:r>
                        <a:rPr lang="en-US" sz="900">
                          <a:effectLst/>
                          <a:latin typeface="Calibri"/>
                          <a:ea typeface="Calibri"/>
                          <a:cs typeface="Times New Roman"/>
                        </a:rPr>
                        <a:t> </a:t>
                      </a:r>
                      <a:endParaRPr lang="en-GB" sz="900">
                        <a:effectLst/>
                        <a:latin typeface="Calibri"/>
                        <a:ea typeface="Calibri"/>
                        <a:cs typeface="Times New Roman"/>
                      </a:endParaRPr>
                    </a:p>
                    <a:p>
                      <a:pPr marL="342900" lvl="0" indent="-342900">
                        <a:lnSpc>
                          <a:spcPct val="115000"/>
                        </a:lnSpc>
                        <a:spcAft>
                          <a:spcPts val="0"/>
                        </a:spcAft>
                        <a:buFont typeface="Symbol"/>
                        <a:buChar char=""/>
                      </a:pPr>
                      <a:r>
                        <a:rPr lang="en-US" sz="900">
                          <a:effectLst/>
                          <a:latin typeface="Calibri"/>
                          <a:ea typeface="Calibri"/>
                          <a:cs typeface="Times New Roman"/>
                        </a:rPr>
                        <a:t> </a:t>
                      </a:r>
                      <a:endParaRPr lang="en-GB" sz="900">
                        <a:effectLst/>
                        <a:latin typeface="Calibri"/>
                        <a:ea typeface="Calibri"/>
                        <a:cs typeface="Times New Roman"/>
                      </a:endParaRPr>
                    </a:p>
                    <a:p>
                      <a:pPr>
                        <a:lnSpc>
                          <a:spcPct val="115000"/>
                        </a:lnSpc>
                        <a:spcAft>
                          <a:spcPts val="0"/>
                        </a:spcAft>
                      </a:pPr>
                      <a:r>
                        <a:rPr lang="en-US" sz="900">
                          <a:effectLst/>
                          <a:latin typeface="Calibri"/>
                          <a:ea typeface="Calibri"/>
                          <a:cs typeface="Times New Roman"/>
                        </a:rPr>
                        <a:t> </a:t>
                      </a:r>
                      <a:endParaRPr lang="en-GB" sz="900">
                        <a:effectLst/>
                        <a:latin typeface="Calibri"/>
                        <a:ea typeface="Calibri"/>
                        <a:cs typeface="Times New Roman"/>
                      </a:endParaRPr>
                    </a:p>
                  </a:txBody>
                  <a:tcPr marL="59072" marR="590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900">
                          <a:effectLst/>
                          <a:latin typeface="Calibri"/>
                          <a:ea typeface="Calibri"/>
                          <a:cs typeface="Times New Roman"/>
                        </a:rPr>
                        <a:t> </a:t>
                      </a:r>
                      <a:endParaRPr lang="en-GB" sz="900">
                        <a:effectLst/>
                        <a:latin typeface="Calibri"/>
                        <a:ea typeface="Calibri"/>
                        <a:cs typeface="Times New Roman"/>
                      </a:endParaRPr>
                    </a:p>
                  </a:txBody>
                  <a:tcPr marL="59072" marR="590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15000"/>
                        </a:lnSpc>
                        <a:spcAft>
                          <a:spcPts val="0"/>
                        </a:spcAft>
                        <a:buFont typeface="Symbol"/>
                        <a:buChar char=""/>
                      </a:pPr>
                      <a:r>
                        <a:rPr lang="en-US" sz="900">
                          <a:effectLst/>
                          <a:latin typeface="Calibri"/>
                          <a:ea typeface="Calibri"/>
                          <a:cs typeface="Times New Roman"/>
                        </a:rPr>
                        <a:t> </a:t>
                      </a:r>
                      <a:endParaRPr lang="en-GB" sz="900">
                        <a:effectLst/>
                        <a:latin typeface="Calibri"/>
                        <a:ea typeface="Calibri"/>
                        <a:cs typeface="Times New Roman"/>
                      </a:endParaRPr>
                    </a:p>
                    <a:p>
                      <a:pPr marL="457200">
                        <a:lnSpc>
                          <a:spcPct val="115000"/>
                        </a:lnSpc>
                        <a:spcAft>
                          <a:spcPts val="0"/>
                        </a:spcAft>
                      </a:pPr>
                      <a:r>
                        <a:rPr lang="en-US" sz="900">
                          <a:effectLst/>
                          <a:latin typeface="Calibri"/>
                          <a:ea typeface="Calibri"/>
                          <a:cs typeface="Times New Roman"/>
                        </a:rPr>
                        <a:t> </a:t>
                      </a:r>
                      <a:endParaRPr lang="en-GB" sz="900">
                        <a:effectLst/>
                        <a:latin typeface="Calibri"/>
                        <a:ea typeface="Calibri"/>
                        <a:cs typeface="Times New Roman"/>
                      </a:endParaRPr>
                    </a:p>
                    <a:p>
                      <a:pPr marL="342900" lvl="0" indent="-342900">
                        <a:lnSpc>
                          <a:spcPct val="115000"/>
                        </a:lnSpc>
                        <a:spcAft>
                          <a:spcPts val="0"/>
                        </a:spcAft>
                        <a:buFont typeface="Symbol"/>
                        <a:buChar char=""/>
                      </a:pPr>
                      <a:r>
                        <a:rPr lang="en-US" sz="900">
                          <a:effectLst/>
                          <a:latin typeface="Calibri"/>
                          <a:ea typeface="Calibri"/>
                          <a:cs typeface="Times New Roman"/>
                        </a:rPr>
                        <a:t> </a:t>
                      </a:r>
                      <a:endParaRPr lang="en-GB" sz="900">
                        <a:effectLst/>
                        <a:latin typeface="Calibri"/>
                        <a:ea typeface="Calibri"/>
                        <a:cs typeface="Times New Roman"/>
                      </a:endParaRPr>
                    </a:p>
                    <a:p>
                      <a:pPr>
                        <a:lnSpc>
                          <a:spcPct val="115000"/>
                        </a:lnSpc>
                        <a:spcAft>
                          <a:spcPts val="0"/>
                        </a:spcAft>
                      </a:pPr>
                      <a:r>
                        <a:rPr lang="en-US" sz="900">
                          <a:effectLst/>
                          <a:latin typeface="Calibri"/>
                          <a:ea typeface="Calibri"/>
                          <a:cs typeface="Times New Roman"/>
                        </a:rPr>
                        <a:t> </a:t>
                      </a:r>
                      <a:endParaRPr lang="en-GB" sz="900">
                        <a:effectLst/>
                        <a:latin typeface="Calibri"/>
                        <a:ea typeface="Calibri"/>
                        <a:cs typeface="Times New Roman"/>
                      </a:endParaRPr>
                    </a:p>
                    <a:p>
                      <a:pPr marL="342900" lvl="0" indent="-342900">
                        <a:lnSpc>
                          <a:spcPct val="115000"/>
                        </a:lnSpc>
                        <a:spcAft>
                          <a:spcPts val="0"/>
                        </a:spcAft>
                        <a:buFont typeface="Symbol"/>
                        <a:buChar char=""/>
                      </a:pPr>
                      <a:r>
                        <a:rPr lang="en-US" sz="900">
                          <a:effectLst/>
                          <a:latin typeface="Calibri"/>
                          <a:ea typeface="Calibri"/>
                          <a:cs typeface="Times New Roman"/>
                        </a:rPr>
                        <a:t> </a:t>
                      </a:r>
                      <a:endParaRPr lang="en-GB" sz="900">
                        <a:effectLst/>
                        <a:latin typeface="Calibri"/>
                        <a:ea typeface="Calibri"/>
                        <a:cs typeface="Times New Roman"/>
                      </a:endParaRPr>
                    </a:p>
                  </a:txBody>
                  <a:tcPr marL="59072" marR="590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900">
                          <a:effectLst/>
                          <a:latin typeface="Calibri"/>
                          <a:ea typeface="Calibri"/>
                          <a:cs typeface="Times New Roman"/>
                        </a:rPr>
                        <a:t> </a:t>
                      </a:r>
                      <a:endParaRPr lang="en-GB" sz="900">
                        <a:effectLst/>
                        <a:latin typeface="Calibri"/>
                        <a:ea typeface="Calibri"/>
                        <a:cs typeface="Times New Roman"/>
                      </a:endParaRPr>
                    </a:p>
                  </a:txBody>
                  <a:tcPr marL="59072" marR="590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62409">
                <a:tc>
                  <a:txBody>
                    <a:bodyPr/>
                    <a:lstStyle/>
                    <a:p>
                      <a:pPr>
                        <a:lnSpc>
                          <a:spcPct val="115000"/>
                        </a:lnSpc>
                        <a:spcAft>
                          <a:spcPts val="0"/>
                        </a:spcAft>
                      </a:pPr>
                      <a:r>
                        <a:rPr lang="en-US" sz="900">
                          <a:effectLst/>
                          <a:latin typeface="Calibri"/>
                          <a:ea typeface="Calibri"/>
                          <a:cs typeface="Times New Roman"/>
                        </a:rPr>
                        <a:t> </a:t>
                      </a:r>
                      <a:endParaRPr lang="en-GB" sz="900">
                        <a:effectLst/>
                        <a:latin typeface="Calibri"/>
                        <a:ea typeface="Calibri"/>
                        <a:cs typeface="Times New Roman"/>
                      </a:endParaRPr>
                    </a:p>
                  </a:txBody>
                  <a:tcPr marL="59072" marR="590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900">
                          <a:effectLst/>
                          <a:latin typeface="Calibri"/>
                          <a:ea typeface="Calibri"/>
                          <a:cs typeface="Times New Roman"/>
                        </a:rPr>
                        <a:t> </a:t>
                      </a:r>
                      <a:endParaRPr lang="en-GB" sz="900">
                        <a:effectLst/>
                        <a:latin typeface="Calibri"/>
                        <a:ea typeface="Calibri"/>
                        <a:cs typeface="Times New Roman"/>
                      </a:endParaRPr>
                    </a:p>
                    <a:p>
                      <a:pPr>
                        <a:lnSpc>
                          <a:spcPct val="115000"/>
                        </a:lnSpc>
                        <a:spcAft>
                          <a:spcPts val="0"/>
                        </a:spcAft>
                      </a:pPr>
                      <a:r>
                        <a:rPr lang="en-US" sz="900">
                          <a:effectLst/>
                          <a:latin typeface="Calibri"/>
                          <a:ea typeface="Calibri"/>
                          <a:cs typeface="Times New Roman"/>
                        </a:rPr>
                        <a:t> </a:t>
                      </a:r>
                      <a:endParaRPr lang="en-GB" sz="900">
                        <a:effectLst/>
                        <a:latin typeface="Calibri"/>
                        <a:ea typeface="Calibri"/>
                        <a:cs typeface="Times New Roman"/>
                      </a:endParaRPr>
                    </a:p>
                    <a:p>
                      <a:pPr>
                        <a:lnSpc>
                          <a:spcPct val="115000"/>
                        </a:lnSpc>
                        <a:spcAft>
                          <a:spcPts val="0"/>
                        </a:spcAft>
                      </a:pPr>
                      <a:r>
                        <a:rPr lang="en-US" sz="900">
                          <a:effectLst/>
                          <a:latin typeface="Calibri"/>
                          <a:ea typeface="Calibri"/>
                          <a:cs typeface="Times New Roman"/>
                        </a:rPr>
                        <a:t> </a:t>
                      </a:r>
                      <a:endParaRPr lang="en-GB" sz="900">
                        <a:effectLst/>
                        <a:latin typeface="Calibri"/>
                        <a:ea typeface="Calibri"/>
                        <a:cs typeface="Times New Roman"/>
                      </a:endParaRPr>
                    </a:p>
                    <a:p>
                      <a:pPr>
                        <a:lnSpc>
                          <a:spcPct val="115000"/>
                        </a:lnSpc>
                        <a:spcAft>
                          <a:spcPts val="0"/>
                        </a:spcAft>
                      </a:pPr>
                      <a:r>
                        <a:rPr lang="en-US" sz="900">
                          <a:effectLst/>
                          <a:latin typeface="Calibri"/>
                          <a:ea typeface="Calibri"/>
                          <a:cs typeface="Times New Roman"/>
                        </a:rPr>
                        <a:t> </a:t>
                      </a:r>
                      <a:endParaRPr lang="en-GB" sz="900">
                        <a:effectLst/>
                        <a:latin typeface="Calibri"/>
                        <a:ea typeface="Calibri"/>
                        <a:cs typeface="Times New Roman"/>
                      </a:endParaRPr>
                    </a:p>
                    <a:p>
                      <a:pPr>
                        <a:lnSpc>
                          <a:spcPct val="115000"/>
                        </a:lnSpc>
                        <a:spcAft>
                          <a:spcPts val="0"/>
                        </a:spcAft>
                      </a:pPr>
                      <a:r>
                        <a:rPr lang="en-US" sz="900">
                          <a:effectLst/>
                          <a:latin typeface="Calibri"/>
                          <a:ea typeface="Calibri"/>
                          <a:cs typeface="Times New Roman"/>
                        </a:rPr>
                        <a:t> </a:t>
                      </a:r>
                      <a:endParaRPr lang="en-GB" sz="900">
                        <a:effectLst/>
                        <a:latin typeface="Calibri"/>
                        <a:ea typeface="Calibri"/>
                        <a:cs typeface="Times New Roman"/>
                      </a:endParaRPr>
                    </a:p>
                    <a:p>
                      <a:pPr>
                        <a:lnSpc>
                          <a:spcPct val="115000"/>
                        </a:lnSpc>
                        <a:spcAft>
                          <a:spcPts val="0"/>
                        </a:spcAft>
                      </a:pPr>
                      <a:r>
                        <a:rPr lang="en-US" sz="900">
                          <a:effectLst/>
                          <a:latin typeface="Calibri"/>
                          <a:ea typeface="Calibri"/>
                          <a:cs typeface="Times New Roman"/>
                        </a:rPr>
                        <a:t> </a:t>
                      </a:r>
                      <a:endParaRPr lang="en-GB" sz="900">
                        <a:effectLst/>
                        <a:latin typeface="Calibri"/>
                        <a:ea typeface="Calibri"/>
                        <a:cs typeface="Times New Roman"/>
                      </a:endParaRPr>
                    </a:p>
                    <a:p>
                      <a:pPr>
                        <a:lnSpc>
                          <a:spcPct val="115000"/>
                        </a:lnSpc>
                        <a:spcAft>
                          <a:spcPts val="0"/>
                        </a:spcAft>
                      </a:pPr>
                      <a:r>
                        <a:rPr lang="en-US" sz="900">
                          <a:effectLst/>
                          <a:latin typeface="Calibri"/>
                          <a:ea typeface="Calibri"/>
                          <a:cs typeface="Times New Roman"/>
                        </a:rPr>
                        <a:t> </a:t>
                      </a:r>
                      <a:endParaRPr lang="en-GB" sz="900">
                        <a:effectLst/>
                        <a:latin typeface="Calibri"/>
                        <a:ea typeface="Calibri"/>
                        <a:cs typeface="Times New Roman"/>
                      </a:endParaRPr>
                    </a:p>
                  </a:txBody>
                  <a:tcPr marL="59072" marR="590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900">
                          <a:effectLst/>
                          <a:latin typeface="Calibri"/>
                          <a:ea typeface="Calibri"/>
                          <a:cs typeface="Times New Roman"/>
                        </a:rPr>
                        <a:t> </a:t>
                      </a:r>
                      <a:endParaRPr lang="en-GB" sz="900">
                        <a:effectLst/>
                        <a:latin typeface="Calibri"/>
                        <a:ea typeface="Calibri"/>
                        <a:cs typeface="Times New Roman"/>
                      </a:endParaRPr>
                    </a:p>
                  </a:txBody>
                  <a:tcPr marL="59072" marR="590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900">
                          <a:effectLst/>
                          <a:latin typeface="Calibri"/>
                          <a:ea typeface="Calibri"/>
                          <a:cs typeface="Times New Roman"/>
                        </a:rPr>
                        <a:t> </a:t>
                      </a:r>
                      <a:endParaRPr lang="en-GB" sz="900">
                        <a:effectLst/>
                        <a:latin typeface="Calibri"/>
                        <a:ea typeface="Calibri"/>
                        <a:cs typeface="Times New Roman"/>
                      </a:endParaRPr>
                    </a:p>
                  </a:txBody>
                  <a:tcPr marL="59072" marR="590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900">
                          <a:effectLst/>
                          <a:latin typeface="Calibri"/>
                          <a:ea typeface="Calibri"/>
                          <a:cs typeface="Times New Roman"/>
                        </a:rPr>
                        <a:t> </a:t>
                      </a:r>
                      <a:endParaRPr lang="en-GB" sz="900">
                        <a:effectLst/>
                        <a:latin typeface="Calibri"/>
                        <a:ea typeface="Calibri"/>
                        <a:cs typeface="Times New Roman"/>
                      </a:endParaRPr>
                    </a:p>
                  </a:txBody>
                  <a:tcPr marL="59072" marR="590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62409">
                <a:tc>
                  <a:txBody>
                    <a:bodyPr/>
                    <a:lstStyle/>
                    <a:p>
                      <a:pPr>
                        <a:lnSpc>
                          <a:spcPct val="115000"/>
                        </a:lnSpc>
                        <a:spcAft>
                          <a:spcPts val="0"/>
                        </a:spcAft>
                      </a:pPr>
                      <a:r>
                        <a:rPr lang="en-US" sz="900">
                          <a:effectLst/>
                          <a:latin typeface="Calibri"/>
                          <a:ea typeface="Calibri"/>
                          <a:cs typeface="Times New Roman"/>
                        </a:rPr>
                        <a:t> </a:t>
                      </a:r>
                      <a:endParaRPr lang="en-GB" sz="900">
                        <a:effectLst/>
                        <a:latin typeface="Calibri"/>
                        <a:ea typeface="Calibri"/>
                        <a:cs typeface="Times New Roman"/>
                      </a:endParaRPr>
                    </a:p>
                  </a:txBody>
                  <a:tcPr marL="59072" marR="590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900">
                          <a:effectLst/>
                          <a:latin typeface="Calibri"/>
                          <a:ea typeface="Calibri"/>
                          <a:cs typeface="Times New Roman"/>
                        </a:rPr>
                        <a:t> </a:t>
                      </a:r>
                      <a:endParaRPr lang="en-GB" sz="900">
                        <a:effectLst/>
                        <a:latin typeface="Calibri"/>
                        <a:ea typeface="Calibri"/>
                        <a:cs typeface="Times New Roman"/>
                      </a:endParaRPr>
                    </a:p>
                    <a:p>
                      <a:pPr>
                        <a:lnSpc>
                          <a:spcPct val="115000"/>
                        </a:lnSpc>
                        <a:spcAft>
                          <a:spcPts val="0"/>
                        </a:spcAft>
                      </a:pPr>
                      <a:r>
                        <a:rPr lang="en-US" sz="900">
                          <a:effectLst/>
                          <a:latin typeface="Calibri"/>
                          <a:ea typeface="Calibri"/>
                          <a:cs typeface="Times New Roman"/>
                        </a:rPr>
                        <a:t> </a:t>
                      </a:r>
                      <a:endParaRPr lang="en-GB" sz="900">
                        <a:effectLst/>
                        <a:latin typeface="Calibri"/>
                        <a:ea typeface="Calibri"/>
                        <a:cs typeface="Times New Roman"/>
                      </a:endParaRPr>
                    </a:p>
                    <a:p>
                      <a:pPr>
                        <a:lnSpc>
                          <a:spcPct val="115000"/>
                        </a:lnSpc>
                        <a:spcAft>
                          <a:spcPts val="0"/>
                        </a:spcAft>
                      </a:pPr>
                      <a:r>
                        <a:rPr lang="en-US" sz="900">
                          <a:effectLst/>
                          <a:latin typeface="Calibri"/>
                          <a:ea typeface="Calibri"/>
                          <a:cs typeface="Times New Roman"/>
                        </a:rPr>
                        <a:t> </a:t>
                      </a:r>
                      <a:endParaRPr lang="en-GB" sz="900">
                        <a:effectLst/>
                        <a:latin typeface="Calibri"/>
                        <a:ea typeface="Calibri"/>
                        <a:cs typeface="Times New Roman"/>
                      </a:endParaRPr>
                    </a:p>
                    <a:p>
                      <a:pPr>
                        <a:lnSpc>
                          <a:spcPct val="115000"/>
                        </a:lnSpc>
                        <a:spcAft>
                          <a:spcPts val="0"/>
                        </a:spcAft>
                      </a:pPr>
                      <a:r>
                        <a:rPr lang="en-US" sz="900">
                          <a:effectLst/>
                          <a:latin typeface="Calibri"/>
                          <a:ea typeface="Calibri"/>
                          <a:cs typeface="Times New Roman"/>
                        </a:rPr>
                        <a:t> </a:t>
                      </a:r>
                      <a:endParaRPr lang="en-GB" sz="900">
                        <a:effectLst/>
                        <a:latin typeface="Calibri"/>
                        <a:ea typeface="Calibri"/>
                        <a:cs typeface="Times New Roman"/>
                      </a:endParaRPr>
                    </a:p>
                    <a:p>
                      <a:pPr>
                        <a:lnSpc>
                          <a:spcPct val="115000"/>
                        </a:lnSpc>
                        <a:spcAft>
                          <a:spcPts val="0"/>
                        </a:spcAft>
                      </a:pPr>
                      <a:r>
                        <a:rPr lang="en-US" sz="900">
                          <a:effectLst/>
                          <a:latin typeface="Calibri"/>
                          <a:ea typeface="Calibri"/>
                          <a:cs typeface="Times New Roman"/>
                        </a:rPr>
                        <a:t> </a:t>
                      </a:r>
                      <a:endParaRPr lang="en-GB" sz="900">
                        <a:effectLst/>
                        <a:latin typeface="Calibri"/>
                        <a:ea typeface="Calibri"/>
                        <a:cs typeface="Times New Roman"/>
                      </a:endParaRPr>
                    </a:p>
                    <a:p>
                      <a:pPr>
                        <a:lnSpc>
                          <a:spcPct val="115000"/>
                        </a:lnSpc>
                        <a:spcAft>
                          <a:spcPts val="0"/>
                        </a:spcAft>
                      </a:pPr>
                      <a:r>
                        <a:rPr lang="en-US" sz="900">
                          <a:effectLst/>
                          <a:latin typeface="Calibri"/>
                          <a:ea typeface="Calibri"/>
                          <a:cs typeface="Times New Roman"/>
                        </a:rPr>
                        <a:t> </a:t>
                      </a:r>
                      <a:endParaRPr lang="en-GB" sz="900">
                        <a:effectLst/>
                        <a:latin typeface="Calibri"/>
                        <a:ea typeface="Calibri"/>
                        <a:cs typeface="Times New Roman"/>
                      </a:endParaRPr>
                    </a:p>
                    <a:p>
                      <a:pPr>
                        <a:lnSpc>
                          <a:spcPct val="115000"/>
                        </a:lnSpc>
                        <a:spcAft>
                          <a:spcPts val="0"/>
                        </a:spcAft>
                      </a:pPr>
                      <a:r>
                        <a:rPr lang="en-US" sz="900">
                          <a:effectLst/>
                          <a:latin typeface="Calibri"/>
                          <a:ea typeface="Calibri"/>
                          <a:cs typeface="Times New Roman"/>
                        </a:rPr>
                        <a:t> </a:t>
                      </a:r>
                      <a:endParaRPr lang="en-GB" sz="900">
                        <a:effectLst/>
                        <a:latin typeface="Calibri"/>
                        <a:ea typeface="Calibri"/>
                        <a:cs typeface="Times New Roman"/>
                      </a:endParaRPr>
                    </a:p>
                  </a:txBody>
                  <a:tcPr marL="59072" marR="590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900">
                          <a:effectLst/>
                          <a:latin typeface="Calibri"/>
                          <a:ea typeface="Calibri"/>
                          <a:cs typeface="Times New Roman"/>
                        </a:rPr>
                        <a:t> </a:t>
                      </a:r>
                      <a:endParaRPr lang="en-GB" sz="900">
                        <a:effectLst/>
                        <a:latin typeface="Calibri"/>
                        <a:ea typeface="Calibri"/>
                        <a:cs typeface="Times New Roman"/>
                      </a:endParaRPr>
                    </a:p>
                  </a:txBody>
                  <a:tcPr marL="59072" marR="590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900">
                          <a:effectLst/>
                          <a:latin typeface="Calibri"/>
                          <a:ea typeface="Calibri"/>
                          <a:cs typeface="Times New Roman"/>
                        </a:rPr>
                        <a:t> </a:t>
                      </a:r>
                      <a:endParaRPr lang="en-GB" sz="900">
                        <a:effectLst/>
                        <a:latin typeface="Calibri"/>
                        <a:ea typeface="Calibri"/>
                        <a:cs typeface="Times New Roman"/>
                      </a:endParaRPr>
                    </a:p>
                  </a:txBody>
                  <a:tcPr marL="59072" marR="590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900" dirty="0">
                          <a:effectLst/>
                          <a:latin typeface="Calibri"/>
                          <a:ea typeface="Calibri"/>
                          <a:cs typeface="Times New Roman"/>
                        </a:rPr>
                        <a:t> </a:t>
                      </a:r>
                      <a:endParaRPr lang="en-GB" sz="900" dirty="0">
                        <a:effectLst/>
                        <a:latin typeface="Calibri"/>
                        <a:ea typeface="Calibri"/>
                        <a:cs typeface="Times New Roman"/>
                      </a:endParaRPr>
                    </a:p>
                  </a:txBody>
                  <a:tcPr marL="59072" marR="590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00361155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15000"/>
              </a:lnSpc>
              <a:spcAft>
                <a:spcPts val="1000"/>
              </a:spcAft>
            </a:pPr>
            <a:r>
              <a:rPr lang="en-GB" sz="3600" u="sng" dirty="0" smtClean="0">
                <a:latin typeface="Comic Sans MS" panose="030F0702030302020204" pitchFamily="66" charset="0"/>
                <a:ea typeface="Calibri"/>
                <a:cs typeface="Times New Roman"/>
              </a:rPr>
              <a:t/>
            </a:r>
            <a:br>
              <a:rPr lang="en-GB" sz="3600" u="sng" dirty="0" smtClean="0">
                <a:latin typeface="Comic Sans MS" panose="030F0702030302020204" pitchFamily="66" charset="0"/>
                <a:ea typeface="Calibri"/>
                <a:cs typeface="Times New Roman"/>
              </a:rPr>
            </a:br>
            <a:r>
              <a:rPr lang="en-GB" sz="3600" u="sng" dirty="0" smtClean="0">
                <a:latin typeface="Comic Sans MS" panose="030F0702030302020204" pitchFamily="66" charset="0"/>
                <a:ea typeface="Calibri"/>
                <a:cs typeface="Times New Roman"/>
              </a:rPr>
              <a:t>Promoting </a:t>
            </a:r>
            <a:r>
              <a:rPr lang="en-GB" sz="3600" u="sng" dirty="0">
                <a:latin typeface="Comic Sans MS" panose="030F0702030302020204" pitchFamily="66" charset="0"/>
                <a:ea typeface="Calibri"/>
                <a:cs typeface="Times New Roman"/>
              </a:rPr>
              <a:t>Welsh Planning Sheet</a:t>
            </a:r>
            <a:r>
              <a:rPr lang="en-GB" sz="3600" dirty="0">
                <a:latin typeface="Comic Sans MS" panose="030F0702030302020204" pitchFamily="66" charset="0"/>
                <a:ea typeface="Calibri"/>
                <a:cs typeface="Times New Roman"/>
              </a:rPr>
              <a:t/>
            </a:r>
            <a:br>
              <a:rPr lang="en-GB" sz="3600" dirty="0">
                <a:latin typeface="Comic Sans MS" panose="030F0702030302020204" pitchFamily="66" charset="0"/>
                <a:ea typeface="Calibri"/>
                <a:cs typeface="Times New Roman"/>
              </a:rPr>
            </a:br>
            <a:endParaRPr lang="en-GB" sz="3600" dirty="0">
              <a:latin typeface="Comic Sans MS" panose="030F0702030302020204" pitchFamily="66" charset="0"/>
            </a:endParaRPr>
          </a:p>
        </p:txBody>
      </p:sp>
      <p:graphicFrame>
        <p:nvGraphicFramePr>
          <p:cNvPr id="5" name="Content Placeholder 4"/>
          <p:cNvGraphicFramePr>
            <a:graphicFrameLocks noGrp="1"/>
          </p:cNvGraphicFramePr>
          <p:nvPr>
            <p:ph idx="1"/>
            <p:extLst/>
          </p:nvPr>
        </p:nvGraphicFramePr>
        <p:xfrm>
          <a:off x="539552" y="1445082"/>
          <a:ext cx="7620000" cy="4691797"/>
        </p:xfrm>
        <a:graphic>
          <a:graphicData uri="http://schemas.openxmlformats.org/drawingml/2006/table">
            <a:tbl>
              <a:tblPr firstRow="1" firstCol="1" bandRow="1"/>
              <a:tblGrid>
                <a:gridCol w="935729"/>
                <a:gridCol w="2603007"/>
                <a:gridCol w="910891"/>
                <a:gridCol w="2319125"/>
                <a:gridCol w="851248"/>
              </a:tblGrid>
              <a:tr h="510776">
                <a:tc>
                  <a:txBody>
                    <a:bodyPr/>
                    <a:lstStyle/>
                    <a:p>
                      <a:pPr>
                        <a:lnSpc>
                          <a:spcPct val="115000"/>
                        </a:lnSpc>
                        <a:spcAft>
                          <a:spcPts val="0"/>
                        </a:spcAft>
                      </a:pPr>
                      <a:r>
                        <a:rPr lang="en-US" sz="1500">
                          <a:effectLst/>
                          <a:latin typeface="Calibri" panose="020F0502020204030204" pitchFamily="34" charset="0"/>
                          <a:ea typeface="Calibri" panose="020F0502020204030204" pitchFamily="34" charset="0"/>
                          <a:cs typeface="Times New Roman" panose="02020603050405020304" pitchFamily="18" charset="0"/>
                        </a:rPr>
                        <a:t>Date / Dyddiad</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459" marR="624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500">
                          <a:effectLst/>
                          <a:latin typeface="Calibri" panose="020F0502020204030204" pitchFamily="34" charset="0"/>
                          <a:ea typeface="Calibri" panose="020F0502020204030204" pitchFamily="34" charset="0"/>
                          <a:cs typeface="Times New Roman" panose="02020603050405020304" pitchFamily="18" charset="0"/>
                        </a:rPr>
                        <a:t>Welsh that I will use:</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459" marR="624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500">
                          <a:effectLst/>
                          <a:latin typeface="Calibri" panose="020F0502020204030204" pitchFamily="34" charset="0"/>
                          <a:ea typeface="Calibri" panose="020F0502020204030204" pitchFamily="34" charset="0"/>
                          <a:cs typeface="Times New Roman" panose="02020603050405020304" pitchFamily="18" charset="0"/>
                        </a:rPr>
                        <a:t>Achieved       (√ or x)</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459" marR="624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500">
                          <a:effectLst/>
                          <a:latin typeface="Calibri" panose="020F0502020204030204" pitchFamily="34" charset="0"/>
                          <a:ea typeface="Calibri" panose="020F0502020204030204" pitchFamily="34" charset="0"/>
                          <a:cs typeface="Times New Roman" panose="02020603050405020304" pitchFamily="18" charset="0"/>
                        </a:rPr>
                        <a:t>Welsh that pupils will use:</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459" marR="624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500">
                          <a:effectLst/>
                          <a:latin typeface="Calibri" panose="020F0502020204030204" pitchFamily="34" charset="0"/>
                          <a:ea typeface="Calibri" panose="020F0502020204030204" pitchFamily="34" charset="0"/>
                          <a:cs typeface="Times New Roman" panose="02020603050405020304" pitchFamily="18" charset="0"/>
                        </a:rPr>
                        <a:t>Achieved    (√ or x)</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459" marR="624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37514">
                <a:tc>
                  <a:txBody>
                    <a:bodyPr/>
                    <a:lstStyle/>
                    <a:p>
                      <a:pPr>
                        <a:lnSpc>
                          <a:spcPct val="115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459" marR="624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15000"/>
                        </a:lnSpc>
                        <a:spcAft>
                          <a:spcPts val="0"/>
                        </a:spcAft>
                        <a:buFont typeface="Symbol" panose="05050102010706020507" pitchFamily="18" charset="2"/>
                        <a:buChar char=""/>
                      </a:pPr>
                      <a:r>
                        <a:rPr lang="en-US" sz="1000">
                          <a:effectLst/>
                          <a:latin typeface="Calibri" panose="020F0502020204030204" pitchFamily="34" charset="0"/>
                          <a:ea typeface="Calibri" panose="020F0502020204030204" pitchFamily="34" charset="0"/>
                          <a:cs typeface="Times New Roman" panose="02020603050405020304" pitchFamily="18" charset="0"/>
                        </a:rPr>
                        <a:t>Bore da</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US" sz="1000">
                          <a:effectLst/>
                          <a:latin typeface="Calibri" panose="020F0502020204030204" pitchFamily="34" charset="0"/>
                          <a:ea typeface="Calibri" panose="020F0502020204030204" pitchFamily="34" charset="0"/>
                          <a:cs typeface="Times New Roman" panose="02020603050405020304" pitchFamily="18" charset="0"/>
                        </a:rPr>
                        <a:t>Sut wyt ti?</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GB" sz="900">
                          <a:effectLst/>
                          <a:latin typeface="ComicSansMS"/>
                          <a:ea typeface="Calibri" panose="020F0502020204030204" pitchFamily="34" charset="0"/>
                          <a:cs typeface="ComicSansMS"/>
                        </a:rPr>
                        <a:t>Wyt ti’n cael cinio heddiw</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15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459" marR="624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459" marR="624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15000"/>
                        </a:lnSpc>
                        <a:spcAft>
                          <a:spcPts val="0"/>
                        </a:spcAft>
                        <a:buFont typeface="Symbol" panose="05050102010706020507" pitchFamily="18" charset="2"/>
                        <a:buChar char=""/>
                      </a:pPr>
                      <a:r>
                        <a:rPr lang="en-US" sz="1000">
                          <a:effectLst/>
                          <a:latin typeface="Calibri" panose="020F0502020204030204" pitchFamily="34" charset="0"/>
                          <a:ea typeface="Calibri" panose="020F0502020204030204" pitchFamily="34" charset="0"/>
                          <a:cs typeface="Times New Roman" panose="02020603050405020304" pitchFamily="18" charset="0"/>
                        </a:rPr>
                        <a:t>Bore da,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15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US" sz="1000">
                          <a:effectLst/>
                          <a:latin typeface="Calibri" panose="020F0502020204030204" pitchFamily="34" charset="0"/>
                          <a:ea typeface="Calibri" panose="020F0502020204030204" pitchFamily="34" charset="0"/>
                          <a:cs typeface="Times New Roman" panose="02020603050405020304" pitchFamily="18" charset="0"/>
                        </a:rPr>
                        <a:t>Da iawn diolch, dw i’n hapus</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GB" sz="900">
                          <a:effectLst/>
                          <a:latin typeface="ComicSansMS"/>
                          <a:ea typeface="Calibri" panose="020F0502020204030204" pitchFamily="34" charset="0"/>
                          <a:cs typeface="ComicSansMS"/>
                        </a:rPr>
                        <a:t>Ydw / Nac ydw</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459" marR="624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459" marR="624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53475">
                <a:tc>
                  <a:txBody>
                    <a:bodyPr/>
                    <a:lstStyle/>
                    <a:p>
                      <a:pPr>
                        <a:lnSpc>
                          <a:spcPct val="115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459" marR="624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15000"/>
                        </a:lnSpc>
                        <a:spcAft>
                          <a:spcPts val="0"/>
                        </a:spcAft>
                        <a:buFont typeface="Symbol" panose="05050102010706020507" pitchFamily="18" charset="2"/>
                        <a:buChar char=""/>
                      </a:pPr>
                      <a:r>
                        <a:rPr lang="en-US" sz="1000">
                          <a:effectLst/>
                          <a:latin typeface="Calibri" panose="020F0502020204030204" pitchFamily="34" charset="0"/>
                          <a:ea typeface="Calibri" panose="020F0502020204030204" pitchFamily="34" charset="0"/>
                          <a:cs typeface="Times New Roman" panose="02020603050405020304" pitchFamily="18" charset="0"/>
                        </a:rPr>
                        <a:t>Wyt ti wedi tacluso?</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US" sz="1000">
                          <a:effectLst/>
                          <a:latin typeface="Calibri" panose="020F0502020204030204" pitchFamily="34" charset="0"/>
                          <a:ea typeface="Calibri" panose="020F0502020204030204" pitchFamily="34" charset="0"/>
                          <a:cs typeface="Times New Roman" panose="02020603050405020304" pitchFamily="18" charset="0"/>
                        </a:rPr>
                        <a:t>Beth wyt ti eisiau?</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US" sz="1000">
                          <a:effectLst/>
                          <a:latin typeface="Calibri" panose="020F0502020204030204" pitchFamily="34" charset="0"/>
                          <a:ea typeface="Calibri" panose="020F0502020204030204" pitchFamily="34" charset="0"/>
                          <a:cs typeface="Times New Roman" panose="02020603050405020304" pitchFamily="18" charset="0"/>
                        </a:rPr>
                        <a:t>Afal / oren / banana</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459" marR="624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459" marR="624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15000"/>
                        </a:lnSpc>
                        <a:spcAft>
                          <a:spcPts val="0"/>
                        </a:spcAft>
                        <a:buFont typeface="Symbol" panose="05050102010706020507" pitchFamily="18" charset="2"/>
                        <a:buChar char=""/>
                      </a:pPr>
                      <a:r>
                        <a:rPr lang="en-GB" sz="900">
                          <a:effectLst/>
                          <a:latin typeface="ComicSansMS"/>
                          <a:ea typeface="Calibri" panose="020F0502020204030204" pitchFamily="34" charset="0"/>
                          <a:cs typeface="ComicSansMS"/>
                        </a:rPr>
                        <a:t>Ydw / Nac ydw</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US" sz="1000">
                          <a:effectLst/>
                          <a:latin typeface="Calibri" panose="020F0502020204030204" pitchFamily="34" charset="0"/>
                          <a:ea typeface="Calibri" panose="020F0502020204030204" pitchFamily="34" charset="0"/>
                          <a:cs typeface="Times New Roman" panose="02020603050405020304" pitchFamily="18" charset="0"/>
                        </a:rPr>
                        <a:t>Ga i </a:t>
                      </a:r>
                      <a:r>
                        <a:rPr lang="en-US" sz="1000" b="1">
                          <a:effectLst/>
                          <a:latin typeface="Calibri" panose="020F0502020204030204" pitchFamily="34" charset="0"/>
                          <a:ea typeface="Calibri" panose="020F0502020204030204" pitchFamily="34" charset="0"/>
                          <a:cs typeface="Times New Roman" panose="02020603050405020304" pitchFamily="18" charset="0"/>
                        </a:rPr>
                        <a:t>afal</a:t>
                      </a:r>
                      <a:r>
                        <a:rPr lang="en-US" sz="1000">
                          <a:effectLst/>
                          <a:latin typeface="Calibri" panose="020F0502020204030204" pitchFamily="34" charset="0"/>
                          <a:ea typeface="Calibri" panose="020F0502020204030204" pitchFamily="34" charset="0"/>
                          <a:cs typeface="Times New Roman" panose="02020603050405020304" pitchFamily="18" charset="0"/>
                        </a:rPr>
                        <a:t> os gwelwch yn dda?</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US" sz="1000">
                          <a:effectLst/>
                          <a:latin typeface="Calibri" panose="020F0502020204030204" pitchFamily="34" charset="0"/>
                          <a:ea typeface="Calibri" panose="020F0502020204030204" pitchFamily="34" charset="0"/>
                          <a:cs typeface="Times New Roman" panose="02020603050405020304" pitchFamily="18" charset="0"/>
                        </a:rPr>
                        <a:t>Dw i eisiau </a:t>
                      </a:r>
                      <a:r>
                        <a:rPr lang="en-US" sz="1000" b="1">
                          <a:effectLst/>
                          <a:latin typeface="Calibri" panose="020F0502020204030204" pitchFamily="34" charset="0"/>
                          <a:ea typeface="Calibri" panose="020F0502020204030204" pitchFamily="34" charset="0"/>
                          <a:cs typeface="Times New Roman" panose="02020603050405020304" pitchFamily="18" charset="0"/>
                        </a:rPr>
                        <a:t>afa</a:t>
                      </a:r>
                      <a:r>
                        <a:rPr lang="en-US" sz="1000">
                          <a:effectLst/>
                          <a:latin typeface="Calibri" panose="020F0502020204030204" pitchFamily="34" charset="0"/>
                          <a:ea typeface="Calibri" panose="020F0502020204030204" pitchFamily="34" charset="0"/>
                          <a:cs typeface="Times New Roman" panose="02020603050405020304" pitchFamily="18" charset="0"/>
                        </a:rPr>
                        <a:t>l, os gwelwch yn dda.</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15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459" marR="624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459" marR="624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37514">
                <a:tc>
                  <a:txBody>
                    <a:bodyPr/>
                    <a:lstStyle/>
                    <a:p>
                      <a:pPr>
                        <a:lnSpc>
                          <a:spcPct val="115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459" marR="624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15000"/>
                        </a:lnSpc>
                        <a:spcAft>
                          <a:spcPts val="0"/>
                        </a:spcAft>
                        <a:buFont typeface="Symbol" panose="05050102010706020507" pitchFamily="18" charset="2"/>
                        <a:buChar char=""/>
                      </a:pPr>
                      <a:r>
                        <a:rPr lang="en-US" sz="1000">
                          <a:effectLst/>
                          <a:latin typeface="Calibri" panose="020F0502020204030204" pitchFamily="34" charset="0"/>
                          <a:ea typeface="Calibri" panose="020F0502020204030204" pitchFamily="34" charset="0"/>
                          <a:cs typeface="Times New Roman" panose="02020603050405020304" pitchFamily="18" charset="0"/>
                        </a:rPr>
                        <a:t>Mae’n amser cinio</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US" sz="1000">
                          <a:effectLst/>
                          <a:latin typeface="Calibri" panose="020F0502020204030204" pitchFamily="34" charset="0"/>
                          <a:ea typeface="Calibri" panose="020F0502020204030204" pitchFamily="34" charset="0"/>
                          <a:cs typeface="Times New Roman" panose="02020603050405020304" pitchFamily="18" charset="0"/>
                        </a:rPr>
                        <a:t>Cei / Na chei / Wrth gwrs</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GB" sz="900">
                          <a:effectLst/>
                          <a:latin typeface="ComicSansMS"/>
                          <a:ea typeface="Calibri" panose="020F0502020204030204" pitchFamily="34" charset="0"/>
                          <a:cs typeface="ComicSansMS"/>
                        </a:rPr>
                        <a:t>Pwy sy’n cael cinio / brechdanau heddiw?</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459" marR="624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459" marR="624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15000"/>
                        </a:lnSpc>
                        <a:spcAft>
                          <a:spcPts val="0"/>
                        </a:spcAft>
                        <a:buFont typeface="Symbol" panose="05050102010706020507" pitchFamily="18" charset="2"/>
                        <a:buChar char=""/>
                      </a:pPr>
                      <a:r>
                        <a:rPr lang="en-US" sz="1000">
                          <a:effectLst/>
                          <a:latin typeface="Calibri" panose="020F0502020204030204" pitchFamily="34" charset="0"/>
                          <a:ea typeface="Calibri" panose="020F0502020204030204" pitchFamily="34" charset="0"/>
                          <a:cs typeface="Times New Roman" panose="02020603050405020304" pitchFamily="18" charset="0"/>
                        </a:rPr>
                        <a:t>Ga i fynd i’r tŷ bach os gwelwch yn dda?</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GB" sz="900">
                          <a:effectLst/>
                          <a:latin typeface="ComicSansMS"/>
                          <a:ea typeface="Calibri" panose="020F0502020204030204" pitchFamily="34" charset="0"/>
                          <a:cs typeface="ComicSansMS"/>
                        </a:rPr>
                        <a:t>Dw i’n cael cinio /brechdanau heddiw</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459" marR="624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459" marR="624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37514">
                <a:tc>
                  <a:txBody>
                    <a:bodyPr/>
                    <a:lstStyle/>
                    <a:p>
                      <a:pPr>
                        <a:lnSpc>
                          <a:spcPct val="115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459" marR="624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15000"/>
                        </a:lnSpc>
                        <a:spcAft>
                          <a:spcPts val="0"/>
                        </a:spcAft>
                        <a:buFont typeface="Symbol" panose="05050102010706020507" pitchFamily="18" charset="2"/>
                        <a:buChar char=""/>
                      </a:pPr>
                      <a:r>
                        <a:rPr lang="en-US" sz="1000">
                          <a:effectLst/>
                          <a:latin typeface="Calibri" panose="020F0502020204030204" pitchFamily="34" charset="0"/>
                          <a:ea typeface="Calibri" panose="020F0502020204030204" pitchFamily="34" charset="0"/>
                          <a:cs typeface="Times New Roman" panose="02020603050405020304" pitchFamily="18" charset="0"/>
                        </a:rPr>
                        <a:t>Mae hi’n amser tacluso.</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US" sz="1000">
                          <a:effectLst/>
                          <a:latin typeface="Calibri" panose="020F0502020204030204" pitchFamily="34" charset="0"/>
                          <a:ea typeface="Calibri" panose="020F0502020204030204" pitchFamily="34" charset="0"/>
                          <a:cs typeface="Times New Roman" panose="02020603050405020304" pitchFamily="18" charset="0"/>
                        </a:rPr>
                        <a:t>Pwy sy’n barod?</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GB" sz="900">
                          <a:effectLst/>
                          <a:latin typeface="ComicSansMS"/>
                          <a:ea typeface="Calibri" panose="020F0502020204030204" pitchFamily="34" charset="0"/>
                          <a:cs typeface="ComicSansMS"/>
                        </a:rPr>
                        <a:t>Dwylo ynghŷd, llygaid ar gau</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459" marR="624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459" marR="624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US" sz="1000">
                          <a:effectLst/>
                          <a:latin typeface="Calibri" panose="020F0502020204030204" pitchFamily="34" charset="0"/>
                          <a:ea typeface="Calibri" panose="020F0502020204030204" pitchFamily="34" charset="0"/>
                          <a:cs typeface="Times New Roman" panose="02020603050405020304" pitchFamily="18" charset="0"/>
                        </a:rPr>
                        <a:t>Dw i’n barod.</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US" sz="1000">
                          <a:effectLst/>
                          <a:latin typeface="Calibri" panose="020F0502020204030204" pitchFamily="34" charset="0"/>
                          <a:ea typeface="Calibri" panose="020F0502020204030204" pitchFamily="34" charset="0"/>
                          <a:cs typeface="Times New Roman" panose="02020603050405020304" pitchFamily="18" charset="0"/>
                        </a:rPr>
                        <a:t>Diolch…….</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459" marR="624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0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2459" marR="624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45327807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graphicFrame>
        <p:nvGraphicFramePr>
          <p:cNvPr id="4" name="Content Placeholder 3"/>
          <p:cNvGraphicFramePr>
            <a:graphicFrameLocks noGrp="1"/>
          </p:cNvGraphicFramePr>
          <p:nvPr>
            <p:ph idx="1"/>
          </p:nvPr>
        </p:nvGraphicFramePr>
        <p:xfrm>
          <a:off x="457200" y="1605945"/>
          <a:ext cx="7620000" cy="4789110"/>
        </p:xfrm>
        <a:graphic>
          <a:graphicData uri="http://schemas.openxmlformats.org/drawingml/2006/table">
            <a:tbl>
              <a:tblPr firstRow="1" firstCol="1" bandRow="1"/>
              <a:tblGrid>
                <a:gridCol w="2401514"/>
                <a:gridCol w="345944"/>
                <a:gridCol w="345944"/>
                <a:gridCol w="345944"/>
                <a:gridCol w="345944"/>
                <a:gridCol w="2450934"/>
                <a:gridCol w="345944"/>
                <a:gridCol w="345944"/>
                <a:gridCol w="345944"/>
                <a:gridCol w="345944"/>
              </a:tblGrid>
              <a:tr h="264481">
                <a:tc>
                  <a:txBody>
                    <a:bodyPr/>
                    <a:lstStyle/>
                    <a:p>
                      <a:pPr>
                        <a:lnSpc>
                          <a:spcPct val="107000"/>
                        </a:lnSpc>
                        <a:spcAft>
                          <a:spcPts val="0"/>
                        </a:spcAft>
                      </a:pPr>
                      <a:r>
                        <a:rPr lang="en-US" sz="1400">
                          <a:effectLst/>
                          <a:latin typeface="Calibri" panose="020F0502020204030204" pitchFamily="34" charset="0"/>
                          <a:ea typeface="Calibri" panose="020F0502020204030204" pitchFamily="34" charset="0"/>
                          <a:cs typeface="Times New Roman" panose="02020603050405020304" pitchFamily="18" charset="0"/>
                        </a:rPr>
                        <a:t>Welsh that I will use:</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8653" marR="586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a:lnSpc>
                          <a:spcPct val="107000"/>
                        </a:lnSpc>
                        <a:spcAft>
                          <a:spcPts val="0"/>
                        </a:spcAft>
                      </a:pPr>
                      <a:r>
                        <a:rPr lang="en-US" sz="1400">
                          <a:effectLst/>
                          <a:latin typeface="Calibri" panose="020F0502020204030204" pitchFamily="34" charset="0"/>
                          <a:ea typeface="Calibri" panose="020F0502020204030204" pitchFamily="34" charset="0"/>
                          <a:cs typeface="Times New Roman" panose="02020603050405020304" pitchFamily="18" charset="0"/>
                        </a:rPr>
                        <a:t>Achieved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8653" marR="586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a:lnSpc>
                          <a:spcPct val="107000"/>
                        </a:lnSpc>
                        <a:spcAft>
                          <a:spcPts val="0"/>
                        </a:spcAft>
                      </a:pPr>
                      <a:r>
                        <a:rPr lang="en-US" sz="1400">
                          <a:effectLst/>
                          <a:latin typeface="Calibri" panose="020F0502020204030204" pitchFamily="34" charset="0"/>
                          <a:ea typeface="Calibri" panose="020F0502020204030204" pitchFamily="34" charset="0"/>
                          <a:cs typeface="Times New Roman" panose="02020603050405020304" pitchFamily="18" charset="0"/>
                        </a:rPr>
                        <a:t>Welsh that pupils will use:</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8653" marR="586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a:lnSpc>
                          <a:spcPct val="107000"/>
                        </a:lnSpc>
                        <a:spcAft>
                          <a:spcPts val="0"/>
                        </a:spcAft>
                      </a:pPr>
                      <a:r>
                        <a:rPr lang="en-US" sz="1400">
                          <a:effectLst/>
                          <a:latin typeface="Calibri" panose="020F0502020204030204" pitchFamily="34" charset="0"/>
                          <a:ea typeface="Calibri" panose="020F0502020204030204" pitchFamily="34" charset="0"/>
                          <a:cs typeface="Times New Roman" panose="02020603050405020304" pitchFamily="18" charset="0"/>
                        </a:rPr>
                        <a:t>Achieved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8653" marR="586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r>
              <a:tr h="4514379">
                <a:tc>
                  <a:txBody>
                    <a:bodyPr/>
                    <a:lstStyle/>
                    <a:p>
                      <a:pPr marL="498475">
                        <a:lnSpc>
                          <a:spcPct val="115000"/>
                        </a:lnSpc>
                        <a:spcAft>
                          <a:spcPts val="0"/>
                        </a:spcAft>
                      </a:pPr>
                      <a:r>
                        <a:rPr lang="en-US" sz="12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marL="498475">
                        <a:lnSpc>
                          <a:spcPct val="115000"/>
                        </a:lnSpc>
                        <a:spcAft>
                          <a:spcPts val="0"/>
                        </a:spcAft>
                      </a:pPr>
                      <a:r>
                        <a:rPr lang="en-US" sz="12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US" sz="1200">
                          <a:effectLst/>
                          <a:latin typeface="Calibri" panose="020F0502020204030204" pitchFamily="34" charset="0"/>
                          <a:ea typeface="Calibri" panose="020F0502020204030204" pitchFamily="34" charset="0"/>
                          <a:cs typeface="Times New Roman" panose="02020603050405020304" pitchFamily="18" charset="0"/>
                        </a:rPr>
                        <a:t>Dwylo i fyny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US" sz="1200">
                          <a:effectLst/>
                          <a:latin typeface="Calibri" panose="020F0502020204030204" pitchFamily="34" charset="0"/>
                          <a:ea typeface="Calibri" panose="020F0502020204030204" pitchFamily="34" charset="0"/>
                          <a:cs typeface="Times New Roman" panose="02020603050405020304" pitchFamily="18" charset="0"/>
                        </a:rPr>
                        <a:t>Mae hi’n amser tacluso</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US" sz="1200">
                          <a:effectLst/>
                          <a:latin typeface="Calibri" panose="020F0502020204030204" pitchFamily="34" charset="0"/>
                          <a:ea typeface="Calibri" panose="020F0502020204030204" pitchFamily="34" charset="0"/>
                          <a:cs typeface="Times New Roman" panose="02020603050405020304" pitchFamily="18" charset="0"/>
                        </a:rPr>
                        <a:t>Pa liw?</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US" sz="1200">
                          <a:effectLst/>
                          <a:latin typeface="Calibri" panose="020F0502020204030204" pitchFamily="34" charset="0"/>
                          <a:ea typeface="Calibri" panose="020F0502020204030204" pitchFamily="34" charset="0"/>
                          <a:cs typeface="Times New Roman" panose="02020603050405020304" pitchFamily="18" charset="0"/>
                        </a:rPr>
                        <a:t>Wyt ti’n cofio?</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15000"/>
                        </a:lnSpc>
                        <a:spcAft>
                          <a:spcPts val="0"/>
                        </a:spcAft>
                      </a:pPr>
                      <a:r>
                        <a:rPr lang="en-US" sz="12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15000"/>
                        </a:lnSpc>
                        <a:spcAft>
                          <a:spcPts val="0"/>
                        </a:spcAft>
                      </a:pPr>
                      <a:r>
                        <a:rPr lang="en-US" sz="1200" u="sng">
                          <a:effectLst/>
                          <a:latin typeface="Calibri" panose="020F0502020204030204" pitchFamily="34" charset="0"/>
                          <a:ea typeface="Calibri" panose="020F0502020204030204" pitchFamily="34" charset="0"/>
                          <a:cs typeface="Times New Roman" panose="02020603050405020304" pitchFamily="18" charset="0"/>
                        </a:rPr>
                        <a:t>Commands</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US" sz="1200">
                          <a:effectLst/>
                          <a:latin typeface="Calibri" panose="020F0502020204030204" pitchFamily="34" charset="0"/>
                          <a:ea typeface="Calibri" panose="020F0502020204030204" pitchFamily="34" charset="0"/>
                          <a:cs typeface="Times New Roman" panose="02020603050405020304" pitchFamily="18" charset="0"/>
                        </a:rPr>
                        <a:t>Sefwch</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US" sz="1200">
                          <a:effectLst/>
                          <a:latin typeface="Calibri" panose="020F0502020204030204" pitchFamily="34" charset="0"/>
                          <a:ea typeface="Calibri" panose="020F0502020204030204" pitchFamily="34" charset="0"/>
                          <a:cs typeface="Times New Roman" panose="02020603050405020304" pitchFamily="18" charset="0"/>
                        </a:rPr>
                        <a:t>Eisteddwch</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US" sz="1200">
                          <a:effectLst/>
                          <a:latin typeface="Calibri" panose="020F0502020204030204" pitchFamily="34" charset="0"/>
                          <a:ea typeface="Calibri" panose="020F0502020204030204" pitchFamily="34" charset="0"/>
                          <a:cs typeface="Times New Roman" panose="02020603050405020304" pitchFamily="18" charset="0"/>
                        </a:rPr>
                        <a:t>Gwrandewch</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US" sz="1200">
                          <a:effectLst/>
                          <a:latin typeface="Calibri" panose="020F0502020204030204" pitchFamily="34" charset="0"/>
                          <a:ea typeface="Calibri" panose="020F0502020204030204" pitchFamily="34" charset="0"/>
                          <a:cs typeface="Times New Roman" panose="02020603050405020304" pitchFamily="18" charset="0"/>
                        </a:rPr>
                        <a:t>Edrychwch</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US" sz="1200">
                          <a:effectLst/>
                          <a:latin typeface="Calibri" panose="020F0502020204030204" pitchFamily="34" charset="0"/>
                          <a:ea typeface="Calibri" panose="020F0502020204030204" pitchFamily="34" charset="0"/>
                          <a:cs typeface="Times New Roman" panose="02020603050405020304" pitchFamily="18" charset="0"/>
                        </a:rPr>
                        <a:t>Tacluswch ei bwrdd</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US" sz="1200">
                          <a:effectLst/>
                          <a:latin typeface="Calibri" panose="020F0502020204030204" pitchFamily="34" charset="0"/>
                          <a:ea typeface="Calibri" panose="020F0502020204030204" pitchFamily="34" charset="0"/>
                          <a:cs typeface="Times New Roman" panose="02020603050405020304" pitchFamily="18" charset="0"/>
                        </a:rPr>
                        <a:t>… yn dawel.</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US" sz="1200">
                          <a:effectLst/>
                          <a:latin typeface="Calibri" panose="020F0502020204030204" pitchFamily="34" charset="0"/>
                          <a:ea typeface="Calibri" panose="020F0502020204030204" pitchFamily="34" charset="0"/>
                          <a:cs typeface="Times New Roman" panose="02020603050405020304" pitchFamily="18" charset="0"/>
                        </a:rPr>
                        <a:t>Nesaf,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marL="228600">
                        <a:lnSpc>
                          <a:spcPct val="107000"/>
                        </a:lnSpc>
                        <a:spcAft>
                          <a:spcPts val="0"/>
                        </a:spcAft>
                      </a:pPr>
                      <a:r>
                        <a:rPr lang="en-US" sz="12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12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12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12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12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12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12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8653" marR="586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1200">
                          <a:effectLst/>
                          <a:latin typeface="Calibri" panose="020F0502020204030204" pitchFamily="34" charset="0"/>
                          <a:ea typeface="Calibri" panose="020F0502020204030204" pitchFamily="34" charset="0"/>
                          <a:cs typeface="Times New Roman" panose="02020603050405020304" pitchFamily="18" charset="0"/>
                        </a:rPr>
                        <a:t>M</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8653" marR="586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1200">
                          <a:effectLst/>
                          <a:latin typeface="Calibri" panose="020F0502020204030204" pitchFamily="34" charset="0"/>
                          <a:ea typeface="Calibri" panose="020F0502020204030204" pitchFamily="34" charset="0"/>
                          <a:cs typeface="Times New Roman" panose="02020603050405020304" pitchFamily="18" charset="0"/>
                        </a:rPr>
                        <a:t>T</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8653" marR="586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1200">
                          <a:effectLst/>
                          <a:latin typeface="Calibri" panose="020F0502020204030204" pitchFamily="34" charset="0"/>
                          <a:ea typeface="Calibri" panose="020F0502020204030204" pitchFamily="34" charset="0"/>
                          <a:cs typeface="Times New Roman" panose="02020603050405020304" pitchFamily="18" charset="0"/>
                        </a:rPr>
                        <a:t>W</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8653" marR="586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1200">
                          <a:effectLst/>
                          <a:latin typeface="Calibri" panose="020F0502020204030204" pitchFamily="34" charset="0"/>
                          <a:ea typeface="Calibri" panose="020F0502020204030204" pitchFamily="34" charset="0"/>
                          <a:cs typeface="Times New Roman" panose="02020603050405020304" pitchFamily="18" charset="0"/>
                        </a:rPr>
                        <a:t>Th</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8653" marR="586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98475">
                        <a:lnSpc>
                          <a:spcPct val="115000"/>
                        </a:lnSpc>
                        <a:spcAft>
                          <a:spcPts val="0"/>
                        </a:spcAft>
                      </a:pPr>
                      <a:r>
                        <a:rPr lang="en-US" sz="12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marL="498475">
                        <a:lnSpc>
                          <a:spcPct val="115000"/>
                        </a:lnSpc>
                        <a:spcAft>
                          <a:spcPts val="0"/>
                        </a:spcAft>
                      </a:pPr>
                      <a:r>
                        <a:rPr lang="en-US" sz="12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US" sz="1200">
                          <a:effectLst/>
                          <a:latin typeface="Calibri" panose="020F0502020204030204" pitchFamily="34" charset="0"/>
                          <a:ea typeface="Calibri" panose="020F0502020204030204" pitchFamily="34" charset="0"/>
                          <a:cs typeface="Times New Roman" panose="02020603050405020304" pitchFamily="18" charset="0"/>
                        </a:rPr>
                        <a:t>Barod!</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US" sz="1200">
                          <a:effectLst/>
                          <a:latin typeface="Calibri" panose="020F0502020204030204" pitchFamily="34" charset="0"/>
                          <a:ea typeface="Calibri" panose="020F0502020204030204" pitchFamily="34" charset="0"/>
                          <a:cs typeface="Times New Roman" panose="02020603050405020304" pitchFamily="18" charset="0"/>
                        </a:rPr>
                        <a:t>Ydy ydy ydy</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12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US" sz="1200">
                          <a:effectLst/>
                          <a:latin typeface="Calibri" panose="020F0502020204030204" pitchFamily="34" charset="0"/>
                          <a:ea typeface="Calibri" panose="020F0502020204030204" pitchFamily="34" charset="0"/>
                          <a:cs typeface="Times New Roman" panose="02020603050405020304" pitchFamily="18" charset="0"/>
                        </a:rPr>
                        <a:t>Gwyrdd/Melyn/Coch</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US" sz="1200">
                          <a:effectLst/>
                          <a:latin typeface="Calibri" panose="020F0502020204030204" pitchFamily="34" charset="0"/>
                          <a:ea typeface="Calibri" panose="020F0502020204030204" pitchFamily="34" charset="0"/>
                          <a:cs typeface="Times New Roman" panose="02020603050405020304" pitchFamily="18" charset="0"/>
                        </a:rPr>
                        <a:t>Dw i’n barod</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US" sz="1200">
                          <a:effectLst/>
                          <a:latin typeface="Calibri" panose="020F0502020204030204" pitchFamily="34" charset="0"/>
                          <a:ea typeface="Calibri" panose="020F0502020204030204" pitchFamily="34" charset="0"/>
                          <a:cs typeface="Times New Roman" panose="02020603050405020304" pitchFamily="18" charset="0"/>
                        </a:rPr>
                        <a:t>Ddoe</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US" sz="1200">
                          <a:effectLst/>
                          <a:latin typeface="Calibri" panose="020F0502020204030204" pitchFamily="34" charset="0"/>
                          <a:ea typeface="Calibri" panose="020F0502020204030204" pitchFamily="34" charset="0"/>
                          <a:cs typeface="Times New Roman" panose="02020603050405020304" pitchFamily="18" charset="0"/>
                        </a:rPr>
                        <a:t>Nesaf, dw i eisiau</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US" sz="1200">
                          <a:effectLst/>
                          <a:latin typeface="Calibri" panose="020F0502020204030204" pitchFamily="34" charset="0"/>
                          <a:ea typeface="Calibri" panose="020F0502020204030204" pitchFamily="34" charset="0"/>
                          <a:cs typeface="Times New Roman" panose="02020603050405020304" pitchFamily="18" charset="0"/>
                        </a:rPr>
                        <a:t>Ga i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US" sz="1200">
                          <a:effectLst/>
                          <a:latin typeface="Calibri" panose="020F0502020204030204" pitchFamily="34" charset="0"/>
                          <a:ea typeface="Calibri" panose="020F0502020204030204" pitchFamily="34" charset="0"/>
                          <a:cs typeface="Times New Roman" panose="02020603050405020304" pitchFamily="18" charset="0"/>
                        </a:rPr>
                        <a:t>Ga i fynd i’r ty bach os gwelwch yn da?</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US" sz="1200">
                          <a:effectLst/>
                          <a:latin typeface="Calibri" panose="020F0502020204030204" pitchFamily="34" charset="0"/>
                          <a:ea typeface="Calibri" panose="020F0502020204030204" pitchFamily="34" charset="0"/>
                          <a:cs typeface="Times New Roman" panose="02020603050405020304" pitchFamily="18" charset="0"/>
                        </a:rPr>
                        <a:t>Ga i ddwr?</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US" sz="1200">
                          <a:effectLst/>
                          <a:latin typeface="Calibri" panose="020F0502020204030204" pitchFamily="34" charset="0"/>
                          <a:ea typeface="Calibri" panose="020F0502020204030204" pitchFamily="34" charset="0"/>
                          <a:cs typeface="Times New Roman" panose="02020603050405020304" pitchFamily="18" charset="0"/>
                        </a:rPr>
                        <a:t>Diolch yn fawr</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US" sz="1200">
                          <a:effectLst/>
                          <a:latin typeface="Calibri" panose="020F0502020204030204" pitchFamily="34" charset="0"/>
                          <a:ea typeface="Calibri" panose="020F0502020204030204" pitchFamily="34" charset="0"/>
                          <a:cs typeface="Times New Roman" panose="02020603050405020304" pitchFamily="18" charset="0"/>
                        </a:rPr>
                        <a:t>Dw i’n meddwl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8653" marR="586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1200">
                          <a:effectLst/>
                          <a:latin typeface="Calibri" panose="020F0502020204030204" pitchFamily="34" charset="0"/>
                          <a:ea typeface="Calibri" panose="020F0502020204030204" pitchFamily="34" charset="0"/>
                          <a:cs typeface="Times New Roman" panose="02020603050405020304" pitchFamily="18" charset="0"/>
                        </a:rPr>
                        <a:t>M</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8653" marR="586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1200">
                          <a:effectLst/>
                          <a:latin typeface="Calibri" panose="020F0502020204030204" pitchFamily="34" charset="0"/>
                          <a:ea typeface="Calibri" panose="020F0502020204030204" pitchFamily="34" charset="0"/>
                          <a:cs typeface="Times New Roman" panose="02020603050405020304" pitchFamily="18" charset="0"/>
                        </a:rPr>
                        <a:t>T</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8653" marR="586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1200">
                          <a:effectLst/>
                          <a:latin typeface="Calibri" panose="020F0502020204030204" pitchFamily="34" charset="0"/>
                          <a:ea typeface="Calibri" panose="020F0502020204030204" pitchFamily="34" charset="0"/>
                          <a:cs typeface="Times New Roman" panose="02020603050405020304" pitchFamily="18" charset="0"/>
                        </a:rPr>
                        <a:t>W</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8653" marR="586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US" sz="1200" dirty="0" err="1">
                          <a:effectLst/>
                          <a:latin typeface="Calibri" panose="020F0502020204030204" pitchFamily="34" charset="0"/>
                          <a:ea typeface="Calibri" panose="020F0502020204030204" pitchFamily="34" charset="0"/>
                          <a:cs typeface="Times New Roman" panose="02020603050405020304" pitchFamily="18" charset="0"/>
                        </a:rPr>
                        <a:t>Th</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8653" marR="586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5356982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15000"/>
              </a:lnSpc>
              <a:spcAft>
                <a:spcPts val="1000"/>
              </a:spcAft>
            </a:pPr>
            <a:r>
              <a:rPr lang="en-GB" sz="3600" u="sng" dirty="0" smtClean="0">
                <a:latin typeface="Comic Sans MS" panose="030F0702030302020204" pitchFamily="66" charset="0"/>
                <a:ea typeface="Calibri"/>
                <a:cs typeface="Times New Roman"/>
              </a:rPr>
              <a:t/>
            </a:r>
            <a:br>
              <a:rPr lang="en-GB" sz="3600" u="sng" dirty="0" smtClean="0">
                <a:latin typeface="Comic Sans MS" panose="030F0702030302020204" pitchFamily="66" charset="0"/>
                <a:ea typeface="Calibri"/>
                <a:cs typeface="Times New Roman"/>
              </a:rPr>
            </a:br>
            <a:r>
              <a:rPr lang="en-GB" sz="3600" u="sng" dirty="0" smtClean="0">
                <a:latin typeface="Comic Sans MS" panose="030F0702030302020204" pitchFamily="66" charset="0"/>
                <a:ea typeface="Calibri"/>
                <a:cs typeface="Times New Roman"/>
              </a:rPr>
              <a:t>Promoting </a:t>
            </a:r>
            <a:r>
              <a:rPr lang="en-GB" sz="3600" u="sng" dirty="0">
                <a:latin typeface="Comic Sans MS" panose="030F0702030302020204" pitchFamily="66" charset="0"/>
                <a:ea typeface="Calibri"/>
                <a:cs typeface="Times New Roman"/>
              </a:rPr>
              <a:t>Welsh Planning Sheet</a:t>
            </a:r>
            <a:r>
              <a:rPr lang="en-GB" sz="3600" dirty="0">
                <a:latin typeface="Comic Sans MS" panose="030F0702030302020204" pitchFamily="66" charset="0"/>
                <a:ea typeface="Calibri"/>
                <a:cs typeface="Times New Roman"/>
              </a:rPr>
              <a:t/>
            </a:r>
            <a:br>
              <a:rPr lang="en-GB" sz="3600" dirty="0">
                <a:latin typeface="Comic Sans MS" panose="030F0702030302020204" pitchFamily="66" charset="0"/>
                <a:ea typeface="Calibri"/>
                <a:cs typeface="Times New Roman"/>
              </a:rPr>
            </a:br>
            <a:endParaRPr lang="en-GB" sz="3600" dirty="0">
              <a:latin typeface="Comic Sans MS" panose="030F0702030302020204" pitchFamily="66" charset="0"/>
            </a:endParaRPr>
          </a:p>
        </p:txBody>
      </p:sp>
      <p:graphicFrame>
        <p:nvGraphicFramePr>
          <p:cNvPr id="4" name="Content Placeholder 3"/>
          <p:cNvGraphicFramePr>
            <a:graphicFrameLocks noGrp="1"/>
          </p:cNvGraphicFramePr>
          <p:nvPr>
            <p:ph idx="1"/>
            <p:extLst/>
          </p:nvPr>
        </p:nvGraphicFramePr>
        <p:xfrm>
          <a:off x="539552" y="1484784"/>
          <a:ext cx="7416825" cy="4824536"/>
        </p:xfrm>
        <a:graphic>
          <a:graphicData uri="http://schemas.openxmlformats.org/drawingml/2006/table">
            <a:tbl>
              <a:tblPr firstRow="1" firstCol="1" bandRow="1"/>
              <a:tblGrid>
                <a:gridCol w="781124"/>
                <a:gridCol w="2420035"/>
                <a:gridCol w="711495"/>
                <a:gridCol w="2776495"/>
                <a:gridCol w="727676"/>
              </a:tblGrid>
              <a:tr h="328082">
                <a:tc>
                  <a:txBody>
                    <a:bodyPr/>
                    <a:lstStyle/>
                    <a:p>
                      <a:pPr marL="0" marR="0">
                        <a:lnSpc>
                          <a:spcPct val="107000"/>
                        </a:lnSpc>
                        <a:spcBef>
                          <a:spcPts val="0"/>
                        </a:spcBef>
                        <a:spcAft>
                          <a:spcPts val="0"/>
                        </a:spcAft>
                      </a:pPr>
                      <a:r>
                        <a:rPr lang="en-GB" sz="800" dirty="0">
                          <a:effectLst/>
                          <a:latin typeface="Calibri"/>
                          <a:ea typeface="Calibri"/>
                          <a:cs typeface="Times New Roman"/>
                        </a:rPr>
                        <a:t>Date/</a:t>
                      </a:r>
                      <a:endParaRPr lang="en-GB" sz="600" dirty="0">
                        <a:effectLst/>
                        <a:latin typeface="Calibri"/>
                        <a:ea typeface="Calibri"/>
                        <a:cs typeface="Times New Roman"/>
                      </a:endParaRPr>
                    </a:p>
                    <a:p>
                      <a:pPr marL="0" marR="0">
                        <a:lnSpc>
                          <a:spcPct val="107000"/>
                        </a:lnSpc>
                        <a:spcBef>
                          <a:spcPts val="0"/>
                        </a:spcBef>
                        <a:spcAft>
                          <a:spcPts val="0"/>
                        </a:spcAft>
                      </a:pPr>
                      <a:r>
                        <a:rPr lang="en-GB" sz="800" dirty="0" err="1">
                          <a:effectLst/>
                          <a:latin typeface="Calibri"/>
                          <a:ea typeface="Calibri"/>
                          <a:cs typeface="Times New Roman"/>
                        </a:rPr>
                        <a:t>Dyddiad</a:t>
                      </a:r>
                      <a:endParaRPr lang="en-GB" sz="600" dirty="0">
                        <a:effectLst/>
                        <a:latin typeface="Calibri"/>
                        <a:ea typeface="Calibri"/>
                        <a:cs typeface="Times New Roman"/>
                      </a:endParaRPr>
                    </a:p>
                  </a:txBody>
                  <a:tcPr marL="40432" marR="40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800">
                          <a:effectLst/>
                          <a:latin typeface="Calibri"/>
                          <a:ea typeface="Calibri"/>
                          <a:cs typeface="Times New Roman"/>
                        </a:rPr>
                        <a:t>Welsh that I will use:</a:t>
                      </a:r>
                      <a:endParaRPr lang="en-GB" sz="600">
                        <a:effectLst/>
                        <a:latin typeface="Calibri"/>
                        <a:ea typeface="Calibri"/>
                        <a:cs typeface="Times New Roman"/>
                      </a:endParaRPr>
                    </a:p>
                  </a:txBody>
                  <a:tcPr marL="40432" marR="40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800">
                          <a:effectLst/>
                          <a:latin typeface="Calibri"/>
                          <a:ea typeface="Calibri"/>
                          <a:cs typeface="Times New Roman"/>
                        </a:rPr>
                        <a:t>Achieved  (√ or X)</a:t>
                      </a:r>
                      <a:endParaRPr lang="en-GB" sz="600">
                        <a:effectLst/>
                        <a:latin typeface="Calibri"/>
                        <a:ea typeface="Calibri"/>
                        <a:cs typeface="Times New Roman"/>
                      </a:endParaRPr>
                    </a:p>
                  </a:txBody>
                  <a:tcPr marL="40432" marR="40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800">
                          <a:effectLst/>
                          <a:latin typeface="Calibri"/>
                          <a:ea typeface="Calibri"/>
                          <a:cs typeface="Times New Roman"/>
                        </a:rPr>
                        <a:t>Welsh that pupils will use:</a:t>
                      </a:r>
                      <a:endParaRPr lang="en-GB" sz="600">
                        <a:effectLst/>
                        <a:latin typeface="Calibri"/>
                        <a:ea typeface="Calibri"/>
                        <a:cs typeface="Times New Roman"/>
                      </a:endParaRPr>
                    </a:p>
                  </a:txBody>
                  <a:tcPr marL="40432" marR="40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800">
                          <a:effectLst/>
                          <a:latin typeface="Calibri"/>
                          <a:ea typeface="Calibri"/>
                          <a:cs typeface="Times New Roman"/>
                        </a:rPr>
                        <a:t>Achieved  (√ or X)</a:t>
                      </a:r>
                      <a:endParaRPr lang="en-GB" sz="600">
                        <a:effectLst/>
                        <a:latin typeface="Calibri"/>
                        <a:ea typeface="Calibri"/>
                        <a:cs typeface="Times New Roman"/>
                      </a:endParaRPr>
                    </a:p>
                  </a:txBody>
                  <a:tcPr marL="40432" marR="40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68580">
                <a:tc>
                  <a:txBody>
                    <a:bodyPr/>
                    <a:lstStyle/>
                    <a:p>
                      <a:pPr marL="0" marR="0">
                        <a:lnSpc>
                          <a:spcPct val="107000"/>
                        </a:lnSpc>
                        <a:spcBef>
                          <a:spcPts val="0"/>
                        </a:spcBef>
                        <a:spcAft>
                          <a:spcPts val="0"/>
                        </a:spcAft>
                      </a:pPr>
                      <a:r>
                        <a:rPr lang="en-GB" sz="600">
                          <a:effectLst/>
                          <a:latin typeface="Calibri"/>
                          <a:ea typeface="Calibri"/>
                          <a:cs typeface="Times New Roman"/>
                        </a:rPr>
                        <a:t> </a:t>
                      </a:r>
                    </a:p>
                    <a:p>
                      <a:pPr marL="0" marR="0">
                        <a:lnSpc>
                          <a:spcPct val="107000"/>
                        </a:lnSpc>
                        <a:spcBef>
                          <a:spcPts val="0"/>
                        </a:spcBef>
                        <a:spcAft>
                          <a:spcPts val="0"/>
                        </a:spcAft>
                      </a:pPr>
                      <a:r>
                        <a:rPr lang="en-GB" sz="600">
                          <a:effectLst/>
                          <a:latin typeface="Calibri"/>
                          <a:ea typeface="Calibri"/>
                          <a:cs typeface="Times New Roman"/>
                        </a:rPr>
                        <a:t>14/11/16</a:t>
                      </a:r>
                    </a:p>
                  </a:txBody>
                  <a:tcPr marL="40432" marR="40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600">
                          <a:effectLst/>
                          <a:latin typeface="Calibri"/>
                          <a:ea typeface="Calibri"/>
                          <a:cs typeface="Times New Roman"/>
                        </a:rPr>
                        <a:t> </a:t>
                      </a:r>
                    </a:p>
                    <a:p>
                      <a:pPr marL="0" marR="0">
                        <a:lnSpc>
                          <a:spcPct val="107000"/>
                        </a:lnSpc>
                        <a:spcBef>
                          <a:spcPts val="0"/>
                        </a:spcBef>
                        <a:spcAft>
                          <a:spcPts val="0"/>
                        </a:spcAft>
                      </a:pPr>
                      <a:r>
                        <a:rPr lang="en-GB" sz="600">
                          <a:effectLst/>
                          <a:latin typeface="Calibri"/>
                          <a:ea typeface="Calibri"/>
                          <a:cs typeface="Times New Roman"/>
                        </a:rPr>
                        <a:t>In the morning sessions, I will say bore da pawb to the students before I start taking the class register. </a:t>
                      </a:r>
                    </a:p>
                    <a:p>
                      <a:pPr marL="0" marR="0">
                        <a:lnSpc>
                          <a:spcPct val="107000"/>
                        </a:lnSpc>
                        <a:spcBef>
                          <a:spcPts val="0"/>
                        </a:spcBef>
                        <a:spcAft>
                          <a:spcPts val="0"/>
                        </a:spcAft>
                      </a:pPr>
                      <a:r>
                        <a:rPr lang="en-GB" sz="600">
                          <a:effectLst/>
                          <a:latin typeface="Calibri"/>
                          <a:ea typeface="Calibri"/>
                          <a:cs typeface="Times New Roman"/>
                        </a:rPr>
                        <a:t> </a:t>
                      </a:r>
                    </a:p>
                    <a:p>
                      <a:pPr marL="0" marR="0">
                        <a:lnSpc>
                          <a:spcPct val="107000"/>
                        </a:lnSpc>
                        <a:spcBef>
                          <a:spcPts val="0"/>
                        </a:spcBef>
                        <a:spcAft>
                          <a:spcPts val="0"/>
                        </a:spcAft>
                      </a:pPr>
                      <a:r>
                        <a:rPr lang="en-GB" sz="600">
                          <a:effectLst/>
                          <a:latin typeface="Calibri"/>
                          <a:ea typeface="Calibri"/>
                          <a:cs typeface="Times New Roman"/>
                        </a:rPr>
                        <a:t> Bore da pawb – Good morning everyone </a:t>
                      </a:r>
                    </a:p>
                  </a:txBody>
                  <a:tcPr marL="40432" marR="40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600">
                          <a:effectLst/>
                          <a:latin typeface="Calibri"/>
                          <a:ea typeface="Calibri"/>
                          <a:cs typeface="Times New Roman"/>
                        </a:rPr>
                        <a:t> </a:t>
                      </a:r>
                    </a:p>
                  </a:txBody>
                  <a:tcPr marL="40432" marR="40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600">
                          <a:effectLst/>
                          <a:latin typeface="Calibri"/>
                          <a:ea typeface="Calibri"/>
                          <a:cs typeface="Times New Roman"/>
                        </a:rPr>
                        <a:t> </a:t>
                      </a:r>
                    </a:p>
                    <a:p>
                      <a:pPr marL="0" marR="0">
                        <a:lnSpc>
                          <a:spcPct val="107000"/>
                        </a:lnSpc>
                        <a:spcBef>
                          <a:spcPts val="0"/>
                        </a:spcBef>
                        <a:spcAft>
                          <a:spcPts val="0"/>
                        </a:spcAft>
                      </a:pPr>
                      <a:r>
                        <a:rPr lang="en-GB" sz="600">
                          <a:effectLst/>
                          <a:latin typeface="Calibri"/>
                          <a:ea typeface="Calibri"/>
                          <a:cs typeface="Times New Roman"/>
                        </a:rPr>
                        <a:t>The students will respond by saying bore da miss James, bore da ffrindiau. </a:t>
                      </a:r>
                    </a:p>
                    <a:p>
                      <a:pPr marL="0" marR="0">
                        <a:lnSpc>
                          <a:spcPct val="107000"/>
                        </a:lnSpc>
                        <a:spcBef>
                          <a:spcPts val="0"/>
                        </a:spcBef>
                        <a:spcAft>
                          <a:spcPts val="0"/>
                        </a:spcAft>
                      </a:pPr>
                      <a:r>
                        <a:rPr lang="en-GB" sz="600">
                          <a:effectLst/>
                          <a:latin typeface="Calibri"/>
                          <a:ea typeface="Calibri"/>
                          <a:cs typeface="Times New Roman"/>
                        </a:rPr>
                        <a:t> </a:t>
                      </a:r>
                    </a:p>
                    <a:p>
                      <a:pPr marL="0" marR="0">
                        <a:lnSpc>
                          <a:spcPct val="107000"/>
                        </a:lnSpc>
                        <a:spcBef>
                          <a:spcPts val="0"/>
                        </a:spcBef>
                        <a:spcAft>
                          <a:spcPts val="0"/>
                        </a:spcAft>
                      </a:pPr>
                      <a:r>
                        <a:rPr lang="en-GB" sz="600">
                          <a:effectLst/>
                          <a:latin typeface="Calibri"/>
                          <a:ea typeface="Calibri"/>
                          <a:cs typeface="Times New Roman"/>
                        </a:rPr>
                        <a:t>Bore da miss James, bore da ffrindiau – Good morning miss James, good morning friends. </a:t>
                      </a:r>
                    </a:p>
                  </a:txBody>
                  <a:tcPr marL="40432" marR="40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600">
                          <a:effectLst/>
                          <a:latin typeface="Calibri"/>
                          <a:ea typeface="Calibri"/>
                          <a:cs typeface="Times New Roman"/>
                        </a:rPr>
                        <a:t> </a:t>
                      </a:r>
                    </a:p>
                  </a:txBody>
                  <a:tcPr marL="40432" marR="40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44016">
                <a:tc>
                  <a:txBody>
                    <a:bodyPr/>
                    <a:lstStyle/>
                    <a:p>
                      <a:pPr marL="0" marR="0">
                        <a:lnSpc>
                          <a:spcPct val="107000"/>
                        </a:lnSpc>
                        <a:spcBef>
                          <a:spcPts val="0"/>
                        </a:spcBef>
                        <a:spcAft>
                          <a:spcPts val="0"/>
                        </a:spcAft>
                      </a:pPr>
                      <a:r>
                        <a:rPr lang="en-GB" sz="600">
                          <a:effectLst/>
                          <a:latin typeface="Calibri"/>
                          <a:ea typeface="Calibri"/>
                          <a:cs typeface="Times New Roman"/>
                        </a:rPr>
                        <a:t> </a:t>
                      </a:r>
                    </a:p>
                    <a:p>
                      <a:pPr marL="0" marR="0">
                        <a:lnSpc>
                          <a:spcPct val="107000"/>
                        </a:lnSpc>
                        <a:spcBef>
                          <a:spcPts val="0"/>
                        </a:spcBef>
                        <a:spcAft>
                          <a:spcPts val="0"/>
                        </a:spcAft>
                      </a:pPr>
                      <a:r>
                        <a:rPr lang="en-GB" sz="600">
                          <a:effectLst/>
                          <a:latin typeface="Calibri"/>
                          <a:ea typeface="Calibri"/>
                          <a:cs typeface="Times New Roman"/>
                        </a:rPr>
                        <a:t>15/11/16</a:t>
                      </a:r>
                    </a:p>
                  </a:txBody>
                  <a:tcPr marL="40432" marR="40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600">
                          <a:effectLst/>
                          <a:latin typeface="Calibri"/>
                          <a:ea typeface="Calibri"/>
                          <a:cs typeface="Times New Roman"/>
                        </a:rPr>
                        <a:t> </a:t>
                      </a:r>
                    </a:p>
                    <a:p>
                      <a:pPr marL="0" marR="0">
                        <a:lnSpc>
                          <a:spcPct val="107000"/>
                        </a:lnSpc>
                        <a:spcBef>
                          <a:spcPts val="0"/>
                        </a:spcBef>
                        <a:spcAft>
                          <a:spcPts val="0"/>
                        </a:spcAft>
                      </a:pPr>
                      <a:r>
                        <a:rPr lang="en-GB" sz="600">
                          <a:effectLst/>
                          <a:latin typeface="Calibri"/>
                          <a:ea typeface="Calibri"/>
                          <a:cs typeface="Times New Roman"/>
                        </a:rPr>
                        <a:t>When conducting my lesson on text maps from our visit to the Glynn Vivian Art Gallery. I will be asking the students numerous questions so I am going to introduce Dwylo i fyny. </a:t>
                      </a:r>
                    </a:p>
                    <a:p>
                      <a:pPr marL="0" marR="0">
                        <a:lnSpc>
                          <a:spcPct val="107000"/>
                        </a:lnSpc>
                        <a:spcBef>
                          <a:spcPts val="0"/>
                        </a:spcBef>
                        <a:spcAft>
                          <a:spcPts val="0"/>
                        </a:spcAft>
                      </a:pPr>
                      <a:r>
                        <a:rPr lang="en-GB" sz="600">
                          <a:effectLst/>
                          <a:latin typeface="Calibri"/>
                          <a:ea typeface="Calibri"/>
                          <a:cs typeface="Times New Roman"/>
                        </a:rPr>
                        <a:t> </a:t>
                      </a:r>
                    </a:p>
                    <a:p>
                      <a:pPr marL="0" marR="0">
                        <a:lnSpc>
                          <a:spcPct val="107000"/>
                        </a:lnSpc>
                        <a:spcBef>
                          <a:spcPts val="0"/>
                        </a:spcBef>
                        <a:spcAft>
                          <a:spcPts val="0"/>
                        </a:spcAft>
                      </a:pPr>
                      <a:r>
                        <a:rPr lang="en-GB" sz="600">
                          <a:effectLst/>
                          <a:latin typeface="Calibri"/>
                          <a:ea typeface="Calibri"/>
                          <a:cs typeface="Times New Roman"/>
                        </a:rPr>
                        <a:t>Dwylo i fyny – Hands up. </a:t>
                      </a:r>
                    </a:p>
                  </a:txBody>
                  <a:tcPr marL="40432" marR="40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600">
                          <a:effectLst/>
                          <a:latin typeface="Calibri"/>
                          <a:ea typeface="Calibri"/>
                          <a:cs typeface="Times New Roman"/>
                        </a:rPr>
                        <a:t> </a:t>
                      </a:r>
                    </a:p>
                  </a:txBody>
                  <a:tcPr marL="40432" marR="40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600">
                          <a:effectLst/>
                          <a:latin typeface="Calibri"/>
                          <a:ea typeface="Calibri"/>
                          <a:cs typeface="Times New Roman"/>
                        </a:rPr>
                        <a:t> </a:t>
                      </a:r>
                    </a:p>
                    <a:p>
                      <a:pPr marL="0" marR="0">
                        <a:lnSpc>
                          <a:spcPct val="107000"/>
                        </a:lnSpc>
                        <a:spcBef>
                          <a:spcPts val="0"/>
                        </a:spcBef>
                        <a:spcAft>
                          <a:spcPts val="0"/>
                        </a:spcAft>
                      </a:pPr>
                      <a:r>
                        <a:rPr lang="en-GB" sz="600">
                          <a:effectLst/>
                          <a:latin typeface="Calibri"/>
                          <a:ea typeface="Calibri"/>
                          <a:cs typeface="Times New Roman"/>
                        </a:rPr>
                        <a:t>The students will begin to understand and recognise the Welsh term dwylo i fyny if I continue to express this term in all my lessons. </a:t>
                      </a:r>
                    </a:p>
                  </a:txBody>
                  <a:tcPr marL="40432" marR="40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600">
                          <a:effectLst/>
                          <a:latin typeface="Calibri"/>
                          <a:ea typeface="Calibri"/>
                          <a:cs typeface="Times New Roman"/>
                        </a:rPr>
                        <a:t> </a:t>
                      </a:r>
                    </a:p>
                  </a:txBody>
                  <a:tcPr marL="40432" marR="40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88033">
                <a:tc>
                  <a:txBody>
                    <a:bodyPr/>
                    <a:lstStyle/>
                    <a:p>
                      <a:pPr marL="0" marR="0">
                        <a:lnSpc>
                          <a:spcPct val="107000"/>
                        </a:lnSpc>
                        <a:spcBef>
                          <a:spcPts val="0"/>
                        </a:spcBef>
                        <a:spcAft>
                          <a:spcPts val="0"/>
                        </a:spcAft>
                      </a:pPr>
                      <a:r>
                        <a:rPr lang="en-GB" sz="600">
                          <a:effectLst/>
                          <a:latin typeface="Calibri"/>
                          <a:ea typeface="Calibri"/>
                          <a:cs typeface="Times New Roman"/>
                        </a:rPr>
                        <a:t> </a:t>
                      </a:r>
                    </a:p>
                    <a:p>
                      <a:pPr marL="0" marR="0">
                        <a:lnSpc>
                          <a:spcPct val="107000"/>
                        </a:lnSpc>
                        <a:spcBef>
                          <a:spcPts val="0"/>
                        </a:spcBef>
                        <a:spcAft>
                          <a:spcPts val="0"/>
                        </a:spcAft>
                      </a:pPr>
                      <a:r>
                        <a:rPr lang="en-GB" sz="600">
                          <a:effectLst/>
                          <a:latin typeface="Calibri"/>
                          <a:ea typeface="Calibri"/>
                          <a:cs typeface="Times New Roman"/>
                        </a:rPr>
                        <a:t> </a:t>
                      </a:r>
                    </a:p>
                    <a:p>
                      <a:pPr marL="0" marR="0">
                        <a:lnSpc>
                          <a:spcPct val="107000"/>
                        </a:lnSpc>
                        <a:spcBef>
                          <a:spcPts val="0"/>
                        </a:spcBef>
                        <a:spcAft>
                          <a:spcPts val="0"/>
                        </a:spcAft>
                      </a:pPr>
                      <a:r>
                        <a:rPr lang="en-GB" sz="600">
                          <a:effectLst/>
                          <a:latin typeface="Calibri"/>
                          <a:ea typeface="Calibri"/>
                          <a:cs typeface="Times New Roman"/>
                        </a:rPr>
                        <a:t>16/11/16</a:t>
                      </a:r>
                    </a:p>
                  </a:txBody>
                  <a:tcPr marL="40432" marR="40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600">
                          <a:effectLst/>
                          <a:latin typeface="Calibri"/>
                          <a:ea typeface="Calibri"/>
                          <a:cs typeface="Times New Roman"/>
                        </a:rPr>
                        <a:t> </a:t>
                      </a:r>
                    </a:p>
                    <a:p>
                      <a:pPr marL="0" marR="0">
                        <a:lnSpc>
                          <a:spcPct val="107000"/>
                        </a:lnSpc>
                        <a:spcBef>
                          <a:spcPts val="0"/>
                        </a:spcBef>
                        <a:spcAft>
                          <a:spcPts val="0"/>
                        </a:spcAft>
                      </a:pPr>
                      <a:r>
                        <a:rPr lang="en-GB" sz="600">
                          <a:effectLst/>
                          <a:latin typeface="Calibri"/>
                          <a:ea typeface="Calibri"/>
                          <a:cs typeface="Times New Roman"/>
                        </a:rPr>
                        <a:t>I will be teaching know and use ordinal numbers to the students. Within the introduction we will be participating in a game – I will give the students two number cards from 0 – 100 and when I call out a number the student with the chosen card has to show their card. </a:t>
                      </a:r>
                    </a:p>
                    <a:p>
                      <a:pPr marL="0" marR="0">
                        <a:lnSpc>
                          <a:spcPct val="107000"/>
                        </a:lnSpc>
                        <a:spcBef>
                          <a:spcPts val="0"/>
                        </a:spcBef>
                        <a:spcAft>
                          <a:spcPts val="0"/>
                        </a:spcAft>
                      </a:pPr>
                      <a:r>
                        <a:rPr lang="en-GB" sz="600">
                          <a:effectLst/>
                          <a:latin typeface="Calibri"/>
                          <a:ea typeface="Calibri"/>
                          <a:cs typeface="Times New Roman"/>
                        </a:rPr>
                        <a:t>I am going to state the English term then following it with the Welsh term. </a:t>
                      </a:r>
                    </a:p>
                    <a:p>
                      <a:pPr marL="0" marR="0">
                        <a:lnSpc>
                          <a:spcPct val="107000"/>
                        </a:lnSpc>
                        <a:spcBef>
                          <a:spcPts val="0"/>
                        </a:spcBef>
                        <a:spcAft>
                          <a:spcPts val="0"/>
                        </a:spcAft>
                      </a:pPr>
                      <a:r>
                        <a:rPr lang="en-GB" sz="600">
                          <a:effectLst/>
                          <a:latin typeface="Calibri"/>
                          <a:ea typeface="Calibri"/>
                          <a:cs typeface="Times New Roman"/>
                        </a:rPr>
                        <a:t> </a:t>
                      </a:r>
                    </a:p>
                    <a:p>
                      <a:pPr marL="0" marR="0">
                        <a:lnSpc>
                          <a:spcPct val="107000"/>
                        </a:lnSpc>
                        <a:spcBef>
                          <a:spcPts val="0"/>
                        </a:spcBef>
                        <a:spcAft>
                          <a:spcPts val="0"/>
                        </a:spcAft>
                      </a:pPr>
                      <a:r>
                        <a:rPr lang="en-GB" sz="600">
                          <a:effectLst/>
                          <a:latin typeface="Calibri"/>
                          <a:ea typeface="Calibri"/>
                          <a:cs typeface="Times New Roman"/>
                        </a:rPr>
                        <a:t>In one of the main activity, the students have to identify what colour are certain shapes are so I ask them Pa liw ydy hwn? </a:t>
                      </a:r>
                    </a:p>
                  </a:txBody>
                  <a:tcPr marL="40432" marR="40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600">
                          <a:effectLst/>
                          <a:latin typeface="Calibri"/>
                          <a:ea typeface="Calibri"/>
                          <a:cs typeface="Times New Roman"/>
                        </a:rPr>
                        <a:t> </a:t>
                      </a:r>
                    </a:p>
                  </a:txBody>
                  <a:tcPr marL="40432" marR="40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600">
                          <a:effectLst/>
                          <a:latin typeface="Calibri"/>
                          <a:ea typeface="Calibri"/>
                          <a:cs typeface="Times New Roman"/>
                        </a:rPr>
                        <a:t> </a:t>
                      </a:r>
                    </a:p>
                    <a:p>
                      <a:pPr marL="0" marR="0">
                        <a:lnSpc>
                          <a:spcPct val="107000"/>
                        </a:lnSpc>
                        <a:spcBef>
                          <a:spcPts val="0"/>
                        </a:spcBef>
                        <a:spcAft>
                          <a:spcPts val="0"/>
                        </a:spcAft>
                      </a:pPr>
                      <a:r>
                        <a:rPr lang="en-GB" sz="600">
                          <a:effectLst/>
                          <a:latin typeface="Calibri"/>
                          <a:ea typeface="Calibri"/>
                          <a:cs typeface="Times New Roman"/>
                        </a:rPr>
                        <a:t>The students will begin to identify the term with the numbers. They will also start to recognise patterns within the Welsh language when saying the terms. </a:t>
                      </a:r>
                    </a:p>
                    <a:p>
                      <a:pPr marL="0" marR="0">
                        <a:lnSpc>
                          <a:spcPct val="107000"/>
                        </a:lnSpc>
                        <a:spcBef>
                          <a:spcPts val="0"/>
                        </a:spcBef>
                        <a:spcAft>
                          <a:spcPts val="0"/>
                        </a:spcAft>
                      </a:pPr>
                      <a:r>
                        <a:rPr lang="en-GB" sz="600">
                          <a:effectLst/>
                          <a:latin typeface="Calibri"/>
                          <a:ea typeface="Calibri"/>
                          <a:cs typeface="Times New Roman"/>
                        </a:rPr>
                        <a:t> </a:t>
                      </a:r>
                    </a:p>
                    <a:p>
                      <a:pPr marL="0" marR="0">
                        <a:lnSpc>
                          <a:spcPct val="107000"/>
                        </a:lnSpc>
                        <a:spcBef>
                          <a:spcPts val="0"/>
                        </a:spcBef>
                        <a:spcAft>
                          <a:spcPts val="0"/>
                        </a:spcAft>
                      </a:pPr>
                      <a:r>
                        <a:rPr lang="en-GB" sz="600">
                          <a:effectLst/>
                          <a:latin typeface="Calibri"/>
                          <a:ea typeface="Calibri"/>
                          <a:cs typeface="Times New Roman"/>
                        </a:rPr>
                        <a:t>They will repeat the term back to me when I state the Welsh term. </a:t>
                      </a:r>
                    </a:p>
                    <a:p>
                      <a:pPr marL="0" marR="0">
                        <a:lnSpc>
                          <a:spcPct val="107000"/>
                        </a:lnSpc>
                        <a:spcBef>
                          <a:spcPts val="0"/>
                        </a:spcBef>
                        <a:spcAft>
                          <a:spcPts val="0"/>
                        </a:spcAft>
                      </a:pPr>
                      <a:r>
                        <a:rPr lang="en-GB" sz="600">
                          <a:effectLst/>
                          <a:latin typeface="Calibri"/>
                          <a:ea typeface="Calibri"/>
                          <a:cs typeface="Times New Roman"/>
                        </a:rPr>
                        <a:t> </a:t>
                      </a:r>
                    </a:p>
                    <a:p>
                      <a:pPr marL="0" marR="0">
                        <a:lnSpc>
                          <a:spcPct val="107000"/>
                        </a:lnSpc>
                        <a:spcBef>
                          <a:spcPts val="0"/>
                        </a:spcBef>
                        <a:spcAft>
                          <a:spcPts val="0"/>
                        </a:spcAft>
                      </a:pPr>
                      <a:r>
                        <a:rPr lang="en-GB" sz="600">
                          <a:effectLst/>
                          <a:latin typeface="Calibri"/>
                          <a:ea typeface="Calibri"/>
                          <a:cs typeface="Times New Roman"/>
                        </a:rPr>
                        <a:t>The students will respond to “Pa liw ydy hwn?” with </a:t>
                      </a:r>
                    </a:p>
                    <a:p>
                      <a:pPr marL="342900" marR="0" lvl="0" indent="-342900">
                        <a:lnSpc>
                          <a:spcPct val="107000"/>
                        </a:lnSpc>
                        <a:spcBef>
                          <a:spcPts val="0"/>
                        </a:spcBef>
                        <a:spcAft>
                          <a:spcPts val="0"/>
                        </a:spcAft>
                        <a:buFont typeface="Symbol"/>
                        <a:buChar char=""/>
                      </a:pPr>
                      <a:r>
                        <a:rPr lang="en-GB" sz="600">
                          <a:effectLst/>
                          <a:latin typeface="Calibri"/>
                          <a:ea typeface="Calibri"/>
                          <a:cs typeface="Times New Roman"/>
                        </a:rPr>
                        <a:t>Coch – Red</a:t>
                      </a:r>
                    </a:p>
                    <a:p>
                      <a:pPr marL="342900" marR="0" lvl="0" indent="-342900">
                        <a:lnSpc>
                          <a:spcPct val="107000"/>
                        </a:lnSpc>
                        <a:spcBef>
                          <a:spcPts val="0"/>
                        </a:spcBef>
                        <a:spcAft>
                          <a:spcPts val="0"/>
                        </a:spcAft>
                        <a:buFont typeface="Symbol"/>
                        <a:buChar char=""/>
                      </a:pPr>
                      <a:r>
                        <a:rPr lang="en-GB" sz="600">
                          <a:effectLst/>
                          <a:latin typeface="Calibri"/>
                          <a:ea typeface="Calibri"/>
                          <a:cs typeface="Times New Roman"/>
                        </a:rPr>
                        <a:t>Glas – Blue </a:t>
                      </a:r>
                    </a:p>
                    <a:p>
                      <a:pPr marL="342900" marR="0" lvl="0" indent="-342900">
                        <a:lnSpc>
                          <a:spcPct val="107000"/>
                        </a:lnSpc>
                        <a:spcBef>
                          <a:spcPts val="0"/>
                        </a:spcBef>
                        <a:spcAft>
                          <a:spcPts val="0"/>
                        </a:spcAft>
                        <a:buFont typeface="Symbol"/>
                        <a:buChar char=""/>
                      </a:pPr>
                      <a:r>
                        <a:rPr lang="en-GB" sz="600">
                          <a:effectLst/>
                          <a:latin typeface="Calibri"/>
                          <a:ea typeface="Calibri"/>
                          <a:cs typeface="Times New Roman"/>
                        </a:rPr>
                        <a:t>Melyn – Yellow </a:t>
                      </a:r>
                    </a:p>
                    <a:p>
                      <a:pPr marL="342900" marR="0" lvl="0" indent="-342900">
                        <a:lnSpc>
                          <a:spcPct val="107000"/>
                        </a:lnSpc>
                        <a:spcBef>
                          <a:spcPts val="0"/>
                        </a:spcBef>
                        <a:spcAft>
                          <a:spcPts val="0"/>
                        </a:spcAft>
                        <a:buFont typeface="Symbol"/>
                        <a:buChar char=""/>
                      </a:pPr>
                      <a:r>
                        <a:rPr lang="en-GB" sz="600">
                          <a:effectLst/>
                          <a:latin typeface="Calibri"/>
                          <a:ea typeface="Calibri"/>
                          <a:cs typeface="Times New Roman"/>
                        </a:rPr>
                        <a:t>Gwyrdd – Green </a:t>
                      </a:r>
                    </a:p>
                    <a:p>
                      <a:pPr marL="457200" marR="0">
                        <a:lnSpc>
                          <a:spcPct val="107000"/>
                        </a:lnSpc>
                        <a:spcBef>
                          <a:spcPts val="0"/>
                        </a:spcBef>
                        <a:spcAft>
                          <a:spcPts val="0"/>
                        </a:spcAft>
                      </a:pPr>
                      <a:r>
                        <a:rPr lang="en-GB" sz="600">
                          <a:effectLst/>
                          <a:latin typeface="Calibri"/>
                          <a:ea typeface="Calibri"/>
                          <a:cs typeface="Times New Roman"/>
                        </a:rPr>
                        <a:t> </a:t>
                      </a:r>
                    </a:p>
                  </a:txBody>
                  <a:tcPr marL="40432" marR="40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600">
                          <a:effectLst/>
                          <a:latin typeface="Calibri"/>
                          <a:ea typeface="Calibri"/>
                          <a:cs typeface="Times New Roman"/>
                        </a:rPr>
                        <a:t> </a:t>
                      </a:r>
                    </a:p>
                  </a:txBody>
                  <a:tcPr marL="40432" marR="40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56592">
                <a:tc>
                  <a:txBody>
                    <a:bodyPr/>
                    <a:lstStyle/>
                    <a:p>
                      <a:pPr marL="0" marR="0">
                        <a:lnSpc>
                          <a:spcPct val="107000"/>
                        </a:lnSpc>
                        <a:spcBef>
                          <a:spcPts val="0"/>
                        </a:spcBef>
                        <a:spcAft>
                          <a:spcPts val="0"/>
                        </a:spcAft>
                      </a:pPr>
                      <a:r>
                        <a:rPr lang="en-GB" sz="600" dirty="0">
                          <a:effectLst/>
                          <a:latin typeface="Calibri"/>
                          <a:ea typeface="Calibri"/>
                          <a:cs typeface="Times New Roman"/>
                        </a:rPr>
                        <a:t> </a:t>
                      </a:r>
                    </a:p>
                    <a:p>
                      <a:pPr marL="0" marR="0">
                        <a:lnSpc>
                          <a:spcPct val="107000"/>
                        </a:lnSpc>
                        <a:spcBef>
                          <a:spcPts val="0"/>
                        </a:spcBef>
                        <a:spcAft>
                          <a:spcPts val="0"/>
                        </a:spcAft>
                      </a:pPr>
                      <a:r>
                        <a:rPr lang="en-GB" sz="600" dirty="0">
                          <a:effectLst/>
                          <a:latin typeface="Calibri"/>
                          <a:ea typeface="Calibri"/>
                          <a:cs typeface="Times New Roman"/>
                        </a:rPr>
                        <a:t>17/11/16</a:t>
                      </a:r>
                    </a:p>
                  </a:txBody>
                  <a:tcPr marL="40432" marR="40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600" dirty="0">
                          <a:effectLst/>
                          <a:latin typeface="Calibri"/>
                          <a:ea typeface="Calibri"/>
                          <a:cs typeface="Times New Roman"/>
                        </a:rPr>
                        <a:t> </a:t>
                      </a:r>
                    </a:p>
                    <a:p>
                      <a:pPr marL="0" marR="0">
                        <a:lnSpc>
                          <a:spcPct val="107000"/>
                        </a:lnSpc>
                        <a:spcBef>
                          <a:spcPts val="0"/>
                        </a:spcBef>
                        <a:spcAft>
                          <a:spcPts val="0"/>
                        </a:spcAft>
                      </a:pPr>
                      <a:r>
                        <a:rPr lang="en-GB" sz="600" dirty="0">
                          <a:effectLst/>
                          <a:latin typeface="Calibri"/>
                          <a:ea typeface="Calibri"/>
                          <a:cs typeface="Times New Roman"/>
                        </a:rPr>
                        <a:t>Throughout the learning day, the teacher calls Mae </a:t>
                      </a:r>
                      <a:r>
                        <a:rPr lang="en-GB" sz="600" dirty="0" err="1">
                          <a:effectLst/>
                          <a:latin typeface="Calibri"/>
                          <a:ea typeface="Calibri"/>
                          <a:cs typeface="Times New Roman"/>
                        </a:rPr>
                        <a:t>hi’n</a:t>
                      </a:r>
                      <a:r>
                        <a:rPr lang="en-GB" sz="600" dirty="0">
                          <a:effectLst/>
                          <a:latin typeface="Calibri"/>
                          <a:ea typeface="Calibri"/>
                          <a:cs typeface="Times New Roman"/>
                        </a:rPr>
                        <a:t> </a:t>
                      </a:r>
                      <a:r>
                        <a:rPr lang="en-GB" sz="600" dirty="0" err="1">
                          <a:effectLst/>
                          <a:latin typeface="Calibri"/>
                          <a:ea typeface="Calibri"/>
                          <a:cs typeface="Times New Roman"/>
                        </a:rPr>
                        <a:t>amser</a:t>
                      </a:r>
                      <a:r>
                        <a:rPr lang="en-GB" sz="600" dirty="0">
                          <a:effectLst/>
                          <a:latin typeface="Calibri"/>
                          <a:ea typeface="Calibri"/>
                          <a:cs typeface="Times New Roman"/>
                        </a:rPr>
                        <a:t> </a:t>
                      </a:r>
                      <a:r>
                        <a:rPr lang="en-GB" sz="600" dirty="0" err="1">
                          <a:effectLst/>
                          <a:latin typeface="Calibri"/>
                          <a:ea typeface="Calibri"/>
                          <a:cs typeface="Times New Roman"/>
                        </a:rPr>
                        <a:t>tacluso</a:t>
                      </a:r>
                      <a:r>
                        <a:rPr lang="en-GB" sz="600" dirty="0">
                          <a:effectLst/>
                          <a:latin typeface="Calibri"/>
                          <a:ea typeface="Calibri"/>
                          <a:cs typeface="Times New Roman"/>
                        </a:rPr>
                        <a:t> to get the students to stop what they are doing and to start tidying up. Therefore I have to start using the same vocabulary to ensure the students are receiving the same experience. </a:t>
                      </a:r>
                    </a:p>
                    <a:p>
                      <a:pPr marL="0" marR="0">
                        <a:lnSpc>
                          <a:spcPct val="107000"/>
                        </a:lnSpc>
                        <a:spcBef>
                          <a:spcPts val="0"/>
                        </a:spcBef>
                        <a:spcAft>
                          <a:spcPts val="0"/>
                        </a:spcAft>
                      </a:pPr>
                      <a:r>
                        <a:rPr lang="en-GB" sz="600" dirty="0">
                          <a:effectLst/>
                          <a:latin typeface="Calibri"/>
                          <a:ea typeface="Calibri"/>
                          <a:cs typeface="Times New Roman"/>
                        </a:rPr>
                        <a:t> </a:t>
                      </a:r>
                    </a:p>
                    <a:p>
                      <a:pPr marL="0" marR="0">
                        <a:lnSpc>
                          <a:spcPct val="107000"/>
                        </a:lnSpc>
                        <a:spcBef>
                          <a:spcPts val="0"/>
                        </a:spcBef>
                        <a:spcAft>
                          <a:spcPts val="0"/>
                        </a:spcAft>
                      </a:pPr>
                      <a:r>
                        <a:rPr lang="en-GB" sz="600" dirty="0">
                          <a:effectLst/>
                          <a:latin typeface="Calibri"/>
                          <a:ea typeface="Calibri"/>
                          <a:cs typeface="Times New Roman"/>
                        </a:rPr>
                        <a:t>Mae </a:t>
                      </a:r>
                      <a:r>
                        <a:rPr lang="en-GB" sz="600" dirty="0" err="1">
                          <a:effectLst/>
                          <a:latin typeface="Calibri"/>
                          <a:ea typeface="Calibri"/>
                          <a:cs typeface="Times New Roman"/>
                        </a:rPr>
                        <a:t>hi’n</a:t>
                      </a:r>
                      <a:r>
                        <a:rPr lang="en-GB" sz="600" dirty="0">
                          <a:effectLst/>
                          <a:latin typeface="Calibri"/>
                          <a:ea typeface="Calibri"/>
                          <a:cs typeface="Times New Roman"/>
                        </a:rPr>
                        <a:t> </a:t>
                      </a:r>
                      <a:r>
                        <a:rPr lang="en-GB" sz="600" dirty="0" err="1">
                          <a:effectLst/>
                          <a:latin typeface="Calibri"/>
                          <a:ea typeface="Calibri"/>
                          <a:cs typeface="Times New Roman"/>
                        </a:rPr>
                        <a:t>amser</a:t>
                      </a:r>
                      <a:r>
                        <a:rPr lang="en-GB" sz="600" dirty="0">
                          <a:effectLst/>
                          <a:latin typeface="Calibri"/>
                          <a:ea typeface="Calibri"/>
                          <a:cs typeface="Times New Roman"/>
                        </a:rPr>
                        <a:t> </a:t>
                      </a:r>
                      <a:r>
                        <a:rPr lang="en-GB" sz="600" dirty="0" err="1">
                          <a:effectLst/>
                          <a:latin typeface="Calibri"/>
                          <a:ea typeface="Calibri"/>
                          <a:cs typeface="Times New Roman"/>
                        </a:rPr>
                        <a:t>tacluso</a:t>
                      </a:r>
                      <a:r>
                        <a:rPr lang="en-GB" sz="600" dirty="0">
                          <a:effectLst/>
                          <a:latin typeface="Calibri"/>
                          <a:ea typeface="Calibri"/>
                          <a:cs typeface="Times New Roman"/>
                        </a:rPr>
                        <a:t> – it is time to tidy up</a:t>
                      </a:r>
                    </a:p>
                    <a:p>
                      <a:pPr marL="0" marR="0">
                        <a:lnSpc>
                          <a:spcPct val="107000"/>
                        </a:lnSpc>
                        <a:spcBef>
                          <a:spcPts val="0"/>
                        </a:spcBef>
                        <a:spcAft>
                          <a:spcPts val="0"/>
                        </a:spcAft>
                      </a:pPr>
                      <a:r>
                        <a:rPr lang="en-GB" sz="600" dirty="0">
                          <a:effectLst/>
                          <a:latin typeface="Calibri"/>
                          <a:ea typeface="Calibri"/>
                          <a:cs typeface="Times New Roman"/>
                        </a:rPr>
                        <a:t> </a:t>
                      </a:r>
                    </a:p>
                  </a:txBody>
                  <a:tcPr marL="40432" marR="40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600" dirty="0">
                          <a:effectLst/>
                          <a:latin typeface="Calibri"/>
                          <a:ea typeface="Calibri"/>
                          <a:cs typeface="Times New Roman"/>
                        </a:rPr>
                        <a:t> </a:t>
                      </a:r>
                    </a:p>
                  </a:txBody>
                  <a:tcPr marL="40432" marR="40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600" dirty="0">
                          <a:effectLst/>
                          <a:latin typeface="Calibri"/>
                          <a:ea typeface="Calibri"/>
                          <a:cs typeface="Times New Roman"/>
                        </a:rPr>
                        <a:t> </a:t>
                      </a:r>
                    </a:p>
                    <a:p>
                      <a:pPr marL="0" marR="0">
                        <a:lnSpc>
                          <a:spcPct val="107000"/>
                        </a:lnSpc>
                        <a:spcBef>
                          <a:spcPts val="0"/>
                        </a:spcBef>
                        <a:spcAft>
                          <a:spcPts val="0"/>
                        </a:spcAft>
                      </a:pPr>
                      <a:r>
                        <a:rPr lang="en-GB" sz="600" dirty="0">
                          <a:effectLst/>
                          <a:latin typeface="Calibri"/>
                          <a:ea typeface="Calibri"/>
                          <a:cs typeface="Times New Roman"/>
                        </a:rPr>
                        <a:t>Once the students hear me call </a:t>
                      </a:r>
                      <a:r>
                        <a:rPr lang="en-GB" sz="600" dirty="0" err="1">
                          <a:effectLst/>
                          <a:latin typeface="Calibri"/>
                          <a:ea typeface="Calibri"/>
                          <a:cs typeface="Times New Roman"/>
                        </a:rPr>
                        <a:t>mae</a:t>
                      </a:r>
                      <a:r>
                        <a:rPr lang="en-GB" sz="600" dirty="0">
                          <a:effectLst/>
                          <a:latin typeface="Calibri"/>
                          <a:ea typeface="Calibri"/>
                          <a:cs typeface="Times New Roman"/>
                        </a:rPr>
                        <a:t> </a:t>
                      </a:r>
                      <a:r>
                        <a:rPr lang="en-GB" sz="600" dirty="0" err="1">
                          <a:effectLst/>
                          <a:latin typeface="Calibri"/>
                          <a:ea typeface="Calibri"/>
                          <a:cs typeface="Times New Roman"/>
                        </a:rPr>
                        <a:t>hi’n</a:t>
                      </a:r>
                      <a:r>
                        <a:rPr lang="en-GB" sz="600" dirty="0">
                          <a:effectLst/>
                          <a:latin typeface="Calibri"/>
                          <a:ea typeface="Calibri"/>
                          <a:cs typeface="Times New Roman"/>
                        </a:rPr>
                        <a:t> </a:t>
                      </a:r>
                      <a:r>
                        <a:rPr lang="en-GB" sz="600" dirty="0" err="1">
                          <a:effectLst/>
                          <a:latin typeface="Calibri"/>
                          <a:ea typeface="Calibri"/>
                          <a:cs typeface="Times New Roman"/>
                        </a:rPr>
                        <a:t>amser</a:t>
                      </a:r>
                      <a:r>
                        <a:rPr lang="en-GB" sz="600" dirty="0">
                          <a:effectLst/>
                          <a:latin typeface="Calibri"/>
                          <a:ea typeface="Calibri"/>
                          <a:cs typeface="Times New Roman"/>
                        </a:rPr>
                        <a:t> </a:t>
                      </a:r>
                      <a:r>
                        <a:rPr lang="en-GB" sz="600" dirty="0" err="1">
                          <a:effectLst/>
                          <a:latin typeface="Calibri"/>
                          <a:ea typeface="Calibri"/>
                          <a:cs typeface="Times New Roman"/>
                        </a:rPr>
                        <a:t>tacluso</a:t>
                      </a:r>
                      <a:r>
                        <a:rPr lang="en-GB" sz="600" dirty="0">
                          <a:effectLst/>
                          <a:latin typeface="Calibri"/>
                          <a:ea typeface="Calibri"/>
                          <a:cs typeface="Times New Roman"/>
                        </a:rPr>
                        <a:t>. They should immediately stop what they are doing and start to tidy up the learning environment and get ready for break or lunch.  </a:t>
                      </a:r>
                    </a:p>
                  </a:txBody>
                  <a:tcPr marL="40432" marR="40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600" dirty="0">
                          <a:effectLst/>
                          <a:latin typeface="Calibri"/>
                          <a:ea typeface="Calibri"/>
                          <a:cs typeface="Times New Roman"/>
                        </a:rPr>
                        <a:t> </a:t>
                      </a:r>
                    </a:p>
                  </a:txBody>
                  <a:tcPr marL="40432" marR="40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39233">
                <a:tc>
                  <a:txBody>
                    <a:bodyPr/>
                    <a:lstStyle/>
                    <a:p>
                      <a:pPr marL="0" marR="0">
                        <a:lnSpc>
                          <a:spcPct val="107000"/>
                        </a:lnSpc>
                        <a:spcBef>
                          <a:spcPts val="0"/>
                        </a:spcBef>
                        <a:spcAft>
                          <a:spcPts val="0"/>
                        </a:spcAft>
                      </a:pPr>
                      <a:r>
                        <a:rPr lang="en-GB" sz="600">
                          <a:effectLst/>
                          <a:latin typeface="Calibri"/>
                          <a:ea typeface="Calibri"/>
                          <a:cs typeface="Times New Roman"/>
                        </a:rPr>
                        <a:t> </a:t>
                      </a:r>
                    </a:p>
                    <a:p>
                      <a:pPr marL="0" marR="0">
                        <a:lnSpc>
                          <a:spcPct val="107000"/>
                        </a:lnSpc>
                        <a:spcBef>
                          <a:spcPts val="0"/>
                        </a:spcBef>
                        <a:spcAft>
                          <a:spcPts val="0"/>
                        </a:spcAft>
                      </a:pPr>
                      <a:r>
                        <a:rPr lang="en-GB" sz="600">
                          <a:effectLst/>
                          <a:latin typeface="Calibri"/>
                          <a:ea typeface="Calibri"/>
                          <a:cs typeface="Times New Roman"/>
                        </a:rPr>
                        <a:t> </a:t>
                      </a:r>
                    </a:p>
                    <a:p>
                      <a:pPr marL="0" marR="0">
                        <a:lnSpc>
                          <a:spcPct val="107000"/>
                        </a:lnSpc>
                        <a:spcBef>
                          <a:spcPts val="0"/>
                        </a:spcBef>
                        <a:spcAft>
                          <a:spcPts val="0"/>
                        </a:spcAft>
                      </a:pPr>
                      <a:r>
                        <a:rPr lang="en-GB" sz="600">
                          <a:effectLst/>
                          <a:latin typeface="Calibri"/>
                          <a:ea typeface="Calibri"/>
                          <a:cs typeface="Times New Roman"/>
                        </a:rPr>
                        <a:t>18/11/16</a:t>
                      </a:r>
                    </a:p>
                  </a:txBody>
                  <a:tcPr marL="40432" marR="40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600">
                          <a:effectLst/>
                          <a:latin typeface="Calibri"/>
                          <a:ea typeface="Calibri"/>
                          <a:cs typeface="Times New Roman"/>
                        </a:rPr>
                        <a:t> </a:t>
                      </a:r>
                    </a:p>
                    <a:p>
                      <a:pPr marL="0" marR="0">
                        <a:lnSpc>
                          <a:spcPct val="107000"/>
                        </a:lnSpc>
                        <a:spcBef>
                          <a:spcPts val="0"/>
                        </a:spcBef>
                        <a:spcAft>
                          <a:spcPts val="0"/>
                        </a:spcAft>
                      </a:pPr>
                      <a:r>
                        <a:rPr lang="en-GB" sz="600">
                          <a:effectLst/>
                          <a:latin typeface="Calibri"/>
                          <a:ea typeface="Calibri"/>
                          <a:cs typeface="Times New Roman"/>
                        </a:rPr>
                        <a:t>Children in need day: </a:t>
                      </a:r>
                    </a:p>
                    <a:p>
                      <a:pPr marL="0" marR="0">
                        <a:lnSpc>
                          <a:spcPct val="107000"/>
                        </a:lnSpc>
                        <a:spcBef>
                          <a:spcPts val="0"/>
                        </a:spcBef>
                        <a:spcAft>
                          <a:spcPts val="0"/>
                        </a:spcAft>
                      </a:pPr>
                      <a:r>
                        <a:rPr lang="en-GB" sz="600">
                          <a:effectLst/>
                          <a:latin typeface="Calibri"/>
                          <a:ea typeface="Calibri"/>
                          <a:cs typeface="Times New Roman"/>
                        </a:rPr>
                        <a:t>The students will be colouring different Pudsey and Blush drawings. Therefore when I am supporting them I will be discussing colours in the welsh language.</a:t>
                      </a:r>
                    </a:p>
                  </a:txBody>
                  <a:tcPr marL="40432" marR="40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600">
                          <a:effectLst/>
                          <a:latin typeface="Calibri"/>
                          <a:ea typeface="Calibri"/>
                          <a:cs typeface="Times New Roman"/>
                        </a:rPr>
                        <a:t> </a:t>
                      </a:r>
                    </a:p>
                  </a:txBody>
                  <a:tcPr marL="40432" marR="40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600" dirty="0">
                          <a:effectLst/>
                          <a:latin typeface="Calibri"/>
                          <a:ea typeface="Calibri"/>
                          <a:cs typeface="Times New Roman"/>
                        </a:rPr>
                        <a:t> </a:t>
                      </a:r>
                    </a:p>
                    <a:p>
                      <a:pPr marL="0" marR="0">
                        <a:lnSpc>
                          <a:spcPct val="107000"/>
                        </a:lnSpc>
                        <a:spcBef>
                          <a:spcPts val="0"/>
                        </a:spcBef>
                        <a:spcAft>
                          <a:spcPts val="0"/>
                        </a:spcAft>
                      </a:pPr>
                      <a:r>
                        <a:rPr lang="en-GB" sz="600" dirty="0">
                          <a:effectLst/>
                          <a:latin typeface="Calibri"/>
                          <a:ea typeface="Calibri"/>
                          <a:cs typeface="Times New Roman"/>
                        </a:rPr>
                        <a:t>The students will begin to identify and understand the colours in Welsh language. Continuing to reinforce the colours, this will help the students to naturally use the </a:t>
                      </a:r>
                      <a:r>
                        <a:rPr lang="en-GB" sz="600" dirty="0" err="1">
                          <a:effectLst/>
                          <a:latin typeface="Calibri"/>
                          <a:ea typeface="Calibri"/>
                          <a:cs typeface="Times New Roman"/>
                        </a:rPr>
                        <a:t>vocabarly</a:t>
                      </a:r>
                      <a:r>
                        <a:rPr lang="en-GB" sz="600" dirty="0">
                          <a:effectLst/>
                          <a:latin typeface="Calibri"/>
                          <a:ea typeface="Calibri"/>
                          <a:cs typeface="Times New Roman"/>
                        </a:rPr>
                        <a:t> within the classroom environment.  </a:t>
                      </a:r>
                    </a:p>
                  </a:txBody>
                  <a:tcPr marL="40432" marR="40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600" dirty="0">
                          <a:effectLst/>
                          <a:latin typeface="Calibri"/>
                          <a:ea typeface="Calibri"/>
                          <a:cs typeface="Times New Roman"/>
                        </a:rPr>
                        <a:t> </a:t>
                      </a:r>
                    </a:p>
                  </a:txBody>
                  <a:tcPr marL="40432" marR="40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05803085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u="sng" dirty="0">
                <a:latin typeface="Comic Sans MS" panose="030F0702030302020204" pitchFamily="66" charset="0"/>
              </a:rPr>
              <a:t>Year 1 BA(Ed</a:t>
            </a:r>
            <a:r>
              <a:rPr lang="en-GB" sz="3600" u="sng" dirty="0" smtClean="0">
                <a:latin typeface="Comic Sans MS" panose="030F0702030302020204" pitchFamily="66" charset="0"/>
              </a:rPr>
              <a:t>)</a:t>
            </a:r>
            <a:r>
              <a:rPr lang="en-GB" sz="3600" u="sng" dirty="0">
                <a:latin typeface="Comic Sans MS" panose="030F0702030302020204" pitchFamily="66" charset="0"/>
              </a:rPr>
              <a:t> &amp; PGCE Primary PTE1</a:t>
            </a:r>
            <a:r>
              <a:rPr lang="en-GB" sz="3600" u="sng" dirty="0" smtClean="0">
                <a:latin typeface="Comic Sans MS" panose="030F0702030302020204" pitchFamily="66" charset="0"/>
              </a:rPr>
              <a:t> </a:t>
            </a:r>
            <a:endParaRPr lang="en-GB" sz="3600" dirty="0">
              <a:latin typeface="Comic Sans MS" panose="030F0702030302020204" pitchFamily="66" charset="0"/>
            </a:endParaRPr>
          </a:p>
        </p:txBody>
      </p:sp>
      <p:graphicFrame>
        <p:nvGraphicFramePr>
          <p:cNvPr id="7" name="Content Placeholder 6"/>
          <p:cNvGraphicFramePr>
            <a:graphicFrameLocks noGrp="1"/>
          </p:cNvGraphicFramePr>
          <p:nvPr>
            <p:ph idx="1"/>
          </p:nvPr>
        </p:nvGraphicFramePr>
        <p:xfrm>
          <a:off x="2040463" y="1600202"/>
          <a:ext cx="4453474" cy="4800596"/>
        </p:xfrm>
        <a:graphic>
          <a:graphicData uri="http://schemas.openxmlformats.org/drawingml/2006/table">
            <a:tbl>
              <a:tblPr firstRow="1" firstCol="1" bandRow="1"/>
              <a:tblGrid>
                <a:gridCol w="2226737"/>
                <a:gridCol w="2226737"/>
              </a:tblGrid>
              <a:tr h="141194">
                <a:tc>
                  <a:txBody>
                    <a:bodyPr/>
                    <a:lstStyle/>
                    <a:p>
                      <a:pPr>
                        <a:lnSpc>
                          <a:spcPct val="115000"/>
                        </a:lnSpc>
                        <a:spcAft>
                          <a:spcPts val="0"/>
                        </a:spcAft>
                      </a:pPr>
                      <a:r>
                        <a:rPr lang="en-US" sz="800">
                          <a:effectLst/>
                          <a:latin typeface="Comic Sans MS"/>
                          <a:ea typeface="Calibri"/>
                          <a:cs typeface="Times New Roman"/>
                        </a:rPr>
                        <a:t>Bore da</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800">
                          <a:effectLst/>
                          <a:latin typeface="Comic Sans MS"/>
                          <a:ea typeface="Calibri"/>
                          <a:cs typeface="Times New Roman"/>
                        </a:rPr>
                        <a:t>Good morning</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1194">
                <a:tc>
                  <a:txBody>
                    <a:bodyPr/>
                    <a:lstStyle/>
                    <a:p>
                      <a:pPr>
                        <a:lnSpc>
                          <a:spcPct val="115000"/>
                        </a:lnSpc>
                        <a:spcAft>
                          <a:spcPts val="0"/>
                        </a:spcAft>
                      </a:pPr>
                      <a:r>
                        <a:rPr lang="en-US" sz="800">
                          <a:effectLst/>
                          <a:latin typeface="Comic Sans MS"/>
                          <a:ea typeface="Calibri"/>
                          <a:cs typeface="Times New Roman"/>
                        </a:rPr>
                        <a:t>Prynhawn da</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800">
                          <a:effectLst/>
                          <a:latin typeface="Comic Sans MS"/>
                          <a:ea typeface="Calibri"/>
                          <a:cs typeface="Times New Roman"/>
                        </a:rPr>
                        <a:t>Good afternoon</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1194">
                <a:tc>
                  <a:txBody>
                    <a:bodyPr/>
                    <a:lstStyle/>
                    <a:p>
                      <a:pPr>
                        <a:lnSpc>
                          <a:spcPct val="115000"/>
                        </a:lnSpc>
                        <a:spcAft>
                          <a:spcPts val="0"/>
                        </a:spcAft>
                      </a:pPr>
                      <a:r>
                        <a:rPr lang="en-US" sz="800">
                          <a:effectLst/>
                          <a:latin typeface="Comic Sans MS"/>
                          <a:ea typeface="Calibri"/>
                          <a:cs typeface="Times New Roman"/>
                        </a:rPr>
                        <a:t>Hwyl fawr</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800">
                          <a:effectLst/>
                          <a:latin typeface="Comic Sans MS"/>
                          <a:ea typeface="Calibri"/>
                          <a:cs typeface="Times New Roman"/>
                        </a:rPr>
                        <a:t>Goodbye</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1194">
                <a:tc>
                  <a:txBody>
                    <a:bodyPr/>
                    <a:lstStyle/>
                    <a:p>
                      <a:pPr>
                        <a:lnSpc>
                          <a:spcPct val="115000"/>
                        </a:lnSpc>
                        <a:spcAft>
                          <a:spcPts val="0"/>
                        </a:spcAft>
                      </a:pPr>
                      <a:r>
                        <a:rPr lang="en-US" sz="800">
                          <a:effectLst/>
                          <a:latin typeface="Comic Sans MS"/>
                          <a:ea typeface="Calibri"/>
                          <a:cs typeface="Times New Roman"/>
                        </a:rPr>
                        <a:t>Barod?</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800">
                          <a:effectLst/>
                          <a:latin typeface="Comic Sans MS"/>
                          <a:ea typeface="Calibri"/>
                          <a:cs typeface="Times New Roman"/>
                        </a:rPr>
                        <a:t>Ready?</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1194">
                <a:tc>
                  <a:txBody>
                    <a:bodyPr/>
                    <a:lstStyle/>
                    <a:p>
                      <a:pPr>
                        <a:lnSpc>
                          <a:spcPct val="115000"/>
                        </a:lnSpc>
                        <a:spcAft>
                          <a:spcPts val="0"/>
                        </a:spcAft>
                      </a:pPr>
                      <a:r>
                        <a:rPr lang="en-US" sz="800">
                          <a:effectLst/>
                          <a:latin typeface="Comic Sans MS"/>
                          <a:ea typeface="Calibri"/>
                          <a:cs typeface="Times New Roman"/>
                        </a:rPr>
                        <a:t>Eisteddwch</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800">
                          <a:effectLst/>
                          <a:latin typeface="Comic Sans MS"/>
                          <a:ea typeface="Calibri"/>
                          <a:cs typeface="Times New Roman"/>
                        </a:rPr>
                        <a:t>Sit</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1194">
                <a:tc>
                  <a:txBody>
                    <a:bodyPr/>
                    <a:lstStyle/>
                    <a:p>
                      <a:pPr>
                        <a:lnSpc>
                          <a:spcPct val="115000"/>
                        </a:lnSpc>
                        <a:spcAft>
                          <a:spcPts val="0"/>
                        </a:spcAft>
                      </a:pPr>
                      <a:r>
                        <a:rPr lang="en-US" sz="800">
                          <a:effectLst/>
                          <a:latin typeface="Comic Sans MS"/>
                          <a:ea typeface="Calibri"/>
                          <a:cs typeface="Times New Roman"/>
                        </a:rPr>
                        <a:t>Gwrandewch</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800">
                          <a:effectLst/>
                          <a:latin typeface="Comic Sans MS"/>
                          <a:ea typeface="Calibri"/>
                          <a:cs typeface="Times New Roman"/>
                        </a:rPr>
                        <a:t>Listen</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1194">
                <a:tc>
                  <a:txBody>
                    <a:bodyPr/>
                    <a:lstStyle/>
                    <a:p>
                      <a:pPr>
                        <a:lnSpc>
                          <a:spcPct val="115000"/>
                        </a:lnSpc>
                        <a:spcAft>
                          <a:spcPts val="0"/>
                        </a:spcAft>
                      </a:pPr>
                      <a:r>
                        <a:rPr lang="en-US" sz="800">
                          <a:effectLst/>
                          <a:latin typeface="Comic Sans MS"/>
                          <a:ea typeface="Calibri"/>
                          <a:cs typeface="Times New Roman"/>
                        </a:rPr>
                        <a:t>Tacluswch</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800">
                          <a:effectLst/>
                          <a:latin typeface="Comic Sans MS"/>
                          <a:ea typeface="Calibri"/>
                          <a:cs typeface="Times New Roman"/>
                        </a:rPr>
                        <a:t>Tidy up</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1194">
                <a:tc>
                  <a:txBody>
                    <a:bodyPr/>
                    <a:lstStyle/>
                    <a:p>
                      <a:pPr>
                        <a:lnSpc>
                          <a:spcPct val="115000"/>
                        </a:lnSpc>
                        <a:spcAft>
                          <a:spcPts val="0"/>
                        </a:spcAft>
                      </a:pPr>
                      <a:r>
                        <a:rPr lang="en-US" sz="800">
                          <a:effectLst/>
                          <a:latin typeface="Comic Sans MS"/>
                          <a:ea typeface="Calibri"/>
                          <a:cs typeface="Times New Roman"/>
                        </a:rPr>
                        <a:t>Edrychwch arna i</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800">
                          <a:effectLst/>
                          <a:latin typeface="Comic Sans MS"/>
                          <a:ea typeface="Calibri"/>
                          <a:cs typeface="Times New Roman"/>
                        </a:rPr>
                        <a:t>Look at me</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1194">
                <a:tc>
                  <a:txBody>
                    <a:bodyPr/>
                    <a:lstStyle/>
                    <a:p>
                      <a:pPr>
                        <a:lnSpc>
                          <a:spcPct val="115000"/>
                        </a:lnSpc>
                        <a:spcAft>
                          <a:spcPts val="0"/>
                        </a:spcAft>
                      </a:pPr>
                      <a:r>
                        <a:rPr lang="en-US" sz="800">
                          <a:effectLst/>
                          <a:latin typeface="Comic Sans MS"/>
                          <a:ea typeface="Calibri"/>
                          <a:cs typeface="Times New Roman"/>
                        </a:rPr>
                        <a:t>Ewch allan</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800">
                          <a:effectLst/>
                          <a:latin typeface="Comic Sans MS"/>
                          <a:ea typeface="Calibri"/>
                          <a:cs typeface="Times New Roman"/>
                        </a:rPr>
                        <a:t>Go out</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1194">
                <a:tc>
                  <a:txBody>
                    <a:bodyPr/>
                    <a:lstStyle/>
                    <a:p>
                      <a:pPr>
                        <a:lnSpc>
                          <a:spcPct val="115000"/>
                        </a:lnSpc>
                        <a:spcAft>
                          <a:spcPts val="0"/>
                        </a:spcAft>
                      </a:pPr>
                      <a:r>
                        <a:rPr lang="en-US" sz="800">
                          <a:effectLst/>
                          <a:latin typeface="Comic Sans MS"/>
                          <a:ea typeface="Calibri"/>
                          <a:cs typeface="Times New Roman"/>
                        </a:rPr>
                        <a:t>Bant â chi</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800">
                          <a:effectLst/>
                          <a:latin typeface="Comic Sans MS"/>
                          <a:ea typeface="Calibri"/>
                          <a:cs typeface="Times New Roman"/>
                        </a:rPr>
                        <a:t>Off you go</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1194">
                <a:tc>
                  <a:txBody>
                    <a:bodyPr/>
                    <a:lstStyle/>
                    <a:p>
                      <a:pPr>
                        <a:lnSpc>
                          <a:spcPct val="115000"/>
                        </a:lnSpc>
                        <a:spcAft>
                          <a:spcPts val="0"/>
                        </a:spcAft>
                      </a:pPr>
                      <a:r>
                        <a:rPr lang="en-US" sz="800">
                          <a:effectLst/>
                          <a:latin typeface="Comic Sans MS"/>
                          <a:ea typeface="Calibri"/>
                          <a:cs typeface="Times New Roman"/>
                        </a:rPr>
                        <a:t>Dewch i mewn</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800">
                          <a:effectLst/>
                          <a:latin typeface="Comic Sans MS"/>
                          <a:ea typeface="Calibri"/>
                          <a:cs typeface="Times New Roman"/>
                        </a:rPr>
                        <a:t>Come in</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1194">
                <a:tc>
                  <a:txBody>
                    <a:bodyPr/>
                    <a:lstStyle/>
                    <a:p>
                      <a:pPr>
                        <a:lnSpc>
                          <a:spcPct val="115000"/>
                        </a:lnSpc>
                        <a:spcAft>
                          <a:spcPts val="0"/>
                        </a:spcAft>
                      </a:pPr>
                      <a:r>
                        <a:rPr lang="en-US" sz="800">
                          <a:effectLst/>
                          <a:latin typeface="Comic Sans MS"/>
                          <a:ea typeface="Calibri"/>
                          <a:cs typeface="Times New Roman"/>
                        </a:rPr>
                        <a:t>Dewch yma</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800">
                          <a:effectLst/>
                          <a:latin typeface="Comic Sans MS"/>
                          <a:ea typeface="Calibri"/>
                          <a:cs typeface="Times New Roman"/>
                        </a:rPr>
                        <a:t>Come here</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1194">
                <a:tc>
                  <a:txBody>
                    <a:bodyPr/>
                    <a:lstStyle/>
                    <a:p>
                      <a:pPr>
                        <a:lnSpc>
                          <a:spcPct val="115000"/>
                        </a:lnSpc>
                        <a:spcAft>
                          <a:spcPts val="0"/>
                        </a:spcAft>
                      </a:pPr>
                      <a:r>
                        <a:rPr lang="en-US" sz="800">
                          <a:effectLst/>
                          <a:latin typeface="Comic Sans MS"/>
                          <a:ea typeface="Calibri"/>
                          <a:cs typeface="Times New Roman"/>
                        </a:rPr>
                        <a:t>Diolch</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800">
                          <a:effectLst/>
                          <a:latin typeface="Comic Sans MS"/>
                          <a:ea typeface="Calibri"/>
                          <a:cs typeface="Times New Roman"/>
                        </a:rPr>
                        <a:t>Thank you</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1194">
                <a:tc>
                  <a:txBody>
                    <a:bodyPr/>
                    <a:lstStyle/>
                    <a:p>
                      <a:pPr>
                        <a:lnSpc>
                          <a:spcPct val="115000"/>
                        </a:lnSpc>
                        <a:spcAft>
                          <a:spcPts val="0"/>
                        </a:spcAft>
                      </a:pPr>
                      <a:r>
                        <a:rPr lang="en-US" sz="800">
                          <a:effectLst/>
                          <a:latin typeface="Comic Sans MS"/>
                          <a:ea typeface="Calibri"/>
                          <a:cs typeface="Times New Roman"/>
                        </a:rPr>
                        <a:t>Ga i……?</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800">
                          <a:effectLst/>
                          <a:latin typeface="Comic Sans MS"/>
                          <a:ea typeface="Calibri"/>
                          <a:cs typeface="Times New Roman"/>
                        </a:rPr>
                        <a:t>Can I….? / Can I have…?</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1194">
                <a:tc>
                  <a:txBody>
                    <a:bodyPr/>
                    <a:lstStyle/>
                    <a:p>
                      <a:pPr>
                        <a:lnSpc>
                          <a:spcPct val="115000"/>
                        </a:lnSpc>
                        <a:spcAft>
                          <a:spcPts val="0"/>
                        </a:spcAft>
                      </a:pPr>
                      <a:r>
                        <a:rPr lang="en-US" sz="800" i="1">
                          <a:effectLst/>
                          <a:latin typeface="Comic Sans MS"/>
                          <a:ea typeface="Calibri"/>
                          <a:cs typeface="Times New Roman"/>
                        </a:rPr>
                        <a:t>Ga i fynd i’r ty bach os gwelwch yn dda?</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800">
                          <a:effectLst/>
                          <a:latin typeface="Comic Sans MS"/>
                          <a:ea typeface="Calibri"/>
                          <a:cs typeface="Times New Roman"/>
                        </a:rPr>
                        <a:t>Can I go to the toilet please?</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1194">
                <a:tc>
                  <a:txBody>
                    <a:bodyPr/>
                    <a:lstStyle/>
                    <a:p>
                      <a:pPr>
                        <a:lnSpc>
                          <a:spcPct val="115000"/>
                        </a:lnSpc>
                        <a:spcAft>
                          <a:spcPts val="0"/>
                        </a:spcAft>
                      </a:pPr>
                      <a:r>
                        <a:rPr lang="en-US" sz="800">
                          <a:effectLst/>
                          <a:latin typeface="Comic Sans MS"/>
                          <a:ea typeface="Calibri"/>
                          <a:cs typeface="Times New Roman"/>
                        </a:rPr>
                        <a:t>Cei / Na chei</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800">
                          <a:effectLst/>
                          <a:latin typeface="Comic Sans MS"/>
                          <a:ea typeface="Calibri"/>
                          <a:cs typeface="Times New Roman"/>
                        </a:rPr>
                        <a:t>Yes / No</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1194">
                <a:tc>
                  <a:txBody>
                    <a:bodyPr/>
                    <a:lstStyle/>
                    <a:p>
                      <a:pPr>
                        <a:lnSpc>
                          <a:spcPct val="115000"/>
                        </a:lnSpc>
                        <a:spcAft>
                          <a:spcPts val="0"/>
                        </a:spcAft>
                      </a:pPr>
                      <a:r>
                        <a:rPr lang="en-US" sz="800">
                          <a:effectLst/>
                          <a:latin typeface="Comic Sans MS"/>
                          <a:ea typeface="Calibri"/>
                          <a:cs typeface="Times New Roman"/>
                        </a:rPr>
                        <a:t>Wrth gwrs</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800">
                          <a:effectLst/>
                          <a:latin typeface="Comic Sans MS"/>
                          <a:ea typeface="Calibri"/>
                          <a:cs typeface="Times New Roman"/>
                        </a:rPr>
                        <a:t>Of course</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1194">
                <a:tc>
                  <a:txBody>
                    <a:bodyPr/>
                    <a:lstStyle/>
                    <a:p>
                      <a:pPr>
                        <a:lnSpc>
                          <a:spcPct val="115000"/>
                        </a:lnSpc>
                        <a:spcAft>
                          <a:spcPts val="0"/>
                        </a:spcAft>
                      </a:pPr>
                      <a:r>
                        <a:rPr lang="en-US" sz="800">
                          <a:effectLst/>
                          <a:latin typeface="Comic Sans MS"/>
                          <a:ea typeface="Calibri"/>
                          <a:cs typeface="Times New Roman"/>
                        </a:rPr>
                        <a:t>Ble mae…?</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800">
                          <a:effectLst/>
                          <a:latin typeface="Comic Sans MS"/>
                          <a:ea typeface="Calibri"/>
                          <a:cs typeface="Times New Roman"/>
                        </a:rPr>
                        <a:t>Where is…?</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1194">
                <a:tc>
                  <a:txBody>
                    <a:bodyPr/>
                    <a:lstStyle/>
                    <a:p>
                      <a:pPr>
                        <a:lnSpc>
                          <a:spcPct val="115000"/>
                        </a:lnSpc>
                        <a:spcAft>
                          <a:spcPts val="0"/>
                        </a:spcAft>
                      </a:pPr>
                      <a:r>
                        <a:rPr lang="en-US" sz="800">
                          <a:effectLst/>
                          <a:latin typeface="Comic Sans MS"/>
                          <a:ea typeface="Calibri"/>
                          <a:cs typeface="Times New Roman"/>
                        </a:rPr>
                        <a:t>Dyma…</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800">
                          <a:effectLst/>
                          <a:latin typeface="Comic Sans MS"/>
                          <a:ea typeface="Calibri"/>
                          <a:cs typeface="Times New Roman"/>
                        </a:rPr>
                        <a:t>Here is…</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1194">
                <a:tc>
                  <a:txBody>
                    <a:bodyPr/>
                    <a:lstStyle/>
                    <a:p>
                      <a:pPr>
                        <a:lnSpc>
                          <a:spcPct val="115000"/>
                        </a:lnSpc>
                        <a:spcAft>
                          <a:spcPts val="0"/>
                        </a:spcAft>
                      </a:pPr>
                      <a:r>
                        <a:rPr lang="en-US" sz="800">
                          <a:effectLst/>
                          <a:latin typeface="Comic Sans MS"/>
                          <a:ea typeface="Calibri"/>
                          <a:cs typeface="Times New Roman"/>
                        </a:rPr>
                        <a:t>…os gwelwch yn dda?</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800">
                          <a:effectLst/>
                          <a:latin typeface="Comic Sans MS"/>
                          <a:ea typeface="Calibri"/>
                          <a:cs typeface="Times New Roman"/>
                        </a:rPr>
                        <a:t>…please?</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1194">
                <a:tc>
                  <a:txBody>
                    <a:bodyPr/>
                    <a:lstStyle/>
                    <a:p>
                      <a:pPr>
                        <a:lnSpc>
                          <a:spcPct val="115000"/>
                        </a:lnSpc>
                        <a:spcAft>
                          <a:spcPts val="0"/>
                        </a:spcAft>
                      </a:pPr>
                      <a:r>
                        <a:rPr lang="en-US" sz="800">
                          <a:effectLst/>
                          <a:latin typeface="Comic Sans MS"/>
                          <a:ea typeface="Calibri"/>
                          <a:cs typeface="Times New Roman"/>
                        </a:rPr>
                        <a:t>Dwylo i fyny</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800">
                          <a:effectLst/>
                          <a:latin typeface="Comic Sans MS"/>
                          <a:ea typeface="Calibri"/>
                          <a:cs typeface="Times New Roman"/>
                        </a:rPr>
                        <a:t>Hands up</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1194">
                <a:tc>
                  <a:txBody>
                    <a:bodyPr/>
                    <a:lstStyle/>
                    <a:p>
                      <a:pPr>
                        <a:lnSpc>
                          <a:spcPct val="115000"/>
                        </a:lnSpc>
                        <a:spcAft>
                          <a:spcPts val="0"/>
                        </a:spcAft>
                      </a:pPr>
                      <a:r>
                        <a:rPr lang="en-US" sz="800">
                          <a:effectLst/>
                          <a:latin typeface="Comic Sans MS"/>
                          <a:ea typeface="Calibri"/>
                          <a:cs typeface="Times New Roman"/>
                        </a:rPr>
                        <a:t>Pwy sy’n cael cinio?/ brechdanau?</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800">
                          <a:effectLst/>
                          <a:latin typeface="Comic Sans MS"/>
                          <a:ea typeface="Calibri"/>
                          <a:cs typeface="Times New Roman"/>
                        </a:rPr>
                        <a:t>Who is having lunch?/ sandwiches?</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1194">
                <a:tc>
                  <a:txBody>
                    <a:bodyPr/>
                    <a:lstStyle/>
                    <a:p>
                      <a:pPr>
                        <a:lnSpc>
                          <a:spcPct val="115000"/>
                        </a:lnSpc>
                        <a:spcAft>
                          <a:spcPts val="0"/>
                        </a:spcAft>
                      </a:pPr>
                      <a:r>
                        <a:rPr lang="en-US" sz="800">
                          <a:effectLst/>
                          <a:latin typeface="Comic Sans MS"/>
                          <a:ea typeface="Calibri"/>
                          <a:cs typeface="Times New Roman"/>
                        </a:rPr>
                        <a:t>Cinio – un deg dau</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800">
                          <a:effectLst/>
                          <a:latin typeface="Comic Sans MS"/>
                          <a:ea typeface="Calibri"/>
                          <a:cs typeface="Times New Roman"/>
                        </a:rPr>
                        <a:t>Lunch - twelve</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1194">
                <a:tc>
                  <a:txBody>
                    <a:bodyPr/>
                    <a:lstStyle/>
                    <a:p>
                      <a:pPr>
                        <a:lnSpc>
                          <a:spcPct val="115000"/>
                        </a:lnSpc>
                        <a:spcAft>
                          <a:spcPts val="0"/>
                        </a:spcAft>
                      </a:pPr>
                      <a:r>
                        <a:rPr lang="en-US" sz="800">
                          <a:effectLst/>
                          <a:latin typeface="Comic Sans MS"/>
                          <a:ea typeface="Calibri"/>
                          <a:cs typeface="Times New Roman"/>
                        </a:rPr>
                        <a:t>Sawl un?</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800">
                          <a:effectLst/>
                          <a:latin typeface="Comic Sans MS"/>
                          <a:ea typeface="Calibri"/>
                          <a:cs typeface="Times New Roman"/>
                        </a:rPr>
                        <a:t>How many?</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1194">
                <a:tc>
                  <a:txBody>
                    <a:bodyPr/>
                    <a:lstStyle/>
                    <a:p>
                      <a:pPr>
                        <a:lnSpc>
                          <a:spcPct val="115000"/>
                        </a:lnSpc>
                        <a:spcAft>
                          <a:spcPts val="0"/>
                        </a:spcAft>
                      </a:pPr>
                      <a:r>
                        <a:rPr lang="en-US" sz="800">
                          <a:effectLst/>
                          <a:latin typeface="Comic Sans MS"/>
                          <a:ea typeface="Calibri"/>
                          <a:cs typeface="Times New Roman"/>
                        </a:rPr>
                        <a:t>Pa liw ydy hwn?</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800">
                          <a:effectLst/>
                          <a:latin typeface="Comic Sans MS"/>
                          <a:ea typeface="Calibri"/>
                          <a:cs typeface="Times New Roman"/>
                        </a:rPr>
                        <a:t>What colour is this?</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1194">
                <a:tc>
                  <a:txBody>
                    <a:bodyPr/>
                    <a:lstStyle/>
                    <a:p>
                      <a:pPr>
                        <a:lnSpc>
                          <a:spcPct val="115000"/>
                        </a:lnSpc>
                        <a:spcAft>
                          <a:spcPts val="0"/>
                        </a:spcAft>
                      </a:pPr>
                      <a:r>
                        <a:rPr lang="en-US" sz="800">
                          <a:effectLst/>
                          <a:latin typeface="Comic Sans MS"/>
                          <a:ea typeface="Calibri"/>
                          <a:cs typeface="Times New Roman"/>
                        </a:rPr>
                        <a:t>Coch, glas, melyn, gwyrdd, du, gwyn</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800">
                          <a:effectLst/>
                          <a:latin typeface="Comic Sans MS"/>
                          <a:ea typeface="Calibri"/>
                          <a:cs typeface="Times New Roman"/>
                        </a:rPr>
                        <a:t>Red, blue, yellow, green, black, white</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1194">
                <a:tc>
                  <a:txBody>
                    <a:bodyPr/>
                    <a:lstStyle/>
                    <a:p>
                      <a:pPr>
                        <a:lnSpc>
                          <a:spcPct val="115000"/>
                        </a:lnSpc>
                        <a:spcAft>
                          <a:spcPts val="0"/>
                        </a:spcAft>
                      </a:pPr>
                      <a:r>
                        <a:rPr lang="en-US" sz="800">
                          <a:effectLst/>
                          <a:latin typeface="Comic Sans MS"/>
                          <a:ea typeface="Calibri"/>
                          <a:cs typeface="Times New Roman"/>
                        </a:rPr>
                        <a:t>Sut wyt ti?</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800">
                          <a:effectLst/>
                          <a:latin typeface="Comic Sans MS"/>
                          <a:ea typeface="Calibri"/>
                          <a:cs typeface="Times New Roman"/>
                        </a:rPr>
                        <a:t>How are you?</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1194">
                <a:tc>
                  <a:txBody>
                    <a:bodyPr/>
                    <a:lstStyle/>
                    <a:p>
                      <a:pPr>
                        <a:lnSpc>
                          <a:spcPct val="115000"/>
                        </a:lnSpc>
                        <a:spcAft>
                          <a:spcPts val="0"/>
                        </a:spcAft>
                      </a:pPr>
                      <a:r>
                        <a:rPr lang="en-US" sz="800" i="1">
                          <a:effectLst/>
                          <a:latin typeface="Comic Sans MS"/>
                          <a:ea typeface="Calibri"/>
                          <a:cs typeface="Times New Roman"/>
                        </a:rPr>
                        <a:t>Da iawn diolch</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800">
                          <a:effectLst/>
                          <a:latin typeface="Comic Sans MS"/>
                          <a:ea typeface="Calibri"/>
                          <a:cs typeface="Times New Roman"/>
                        </a:rPr>
                        <a:t>Very good/well thank you</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1194">
                <a:tc>
                  <a:txBody>
                    <a:bodyPr/>
                    <a:lstStyle/>
                    <a:p>
                      <a:pPr>
                        <a:lnSpc>
                          <a:spcPct val="115000"/>
                        </a:lnSpc>
                        <a:spcAft>
                          <a:spcPts val="0"/>
                        </a:spcAft>
                      </a:pPr>
                      <a:r>
                        <a:rPr lang="en-US" sz="800" i="1">
                          <a:effectLst/>
                          <a:latin typeface="Comic Sans MS"/>
                          <a:ea typeface="Calibri"/>
                          <a:cs typeface="Times New Roman"/>
                        </a:rPr>
                        <a:t> ‘Dw i’n……(hapus)</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800">
                          <a:effectLst/>
                          <a:latin typeface="Comic Sans MS"/>
                          <a:ea typeface="Calibri"/>
                          <a:cs typeface="Times New Roman"/>
                        </a:rPr>
                        <a:t>I am ….(happy)</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1194">
                <a:tc>
                  <a:txBody>
                    <a:bodyPr/>
                    <a:lstStyle/>
                    <a:p>
                      <a:pPr>
                        <a:lnSpc>
                          <a:spcPct val="115000"/>
                        </a:lnSpc>
                        <a:spcAft>
                          <a:spcPts val="0"/>
                        </a:spcAft>
                      </a:pPr>
                      <a:r>
                        <a:rPr lang="en-US" sz="800">
                          <a:effectLst/>
                          <a:latin typeface="Comic Sans MS"/>
                          <a:ea typeface="Calibri"/>
                          <a:cs typeface="Times New Roman"/>
                        </a:rPr>
                        <a:t>Sut mae’r tywydd?</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800">
                          <a:effectLst/>
                          <a:latin typeface="Comic Sans MS"/>
                          <a:ea typeface="Calibri"/>
                          <a:cs typeface="Times New Roman"/>
                        </a:rPr>
                        <a:t>What is the weather like?</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1194">
                <a:tc>
                  <a:txBody>
                    <a:bodyPr/>
                    <a:lstStyle/>
                    <a:p>
                      <a:pPr>
                        <a:lnSpc>
                          <a:spcPct val="115000"/>
                        </a:lnSpc>
                        <a:spcAft>
                          <a:spcPts val="0"/>
                        </a:spcAft>
                      </a:pPr>
                      <a:r>
                        <a:rPr lang="en-US" sz="800" i="1">
                          <a:effectLst/>
                          <a:latin typeface="Comic Sans MS"/>
                          <a:ea typeface="Calibri"/>
                          <a:cs typeface="Times New Roman"/>
                        </a:rPr>
                        <a:t>Mae hi’n…..(heulog)</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800">
                          <a:effectLst/>
                          <a:latin typeface="Comic Sans MS"/>
                          <a:ea typeface="Calibri"/>
                          <a:cs typeface="Times New Roman"/>
                        </a:rPr>
                        <a:t>Is is…… (sunny)</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1194">
                <a:tc>
                  <a:txBody>
                    <a:bodyPr/>
                    <a:lstStyle/>
                    <a:p>
                      <a:pPr>
                        <a:lnSpc>
                          <a:spcPct val="115000"/>
                        </a:lnSpc>
                        <a:spcAft>
                          <a:spcPts val="0"/>
                        </a:spcAft>
                      </a:pPr>
                      <a:r>
                        <a:rPr lang="en-US" sz="800">
                          <a:effectLst/>
                          <a:latin typeface="Comic Sans MS"/>
                          <a:ea typeface="Calibri"/>
                          <a:cs typeface="Times New Roman"/>
                        </a:rPr>
                        <a:t>Mae hi’n amser…..(chwarae)</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800">
                          <a:effectLst/>
                          <a:latin typeface="Comic Sans MS"/>
                          <a:ea typeface="Calibri"/>
                          <a:cs typeface="Times New Roman"/>
                        </a:rPr>
                        <a:t>It is…. (playtime)</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2388">
                <a:tc>
                  <a:txBody>
                    <a:bodyPr/>
                    <a:lstStyle/>
                    <a:p>
                      <a:pPr>
                        <a:lnSpc>
                          <a:spcPct val="115000"/>
                        </a:lnSpc>
                        <a:spcAft>
                          <a:spcPts val="0"/>
                        </a:spcAft>
                      </a:pPr>
                      <a:r>
                        <a:rPr lang="en-US" sz="800">
                          <a:effectLst/>
                          <a:latin typeface="Comic Sans MS"/>
                          <a:ea typeface="Calibri"/>
                          <a:cs typeface="Times New Roman"/>
                        </a:rPr>
                        <a:t>Dydd……(Llun, Mawrth, Mercher, Iau, Gwener)</a:t>
                      </a:r>
                      <a:endParaRPr lang="en-GB" sz="80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800" dirty="0">
                          <a:effectLst/>
                          <a:latin typeface="Comic Sans MS"/>
                          <a:ea typeface="Calibri"/>
                          <a:cs typeface="Times New Roman"/>
                        </a:rPr>
                        <a:t>……….day (Mon, Tues, </a:t>
                      </a:r>
                      <a:r>
                        <a:rPr lang="en-US" sz="800" dirty="0" err="1">
                          <a:effectLst/>
                          <a:latin typeface="Comic Sans MS"/>
                          <a:ea typeface="Calibri"/>
                          <a:cs typeface="Times New Roman"/>
                        </a:rPr>
                        <a:t>Wednes</a:t>
                      </a:r>
                      <a:r>
                        <a:rPr lang="en-US" sz="800" dirty="0">
                          <a:effectLst/>
                          <a:latin typeface="Comic Sans MS"/>
                          <a:ea typeface="Calibri"/>
                          <a:cs typeface="Times New Roman"/>
                        </a:rPr>
                        <a:t>, Thurs, Fri)</a:t>
                      </a:r>
                      <a:endParaRPr lang="en-GB" sz="800" dirty="0">
                        <a:effectLst/>
                        <a:latin typeface="Calibri"/>
                        <a:ea typeface="Calibri"/>
                        <a:cs typeface="Times New Roman"/>
                      </a:endParaRPr>
                    </a:p>
                  </a:txBody>
                  <a:tcPr marL="50227" marR="50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23438850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800" dirty="0" smtClean="0">
                <a:latin typeface="Comic Sans MS" panose="030F0702030302020204" pitchFamily="66" charset="0"/>
              </a:rPr>
              <a:t>Moodle</a:t>
            </a:r>
            <a:endParaRPr lang="en-GB" dirty="0"/>
          </a:p>
        </p:txBody>
      </p:sp>
      <p:pic>
        <p:nvPicPr>
          <p:cNvPr id="4" name="Content Placeholder 3"/>
          <p:cNvPicPr>
            <a:picLocks noGrp="1" noChangeAspect="1"/>
          </p:cNvPicPr>
          <p:nvPr>
            <p:ph idx="1"/>
          </p:nvPr>
        </p:nvPicPr>
        <p:blipFill>
          <a:blip r:embed="rId3" cstate="print"/>
          <a:stretch>
            <a:fillRect/>
          </a:stretch>
        </p:blipFill>
        <p:spPr>
          <a:xfrm>
            <a:off x="1266825" y="1600200"/>
            <a:ext cx="6000750" cy="4800600"/>
          </a:xfrm>
          <a:prstGeom prst="rect">
            <a:avLst/>
          </a:prstGeom>
        </p:spPr>
      </p:pic>
    </p:spTree>
    <p:extLst>
      <p:ext uri="{BB962C8B-B14F-4D97-AF65-F5344CB8AC3E}">
        <p14:creationId xmlns:p14="http://schemas.microsoft.com/office/powerpoint/2010/main" val="191245625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2_Adjacency">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691</TotalTime>
  <Words>2859</Words>
  <Application>Microsoft Office PowerPoint</Application>
  <PresentationFormat>On-screen Show (4:3)</PresentationFormat>
  <Paragraphs>659</Paragraphs>
  <Slides>41</Slides>
  <Notes>41</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41</vt:i4>
      </vt:variant>
    </vt:vector>
  </HeadingPairs>
  <TitlesOfParts>
    <vt:vector size="54" baseType="lpstr">
      <vt:lpstr>ＭＳ Ｐゴシック</vt:lpstr>
      <vt:lpstr>Arial</vt:lpstr>
      <vt:lpstr>ArialMT</vt:lpstr>
      <vt:lpstr>Calibri</vt:lpstr>
      <vt:lpstr>Cambria</vt:lpstr>
      <vt:lpstr>Comic Sans MS</vt:lpstr>
      <vt:lpstr>ComicSansMS</vt:lpstr>
      <vt:lpstr>Franklin Gothic Book</vt:lpstr>
      <vt:lpstr>Lucida Sans Unicode</vt:lpstr>
      <vt:lpstr>Symbol</vt:lpstr>
      <vt:lpstr>Times New Roman</vt:lpstr>
      <vt:lpstr>Adjacency</vt:lpstr>
      <vt:lpstr>2_Adjacency</vt:lpstr>
      <vt:lpstr>Welsh second language </vt:lpstr>
      <vt:lpstr>Welsh Language Development in the Foundation Phase</vt:lpstr>
      <vt:lpstr>Welsh Language Development</vt:lpstr>
      <vt:lpstr>PowerPoint Presentation</vt:lpstr>
      <vt:lpstr>PowerPoint Presentation</vt:lpstr>
      <vt:lpstr>PowerPoint Presentation</vt:lpstr>
      <vt:lpstr>PowerPoint Presentation</vt:lpstr>
      <vt:lpstr>PowerPoint Presentation</vt:lpstr>
      <vt:lpstr> Role-play and the use of puppets  </vt:lpstr>
      <vt:lpstr>Fflic a Fflac</vt:lpstr>
      <vt:lpstr>Welsh rhymes and songs</vt:lpstr>
      <vt:lpstr>PowerPoint Presentation</vt:lpstr>
      <vt:lpstr>PowerPoint Presentation</vt:lpstr>
      <vt:lpstr>Welsh language games  </vt:lpstr>
      <vt:lpstr>Fun games for the hall or yard</vt:lpstr>
      <vt:lpstr>    Promoting Welsh</vt:lpstr>
      <vt:lpstr> Promoting Welsh</vt:lpstr>
      <vt:lpstr>Welsh second language in the National Curriculum for Wales</vt:lpstr>
      <vt:lpstr>Welsh in the National Curriculum for Wales</vt:lpstr>
      <vt:lpstr>PowerPoint Presentation</vt:lpstr>
      <vt:lpstr>PowerPoint Presentation</vt:lpstr>
      <vt:lpstr>PowerPoint Presentation</vt:lpstr>
      <vt:lpstr>Y Pod-antur Cymraeg </vt:lpstr>
      <vt:lpstr>QR codes for reading books</vt:lpstr>
      <vt:lpstr>Central South Consortium</vt:lpstr>
      <vt:lpstr>Campau Cosmig</vt:lpstr>
      <vt:lpstr>Hwb</vt:lpstr>
      <vt:lpstr>Primary Resources</vt:lpstr>
      <vt:lpstr>TES</vt:lpstr>
      <vt:lpstr>Moving learners from level 3 to level 4</vt:lpstr>
      <vt:lpstr>Moving learners from level 4 to level 5</vt:lpstr>
      <vt:lpstr>Slot Drilio</vt:lpstr>
      <vt:lpstr>WJEC /CBAC Welsh across the curriculum film clips</vt:lpstr>
      <vt:lpstr>Useful Websites</vt:lpstr>
      <vt:lpstr>Cynllun Sabothol / Sabbatical Scheme</vt:lpstr>
      <vt:lpstr> Promoting Welsh Planning Sheet </vt:lpstr>
      <vt:lpstr> Promoting Welsh Planning Sheet </vt:lpstr>
      <vt:lpstr>PowerPoint Presentation</vt:lpstr>
      <vt:lpstr> Promoting Welsh Planning Sheet </vt:lpstr>
      <vt:lpstr>Year 1 BA(Ed) &amp; PGCE Primary PTE1 </vt:lpstr>
      <vt:lpstr>Moodle</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Di</dc:creator>
  <cp:lastModifiedBy>Natalie Griffiths</cp:lastModifiedBy>
  <cp:revision>54</cp:revision>
  <cp:lastPrinted>2017-10-30T10:05:56Z</cp:lastPrinted>
  <dcterms:created xsi:type="dcterms:W3CDTF">2014-10-22T23:30:58Z</dcterms:created>
  <dcterms:modified xsi:type="dcterms:W3CDTF">2017-10-30T10:06:23Z</dcterms:modified>
</cp:coreProperties>
</file>