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60" r:id="rId2"/>
  </p:sldMasterIdLst>
  <p:notesMasterIdLst>
    <p:notesMasterId r:id="rId42"/>
  </p:notesMasterIdLst>
  <p:handoutMasterIdLst>
    <p:handoutMasterId r:id="rId43"/>
  </p:handoutMasterIdLst>
  <p:sldIdLst>
    <p:sldId id="330" r:id="rId3"/>
    <p:sldId id="417" r:id="rId4"/>
    <p:sldId id="436" r:id="rId5"/>
    <p:sldId id="418" r:id="rId6"/>
    <p:sldId id="423" r:id="rId7"/>
    <p:sldId id="447" r:id="rId8"/>
    <p:sldId id="448" r:id="rId9"/>
    <p:sldId id="303" r:id="rId10"/>
    <p:sldId id="294" r:id="rId11"/>
    <p:sldId id="296" r:id="rId12"/>
    <p:sldId id="304" r:id="rId13"/>
    <p:sldId id="308" r:id="rId14"/>
    <p:sldId id="305" r:id="rId15"/>
    <p:sldId id="449" r:id="rId16"/>
    <p:sldId id="307" r:id="rId17"/>
    <p:sldId id="295" r:id="rId18"/>
    <p:sldId id="311" r:id="rId19"/>
    <p:sldId id="306" r:id="rId20"/>
    <p:sldId id="310" r:id="rId21"/>
    <p:sldId id="450" r:id="rId22"/>
    <p:sldId id="451" r:id="rId23"/>
    <p:sldId id="309" r:id="rId24"/>
    <p:sldId id="297" r:id="rId25"/>
    <p:sldId id="298" r:id="rId26"/>
    <p:sldId id="265" r:id="rId27"/>
    <p:sldId id="266" r:id="rId28"/>
    <p:sldId id="267" r:id="rId29"/>
    <p:sldId id="268" r:id="rId30"/>
    <p:sldId id="269" r:id="rId31"/>
    <p:sldId id="270" r:id="rId32"/>
    <p:sldId id="271" r:id="rId33"/>
    <p:sldId id="272" r:id="rId34"/>
    <p:sldId id="273" r:id="rId35"/>
    <p:sldId id="274" r:id="rId36"/>
    <p:sldId id="299" r:id="rId37"/>
    <p:sldId id="300" r:id="rId38"/>
    <p:sldId id="283" r:id="rId39"/>
    <p:sldId id="289" r:id="rId40"/>
    <p:sldId id="398" r:id="rId41"/>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0" autoAdjust="0"/>
    <p:restoredTop sz="94660"/>
  </p:normalViewPr>
  <p:slideViewPr>
    <p:cSldViewPr>
      <p:cViewPr varScale="1">
        <p:scale>
          <a:sx n="101" d="100"/>
          <a:sy n="101" d="100"/>
        </p:scale>
        <p:origin x="132" y="630"/>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F4AB86-68ED-41EB-BCAA-3C0077409A21}" type="doc">
      <dgm:prSet loTypeId="urn:microsoft.com/office/officeart/2005/8/layout/cycle1" loCatId="cycle" qsTypeId="urn:microsoft.com/office/officeart/2005/8/quickstyle/3d2#1" qsCatId="3D" csTypeId="urn:microsoft.com/office/officeart/2005/8/colors/colorful3" csCatId="colorful" phldr="1"/>
      <dgm:spPr/>
      <dgm:t>
        <a:bodyPr/>
        <a:lstStyle/>
        <a:p>
          <a:endParaRPr lang="en-GB"/>
        </a:p>
      </dgm:t>
    </dgm:pt>
    <dgm:pt modelId="{78FE1EE0-810B-42B0-82E5-7965E230953D}">
      <dgm:prSet phldrT="[Text]"/>
      <dgm:spPr/>
      <dgm:t>
        <a:bodyPr/>
        <a:lstStyle/>
        <a:p>
          <a:r>
            <a:rPr lang="en-US" dirty="0"/>
            <a:t>execute it</a:t>
          </a:r>
          <a:endParaRPr lang="en-GB" dirty="0"/>
        </a:p>
      </dgm:t>
    </dgm:pt>
    <dgm:pt modelId="{FE88A61A-5A89-4163-A672-D6F2DD4F55CD}" type="parTrans" cxnId="{C69A6FD7-EF08-48AD-8421-BAB18292D8E6}">
      <dgm:prSet/>
      <dgm:spPr/>
      <dgm:t>
        <a:bodyPr/>
        <a:lstStyle/>
        <a:p>
          <a:endParaRPr lang="en-GB"/>
        </a:p>
      </dgm:t>
    </dgm:pt>
    <dgm:pt modelId="{50C55C8E-3225-4644-AE0B-E9C458F6DA5B}" type="sibTrans" cxnId="{C69A6FD7-EF08-48AD-8421-BAB18292D8E6}">
      <dgm:prSet/>
      <dgm:spPr/>
      <dgm:t>
        <a:bodyPr/>
        <a:lstStyle/>
        <a:p>
          <a:endParaRPr lang="en-GB"/>
        </a:p>
      </dgm:t>
    </dgm:pt>
    <dgm:pt modelId="{A5F96FAF-6E2F-4F53-8D05-04B6422D2597}">
      <dgm:prSet phldrT="[Text]"/>
      <dgm:spPr/>
      <dgm:t>
        <a:bodyPr/>
        <a:lstStyle/>
        <a:p>
          <a:r>
            <a:rPr lang="en-US" dirty="0"/>
            <a:t>fetch an instruction</a:t>
          </a:r>
          <a:endParaRPr lang="en-GB" dirty="0"/>
        </a:p>
      </dgm:t>
    </dgm:pt>
    <dgm:pt modelId="{6D34FBC4-227E-4051-8533-724FEED3123A}" type="parTrans" cxnId="{65811C62-BA3C-4177-86B2-938B04B9CE91}">
      <dgm:prSet/>
      <dgm:spPr/>
      <dgm:t>
        <a:bodyPr/>
        <a:lstStyle/>
        <a:p>
          <a:endParaRPr lang="en-GB"/>
        </a:p>
      </dgm:t>
    </dgm:pt>
    <dgm:pt modelId="{A2AD379B-3210-4582-8BBF-5AFCC2D571C4}" type="sibTrans" cxnId="{65811C62-BA3C-4177-86B2-938B04B9CE91}">
      <dgm:prSet/>
      <dgm:spPr/>
      <dgm:t>
        <a:bodyPr/>
        <a:lstStyle/>
        <a:p>
          <a:endParaRPr lang="en-GB"/>
        </a:p>
      </dgm:t>
    </dgm:pt>
    <dgm:pt modelId="{2E9F3F21-C970-48F9-ACBE-A12749A6F5AA}" type="pres">
      <dgm:prSet presAssocID="{97F4AB86-68ED-41EB-BCAA-3C0077409A21}" presName="cycle" presStyleCnt="0">
        <dgm:presLayoutVars>
          <dgm:dir/>
          <dgm:resizeHandles val="exact"/>
        </dgm:presLayoutVars>
      </dgm:prSet>
      <dgm:spPr/>
    </dgm:pt>
    <dgm:pt modelId="{05FBE6F6-D399-445F-B422-42925BE2BDB6}" type="pres">
      <dgm:prSet presAssocID="{78FE1EE0-810B-42B0-82E5-7965E230953D}" presName="dummy" presStyleCnt="0"/>
      <dgm:spPr/>
    </dgm:pt>
    <dgm:pt modelId="{8EC46068-FBD4-42A1-A410-523357E01F4B}" type="pres">
      <dgm:prSet presAssocID="{78FE1EE0-810B-42B0-82E5-7965E230953D}" presName="node" presStyleLbl="revTx" presStyleIdx="0" presStyleCnt="2">
        <dgm:presLayoutVars>
          <dgm:bulletEnabled val="1"/>
        </dgm:presLayoutVars>
      </dgm:prSet>
      <dgm:spPr/>
    </dgm:pt>
    <dgm:pt modelId="{D2E9B9DD-0143-48C2-A791-CBDC1E8F4430}" type="pres">
      <dgm:prSet presAssocID="{50C55C8E-3225-4644-AE0B-E9C458F6DA5B}" presName="sibTrans" presStyleLbl="node1" presStyleIdx="0" presStyleCnt="2"/>
      <dgm:spPr/>
    </dgm:pt>
    <dgm:pt modelId="{C5AAF58F-536A-43B3-9763-8F59DA3E5BEA}" type="pres">
      <dgm:prSet presAssocID="{A5F96FAF-6E2F-4F53-8D05-04B6422D2597}" presName="dummy" presStyleCnt="0"/>
      <dgm:spPr/>
    </dgm:pt>
    <dgm:pt modelId="{5C813206-586D-4F6C-9DDA-155F436F5596}" type="pres">
      <dgm:prSet presAssocID="{A5F96FAF-6E2F-4F53-8D05-04B6422D2597}" presName="node" presStyleLbl="revTx" presStyleIdx="1" presStyleCnt="2">
        <dgm:presLayoutVars>
          <dgm:bulletEnabled val="1"/>
        </dgm:presLayoutVars>
      </dgm:prSet>
      <dgm:spPr/>
    </dgm:pt>
    <dgm:pt modelId="{F9A292F6-9A1E-4DD3-8F81-8FFD5B62FA0A}" type="pres">
      <dgm:prSet presAssocID="{A2AD379B-3210-4582-8BBF-5AFCC2D571C4}" presName="sibTrans" presStyleLbl="node1" presStyleIdx="1" presStyleCnt="2"/>
      <dgm:spPr/>
    </dgm:pt>
  </dgm:ptLst>
  <dgm:cxnLst>
    <dgm:cxn modelId="{65811C62-BA3C-4177-86B2-938B04B9CE91}" srcId="{97F4AB86-68ED-41EB-BCAA-3C0077409A21}" destId="{A5F96FAF-6E2F-4F53-8D05-04B6422D2597}" srcOrd="1" destOrd="0" parTransId="{6D34FBC4-227E-4051-8533-724FEED3123A}" sibTransId="{A2AD379B-3210-4582-8BBF-5AFCC2D571C4}"/>
    <dgm:cxn modelId="{F16E6251-046C-4AA8-844E-3664222B8183}" type="presOf" srcId="{78FE1EE0-810B-42B0-82E5-7965E230953D}" destId="{8EC46068-FBD4-42A1-A410-523357E01F4B}" srcOrd="0" destOrd="0" presId="urn:microsoft.com/office/officeart/2005/8/layout/cycle1"/>
    <dgm:cxn modelId="{31760F7A-A361-4035-9303-3BC5AA1DCD6D}" type="presOf" srcId="{50C55C8E-3225-4644-AE0B-E9C458F6DA5B}" destId="{D2E9B9DD-0143-48C2-A791-CBDC1E8F4430}" srcOrd="0" destOrd="0" presId="urn:microsoft.com/office/officeart/2005/8/layout/cycle1"/>
    <dgm:cxn modelId="{DAF6D87B-8C45-45FC-B6A7-455539FA55A4}" type="presOf" srcId="{A2AD379B-3210-4582-8BBF-5AFCC2D571C4}" destId="{F9A292F6-9A1E-4DD3-8F81-8FFD5B62FA0A}" srcOrd="0" destOrd="0" presId="urn:microsoft.com/office/officeart/2005/8/layout/cycle1"/>
    <dgm:cxn modelId="{1F4167B5-6FF5-4EEC-AC5B-4CFE3A0C273A}" type="presOf" srcId="{97F4AB86-68ED-41EB-BCAA-3C0077409A21}" destId="{2E9F3F21-C970-48F9-ACBE-A12749A6F5AA}" srcOrd="0" destOrd="0" presId="urn:microsoft.com/office/officeart/2005/8/layout/cycle1"/>
    <dgm:cxn modelId="{C69A6FD7-EF08-48AD-8421-BAB18292D8E6}" srcId="{97F4AB86-68ED-41EB-BCAA-3C0077409A21}" destId="{78FE1EE0-810B-42B0-82E5-7965E230953D}" srcOrd="0" destOrd="0" parTransId="{FE88A61A-5A89-4163-A672-D6F2DD4F55CD}" sibTransId="{50C55C8E-3225-4644-AE0B-E9C458F6DA5B}"/>
    <dgm:cxn modelId="{E46CEED8-3B0D-4EAD-8A24-3442D3F57D0C}" type="presOf" srcId="{A5F96FAF-6E2F-4F53-8D05-04B6422D2597}" destId="{5C813206-586D-4F6C-9DDA-155F436F5596}" srcOrd="0" destOrd="0" presId="urn:microsoft.com/office/officeart/2005/8/layout/cycle1"/>
    <dgm:cxn modelId="{9EA4FF98-7CC4-45D3-BB98-267AFEB51D5E}" type="presParOf" srcId="{2E9F3F21-C970-48F9-ACBE-A12749A6F5AA}" destId="{05FBE6F6-D399-445F-B422-42925BE2BDB6}" srcOrd="0" destOrd="0" presId="urn:microsoft.com/office/officeart/2005/8/layout/cycle1"/>
    <dgm:cxn modelId="{1EE778DE-A6D8-4B2E-888A-97853A9BC253}" type="presParOf" srcId="{2E9F3F21-C970-48F9-ACBE-A12749A6F5AA}" destId="{8EC46068-FBD4-42A1-A410-523357E01F4B}" srcOrd="1" destOrd="0" presId="urn:microsoft.com/office/officeart/2005/8/layout/cycle1"/>
    <dgm:cxn modelId="{7839C1EC-2B47-4BD1-A927-D93F1474B8E0}" type="presParOf" srcId="{2E9F3F21-C970-48F9-ACBE-A12749A6F5AA}" destId="{D2E9B9DD-0143-48C2-A791-CBDC1E8F4430}" srcOrd="2" destOrd="0" presId="urn:microsoft.com/office/officeart/2005/8/layout/cycle1"/>
    <dgm:cxn modelId="{BBAB662B-A4C1-470F-B776-81BCF8BE0794}" type="presParOf" srcId="{2E9F3F21-C970-48F9-ACBE-A12749A6F5AA}" destId="{C5AAF58F-536A-43B3-9763-8F59DA3E5BEA}" srcOrd="3" destOrd="0" presId="urn:microsoft.com/office/officeart/2005/8/layout/cycle1"/>
    <dgm:cxn modelId="{3C943C16-4FC1-4A7F-AF80-0B7542E6B0E4}" type="presParOf" srcId="{2E9F3F21-C970-48F9-ACBE-A12749A6F5AA}" destId="{5C813206-586D-4F6C-9DDA-155F436F5596}" srcOrd="4" destOrd="0" presId="urn:microsoft.com/office/officeart/2005/8/layout/cycle1"/>
    <dgm:cxn modelId="{634DCD83-A611-409B-9D51-68C7B7C2E76C}" type="presParOf" srcId="{2E9F3F21-C970-48F9-ACBE-A12749A6F5AA}" destId="{F9A292F6-9A1E-4DD3-8F81-8FFD5B62FA0A}"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87F234-93DD-41E0-8D00-32669D830322}" type="doc">
      <dgm:prSet loTypeId="urn:microsoft.com/office/officeart/2005/8/layout/cycle1" loCatId="cycle" qsTypeId="urn:microsoft.com/office/officeart/2005/8/quickstyle/simple4" qsCatId="simple" csTypeId="urn:microsoft.com/office/officeart/2005/8/colors/colorful2" csCatId="colorful" phldr="1"/>
      <dgm:spPr/>
      <dgm:t>
        <a:bodyPr/>
        <a:lstStyle/>
        <a:p>
          <a:endParaRPr lang="en-GB"/>
        </a:p>
      </dgm:t>
    </dgm:pt>
    <dgm:pt modelId="{B0C28565-B0FA-4D81-9A10-5C22C817F2C0}">
      <dgm:prSet phldrT="[Text]"/>
      <dgm:spPr/>
      <dgm:t>
        <a:bodyPr/>
        <a:lstStyle/>
        <a:p>
          <a:r>
            <a:rPr kumimoji="0" lang="en-US" b="0" i="0" u="none" strike="noStrike" cap="none" spc="0" normalizeH="0" baseline="0" noProof="0">
              <a:ln/>
              <a:effectLst/>
              <a:uLnTx/>
              <a:uFillTx/>
              <a:latin typeface="+mn-lt"/>
              <a:ea typeface="+mn-ea"/>
              <a:cs typeface="+mn-cs"/>
            </a:rPr>
            <a:t>Decode instruction</a:t>
          </a:r>
          <a:endParaRPr lang="en-GB" dirty="0"/>
        </a:p>
      </dgm:t>
    </dgm:pt>
    <dgm:pt modelId="{C22292F7-CDDC-4CC5-AD41-E6F9E85A55AD}" type="parTrans" cxnId="{6FC24804-E4EF-4AEB-B68A-C804C4D8774E}">
      <dgm:prSet/>
      <dgm:spPr/>
      <dgm:t>
        <a:bodyPr/>
        <a:lstStyle/>
        <a:p>
          <a:endParaRPr lang="en-GB"/>
        </a:p>
      </dgm:t>
    </dgm:pt>
    <dgm:pt modelId="{ABDAA165-BB98-46FC-AC2E-ECCCB6F76CDF}" type="sibTrans" cxnId="{6FC24804-E4EF-4AEB-B68A-C804C4D8774E}">
      <dgm:prSet/>
      <dgm:spPr/>
      <dgm:t>
        <a:bodyPr/>
        <a:lstStyle/>
        <a:p>
          <a:endParaRPr lang="en-GB"/>
        </a:p>
      </dgm:t>
    </dgm:pt>
    <dgm:pt modelId="{FC4B5D19-41E2-4623-BC35-B4DC87DD4130}">
      <dgm:prSet phldrT="[Text]"/>
      <dgm:spPr/>
      <dgm:t>
        <a:bodyPr/>
        <a:lstStyle/>
        <a:p>
          <a:r>
            <a:rPr kumimoji="0" lang="en-US" b="0" i="0" u="none" strike="noStrike" cap="none" spc="0" normalizeH="0" baseline="0" noProof="0">
              <a:ln/>
              <a:effectLst/>
              <a:uLnTx/>
              <a:uFillTx/>
              <a:latin typeface="+mn-lt"/>
              <a:ea typeface="+mn-ea"/>
              <a:cs typeface="+mn-cs"/>
            </a:rPr>
            <a:t>Fetch required operands</a:t>
          </a:r>
          <a:endParaRPr lang="en-GB" dirty="0"/>
        </a:p>
      </dgm:t>
    </dgm:pt>
    <dgm:pt modelId="{E7B27714-6ED1-4787-AB76-B7355927F25F}" type="parTrans" cxnId="{EF14CB07-F35A-4A7A-81E6-6BD7177473EA}">
      <dgm:prSet/>
      <dgm:spPr/>
      <dgm:t>
        <a:bodyPr/>
        <a:lstStyle/>
        <a:p>
          <a:endParaRPr lang="en-GB"/>
        </a:p>
      </dgm:t>
    </dgm:pt>
    <dgm:pt modelId="{CA9E1389-4006-4B28-B9FB-2680EDB9AF6B}" type="sibTrans" cxnId="{EF14CB07-F35A-4A7A-81E6-6BD7177473EA}">
      <dgm:prSet/>
      <dgm:spPr/>
      <dgm:t>
        <a:bodyPr/>
        <a:lstStyle/>
        <a:p>
          <a:endParaRPr lang="en-GB"/>
        </a:p>
      </dgm:t>
    </dgm:pt>
    <dgm:pt modelId="{3B272CDB-AFE6-42CD-BAD7-E584568C1829}">
      <dgm:prSet phldrT="[Text]"/>
      <dgm:spPr/>
      <dgm:t>
        <a:bodyPr/>
        <a:lstStyle/>
        <a:p>
          <a:r>
            <a:rPr kumimoji="0" lang="en-US" b="0" i="0" u="none" strike="noStrike" cap="none" spc="0" normalizeH="0" baseline="0" noProof="0">
              <a:ln/>
              <a:effectLst/>
              <a:uLnTx/>
              <a:uFillTx/>
              <a:latin typeface="+mn-lt"/>
              <a:ea typeface="+mn-ea"/>
              <a:cs typeface="+mn-cs"/>
            </a:rPr>
            <a:t>Perform operation</a:t>
          </a:r>
          <a:endParaRPr lang="en-GB" dirty="0"/>
        </a:p>
      </dgm:t>
    </dgm:pt>
    <dgm:pt modelId="{0E6083E5-3054-4EA3-A39B-0B3C506677A3}" type="parTrans" cxnId="{C3D846B2-9107-419C-B9D3-6C9A79588F6B}">
      <dgm:prSet/>
      <dgm:spPr/>
      <dgm:t>
        <a:bodyPr/>
        <a:lstStyle/>
        <a:p>
          <a:endParaRPr lang="en-GB"/>
        </a:p>
      </dgm:t>
    </dgm:pt>
    <dgm:pt modelId="{E6E481E3-50F7-4E1E-B436-374193FD45B1}" type="sibTrans" cxnId="{C3D846B2-9107-419C-B9D3-6C9A79588F6B}">
      <dgm:prSet/>
      <dgm:spPr/>
      <dgm:t>
        <a:bodyPr/>
        <a:lstStyle/>
        <a:p>
          <a:endParaRPr lang="en-GB"/>
        </a:p>
      </dgm:t>
    </dgm:pt>
    <dgm:pt modelId="{A6FA9B2D-99FB-4ED5-8234-8984B3071FE8}">
      <dgm:prSet phldrT="[Text]"/>
      <dgm:spPr/>
      <dgm:t>
        <a:bodyPr/>
        <a:lstStyle/>
        <a:p>
          <a:r>
            <a:rPr kumimoji="0" lang="en-US" b="0" i="0" u="none" strike="noStrike" cap="none" spc="0" normalizeH="0" baseline="0" noProof="0" dirty="0">
              <a:ln/>
              <a:effectLst/>
              <a:uLnTx/>
              <a:uFillTx/>
              <a:latin typeface="+mn-lt"/>
              <a:ea typeface="+mn-ea"/>
              <a:cs typeface="+mn-cs"/>
            </a:rPr>
            <a:t>Fetch instruction from memory </a:t>
          </a:r>
          <a:endParaRPr lang="en-GB" dirty="0"/>
        </a:p>
      </dgm:t>
    </dgm:pt>
    <dgm:pt modelId="{0FAB3388-6AC0-4D9B-A5C4-1C83906CADA3}" type="parTrans" cxnId="{D5601D42-8DFC-4524-83EB-EBAA7D7D82EA}">
      <dgm:prSet/>
      <dgm:spPr/>
      <dgm:t>
        <a:bodyPr/>
        <a:lstStyle/>
        <a:p>
          <a:endParaRPr lang="en-GB"/>
        </a:p>
      </dgm:t>
    </dgm:pt>
    <dgm:pt modelId="{4D34D8F8-C671-47EA-987A-D72AF4B56009}" type="sibTrans" cxnId="{D5601D42-8DFC-4524-83EB-EBAA7D7D82EA}">
      <dgm:prSet/>
      <dgm:spPr/>
      <dgm:t>
        <a:bodyPr/>
        <a:lstStyle/>
        <a:p>
          <a:endParaRPr lang="en-GB"/>
        </a:p>
      </dgm:t>
    </dgm:pt>
    <dgm:pt modelId="{E3FEF110-9772-4C4E-A36B-4546AE9CC43B}" type="pres">
      <dgm:prSet presAssocID="{7487F234-93DD-41E0-8D00-32669D830322}" presName="cycle" presStyleCnt="0">
        <dgm:presLayoutVars>
          <dgm:dir/>
          <dgm:resizeHandles val="exact"/>
        </dgm:presLayoutVars>
      </dgm:prSet>
      <dgm:spPr/>
    </dgm:pt>
    <dgm:pt modelId="{5E207CF7-6A0F-4FA7-BFDE-BD5F8E5004AE}" type="pres">
      <dgm:prSet presAssocID="{B0C28565-B0FA-4D81-9A10-5C22C817F2C0}" presName="dummy" presStyleCnt="0"/>
      <dgm:spPr/>
    </dgm:pt>
    <dgm:pt modelId="{6B7F6861-4AC9-4BB1-904C-1A6595658317}" type="pres">
      <dgm:prSet presAssocID="{B0C28565-B0FA-4D81-9A10-5C22C817F2C0}" presName="node" presStyleLbl="revTx" presStyleIdx="0" presStyleCnt="4">
        <dgm:presLayoutVars>
          <dgm:bulletEnabled val="1"/>
        </dgm:presLayoutVars>
      </dgm:prSet>
      <dgm:spPr/>
    </dgm:pt>
    <dgm:pt modelId="{D42FAE54-2789-484F-B97D-CF31164C3A8A}" type="pres">
      <dgm:prSet presAssocID="{ABDAA165-BB98-46FC-AC2E-ECCCB6F76CDF}" presName="sibTrans" presStyleLbl="node1" presStyleIdx="0" presStyleCnt="4"/>
      <dgm:spPr/>
    </dgm:pt>
    <dgm:pt modelId="{7F42EA48-E073-4C4B-987F-58F8C201D644}" type="pres">
      <dgm:prSet presAssocID="{FC4B5D19-41E2-4623-BC35-B4DC87DD4130}" presName="dummy" presStyleCnt="0"/>
      <dgm:spPr/>
    </dgm:pt>
    <dgm:pt modelId="{7A749873-504B-45ED-84A0-4261D370DDB1}" type="pres">
      <dgm:prSet presAssocID="{FC4B5D19-41E2-4623-BC35-B4DC87DD4130}" presName="node" presStyleLbl="revTx" presStyleIdx="1" presStyleCnt="4">
        <dgm:presLayoutVars>
          <dgm:bulletEnabled val="1"/>
        </dgm:presLayoutVars>
      </dgm:prSet>
      <dgm:spPr/>
    </dgm:pt>
    <dgm:pt modelId="{AEF8A90A-D7B1-4286-99F3-AC1DD294295C}" type="pres">
      <dgm:prSet presAssocID="{CA9E1389-4006-4B28-B9FB-2680EDB9AF6B}" presName="sibTrans" presStyleLbl="node1" presStyleIdx="1" presStyleCnt="4"/>
      <dgm:spPr/>
    </dgm:pt>
    <dgm:pt modelId="{9D62FA1C-E855-42CB-9B80-7E4A5DF2F4C5}" type="pres">
      <dgm:prSet presAssocID="{3B272CDB-AFE6-42CD-BAD7-E584568C1829}" presName="dummy" presStyleCnt="0"/>
      <dgm:spPr/>
    </dgm:pt>
    <dgm:pt modelId="{204DA0DF-EE4F-4365-8EEF-F2C892A4F8BD}" type="pres">
      <dgm:prSet presAssocID="{3B272CDB-AFE6-42CD-BAD7-E584568C1829}" presName="node" presStyleLbl="revTx" presStyleIdx="2" presStyleCnt="4">
        <dgm:presLayoutVars>
          <dgm:bulletEnabled val="1"/>
        </dgm:presLayoutVars>
      </dgm:prSet>
      <dgm:spPr/>
    </dgm:pt>
    <dgm:pt modelId="{76D6517A-23EA-4D8A-843C-4246561BC9FA}" type="pres">
      <dgm:prSet presAssocID="{E6E481E3-50F7-4E1E-B436-374193FD45B1}" presName="sibTrans" presStyleLbl="node1" presStyleIdx="2" presStyleCnt="4"/>
      <dgm:spPr/>
    </dgm:pt>
    <dgm:pt modelId="{E2B09639-FF5D-49A8-BCF5-7281D98638E5}" type="pres">
      <dgm:prSet presAssocID="{A6FA9B2D-99FB-4ED5-8234-8984B3071FE8}" presName="dummy" presStyleCnt="0"/>
      <dgm:spPr/>
    </dgm:pt>
    <dgm:pt modelId="{9FBEB43F-983D-4FA6-8025-F14E8C732C47}" type="pres">
      <dgm:prSet presAssocID="{A6FA9B2D-99FB-4ED5-8234-8984B3071FE8}" presName="node" presStyleLbl="revTx" presStyleIdx="3" presStyleCnt="4">
        <dgm:presLayoutVars>
          <dgm:bulletEnabled val="1"/>
        </dgm:presLayoutVars>
      </dgm:prSet>
      <dgm:spPr/>
    </dgm:pt>
    <dgm:pt modelId="{C2E24E78-FDCD-4987-9FB6-5FAE4D3D77FE}" type="pres">
      <dgm:prSet presAssocID="{4D34D8F8-C671-47EA-987A-D72AF4B56009}" presName="sibTrans" presStyleLbl="node1" presStyleIdx="3" presStyleCnt="4"/>
      <dgm:spPr/>
    </dgm:pt>
  </dgm:ptLst>
  <dgm:cxnLst>
    <dgm:cxn modelId="{6FC24804-E4EF-4AEB-B68A-C804C4D8774E}" srcId="{7487F234-93DD-41E0-8D00-32669D830322}" destId="{B0C28565-B0FA-4D81-9A10-5C22C817F2C0}" srcOrd="0" destOrd="0" parTransId="{C22292F7-CDDC-4CC5-AD41-E6F9E85A55AD}" sibTransId="{ABDAA165-BB98-46FC-AC2E-ECCCB6F76CDF}"/>
    <dgm:cxn modelId="{EF14CB07-F35A-4A7A-81E6-6BD7177473EA}" srcId="{7487F234-93DD-41E0-8D00-32669D830322}" destId="{FC4B5D19-41E2-4623-BC35-B4DC87DD4130}" srcOrd="1" destOrd="0" parTransId="{E7B27714-6ED1-4787-AB76-B7355927F25F}" sibTransId="{CA9E1389-4006-4B28-B9FB-2680EDB9AF6B}"/>
    <dgm:cxn modelId="{0DDE9D2B-2DAB-49BD-A873-8E9DF0AC89D7}" type="presOf" srcId="{4D34D8F8-C671-47EA-987A-D72AF4B56009}" destId="{C2E24E78-FDCD-4987-9FB6-5FAE4D3D77FE}" srcOrd="0" destOrd="0" presId="urn:microsoft.com/office/officeart/2005/8/layout/cycle1"/>
    <dgm:cxn modelId="{D5601D42-8DFC-4524-83EB-EBAA7D7D82EA}" srcId="{7487F234-93DD-41E0-8D00-32669D830322}" destId="{A6FA9B2D-99FB-4ED5-8234-8984B3071FE8}" srcOrd="3" destOrd="0" parTransId="{0FAB3388-6AC0-4D9B-A5C4-1C83906CADA3}" sibTransId="{4D34D8F8-C671-47EA-987A-D72AF4B56009}"/>
    <dgm:cxn modelId="{EFDFA572-E444-407A-8524-676418FDEA0E}" type="presOf" srcId="{7487F234-93DD-41E0-8D00-32669D830322}" destId="{E3FEF110-9772-4C4E-A36B-4546AE9CC43B}" srcOrd="0" destOrd="0" presId="urn:microsoft.com/office/officeart/2005/8/layout/cycle1"/>
    <dgm:cxn modelId="{5D71BA7D-1BCE-4CC0-84AB-7D64359C39EB}" type="presOf" srcId="{E6E481E3-50F7-4E1E-B436-374193FD45B1}" destId="{76D6517A-23EA-4D8A-843C-4246561BC9FA}" srcOrd="0" destOrd="0" presId="urn:microsoft.com/office/officeart/2005/8/layout/cycle1"/>
    <dgm:cxn modelId="{4F0BCF98-97AA-4CC6-9DAE-986EA4556DD8}" type="presOf" srcId="{CA9E1389-4006-4B28-B9FB-2680EDB9AF6B}" destId="{AEF8A90A-D7B1-4286-99F3-AC1DD294295C}" srcOrd="0" destOrd="0" presId="urn:microsoft.com/office/officeart/2005/8/layout/cycle1"/>
    <dgm:cxn modelId="{CD900DAB-94FB-460B-A124-C5E8B480767D}" type="presOf" srcId="{A6FA9B2D-99FB-4ED5-8234-8984B3071FE8}" destId="{9FBEB43F-983D-4FA6-8025-F14E8C732C47}" srcOrd="0" destOrd="0" presId="urn:microsoft.com/office/officeart/2005/8/layout/cycle1"/>
    <dgm:cxn modelId="{C3D846B2-9107-419C-B9D3-6C9A79588F6B}" srcId="{7487F234-93DD-41E0-8D00-32669D830322}" destId="{3B272CDB-AFE6-42CD-BAD7-E584568C1829}" srcOrd="2" destOrd="0" parTransId="{0E6083E5-3054-4EA3-A39B-0B3C506677A3}" sibTransId="{E6E481E3-50F7-4E1E-B436-374193FD45B1}"/>
    <dgm:cxn modelId="{F8C2E1C6-1563-4CA3-9E16-A4DC5228B72B}" type="presOf" srcId="{B0C28565-B0FA-4D81-9A10-5C22C817F2C0}" destId="{6B7F6861-4AC9-4BB1-904C-1A6595658317}" srcOrd="0" destOrd="0" presId="urn:microsoft.com/office/officeart/2005/8/layout/cycle1"/>
    <dgm:cxn modelId="{477B46D2-C72E-4326-9D2A-F5AFF0D2099F}" type="presOf" srcId="{FC4B5D19-41E2-4623-BC35-B4DC87DD4130}" destId="{7A749873-504B-45ED-84A0-4261D370DDB1}" srcOrd="0" destOrd="0" presId="urn:microsoft.com/office/officeart/2005/8/layout/cycle1"/>
    <dgm:cxn modelId="{C6B840D3-13C9-46D9-8F32-C19E5D07A6E1}" type="presOf" srcId="{ABDAA165-BB98-46FC-AC2E-ECCCB6F76CDF}" destId="{D42FAE54-2789-484F-B97D-CF31164C3A8A}" srcOrd="0" destOrd="0" presId="urn:microsoft.com/office/officeart/2005/8/layout/cycle1"/>
    <dgm:cxn modelId="{FB4AB5DB-7647-491F-97C9-B2F71A095DAF}" type="presOf" srcId="{3B272CDB-AFE6-42CD-BAD7-E584568C1829}" destId="{204DA0DF-EE4F-4365-8EEF-F2C892A4F8BD}" srcOrd="0" destOrd="0" presId="urn:microsoft.com/office/officeart/2005/8/layout/cycle1"/>
    <dgm:cxn modelId="{A4280863-8EA6-4CED-A3EE-98A8C7BE1797}" type="presParOf" srcId="{E3FEF110-9772-4C4E-A36B-4546AE9CC43B}" destId="{5E207CF7-6A0F-4FA7-BFDE-BD5F8E5004AE}" srcOrd="0" destOrd="0" presId="urn:microsoft.com/office/officeart/2005/8/layout/cycle1"/>
    <dgm:cxn modelId="{79F89DC3-7FE6-47A2-B123-F2A5AA6C78CE}" type="presParOf" srcId="{E3FEF110-9772-4C4E-A36B-4546AE9CC43B}" destId="{6B7F6861-4AC9-4BB1-904C-1A6595658317}" srcOrd="1" destOrd="0" presId="urn:microsoft.com/office/officeart/2005/8/layout/cycle1"/>
    <dgm:cxn modelId="{8A7AE661-813D-455F-84DF-F7B4CC50F956}" type="presParOf" srcId="{E3FEF110-9772-4C4E-A36B-4546AE9CC43B}" destId="{D42FAE54-2789-484F-B97D-CF31164C3A8A}" srcOrd="2" destOrd="0" presId="urn:microsoft.com/office/officeart/2005/8/layout/cycle1"/>
    <dgm:cxn modelId="{7943EE5A-709B-49A0-AA84-0B15A2DD7EDA}" type="presParOf" srcId="{E3FEF110-9772-4C4E-A36B-4546AE9CC43B}" destId="{7F42EA48-E073-4C4B-987F-58F8C201D644}" srcOrd="3" destOrd="0" presId="urn:microsoft.com/office/officeart/2005/8/layout/cycle1"/>
    <dgm:cxn modelId="{FEBAFAB6-189E-4D20-A121-66921EBF326C}" type="presParOf" srcId="{E3FEF110-9772-4C4E-A36B-4546AE9CC43B}" destId="{7A749873-504B-45ED-84A0-4261D370DDB1}" srcOrd="4" destOrd="0" presId="urn:microsoft.com/office/officeart/2005/8/layout/cycle1"/>
    <dgm:cxn modelId="{A14173C6-56E0-4A17-9A46-EB7D02AD2DA7}" type="presParOf" srcId="{E3FEF110-9772-4C4E-A36B-4546AE9CC43B}" destId="{AEF8A90A-D7B1-4286-99F3-AC1DD294295C}" srcOrd="5" destOrd="0" presId="urn:microsoft.com/office/officeart/2005/8/layout/cycle1"/>
    <dgm:cxn modelId="{87FE506A-92A5-4A56-9A3B-CF7E184A478E}" type="presParOf" srcId="{E3FEF110-9772-4C4E-A36B-4546AE9CC43B}" destId="{9D62FA1C-E855-42CB-9B80-7E4A5DF2F4C5}" srcOrd="6" destOrd="0" presId="urn:microsoft.com/office/officeart/2005/8/layout/cycle1"/>
    <dgm:cxn modelId="{F908484E-33CC-45BB-B282-8A7246D4D645}" type="presParOf" srcId="{E3FEF110-9772-4C4E-A36B-4546AE9CC43B}" destId="{204DA0DF-EE4F-4365-8EEF-F2C892A4F8BD}" srcOrd="7" destOrd="0" presId="urn:microsoft.com/office/officeart/2005/8/layout/cycle1"/>
    <dgm:cxn modelId="{D2D47110-33FF-46C0-A344-B3D09B2FEC36}" type="presParOf" srcId="{E3FEF110-9772-4C4E-A36B-4546AE9CC43B}" destId="{76D6517A-23EA-4D8A-843C-4246561BC9FA}" srcOrd="8" destOrd="0" presId="urn:microsoft.com/office/officeart/2005/8/layout/cycle1"/>
    <dgm:cxn modelId="{8F532C20-0FB0-4282-B843-94FC662DB961}" type="presParOf" srcId="{E3FEF110-9772-4C4E-A36B-4546AE9CC43B}" destId="{E2B09639-FF5D-49A8-BCF5-7281D98638E5}" srcOrd="9" destOrd="0" presId="urn:microsoft.com/office/officeart/2005/8/layout/cycle1"/>
    <dgm:cxn modelId="{BA7F1336-D1A6-4173-A462-144AD043FCCC}" type="presParOf" srcId="{E3FEF110-9772-4C4E-A36B-4546AE9CC43B}" destId="{9FBEB43F-983D-4FA6-8025-F14E8C732C47}" srcOrd="10" destOrd="0" presId="urn:microsoft.com/office/officeart/2005/8/layout/cycle1"/>
    <dgm:cxn modelId="{9A9E529B-AC75-4D4D-9A13-D8DA7C7414B0}" type="presParOf" srcId="{E3FEF110-9772-4C4E-A36B-4546AE9CC43B}" destId="{C2E24E78-FDCD-4987-9FB6-5FAE4D3D77F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46068-FBD4-42A1-A410-523357E01F4B}">
      <dsp:nvSpPr>
        <dsp:cNvPr id="0" name=""/>
        <dsp:cNvSpPr/>
      </dsp:nvSpPr>
      <dsp:spPr>
        <a:xfrm>
          <a:off x="4828786" y="1187846"/>
          <a:ext cx="2250281" cy="225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kern="1200" dirty="0"/>
            <a:t>execute it</a:t>
          </a:r>
          <a:endParaRPr lang="en-GB" sz="3800" kern="1200" dirty="0"/>
        </a:p>
      </dsp:txBody>
      <dsp:txXfrm>
        <a:off x="4828786" y="1187846"/>
        <a:ext cx="2250281" cy="2250281"/>
      </dsp:txXfrm>
    </dsp:sp>
    <dsp:sp modelId="{D2E9B9DD-0143-48C2-A791-CBDC1E8F4430}">
      <dsp:nvSpPr>
        <dsp:cNvPr id="0" name=""/>
        <dsp:cNvSpPr/>
      </dsp:nvSpPr>
      <dsp:spPr>
        <a:xfrm>
          <a:off x="1800300" y="-1511"/>
          <a:ext cx="4628998" cy="4628998"/>
        </a:xfrm>
        <a:prstGeom prst="circularArrow">
          <a:avLst>
            <a:gd name="adj1" fmla="val 9479"/>
            <a:gd name="adj2" fmla="val 684653"/>
            <a:gd name="adj3" fmla="val 7852250"/>
            <a:gd name="adj4" fmla="val 2263097"/>
            <a:gd name="adj5" fmla="val 11059"/>
          </a:avLst>
        </a:prstGeom>
        <a:gradFill rotWithShape="0">
          <a:gsLst>
            <a:gs pos="0">
              <a:schemeClr val="accent3">
                <a:hueOff val="0"/>
                <a:satOff val="0"/>
                <a:lumOff val="0"/>
                <a:alphaOff val="0"/>
                <a:shade val="47500"/>
                <a:satMod val="137000"/>
              </a:schemeClr>
            </a:gs>
            <a:gs pos="55000">
              <a:schemeClr val="accent3">
                <a:hueOff val="0"/>
                <a:satOff val="0"/>
                <a:lumOff val="0"/>
                <a:alphaOff val="0"/>
                <a:shade val="69000"/>
                <a:satMod val="137000"/>
              </a:schemeClr>
            </a:gs>
            <a:gs pos="100000">
              <a:schemeClr val="accent3">
                <a:hueOff val="0"/>
                <a:satOff val="0"/>
                <a:lumOff val="0"/>
                <a:alphaOff val="0"/>
                <a:shade val="98000"/>
                <a:satMod val="137000"/>
              </a:schemeClr>
            </a:gs>
          </a:gsLst>
          <a:lin ang="16200000" scaled="0"/>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C813206-586D-4F6C-9DDA-155F436F5596}">
      <dsp:nvSpPr>
        <dsp:cNvPr id="0" name=""/>
        <dsp:cNvSpPr/>
      </dsp:nvSpPr>
      <dsp:spPr>
        <a:xfrm>
          <a:off x="1150531" y="1187846"/>
          <a:ext cx="2250281" cy="225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kern="1200" dirty="0"/>
            <a:t>fetch an instruction</a:t>
          </a:r>
          <a:endParaRPr lang="en-GB" sz="3800" kern="1200" dirty="0"/>
        </a:p>
      </dsp:txBody>
      <dsp:txXfrm>
        <a:off x="1150531" y="1187846"/>
        <a:ext cx="2250281" cy="2250281"/>
      </dsp:txXfrm>
    </dsp:sp>
    <dsp:sp modelId="{F9A292F6-9A1E-4DD3-8F81-8FFD5B62FA0A}">
      <dsp:nvSpPr>
        <dsp:cNvPr id="0" name=""/>
        <dsp:cNvSpPr/>
      </dsp:nvSpPr>
      <dsp:spPr>
        <a:xfrm>
          <a:off x="1800300" y="-1511"/>
          <a:ext cx="4628998" cy="4628998"/>
        </a:xfrm>
        <a:prstGeom prst="circularArrow">
          <a:avLst>
            <a:gd name="adj1" fmla="val 9479"/>
            <a:gd name="adj2" fmla="val 684653"/>
            <a:gd name="adj3" fmla="val 18652250"/>
            <a:gd name="adj4" fmla="val 13063097"/>
            <a:gd name="adj5" fmla="val 11059"/>
          </a:avLst>
        </a:prstGeom>
        <a:gradFill rotWithShape="0">
          <a:gsLst>
            <a:gs pos="0">
              <a:schemeClr val="accent3">
                <a:hueOff val="11624607"/>
                <a:satOff val="-37145"/>
                <a:lumOff val="-9412"/>
                <a:alphaOff val="0"/>
                <a:shade val="47500"/>
                <a:satMod val="137000"/>
              </a:schemeClr>
            </a:gs>
            <a:gs pos="55000">
              <a:schemeClr val="accent3">
                <a:hueOff val="11624607"/>
                <a:satOff val="-37145"/>
                <a:lumOff val="-9412"/>
                <a:alphaOff val="0"/>
                <a:shade val="69000"/>
                <a:satMod val="137000"/>
              </a:schemeClr>
            </a:gs>
            <a:gs pos="100000">
              <a:schemeClr val="accent3">
                <a:hueOff val="11624607"/>
                <a:satOff val="-37145"/>
                <a:lumOff val="-9412"/>
                <a:alphaOff val="0"/>
                <a:shade val="98000"/>
                <a:satMod val="137000"/>
              </a:schemeClr>
            </a:gs>
          </a:gsLst>
          <a:lin ang="16200000" scaled="0"/>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F6861-4AC9-4BB1-904C-1A6595658317}">
      <dsp:nvSpPr>
        <dsp:cNvPr id="0" name=""/>
        <dsp:cNvSpPr/>
      </dsp:nvSpPr>
      <dsp:spPr>
        <a:xfrm>
          <a:off x="4686840" y="101456"/>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kumimoji="0" lang="en-US" sz="2700" b="0" i="0" u="none" strike="noStrike" kern="1200" cap="none" spc="0" normalizeH="0" baseline="0" noProof="0">
              <a:ln/>
              <a:effectLst/>
              <a:uLnTx/>
              <a:uFillTx/>
              <a:latin typeface="+mn-lt"/>
              <a:ea typeface="+mn-ea"/>
              <a:cs typeface="+mn-cs"/>
            </a:rPr>
            <a:t>Decode instruction</a:t>
          </a:r>
          <a:endParaRPr lang="en-GB" sz="2700" kern="1200" dirty="0"/>
        </a:p>
      </dsp:txBody>
      <dsp:txXfrm>
        <a:off x="4686840" y="101456"/>
        <a:ext cx="1639490" cy="1639490"/>
      </dsp:txXfrm>
    </dsp:sp>
    <dsp:sp modelId="{D42FAE54-2789-484F-B97D-CF31164C3A8A}">
      <dsp:nvSpPr>
        <dsp:cNvPr id="0" name=""/>
        <dsp:cNvSpPr/>
      </dsp:nvSpPr>
      <dsp:spPr>
        <a:xfrm>
          <a:off x="1800175" y="-1637"/>
          <a:ext cx="4629249" cy="4629249"/>
        </a:xfrm>
        <a:prstGeom prst="circularArrow">
          <a:avLst>
            <a:gd name="adj1" fmla="val 6906"/>
            <a:gd name="adj2" fmla="val 465673"/>
            <a:gd name="adj3" fmla="val 548065"/>
            <a:gd name="adj4" fmla="val 20586262"/>
            <a:gd name="adj5" fmla="val 8057"/>
          </a:avLst>
        </a:prstGeom>
        <a:gradFill rotWithShape="0">
          <a:gsLst>
            <a:gs pos="0">
              <a:schemeClr val="accent2">
                <a:hueOff val="0"/>
                <a:satOff val="0"/>
                <a:lumOff val="0"/>
                <a:alphaOff val="0"/>
                <a:shade val="47500"/>
                <a:satMod val="137000"/>
              </a:schemeClr>
            </a:gs>
            <a:gs pos="55000">
              <a:schemeClr val="accent2">
                <a:hueOff val="0"/>
                <a:satOff val="0"/>
                <a:lumOff val="0"/>
                <a:alphaOff val="0"/>
                <a:shade val="69000"/>
                <a:satMod val="137000"/>
              </a:schemeClr>
            </a:gs>
            <a:gs pos="100000">
              <a:schemeClr val="accent2">
                <a:hueOff val="0"/>
                <a:satOff val="0"/>
                <a:lumOff val="0"/>
                <a:alphaOff val="0"/>
                <a:shade val="98000"/>
                <a:satMod val="137000"/>
              </a:schemeClr>
            </a:gs>
          </a:gsLst>
          <a:lin ang="16200000" scaled="0"/>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sp>
    <dsp:sp modelId="{7A749873-504B-45ED-84A0-4261D370DDB1}">
      <dsp:nvSpPr>
        <dsp:cNvPr id="0" name=""/>
        <dsp:cNvSpPr/>
      </dsp:nvSpPr>
      <dsp:spPr>
        <a:xfrm>
          <a:off x="4686840" y="2885027"/>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kumimoji="0" lang="en-US" sz="2700" b="0" i="0" u="none" strike="noStrike" kern="1200" cap="none" spc="0" normalizeH="0" baseline="0" noProof="0">
              <a:ln/>
              <a:effectLst/>
              <a:uLnTx/>
              <a:uFillTx/>
              <a:latin typeface="+mn-lt"/>
              <a:ea typeface="+mn-ea"/>
              <a:cs typeface="+mn-cs"/>
            </a:rPr>
            <a:t>Fetch required operands</a:t>
          </a:r>
          <a:endParaRPr lang="en-GB" sz="2700" kern="1200" dirty="0"/>
        </a:p>
      </dsp:txBody>
      <dsp:txXfrm>
        <a:off x="4686840" y="2885027"/>
        <a:ext cx="1639490" cy="1639490"/>
      </dsp:txXfrm>
    </dsp:sp>
    <dsp:sp modelId="{AEF8A90A-D7B1-4286-99F3-AC1DD294295C}">
      <dsp:nvSpPr>
        <dsp:cNvPr id="0" name=""/>
        <dsp:cNvSpPr/>
      </dsp:nvSpPr>
      <dsp:spPr>
        <a:xfrm>
          <a:off x="1800175" y="-1637"/>
          <a:ext cx="4629249" cy="4629249"/>
        </a:xfrm>
        <a:prstGeom prst="circularArrow">
          <a:avLst>
            <a:gd name="adj1" fmla="val 6906"/>
            <a:gd name="adj2" fmla="val 465673"/>
            <a:gd name="adj3" fmla="val 5948065"/>
            <a:gd name="adj4" fmla="val 4386262"/>
            <a:gd name="adj5" fmla="val 8057"/>
          </a:avLst>
        </a:prstGeom>
        <a:gradFill rotWithShape="0">
          <a:gsLst>
            <a:gs pos="0">
              <a:schemeClr val="accent2">
                <a:hueOff val="-6721062"/>
                <a:satOff val="2923"/>
                <a:lumOff val="850"/>
                <a:alphaOff val="0"/>
                <a:shade val="47500"/>
                <a:satMod val="137000"/>
              </a:schemeClr>
            </a:gs>
            <a:gs pos="55000">
              <a:schemeClr val="accent2">
                <a:hueOff val="-6721062"/>
                <a:satOff val="2923"/>
                <a:lumOff val="850"/>
                <a:alphaOff val="0"/>
                <a:shade val="69000"/>
                <a:satMod val="137000"/>
              </a:schemeClr>
            </a:gs>
            <a:gs pos="100000">
              <a:schemeClr val="accent2">
                <a:hueOff val="-6721062"/>
                <a:satOff val="2923"/>
                <a:lumOff val="850"/>
                <a:alphaOff val="0"/>
                <a:shade val="98000"/>
                <a:satMod val="137000"/>
              </a:schemeClr>
            </a:gs>
          </a:gsLst>
          <a:lin ang="16200000" scaled="0"/>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sp>
    <dsp:sp modelId="{204DA0DF-EE4F-4365-8EEF-F2C892A4F8BD}">
      <dsp:nvSpPr>
        <dsp:cNvPr id="0" name=""/>
        <dsp:cNvSpPr/>
      </dsp:nvSpPr>
      <dsp:spPr>
        <a:xfrm>
          <a:off x="1903269" y="2885027"/>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kumimoji="0" lang="en-US" sz="2700" b="0" i="0" u="none" strike="noStrike" kern="1200" cap="none" spc="0" normalizeH="0" baseline="0" noProof="0">
              <a:ln/>
              <a:effectLst/>
              <a:uLnTx/>
              <a:uFillTx/>
              <a:latin typeface="+mn-lt"/>
              <a:ea typeface="+mn-ea"/>
              <a:cs typeface="+mn-cs"/>
            </a:rPr>
            <a:t>Perform operation</a:t>
          </a:r>
          <a:endParaRPr lang="en-GB" sz="2700" kern="1200" dirty="0"/>
        </a:p>
      </dsp:txBody>
      <dsp:txXfrm>
        <a:off x="1903269" y="2885027"/>
        <a:ext cx="1639490" cy="1639490"/>
      </dsp:txXfrm>
    </dsp:sp>
    <dsp:sp modelId="{76D6517A-23EA-4D8A-843C-4246561BC9FA}">
      <dsp:nvSpPr>
        <dsp:cNvPr id="0" name=""/>
        <dsp:cNvSpPr/>
      </dsp:nvSpPr>
      <dsp:spPr>
        <a:xfrm>
          <a:off x="1800175" y="-1637"/>
          <a:ext cx="4629249" cy="4629249"/>
        </a:xfrm>
        <a:prstGeom prst="circularArrow">
          <a:avLst>
            <a:gd name="adj1" fmla="val 6906"/>
            <a:gd name="adj2" fmla="val 465673"/>
            <a:gd name="adj3" fmla="val 11348065"/>
            <a:gd name="adj4" fmla="val 9786262"/>
            <a:gd name="adj5" fmla="val 8057"/>
          </a:avLst>
        </a:prstGeom>
        <a:gradFill rotWithShape="0">
          <a:gsLst>
            <a:gs pos="0">
              <a:schemeClr val="accent2">
                <a:hueOff val="-13442124"/>
                <a:satOff val="5846"/>
                <a:lumOff val="1700"/>
                <a:alphaOff val="0"/>
                <a:shade val="47500"/>
                <a:satMod val="137000"/>
              </a:schemeClr>
            </a:gs>
            <a:gs pos="55000">
              <a:schemeClr val="accent2">
                <a:hueOff val="-13442124"/>
                <a:satOff val="5846"/>
                <a:lumOff val="1700"/>
                <a:alphaOff val="0"/>
                <a:shade val="69000"/>
                <a:satMod val="137000"/>
              </a:schemeClr>
            </a:gs>
            <a:gs pos="100000">
              <a:schemeClr val="accent2">
                <a:hueOff val="-13442124"/>
                <a:satOff val="5846"/>
                <a:lumOff val="1700"/>
                <a:alphaOff val="0"/>
                <a:shade val="98000"/>
                <a:satMod val="137000"/>
              </a:schemeClr>
            </a:gs>
          </a:gsLst>
          <a:lin ang="16200000" scaled="0"/>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sp>
    <dsp:sp modelId="{9FBEB43F-983D-4FA6-8025-F14E8C732C47}">
      <dsp:nvSpPr>
        <dsp:cNvPr id="0" name=""/>
        <dsp:cNvSpPr/>
      </dsp:nvSpPr>
      <dsp:spPr>
        <a:xfrm>
          <a:off x="1903269" y="101456"/>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kumimoji="0" lang="en-US" sz="2700" b="0" i="0" u="none" strike="noStrike" kern="1200" cap="none" spc="0" normalizeH="0" baseline="0" noProof="0" dirty="0">
              <a:ln/>
              <a:effectLst/>
              <a:uLnTx/>
              <a:uFillTx/>
              <a:latin typeface="+mn-lt"/>
              <a:ea typeface="+mn-ea"/>
              <a:cs typeface="+mn-cs"/>
            </a:rPr>
            <a:t>Fetch instruction from memory </a:t>
          </a:r>
          <a:endParaRPr lang="en-GB" sz="2700" kern="1200" dirty="0"/>
        </a:p>
      </dsp:txBody>
      <dsp:txXfrm>
        <a:off x="1903269" y="101456"/>
        <a:ext cx="1639490" cy="1639490"/>
      </dsp:txXfrm>
    </dsp:sp>
    <dsp:sp modelId="{C2E24E78-FDCD-4987-9FB6-5FAE4D3D77FE}">
      <dsp:nvSpPr>
        <dsp:cNvPr id="0" name=""/>
        <dsp:cNvSpPr/>
      </dsp:nvSpPr>
      <dsp:spPr>
        <a:xfrm>
          <a:off x="1800175" y="-1637"/>
          <a:ext cx="4629249" cy="4629249"/>
        </a:xfrm>
        <a:prstGeom prst="circularArrow">
          <a:avLst>
            <a:gd name="adj1" fmla="val 6906"/>
            <a:gd name="adj2" fmla="val 465673"/>
            <a:gd name="adj3" fmla="val 16748065"/>
            <a:gd name="adj4" fmla="val 15186262"/>
            <a:gd name="adj5" fmla="val 8057"/>
          </a:avLst>
        </a:prstGeom>
        <a:gradFill rotWithShape="0">
          <a:gsLst>
            <a:gs pos="0">
              <a:schemeClr val="accent2">
                <a:hueOff val="-20163186"/>
                <a:satOff val="8769"/>
                <a:lumOff val="2550"/>
                <a:alphaOff val="0"/>
                <a:shade val="47500"/>
                <a:satMod val="137000"/>
              </a:schemeClr>
            </a:gs>
            <a:gs pos="55000">
              <a:schemeClr val="accent2">
                <a:hueOff val="-20163186"/>
                <a:satOff val="8769"/>
                <a:lumOff val="2550"/>
                <a:alphaOff val="0"/>
                <a:shade val="69000"/>
                <a:satMod val="137000"/>
              </a:schemeClr>
            </a:gs>
            <a:gs pos="100000">
              <a:schemeClr val="accent2">
                <a:hueOff val="-20163186"/>
                <a:satOff val="8769"/>
                <a:lumOff val="2550"/>
                <a:alphaOff val="0"/>
                <a:shade val="98000"/>
                <a:satMod val="137000"/>
              </a:schemeClr>
            </a:gs>
          </a:gsLst>
          <a:lin ang="16200000" scaled="0"/>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09AEA87-32CC-438C-A43B-31C3B7A51F38}"/>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5363" name="Rectangle 3">
            <a:extLst>
              <a:ext uri="{FF2B5EF4-FFF2-40B4-BE49-F238E27FC236}">
                <a16:creationId xmlns:a16="http://schemas.microsoft.com/office/drawing/2014/main" id="{792BCC36-FB70-4B5B-AD5D-2B15E8918123}"/>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defRPr>
            </a:lvl1pPr>
          </a:lstStyle>
          <a:p>
            <a:pPr>
              <a:defRPr/>
            </a:pPr>
            <a:endParaRPr lang="cy-GB"/>
          </a:p>
        </p:txBody>
      </p:sp>
      <p:sp>
        <p:nvSpPr>
          <p:cNvPr id="15364" name="Rectangle 4">
            <a:extLst>
              <a:ext uri="{FF2B5EF4-FFF2-40B4-BE49-F238E27FC236}">
                <a16:creationId xmlns:a16="http://schemas.microsoft.com/office/drawing/2014/main" id="{481A4270-81FE-4842-B45B-C40371A76C8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5365" name="Rectangle 5">
            <a:extLst>
              <a:ext uri="{FF2B5EF4-FFF2-40B4-BE49-F238E27FC236}">
                <a16:creationId xmlns:a16="http://schemas.microsoft.com/office/drawing/2014/main" id="{BEFD3548-787E-488F-BB65-0C370005F9FE}"/>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D0FD29DF-5ACA-4A72-9D22-3C04F142B736}"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E676E97-2A17-4BB5-A8A3-08D841808019}"/>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7411" name="Rectangle 3">
            <a:extLst>
              <a:ext uri="{FF2B5EF4-FFF2-40B4-BE49-F238E27FC236}">
                <a16:creationId xmlns:a16="http://schemas.microsoft.com/office/drawing/2014/main" id="{FE0631E6-B5EC-48E3-B76D-0E7EA52010D4}"/>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defRPr>
            </a:lvl1pPr>
          </a:lstStyle>
          <a:p>
            <a:pPr>
              <a:defRPr/>
            </a:pPr>
            <a:endParaRPr lang="cy-GB"/>
          </a:p>
        </p:txBody>
      </p:sp>
      <p:sp>
        <p:nvSpPr>
          <p:cNvPr id="2052" name="Rectangle 4">
            <a:extLst>
              <a:ext uri="{FF2B5EF4-FFF2-40B4-BE49-F238E27FC236}">
                <a16:creationId xmlns:a16="http://schemas.microsoft.com/office/drawing/2014/main" id="{C3A6B396-940A-4290-B622-B8D0B30C001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15CA0D1-9800-44EA-B775-44F8826E89EF}"/>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59757BC4-A4EA-421A-B8FC-ABEA7DD58DFD}"/>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defRPr>
            </a:lvl1pPr>
          </a:lstStyle>
          <a:p>
            <a:pPr>
              <a:defRPr/>
            </a:pPr>
            <a:endParaRPr lang="cy-GB"/>
          </a:p>
        </p:txBody>
      </p:sp>
      <p:sp>
        <p:nvSpPr>
          <p:cNvPr id="17415" name="Rectangle 7">
            <a:extLst>
              <a:ext uri="{FF2B5EF4-FFF2-40B4-BE49-F238E27FC236}">
                <a16:creationId xmlns:a16="http://schemas.microsoft.com/office/drawing/2014/main" id="{749798A3-A4CD-40F4-A09D-9F7EF88C1F00}"/>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4FCE39B7-F4BC-44DF-B7C6-0067B98C7FF9}"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CB66974E-0D0D-4996-828D-B3E442EC9F84}"/>
              </a:ext>
            </a:extLst>
          </p:cNvPr>
          <p:cNvSpPr>
            <a:spLocks noGrp="1" noRot="1" noChangeAspect="1" noChangeArrowheads="1" noTextEdit="1"/>
          </p:cNvSpPr>
          <p:nvPr>
            <p:ph type="sldImg"/>
          </p:nvPr>
        </p:nvSpPr>
        <p:spPr>
          <a:xfrm>
            <a:off x="917575" y="744538"/>
            <a:ext cx="4962525" cy="3722687"/>
          </a:xfrm>
          <a:ln/>
        </p:spPr>
      </p:sp>
      <p:sp>
        <p:nvSpPr>
          <p:cNvPr id="5123" name="Notes Placeholder 2">
            <a:extLst>
              <a:ext uri="{FF2B5EF4-FFF2-40B4-BE49-F238E27FC236}">
                <a16:creationId xmlns:a16="http://schemas.microsoft.com/office/drawing/2014/main" id="{F3435C9E-E7BA-4A6B-9F9B-0467B1A629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5124" name="Slide Number Placeholder 3">
            <a:extLst>
              <a:ext uri="{FF2B5EF4-FFF2-40B4-BE49-F238E27FC236}">
                <a16:creationId xmlns:a16="http://schemas.microsoft.com/office/drawing/2014/main" id="{7135CAB8-A062-4E10-A90A-51D44483AD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A62797D-BCAB-42BD-AB75-7B7428DB59EE}" type="slidenum">
              <a:rPr lang="cy-GB" altLang="en-US" sz="1200" smtClean="0">
                <a:latin typeface="Arial" panose="020B0604020202020204" pitchFamily="34" charset="0"/>
              </a:rPr>
              <a:pPr/>
              <a:t>1</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73FA9C7-DF16-437D-ACED-2AE8F92FDC54}"/>
              </a:ext>
            </a:extLst>
          </p:cNvPr>
          <p:cNvSpPr>
            <a:spLocks noGrp="1" noRot="1" noChangeAspect="1" noChangeArrowheads="1" noTextEdit="1"/>
          </p:cNvSpPr>
          <p:nvPr>
            <p:ph type="sldImg"/>
          </p:nvPr>
        </p:nvSpPr>
        <p:spPr>
          <a:xfrm>
            <a:off x="917575" y="744538"/>
            <a:ext cx="4962525" cy="3722687"/>
          </a:xfrm>
          <a:ln/>
        </p:spPr>
      </p:sp>
      <p:sp>
        <p:nvSpPr>
          <p:cNvPr id="7171" name="Notes Placeholder 2">
            <a:extLst>
              <a:ext uri="{FF2B5EF4-FFF2-40B4-BE49-F238E27FC236}">
                <a16:creationId xmlns:a16="http://schemas.microsoft.com/office/drawing/2014/main" id="{6862C82E-24F6-4281-B66F-9595EAA3DA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7172" name="Slide Number Placeholder 3">
            <a:extLst>
              <a:ext uri="{FF2B5EF4-FFF2-40B4-BE49-F238E27FC236}">
                <a16:creationId xmlns:a16="http://schemas.microsoft.com/office/drawing/2014/main" id="{5B93F577-0F84-445D-9D31-903F18D42E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3D3A92F-6FF4-409B-8F57-94CEF7429A93}" type="slidenum">
              <a:rPr lang="en-GB" altLang="en-US" sz="1200" smtClean="0">
                <a:latin typeface="Arial" panose="020B0604020202020204" pitchFamily="34" charset="0"/>
              </a:rPr>
              <a:pPr/>
              <a:t>2</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E4E15624-D398-4120-89C5-2E86FF10D99E}"/>
              </a:ext>
            </a:extLst>
          </p:cNvPr>
          <p:cNvSpPr>
            <a:spLocks noGrp="1" noRot="1" noChangeAspect="1" noChangeArrowheads="1" noTextEdit="1"/>
          </p:cNvSpPr>
          <p:nvPr>
            <p:ph type="sldImg"/>
          </p:nvPr>
        </p:nvSpPr>
        <p:spPr>
          <a:xfrm>
            <a:off x="917575" y="744538"/>
            <a:ext cx="4962525" cy="3722687"/>
          </a:xfrm>
          <a:ln/>
        </p:spPr>
      </p:sp>
      <p:sp>
        <p:nvSpPr>
          <p:cNvPr id="9219" name="Notes Placeholder 2">
            <a:extLst>
              <a:ext uri="{FF2B5EF4-FFF2-40B4-BE49-F238E27FC236}">
                <a16:creationId xmlns:a16="http://schemas.microsoft.com/office/drawing/2014/main" id="{DA2D0065-31FD-4FE7-8396-64AF520D08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9220" name="Slide Number Placeholder 3">
            <a:extLst>
              <a:ext uri="{FF2B5EF4-FFF2-40B4-BE49-F238E27FC236}">
                <a16:creationId xmlns:a16="http://schemas.microsoft.com/office/drawing/2014/main" id="{A673C102-535C-417B-BDBE-708327B5C72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4851419-080C-4608-8AAA-8305C8BB56DF}"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85F1F5C-0B8F-44B4-B6F6-E1AB5C5BFEB2}"/>
              </a:ext>
            </a:extLst>
          </p:cNvPr>
          <p:cNvSpPr>
            <a:spLocks noGrp="1" noRot="1" noChangeAspect="1" noChangeArrowheads="1" noTextEdit="1"/>
          </p:cNvSpPr>
          <p:nvPr>
            <p:ph type="sldImg"/>
          </p:nvPr>
        </p:nvSpPr>
        <p:spPr>
          <a:xfrm>
            <a:off x="917575" y="744538"/>
            <a:ext cx="4962525" cy="3722687"/>
          </a:xfrm>
          <a:ln/>
        </p:spPr>
      </p:sp>
      <p:sp>
        <p:nvSpPr>
          <p:cNvPr id="13315" name="Notes Placeholder 2">
            <a:extLst>
              <a:ext uri="{FF2B5EF4-FFF2-40B4-BE49-F238E27FC236}">
                <a16:creationId xmlns:a16="http://schemas.microsoft.com/office/drawing/2014/main" id="{AB019ECB-5822-427D-8BB6-5C48F00843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B58FFCDE-2E47-45F3-85F7-B87FB85433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9B5EA0D-8C8A-4517-BF28-18DFB47F2951}"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8DA501B-03CD-4B71-BC4F-726E743246CC}"/>
              </a:ext>
            </a:extLst>
          </p:cNvPr>
          <p:cNvSpPr>
            <a:spLocks noGrp="1" noRot="1" noChangeAspect="1" noChangeArrowheads="1" noTextEdit="1"/>
          </p:cNvSpPr>
          <p:nvPr>
            <p:ph type="sldImg"/>
          </p:nvPr>
        </p:nvSpPr>
        <p:spPr>
          <a:xfrm>
            <a:off x="917575" y="744538"/>
            <a:ext cx="4962525" cy="3722687"/>
          </a:xfrm>
          <a:ln/>
        </p:spPr>
      </p:sp>
      <p:sp>
        <p:nvSpPr>
          <p:cNvPr id="11267" name="Notes Placeholder 2">
            <a:extLst>
              <a:ext uri="{FF2B5EF4-FFF2-40B4-BE49-F238E27FC236}">
                <a16:creationId xmlns:a16="http://schemas.microsoft.com/office/drawing/2014/main" id="{0528F8DC-5722-48C5-932F-E6AF652745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2ECB3CC3-BBEC-44C4-9516-463A805E78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B2762B3-1D81-41D5-8C0D-A600B303B899}"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8DA501B-03CD-4B71-BC4F-726E743246CC}"/>
              </a:ext>
            </a:extLst>
          </p:cNvPr>
          <p:cNvSpPr>
            <a:spLocks noGrp="1" noRot="1" noChangeAspect="1" noChangeArrowheads="1" noTextEdit="1"/>
          </p:cNvSpPr>
          <p:nvPr>
            <p:ph type="sldImg"/>
          </p:nvPr>
        </p:nvSpPr>
        <p:spPr>
          <a:xfrm>
            <a:off x="917575" y="744538"/>
            <a:ext cx="4962525" cy="3722687"/>
          </a:xfrm>
          <a:ln/>
        </p:spPr>
      </p:sp>
      <p:sp>
        <p:nvSpPr>
          <p:cNvPr id="11267" name="Notes Placeholder 2">
            <a:extLst>
              <a:ext uri="{FF2B5EF4-FFF2-40B4-BE49-F238E27FC236}">
                <a16:creationId xmlns:a16="http://schemas.microsoft.com/office/drawing/2014/main" id="{0528F8DC-5722-48C5-932F-E6AF652745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2ECB3CC3-BBEC-44C4-9516-463A805E78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B2762B3-1D81-41D5-8C0D-A600B303B899}" type="slidenum">
              <a:rPr lang="en-GB" altLang="en-US" sz="1200" smtClean="0">
                <a:latin typeface="Arial" panose="020B0604020202020204" pitchFamily="34" charset="0"/>
              </a:rPr>
              <a:pPr/>
              <a:t>6</a:t>
            </a:fld>
            <a:endParaRPr lang="en-GB" altLang="en-US" sz="1200">
              <a:latin typeface="Arial" panose="020B0604020202020204" pitchFamily="34" charset="0"/>
            </a:endParaRPr>
          </a:p>
        </p:txBody>
      </p:sp>
    </p:spTree>
    <p:extLst>
      <p:ext uri="{BB962C8B-B14F-4D97-AF65-F5344CB8AC3E}">
        <p14:creationId xmlns:p14="http://schemas.microsoft.com/office/powerpoint/2010/main" val="795468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8DA501B-03CD-4B71-BC4F-726E743246CC}"/>
              </a:ext>
            </a:extLst>
          </p:cNvPr>
          <p:cNvSpPr>
            <a:spLocks noGrp="1" noRot="1" noChangeAspect="1" noChangeArrowheads="1" noTextEdit="1"/>
          </p:cNvSpPr>
          <p:nvPr>
            <p:ph type="sldImg"/>
          </p:nvPr>
        </p:nvSpPr>
        <p:spPr>
          <a:xfrm>
            <a:off x="917575" y="744538"/>
            <a:ext cx="4962525" cy="3722687"/>
          </a:xfrm>
          <a:ln/>
        </p:spPr>
      </p:sp>
      <p:sp>
        <p:nvSpPr>
          <p:cNvPr id="11267" name="Notes Placeholder 2">
            <a:extLst>
              <a:ext uri="{FF2B5EF4-FFF2-40B4-BE49-F238E27FC236}">
                <a16:creationId xmlns:a16="http://schemas.microsoft.com/office/drawing/2014/main" id="{0528F8DC-5722-48C5-932F-E6AF652745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2ECB3CC3-BBEC-44C4-9516-463A805E78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B2762B3-1D81-41D5-8C0D-A600B303B899}" type="slidenum">
              <a:rPr lang="en-GB" altLang="en-US" sz="1200" smtClean="0">
                <a:latin typeface="Arial" panose="020B0604020202020204" pitchFamily="34" charset="0"/>
              </a:rPr>
              <a:pPr/>
              <a:t>7</a:t>
            </a:fld>
            <a:endParaRPr lang="en-GB" altLang="en-US" sz="1200">
              <a:latin typeface="Arial" panose="020B0604020202020204" pitchFamily="34" charset="0"/>
            </a:endParaRPr>
          </a:p>
        </p:txBody>
      </p:sp>
    </p:spTree>
    <p:extLst>
      <p:ext uri="{BB962C8B-B14F-4D97-AF65-F5344CB8AC3E}">
        <p14:creationId xmlns:p14="http://schemas.microsoft.com/office/powerpoint/2010/main" val="2805189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A35F4-6B3F-4F69-AC02-49C05A79032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A35F4-6B3F-4F69-AC02-49C05A79032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r>
              <a:rPr lang="en-US" dirty="0" err="1"/>
              <a:t>ALU</a:t>
            </a:r>
            <a:r>
              <a:rPr lang="en-US" dirty="0"/>
              <a:t> (arithmetic logic unit)</a:t>
            </a:r>
          </a:p>
          <a:p>
            <a:pPr lvl="1"/>
            <a:r>
              <a:rPr lang="en-US" dirty="0"/>
              <a:t>Performs calculations and comparisons (data changed)</a:t>
            </a:r>
          </a:p>
          <a:p>
            <a:r>
              <a:rPr lang="en-US" dirty="0"/>
              <a:t>CU (control unit): performs fetch/execute cycle</a:t>
            </a:r>
          </a:p>
          <a:p>
            <a:pPr lvl="1"/>
            <a:r>
              <a:rPr lang="en-US" dirty="0"/>
              <a:t>Functions:</a:t>
            </a:r>
          </a:p>
          <a:p>
            <a:pPr lvl="2"/>
            <a:r>
              <a:rPr lang="en-US" dirty="0"/>
              <a:t>Moves data to and from CPU registers and other hardware components (no change in data)</a:t>
            </a:r>
          </a:p>
          <a:p>
            <a:pPr lvl="2"/>
            <a:r>
              <a:rPr lang="en-US" dirty="0"/>
              <a:t>Accesses program instructions and issues commands to the </a:t>
            </a:r>
            <a:r>
              <a:rPr lang="en-US" dirty="0" err="1"/>
              <a:t>ALU</a:t>
            </a:r>
            <a:endParaRPr lang="en-US" dirty="0"/>
          </a:p>
          <a:p>
            <a:pPr lvl="1"/>
            <a:r>
              <a:rPr lang="en-US" dirty="0"/>
              <a:t>Subparts:</a:t>
            </a:r>
          </a:p>
          <a:p>
            <a:pPr lvl="2"/>
            <a:r>
              <a:rPr lang="en-US" dirty="0"/>
              <a:t>Memory management unit: supervises fetching instructions and data</a:t>
            </a:r>
          </a:p>
          <a:p>
            <a:pPr lvl="2"/>
            <a:r>
              <a:rPr lang="en-US" dirty="0"/>
              <a:t>I/O Interface: sometimes combined with memory management unit as Bust Interface Unit </a:t>
            </a:r>
          </a:p>
          <a:p>
            <a:r>
              <a:rPr lang="en-US" dirty="0"/>
              <a:t>Registers</a:t>
            </a:r>
          </a:p>
          <a:p>
            <a:pPr lvl="1"/>
            <a:r>
              <a:rPr lang="en-US" dirty="0"/>
              <a:t>Example:  Program counter (PC) or instruction pointer determines next instruction for execution</a:t>
            </a:r>
          </a:p>
          <a:p>
            <a:endParaRPr lang="en-US" dirty="0"/>
          </a:p>
          <a:p>
            <a:endParaRPr lang="en-US" dirty="0"/>
          </a:p>
        </p:txBody>
      </p:sp>
    </p:spTree>
    <p:extLst>
      <p:ext uri="{BB962C8B-B14F-4D97-AF65-F5344CB8AC3E}">
        <p14:creationId xmlns:p14="http://schemas.microsoft.com/office/powerpoint/2010/main" val="4167440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A35F4-6B3F-4F69-AC02-49C05A79032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67938" name="Rectangle 2"/>
          <p:cNvSpPr>
            <a:spLocks noGrp="1" noRot="1" noChangeAspect="1" noChangeArrowheads="1" noTextEdit="1"/>
          </p:cNvSpPr>
          <p:nvPr>
            <p:ph type="sldImg"/>
          </p:nvPr>
        </p:nvSpPr>
        <p:spPr>
          <a:xfrm>
            <a:off x="917575" y="744538"/>
            <a:ext cx="4962525" cy="3722687"/>
          </a:xfrm>
          <a:ln/>
        </p:spPr>
      </p:sp>
      <p:sp>
        <p:nvSpPr>
          <p:cNvPr id="167939" name="Rectangle 3"/>
          <p:cNvSpPr>
            <a:spLocks noGrp="1" noChangeArrowheads="1"/>
          </p:cNvSpPr>
          <p:nvPr>
            <p:ph type="body" idx="1"/>
          </p:nvPr>
        </p:nvSpPr>
        <p:spPr/>
        <p:txBody>
          <a:bodyPr/>
          <a:lstStyle/>
          <a:p>
            <a:r>
              <a:rPr lang="en-US" dirty="0" err="1"/>
              <a:t>ALU</a:t>
            </a:r>
            <a:r>
              <a:rPr lang="en-US" dirty="0"/>
              <a:t> (arithmetic logic unit)</a:t>
            </a:r>
          </a:p>
          <a:p>
            <a:pPr lvl="1"/>
            <a:r>
              <a:rPr lang="en-US" dirty="0"/>
              <a:t>Performs calculations and comparisons (data changed)</a:t>
            </a:r>
          </a:p>
          <a:p>
            <a:r>
              <a:rPr lang="en-US" dirty="0"/>
              <a:t>CU (control unit): performs fetch/execute cycle</a:t>
            </a:r>
          </a:p>
          <a:p>
            <a:pPr lvl="1"/>
            <a:r>
              <a:rPr lang="en-US" dirty="0"/>
              <a:t>Functions:</a:t>
            </a:r>
          </a:p>
          <a:p>
            <a:pPr lvl="2"/>
            <a:r>
              <a:rPr lang="en-US" dirty="0"/>
              <a:t>Moves data to and from CPU registers and other hardware components (no change in data)</a:t>
            </a:r>
          </a:p>
          <a:p>
            <a:pPr lvl="2"/>
            <a:r>
              <a:rPr lang="en-US" dirty="0"/>
              <a:t>Accesses program instructions and issues commands to the </a:t>
            </a:r>
            <a:r>
              <a:rPr lang="en-US" dirty="0" err="1"/>
              <a:t>ALU</a:t>
            </a:r>
            <a:endParaRPr lang="en-US" dirty="0"/>
          </a:p>
          <a:p>
            <a:pPr lvl="1"/>
            <a:r>
              <a:rPr lang="en-US" dirty="0"/>
              <a:t>Subparts:</a:t>
            </a:r>
          </a:p>
          <a:p>
            <a:pPr lvl="2"/>
            <a:r>
              <a:rPr lang="en-US" dirty="0"/>
              <a:t>Memory management unit: supervises fetching instructions and data</a:t>
            </a:r>
          </a:p>
          <a:p>
            <a:pPr lvl="2"/>
            <a:r>
              <a:rPr lang="en-US" dirty="0"/>
              <a:t>I/O Interface: sometimes combined with memory management unit as Bust Interface Unit </a:t>
            </a:r>
          </a:p>
          <a:p>
            <a:r>
              <a:rPr lang="en-US" dirty="0"/>
              <a:t>Registers</a:t>
            </a:r>
          </a:p>
          <a:p>
            <a:pPr lvl="1"/>
            <a:r>
              <a:rPr lang="en-US" dirty="0"/>
              <a:t>Example:  Program counter (PC) or instruction pointer determines next instruction for execution</a:t>
            </a:r>
          </a:p>
          <a:p>
            <a:endParaRPr lang="en-US" dirty="0"/>
          </a:p>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A35F4-6B3F-4F69-AC02-49C05A79032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67938" name="Rectangle 2"/>
          <p:cNvSpPr>
            <a:spLocks noGrp="1" noRot="1" noChangeAspect="1" noChangeArrowheads="1" noTextEdit="1"/>
          </p:cNvSpPr>
          <p:nvPr>
            <p:ph type="sldImg"/>
          </p:nvPr>
        </p:nvSpPr>
        <p:spPr>
          <a:xfrm>
            <a:off x="917575" y="744538"/>
            <a:ext cx="4962525" cy="3722687"/>
          </a:xfrm>
          <a:ln/>
        </p:spPr>
      </p:sp>
      <p:sp>
        <p:nvSpPr>
          <p:cNvPr id="167939" name="Rectangle 3"/>
          <p:cNvSpPr>
            <a:spLocks noGrp="1" noChangeArrowheads="1"/>
          </p:cNvSpPr>
          <p:nvPr>
            <p:ph type="body" idx="1"/>
          </p:nvPr>
        </p:nvSpPr>
        <p:spPr/>
        <p:txBody>
          <a:bodyPr/>
          <a:lstStyle/>
          <a:p>
            <a:r>
              <a:rPr lang="en-US" dirty="0" err="1"/>
              <a:t>ALU</a:t>
            </a:r>
            <a:r>
              <a:rPr lang="en-US" dirty="0"/>
              <a:t> (arithmetic logic unit)</a:t>
            </a:r>
          </a:p>
          <a:p>
            <a:pPr lvl="1"/>
            <a:r>
              <a:rPr lang="en-US" dirty="0"/>
              <a:t>Performs calculations and comparisons (data changed)</a:t>
            </a:r>
          </a:p>
          <a:p>
            <a:r>
              <a:rPr lang="en-US" dirty="0"/>
              <a:t>CU (control unit): performs fetch/execute cycle</a:t>
            </a:r>
          </a:p>
          <a:p>
            <a:pPr lvl="1"/>
            <a:r>
              <a:rPr lang="en-US" dirty="0"/>
              <a:t>Functions:</a:t>
            </a:r>
          </a:p>
          <a:p>
            <a:pPr lvl="2"/>
            <a:r>
              <a:rPr lang="en-US" dirty="0"/>
              <a:t>Moves data to and from CPU registers and other hardware components (no change in data)</a:t>
            </a:r>
          </a:p>
          <a:p>
            <a:pPr lvl="2"/>
            <a:r>
              <a:rPr lang="en-US" dirty="0"/>
              <a:t>Accesses program instructions and issues commands to the </a:t>
            </a:r>
            <a:r>
              <a:rPr lang="en-US" dirty="0" err="1"/>
              <a:t>ALU</a:t>
            </a:r>
            <a:endParaRPr lang="en-US" dirty="0"/>
          </a:p>
          <a:p>
            <a:pPr lvl="1"/>
            <a:r>
              <a:rPr lang="en-US" dirty="0"/>
              <a:t>Subparts:</a:t>
            </a:r>
          </a:p>
          <a:p>
            <a:pPr lvl="2"/>
            <a:r>
              <a:rPr lang="en-US" dirty="0"/>
              <a:t>Memory management unit: supervises fetching instructions and data</a:t>
            </a:r>
          </a:p>
          <a:p>
            <a:pPr lvl="2"/>
            <a:r>
              <a:rPr lang="en-US" dirty="0"/>
              <a:t>I/O Interface: sometimes combined with memory management unit as Bust Interface Unit </a:t>
            </a:r>
          </a:p>
          <a:p>
            <a:r>
              <a:rPr lang="en-US" dirty="0"/>
              <a:t>Registers</a:t>
            </a:r>
          </a:p>
          <a:p>
            <a:pPr lvl="1"/>
            <a:r>
              <a:rPr lang="en-US" dirty="0"/>
              <a:t>Example:  Program counter (PC) or instruction pointer determines next instruction for execution</a:t>
            </a:r>
          </a:p>
          <a:p>
            <a:endParaRPr lang="en-US" dirty="0"/>
          </a:p>
          <a:p>
            <a:endParaRPr lang="en-US" dirty="0"/>
          </a:p>
        </p:txBody>
      </p:sp>
    </p:spTree>
    <p:extLst>
      <p:ext uri="{BB962C8B-B14F-4D97-AF65-F5344CB8AC3E}">
        <p14:creationId xmlns:p14="http://schemas.microsoft.com/office/powerpoint/2010/main" val="10597184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A35F4-6B3F-4F69-AC02-49C05A79032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67938" name="Rectangle 2"/>
          <p:cNvSpPr>
            <a:spLocks noGrp="1" noRot="1" noChangeAspect="1" noChangeArrowheads="1" noTextEdit="1"/>
          </p:cNvSpPr>
          <p:nvPr>
            <p:ph type="sldImg"/>
          </p:nvPr>
        </p:nvSpPr>
        <p:spPr>
          <a:xfrm>
            <a:off x="917575" y="744538"/>
            <a:ext cx="4962525" cy="3722687"/>
          </a:xfrm>
          <a:ln/>
        </p:spPr>
      </p:sp>
      <p:sp>
        <p:nvSpPr>
          <p:cNvPr id="167939" name="Rectangle 3"/>
          <p:cNvSpPr>
            <a:spLocks noGrp="1" noChangeArrowheads="1"/>
          </p:cNvSpPr>
          <p:nvPr>
            <p:ph type="body" idx="1"/>
          </p:nvPr>
        </p:nvSpPr>
        <p:spPr/>
        <p:txBody>
          <a:bodyPr/>
          <a:lstStyle/>
          <a:p>
            <a:r>
              <a:rPr lang="en-US" dirty="0" err="1"/>
              <a:t>ALU</a:t>
            </a:r>
            <a:r>
              <a:rPr lang="en-US" dirty="0"/>
              <a:t> (arithmetic logic unit)</a:t>
            </a:r>
          </a:p>
          <a:p>
            <a:pPr lvl="1"/>
            <a:r>
              <a:rPr lang="en-US" dirty="0"/>
              <a:t>Performs calculations and comparisons (data changed)</a:t>
            </a:r>
          </a:p>
          <a:p>
            <a:r>
              <a:rPr lang="en-US" dirty="0"/>
              <a:t>CU (control unit): performs fetch/execute cycle</a:t>
            </a:r>
          </a:p>
          <a:p>
            <a:pPr lvl="1"/>
            <a:r>
              <a:rPr lang="en-US" dirty="0"/>
              <a:t>Functions:</a:t>
            </a:r>
          </a:p>
          <a:p>
            <a:pPr lvl="2"/>
            <a:r>
              <a:rPr lang="en-US" dirty="0"/>
              <a:t>Moves data to and from CPU registers and other hardware components (no change in data)</a:t>
            </a:r>
          </a:p>
          <a:p>
            <a:pPr lvl="2"/>
            <a:r>
              <a:rPr lang="en-US" dirty="0"/>
              <a:t>Accesses program instructions and issues commands to the </a:t>
            </a:r>
            <a:r>
              <a:rPr lang="en-US" dirty="0" err="1"/>
              <a:t>ALU</a:t>
            </a:r>
            <a:endParaRPr lang="en-US" dirty="0"/>
          </a:p>
          <a:p>
            <a:pPr lvl="1"/>
            <a:r>
              <a:rPr lang="en-US" dirty="0"/>
              <a:t>Subparts:</a:t>
            </a:r>
          </a:p>
          <a:p>
            <a:pPr lvl="2"/>
            <a:r>
              <a:rPr lang="en-US" dirty="0"/>
              <a:t>Memory management unit: supervises fetching instructions and data</a:t>
            </a:r>
          </a:p>
          <a:p>
            <a:pPr lvl="2"/>
            <a:r>
              <a:rPr lang="en-US" dirty="0"/>
              <a:t>I/O Interface: sometimes combined with memory management unit as Bust Interface Unit </a:t>
            </a:r>
          </a:p>
          <a:p>
            <a:r>
              <a:rPr lang="en-US" dirty="0"/>
              <a:t>Registers</a:t>
            </a:r>
          </a:p>
          <a:p>
            <a:pPr lvl="1"/>
            <a:r>
              <a:rPr lang="en-US" dirty="0"/>
              <a:t>Example:  Program counter (PC) or instruction pointer determines next instruction for execution</a:t>
            </a:r>
          </a:p>
          <a:p>
            <a:endParaRPr lang="en-US" dirty="0"/>
          </a:p>
          <a:p>
            <a:endParaRPr lang="en-US" dirty="0"/>
          </a:p>
        </p:txBody>
      </p:sp>
    </p:spTree>
    <p:extLst>
      <p:ext uri="{BB962C8B-B14F-4D97-AF65-F5344CB8AC3E}">
        <p14:creationId xmlns:p14="http://schemas.microsoft.com/office/powerpoint/2010/main" val="2841978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A35F4-6B3F-4F69-AC02-49C05A79032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r>
              <a:rPr lang="en-US" dirty="0" err="1"/>
              <a:t>ALU</a:t>
            </a:r>
            <a:r>
              <a:rPr lang="en-US" dirty="0"/>
              <a:t> (arithmetic logic unit)</a:t>
            </a:r>
          </a:p>
          <a:p>
            <a:pPr lvl="1"/>
            <a:r>
              <a:rPr lang="en-US" dirty="0"/>
              <a:t>Performs calculations and comparisons (data changed)</a:t>
            </a:r>
          </a:p>
          <a:p>
            <a:r>
              <a:rPr lang="en-US" dirty="0"/>
              <a:t>CU (control unit): performs fetch/execute cycle</a:t>
            </a:r>
          </a:p>
          <a:p>
            <a:pPr lvl="1"/>
            <a:r>
              <a:rPr lang="en-US" dirty="0"/>
              <a:t>Functions:</a:t>
            </a:r>
          </a:p>
          <a:p>
            <a:pPr lvl="2"/>
            <a:r>
              <a:rPr lang="en-US" dirty="0"/>
              <a:t>Moves data to and from CPU registers and other hardware components (no change in data)</a:t>
            </a:r>
          </a:p>
          <a:p>
            <a:pPr lvl="2"/>
            <a:r>
              <a:rPr lang="en-US" dirty="0"/>
              <a:t>Accesses program instructions and issues commands to the </a:t>
            </a:r>
            <a:r>
              <a:rPr lang="en-US" dirty="0" err="1"/>
              <a:t>ALU</a:t>
            </a:r>
            <a:endParaRPr lang="en-US" dirty="0"/>
          </a:p>
          <a:p>
            <a:pPr lvl="1"/>
            <a:r>
              <a:rPr lang="en-US" dirty="0"/>
              <a:t>Subparts:</a:t>
            </a:r>
          </a:p>
          <a:p>
            <a:pPr lvl="2"/>
            <a:r>
              <a:rPr lang="en-US" dirty="0"/>
              <a:t>Memory management unit: supervises fetching instructions and data</a:t>
            </a:r>
          </a:p>
          <a:p>
            <a:pPr lvl="2"/>
            <a:r>
              <a:rPr lang="en-US" dirty="0"/>
              <a:t>I/O Interface: sometimes combined with memory management unit as Bust Interface Unit </a:t>
            </a:r>
          </a:p>
          <a:p>
            <a:r>
              <a:rPr lang="en-US" dirty="0"/>
              <a:t>Registers</a:t>
            </a:r>
          </a:p>
          <a:p>
            <a:pPr lvl="1"/>
            <a:r>
              <a:rPr lang="en-US" dirty="0"/>
              <a:t>Example:  Program counter (PC) or instruction pointer determines next instruction for execution</a:t>
            </a:r>
          </a:p>
          <a:p>
            <a:endParaRPr lang="en-US" dirty="0"/>
          </a:p>
          <a:p>
            <a:endParaRPr lang="en-US" dirty="0"/>
          </a:p>
        </p:txBody>
      </p:sp>
    </p:spTree>
    <p:extLst>
      <p:ext uri="{BB962C8B-B14F-4D97-AF65-F5344CB8AC3E}">
        <p14:creationId xmlns:p14="http://schemas.microsoft.com/office/powerpoint/2010/main" val="3670067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0A35F4-6B3F-4F69-AC02-49C05A79032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r>
              <a:rPr lang="en-US" dirty="0" err="1"/>
              <a:t>ALU</a:t>
            </a:r>
            <a:r>
              <a:rPr lang="en-US" dirty="0"/>
              <a:t> (arithmetic logic unit)</a:t>
            </a:r>
          </a:p>
          <a:p>
            <a:pPr lvl="1"/>
            <a:r>
              <a:rPr lang="en-US" dirty="0"/>
              <a:t>Performs calculations and comparisons (data changed)</a:t>
            </a:r>
          </a:p>
          <a:p>
            <a:r>
              <a:rPr lang="en-US" dirty="0"/>
              <a:t>CU (control unit): performs fetch/execute cycle</a:t>
            </a:r>
          </a:p>
          <a:p>
            <a:pPr lvl="1"/>
            <a:r>
              <a:rPr lang="en-US" dirty="0"/>
              <a:t>Functions:</a:t>
            </a:r>
          </a:p>
          <a:p>
            <a:pPr lvl="2"/>
            <a:r>
              <a:rPr lang="en-US" dirty="0"/>
              <a:t>Moves data to and from CPU registers and other hardware components (no change in data)</a:t>
            </a:r>
          </a:p>
          <a:p>
            <a:pPr lvl="2"/>
            <a:r>
              <a:rPr lang="en-US" dirty="0"/>
              <a:t>Accesses program instructions and issues commands to the </a:t>
            </a:r>
            <a:r>
              <a:rPr lang="en-US" dirty="0" err="1"/>
              <a:t>ALU</a:t>
            </a:r>
            <a:endParaRPr lang="en-US" dirty="0"/>
          </a:p>
          <a:p>
            <a:pPr lvl="1"/>
            <a:r>
              <a:rPr lang="en-US" dirty="0"/>
              <a:t>Subparts:</a:t>
            </a:r>
          </a:p>
          <a:p>
            <a:pPr lvl="2"/>
            <a:r>
              <a:rPr lang="en-US" dirty="0"/>
              <a:t>Memory management unit: supervises fetching instructions and data</a:t>
            </a:r>
          </a:p>
          <a:p>
            <a:pPr lvl="2"/>
            <a:r>
              <a:rPr lang="en-US" dirty="0"/>
              <a:t>I/O Interface: sometimes combined with memory management unit as Bust Interface Unit </a:t>
            </a:r>
          </a:p>
          <a:p>
            <a:r>
              <a:rPr lang="en-US" dirty="0"/>
              <a:t>Registers</a:t>
            </a:r>
          </a:p>
          <a:p>
            <a:pPr lvl="1"/>
            <a:r>
              <a:rPr lang="en-US" dirty="0"/>
              <a:t>Example:  Program counter (PC) or instruction pointer determines next instruction for execution</a:t>
            </a:r>
          </a:p>
          <a:p>
            <a:endParaRPr lang="en-US" dirty="0"/>
          </a:p>
          <a:p>
            <a:endParaRPr lang="en-US" dirty="0"/>
          </a:p>
        </p:txBody>
      </p:sp>
    </p:spTree>
    <p:extLst>
      <p:ext uri="{BB962C8B-B14F-4D97-AF65-F5344CB8AC3E}">
        <p14:creationId xmlns:p14="http://schemas.microsoft.com/office/powerpoint/2010/main" val="24925027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a:t>ALU</a:t>
            </a:r>
            <a:r>
              <a:rPr lang="en-US" dirty="0"/>
              <a:t> and the control unit called the Central Processing Unit, or CPU</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A0A2339-854D-4810-9E26-ADF03CA437F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5AEF709-20B1-4FF6-A254-A0909AE9CA54}"/>
              </a:ext>
            </a:extLst>
          </p:cNvPr>
          <p:cNvSpPr>
            <a:spLocks noGrp="1" noRot="1" noChangeAspect="1" noChangeArrowheads="1" noTextEdit="1"/>
          </p:cNvSpPr>
          <p:nvPr>
            <p:ph type="sldImg"/>
          </p:nvPr>
        </p:nvSpPr>
        <p:spPr>
          <a:xfrm>
            <a:off x="917575" y="744538"/>
            <a:ext cx="4962525" cy="3722687"/>
          </a:xfrm>
          <a:ln/>
        </p:spPr>
      </p:sp>
      <p:sp>
        <p:nvSpPr>
          <p:cNvPr id="54275" name="Notes Placeholder 2">
            <a:extLst>
              <a:ext uri="{FF2B5EF4-FFF2-40B4-BE49-F238E27FC236}">
                <a16:creationId xmlns:a16="http://schemas.microsoft.com/office/drawing/2014/main" id="{86BD8F3F-68B6-4377-AA6C-D895A3A2FA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endParaRPr>
          </a:p>
        </p:txBody>
      </p:sp>
      <p:sp>
        <p:nvSpPr>
          <p:cNvPr id="54276" name="Slide Number Placeholder 3">
            <a:extLst>
              <a:ext uri="{FF2B5EF4-FFF2-40B4-BE49-F238E27FC236}">
                <a16:creationId xmlns:a16="http://schemas.microsoft.com/office/drawing/2014/main" id="{A1507E5B-ABD8-4B60-8C71-1B771D9707A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D87953A-ECFF-4BFE-9600-9C08790693F6}" type="slidenum">
              <a:rPr lang="en-GB" altLang="en-US" sz="1200" smtClean="0">
                <a:latin typeface="Arial" panose="020B0604020202020204" pitchFamily="34" charset="0"/>
              </a:rPr>
              <a:pPr/>
              <a:t>39</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a:t>Cliciwch i olygu arddull y Meistr teitl</a:t>
            </a:r>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Cliciwch i olygu arddull is-deitl y Meistr</a:t>
            </a:r>
          </a:p>
        </p:txBody>
      </p:sp>
      <p:sp>
        <p:nvSpPr>
          <p:cNvPr id="4" name="Rectangle 4">
            <a:extLst>
              <a:ext uri="{FF2B5EF4-FFF2-40B4-BE49-F238E27FC236}">
                <a16:creationId xmlns:a16="http://schemas.microsoft.com/office/drawing/2014/main" id="{216B1A33-3520-4AD3-8E29-DF5A378D74D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FF148C9-2925-4D38-8524-E53659F7FCA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71EC63D-72B4-4005-BA32-56C8876062DE}"/>
              </a:ext>
            </a:extLst>
          </p:cNvPr>
          <p:cNvSpPr>
            <a:spLocks noGrp="1" noChangeArrowheads="1"/>
          </p:cNvSpPr>
          <p:nvPr>
            <p:ph type="sldNum" sz="quarter" idx="12"/>
          </p:nvPr>
        </p:nvSpPr>
        <p:spPr>
          <a:ln/>
        </p:spPr>
        <p:txBody>
          <a:bodyPr/>
          <a:lstStyle>
            <a:lvl1pPr>
              <a:defRPr/>
            </a:lvl1pPr>
          </a:lstStyle>
          <a:p>
            <a:pPr>
              <a:defRPr/>
            </a:pPr>
            <a:fld id="{BE1186E9-A280-4130-AE6E-B8DCF2DED0DE}" type="slidenum">
              <a:rPr lang="en-US" altLang="en-US"/>
              <a:pPr>
                <a:defRPr/>
              </a:pPr>
              <a:t>‹#›</a:t>
            </a:fld>
            <a:endParaRPr lang="en-US" altLang="en-US"/>
          </a:p>
        </p:txBody>
      </p:sp>
    </p:spTree>
    <p:extLst>
      <p:ext uri="{BB962C8B-B14F-4D97-AF65-F5344CB8AC3E}">
        <p14:creationId xmlns:p14="http://schemas.microsoft.com/office/powerpoint/2010/main" val="2474302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idx="1"/>
          </p:nvPr>
        </p:nvSpPr>
        <p:spPr/>
        <p:txBody>
          <a:body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84A553EA-F7CC-4291-9672-5017DBBE750D}"/>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CF5518E5-91AC-401C-BE12-7974F1CF9A9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6D16F2B0-642C-4AC5-9457-78922D5664E2}"/>
              </a:ext>
            </a:extLst>
          </p:cNvPr>
          <p:cNvSpPr>
            <a:spLocks noGrp="1" noChangeArrowheads="1"/>
          </p:cNvSpPr>
          <p:nvPr>
            <p:ph type="sldNum" sz="quarter" idx="12"/>
          </p:nvPr>
        </p:nvSpPr>
        <p:spPr>
          <a:ln/>
        </p:spPr>
        <p:txBody>
          <a:bodyPr/>
          <a:lstStyle>
            <a:lvl1pPr>
              <a:defRPr/>
            </a:lvl1pPr>
          </a:lstStyle>
          <a:p>
            <a:pPr>
              <a:defRPr/>
            </a:pPr>
            <a:fld id="{98164DAE-BEC9-450B-9099-36A1325EAC34}" type="slidenum">
              <a:rPr lang="en-US" altLang="en-US"/>
              <a:pPr>
                <a:defRPr/>
              </a:pPr>
              <a:t>‹#›</a:t>
            </a:fld>
            <a:endParaRPr lang="en-US" altLang="en-US"/>
          </a:p>
        </p:txBody>
      </p:sp>
    </p:spTree>
    <p:extLst>
      <p:ext uri="{BB962C8B-B14F-4D97-AF65-F5344CB8AC3E}">
        <p14:creationId xmlns:p14="http://schemas.microsoft.com/office/powerpoint/2010/main" val="1735050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a:t>Cliciwch i olygu arddull y Meistr teitl</a:t>
            </a:r>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a:t>Cliciwch i olygu arddulliau'r Meistr testun</a:t>
            </a:r>
          </a:p>
        </p:txBody>
      </p:sp>
      <p:sp>
        <p:nvSpPr>
          <p:cNvPr id="4" name="Rectangle 4">
            <a:extLst>
              <a:ext uri="{FF2B5EF4-FFF2-40B4-BE49-F238E27FC236}">
                <a16:creationId xmlns:a16="http://schemas.microsoft.com/office/drawing/2014/main" id="{6DD4C5E3-3DC6-4D44-810F-D1E7AA1020E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49286FA-07A4-4079-9E92-D67B6CA6E96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BD1080C4-F248-47BB-8EF7-6D06517FA55F}"/>
              </a:ext>
            </a:extLst>
          </p:cNvPr>
          <p:cNvSpPr>
            <a:spLocks noGrp="1" noChangeArrowheads="1"/>
          </p:cNvSpPr>
          <p:nvPr>
            <p:ph type="sldNum" sz="quarter" idx="12"/>
          </p:nvPr>
        </p:nvSpPr>
        <p:spPr>
          <a:ln/>
        </p:spPr>
        <p:txBody>
          <a:bodyPr/>
          <a:lstStyle>
            <a:lvl1pPr>
              <a:defRPr/>
            </a:lvl1pPr>
          </a:lstStyle>
          <a:p>
            <a:pPr>
              <a:defRPr/>
            </a:pPr>
            <a:fld id="{DCFEF9B1-9C0A-4AA7-BC3D-3B1B302194B9}" type="slidenum">
              <a:rPr lang="en-US" altLang="en-US"/>
              <a:pPr>
                <a:defRPr/>
              </a:pPr>
              <a:t>‹#›</a:t>
            </a:fld>
            <a:endParaRPr lang="en-US" altLang="en-US"/>
          </a:p>
        </p:txBody>
      </p:sp>
    </p:spTree>
    <p:extLst>
      <p:ext uri="{BB962C8B-B14F-4D97-AF65-F5344CB8AC3E}">
        <p14:creationId xmlns:p14="http://schemas.microsoft.com/office/powerpoint/2010/main" val="2893106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Rectangle 4">
            <a:extLst>
              <a:ext uri="{FF2B5EF4-FFF2-40B4-BE49-F238E27FC236}">
                <a16:creationId xmlns:a16="http://schemas.microsoft.com/office/drawing/2014/main" id="{9F62586D-B8B0-4D81-AAB8-D4E0FB4A8C8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ADF8117D-F247-441E-94A3-66ED630BB6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81D4A1AE-35C6-4A6A-88E3-BBECDFD29492}"/>
              </a:ext>
            </a:extLst>
          </p:cNvPr>
          <p:cNvSpPr>
            <a:spLocks noGrp="1" noChangeArrowheads="1"/>
          </p:cNvSpPr>
          <p:nvPr>
            <p:ph type="sldNum" sz="quarter" idx="12"/>
          </p:nvPr>
        </p:nvSpPr>
        <p:spPr>
          <a:ln/>
        </p:spPr>
        <p:txBody>
          <a:bodyPr/>
          <a:lstStyle>
            <a:lvl1pPr>
              <a:defRPr/>
            </a:lvl1pPr>
          </a:lstStyle>
          <a:p>
            <a:pPr>
              <a:defRPr/>
            </a:pPr>
            <a:fld id="{60144AA3-398F-43B9-8C32-E74C2AF9C938}" type="slidenum">
              <a:rPr lang="en-US" altLang="en-US"/>
              <a:pPr>
                <a:defRPr/>
              </a:pPr>
              <a:t>‹#›</a:t>
            </a:fld>
            <a:endParaRPr lang="en-US" altLang="en-US"/>
          </a:p>
        </p:txBody>
      </p:sp>
    </p:spTree>
    <p:extLst>
      <p:ext uri="{BB962C8B-B14F-4D97-AF65-F5344CB8AC3E}">
        <p14:creationId xmlns:p14="http://schemas.microsoft.com/office/powerpoint/2010/main" val="3289372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a:t>Cliciwch i olygu arddull y Meistr teitl</a:t>
            </a:r>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7" name="Rectangle 4">
            <a:extLst>
              <a:ext uri="{FF2B5EF4-FFF2-40B4-BE49-F238E27FC236}">
                <a16:creationId xmlns:a16="http://schemas.microsoft.com/office/drawing/2014/main" id="{D93FD6F2-AA5E-478E-8ABF-0B88556E5573}"/>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D088C3A6-BE31-45FC-B24E-E6D73F77ABC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E94CB04F-2682-41EF-A87D-5115C1983FDC}"/>
              </a:ext>
            </a:extLst>
          </p:cNvPr>
          <p:cNvSpPr>
            <a:spLocks noGrp="1" noChangeArrowheads="1"/>
          </p:cNvSpPr>
          <p:nvPr>
            <p:ph type="sldNum" sz="quarter" idx="12"/>
          </p:nvPr>
        </p:nvSpPr>
        <p:spPr>
          <a:ln/>
        </p:spPr>
        <p:txBody>
          <a:bodyPr/>
          <a:lstStyle>
            <a:lvl1pPr>
              <a:defRPr/>
            </a:lvl1pPr>
          </a:lstStyle>
          <a:p>
            <a:pPr>
              <a:defRPr/>
            </a:pPr>
            <a:fld id="{546745EA-4B55-463B-B555-607E5F6C72C6}" type="slidenum">
              <a:rPr lang="en-US" altLang="en-US"/>
              <a:pPr>
                <a:defRPr/>
              </a:pPr>
              <a:t>‹#›</a:t>
            </a:fld>
            <a:endParaRPr lang="en-US" altLang="en-US"/>
          </a:p>
        </p:txBody>
      </p:sp>
    </p:spTree>
    <p:extLst>
      <p:ext uri="{BB962C8B-B14F-4D97-AF65-F5344CB8AC3E}">
        <p14:creationId xmlns:p14="http://schemas.microsoft.com/office/powerpoint/2010/main" val="1635002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Rectangle 4">
            <a:extLst>
              <a:ext uri="{FF2B5EF4-FFF2-40B4-BE49-F238E27FC236}">
                <a16:creationId xmlns:a16="http://schemas.microsoft.com/office/drawing/2014/main" id="{B7C4094D-FF52-4F73-8CAE-85593AAD9AFC}"/>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0246A8FB-5C73-4634-AD0F-EB049D83D21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BED17FA5-ACEE-4D6B-BDE0-533CE35B62B8}"/>
              </a:ext>
            </a:extLst>
          </p:cNvPr>
          <p:cNvSpPr>
            <a:spLocks noGrp="1" noChangeArrowheads="1"/>
          </p:cNvSpPr>
          <p:nvPr>
            <p:ph type="sldNum" sz="quarter" idx="12"/>
          </p:nvPr>
        </p:nvSpPr>
        <p:spPr>
          <a:ln/>
        </p:spPr>
        <p:txBody>
          <a:bodyPr/>
          <a:lstStyle>
            <a:lvl1pPr>
              <a:defRPr/>
            </a:lvl1pPr>
          </a:lstStyle>
          <a:p>
            <a:pPr>
              <a:defRPr/>
            </a:pPr>
            <a:fld id="{236634A2-1728-4A0F-B6C6-7233A43AA5D9}" type="slidenum">
              <a:rPr lang="en-US" altLang="en-US"/>
              <a:pPr>
                <a:defRPr/>
              </a:pPr>
              <a:t>‹#›</a:t>
            </a:fld>
            <a:endParaRPr lang="en-US" altLang="en-US"/>
          </a:p>
        </p:txBody>
      </p:sp>
    </p:spTree>
    <p:extLst>
      <p:ext uri="{BB962C8B-B14F-4D97-AF65-F5344CB8AC3E}">
        <p14:creationId xmlns:p14="http://schemas.microsoft.com/office/powerpoint/2010/main" val="738103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A921ADDF-F1BA-4C29-A768-58EE8C2CDD4B}"/>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21EBE571-B6DB-46C8-91FC-806BFE42748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04DE5808-55F2-4C9B-BC1B-00737EE56EF1}"/>
              </a:ext>
            </a:extLst>
          </p:cNvPr>
          <p:cNvSpPr>
            <a:spLocks noGrp="1" noChangeArrowheads="1"/>
          </p:cNvSpPr>
          <p:nvPr>
            <p:ph type="sldNum" sz="quarter" idx="12"/>
          </p:nvPr>
        </p:nvSpPr>
        <p:spPr>
          <a:ln/>
        </p:spPr>
        <p:txBody>
          <a:bodyPr/>
          <a:lstStyle>
            <a:lvl1pPr>
              <a:defRPr/>
            </a:lvl1pPr>
          </a:lstStyle>
          <a:p>
            <a:pPr>
              <a:defRPr/>
            </a:pPr>
            <a:fld id="{6C1E37F4-0A6A-4551-9633-FD4CCE37BDA8}" type="slidenum">
              <a:rPr lang="en-US" altLang="en-US"/>
              <a:pPr>
                <a:defRPr/>
              </a:pPr>
              <a:t>‹#›</a:t>
            </a:fld>
            <a:endParaRPr lang="en-US" altLang="en-US"/>
          </a:p>
        </p:txBody>
      </p:sp>
    </p:spTree>
    <p:extLst>
      <p:ext uri="{BB962C8B-B14F-4D97-AF65-F5344CB8AC3E}">
        <p14:creationId xmlns:p14="http://schemas.microsoft.com/office/powerpoint/2010/main" val="3472282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a:t>Cliciwch i olygu arddull y Meistr teitl</a:t>
            </a:r>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a:extLst>
              <a:ext uri="{FF2B5EF4-FFF2-40B4-BE49-F238E27FC236}">
                <a16:creationId xmlns:a16="http://schemas.microsoft.com/office/drawing/2014/main" id="{E5A89661-6EBD-4ABD-8E5F-25BA4EFD5928}"/>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4E9AA15C-126E-48FD-A524-03D5A1BBA43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F0EB12BC-522E-489B-B673-02C0EB8E6F9A}"/>
              </a:ext>
            </a:extLst>
          </p:cNvPr>
          <p:cNvSpPr>
            <a:spLocks noGrp="1" noChangeArrowheads="1"/>
          </p:cNvSpPr>
          <p:nvPr>
            <p:ph type="sldNum" sz="quarter" idx="12"/>
          </p:nvPr>
        </p:nvSpPr>
        <p:spPr>
          <a:ln/>
        </p:spPr>
        <p:txBody>
          <a:bodyPr/>
          <a:lstStyle>
            <a:lvl1pPr>
              <a:defRPr/>
            </a:lvl1pPr>
          </a:lstStyle>
          <a:p>
            <a:pPr>
              <a:defRPr/>
            </a:pPr>
            <a:fld id="{50BAA793-698D-4075-B0E6-BB898E1E1CD9}" type="slidenum">
              <a:rPr lang="en-US" altLang="en-US"/>
              <a:pPr>
                <a:defRPr/>
              </a:pPr>
              <a:t>‹#›</a:t>
            </a:fld>
            <a:endParaRPr lang="en-US" altLang="en-US"/>
          </a:p>
        </p:txBody>
      </p:sp>
    </p:spTree>
    <p:extLst>
      <p:ext uri="{BB962C8B-B14F-4D97-AF65-F5344CB8AC3E}">
        <p14:creationId xmlns:p14="http://schemas.microsoft.com/office/powerpoint/2010/main" val="1229245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a:t>Cliciwch i olygu arddull y Meistr teitl</a:t>
            </a:r>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a:extLst>
              <a:ext uri="{FF2B5EF4-FFF2-40B4-BE49-F238E27FC236}">
                <a16:creationId xmlns:a16="http://schemas.microsoft.com/office/drawing/2014/main" id="{336B730C-D76E-4298-9AE8-41B77CF2B2C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46066BEF-0DC4-4192-A882-3E176D9AAC0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ED6E28E3-EA5F-4EC8-BB27-6D1BC3BF233C}"/>
              </a:ext>
            </a:extLst>
          </p:cNvPr>
          <p:cNvSpPr>
            <a:spLocks noGrp="1" noChangeArrowheads="1"/>
          </p:cNvSpPr>
          <p:nvPr>
            <p:ph type="sldNum" sz="quarter" idx="12"/>
          </p:nvPr>
        </p:nvSpPr>
        <p:spPr>
          <a:ln/>
        </p:spPr>
        <p:txBody>
          <a:bodyPr/>
          <a:lstStyle>
            <a:lvl1pPr>
              <a:defRPr/>
            </a:lvl1pPr>
          </a:lstStyle>
          <a:p>
            <a:pPr>
              <a:defRPr/>
            </a:pPr>
            <a:fld id="{CB922653-08E0-47CF-818F-02EB5CA5C2B4}" type="slidenum">
              <a:rPr lang="en-US" altLang="en-US"/>
              <a:pPr>
                <a:defRPr/>
              </a:pPr>
              <a:t>‹#›</a:t>
            </a:fld>
            <a:endParaRPr lang="en-US" altLang="en-US"/>
          </a:p>
        </p:txBody>
      </p:sp>
    </p:spTree>
    <p:extLst>
      <p:ext uri="{BB962C8B-B14F-4D97-AF65-F5344CB8AC3E}">
        <p14:creationId xmlns:p14="http://schemas.microsoft.com/office/powerpoint/2010/main" val="2651365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Testun ar i fyny 2"/>
          <p:cNvSpPr>
            <a:spLocks noGrp="1"/>
          </p:cNvSpPr>
          <p:nvPr>
            <p:ph type="body" orient="vert" idx="1"/>
          </p:nvPr>
        </p:nvSpPr>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83904742-3CA4-4804-9345-9642180EE69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7242C47-2217-4E65-8DA8-9236132C057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AEA0CCD-984A-48AC-954E-E906A6118029}"/>
              </a:ext>
            </a:extLst>
          </p:cNvPr>
          <p:cNvSpPr>
            <a:spLocks noGrp="1" noChangeArrowheads="1"/>
          </p:cNvSpPr>
          <p:nvPr>
            <p:ph type="sldNum" sz="quarter" idx="12"/>
          </p:nvPr>
        </p:nvSpPr>
        <p:spPr>
          <a:ln/>
        </p:spPr>
        <p:txBody>
          <a:bodyPr/>
          <a:lstStyle>
            <a:lvl1pPr>
              <a:defRPr/>
            </a:lvl1pPr>
          </a:lstStyle>
          <a:p>
            <a:pPr>
              <a:defRPr/>
            </a:pPr>
            <a:fld id="{7F344D01-4295-4FCD-AD03-5EA5BA880395}" type="slidenum">
              <a:rPr lang="en-US" altLang="en-US"/>
              <a:pPr>
                <a:defRPr/>
              </a:pPr>
              <a:t>‹#›</a:t>
            </a:fld>
            <a:endParaRPr lang="en-US" altLang="en-US"/>
          </a:p>
        </p:txBody>
      </p:sp>
    </p:spTree>
    <p:extLst>
      <p:ext uri="{BB962C8B-B14F-4D97-AF65-F5344CB8AC3E}">
        <p14:creationId xmlns:p14="http://schemas.microsoft.com/office/powerpoint/2010/main" val="93984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a:t>Cliciwch i olygu arddull y Meistr teitl</a:t>
            </a:r>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33265417-4C80-46AA-99CB-72359921B3B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4A3A9CE-8D11-43C4-9646-1517DB5151E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926235C-EB2E-472F-A682-27E0461B58B8}"/>
              </a:ext>
            </a:extLst>
          </p:cNvPr>
          <p:cNvSpPr>
            <a:spLocks noGrp="1" noChangeArrowheads="1"/>
          </p:cNvSpPr>
          <p:nvPr>
            <p:ph type="sldNum" sz="quarter" idx="12"/>
          </p:nvPr>
        </p:nvSpPr>
        <p:spPr>
          <a:ln/>
        </p:spPr>
        <p:txBody>
          <a:bodyPr/>
          <a:lstStyle>
            <a:lvl1pPr>
              <a:defRPr/>
            </a:lvl1pPr>
          </a:lstStyle>
          <a:p>
            <a:pPr>
              <a:defRPr/>
            </a:pPr>
            <a:fld id="{E45AC642-2DC8-41DC-9182-F4B13630BAE4}" type="slidenum">
              <a:rPr lang="en-US" altLang="en-US"/>
              <a:pPr>
                <a:defRPr/>
              </a:pPr>
              <a:t>‹#›</a:t>
            </a:fld>
            <a:endParaRPr lang="en-US" altLang="en-US"/>
          </a:p>
        </p:txBody>
      </p:sp>
    </p:spTree>
    <p:extLst>
      <p:ext uri="{BB962C8B-B14F-4D97-AF65-F5344CB8AC3E}">
        <p14:creationId xmlns:p14="http://schemas.microsoft.com/office/powerpoint/2010/main" val="841038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extLst>
      <p:ext uri="{BB962C8B-B14F-4D97-AF65-F5344CB8AC3E}">
        <p14:creationId xmlns:p14="http://schemas.microsoft.com/office/powerpoint/2010/main" val="361158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997276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3797970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70838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486504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21523848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2626638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Tree>
    <p:extLst>
      <p:ext uri="{BB962C8B-B14F-4D97-AF65-F5344CB8AC3E}">
        <p14:creationId xmlns:p14="http://schemas.microsoft.com/office/powerpoint/2010/main" val="32927081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23/02/2025</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2079130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7935519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23/02/2025</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3344801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27CA58D-6ECB-4304-A8EE-278A95D328D6}"/>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E1E2958B-D380-4528-B1BC-DCD1A4FE54A0}"/>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a:extLst>
              <a:ext uri="{FF2B5EF4-FFF2-40B4-BE49-F238E27FC236}">
                <a16:creationId xmlns:a16="http://schemas.microsoft.com/office/drawing/2014/main" id="{B322EBDA-5EC9-4D20-A6AA-AAC6BDB03648}"/>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128"/>
              </a:defRPr>
            </a:lvl1pPr>
          </a:lstStyle>
          <a:p>
            <a:pPr>
              <a:defRPr/>
            </a:pPr>
            <a:endParaRPr lang="en-US"/>
          </a:p>
        </p:txBody>
      </p:sp>
      <p:sp>
        <p:nvSpPr>
          <p:cNvPr id="1029" name="Rectangle 5">
            <a:extLst>
              <a:ext uri="{FF2B5EF4-FFF2-40B4-BE49-F238E27FC236}">
                <a16:creationId xmlns:a16="http://schemas.microsoft.com/office/drawing/2014/main" id="{AA730671-D498-4672-9D6F-E531663EC489}"/>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128"/>
              </a:defRPr>
            </a:lvl1pPr>
          </a:lstStyle>
          <a:p>
            <a:pPr>
              <a:defRPr/>
            </a:pPr>
            <a:endParaRPr lang="en-US"/>
          </a:p>
        </p:txBody>
      </p:sp>
      <p:sp>
        <p:nvSpPr>
          <p:cNvPr id="1030" name="Rectangle 6">
            <a:extLst>
              <a:ext uri="{FF2B5EF4-FFF2-40B4-BE49-F238E27FC236}">
                <a16:creationId xmlns:a16="http://schemas.microsoft.com/office/drawing/2014/main" id="{8DF641EA-E189-4C07-B094-C6ED9D82B725}"/>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anose="020B0604020202020204" pitchFamily="34" charset="0"/>
              </a:defRPr>
            </a:lvl1pPr>
          </a:lstStyle>
          <a:p>
            <a:pPr>
              <a:defRPr/>
            </a:pPr>
            <a:fld id="{71C2C93F-E23B-4ACB-8B50-771C066C4313}" type="slidenum">
              <a:rPr lang="en-US" altLang="en-US"/>
              <a:pPr>
                <a:defRPr/>
              </a:pPr>
              <a:t>‹#›</a:t>
            </a:fld>
            <a:endParaRPr lang="en-US" altLang="en-US"/>
          </a:p>
        </p:txBody>
      </p:sp>
      <p:pic>
        <p:nvPicPr>
          <p:cNvPr id="1031" name="Picture 8" descr="PP_TSD_white.jpg">
            <a:extLst>
              <a:ext uri="{FF2B5EF4-FFF2-40B4-BE49-F238E27FC236}">
                <a16:creationId xmlns:a16="http://schemas.microsoft.com/office/drawing/2014/main" id="{35EFDC83-4775-49BA-8884-9909DDFFC410}"/>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ＭＳ Ｐゴシック" charset="-128"/>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23/02/2025</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3" cstate="print"/>
          <a:srcRect/>
          <a:stretch>
            <a:fillRect/>
          </a:stretch>
        </p:blipFill>
        <p:spPr bwMode="auto">
          <a:xfrm>
            <a:off x="6012160" y="6093296"/>
            <a:ext cx="3059832" cy="664619"/>
          </a:xfrm>
          <a:prstGeom prst="rect">
            <a:avLst/>
          </a:prstGeom>
          <a:noFill/>
          <a:ln w="9525">
            <a:noFill/>
            <a:miter lim="800000"/>
            <a:headEnd/>
            <a:tailEnd/>
          </a:ln>
        </p:spPr>
      </p:pic>
    </p:spTree>
    <p:extLst>
      <p:ext uri="{BB962C8B-B14F-4D97-AF65-F5344CB8AC3E}">
        <p14:creationId xmlns:p14="http://schemas.microsoft.com/office/powerpoint/2010/main" val="604802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Content Placeholder 2">
            <a:extLst>
              <a:ext uri="{FF2B5EF4-FFF2-40B4-BE49-F238E27FC236}">
                <a16:creationId xmlns:a16="http://schemas.microsoft.com/office/drawing/2014/main" id="{0378F08B-3338-483E-83C5-34CFC5A775BE}"/>
              </a:ext>
            </a:extLst>
          </p:cNvPr>
          <p:cNvSpPr>
            <a:spLocks noGrp="1"/>
          </p:cNvSpPr>
          <p:nvPr>
            <p:ph idx="1"/>
          </p:nvPr>
        </p:nvSpPr>
        <p:spPr>
          <a:xfrm>
            <a:off x="179388" y="1340768"/>
            <a:ext cx="8785225" cy="3890045"/>
          </a:xfrm>
        </p:spPr>
        <p:txBody>
          <a:bodyPr/>
          <a:lstStyle/>
          <a:p>
            <a:pPr algn="ctr">
              <a:buFontTx/>
              <a:buNone/>
              <a:defRPr/>
            </a:pPr>
            <a:r>
              <a:rPr lang="en-GB" sz="4400" b="1" dirty="0">
                <a:solidFill>
                  <a:srgbClr val="002060"/>
                </a:solidFill>
                <a:effectLst>
                  <a:outerShdw blurRad="38100" dist="38100" dir="2700000" algn="tl">
                    <a:srgbClr val="000000">
                      <a:alpha val="43137"/>
                    </a:srgbClr>
                  </a:outerShdw>
                </a:effectLst>
                <a:ea typeface="ＭＳ Ｐゴシック" pitchFamily="34" charset="-128"/>
              </a:rPr>
              <a:t>Processor Architectures</a:t>
            </a: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defRPr/>
            </a:pPr>
            <a:endParaRPr lang="en-GB" sz="1400" b="1" dirty="0">
              <a:ea typeface="ＭＳ Ｐゴシック" pitchFamily="34" charset="-128"/>
            </a:endParaRPr>
          </a:p>
          <a:p>
            <a:pPr algn="ctr">
              <a:buFontTx/>
              <a:buNone/>
              <a:defRPr/>
            </a:pPr>
            <a:r>
              <a:rPr lang="en-GB" sz="4000" b="1" dirty="0">
                <a:ea typeface="ＭＳ Ｐゴシック" pitchFamily="34" charset="-128"/>
              </a:rPr>
              <a:t>Gareth Jones</a:t>
            </a:r>
          </a:p>
          <a:p>
            <a:pPr algn="ctr">
              <a:buFontTx/>
              <a:buNone/>
              <a:defRPr/>
            </a:pPr>
            <a:r>
              <a:rPr lang="en-GB" b="1" dirty="0">
                <a:ea typeface="ＭＳ Ｐゴシック" pitchFamily="34" charset="-128"/>
              </a:rPr>
              <a:t>SOAC – Swansea Campus</a:t>
            </a:r>
          </a:p>
          <a:p>
            <a:pPr>
              <a:defRPr/>
            </a:pPr>
            <a:endParaRPr lang="en-GB" sz="1400" dirty="0">
              <a:ea typeface="ＭＳ Ｐゴシック"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AE1B1-D84C-4749-9BA1-B7B84EF98960}"/>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pPr>
              <a:defRPr/>
            </a:pPr>
            <a:r>
              <a:rPr lang="en-GB" dirty="0"/>
              <a:t>Colossus</a:t>
            </a:r>
          </a:p>
        </p:txBody>
      </p:sp>
      <p:sp>
        <p:nvSpPr>
          <p:cNvPr id="3" name="Content Placeholder 2">
            <a:extLst>
              <a:ext uri="{FF2B5EF4-FFF2-40B4-BE49-F238E27FC236}">
                <a16:creationId xmlns:a16="http://schemas.microsoft.com/office/drawing/2014/main" id="{51F1A883-AFD2-4C6C-BF7D-64E0909CA8F2}"/>
              </a:ext>
            </a:extLst>
          </p:cNvPr>
          <p:cNvSpPr>
            <a:spLocks noGrp="1"/>
          </p:cNvSpPr>
          <p:nvPr>
            <p:ph idx="1"/>
          </p:nvPr>
        </p:nvSpPr>
        <p:spPr>
          <a:xfrm>
            <a:off x="457200" y="5758024"/>
            <a:ext cx="8229600" cy="1058575"/>
          </a:xfrm>
        </p:spPr>
        <p:txBody>
          <a:bodyPr>
            <a:normAutofit/>
          </a:bodyPr>
          <a:lstStyle/>
          <a:p>
            <a:pPr marL="0" indent="0">
              <a:buFontTx/>
              <a:buNone/>
              <a:defRPr/>
            </a:pPr>
            <a:r>
              <a:rPr lang="en-GB" sz="2000" b="1" dirty="0">
                <a:solidFill>
                  <a:schemeClr val="tx2">
                    <a:lumMod val="50000"/>
                    <a:lumOff val="50000"/>
                  </a:schemeClr>
                </a:solidFill>
              </a:rPr>
              <a:t>In the early days of computer systems, programming was performed by manually setting the position of a large number of switches and plugs, and then entering the input data.</a:t>
            </a:r>
          </a:p>
        </p:txBody>
      </p:sp>
      <p:pic>
        <p:nvPicPr>
          <p:cNvPr id="5" name="Picture 4">
            <a:extLst>
              <a:ext uri="{FF2B5EF4-FFF2-40B4-BE49-F238E27FC236}">
                <a16:creationId xmlns:a16="http://schemas.microsoft.com/office/drawing/2014/main" id="{700E3A8F-EA94-4CDF-B7C3-676C0B7A5D40}"/>
              </a:ext>
            </a:extLst>
          </p:cNvPr>
          <p:cNvPicPr>
            <a:picLocks noChangeAspect="1"/>
          </p:cNvPicPr>
          <p:nvPr/>
        </p:nvPicPr>
        <p:blipFill>
          <a:blip r:embed="rId3"/>
          <a:stretch>
            <a:fillRect/>
          </a:stretch>
        </p:blipFill>
        <p:spPr>
          <a:xfrm>
            <a:off x="1082824" y="1099975"/>
            <a:ext cx="6978352" cy="46580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82B507C-191F-417B-8D8D-423052611B07}"/>
              </a:ext>
            </a:extLst>
          </p:cNvPr>
          <p:cNvSpPr>
            <a:spLocks noGrp="1"/>
          </p:cNvSpPr>
          <p:nvPr>
            <p:ph idx="1"/>
          </p:nvPr>
        </p:nvSpPr>
        <p:spPr>
          <a:xfrm>
            <a:off x="251520" y="692696"/>
            <a:ext cx="8640960" cy="5688632"/>
          </a:xfrm>
        </p:spPr>
        <p:txBody>
          <a:bodyPr/>
          <a:lstStyle/>
          <a:p>
            <a:r>
              <a:rPr lang="en-GB" dirty="0"/>
              <a:t>One of the main issues of this approach was that reprogramming through setting switches was very inefficient and time consuming; every time a new calculation was programmed, the places of the switches changed and so the previous program was lost. Also, the computer system had to be reprogrammed for every new set of input data, even if it was to be used by the same calculation.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4383-DC79-48B9-BB7C-442A69675754}"/>
              </a:ext>
            </a:extLst>
          </p:cNvPr>
          <p:cNvSpPr>
            <a:spLocks noGrp="1"/>
          </p:cNvSpPr>
          <p:nvPr>
            <p:ph type="title"/>
          </p:nvPr>
        </p:nvSpPr>
        <p:spPr>
          <a:xfrm>
            <a:off x="685800" y="188913"/>
            <a:ext cx="7772400" cy="1008062"/>
          </a:xfrm>
          <a:effectLst>
            <a:outerShdw blurRad="50800" dist="38100" dir="2700000" algn="tl" rotWithShape="0">
              <a:prstClr val="black">
                <a:alpha val="40000"/>
              </a:prstClr>
            </a:outerShdw>
          </a:effectLst>
        </p:spPr>
        <p:txBody>
          <a:bodyPr/>
          <a:lstStyle/>
          <a:p>
            <a:r>
              <a:rPr lang="en-GB" dirty="0"/>
              <a:t>The stored program concept</a:t>
            </a:r>
          </a:p>
        </p:txBody>
      </p:sp>
      <p:sp>
        <p:nvSpPr>
          <p:cNvPr id="6" name="Content Placeholder 5">
            <a:extLst>
              <a:ext uri="{FF2B5EF4-FFF2-40B4-BE49-F238E27FC236}">
                <a16:creationId xmlns:a16="http://schemas.microsoft.com/office/drawing/2014/main" id="{9F20F838-FE65-43CC-89F2-FB2E91189564}"/>
              </a:ext>
            </a:extLst>
          </p:cNvPr>
          <p:cNvSpPr>
            <a:spLocks noGrp="1"/>
          </p:cNvSpPr>
          <p:nvPr>
            <p:ph idx="1"/>
          </p:nvPr>
        </p:nvSpPr>
        <p:spPr>
          <a:xfrm>
            <a:off x="685800" y="1196975"/>
            <a:ext cx="7772400" cy="4899025"/>
          </a:xfrm>
        </p:spPr>
        <p:txBody>
          <a:bodyPr/>
          <a:lstStyle/>
          <a:p>
            <a:r>
              <a:rPr lang="en-GB" sz="2400" dirty="0">
                <a:solidFill>
                  <a:srgbClr val="212529"/>
                </a:solidFill>
                <a:latin typeface="poppins-regular"/>
              </a:rPr>
              <a:t>These issues were tackled by a new model for computer systems, which introduced a </a:t>
            </a:r>
            <a:r>
              <a:rPr lang="en-GB" sz="2400" b="1" dirty="0">
                <a:solidFill>
                  <a:srgbClr val="212529"/>
                </a:solidFill>
                <a:latin typeface="poppins-semibold"/>
              </a:rPr>
              <a:t>memory unit</a:t>
            </a:r>
            <a:r>
              <a:rPr lang="en-GB" sz="2400" dirty="0">
                <a:solidFill>
                  <a:srgbClr val="212529"/>
                </a:solidFill>
                <a:latin typeface="poppins-regular"/>
              </a:rPr>
              <a:t> that could store </a:t>
            </a:r>
            <a:r>
              <a:rPr lang="en-GB" sz="2400" b="1" dirty="0">
                <a:solidFill>
                  <a:srgbClr val="212529"/>
                </a:solidFill>
                <a:latin typeface="poppins-semibold"/>
              </a:rPr>
              <a:t>data</a:t>
            </a:r>
            <a:r>
              <a:rPr lang="en-GB" sz="2400" dirty="0">
                <a:solidFill>
                  <a:srgbClr val="212529"/>
                </a:solidFill>
                <a:latin typeface="poppins-regular"/>
              </a:rPr>
              <a:t> as well as </a:t>
            </a:r>
            <a:r>
              <a:rPr lang="en-GB" sz="2400" b="1" dirty="0">
                <a:solidFill>
                  <a:srgbClr val="212529"/>
                </a:solidFill>
                <a:latin typeface="poppins-semibold"/>
              </a:rPr>
              <a:t>programs</a:t>
            </a:r>
            <a:r>
              <a:rPr lang="en-GB" sz="2400" dirty="0">
                <a:solidFill>
                  <a:srgbClr val="212529"/>
                </a:solidFill>
                <a:latin typeface="poppins-regular"/>
              </a:rPr>
              <a:t>. The concept of having a </a:t>
            </a:r>
            <a:r>
              <a:rPr lang="en-GB" sz="2400" b="1" dirty="0">
                <a:solidFill>
                  <a:srgbClr val="212529"/>
                </a:solidFill>
                <a:latin typeface="poppins-semibold"/>
              </a:rPr>
              <a:t>stored program</a:t>
            </a:r>
            <a:r>
              <a:rPr lang="en-GB" sz="2400" dirty="0">
                <a:solidFill>
                  <a:srgbClr val="212529"/>
                </a:solidFill>
                <a:latin typeface="poppins-regular"/>
              </a:rPr>
              <a:t>, i.e. one that could be loaded into working (electrical) memory, was a major step forward. It allowed for instructions to be fetched from the </a:t>
            </a:r>
            <a:r>
              <a:rPr lang="en-GB" sz="2400" b="1" dirty="0">
                <a:solidFill>
                  <a:srgbClr val="212529"/>
                </a:solidFill>
                <a:latin typeface="poppins-semibold"/>
              </a:rPr>
              <a:t>memory unit</a:t>
            </a:r>
            <a:r>
              <a:rPr lang="en-GB" sz="2400" dirty="0">
                <a:solidFill>
                  <a:srgbClr val="212529"/>
                </a:solidFill>
                <a:latin typeface="poppins-regular"/>
              </a:rPr>
              <a:t> and executed, one after the other, by a </a:t>
            </a:r>
            <a:r>
              <a:rPr lang="en-GB" sz="2400" b="1" dirty="0">
                <a:solidFill>
                  <a:srgbClr val="212529"/>
                </a:solidFill>
                <a:latin typeface="poppins-semibold"/>
              </a:rPr>
              <a:t>processing unit</a:t>
            </a:r>
            <a:r>
              <a:rPr lang="en-GB" sz="2400" dirty="0">
                <a:solidFill>
                  <a:srgbClr val="212529"/>
                </a:solidFill>
                <a:latin typeface="poppins-regular"/>
              </a:rPr>
              <a:t> that was designed to perform arithmetic and logical operations. This meant that machines could be more </a:t>
            </a:r>
            <a:r>
              <a:rPr lang="en-GB" sz="2400" b="1" dirty="0">
                <a:solidFill>
                  <a:srgbClr val="212529"/>
                </a:solidFill>
                <a:latin typeface="poppins-semibold"/>
              </a:rPr>
              <a:t>versatile</a:t>
            </a:r>
            <a:r>
              <a:rPr lang="en-GB" sz="2400" dirty="0">
                <a:solidFill>
                  <a:srgbClr val="212529"/>
                </a:solidFill>
                <a:latin typeface="poppins-regular"/>
              </a:rPr>
              <a:t>; different programs could be loaded onto the same machine architecture and the machine would perform different tasks.</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39ED9-DBF4-4496-B24E-AE9CDA75BB43}"/>
              </a:ext>
            </a:extLst>
          </p:cNvPr>
          <p:cNvSpPr>
            <a:spLocks noGrp="1"/>
          </p:cNvSpPr>
          <p:nvPr>
            <p:ph type="title"/>
          </p:nvPr>
        </p:nvSpPr>
        <p:spPr>
          <a:xfrm>
            <a:off x="657994" y="116632"/>
            <a:ext cx="7772400" cy="1143000"/>
          </a:xfrm>
        </p:spPr>
        <p:txBody>
          <a:bodyPr wrap="square" anchor="ctr">
            <a:normAutofit fontScale="90000"/>
          </a:bodyPr>
          <a:lstStyle/>
          <a:p>
            <a:pPr>
              <a:defRPr/>
            </a:pPr>
            <a:r>
              <a:rPr lang="en-GB" b="1" dirty="0"/>
              <a:t>John von Neumann</a:t>
            </a:r>
            <a:br>
              <a:rPr lang="en-GB" b="1" dirty="0"/>
            </a:br>
            <a:r>
              <a:rPr lang="en-GB" b="1" dirty="0"/>
              <a:t>1903-1957</a:t>
            </a:r>
            <a:endParaRPr lang="en-GB" dirty="0"/>
          </a:p>
        </p:txBody>
      </p:sp>
      <p:sp>
        <p:nvSpPr>
          <p:cNvPr id="3" name="Content Placeholder 2">
            <a:extLst>
              <a:ext uri="{FF2B5EF4-FFF2-40B4-BE49-F238E27FC236}">
                <a16:creationId xmlns:a16="http://schemas.microsoft.com/office/drawing/2014/main" id="{4702F28B-16B5-4EC3-AF6A-426995494004}"/>
              </a:ext>
            </a:extLst>
          </p:cNvPr>
          <p:cNvSpPr>
            <a:spLocks noGrp="1"/>
          </p:cNvSpPr>
          <p:nvPr>
            <p:ph sz="half" idx="1"/>
          </p:nvPr>
        </p:nvSpPr>
        <p:spPr>
          <a:xfrm>
            <a:off x="251520" y="1981200"/>
            <a:ext cx="4244280" cy="4114800"/>
          </a:xfrm>
        </p:spPr>
        <p:txBody>
          <a:bodyPr wrap="square" anchor="t">
            <a:noAutofit/>
          </a:bodyPr>
          <a:lstStyle/>
          <a:p>
            <a:pPr marL="0" indent="0">
              <a:lnSpc>
                <a:spcPct val="90000"/>
              </a:lnSpc>
              <a:buNone/>
            </a:pPr>
            <a:r>
              <a:rPr lang="en-GB"/>
              <a:t>“John von Neumann was a titan of science. A Hungarian wunderkind who revolutionized every field he touched, his mathematical powers were so exceptional that Hans Bethe - a Nobel Prize-winning physicist - thought he might represent the next step in human evolution…”</a:t>
            </a:r>
            <a:endParaRPr lang="en-GB" dirty="0"/>
          </a:p>
        </p:txBody>
      </p:sp>
      <p:pic>
        <p:nvPicPr>
          <p:cNvPr id="4" name="Picture 3" descr="A person in a suit and tie&#10;&#10;Description automatically generated">
            <a:extLst>
              <a:ext uri="{FF2B5EF4-FFF2-40B4-BE49-F238E27FC236}">
                <a16:creationId xmlns:a16="http://schemas.microsoft.com/office/drawing/2014/main" id="{5CAD5272-0DF3-41A8-8C69-C2904D0F291C}"/>
              </a:ext>
            </a:extLst>
          </p:cNvPr>
          <p:cNvPicPr>
            <a:picLocks noChangeAspect="1"/>
          </p:cNvPicPr>
          <p:nvPr/>
        </p:nvPicPr>
        <p:blipFill>
          <a:blip r:embed="rId3"/>
          <a:srcRect t="6305" r="-3" b="10802"/>
          <a:stretch/>
        </p:blipFill>
        <p:spPr>
          <a:xfrm>
            <a:off x="4615038" y="1981200"/>
            <a:ext cx="3810000" cy="41148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39ED9-DBF4-4496-B24E-AE9CDA75BB43}"/>
              </a:ext>
            </a:extLst>
          </p:cNvPr>
          <p:cNvSpPr>
            <a:spLocks noGrp="1"/>
          </p:cNvSpPr>
          <p:nvPr>
            <p:ph type="title"/>
          </p:nvPr>
        </p:nvSpPr>
        <p:spPr>
          <a:xfrm>
            <a:off x="685800" y="0"/>
            <a:ext cx="7772400" cy="1143000"/>
          </a:xfrm>
        </p:spPr>
        <p:txBody>
          <a:bodyPr wrap="square" anchor="ctr">
            <a:normAutofit/>
          </a:bodyPr>
          <a:lstStyle/>
          <a:p>
            <a:pPr>
              <a:defRPr/>
            </a:pPr>
            <a:r>
              <a:rPr lang="en-GB" b="1" dirty="0"/>
              <a:t>John von Neumann</a:t>
            </a:r>
            <a:endParaRPr lang="en-GB" dirty="0"/>
          </a:p>
        </p:txBody>
      </p:sp>
      <p:pic>
        <p:nvPicPr>
          <p:cNvPr id="6" name="Picture 5" descr="Medium shot of men wearing suits&#10;&#10;Description automatically generated">
            <a:extLst>
              <a:ext uri="{FF2B5EF4-FFF2-40B4-BE49-F238E27FC236}">
                <a16:creationId xmlns:a16="http://schemas.microsoft.com/office/drawing/2014/main" id="{8FF5B3BF-ADA1-46D7-BBA7-AE17A65EA3DC}"/>
              </a:ext>
            </a:extLst>
          </p:cNvPr>
          <p:cNvPicPr>
            <a:picLocks noChangeAspect="1"/>
          </p:cNvPicPr>
          <p:nvPr/>
        </p:nvPicPr>
        <p:blipFill>
          <a:blip r:embed="rId3"/>
          <a:srcRect l="11969" r="17197"/>
          <a:stretch/>
        </p:blipFill>
        <p:spPr>
          <a:xfrm>
            <a:off x="26133" y="1268760"/>
            <a:ext cx="4933882" cy="5328592"/>
          </a:xfrm>
          <a:prstGeom prst="rect">
            <a:avLst/>
          </a:prstGeom>
          <a:noFill/>
        </p:spPr>
      </p:pic>
      <p:sp>
        <p:nvSpPr>
          <p:cNvPr id="3" name="Content Placeholder 2">
            <a:extLst>
              <a:ext uri="{FF2B5EF4-FFF2-40B4-BE49-F238E27FC236}">
                <a16:creationId xmlns:a16="http://schemas.microsoft.com/office/drawing/2014/main" id="{4702F28B-16B5-4EC3-AF6A-426995494004}"/>
              </a:ext>
            </a:extLst>
          </p:cNvPr>
          <p:cNvSpPr>
            <a:spLocks noGrp="1"/>
          </p:cNvSpPr>
          <p:nvPr>
            <p:ph sz="half" idx="2"/>
          </p:nvPr>
        </p:nvSpPr>
        <p:spPr>
          <a:xfrm>
            <a:off x="5148064" y="1252017"/>
            <a:ext cx="3810000" cy="4114800"/>
          </a:xfrm>
        </p:spPr>
        <p:txBody>
          <a:bodyPr wrap="square" anchor="t">
            <a:normAutofit/>
          </a:bodyPr>
          <a:lstStyle/>
          <a:p>
            <a:pPr marL="0" indent="0">
              <a:lnSpc>
                <a:spcPct val="90000"/>
              </a:lnSpc>
              <a:buNone/>
            </a:pPr>
            <a:r>
              <a:rPr lang="en-GB" sz="2200" dirty="0"/>
              <a:t>“Von Neumann could do calculations in his head faster than these early computers and would sometimes face off against them in competitions meant to entertain the other people in the labs…”</a:t>
            </a:r>
          </a:p>
          <a:p>
            <a:pPr marL="0" indent="0">
              <a:lnSpc>
                <a:spcPct val="90000"/>
              </a:lnSpc>
              <a:buNone/>
            </a:pPr>
            <a:endParaRPr lang="en-GB" sz="2200" dirty="0"/>
          </a:p>
          <a:p>
            <a:pPr marL="0" indent="0">
              <a:lnSpc>
                <a:spcPct val="90000"/>
              </a:lnSpc>
              <a:buNone/>
            </a:pPr>
            <a:r>
              <a:rPr lang="en-GB" sz="2200" dirty="0"/>
              <a:t>Pictured with Robert Oppenheimer when working on the Manhattan project</a:t>
            </a:r>
          </a:p>
        </p:txBody>
      </p:sp>
    </p:spTree>
    <p:extLst>
      <p:ext uri="{BB962C8B-B14F-4D97-AF65-F5344CB8AC3E}">
        <p14:creationId xmlns:p14="http://schemas.microsoft.com/office/powerpoint/2010/main" val="2481043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02F28B-16B5-4EC3-AF6A-426995494004}"/>
              </a:ext>
            </a:extLst>
          </p:cNvPr>
          <p:cNvSpPr>
            <a:spLocks noGrp="1"/>
          </p:cNvSpPr>
          <p:nvPr>
            <p:ph sz="half" idx="2"/>
          </p:nvPr>
        </p:nvSpPr>
        <p:spPr>
          <a:xfrm>
            <a:off x="179512" y="188640"/>
            <a:ext cx="8278688" cy="6552728"/>
          </a:xfrm>
        </p:spPr>
        <p:txBody>
          <a:bodyPr wrap="square" anchor="t">
            <a:normAutofit fontScale="92500"/>
          </a:bodyPr>
          <a:lstStyle/>
          <a:p>
            <a:pPr marL="0" indent="0">
              <a:lnSpc>
                <a:spcPct val="90000"/>
              </a:lnSpc>
              <a:buNone/>
            </a:pPr>
            <a:r>
              <a:rPr lang="en-GB" sz="2200" dirty="0"/>
              <a:t>Von Neumann was a pioneer in the development of functional analysis and operator theory, which are foundational in quantum mechanics.</a:t>
            </a:r>
          </a:p>
          <a:p>
            <a:pPr marL="0" indent="0">
              <a:lnSpc>
                <a:spcPct val="90000"/>
              </a:lnSpc>
              <a:buNone/>
            </a:pPr>
            <a:endParaRPr lang="en-GB" sz="2200" dirty="0"/>
          </a:p>
          <a:p>
            <a:pPr marL="0" indent="0">
              <a:lnSpc>
                <a:spcPct val="90000"/>
              </a:lnSpc>
              <a:buNone/>
            </a:pPr>
            <a:r>
              <a:rPr lang="en-GB" sz="2200" dirty="0"/>
              <a:t>He is credited with founding game theory, particularly through his formulation of the minimax theorem for zero-sum games. This theory has applications in economics, military strategy, and various decision-making processes</a:t>
            </a:r>
          </a:p>
          <a:p>
            <a:pPr marL="0" indent="0">
              <a:lnSpc>
                <a:spcPct val="90000"/>
              </a:lnSpc>
              <a:buNone/>
            </a:pPr>
            <a:endParaRPr lang="en-GB" sz="2200" dirty="0"/>
          </a:p>
          <a:p>
            <a:pPr marL="0" indent="0">
              <a:lnSpc>
                <a:spcPct val="90000"/>
              </a:lnSpc>
              <a:buNone/>
            </a:pPr>
            <a:r>
              <a:rPr lang="en-GB" sz="2200" dirty="0"/>
              <a:t>Von Neumann made significant contributions to computer science, particularly through the development of </a:t>
            </a:r>
            <a:r>
              <a:rPr lang="en-GB" sz="2200" dirty="0">
                <a:highlight>
                  <a:srgbClr val="FFFF00"/>
                </a:highlight>
              </a:rPr>
              <a:t>the von Neumann architecture</a:t>
            </a:r>
            <a:r>
              <a:rPr lang="en-GB" sz="2200" dirty="0"/>
              <a:t>, which describes a computer design where </a:t>
            </a:r>
            <a:r>
              <a:rPr lang="en-GB" sz="2200" dirty="0">
                <a:solidFill>
                  <a:srgbClr val="FF0000"/>
                </a:solidFill>
              </a:rPr>
              <a:t>data and programs are stored in the same memory space</a:t>
            </a:r>
            <a:r>
              <a:rPr lang="en-GB" sz="2200" dirty="0"/>
              <a:t>. </a:t>
            </a:r>
            <a:r>
              <a:rPr lang="en-GB" sz="2200" dirty="0">
                <a:highlight>
                  <a:srgbClr val="FFFF00"/>
                </a:highlight>
              </a:rPr>
              <a:t>This architecture underpins most modern computer systems</a:t>
            </a:r>
          </a:p>
          <a:p>
            <a:pPr marL="0" indent="0">
              <a:lnSpc>
                <a:spcPct val="90000"/>
              </a:lnSpc>
              <a:buNone/>
            </a:pPr>
            <a:endParaRPr lang="en-GB" sz="2200" dirty="0"/>
          </a:p>
          <a:p>
            <a:pPr marL="0" indent="0">
              <a:lnSpc>
                <a:spcPct val="90000"/>
              </a:lnSpc>
              <a:buNone/>
            </a:pPr>
            <a:r>
              <a:rPr lang="en-GB" sz="2200" dirty="0"/>
              <a:t>John von Neumann made significant contributions to the field of artificial intelligence (AI), particularly through his work on self-replicating systems and cellular automata. He also introduced the concept of self-modifying code, where a program can alter its own instructions. This capability is essential for developing adaptive systems that can learn and evolve over time, similar to human learning processes. His ideas laid foundational concepts that continue to influence AI research today</a:t>
            </a:r>
          </a:p>
        </p:txBody>
      </p:sp>
    </p:spTree>
    <p:extLst>
      <p:ext uri="{BB962C8B-B14F-4D97-AF65-F5344CB8AC3E}">
        <p14:creationId xmlns:p14="http://schemas.microsoft.com/office/powerpoint/2010/main" val="2636412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Types of architecture</a:t>
            </a:r>
          </a:p>
        </p:txBody>
      </p:sp>
      <p:sp>
        <p:nvSpPr>
          <p:cNvPr id="4" name="Content Placeholder 3"/>
          <p:cNvSpPr>
            <a:spLocks noGrp="1"/>
          </p:cNvSpPr>
          <p:nvPr>
            <p:ph idx="1"/>
          </p:nvPr>
        </p:nvSpPr>
        <p:spPr/>
        <p:txBody>
          <a:bodyPr/>
          <a:lstStyle/>
          <a:p>
            <a:r>
              <a:rPr lang="en-GB" dirty="0"/>
              <a:t>Von Neumann</a:t>
            </a:r>
            <a:endParaRPr lang="en-US" dirty="0"/>
          </a:p>
          <a:p>
            <a:endParaRPr lang="en-US" dirty="0"/>
          </a:p>
          <a:p>
            <a:r>
              <a:rPr lang="en-GB" dirty="0"/>
              <a:t>Harvard</a:t>
            </a:r>
          </a:p>
          <a:p>
            <a:endParaRPr lang="en-GB" dirty="0"/>
          </a:p>
          <a:p>
            <a:r>
              <a:rPr lang="en-GB" dirty="0"/>
              <a:t>Modified Harvard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2" descr="c05f01"/>
          <p:cNvPicPr preferRelativeResize="0">
            <a:picLocks noChangeAspect="1" noChangeArrowheads="1"/>
          </p:cNvPicPr>
          <p:nvPr/>
        </p:nvPicPr>
        <p:blipFill>
          <a:blip r:embed="rId2" cstate="print"/>
          <a:srcRect/>
          <a:stretch>
            <a:fillRect/>
          </a:stretch>
        </p:blipFill>
        <p:spPr bwMode="auto">
          <a:xfrm>
            <a:off x="-11588" y="1340768"/>
            <a:ext cx="9155588" cy="5400600"/>
          </a:xfrm>
          <a:prstGeom prst="rect">
            <a:avLst/>
          </a:prstGeom>
          <a:noFill/>
          <a:ln w="9525">
            <a:noFill/>
            <a:miter lim="800000"/>
            <a:headEnd/>
            <a:tailEnd/>
          </a:ln>
          <a:effectLst/>
        </p:spPr>
      </p:pic>
      <p:sp>
        <p:nvSpPr>
          <p:cNvPr id="2" name="TextBox 1">
            <a:extLst>
              <a:ext uri="{FF2B5EF4-FFF2-40B4-BE49-F238E27FC236}">
                <a16:creationId xmlns:a16="http://schemas.microsoft.com/office/drawing/2014/main" id="{5D4D7DCC-0669-461A-B60D-F15E8D4C80F8}"/>
              </a:ext>
            </a:extLst>
          </p:cNvPr>
          <p:cNvSpPr txBox="1"/>
          <p:nvPr/>
        </p:nvSpPr>
        <p:spPr>
          <a:xfrm>
            <a:off x="251520" y="332656"/>
            <a:ext cx="8208912"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a:solidFill>
                  <a:prstClr val="white"/>
                </a:solidFill>
                <a:latin typeface="Corbel"/>
                <a:ea typeface="+mn-ea"/>
              </a:rPr>
              <a:t>Basic</a:t>
            </a:r>
            <a:r>
              <a:rPr kumimoji="0" lang="en-GB" sz="4000" b="0" i="0" u="none" strike="noStrike" kern="1200" cap="none" spc="0" normalizeH="0" baseline="0" noProof="0" dirty="0">
                <a:ln>
                  <a:noFill/>
                </a:ln>
                <a:solidFill>
                  <a:prstClr val="white"/>
                </a:solidFill>
                <a:effectLst/>
                <a:uLnTx/>
                <a:uFillTx/>
                <a:latin typeface="Corbel"/>
                <a:ea typeface="+mn-ea"/>
                <a:cs typeface="+mn-cs"/>
              </a:rPr>
              <a:t> Von Neumann scheme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dirty="0"/>
              <a:t>Flow of Information </a:t>
            </a:r>
          </a:p>
        </p:txBody>
      </p:sp>
      <p:sp>
        <p:nvSpPr>
          <p:cNvPr id="14339" name="Rectangle 3"/>
          <p:cNvSpPr>
            <a:spLocks noGrp="1" noChangeArrowheads="1"/>
          </p:cNvSpPr>
          <p:nvPr>
            <p:ph type="body" idx="1"/>
          </p:nvPr>
        </p:nvSpPr>
        <p:spPr/>
        <p:txBody>
          <a:bodyPr/>
          <a:lstStyle/>
          <a:p>
            <a:endParaRPr lang="en-US" dirty="0"/>
          </a:p>
        </p:txBody>
      </p:sp>
      <p:sp>
        <p:nvSpPr>
          <p:cNvPr id="14340" name="Text Box 4"/>
          <p:cNvSpPr txBox="1">
            <a:spLocks noChangeArrowheads="1"/>
          </p:cNvSpPr>
          <p:nvPr/>
        </p:nvSpPr>
        <p:spPr bwMode="auto">
          <a:xfrm>
            <a:off x="0" y="5039208"/>
            <a:ext cx="9562324" cy="307777"/>
          </a:xfrm>
          <a:prstGeom prst="rect">
            <a:avLst/>
          </a:prstGeom>
          <a:noFill/>
          <a:ln w="9525">
            <a:noFill/>
            <a:miter lim="800000"/>
            <a:headEnd/>
            <a:tailEnd/>
          </a:ln>
          <a:effectLst/>
        </p:spPr>
        <p:txBody>
          <a:bodyPr wrap="squar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Data flow through a von Neumann architecture. Devices (IO/Data/Programs) share a common system bus</a:t>
            </a:r>
          </a:p>
        </p:txBody>
      </p:sp>
      <p:pic>
        <p:nvPicPr>
          <p:cNvPr id="14341" name="Picture 5" descr="c05f02"/>
          <p:cNvPicPr preferRelativeResize="0">
            <a:picLocks noChangeAspect="1" noChangeArrowheads="1"/>
          </p:cNvPicPr>
          <p:nvPr/>
        </p:nvPicPr>
        <p:blipFill>
          <a:blip r:embed="rId2" cstate="print"/>
          <a:srcRect/>
          <a:stretch>
            <a:fillRect/>
          </a:stretch>
        </p:blipFill>
        <p:spPr bwMode="auto">
          <a:xfrm>
            <a:off x="191894" y="1938264"/>
            <a:ext cx="8760212" cy="2570856"/>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algn="ctr"/>
            <a:r>
              <a:rPr lang="en-US" dirty="0"/>
              <a:t>Generic Von Neumann architecture </a:t>
            </a:r>
          </a:p>
        </p:txBody>
      </p:sp>
      <p:pic>
        <p:nvPicPr>
          <p:cNvPr id="1026" name="Picture 2" descr="File:Computer system bus.svg"/>
          <p:cNvPicPr>
            <a:picLocks noChangeAspect="1" noChangeArrowheads="1"/>
          </p:cNvPicPr>
          <p:nvPr/>
        </p:nvPicPr>
        <p:blipFill>
          <a:blip r:embed="rId2" cstate="print"/>
          <a:srcRect/>
          <a:stretch>
            <a:fillRect/>
          </a:stretch>
        </p:blipFill>
        <p:spPr bwMode="auto">
          <a:xfrm>
            <a:off x="1043608" y="1412776"/>
            <a:ext cx="7086600" cy="5112568"/>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07503" y="155448"/>
            <a:ext cx="8957121" cy="1252728"/>
          </a:xfrm>
        </p:spPr>
        <p:txBody>
          <a:bodyPr>
            <a:normAutofit fontScale="90000"/>
          </a:bodyPr>
          <a:lstStyle/>
          <a:p>
            <a:pPr algn="ctr"/>
            <a:r>
              <a:rPr lang="en-US" dirty="0"/>
              <a:t>Von Neumann example</a:t>
            </a:r>
            <a:br>
              <a:rPr lang="en-US" dirty="0"/>
            </a:br>
            <a:r>
              <a:rPr lang="en-US" dirty="0"/>
              <a:t> </a:t>
            </a:r>
            <a:r>
              <a:rPr lang="en-US" sz="1800" dirty="0"/>
              <a:t>(an embedded 6502 based computer system – no need to learn!)</a:t>
            </a:r>
          </a:p>
        </p:txBody>
      </p:sp>
      <p:sp>
        <p:nvSpPr>
          <p:cNvPr id="4" name="Content Placeholder 2">
            <a:extLst>
              <a:ext uri="{FF2B5EF4-FFF2-40B4-BE49-F238E27FC236}">
                <a16:creationId xmlns:a16="http://schemas.microsoft.com/office/drawing/2014/main" id="{CD922C1C-2FE9-4529-8635-919F8EFC577C}"/>
              </a:ext>
            </a:extLst>
          </p:cNvPr>
          <p:cNvSpPr>
            <a:spLocks noGrp="1"/>
          </p:cNvSpPr>
          <p:nvPr>
            <p:ph idx="1"/>
          </p:nvPr>
        </p:nvSpPr>
        <p:spPr>
          <a:xfrm>
            <a:off x="395288" y="1268413"/>
            <a:ext cx="8229600" cy="5256212"/>
          </a:xfrm>
        </p:spPr>
        <p:txBody>
          <a:bodyPr/>
          <a:lstStyle/>
          <a:p>
            <a:endParaRPr lang="en-GB" altLang="en-US" sz="1800">
              <a:ea typeface="ＭＳ Ｐゴシック" panose="020B0600070205080204" pitchFamily="34" charset="-128"/>
            </a:endParaRPr>
          </a:p>
          <a:p>
            <a:endParaRPr lang="en-GB" altLang="en-US" sz="1800">
              <a:ea typeface="ＭＳ Ｐゴシック" panose="020B0600070205080204" pitchFamily="34" charset="-128"/>
            </a:endParaRPr>
          </a:p>
        </p:txBody>
      </p:sp>
      <p:pic>
        <p:nvPicPr>
          <p:cNvPr id="5" name="Picture 4">
            <a:extLst>
              <a:ext uri="{FF2B5EF4-FFF2-40B4-BE49-F238E27FC236}">
                <a16:creationId xmlns:a16="http://schemas.microsoft.com/office/drawing/2014/main" id="{F8537B31-7F1A-47DA-A77A-214CFE7984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4312"/>
            <a:ext cx="9064625" cy="52562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6090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GB" dirty="0"/>
              <a:t>Harvard</a:t>
            </a:r>
            <a:endParaRPr lang="en-US" dirty="0"/>
          </a:p>
        </p:txBody>
      </p:sp>
      <p:pic>
        <p:nvPicPr>
          <p:cNvPr id="41986" name="Picture 2" descr="File:Harvard architecture.svg"/>
          <p:cNvPicPr>
            <a:picLocks noChangeAspect="1" noChangeArrowheads="1"/>
          </p:cNvPicPr>
          <p:nvPr/>
        </p:nvPicPr>
        <p:blipFill>
          <a:blip r:embed="rId2" cstate="print"/>
          <a:srcRect/>
          <a:stretch>
            <a:fillRect/>
          </a:stretch>
        </p:blipFill>
        <p:spPr bwMode="auto">
          <a:xfrm>
            <a:off x="683568" y="1628800"/>
            <a:ext cx="7620000" cy="4848225"/>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GB" dirty="0"/>
              <a:t>Harvard</a:t>
            </a:r>
            <a:endParaRPr lang="en-US" dirty="0"/>
          </a:p>
        </p:txBody>
      </p:sp>
      <p:sp>
        <p:nvSpPr>
          <p:cNvPr id="5" name="Rectangle 5">
            <a:extLst>
              <a:ext uri="{FF2B5EF4-FFF2-40B4-BE49-F238E27FC236}">
                <a16:creationId xmlns:a16="http://schemas.microsoft.com/office/drawing/2014/main" id="{49B77FFD-7017-42A1-855F-BF00FE9CF7D6}"/>
              </a:ext>
            </a:extLst>
          </p:cNvPr>
          <p:cNvSpPr>
            <a:spLocks noGrp="1" noChangeArrowheads="1"/>
          </p:cNvSpPr>
          <p:nvPr>
            <p:ph idx="1"/>
          </p:nvPr>
        </p:nvSpPr>
        <p:spPr>
          <a:xfrm>
            <a:off x="179512" y="1556793"/>
            <a:ext cx="8784976" cy="4608512"/>
          </a:xfrm>
        </p:spPr>
        <p:txBody>
          <a:bodyPr>
            <a:normAutofit fontScale="85000" lnSpcReduction="10000"/>
          </a:bodyPr>
          <a:lstStyle/>
          <a:p>
            <a:pPr marL="118872" indent="0">
              <a:buNone/>
            </a:pPr>
            <a:r>
              <a:rPr lang="en-GB" dirty="0"/>
              <a:t>In a system with a pure von Neumann architecture, instructions and data are stored in the same memory, so instructions are fetched over the same data path used to fetch data. This means that a CPU cannot simultaneously read an instruction and read or write data from or to the memory. In a computer using the Harvard architecture, the CPU can both read an instruction and perform a data memory access at the same time. A Harvard architecture computer can thus be faster for a given circuit complexity because instruction fetches and data access do not contend for a single memory pathway.</a:t>
            </a:r>
          </a:p>
          <a:p>
            <a:pPr marL="118872" indent="0">
              <a:buNone/>
            </a:pPr>
            <a:r>
              <a:rPr lang="en-GB" dirty="0"/>
              <a:t>Many Microcontrollers tend to use Harvard Architectures</a:t>
            </a:r>
            <a:endParaRPr lang="en-US" dirty="0"/>
          </a:p>
        </p:txBody>
      </p:sp>
    </p:spTree>
    <p:extLst>
      <p:ext uri="{BB962C8B-B14F-4D97-AF65-F5344CB8AC3E}">
        <p14:creationId xmlns:p14="http://schemas.microsoft.com/office/powerpoint/2010/main" val="3433458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algn="ctr"/>
            <a:r>
              <a:rPr lang="en-GB" dirty="0"/>
              <a:t>Harvard – E.g. Pic microcontroller</a:t>
            </a:r>
            <a:br>
              <a:rPr lang="en-GB" dirty="0"/>
            </a:br>
            <a:r>
              <a:rPr lang="en-GB" sz="2700" dirty="0"/>
              <a:t>(no need to learn this diagram!)</a:t>
            </a:r>
            <a:endParaRPr lang="en-US" sz="2700" dirty="0"/>
          </a:p>
        </p:txBody>
      </p:sp>
      <p:pic>
        <p:nvPicPr>
          <p:cNvPr id="2" name="Picture 1">
            <a:extLst>
              <a:ext uri="{FF2B5EF4-FFF2-40B4-BE49-F238E27FC236}">
                <a16:creationId xmlns:a16="http://schemas.microsoft.com/office/drawing/2014/main" id="{1797126F-2F0B-4535-B980-E19FB78DD207}"/>
              </a:ext>
            </a:extLst>
          </p:cNvPr>
          <p:cNvPicPr>
            <a:picLocks noChangeAspect="1"/>
          </p:cNvPicPr>
          <p:nvPr/>
        </p:nvPicPr>
        <p:blipFill>
          <a:blip r:embed="rId2"/>
          <a:stretch>
            <a:fillRect/>
          </a:stretch>
        </p:blipFill>
        <p:spPr>
          <a:xfrm>
            <a:off x="1390575" y="1486087"/>
            <a:ext cx="6362849" cy="5400706"/>
          </a:xfrm>
          <a:prstGeom prst="rect">
            <a:avLst/>
          </a:prstGeom>
        </p:spPr>
      </p:pic>
    </p:spTree>
    <p:extLst>
      <p:ext uri="{BB962C8B-B14F-4D97-AF65-F5344CB8AC3E}">
        <p14:creationId xmlns:p14="http://schemas.microsoft.com/office/powerpoint/2010/main" val="1695962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r>
              <a:rPr lang="en-GB" dirty="0"/>
              <a:t>Modified Harvard</a:t>
            </a:r>
            <a:endParaRPr lang="en-US" dirty="0"/>
          </a:p>
        </p:txBody>
      </p:sp>
      <p:sp>
        <p:nvSpPr>
          <p:cNvPr id="35845" name="Rectangle 5"/>
          <p:cNvSpPr>
            <a:spLocks noGrp="1" noChangeArrowheads="1"/>
          </p:cNvSpPr>
          <p:nvPr>
            <p:ph idx="1"/>
          </p:nvPr>
        </p:nvSpPr>
        <p:spPr/>
        <p:txBody>
          <a:bodyPr>
            <a:normAutofit/>
          </a:bodyPr>
          <a:lstStyle/>
          <a:p>
            <a:r>
              <a:rPr lang="en-US" dirty="0"/>
              <a:t>When accessing memory, it acts like a von Neumann machine</a:t>
            </a:r>
          </a:p>
          <a:p>
            <a:endParaRPr lang="en-GB" dirty="0"/>
          </a:p>
          <a:p>
            <a:r>
              <a:rPr lang="en-GB" dirty="0"/>
              <a:t>When processing data (usually from Cache, internal to the CPU), it </a:t>
            </a:r>
            <a:r>
              <a:rPr lang="en-US" dirty="0"/>
              <a:t>it acts as a pure Harvard machine. </a:t>
            </a:r>
            <a:br>
              <a:rPr lang="en-US" dirty="0"/>
            </a:br>
            <a:endParaRPr lang="en-US" dirty="0"/>
          </a:p>
          <a:p>
            <a:r>
              <a:rPr lang="en-US" dirty="0"/>
              <a:t>Modern PC processors are generally considered to be of this type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endParaRPr lang="en-US" dirty="0"/>
          </a:p>
        </p:txBody>
      </p:sp>
      <p:sp>
        <p:nvSpPr>
          <p:cNvPr id="35845" name="Rectangle 5"/>
          <p:cNvSpPr>
            <a:spLocks noGrp="1" noChangeArrowheads="1"/>
          </p:cNvSpPr>
          <p:nvPr>
            <p:ph idx="1"/>
          </p:nvPr>
        </p:nvSpPr>
        <p:spPr/>
        <p:txBody>
          <a:bodyPr>
            <a:normAutofit/>
          </a:bodyPr>
          <a:lstStyle/>
          <a:p>
            <a:endParaRPr lang="en-US" sz="2800" dirty="0"/>
          </a:p>
        </p:txBody>
      </p:sp>
    </p:spTree>
    <p:extLst>
      <p:ext uri="{BB962C8B-B14F-4D97-AF65-F5344CB8AC3E}">
        <p14:creationId xmlns:p14="http://schemas.microsoft.com/office/powerpoint/2010/main" val="2170813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r>
              <a:rPr lang="en-US" dirty="0"/>
              <a:t>Design Approaches</a:t>
            </a:r>
          </a:p>
        </p:txBody>
      </p:sp>
      <p:sp>
        <p:nvSpPr>
          <p:cNvPr id="35845" name="Rectangle 5"/>
          <p:cNvSpPr>
            <a:spLocks noGrp="1" noChangeArrowheads="1"/>
          </p:cNvSpPr>
          <p:nvPr>
            <p:ph idx="1"/>
          </p:nvPr>
        </p:nvSpPr>
        <p:spPr/>
        <p:txBody>
          <a:bodyPr>
            <a:normAutofit fontScale="85000" lnSpcReduction="10000"/>
          </a:bodyPr>
          <a:lstStyle/>
          <a:p>
            <a:r>
              <a:rPr lang="en-US" dirty="0"/>
              <a:t>RISC – Reduced Instruction Set Computer</a:t>
            </a:r>
            <a:br>
              <a:rPr lang="en-US" dirty="0"/>
            </a:br>
            <a:r>
              <a:rPr lang="en-US" sz="2600" dirty="0"/>
              <a:t>Only a few tens of instructions</a:t>
            </a:r>
            <a:br>
              <a:rPr lang="en-US" sz="2600" dirty="0"/>
            </a:br>
            <a:r>
              <a:rPr lang="en-US" sz="2600" dirty="0"/>
              <a:t>But these execute very fast (low number of clock cycles per instruction)</a:t>
            </a:r>
            <a:br>
              <a:rPr lang="en-US" sz="2600" dirty="0"/>
            </a:br>
            <a:r>
              <a:rPr lang="en-US" sz="2600" dirty="0"/>
              <a:t>Small die size. Low power consumption relative to performance</a:t>
            </a:r>
          </a:p>
          <a:p>
            <a:endParaRPr lang="en-US" dirty="0"/>
          </a:p>
          <a:p>
            <a:r>
              <a:rPr lang="en-US" dirty="0"/>
              <a:t>CISC – Complex Instruction Set Computer</a:t>
            </a:r>
            <a:br>
              <a:rPr lang="en-US" dirty="0"/>
            </a:br>
            <a:r>
              <a:rPr lang="en-US" sz="2800" dirty="0"/>
              <a:t>many hundreds of instructions (1000-2000 in a modern i9)</a:t>
            </a:r>
            <a:br>
              <a:rPr lang="en-US" sz="2800" dirty="0"/>
            </a:br>
            <a:r>
              <a:rPr lang="en-US" sz="2800" dirty="0"/>
              <a:t>Many (sometimes hundreds) of clock cycles per instruction</a:t>
            </a:r>
            <a:br>
              <a:rPr lang="en-US" sz="2800" dirty="0"/>
            </a:br>
            <a:r>
              <a:rPr lang="en-US" sz="2800" dirty="0"/>
              <a:t>Large die, high power consumption</a:t>
            </a:r>
          </a:p>
          <a:p>
            <a:endParaRPr lang="en-US" dirty="0"/>
          </a:p>
          <a:p>
            <a:r>
              <a:rPr lang="en-US" dirty="0"/>
              <a:t>CRISC – </a:t>
            </a:r>
            <a:r>
              <a:rPr lang="en-US" sz="2800" dirty="0"/>
              <a:t>hundreds of instructions, high power consumption, but low clock cycles per instruction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84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r>
              <a:rPr lang="en-US" dirty="0"/>
              <a:t>Design Approaches</a:t>
            </a:r>
          </a:p>
        </p:txBody>
      </p:sp>
      <p:sp>
        <p:nvSpPr>
          <p:cNvPr id="35845" name="Rectangle 5"/>
          <p:cNvSpPr>
            <a:spLocks noGrp="1" noChangeArrowheads="1"/>
          </p:cNvSpPr>
          <p:nvPr>
            <p:ph idx="1"/>
          </p:nvPr>
        </p:nvSpPr>
        <p:spPr>
          <a:xfrm>
            <a:off x="179512" y="1775191"/>
            <a:ext cx="8507288" cy="4625609"/>
          </a:xfrm>
        </p:spPr>
        <p:txBody>
          <a:bodyPr>
            <a:normAutofit/>
          </a:bodyPr>
          <a:lstStyle/>
          <a:p>
            <a:r>
              <a:rPr lang="en-US" dirty="0"/>
              <a:t>RISC – e.g. ARM based processors (incudes phones, tablets &amp; modern Apple M1/2/3 chips)</a:t>
            </a:r>
            <a:endParaRPr lang="en-US" sz="2600" dirty="0"/>
          </a:p>
          <a:p>
            <a:endParaRPr lang="en-US" dirty="0"/>
          </a:p>
          <a:p>
            <a:r>
              <a:rPr lang="en-US" dirty="0"/>
              <a:t>CISC – Early x86 (Intel PC) processors</a:t>
            </a:r>
            <a:endParaRPr lang="en-US" sz="2800" dirty="0"/>
          </a:p>
          <a:p>
            <a:endParaRPr lang="en-US" dirty="0"/>
          </a:p>
          <a:p>
            <a:r>
              <a:rPr lang="en-US" dirty="0"/>
              <a:t>CRISC – </a:t>
            </a:r>
            <a:r>
              <a:rPr lang="en-US" sz="2800" dirty="0"/>
              <a:t>Modern desktop CPUs</a:t>
            </a:r>
          </a:p>
        </p:txBody>
      </p:sp>
    </p:spTree>
    <p:extLst>
      <p:ext uri="{BB962C8B-B14F-4D97-AF65-F5344CB8AC3E}">
        <p14:creationId xmlns:p14="http://schemas.microsoft.com/office/powerpoint/2010/main" val="120884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84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r>
              <a:rPr lang="en-US" dirty="0"/>
              <a:t>End</a:t>
            </a:r>
          </a:p>
        </p:txBody>
      </p:sp>
      <p:sp>
        <p:nvSpPr>
          <p:cNvPr id="35845" name="Rectangle 5"/>
          <p:cNvSpPr>
            <a:spLocks noGrp="1" noChangeArrowheads="1"/>
          </p:cNvSpPr>
          <p:nvPr>
            <p:ph idx="1"/>
          </p:nvPr>
        </p:nvSpPr>
        <p:spPr/>
        <p:txBody>
          <a:bodyPr>
            <a:normAutofit lnSpcReduction="10000"/>
          </a:bodyPr>
          <a:lstStyle/>
          <a:p>
            <a:r>
              <a:rPr lang="en-US" sz="2800" dirty="0"/>
              <a:t>End of core information and what you need to revise for the exam</a:t>
            </a:r>
          </a:p>
          <a:p>
            <a:pPr marL="118872" indent="0">
              <a:buNone/>
            </a:pPr>
            <a:br>
              <a:rPr lang="en-US" sz="2800" dirty="0"/>
            </a:br>
            <a:br>
              <a:rPr lang="en-US" sz="2800" dirty="0"/>
            </a:br>
            <a:br>
              <a:rPr lang="en-US" sz="2800" dirty="0"/>
            </a:br>
            <a:br>
              <a:rPr lang="en-US" sz="2800" dirty="0"/>
            </a:br>
            <a:br>
              <a:rPr lang="en-US" sz="2800" dirty="0"/>
            </a:br>
            <a:br>
              <a:rPr lang="en-US" sz="2800" dirty="0"/>
            </a:br>
            <a:endParaRPr lang="en-US" sz="2800" dirty="0"/>
          </a:p>
          <a:p>
            <a:r>
              <a:rPr lang="en-US" sz="2800" dirty="0"/>
              <a:t>Additional pages after this point are legacy and just in case some concept needs to be explained.</a:t>
            </a:r>
          </a:p>
        </p:txBody>
      </p:sp>
    </p:spTree>
    <p:extLst>
      <p:ext uri="{BB962C8B-B14F-4D97-AF65-F5344CB8AC3E}">
        <p14:creationId xmlns:p14="http://schemas.microsoft.com/office/powerpoint/2010/main" val="382498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endParaRPr lang="en-US" dirty="0"/>
          </a:p>
        </p:txBody>
      </p:sp>
      <p:sp>
        <p:nvSpPr>
          <p:cNvPr id="35845" name="Rectangle 5"/>
          <p:cNvSpPr>
            <a:spLocks noGrp="1" noChangeArrowheads="1"/>
          </p:cNvSpPr>
          <p:nvPr>
            <p:ph idx="1"/>
          </p:nvPr>
        </p:nvSpPr>
        <p:spPr/>
        <p:txBody>
          <a:bodyPr>
            <a:normAutofit/>
          </a:bodyPr>
          <a:lstStyle/>
          <a:p>
            <a:endParaRPr lang="en-US" sz="2800" dirty="0"/>
          </a:p>
        </p:txBody>
      </p:sp>
    </p:spTree>
    <p:extLst>
      <p:ext uri="{BB962C8B-B14F-4D97-AF65-F5344CB8AC3E}">
        <p14:creationId xmlns:p14="http://schemas.microsoft.com/office/powerpoint/2010/main" val="189246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p:txBody>
          <a:bodyPr/>
          <a:lstStyle/>
          <a:p>
            <a:pPr algn="ctr"/>
            <a:r>
              <a:rPr lang="en-US" dirty="0"/>
              <a:t>CPU - 3 Major Components</a:t>
            </a:r>
          </a:p>
        </p:txBody>
      </p:sp>
      <p:sp>
        <p:nvSpPr>
          <p:cNvPr id="35845" name="Rectangle 5"/>
          <p:cNvSpPr>
            <a:spLocks noGrp="1" noChangeArrowheads="1"/>
          </p:cNvSpPr>
          <p:nvPr>
            <p:ph idx="1"/>
          </p:nvPr>
        </p:nvSpPr>
        <p:spPr/>
        <p:txBody>
          <a:bodyPr>
            <a:normAutofit/>
          </a:bodyPr>
          <a:lstStyle/>
          <a:p>
            <a:r>
              <a:rPr lang="en-US" dirty="0"/>
              <a:t>(the notes from here on mainly refer to early x86 type CPUs)</a:t>
            </a:r>
          </a:p>
          <a:p>
            <a:endParaRPr lang="en-US" dirty="0"/>
          </a:p>
          <a:p>
            <a:r>
              <a:rPr lang="en-US" dirty="0"/>
              <a:t>ALU - Arithmetic Logic Unit</a:t>
            </a:r>
          </a:p>
          <a:p>
            <a:endParaRPr lang="en-US" dirty="0"/>
          </a:p>
          <a:p>
            <a:r>
              <a:rPr lang="en-US" dirty="0"/>
              <a:t>CU - Control Unit</a:t>
            </a:r>
          </a:p>
          <a:p>
            <a:endParaRPr lang="en-US" dirty="0"/>
          </a:p>
          <a:p>
            <a:r>
              <a:rPr lang="en-US" dirty="0"/>
              <a:t>Registers</a:t>
            </a:r>
          </a:p>
        </p:txBody>
      </p:sp>
    </p:spTree>
    <p:extLst>
      <p:ext uri="{BB962C8B-B14F-4D97-AF65-F5344CB8AC3E}">
        <p14:creationId xmlns:p14="http://schemas.microsoft.com/office/powerpoint/2010/main" val="22882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5845">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US" dirty="0"/>
              <a:t>Arithmetic/Logic Unit</a:t>
            </a:r>
          </a:p>
        </p:txBody>
      </p:sp>
      <p:sp>
        <p:nvSpPr>
          <p:cNvPr id="121859" name="Rectangle 3"/>
          <p:cNvSpPr>
            <a:spLocks noGrp="1" noChangeArrowheads="1"/>
          </p:cNvSpPr>
          <p:nvPr>
            <p:ph type="body" idx="1"/>
          </p:nvPr>
        </p:nvSpPr>
        <p:spPr/>
        <p:txBody>
          <a:bodyPr>
            <a:normAutofit/>
          </a:bodyPr>
          <a:lstStyle/>
          <a:p>
            <a:r>
              <a:rPr lang="en-US" dirty="0"/>
              <a:t>Performing basic arithmetic operations</a:t>
            </a:r>
          </a:p>
          <a:p>
            <a:pPr lvl="1"/>
            <a:r>
              <a:rPr lang="en-US" dirty="0"/>
              <a:t>addition, multiplication</a:t>
            </a:r>
          </a:p>
          <a:p>
            <a:r>
              <a:rPr lang="en-US" dirty="0"/>
              <a:t>Performing logical operations </a:t>
            </a:r>
          </a:p>
          <a:p>
            <a:pPr lvl="1"/>
            <a:r>
              <a:rPr lang="en-US" dirty="0"/>
              <a:t>such as AND, OR, and NOT</a:t>
            </a:r>
          </a:p>
          <a:p>
            <a:r>
              <a:rPr lang="en-US" dirty="0"/>
              <a:t>Registers</a:t>
            </a:r>
          </a:p>
          <a:p>
            <a:r>
              <a:rPr lang="en-GB" dirty="0"/>
              <a:t>Operation Code and Operands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18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18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1859">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185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1859">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18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US" dirty="0"/>
              <a:t>Control Unit</a:t>
            </a:r>
          </a:p>
        </p:txBody>
      </p:sp>
      <p:sp>
        <p:nvSpPr>
          <p:cNvPr id="120835" name="Rectangle 3"/>
          <p:cNvSpPr>
            <a:spLocks noGrp="1" noChangeArrowheads="1"/>
          </p:cNvSpPr>
          <p:nvPr>
            <p:ph type="body" idx="1"/>
          </p:nvPr>
        </p:nvSpPr>
        <p:spPr/>
        <p:txBody>
          <a:bodyPr/>
          <a:lstStyle/>
          <a:p>
            <a:r>
              <a:rPr lang="en-US" dirty="0"/>
              <a:t>Organizing force </a:t>
            </a:r>
          </a:p>
          <a:p>
            <a:endParaRPr lang="en-US" dirty="0"/>
          </a:p>
          <a:p>
            <a:r>
              <a:rPr lang="en-GB" dirty="0"/>
              <a:t>Coordinates the Input and Output devices </a:t>
            </a:r>
            <a:endParaRPr lang="en-US" dirty="0"/>
          </a:p>
          <a:p>
            <a:endParaRPr lang="en-US" dirty="0"/>
          </a:p>
          <a:p>
            <a:r>
              <a:rPr lang="en-US" dirty="0"/>
              <a:t>There are two registers in the control unit</a:t>
            </a:r>
          </a:p>
          <a:p>
            <a:pPr lvl="1"/>
            <a:r>
              <a:rPr lang="en-US" dirty="0"/>
              <a:t>Instruction Register (</a:t>
            </a:r>
            <a:r>
              <a:rPr lang="en-US" dirty="0" err="1"/>
              <a:t>IR</a:t>
            </a:r>
            <a:r>
              <a:rPr lang="en-US" dirty="0"/>
              <a:t>)</a:t>
            </a:r>
          </a:p>
          <a:p>
            <a:pPr lvl="1"/>
            <a:r>
              <a:rPr lang="en-US" dirty="0"/>
              <a:t>Program Counter (PC)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083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083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08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ChangeArrowheads="1"/>
          </p:cNvSpPr>
          <p:nvPr>
            <p:ph type="title"/>
          </p:nvPr>
        </p:nvSpPr>
        <p:spPr/>
        <p:txBody>
          <a:bodyPr/>
          <a:lstStyle/>
          <a:p>
            <a:r>
              <a:rPr lang="en-GB" dirty="0"/>
              <a:t>Registers</a:t>
            </a:r>
            <a:endParaRPr lang="en-US" dirty="0"/>
          </a:p>
        </p:txBody>
      </p:sp>
      <p:sp>
        <p:nvSpPr>
          <p:cNvPr id="224259" name="Rectangle 3"/>
          <p:cNvSpPr>
            <a:spLocks noGrp="1" noChangeArrowheads="1"/>
          </p:cNvSpPr>
          <p:nvPr>
            <p:ph type="body" idx="1"/>
          </p:nvPr>
        </p:nvSpPr>
        <p:spPr/>
        <p:txBody>
          <a:bodyPr/>
          <a:lstStyle/>
          <a:p>
            <a:r>
              <a:rPr lang="en-US" dirty="0"/>
              <a:t>A small set of ‘holding places’ </a:t>
            </a:r>
          </a:p>
          <a:p>
            <a:endParaRPr lang="en-US" dirty="0"/>
          </a:p>
          <a:p>
            <a:r>
              <a:rPr lang="en-US" dirty="0"/>
              <a:t>A register may hold anything</a:t>
            </a:r>
          </a:p>
          <a:p>
            <a:pPr lvl="1"/>
            <a:r>
              <a:rPr lang="en-US" dirty="0"/>
              <a:t>a software instruction</a:t>
            </a:r>
          </a:p>
          <a:p>
            <a:pPr lvl="1"/>
            <a:r>
              <a:rPr lang="en-US" dirty="0"/>
              <a:t>a storage address</a:t>
            </a:r>
          </a:p>
          <a:p>
            <a:pPr lvl="1"/>
            <a:r>
              <a:rPr lang="en-US" dirty="0"/>
              <a:t>a single characters</a:t>
            </a:r>
          </a:p>
          <a:p>
            <a:pPr lvl="1"/>
            <a:r>
              <a:rPr lang="en-US" dirty="0"/>
              <a:t>a bit sequence for a symbol</a:t>
            </a:r>
          </a:p>
          <a:p>
            <a:pPr lvl="1"/>
            <a:r>
              <a:rPr lang="en-US" dirty="0"/>
              <a:t>a pixel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42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425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425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425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425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2425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242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6" name="Rectangle 6"/>
          <p:cNvSpPr>
            <a:spLocks noGrp="1" noChangeArrowheads="1"/>
          </p:cNvSpPr>
          <p:nvPr>
            <p:ph type="title"/>
          </p:nvPr>
        </p:nvSpPr>
        <p:spPr/>
        <p:txBody>
          <a:bodyPr/>
          <a:lstStyle/>
          <a:p>
            <a:r>
              <a:rPr lang="en-GB" dirty="0"/>
              <a:t>Registers</a:t>
            </a:r>
            <a:endParaRPr lang="en-US" dirty="0"/>
          </a:p>
        </p:txBody>
      </p:sp>
      <p:sp>
        <p:nvSpPr>
          <p:cNvPr id="225287" name="Rectangle 7"/>
          <p:cNvSpPr>
            <a:spLocks noGrp="1" noChangeArrowheads="1"/>
          </p:cNvSpPr>
          <p:nvPr>
            <p:ph type="body" idx="1"/>
          </p:nvPr>
        </p:nvSpPr>
        <p:spPr/>
        <p:txBody>
          <a:bodyPr/>
          <a:lstStyle/>
          <a:p>
            <a:r>
              <a:rPr lang="en-US" dirty="0"/>
              <a:t>32-bit System MUST have a 32-bit register</a:t>
            </a:r>
          </a:p>
          <a:p>
            <a:endParaRPr lang="en-US" dirty="0"/>
          </a:p>
          <a:p>
            <a:r>
              <a:rPr lang="en-US" dirty="0"/>
              <a:t>Can have e.g. Half Registers</a:t>
            </a:r>
          </a:p>
          <a:p>
            <a:endParaRPr lang="en-US" dirty="0"/>
          </a:p>
          <a:p>
            <a:r>
              <a:rPr lang="en-US" dirty="0"/>
              <a:t>Numbered or have specific names.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52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2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2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2"/>
          <p:cNvSpPr>
            <a:spLocks noGrp="1" noChangeArrowheads="1"/>
          </p:cNvSpPr>
          <p:nvPr>
            <p:ph type="title"/>
          </p:nvPr>
        </p:nvSpPr>
        <p:spPr/>
        <p:txBody>
          <a:bodyPr/>
          <a:lstStyle/>
          <a:p>
            <a:r>
              <a:rPr lang="en-GB" dirty="0"/>
              <a:t>Registers</a:t>
            </a:r>
            <a:endParaRPr lang="en-US" dirty="0"/>
          </a:p>
        </p:txBody>
      </p:sp>
      <p:sp>
        <p:nvSpPr>
          <p:cNvPr id="227331" name="Rectangle 3"/>
          <p:cNvSpPr>
            <a:spLocks noGrp="1" noChangeArrowheads="1"/>
          </p:cNvSpPr>
          <p:nvPr>
            <p:ph type="body" idx="1"/>
          </p:nvPr>
        </p:nvSpPr>
        <p:spPr/>
        <p:txBody>
          <a:bodyPr>
            <a:normAutofit/>
          </a:bodyPr>
          <a:lstStyle/>
          <a:p>
            <a:r>
              <a:rPr lang="en-US" dirty="0"/>
              <a:t>High-speed working areas</a:t>
            </a:r>
          </a:p>
          <a:p>
            <a:endParaRPr lang="en-US" dirty="0"/>
          </a:p>
          <a:p>
            <a:r>
              <a:rPr lang="en-US" dirty="0"/>
              <a:t>Registers facilitate the movement between:</a:t>
            </a:r>
          </a:p>
          <a:p>
            <a:pPr lvl="1"/>
            <a:r>
              <a:rPr lang="en-US" dirty="0"/>
              <a:t>RAM, </a:t>
            </a:r>
          </a:p>
          <a:p>
            <a:pPr lvl="1"/>
            <a:r>
              <a:rPr lang="en-US" dirty="0"/>
              <a:t>the control unit and </a:t>
            </a:r>
          </a:p>
          <a:p>
            <a:pPr lvl="1"/>
            <a:r>
              <a:rPr lang="en-US" dirty="0"/>
              <a:t>the arithmetic-logic unit (</a:t>
            </a:r>
            <a:r>
              <a:rPr lang="en-US" dirty="0" err="1"/>
              <a:t>ALU</a:t>
            </a:r>
            <a:r>
              <a:rPr lang="en-US"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73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733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733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733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73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2"/>
          <p:cNvSpPr>
            <a:spLocks noGrp="1" noChangeArrowheads="1"/>
          </p:cNvSpPr>
          <p:nvPr>
            <p:ph type="title"/>
          </p:nvPr>
        </p:nvSpPr>
        <p:spPr/>
        <p:txBody>
          <a:bodyPr/>
          <a:lstStyle/>
          <a:p>
            <a:r>
              <a:rPr lang="en-GB" dirty="0"/>
              <a:t>Registers</a:t>
            </a:r>
            <a:endParaRPr lang="en-US" dirty="0"/>
          </a:p>
        </p:txBody>
      </p:sp>
      <p:sp>
        <p:nvSpPr>
          <p:cNvPr id="228355" name="Rectangle 3"/>
          <p:cNvSpPr>
            <a:spLocks noGrp="1" noChangeArrowheads="1"/>
          </p:cNvSpPr>
          <p:nvPr>
            <p:ph type="body" idx="1"/>
          </p:nvPr>
        </p:nvSpPr>
        <p:spPr/>
        <p:txBody>
          <a:bodyPr/>
          <a:lstStyle/>
          <a:p>
            <a:r>
              <a:rPr lang="en-US" dirty="0"/>
              <a:t>Two Types:</a:t>
            </a:r>
          </a:p>
          <a:p>
            <a:endParaRPr lang="en-US" dirty="0"/>
          </a:p>
          <a:p>
            <a:pPr lvl="1"/>
            <a:r>
              <a:rPr lang="en-US" dirty="0"/>
              <a:t>Control and Status registers</a:t>
            </a:r>
          </a:p>
          <a:p>
            <a:pPr lvl="1"/>
            <a:endParaRPr lang="en-US" dirty="0"/>
          </a:p>
          <a:p>
            <a:pPr lvl="1"/>
            <a:r>
              <a:rPr lang="en-US" dirty="0"/>
              <a:t>User-visible registers</a:t>
            </a:r>
          </a:p>
          <a:p>
            <a:pPr lvl="1"/>
            <a:endParaRPr lang="en-GB"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83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835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283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p:txBody>
          <a:bodyPr/>
          <a:lstStyle/>
          <a:p>
            <a:r>
              <a:rPr lang="en-US" dirty="0"/>
              <a:t>Control and Status Registers</a:t>
            </a:r>
          </a:p>
        </p:txBody>
      </p:sp>
      <p:sp>
        <p:nvSpPr>
          <p:cNvPr id="229379" name="Rectangle 3"/>
          <p:cNvSpPr>
            <a:spLocks noGrp="1" noChangeArrowheads="1"/>
          </p:cNvSpPr>
          <p:nvPr>
            <p:ph type="body" idx="1"/>
          </p:nvPr>
        </p:nvSpPr>
        <p:spPr/>
        <p:txBody>
          <a:bodyPr/>
          <a:lstStyle/>
          <a:p>
            <a:r>
              <a:rPr lang="en-US" dirty="0"/>
              <a:t>Not available to user programs</a:t>
            </a:r>
          </a:p>
          <a:p>
            <a:endParaRPr lang="en-US" dirty="0"/>
          </a:p>
          <a:p>
            <a:r>
              <a:rPr lang="en-US" dirty="0"/>
              <a:t>Used by:</a:t>
            </a:r>
          </a:p>
          <a:p>
            <a:pPr lvl="1"/>
            <a:r>
              <a:rPr lang="en-US" dirty="0"/>
              <a:t>CPU to control its operation(s) </a:t>
            </a:r>
          </a:p>
          <a:p>
            <a:pPr lvl="1"/>
            <a:r>
              <a:rPr lang="en-US" dirty="0"/>
              <a:t>Operating System to control program execution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93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937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937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93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ChangeArrowheads="1"/>
          </p:cNvSpPr>
          <p:nvPr>
            <p:ph type="title"/>
          </p:nvPr>
        </p:nvSpPr>
        <p:spPr/>
        <p:txBody>
          <a:bodyPr/>
          <a:lstStyle/>
          <a:p>
            <a:r>
              <a:rPr lang="en-US" dirty="0"/>
              <a:t>Control and Status Registers</a:t>
            </a:r>
          </a:p>
        </p:txBody>
      </p:sp>
      <p:sp>
        <p:nvSpPr>
          <p:cNvPr id="230403" name="Rectangle 3"/>
          <p:cNvSpPr>
            <a:spLocks noGrp="1" noChangeArrowheads="1"/>
          </p:cNvSpPr>
          <p:nvPr>
            <p:ph type="body" idx="1"/>
          </p:nvPr>
        </p:nvSpPr>
        <p:spPr/>
        <p:txBody>
          <a:bodyPr>
            <a:normAutofit/>
          </a:bodyPr>
          <a:lstStyle/>
          <a:p>
            <a:r>
              <a:rPr lang="en-US" dirty="0"/>
              <a:t>Examples of Control and Status registers:</a:t>
            </a:r>
          </a:p>
          <a:p>
            <a:endParaRPr lang="en-GB" dirty="0"/>
          </a:p>
          <a:p>
            <a:pPr lvl="1"/>
            <a:r>
              <a:rPr lang="en-GB" b="1" dirty="0"/>
              <a:t>Program counter (PC)</a:t>
            </a:r>
            <a:br>
              <a:rPr lang="en-GB" b="1" dirty="0"/>
            </a:br>
            <a:r>
              <a:rPr lang="en-GB" dirty="0"/>
              <a:t>which contains the address of the next instruction to be fetched.</a:t>
            </a:r>
          </a:p>
          <a:p>
            <a:pPr lvl="1"/>
            <a:endParaRPr lang="en-GB" dirty="0"/>
          </a:p>
          <a:p>
            <a:pPr lvl="1"/>
            <a:r>
              <a:rPr lang="en-GB" b="1" dirty="0"/>
              <a:t>Instruction register (IR) </a:t>
            </a:r>
            <a:br>
              <a:rPr lang="en-GB" b="1" dirty="0"/>
            </a:br>
            <a:r>
              <a:rPr lang="en-GB" dirty="0"/>
              <a:t>which contains the instruction most recently fetched.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304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04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04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30" name="Rectangle 6"/>
          <p:cNvSpPr>
            <a:spLocks noGrp="1" noChangeArrowheads="1"/>
          </p:cNvSpPr>
          <p:nvPr>
            <p:ph type="title"/>
          </p:nvPr>
        </p:nvSpPr>
        <p:spPr/>
        <p:txBody>
          <a:bodyPr/>
          <a:lstStyle/>
          <a:p>
            <a:r>
              <a:rPr lang="en-GB" dirty="0"/>
              <a:t>User-Visible Registers</a:t>
            </a:r>
            <a:endParaRPr lang="en-US" dirty="0"/>
          </a:p>
        </p:txBody>
      </p:sp>
      <p:sp>
        <p:nvSpPr>
          <p:cNvPr id="231431" name="Rectangle 7"/>
          <p:cNvSpPr>
            <a:spLocks noGrp="1" noChangeArrowheads="1"/>
          </p:cNvSpPr>
          <p:nvPr>
            <p:ph type="body" idx="1"/>
          </p:nvPr>
        </p:nvSpPr>
        <p:spPr/>
        <p:txBody>
          <a:bodyPr/>
          <a:lstStyle/>
          <a:p>
            <a:r>
              <a:rPr lang="en-US" dirty="0"/>
              <a:t>Available to Operating System and User Programs</a:t>
            </a:r>
          </a:p>
          <a:p>
            <a:endParaRPr lang="en-US" dirty="0"/>
          </a:p>
          <a:p>
            <a:r>
              <a:rPr lang="en-US" dirty="0"/>
              <a:t>They hold:</a:t>
            </a:r>
          </a:p>
          <a:p>
            <a:pPr lvl="1"/>
            <a:r>
              <a:rPr lang="en-US" dirty="0"/>
              <a:t>data, </a:t>
            </a:r>
          </a:p>
          <a:p>
            <a:pPr lvl="1"/>
            <a:r>
              <a:rPr lang="en-US" dirty="0"/>
              <a:t>addresses </a:t>
            </a:r>
          </a:p>
          <a:p>
            <a:pPr lvl="1"/>
            <a:r>
              <a:rPr lang="en-US" dirty="0"/>
              <a:t>condition codes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14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143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143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143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14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p:txBody>
          <a:bodyPr/>
          <a:lstStyle/>
          <a:p>
            <a:r>
              <a:rPr lang="en-GB" dirty="0"/>
              <a:t>User-Visible Registers</a:t>
            </a:r>
            <a:endParaRPr lang="en-US" dirty="0"/>
          </a:p>
        </p:txBody>
      </p:sp>
      <p:sp>
        <p:nvSpPr>
          <p:cNvPr id="232451" name="Rectangle 3"/>
          <p:cNvSpPr>
            <a:spLocks noGrp="1" noChangeArrowheads="1"/>
          </p:cNvSpPr>
          <p:nvPr>
            <p:ph type="body" idx="1"/>
          </p:nvPr>
        </p:nvSpPr>
        <p:spPr/>
        <p:txBody>
          <a:bodyPr/>
          <a:lstStyle/>
          <a:p>
            <a:r>
              <a:rPr lang="en-US" dirty="0"/>
              <a:t>Examples of user-visible registers:</a:t>
            </a:r>
          </a:p>
          <a:p>
            <a:endParaRPr lang="en-GB" dirty="0"/>
          </a:p>
          <a:p>
            <a:pPr lvl="1"/>
            <a:r>
              <a:rPr lang="en-GB" b="1" dirty="0"/>
              <a:t>Data registers</a:t>
            </a:r>
            <a:r>
              <a:rPr lang="en-GB" dirty="0"/>
              <a:t>,  can be assigned by the user program to perform operations on data.</a:t>
            </a:r>
          </a:p>
          <a:p>
            <a:pPr lvl="1"/>
            <a:endParaRPr lang="en-GB" dirty="0"/>
          </a:p>
          <a:p>
            <a:pPr lvl="1"/>
            <a:r>
              <a:rPr lang="en-US" b="1" dirty="0"/>
              <a:t>Address registers</a:t>
            </a:r>
            <a:r>
              <a:rPr lang="en-US" dirty="0"/>
              <a:t>, which contain memory addresses of data and instructions.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324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24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24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2"/>
          <p:cNvSpPr>
            <a:spLocks noGrp="1" noChangeArrowheads="1"/>
          </p:cNvSpPr>
          <p:nvPr>
            <p:ph type="title"/>
          </p:nvPr>
        </p:nvSpPr>
        <p:spPr/>
        <p:txBody>
          <a:bodyPr/>
          <a:lstStyle/>
          <a:p>
            <a:r>
              <a:rPr lang="en-GB" dirty="0"/>
              <a:t>User-Visible Registers</a:t>
            </a:r>
            <a:endParaRPr lang="en-US" dirty="0"/>
          </a:p>
        </p:txBody>
      </p:sp>
      <p:sp>
        <p:nvSpPr>
          <p:cNvPr id="233475" name="Rectangle 3"/>
          <p:cNvSpPr>
            <a:spLocks noGrp="1" noChangeArrowheads="1"/>
          </p:cNvSpPr>
          <p:nvPr>
            <p:ph type="body" idx="1"/>
          </p:nvPr>
        </p:nvSpPr>
        <p:spPr/>
        <p:txBody>
          <a:bodyPr/>
          <a:lstStyle/>
          <a:p>
            <a:r>
              <a:rPr lang="en-US" dirty="0"/>
              <a:t>Thirty two register locations</a:t>
            </a:r>
          </a:p>
          <a:p>
            <a:endParaRPr lang="en-US" dirty="0"/>
          </a:p>
          <a:p>
            <a:r>
              <a:rPr lang="en-US" dirty="0"/>
              <a:t>Written as r#.  </a:t>
            </a:r>
          </a:p>
          <a:p>
            <a:endParaRPr lang="en-US" dirty="0"/>
          </a:p>
          <a:p>
            <a:r>
              <a:rPr lang="en-US" dirty="0"/>
              <a:t>Registers r0 - r3 and r28 - r31 are reserved </a:t>
            </a:r>
          </a:p>
          <a:p>
            <a:endParaRPr lang="en-US" dirty="0"/>
          </a:p>
          <a:p>
            <a:r>
              <a:rPr lang="en-US" dirty="0"/>
              <a:t>Registers r4 - r27 are 'user visible'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347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347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347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34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ChangeArrowheads="1"/>
          </p:cNvSpPr>
          <p:nvPr>
            <p:ph type="title"/>
          </p:nvPr>
        </p:nvSpPr>
        <p:spPr/>
        <p:txBody>
          <a:bodyPr/>
          <a:lstStyle/>
          <a:p>
            <a:r>
              <a:rPr lang="en-GB" dirty="0"/>
              <a:t>Cache Memory</a:t>
            </a:r>
            <a:endParaRPr lang="en-US" dirty="0"/>
          </a:p>
        </p:txBody>
      </p:sp>
      <p:sp>
        <p:nvSpPr>
          <p:cNvPr id="240643" name="Rectangle 3"/>
          <p:cNvSpPr>
            <a:spLocks noGrp="1" noChangeArrowheads="1"/>
          </p:cNvSpPr>
          <p:nvPr>
            <p:ph type="body" idx="1"/>
          </p:nvPr>
        </p:nvSpPr>
        <p:spPr>
          <a:xfrm>
            <a:off x="457200" y="1628800"/>
            <a:ext cx="8229600" cy="4625609"/>
          </a:xfrm>
        </p:spPr>
        <p:txBody>
          <a:bodyPr>
            <a:normAutofit/>
          </a:bodyPr>
          <a:lstStyle/>
          <a:p>
            <a:r>
              <a:rPr lang="en-US" dirty="0"/>
              <a:t>Quick Memory</a:t>
            </a:r>
          </a:p>
          <a:p>
            <a:endParaRPr lang="en-US" dirty="0"/>
          </a:p>
          <a:p>
            <a:r>
              <a:rPr lang="en-US" dirty="0"/>
              <a:t>CPU looks here first</a:t>
            </a:r>
          </a:p>
          <a:p>
            <a:endParaRPr lang="en-US" dirty="0"/>
          </a:p>
          <a:p>
            <a:r>
              <a:rPr lang="en-US" dirty="0"/>
              <a:t>Levels of Cache</a:t>
            </a:r>
          </a:p>
          <a:p>
            <a:pPr lvl="1"/>
            <a:r>
              <a:rPr lang="en-US" dirty="0"/>
              <a:t>E.g. Levels 1, 2 and 3</a:t>
            </a:r>
          </a:p>
          <a:p>
            <a:pPr lvl="1"/>
            <a:r>
              <a:rPr lang="en-GB" dirty="0"/>
              <a:t>1=internal to very core of CPU – small but fast</a:t>
            </a:r>
          </a:p>
          <a:p>
            <a:pPr lvl="1"/>
            <a:r>
              <a:rPr lang="en-GB" dirty="0"/>
              <a:t>2 or 3 might be external to chip, or on the outskirts of the silicon, but in the same package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06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06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064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064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064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06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Fetch-Execute Cycle</a:t>
            </a:r>
          </a:p>
        </p:txBody>
      </p:sp>
      <p:graphicFrame>
        <p:nvGraphicFramePr>
          <p:cNvPr id="4" name="Content Placeholder 3"/>
          <p:cNvGraphicFramePr>
            <a:graphicFrameLocks noGrp="1"/>
          </p:cNvGraphicFramePr>
          <p:nvPr>
            <p:ph idx="1"/>
          </p:nvPr>
        </p:nvGraphicFramePr>
        <p:xfrm>
          <a:off x="457200" y="1774825"/>
          <a:ext cx="8229600" cy="4625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Fetch-Execute Cycle</a:t>
            </a:r>
          </a:p>
        </p:txBody>
      </p:sp>
      <p:graphicFrame>
        <p:nvGraphicFramePr>
          <p:cNvPr id="4" name="Content Placeholder 3"/>
          <p:cNvGraphicFramePr>
            <a:graphicFrameLocks noGrp="1"/>
          </p:cNvGraphicFramePr>
          <p:nvPr>
            <p:ph idx="1"/>
          </p:nvPr>
        </p:nvGraphicFramePr>
        <p:xfrm>
          <a:off x="457200" y="1774825"/>
          <a:ext cx="8229600" cy="4625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ChangeArrowheads="1"/>
          </p:cNvSpPr>
          <p:nvPr>
            <p:ph type="title"/>
          </p:nvPr>
        </p:nvSpPr>
        <p:spPr/>
        <p:txBody>
          <a:bodyPr/>
          <a:lstStyle/>
          <a:p>
            <a:r>
              <a:rPr lang="en-GB" dirty="0"/>
              <a:t>Interrupts</a:t>
            </a:r>
            <a:endParaRPr lang="en-US" dirty="0"/>
          </a:p>
        </p:txBody>
      </p:sp>
      <p:sp>
        <p:nvSpPr>
          <p:cNvPr id="243715" name="Rectangle 3"/>
          <p:cNvSpPr>
            <a:spLocks noGrp="1" noChangeArrowheads="1"/>
          </p:cNvSpPr>
          <p:nvPr>
            <p:ph type="body" idx="1"/>
          </p:nvPr>
        </p:nvSpPr>
        <p:spPr>
          <a:xfrm>
            <a:off x="179512" y="1775191"/>
            <a:ext cx="8784976" cy="4625609"/>
          </a:xfrm>
        </p:spPr>
        <p:txBody>
          <a:bodyPr/>
          <a:lstStyle/>
          <a:p>
            <a:r>
              <a:rPr lang="en-US" dirty="0"/>
              <a:t>‘Polling’ ports/pins is inefficient in large systems</a:t>
            </a:r>
          </a:p>
          <a:p>
            <a:endParaRPr lang="en-US" dirty="0"/>
          </a:p>
          <a:p>
            <a:r>
              <a:rPr lang="en-US" dirty="0"/>
              <a:t>Interrupts causes the CPU to ‘jump’ to an address containing separate code.</a:t>
            </a:r>
          </a:p>
          <a:p>
            <a:endParaRPr lang="en-US" dirty="0"/>
          </a:p>
          <a:p>
            <a:r>
              <a:rPr lang="en-US" dirty="0"/>
              <a:t>Code is known as an ‘Interrupt Handler’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3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371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37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9858" name="Rectangle 2"/>
          <p:cNvSpPr>
            <a:spLocks noChangeArrowheads="1"/>
          </p:cNvSpPr>
          <p:nvPr/>
        </p:nvSpPr>
        <p:spPr bwMode="auto">
          <a:xfrm>
            <a:off x="1835150" y="549275"/>
            <a:ext cx="6049963" cy="5903913"/>
          </a:xfrm>
          <a:prstGeom prst="rect">
            <a:avLst/>
          </a:prstGeom>
          <a:solidFill>
            <a:schemeClr val="bg1"/>
          </a:solidFill>
          <a:ln w="9525">
            <a:solidFill>
              <a:schemeClr val="tx1"/>
            </a:solidFill>
            <a:miter lim="800000"/>
            <a:headEnd/>
            <a:tailEnd/>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59" name="Rectangle 3"/>
          <p:cNvSpPr>
            <a:spLocks noChangeArrowheads="1"/>
          </p:cNvSpPr>
          <p:nvPr/>
        </p:nvSpPr>
        <p:spPr bwMode="auto">
          <a:xfrm>
            <a:off x="4089400" y="620713"/>
            <a:ext cx="823913" cy="274637"/>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START</a:t>
            </a:r>
          </a:p>
        </p:txBody>
      </p:sp>
      <p:sp>
        <p:nvSpPr>
          <p:cNvPr id="249860" name="AutoShape 4"/>
          <p:cNvSpPr>
            <a:spLocks noChangeArrowheads="1"/>
          </p:cNvSpPr>
          <p:nvPr/>
        </p:nvSpPr>
        <p:spPr bwMode="auto">
          <a:xfrm>
            <a:off x="3449638" y="1189038"/>
            <a:ext cx="2011362" cy="1301750"/>
          </a:xfrm>
          <a:prstGeom prst="diamond">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3366CC"/>
                </a:solidFill>
                <a:effectLst/>
                <a:uLnTx/>
                <a:uFillTx/>
                <a:latin typeface="Corbel"/>
                <a:ea typeface="+mn-ea"/>
                <a:cs typeface="+mn-cs"/>
              </a:rPr>
              <a:t>Instruction awaiting execution?</a:t>
            </a:r>
            <a:endParaRPr kumimoji="0" lang="en-US" sz="1400" b="0" i="0" u="none" strike="noStrike" kern="1200" cap="none" spc="0" normalizeH="0" baseline="0" noProof="0">
              <a:ln>
                <a:noFill/>
              </a:ln>
              <a:solidFill>
                <a:srgbClr val="3366CC"/>
              </a:solidFill>
              <a:effectLst/>
              <a:uLnTx/>
              <a:uFillTx/>
              <a:latin typeface="Corbel"/>
              <a:ea typeface="+mn-ea"/>
              <a:cs typeface="+mn-cs"/>
            </a:endParaRPr>
          </a:p>
        </p:txBody>
      </p:sp>
      <p:sp>
        <p:nvSpPr>
          <p:cNvPr id="249861" name="Rectangle 5"/>
          <p:cNvSpPr>
            <a:spLocks noChangeArrowheads="1"/>
          </p:cNvSpPr>
          <p:nvPr/>
        </p:nvSpPr>
        <p:spPr bwMode="auto">
          <a:xfrm>
            <a:off x="3449638" y="2744788"/>
            <a:ext cx="2103437" cy="273050"/>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Fetch next instruction</a:t>
            </a:r>
          </a:p>
        </p:txBody>
      </p:sp>
      <p:sp>
        <p:nvSpPr>
          <p:cNvPr id="249862" name="Rectangle 6"/>
          <p:cNvSpPr>
            <a:spLocks noChangeArrowheads="1"/>
          </p:cNvSpPr>
          <p:nvPr/>
        </p:nvSpPr>
        <p:spPr bwMode="auto">
          <a:xfrm>
            <a:off x="3449638" y="3271838"/>
            <a:ext cx="2103437" cy="274637"/>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Execute next instruction</a:t>
            </a:r>
          </a:p>
        </p:txBody>
      </p:sp>
      <p:sp>
        <p:nvSpPr>
          <p:cNvPr id="249863" name="AutoShape 7"/>
          <p:cNvSpPr>
            <a:spLocks noChangeArrowheads="1"/>
          </p:cNvSpPr>
          <p:nvPr/>
        </p:nvSpPr>
        <p:spPr bwMode="auto">
          <a:xfrm>
            <a:off x="3449638" y="3821113"/>
            <a:ext cx="2011362" cy="1279525"/>
          </a:xfrm>
          <a:prstGeom prst="diamond">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Interrupt requiring servicing?</a:t>
            </a:r>
          </a:p>
        </p:txBody>
      </p:sp>
      <p:sp>
        <p:nvSpPr>
          <p:cNvPr id="249864" name="Rectangle 8"/>
          <p:cNvSpPr>
            <a:spLocks noChangeArrowheads="1"/>
          </p:cNvSpPr>
          <p:nvPr/>
        </p:nvSpPr>
        <p:spPr bwMode="auto">
          <a:xfrm>
            <a:off x="2992438" y="5487988"/>
            <a:ext cx="3200400" cy="547687"/>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Transfer control to interrupt-handling program</a:t>
            </a:r>
          </a:p>
        </p:txBody>
      </p:sp>
      <p:sp>
        <p:nvSpPr>
          <p:cNvPr id="249865" name="Line 9"/>
          <p:cNvSpPr>
            <a:spLocks noChangeShapeType="1"/>
          </p:cNvSpPr>
          <p:nvPr/>
        </p:nvSpPr>
        <p:spPr bwMode="auto">
          <a:xfrm>
            <a:off x="4456113" y="895350"/>
            <a:ext cx="0" cy="274638"/>
          </a:xfrm>
          <a:prstGeom prst="line">
            <a:avLst/>
          </a:prstGeom>
          <a:noFill/>
          <a:ln w="9525">
            <a:solidFill>
              <a:srgbClr val="000000"/>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66" name="Line 10"/>
          <p:cNvSpPr>
            <a:spLocks noChangeShapeType="1"/>
          </p:cNvSpPr>
          <p:nvPr/>
        </p:nvSpPr>
        <p:spPr bwMode="auto">
          <a:xfrm>
            <a:off x="4456113" y="2449513"/>
            <a:ext cx="0" cy="273050"/>
          </a:xfrm>
          <a:prstGeom prst="line">
            <a:avLst/>
          </a:prstGeom>
          <a:noFill/>
          <a:ln w="9525">
            <a:solidFill>
              <a:srgbClr val="000000"/>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67" name="Line 11"/>
          <p:cNvSpPr>
            <a:spLocks noChangeShapeType="1"/>
          </p:cNvSpPr>
          <p:nvPr/>
        </p:nvSpPr>
        <p:spPr bwMode="auto">
          <a:xfrm>
            <a:off x="4456113" y="2997200"/>
            <a:ext cx="0" cy="274638"/>
          </a:xfrm>
          <a:prstGeom prst="line">
            <a:avLst/>
          </a:prstGeom>
          <a:noFill/>
          <a:ln w="9525">
            <a:solidFill>
              <a:srgbClr val="000000"/>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68" name="Line 12"/>
          <p:cNvSpPr>
            <a:spLocks noChangeShapeType="1"/>
          </p:cNvSpPr>
          <p:nvPr/>
        </p:nvSpPr>
        <p:spPr bwMode="auto">
          <a:xfrm>
            <a:off x="4456113" y="3546475"/>
            <a:ext cx="0" cy="274638"/>
          </a:xfrm>
          <a:prstGeom prst="line">
            <a:avLst/>
          </a:prstGeom>
          <a:noFill/>
          <a:ln w="9525">
            <a:solidFill>
              <a:srgbClr val="000000"/>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69" name="Line 13"/>
          <p:cNvSpPr>
            <a:spLocks noChangeShapeType="1"/>
          </p:cNvSpPr>
          <p:nvPr/>
        </p:nvSpPr>
        <p:spPr bwMode="auto">
          <a:xfrm>
            <a:off x="4456113" y="5121275"/>
            <a:ext cx="0" cy="341313"/>
          </a:xfrm>
          <a:prstGeom prst="line">
            <a:avLst/>
          </a:prstGeom>
          <a:noFill/>
          <a:ln w="9525">
            <a:solidFill>
              <a:srgbClr val="000000"/>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70" name="Line 14"/>
          <p:cNvSpPr>
            <a:spLocks noChangeShapeType="1"/>
          </p:cNvSpPr>
          <p:nvPr/>
        </p:nvSpPr>
        <p:spPr bwMode="auto">
          <a:xfrm>
            <a:off x="4456113" y="6035675"/>
            <a:ext cx="0" cy="274638"/>
          </a:xfrm>
          <a:prstGeom prst="line">
            <a:avLst/>
          </a:prstGeom>
          <a:noFill/>
          <a:ln w="9525">
            <a:solidFill>
              <a:srgbClr val="0000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71" name="Line 15"/>
          <p:cNvSpPr>
            <a:spLocks noChangeShapeType="1"/>
          </p:cNvSpPr>
          <p:nvPr/>
        </p:nvSpPr>
        <p:spPr bwMode="auto">
          <a:xfrm flipH="1">
            <a:off x="2627313" y="6310313"/>
            <a:ext cx="1828800" cy="0"/>
          </a:xfrm>
          <a:prstGeom prst="line">
            <a:avLst/>
          </a:prstGeom>
          <a:noFill/>
          <a:ln w="9525">
            <a:solidFill>
              <a:srgbClr val="0000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72" name="Line 16"/>
          <p:cNvSpPr>
            <a:spLocks noChangeShapeType="1"/>
          </p:cNvSpPr>
          <p:nvPr/>
        </p:nvSpPr>
        <p:spPr bwMode="auto">
          <a:xfrm flipV="1">
            <a:off x="2627313" y="985838"/>
            <a:ext cx="0" cy="5303837"/>
          </a:xfrm>
          <a:prstGeom prst="line">
            <a:avLst/>
          </a:prstGeom>
          <a:noFill/>
          <a:ln w="9525">
            <a:solidFill>
              <a:srgbClr val="0000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73" name="Line 17"/>
          <p:cNvSpPr>
            <a:spLocks noChangeShapeType="1"/>
          </p:cNvSpPr>
          <p:nvPr/>
        </p:nvSpPr>
        <p:spPr bwMode="auto">
          <a:xfrm>
            <a:off x="2627313" y="985838"/>
            <a:ext cx="1828800" cy="0"/>
          </a:xfrm>
          <a:prstGeom prst="line">
            <a:avLst/>
          </a:prstGeom>
          <a:noFill/>
          <a:ln w="9525">
            <a:solidFill>
              <a:srgbClr val="000000"/>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74" name="Line 18"/>
          <p:cNvSpPr>
            <a:spLocks noChangeShapeType="1"/>
          </p:cNvSpPr>
          <p:nvPr/>
        </p:nvSpPr>
        <p:spPr bwMode="auto">
          <a:xfrm flipH="1">
            <a:off x="2627313" y="1809750"/>
            <a:ext cx="914400" cy="0"/>
          </a:xfrm>
          <a:prstGeom prst="line">
            <a:avLst/>
          </a:prstGeom>
          <a:noFill/>
          <a:ln w="9525">
            <a:solidFill>
              <a:srgbClr val="000000"/>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75" name="Line 19"/>
          <p:cNvSpPr>
            <a:spLocks noChangeShapeType="1"/>
          </p:cNvSpPr>
          <p:nvPr/>
        </p:nvSpPr>
        <p:spPr bwMode="auto">
          <a:xfrm flipH="1">
            <a:off x="2627313" y="4460875"/>
            <a:ext cx="822325" cy="0"/>
          </a:xfrm>
          <a:prstGeom prst="line">
            <a:avLst/>
          </a:prstGeom>
          <a:noFill/>
          <a:ln w="9525">
            <a:solidFill>
              <a:srgbClr val="000000"/>
            </a:solidFill>
            <a:round/>
            <a:headEnd/>
            <a:tailEnd type="triangle"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a:ea typeface="+mn-ea"/>
              <a:cs typeface="+mn-cs"/>
            </a:endParaRPr>
          </a:p>
        </p:txBody>
      </p:sp>
      <p:sp>
        <p:nvSpPr>
          <p:cNvPr id="249876" name="Text Box 20"/>
          <p:cNvSpPr txBox="1">
            <a:spLocks noChangeArrowheads="1"/>
          </p:cNvSpPr>
          <p:nvPr/>
        </p:nvSpPr>
        <p:spPr bwMode="auto">
          <a:xfrm>
            <a:off x="2901950" y="1809750"/>
            <a:ext cx="457200" cy="274638"/>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No</a:t>
            </a:r>
          </a:p>
        </p:txBody>
      </p:sp>
      <p:sp>
        <p:nvSpPr>
          <p:cNvPr id="249877" name="Text Box 21"/>
          <p:cNvSpPr txBox="1">
            <a:spLocks noChangeArrowheads="1"/>
          </p:cNvSpPr>
          <p:nvPr/>
        </p:nvSpPr>
        <p:spPr bwMode="auto">
          <a:xfrm>
            <a:off x="2901950" y="4094163"/>
            <a:ext cx="457200" cy="274637"/>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No</a:t>
            </a:r>
          </a:p>
        </p:txBody>
      </p:sp>
      <p:sp>
        <p:nvSpPr>
          <p:cNvPr id="249878" name="Text Box 22"/>
          <p:cNvSpPr txBox="1">
            <a:spLocks noChangeArrowheads="1"/>
          </p:cNvSpPr>
          <p:nvPr/>
        </p:nvSpPr>
        <p:spPr bwMode="auto">
          <a:xfrm>
            <a:off x="4638675" y="2349500"/>
            <a:ext cx="509588" cy="282575"/>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Yes</a:t>
            </a:r>
          </a:p>
        </p:txBody>
      </p:sp>
      <p:sp>
        <p:nvSpPr>
          <p:cNvPr id="249879" name="Text Box 23"/>
          <p:cNvSpPr txBox="1">
            <a:spLocks noChangeArrowheads="1"/>
          </p:cNvSpPr>
          <p:nvPr/>
        </p:nvSpPr>
        <p:spPr bwMode="auto">
          <a:xfrm>
            <a:off x="4638675" y="5013325"/>
            <a:ext cx="509588" cy="328613"/>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Yes</a:t>
            </a:r>
          </a:p>
        </p:txBody>
      </p:sp>
      <p:sp>
        <p:nvSpPr>
          <p:cNvPr id="249880" name="Text Box 24"/>
          <p:cNvSpPr txBox="1">
            <a:spLocks noChangeArrowheads="1"/>
          </p:cNvSpPr>
          <p:nvPr/>
        </p:nvSpPr>
        <p:spPr bwMode="auto">
          <a:xfrm>
            <a:off x="5795963" y="2565400"/>
            <a:ext cx="1101725" cy="503238"/>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Fetch Cycle</a:t>
            </a:r>
          </a:p>
        </p:txBody>
      </p:sp>
      <p:sp>
        <p:nvSpPr>
          <p:cNvPr id="249881" name="Text Box 25"/>
          <p:cNvSpPr txBox="1">
            <a:spLocks noChangeArrowheads="1"/>
          </p:cNvSpPr>
          <p:nvPr/>
        </p:nvSpPr>
        <p:spPr bwMode="auto">
          <a:xfrm>
            <a:off x="5918200" y="3271838"/>
            <a:ext cx="1246188" cy="517525"/>
          </a:xfrm>
          <a:prstGeom prst="rect">
            <a:avLst/>
          </a:prstGeom>
          <a:solidFill>
            <a:srgbClr val="FFFFFF"/>
          </a:solidFill>
          <a:ln w="9525">
            <a:solidFill>
              <a:srgbClr val="000000"/>
            </a:solidFill>
            <a:miter lim="800000"/>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Execute Cycle</a:t>
            </a:r>
          </a:p>
        </p:txBody>
      </p:sp>
      <p:sp>
        <p:nvSpPr>
          <p:cNvPr id="249882" name="Text Box 26"/>
          <p:cNvSpPr txBox="1">
            <a:spLocks noChangeArrowheads="1"/>
          </p:cNvSpPr>
          <p:nvPr/>
        </p:nvSpPr>
        <p:spPr bwMode="auto">
          <a:xfrm>
            <a:off x="6372225" y="5516563"/>
            <a:ext cx="950913" cy="482600"/>
          </a:xfrm>
          <a:prstGeom prst="rect">
            <a:avLst/>
          </a:prstGeom>
          <a:solidFill>
            <a:srgbClr val="FFFFFF"/>
          </a:solidFill>
          <a:ln w="9525">
            <a:solidFill>
              <a:srgbClr val="000000"/>
            </a:solidFill>
            <a:miter lim="800000"/>
            <a:headEnd/>
            <a:tailEnd/>
          </a:ln>
        </p:spPr>
        <p:txBody>
          <a:bodyPr lIns="90000" tIns="46800" rIns="90000" bIns="4680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66CC"/>
                </a:solidFill>
                <a:effectLst/>
                <a:uLnTx/>
                <a:uFillTx/>
                <a:latin typeface="Corbel"/>
                <a:ea typeface="+mn-ea"/>
                <a:cs typeface="+mn-cs"/>
              </a:rPr>
              <a:t>Program Transfer</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Content Placeholder 1">
            <a:extLst>
              <a:ext uri="{FF2B5EF4-FFF2-40B4-BE49-F238E27FC236}">
                <a16:creationId xmlns:a16="http://schemas.microsoft.com/office/drawing/2014/main" id="{8831ED77-924C-4D28-B328-A82476F5BAFD}"/>
              </a:ext>
            </a:extLst>
          </p:cNvPr>
          <p:cNvSpPr>
            <a:spLocks noGrp="1"/>
          </p:cNvSpPr>
          <p:nvPr>
            <p:ph idx="1"/>
          </p:nvPr>
        </p:nvSpPr>
        <p:spPr>
          <a:xfrm>
            <a:off x="685800" y="476250"/>
            <a:ext cx="7772400" cy="5619750"/>
          </a:xfrm>
        </p:spPr>
        <p:txBody>
          <a:bodyPr/>
          <a:lstStyle/>
          <a:p>
            <a:pPr marL="0" indent="0" algn="ctr">
              <a:buFontTx/>
              <a:buNone/>
              <a:defRPr/>
            </a:pPr>
            <a:r>
              <a:rPr lang="en-GB" altLang="en-US" sz="4800" dirty="0">
                <a:ea typeface="ＭＳ Ｐゴシック" pitchFamily="34" charset="-128"/>
              </a:rPr>
              <a:t>End</a:t>
            </a:r>
            <a:endParaRPr lang="en-GB" sz="4800" dirty="0"/>
          </a:p>
          <a:p>
            <a:pPr>
              <a:defRPr/>
            </a:pPr>
            <a:endParaRPr lang="en-GB" altLang="en-US" sz="2000" dirty="0">
              <a:ea typeface="ＭＳ Ｐゴシック" pitchFamily="34" charset="-128"/>
            </a:endParaRP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TotalTime>
  <Words>1970</Words>
  <Application>Microsoft Office PowerPoint</Application>
  <PresentationFormat>On-screen Show (4:3)</PresentationFormat>
  <Paragraphs>268</Paragraphs>
  <Slides>39</Slides>
  <Notes>16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39</vt:i4>
      </vt:variant>
    </vt:vector>
  </HeadingPairs>
  <TitlesOfParts>
    <vt:vector size="50" baseType="lpstr">
      <vt:lpstr>Arial</vt:lpstr>
      <vt:lpstr>Calibri</vt:lpstr>
      <vt:lpstr>Corbel</vt:lpstr>
      <vt:lpstr>poppins-regular</vt:lpstr>
      <vt:lpstr>poppins-semibold</vt:lpstr>
      <vt:lpstr>Times</vt:lpstr>
      <vt:lpstr>Wingdings</vt:lpstr>
      <vt:lpstr>Wingdings 2</vt:lpstr>
      <vt:lpstr>Wingdings 3</vt:lpstr>
      <vt:lpstr>Blank Presentation</vt:lpstr>
      <vt:lpstr>Powerpoint New</vt:lpstr>
      <vt:lpstr>PowerPoint Presentation</vt:lpstr>
      <vt:lpstr>Colossus</vt:lpstr>
      <vt:lpstr>PowerPoint Presentation</vt:lpstr>
      <vt:lpstr>The stored program concept</vt:lpstr>
      <vt:lpstr>John von Neumann 1903-1957</vt:lpstr>
      <vt:lpstr>John von Neumann</vt:lpstr>
      <vt:lpstr>PowerPoint Presentation</vt:lpstr>
      <vt:lpstr>Main Types of architecture</vt:lpstr>
      <vt:lpstr>PowerPoint Presentation</vt:lpstr>
      <vt:lpstr>Flow of Information </vt:lpstr>
      <vt:lpstr>Generic Von Neumann architecture </vt:lpstr>
      <vt:lpstr>Von Neumann example  (an embedded 6502 based computer system – no need to learn!)</vt:lpstr>
      <vt:lpstr>Harvard</vt:lpstr>
      <vt:lpstr>Harvard</vt:lpstr>
      <vt:lpstr>Harvard – E.g. Pic microcontroller (no need to learn this diagram!)</vt:lpstr>
      <vt:lpstr>Modified Harvard</vt:lpstr>
      <vt:lpstr>PowerPoint Presentation</vt:lpstr>
      <vt:lpstr>Design Approaches</vt:lpstr>
      <vt:lpstr>Design Approaches</vt:lpstr>
      <vt:lpstr>End</vt:lpstr>
      <vt:lpstr>PowerPoint Presentation</vt:lpstr>
      <vt:lpstr>CPU - 3 Major Components</vt:lpstr>
      <vt:lpstr>Arithmetic/Logic Unit</vt:lpstr>
      <vt:lpstr>Control Unit</vt:lpstr>
      <vt:lpstr>Registers</vt:lpstr>
      <vt:lpstr>Registers</vt:lpstr>
      <vt:lpstr>Registers</vt:lpstr>
      <vt:lpstr>Registers</vt:lpstr>
      <vt:lpstr>Control and Status Registers</vt:lpstr>
      <vt:lpstr>Control and Status Registers</vt:lpstr>
      <vt:lpstr>User-Visible Registers</vt:lpstr>
      <vt:lpstr>User-Visible Registers</vt:lpstr>
      <vt:lpstr>User-Visible Registers</vt:lpstr>
      <vt:lpstr>Cache Memory</vt:lpstr>
      <vt:lpstr>The Fetch-Execute Cycle</vt:lpstr>
      <vt:lpstr>The Fetch-Execute Cycle</vt:lpstr>
      <vt:lpstr>Interrupts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Gareth Jones</dc:creator>
  <cp:lastModifiedBy>Gareth Jones</cp:lastModifiedBy>
  <cp:revision>12</cp:revision>
  <dcterms:created xsi:type="dcterms:W3CDTF">2025-02-23T17:50:26Z</dcterms:created>
  <dcterms:modified xsi:type="dcterms:W3CDTF">2025-02-23T18:54:29Z</dcterms:modified>
</cp:coreProperties>
</file>