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notesMasterIdLst>
    <p:notesMasterId r:id="rId5"/>
  </p:notesMasterIdLst>
  <p:sldIdLst>
    <p:sldId id="258" r:id="rId2"/>
    <p:sldId id="256" r:id="rId3"/>
    <p:sldId id="257" r:id="rId4"/>
  </p:sldIdLst>
  <p:sldSz cx="7562850" cy="106886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40" d="100"/>
          <a:sy n="40" d="100"/>
        </p:scale>
        <p:origin x="2478" y="2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7DDE0F-F655-478F-A60B-4701C16862E8}" type="datetimeFigureOut">
              <a:rPr lang="en-US" smtClean="0"/>
              <a:t>11/18/2022</a:t>
            </a:fld>
            <a:endParaRPr lang="en-US"/>
          </a:p>
        </p:txBody>
      </p:sp>
      <p:sp>
        <p:nvSpPr>
          <p:cNvPr id="4" name="Slide Image Placeholder 3"/>
          <p:cNvSpPr>
            <a:spLocks noGrp="1" noRot="1" noChangeAspect="1"/>
          </p:cNvSpPr>
          <p:nvPr>
            <p:ph type="sldImg" idx="2"/>
          </p:nvPr>
        </p:nvSpPr>
        <p:spPr>
          <a:xfrm>
            <a:off x="2336800" y="1143000"/>
            <a:ext cx="2184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E70E2E-41A1-40E4-99F6-9D6B13B8F936}" type="slidenum">
              <a:rPr lang="en-US" smtClean="0"/>
              <a:t>‹#›</a:t>
            </a:fld>
            <a:endParaRPr lang="en-US"/>
          </a:p>
        </p:txBody>
      </p:sp>
    </p:spTree>
    <p:extLst>
      <p:ext uri="{BB962C8B-B14F-4D97-AF65-F5344CB8AC3E}">
        <p14:creationId xmlns:p14="http://schemas.microsoft.com/office/powerpoint/2010/main" val="3108644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67214" y="1749275"/>
            <a:ext cx="6428423" cy="3721230"/>
          </a:xfrm>
        </p:spPr>
        <p:txBody>
          <a:bodyPr anchor="b"/>
          <a:lstStyle>
            <a:lvl1pPr algn="ctr">
              <a:defRPr sz="4963"/>
            </a:lvl1pPr>
          </a:lstStyle>
          <a:p>
            <a:r>
              <a:rPr lang="en-US"/>
              <a:t>Click to edit Master title style</a:t>
            </a:r>
            <a:endParaRPr lang="en-US" dirty="0"/>
          </a:p>
        </p:txBody>
      </p:sp>
      <p:sp>
        <p:nvSpPr>
          <p:cNvPr id="3" name="Subtitle 2"/>
          <p:cNvSpPr>
            <a:spLocks noGrp="1"/>
          </p:cNvSpPr>
          <p:nvPr>
            <p:ph type="subTitle" idx="1"/>
          </p:nvPr>
        </p:nvSpPr>
        <p:spPr>
          <a:xfrm>
            <a:off x="945356" y="5614010"/>
            <a:ext cx="5672138" cy="2580613"/>
          </a:xfrm>
        </p:spPr>
        <p:txBody>
          <a:bodyPr/>
          <a:lstStyle>
            <a:lvl1pPr marL="0" indent="0" algn="ctr">
              <a:buNone/>
              <a:defRPr sz="1985"/>
            </a:lvl1pPr>
            <a:lvl2pPr marL="378150" indent="0" algn="ctr">
              <a:buNone/>
              <a:defRPr sz="1654"/>
            </a:lvl2pPr>
            <a:lvl3pPr marL="756300" indent="0" algn="ctr">
              <a:buNone/>
              <a:defRPr sz="1489"/>
            </a:lvl3pPr>
            <a:lvl4pPr marL="1134450" indent="0" algn="ctr">
              <a:buNone/>
              <a:defRPr sz="1323"/>
            </a:lvl4pPr>
            <a:lvl5pPr marL="1512600" indent="0" algn="ctr">
              <a:buNone/>
              <a:defRPr sz="1323"/>
            </a:lvl5pPr>
            <a:lvl6pPr marL="1890751" indent="0" algn="ctr">
              <a:buNone/>
              <a:defRPr sz="1323"/>
            </a:lvl6pPr>
            <a:lvl7pPr marL="2268901" indent="0" algn="ctr">
              <a:buNone/>
              <a:defRPr sz="1323"/>
            </a:lvl7pPr>
            <a:lvl8pPr marL="2647051" indent="0" algn="ctr">
              <a:buNone/>
              <a:defRPr sz="1323"/>
            </a:lvl8pPr>
            <a:lvl9pPr marL="3025201" indent="0" algn="ctr">
              <a:buNone/>
              <a:defRPr sz="132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490264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4004693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6007" y="2664740"/>
            <a:ext cx="6522958" cy="4446176"/>
          </a:xfrm>
        </p:spPr>
        <p:txBody>
          <a:bodyPr anchor="b"/>
          <a:lstStyle>
            <a:lvl1pPr>
              <a:defRPr sz="4963"/>
            </a:lvl1pPr>
          </a:lstStyle>
          <a:p>
            <a:r>
              <a:rPr lang="en-US"/>
              <a:t>Click to edit Master title style</a:t>
            </a:r>
            <a:endParaRPr lang="en-US" dirty="0"/>
          </a:p>
        </p:txBody>
      </p:sp>
      <p:sp>
        <p:nvSpPr>
          <p:cNvPr id="3" name="Text Placeholder 2"/>
          <p:cNvSpPr>
            <a:spLocks noGrp="1"/>
          </p:cNvSpPr>
          <p:nvPr>
            <p:ph type="body" idx="1"/>
          </p:nvPr>
        </p:nvSpPr>
        <p:spPr>
          <a:xfrm>
            <a:off x="516007" y="7152978"/>
            <a:ext cx="6522958" cy="2338139"/>
          </a:xfrm>
        </p:spPr>
        <p:txBody>
          <a:bodyPr/>
          <a:lstStyle>
            <a:lvl1pPr marL="0" indent="0">
              <a:buNone/>
              <a:defRPr sz="1985">
                <a:solidFill>
                  <a:schemeClr val="tx1"/>
                </a:solidFill>
              </a:defRPr>
            </a:lvl1pPr>
            <a:lvl2pPr marL="378150" indent="0">
              <a:buNone/>
              <a:defRPr sz="1654">
                <a:solidFill>
                  <a:schemeClr val="tx1">
                    <a:tint val="75000"/>
                  </a:schemeClr>
                </a:solidFill>
              </a:defRPr>
            </a:lvl2pPr>
            <a:lvl3pPr marL="756300" indent="0">
              <a:buNone/>
              <a:defRPr sz="1489">
                <a:solidFill>
                  <a:schemeClr val="tx1">
                    <a:tint val="75000"/>
                  </a:schemeClr>
                </a:solidFill>
              </a:defRPr>
            </a:lvl3pPr>
            <a:lvl4pPr marL="1134450" indent="0">
              <a:buNone/>
              <a:defRPr sz="1323">
                <a:solidFill>
                  <a:schemeClr val="tx1">
                    <a:tint val="75000"/>
                  </a:schemeClr>
                </a:solidFill>
              </a:defRPr>
            </a:lvl4pPr>
            <a:lvl5pPr marL="1512600" indent="0">
              <a:buNone/>
              <a:defRPr sz="1323">
                <a:solidFill>
                  <a:schemeClr val="tx1">
                    <a:tint val="75000"/>
                  </a:schemeClr>
                </a:solidFill>
              </a:defRPr>
            </a:lvl5pPr>
            <a:lvl6pPr marL="1890751" indent="0">
              <a:buNone/>
              <a:defRPr sz="1323">
                <a:solidFill>
                  <a:schemeClr val="tx1">
                    <a:tint val="75000"/>
                  </a:schemeClr>
                </a:solidFill>
              </a:defRPr>
            </a:lvl6pPr>
            <a:lvl7pPr marL="2268901" indent="0">
              <a:buNone/>
              <a:defRPr sz="1323">
                <a:solidFill>
                  <a:schemeClr val="tx1">
                    <a:tint val="75000"/>
                  </a:schemeClr>
                </a:solidFill>
              </a:defRPr>
            </a:lvl7pPr>
            <a:lvl8pPr marL="2647051" indent="0">
              <a:buNone/>
              <a:defRPr sz="1323">
                <a:solidFill>
                  <a:schemeClr val="tx1">
                    <a:tint val="75000"/>
                  </a:schemeClr>
                </a:solidFill>
              </a:defRPr>
            </a:lvl8pPr>
            <a:lvl9pPr marL="3025201" indent="0">
              <a:buNone/>
              <a:defRPr sz="132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2714677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19946" y="2845355"/>
            <a:ext cx="3214211" cy="67818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28693" y="2845355"/>
            <a:ext cx="3214211" cy="67818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3FBE88-4CBD-4C82-84BB-6606D8D92915}"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999399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0931" y="569073"/>
            <a:ext cx="6522958" cy="2065976"/>
          </a:xfrm>
        </p:spPr>
        <p:txBody>
          <a:bodyPr/>
          <a:lstStyle/>
          <a:p>
            <a:r>
              <a:rPr lang="en-US"/>
              <a:t>Click to edit Master title style</a:t>
            </a:r>
            <a:endParaRPr lang="en-US" dirty="0"/>
          </a:p>
        </p:txBody>
      </p:sp>
      <p:sp>
        <p:nvSpPr>
          <p:cNvPr id="3" name="Text Placeholder 2"/>
          <p:cNvSpPr>
            <a:spLocks noGrp="1"/>
          </p:cNvSpPr>
          <p:nvPr>
            <p:ph type="body" idx="1"/>
          </p:nvPr>
        </p:nvSpPr>
        <p:spPr>
          <a:xfrm>
            <a:off x="520932" y="2620202"/>
            <a:ext cx="3199440" cy="1284120"/>
          </a:xfrm>
        </p:spPr>
        <p:txBody>
          <a:bodyPr anchor="b"/>
          <a:lstStyle>
            <a:lvl1pPr marL="0" indent="0">
              <a:buNone/>
              <a:defRPr sz="1985" b="1"/>
            </a:lvl1pPr>
            <a:lvl2pPr marL="378150" indent="0">
              <a:buNone/>
              <a:defRPr sz="1654" b="1"/>
            </a:lvl2pPr>
            <a:lvl3pPr marL="756300" indent="0">
              <a:buNone/>
              <a:defRPr sz="1489" b="1"/>
            </a:lvl3pPr>
            <a:lvl4pPr marL="1134450" indent="0">
              <a:buNone/>
              <a:defRPr sz="1323" b="1"/>
            </a:lvl4pPr>
            <a:lvl5pPr marL="1512600" indent="0">
              <a:buNone/>
              <a:defRPr sz="1323" b="1"/>
            </a:lvl5pPr>
            <a:lvl6pPr marL="1890751" indent="0">
              <a:buNone/>
              <a:defRPr sz="1323" b="1"/>
            </a:lvl6pPr>
            <a:lvl7pPr marL="2268901" indent="0">
              <a:buNone/>
              <a:defRPr sz="1323" b="1"/>
            </a:lvl7pPr>
            <a:lvl8pPr marL="2647051" indent="0">
              <a:buNone/>
              <a:defRPr sz="1323" b="1"/>
            </a:lvl8pPr>
            <a:lvl9pPr marL="3025201" indent="0">
              <a:buNone/>
              <a:defRPr sz="1323" b="1"/>
            </a:lvl9pPr>
          </a:lstStyle>
          <a:p>
            <a:pPr lvl="0"/>
            <a:r>
              <a:rPr lang="en-US"/>
              <a:t>Click to edit Master text styles</a:t>
            </a:r>
          </a:p>
        </p:txBody>
      </p:sp>
      <p:sp>
        <p:nvSpPr>
          <p:cNvPr id="4" name="Content Placeholder 3"/>
          <p:cNvSpPr>
            <a:spLocks noGrp="1"/>
          </p:cNvSpPr>
          <p:nvPr>
            <p:ph sz="half" idx="2"/>
          </p:nvPr>
        </p:nvSpPr>
        <p:spPr>
          <a:xfrm>
            <a:off x="520932" y="3904322"/>
            <a:ext cx="3199440" cy="57426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28693" y="2620202"/>
            <a:ext cx="3215196" cy="1284120"/>
          </a:xfrm>
        </p:spPr>
        <p:txBody>
          <a:bodyPr anchor="b"/>
          <a:lstStyle>
            <a:lvl1pPr marL="0" indent="0">
              <a:buNone/>
              <a:defRPr sz="1985" b="1"/>
            </a:lvl1pPr>
            <a:lvl2pPr marL="378150" indent="0">
              <a:buNone/>
              <a:defRPr sz="1654" b="1"/>
            </a:lvl2pPr>
            <a:lvl3pPr marL="756300" indent="0">
              <a:buNone/>
              <a:defRPr sz="1489" b="1"/>
            </a:lvl3pPr>
            <a:lvl4pPr marL="1134450" indent="0">
              <a:buNone/>
              <a:defRPr sz="1323" b="1"/>
            </a:lvl4pPr>
            <a:lvl5pPr marL="1512600" indent="0">
              <a:buNone/>
              <a:defRPr sz="1323" b="1"/>
            </a:lvl5pPr>
            <a:lvl6pPr marL="1890751" indent="0">
              <a:buNone/>
              <a:defRPr sz="1323" b="1"/>
            </a:lvl6pPr>
            <a:lvl7pPr marL="2268901" indent="0">
              <a:buNone/>
              <a:defRPr sz="1323" b="1"/>
            </a:lvl7pPr>
            <a:lvl8pPr marL="2647051" indent="0">
              <a:buNone/>
              <a:defRPr sz="1323" b="1"/>
            </a:lvl8pPr>
            <a:lvl9pPr marL="3025201" indent="0">
              <a:buNone/>
              <a:defRPr sz="1323" b="1"/>
            </a:lvl9pPr>
          </a:lstStyle>
          <a:p>
            <a:pPr lvl="0"/>
            <a:r>
              <a:rPr lang="en-US"/>
              <a:t>Click to edit Master text styles</a:t>
            </a:r>
          </a:p>
        </p:txBody>
      </p:sp>
      <p:sp>
        <p:nvSpPr>
          <p:cNvPr id="6" name="Content Placeholder 5"/>
          <p:cNvSpPr>
            <a:spLocks noGrp="1"/>
          </p:cNvSpPr>
          <p:nvPr>
            <p:ph sz="quarter" idx="4"/>
          </p:nvPr>
        </p:nvSpPr>
        <p:spPr>
          <a:xfrm>
            <a:off x="3828693" y="3904322"/>
            <a:ext cx="3215196" cy="57426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3FBE88-4CBD-4C82-84BB-6606D8D92915}" type="datetimeFigureOut">
              <a:rPr lang="en-US" smtClean="0"/>
              <a:t>11/18/2022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1562955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3FBE88-4CBD-4C82-84BB-6606D8D92915}" type="datetimeFigureOut">
              <a:rPr lang="en-US" smtClean="0"/>
              <a:t>11/18/2022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2931594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3FBE88-4CBD-4C82-84BB-6606D8D92915}" type="datetimeFigureOut">
              <a:rPr lang="en-US" smtClean="0"/>
              <a:t>11/18/2022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2653207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931" y="712576"/>
            <a:ext cx="2439216" cy="2494016"/>
          </a:xfrm>
        </p:spPr>
        <p:txBody>
          <a:bodyPr anchor="b"/>
          <a:lstStyle>
            <a:lvl1pPr>
              <a:defRPr sz="2647"/>
            </a:lvl1pPr>
          </a:lstStyle>
          <a:p>
            <a:r>
              <a:rPr lang="en-US"/>
              <a:t>Click to edit Master title style</a:t>
            </a:r>
            <a:endParaRPr lang="en-US" dirty="0"/>
          </a:p>
        </p:txBody>
      </p:sp>
      <p:sp>
        <p:nvSpPr>
          <p:cNvPr id="3" name="Content Placeholder 2"/>
          <p:cNvSpPr>
            <a:spLocks noGrp="1"/>
          </p:cNvSpPr>
          <p:nvPr>
            <p:ph idx="1"/>
          </p:nvPr>
        </p:nvSpPr>
        <p:spPr>
          <a:xfrm>
            <a:off x="3215196" y="1538968"/>
            <a:ext cx="3828693" cy="7595861"/>
          </a:xfrm>
        </p:spPr>
        <p:txBody>
          <a:bodyPr/>
          <a:lstStyle>
            <a:lvl1pPr>
              <a:defRPr sz="2647"/>
            </a:lvl1pPr>
            <a:lvl2pPr>
              <a:defRPr sz="2316"/>
            </a:lvl2pPr>
            <a:lvl3pPr>
              <a:defRPr sz="1985"/>
            </a:lvl3pPr>
            <a:lvl4pPr>
              <a:defRPr sz="1654"/>
            </a:lvl4pPr>
            <a:lvl5pPr>
              <a:defRPr sz="1654"/>
            </a:lvl5pPr>
            <a:lvl6pPr>
              <a:defRPr sz="1654"/>
            </a:lvl6pPr>
            <a:lvl7pPr>
              <a:defRPr sz="1654"/>
            </a:lvl7pPr>
            <a:lvl8pPr>
              <a:defRPr sz="1654"/>
            </a:lvl8pPr>
            <a:lvl9pPr>
              <a:defRPr sz="165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20931" y="3206592"/>
            <a:ext cx="2439216" cy="5940607"/>
          </a:xfrm>
        </p:spPr>
        <p:txBody>
          <a:bodyPr/>
          <a:lstStyle>
            <a:lvl1pPr marL="0" indent="0">
              <a:buNone/>
              <a:defRPr sz="1323"/>
            </a:lvl1pPr>
            <a:lvl2pPr marL="378150" indent="0">
              <a:buNone/>
              <a:defRPr sz="1158"/>
            </a:lvl2pPr>
            <a:lvl3pPr marL="756300" indent="0">
              <a:buNone/>
              <a:defRPr sz="993"/>
            </a:lvl3pPr>
            <a:lvl4pPr marL="1134450" indent="0">
              <a:buNone/>
              <a:defRPr sz="827"/>
            </a:lvl4pPr>
            <a:lvl5pPr marL="1512600" indent="0">
              <a:buNone/>
              <a:defRPr sz="827"/>
            </a:lvl5pPr>
            <a:lvl6pPr marL="1890751" indent="0">
              <a:buNone/>
              <a:defRPr sz="827"/>
            </a:lvl6pPr>
            <a:lvl7pPr marL="2268901" indent="0">
              <a:buNone/>
              <a:defRPr sz="827"/>
            </a:lvl7pPr>
            <a:lvl8pPr marL="2647051" indent="0">
              <a:buNone/>
              <a:defRPr sz="827"/>
            </a:lvl8pPr>
            <a:lvl9pPr marL="3025201"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2E3FBE88-4CBD-4C82-84BB-6606D8D92915}"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2430589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20931" y="712576"/>
            <a:ext cx="2439216" cy="2494016"/>
          </a:xfrm>
        </p:spPr>
        <p:txBody>
          <a:bodyPr anchor="b"/>
          <a:lstStyle>
            <a:lvl1pPr>
              <a:defRPr sz="2647"/>
            </a:lvl1pPr>
          </a:lstStyle>
          <a:p>
            <a:r>
              <a:rPr lang="en-US"/>
              <a:t>Click to edit Master title style</a:t>
            </a:r>
            <a:endParaRPr lang="en-US" dirty="0"/>
          </a:p>
        </p:txBody>
      </p:sp>
      <p:sp>
        <p:nvSpPr>
          <p:cNvPr id="3" name="Picture Placeholder 2"/>
          <p:cNvSpPr>
            <a:spLocks noGrp="1" noChangeAspect="1"/>
          </p:cNvSpPr>
          <p:nvPr>
            <p:ph type="pic" idx="1"/>
          </p:nvPr>
        </p:nvSpPr>
        <p:spPr>
          <a:xfrm>
            <a:off x="3215196" y="1538968"/>
            <a:ext cx="3828693" cy="7595861"/>
          </a:xfrm>
        </p:spPr>
        <p:txBody>
          <a:bodyPr anchor="t"/>
          <a:lstStyle>
            <a:lvl1pPr marL="0" indent="0">
              <a:buNone/>
              <a:defRPr sz="2647"/>
            </a:lvl1pPr>
            <a:lvl2pPr marL="378150" indent="0">
              <a:buNone/>
              <a:defRPr sz="2316"/>
            </a:lvl2pPr>
            <a:lvl3pPr marL="756300" indent="0">
              <a:buNone/>
              <a:defRPr sz="1985"/>
            </a:lvl3pPr>
            <a:lvl4pPr marL="1134450" indent="0">
              <a:buNone/>
              <a:defRPr sz="1654"/>
            </a:lvl4pPr>
            <a:lvl5pPr marL="1512600" indent="0">
              <a:buNone/>
              <a:defRPr sz="1654"/>
            </a:lvl5pPr>
            <a:lvl6pPr marL="1890751" indent="0">
              <a:buNone/>
              <a:defRPr sz="1654"/>
            </a:lvl6pPr>
            <a:lvl7pPr marL="2268901" indent="0">
              <a:buNone/>
              <a:defRPr sz="1654"/>
            </a:lvl7pPr>
            <a:lvl8pPr marL="2647051" indent="0">
              <a:buNone/>
              <a:defRPr sz="1654"/>
            </a:lvl8pPr>
            <a:lvl9pPr marL="3025201" indent="0">
              <a:buNone/>
              <a:defRPr sz="1654"/>
            </a:lvl9pPr>
          </a:lstStyle>
          <a:p>
            <a:r>
              <a:rPr lang="en-US"/>
              <a:t>Click icon to add picture</a:t>
            </a:r>
            <a:endParaRPr lang="en-US" dirty="0"/>
          </a:p>
        </p:txBody>
      </p:sp>
      <p:sp>
        <p:nvSpPr>
          <p:cNvPr id="4" name="Text Placeholder 3"/>
          <p:cNvSpPr>
            <a:spLocks noGrp="1"/>
          </p:cNvSpPr>
          <p:nvPr>
            <p:ph type="body" sz="half" idx="2"/>
          </p:nvPr>
        </p:nvSpPr>
        <p:spPr>
          <a:xfrm>
            <a:off x="520931" y="3206592"/>
            <a:ext cx="2439216" cy="5940607"/>
          </a:xfrm>
        </p:spPr>
        <p:txBody>
          <a:bodyPr/>
          <a:lstStyle>
            <a:lvl1pPr marL="0" indent="0">
              <a:buNone/>
              <a:defRPr sz="1323"/>
            </a:lvl1pPr>
            <a:lvl2pPr marL="378150" indent="0">
              <a:buNone/>
              <a:defRPr sz="1158"/>
            </a:lvl2pPr>
            <a:lvl3pPr marL="756300" indent="0">
              <a:buNone/>
              <a:defRPr sz="993"/>
            </a:lvl3pPr>
            <a:lvl4pPr marL="1134450" indent="0">
              <a:buNone/>
              <a:defRPr sz="827"/>
            </a:lvl4pPr>
            <a:lvl5pPr marL="1512600" indent="0">
              <a:buNone/>
              <a:defRPr sz="827"/>
            </a:lvl5pPr>
            <a:lvl6pPr marL="1890751" indent="0">
              <a:buNone/>
              <a:defRPr sz="827"/>
            </a:lvl6pPr>
            <a:lvl7pPr marL="2268901" indent="0">
              <a:buNone/>
              <a:defRPr sz="827"/>
            </a:lvl7pPr>
            <a:lvl8pPr marL="2647051" indent="0">
              <a:buNone/>
              <a:defRPr sz="827"/>
            </a:lvl8pPr>
            <a:lvl9pPr marL="3025201" indent="0">
              <a:buNone/>
              <a:defRPr sz="827"/>
            </a:lvl9pPr>
          </a:lstStyle>
          <a:p>
            <a:pPr lvl="0"/>
            <a:r>
              <a:rPr lang="en-US"/>
              <a:t>Click to edit Master text styles</a:t>
            </a:r>
          </a:p>
        </p:txBody>
      </p:sp>
      <p:sp>
        <p:nvSpPr>
          <p:cNvPr id="5" name="Date Placeholder 4"/>
          <p:cNvSpPr>
            <a:spLocks noGrp="1"/>
          </p:cNvSpPr>
          <p:nvPr>
            <p:ph type="dt" sz="half" idx="10"/>
          </p:nvPr>
        </p:nvSpPr>
        <p:spPr/>
        <p:txBody>
          <a:bodyPr/>
          <a:lstStyle/>
          <a:p>
            <a:fld id="{2E3FBE88-4CBD-4C82-84BB-6606D8D92915}" type="datetimeFigureOut">
              <a:rPr lang="en-US" smtClean="0"/>
              <a:t>11/18/2022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2171677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3985259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412165" y="569071"/>
            <a:ext cx="1630740" cy="905812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9946" y="569071"/>
            <a:ext cx="4797683" cy="90581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3FBE88-4CBD-4C82-84BB-6606D8D92915}" type="datetimeFigureOut">
              <a:rPr lang="en-US" smtClean="0"/>
              <a:t>11/18/2022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FBBF4C8-1FDB-4454-803C-CF4DEA15B150}" type="slidenum">
              <a:rPr lang="en-US" smtClean="0"/>
              <a:t>‹#›</a:t>
            </a:fld>
            <a:endParaRPr lang="en-US"/>
          </a:p>
        </p:txBody>
      </p:sp>
    </p:spTree>
    <p:extLst>
      <p:ext uri="{BB962C8B-B14F-4D97-AF65-F5344CB8AC3E}">
        <p14:creationId xmlns:p14="http://schemas.microsoft.com/office/powerpoint/2010/main" val="1308443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5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9946" y="569073"/>
            <a:ext cx="6522958" cy="206597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9946" y="2845355"/>
            <a:ext cx="6522958" cy="67818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19946" y="9906786"/>
            <a:ext cx="1701641" cy="569071"/>
          </a:xfrm>
          <a:prstGeom prst="rect">
            <a:avLst/>
          </a:prstGeom>
        </p:spPr>
        <p:txBody>
          <a:bodyPr vert="horz" lIns="91440" tIns="45720" rIns="91440" bIns="45720" rtlCol="0" anchor="ctr"/>
          <a:lstStyle>
            <a:lvl1pPr algn="l">
              <a:defRPr sz="993">
                <a:solidFill>
                  <a:schemeClr val="tx1">
                    <a:tint val="75000"/>
                  </a:schemeClr>
                </a:solidFill>
              </a:defRPr>
            </a:lvl1pPr>
          </a:lstStyle>
          <a:p>
            <a:fld id="{2E3FBE88-4CBD-4C82-84BB-6606D8D92915}" type="datetimeFigureOut">
              <a:rPr lang="en-US" smtClean="0"/>
              <a:t>11/18/2022</a:t>
            </a:fld>
            <a:endParaRPr lang="en-US"/>
          </a:p>
        </p:txBody>
      </p:sp>
      <p:sp>
        <p:nvSpPr>
          <p:cNvPr id="5" name="Footer Placeholder 4"/>
          <p:cNvSpPr>
            <a:spLocks noGrp="1"/>
          </p:cNvSpPr>
          <p:nvPr>
            <p:ph type="ftr" sz="quarter" idx="3"/>
          </p:nvPr>
        </p:nvSpPr>
        <p:spPr>
          <a:xfrm>
            <a:off x="2505194" y="9906786"/>
            <a:ext cx="2552462" cy="569071"/>
          </a:xfrm>
          <a:prstGeom prst="rect">
            <a:avLst/>
          </a:prstGeom>
        </p:spPr>
        <p:txBody>
          <a:bodyPr vert="horz" lIns="91440" tIns="45720" rIns="91440" bIns="45720" rtlCol="0" anchor="ctr"/>
          <a:lstStyle>
            <a:lvl1pPr algn="ctr">
              <a:defRPr sz="99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41263" y="9906786"/>
            <a:ext cx="1701641" cy="569071"/>
          </a:xfrm>
          <a:prstGeom prst="rect">
            <a:avLst/>
          </a:prstGeom>
        </p:spPr>
        <p:txBody>
          <a:bodyPr vert="horz" lIns="91440" tIns="45720" rIns="91440" bIns="45720" rtlCol="0" anchor="ctr"/>
          <a:lstStyle>
            <a:lvl1pPr algn="r">
              <a:defRPr sz="993">
                <a:solidFill>
                  <a:schemeClr val="tx1">
                    <a:tint val="75000"/>
                  </a:schemeClr>
                </a:solidFill>
              </a:defRPr>
            </a:lvl1pPr>
          </a:lstStyle>
          <a:p>
            <a:fld id="{EFBBF4C8-1FDB-4454-803C-CF4DEA15B150}" type="slidenum">
              <a:rPr lang="en-US" smtClean="0"/>
              <a:t>‹#›</a:t>
            </a:fld>
            <a:endParaRPr lang="en-US"/>
          </a:p>
        </p:txBody>
      </p:sp>
    </p:spTree>
    <p:extLst>
      <p:ext uri="{BB962C8B-B14F-4D97-AF65-F5344CB8AC3E}">
        <p14:creationId xmlns:p14="http://schemas.microsoft.com/office/powerpoint/2010/main" val="375040608"/>
      </p:ext>
    </p:extLst>
  </p:cSld>
  <p:clrMap bg1="dk1" tx1="lt1" bg2="dk2" tx2="lt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756300" rtl="0" eaLnBrk="1" latinLnBrk="0" hangingPunct="1">
        <a:lnSpc>
          <a:spcPct val="90000"/>
        </a:lnSpc>
        <a:spcBef>
          <a:spcPct val="0"/>
        </a:spcBef>
        <a:buNone/>
        <a:defRPr sz="3639" kern="1200">
          <a:solidFill>
            <a:schemeClr val="tx1"/>
          </a:solidFill>
          <a:latin typeface="+mj-lt"/>
          <a:ea typeface="+mj-ea"/>
          <a:cs typeface="+mj-cs"/>
        </a:defRPr>
      </a:lvl1pPr>
    </p:titleStyle>
    <p:bodyStyle>
      <a:lvl1pPr marL="189075" indent="-189075" algn="l" defTabSz="756300" rtl="0" eaLnBrk="1" latinLnBrk="0" hangingPunct="1">
        <a:lnSpc>
          <a:spcPct val="90000"/>
        </a:lnSpc>
        <a:spcBef>
          <a:spcPts val="827"/>
        </a:spcBef>
        <a:buFont typeface="Arial" panose="020B0604020202020204" pitchFamily="34" charset="0"/>
        <a:buChar char="•"/>
        <a:defRPr sz="2316" kern="1200">
          <a:solidFill>
            <a:schemeClr val="tx1"/>
          </a:solidFill>
          <a:latin typeface="+mn-lt"/>
          <a:ea typeface="+mn-ea"/>
          <a:cs typeface="+mn-cs"/>
        </a:defRPr>
      </a:lvl1pPr>
      <a:lvl2pPr marL="567225" indent="-189075" algn="l" defTabSz="756300" rtl="0" eaLnBrk="1" latinLnBrk="0" hangingPunct="1">
        <a:lnSpc>
          <a:spcPct val="90000"/>
        </a:lnSpc>
        <a:spcBef>
          <a:spcPts val="414"/>
        </a:spcBef>
        <a:buFont typeface="Arial" panose="020B0604020202020204" pitchFamily="34" charset="0"/>
        <a:buChar char="•"/>
        <a:defRPr sz="1985" kern="1200">
          <a:solidFill>
            <a:schemeClr val="tx1"/>
          </a:solidFill>
          <a:latin typeface="+mn-lt"/>
          <a:ea typeface="+mn-ea"/>
          <a:cs typeface="+mn-cs"/>
        </a:defRPr>
      </a:lvl2pPr>
      <a:lvl3pPr marL="945375" indent="-189075" algn="l" defTabSz="756300" rtl="0" eaLnBrk="1" latinLnBrk="0" hangingPunct="1">
        <a:lnSpc>
          <a:spcPct val="90000"/>
        </a:lnSpc>
        <a:spcBef>
          <a:spcPts val="414"/>
        </a:spcBef>
        <a:buFont typeface="Arial" panose="020B0604020202020204" pitchFamily="34" charset="0"/>
        <a:buChar char="•"/>
        <a:defRPr sz="1654" kern="1200">
          <a:solidFill>
            <a:schemeClr val="tx1"/>
          </a:solidFill>
          <a:latin typeface="+mn-lt"/>
          <a:ea typeface="+mn-ea"/>
          <a:cs typeface="+mn-cs"/>
        </a:defRPr>
      </a:lvl3pPr>
      <a:lvl4pPr marL="1323525"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4pPr>
      <a:lvl5pPr marL="17016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5pPr>
      <a:lvl6pPr marL="207982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6pPr>
      <a:lvl7pPr marL="24579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7pPr>
      <a:lvl8pPr marL="283612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8pPr>
      <a:lvl9pPr marL="3214276" indent="-189075" algn="l" defTabSz="756300" rtl="0" eaLnBrk="1" latinLnBrk="0" hangingPunct="1">
        <a:lnSpc>
          <a:spcPct val="90000"/>
        </a:lnSpc>
        <a:spcBef>
          <a:spcPts val="414"/>
        </a:spcBef>
        <a:buFont typeface="Arial" panose="020B0604020202020204" pitchFamily="34" charset="0"/>
        <a:buChar char="•"/>
        <a:defRPr sz="1489" kern="1200">
          <a:solidFill>
            <a:schemeClr val="tx1"/>
          </a:solidFill>
          <a:latin typeface="+mn-lt"/>
          <a:ea typeface="+mn-ea"/>
          <a:cs typeface="+mn-cs"/>
        </a:defRPr>
      </a:lvl9pPr>
    </p:bodyStyle>
    <p:otherStyle>
      <a:defPPr>
        <a:defRPr lang="en-US"/>
      </a:defPPr>
      <a:lvl1pPr marL="0" algn="l" defTabSz="756300" rtl="0" eaLnBrk="1" latinLnBrk="0" hangingPunct="1">
        <a:defRPr sz="1489" kern="1200">
          <a:solidFill>
            <a:schemeClr val="tx1"/>
          </a:solidFill>
          <a:latin typeface="+mn-lt"/>
          <a:ea typeface="+mn-ea"/>
          <a:cs typeface="+mn-cs"/>
        </a:defRPr>
      </a:lvl1pPr>
      <a:lvl2pPr marL="378150" algn="l" defTabSz="756300" rtl="0" eaLnBrk="1" latinLnBrk="0" hangingPunct="1">
        <a:defRPr sz="1489" kern="1200">
          <a:solidFill>
            <a:schemeClr val="tx1"/>
          </a:solidFill>
          <a:latin typeface="+mn-lt"/>
          <a:ea typeface="+mn-ea"/>
          <a:cs typeface="+mn-cs"/>
        </a:defRPr>
      </a:lvl2pPr>
      <a:lvl3pPr marL="756300" algn="l" defTabSz="756300" rtl="0" eaLnBrk="1" latinLnBrk="0" hangingPunct="1">
        <a:defRPr sz="1489" kern="1200">
          <a:solidFill>
            <a:schemeClr val="tx1"/>
          </a:solidFill>
          <a:latin typeface="+mn-lt"/>
          <a:ea typeface="+mn-ea"/>
          <a:cs typeface="+mn-cs"/>
        </a:defRPr>
      </a:lvl3pPr>
      <a:lvl4pPr marL="1134450" algn="l" defTabSz="756300" rtl="0" eaLnBrk="1" latinLnBrk="0" hangingPunct="1">
        <a:defRPr sz="1489" kern="1200">
          <a:solidFill>
            <a:schemeClr val="tx1"/>
          </a:solidFill>
          <a:latin typeface="+mn-lt"/>
          <a:ea typeface="+mn-ea"/>
          <a:cs typeface="+mn-cs"/>
        </a:defRPr>
      </a:lvl4pPr>
      <a:lvl5pPr marL="1512600" algn="l" defTabSz="756300" rtl="0" eaLnBrk="1" latinLnBrk="0" hangingPunct="1">
        <a:defRPr sz="1489" kern="1200">
          <a:solidFill>
            <a:schemeClr val="tx1"/>
          </a:solidFill>
          <a:latin typeface="+mn-lt"/>
          <a:ea typeface="+mn-ea"/>
          <a:cs typeface="+mn-cs"/>
        </a:defRPr>
      </a:lvl5pPr>
      <a:lvl6pPr marL="1890751" algn="l" defTabSz="756300" rtl="0" eaLnBrk="1" latinLnBrk="0" hangingPunct="1">
        <a:defRPr sz="1489" kern="1200">
          <a:solidFill>
            <a:schemeClr val="tx1"/>
          </a:solidFill>
          <a:latin typeface="+mn-lt"/>
          <a:ea typeface="+mn-ea"/>
          <a:cs typeface="+mn-cs"/>
        </a:defRPr>
      </a:lvl6pPr>
      <a:lvl7pPr marL="2268901" algn="l" defTabSz="756300" rtl="0" eaLnBrk="1" latinLnBrk="0" hangingPunct="1">
        <a:defRPr sz="1489" kern="1200">
          <a:solidFill>
            <a:schemeClr val="tx1"/>
          </a:solidFill>
          <a:latin typeface="+mn-lt"/>
          <a:ea typeface="+mn-ea"/>
          <a:cs typeface="+mn-cs"/>
        </a:defRPr>
      </a:lvl7pPr>
      <a:lvl8pPr marL="2647051" algn="l" defTabSz="756300" rtl="0" eaLnBrk="1" latinLnBrk="0" hangingPunct="1">
        <a:defRPr sz="1489" kern="1200">
          <a:solidFill>
            <a:schemeClr val="tx1"/>
          </a:solidFill>
          <a:latin typeface="+mn-lt"/>
          <a:ea typeface="+mn-ea"/>
          <a:cs typeface="+mn-cs"/>
        </a:defRPr>
      </a:lvl8pPr>
      <a:lvl9pPr marL="3025201" algn="l" defTabSz="756300" rtl="0" eaLnBrk="1" latinLnBrk="0" hangingPunct="1">
        <a:defRPr sz="148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02698-DA23-1969-75FD-BBA1E1BAF87A}"/>
              </a:ext>
            </a:extLst>
          </p:cNvPr>
          <p:cNvSpPr>
            <a:spLocks noGrp="1"/>
          </p:cNvSpPr>
          <p:nvPr>
            <p:ph type="title"/>
          </p:nvPr>
        </p:nvSpPr>
        <p:spPr/>
        <p:txBody>
          <a:bodyPr/>
          <a:lstStyle/>
          <a:p>
            <a:pPr algn="ctr"/>
            <a:r>
              <a:rPr lang="en-GB" dirty="0">
                <a:solidFill>
                  <a:schemeClr val="bg1"/>
                </a:solidFill>
              </a:rPr>
              <a:t>Assessment of Practical Tasks (Menu Engineering)</a:t>
            </a:r>
          </a:p>
        </p:txBody>
      </p:sp>
      <p:sp>
        <p:nvSpPr>
          <p:cNvPr id="3" name="Content Placeholder 2">
            <a:extLst>
              <a:ext uri="{FF2B5EF4-FFF2-40B4-BE49-F238E27FC236}">
                <a16:creationId xmlns:a16="http://schemas.microsoft.com/office/drawing/2014/main" id="{593573B6-FCB7-48A3-1258-D8B022C585EF}"/>
              </a:ext>
            </a:extLst>
          </p:cNvPr>
          <p:cNvSpPr>
            <a:spLocks noGrp="1"/>
          </p:cNvSpPr>
          <p:nvPr>
            <p:ph idx="1"/>
          </p:nvPr>
        </p:nvSpPr>
        <p:spPr/>
        <p:txBody>
          <a:bodyPr/>
          <a:lstStyle/>
          <a:p>
            <a:pPr marL="0" indent="0" algn="ctr">
              <a:buNone/>
            </a:pPr>
            <a:r>
              <a:rPr lang="en-GB" dirty="0">
                <a:solidFill>
                  <a:schemeClr val="bg1"/>
                </a:solidFill>
              </a:rPr>
              <a:t>       Module: Food &amp; Beverage Operations</a:t>
            </a:r>
          </a:p>
          <a:p>
            <a:pPr marL="0" indent="0" algn="ctr">
              <a:buNone/>
            </a:pPr>
            <a:r>
              <a:rPr lang="en-GB" dirty="0">
                <a:solidFill>
                  <a:schemeClr val="bg1"/>
                </a:solidFill>
              </a:rPr>
              <a:t>     Module code : BMIH4002 </a:t>
            </a:r>
          </a:p>
          <a:p>
            <a:pPr marL="0" indent="0" algn="ctr">
              <a:buNone/>
            </a:pPr>
            <a:endParaRPr lang="en-GB" dirty="0">
              <a:solidFill>
                <a:schemeClr val="bg1"/>
              </a:solidFill>
            </a:endParaRPr>
          </a:p>
          <a:p>
            <a:pPr marL="0" indent="0" algn="ctr">
              <a:buNone/>
            </a:pPr>
            <a:r>
              <a:rPr lang="en-GB" dirty="0">
                <a:solidFill>
                  <a:schemeClr val="bg1"/>
                </a:solidFill>
              </a:rPr>
              <a:t>Florin Matache </a:t>
            </a:r>
          </a:p>
          <a:p>
            <a:pPr marL="0" indent="0" algn="ctr">
              <a:buNone/>
            </a:pPr>
            <a:r>
              <a:rPr lang="en-GB" sz="2400" dirty="0">
                <a:solidFill>
                  <a:schemeClr val="bg1"/>
                </a:solidFill>
              </a:rPr>
              <a:t>2126293</a:t>
            </a:r>
          </a:p>
          <a:p>
            <a:pPr marL="0" indent="0" algn="ctr">
              <a:buNone/>
            </a:pPr>
            <a:endParaRPr lang="en-GB" dirty="0">
              <a:solidFill>
                <a:schemeClr val="bg1"/>
              </a:solidFill>
            </a:endParaRPr>
          </a:p>
          <a:p>
            <a:pPr marL="0" indent="0" algn="ctr">
              <a:buNone/>
            </a:pPr>
            <a:r>
              <a:rPr lang="en-GB" sz="2400" dirty="0">
                <a:solidFill>
                  <a:schemeClr val="bg1"/>
                </a:solidFill>
              </a:rPr>
              <a:t>Lecturer :</a:t>
            </a:r>
            <a:r>
              <a:rPr lang="en-GB" dirty="0">
                <a:solidFill>
                  <a:schemeClr val="bg1"/>
                </a:solidFill>
              </a:rPr>
              <a:t> Ffion </a:t>
            </a:r>
            <a:r>
              <a:rPr lang="en-GB" dirty="0" err="1">
                <a:solidFill>
                  <a:schemeClr val="bg1"/>
                </a:solidFill>
              </a:rPr>
              <a:t>Cumberpatch</a:t>
            </a:r>
            <a:endParaRPr lang="en-GB" dirty="0">
              <a:solidFill>
                <a:schemeClr val="bg1"/>
              </a:solidFill>
            </a:endParaRPr>
          </a:p>
        </p:txBody>
      </p:sp>
    </p:spTree>
    <p:extLst>
      <p:ext uri="{BB962C8B-B14F-4D97-AF65-F5344CB8AC3E}">
        <p14:creationId xmlns:p14="http://schemas.microsoft.com/office/powerpoint/2010/main" val="2644334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8221C-CE2F-C528-70C5-5A7D40C90E4A}"/>
              </a:ext>
            </a:extLst>
          </p:cNvPr>
          <p:cNvSpPr>
            <a:spLocks noGrp="1"/>
          </p:cNvSpPr>
          <p:nvPr>
            <p:ph type="ctrTitle"/>
          </p:nvPr>
        </p:nvSpPr>
        <p:spPr>
          <a:xfrm>
            <a:off x="619417" y="1931628"/>
            <a:ext cx="4147443" cy="2073774"/>
          </a:xfrm>
        </p:spPr>
        <p:txBody>
          <a:bodyPr>
            <a:noAutofit/>
          </a:bodyPr>
          <a:lstStyle/>
          <a:p>
            <a:pPr marR="0">
              <a:lnSpc>
                <a:spcPct val="150000"/>
              </a:lnSpc>
              <a:spcBef>
                <a:spcPts val="0"/>
              </a:spcBef>
              <a:spcAft>
                <a:spcPts val="0"/>
              </a:spcAft>
            </a:pPr>
            <a:r>
              <a:rPr lang="en-US" sz="1200" b="1" i="1" dirty="0">
                <a:solidFill>
                  <a:schemeClr val="accent6">
                    <a:lumMod val="75000"/>
                  </a:schemeClr>
                </a:solidFill>
                <a:effectLst/>
                <a:latin typeface="Times New Roman" panose="02020603050405020304" pitchFamily="18" charset="0"/>
              </a:rPr>
              <a:t>Main Dishes</a:t>
            </a:r>
            <a:br>
              <a:rPr lang="en-US" sz="1200" b="1" i="1" dirty="0">
                <a:solidFill>
                  <a:schemeClr val="accent6">
                    <a:lumMod val="75000"/>
                  </a:schemeClr>
                </a:solidFill>
                <a:effectLst/>
                <a:latin typeface="Times New Roman" panose="02020603050405020304" pitchFamily="18" charset="0"/>
              </a:rPr>
            </a:br>
            <a:r>
              <a:rPr lang="en-US" sz="1200" dirty="0">
                <a:solidFill>
                  <a:schemeClr val="accent6">
                    <a:lumMod val="75000"/>
                  </a:schemeClr>
                </a:solidFill>
                <a:latin typeface="Times New Roman" panose="02020603050405020304" pitchFamily="18" charset="0"/>
              </a:rPr>
              <a:t>R</a:t>
            </a:r>
            <a:r>
              <a:rPr lang="en-US" sz="1200" dirty="0">
                <a:solidFill>
                  <a:schemeClr val="accent6">
                    <a:lumMod val="75000"/>
                  </a:schemeClr>
                </a:solidFill>
                <a:effectLst/>
                <a:latin typeface="Times New Roman" panose="02020603050405020304" pitchFamily="18" charset="0"/>
              </a:rPr>
              <a:t>oast Turkey and Gravy </a:t>
            </a:r>
            <a:r>
              <a:rPr lang="en-US" sz="1200" dirty="0">
                <a:solidFill>
                  <a:schemeClr val="accent6">
                    <a:lumMod val="75000"/>
                  </a:schemeClr>
                </a:solidFill>
                <a:effectLst/>
                <a:latin typeface="Times New Roman" panose="02020603050405020304" pitchFamily="18" charset="0"/>
                <a:ea typeface="Times New Roman" panose="02020603050405020304" pitchFamily="18" charset="0"/>
              </a:rPr>
              <a:t>……….……………………...</a:t>
            </a:r>
            <a:r>
              <a:rPr lang="en-US" sz="1200" b="1" dirty="0">
                <a:solidFill>
                  <a:schemeClr val="accent6">
                    <a:lumMod val="75000"/>
                  </a:schemeClr>
                </a:solidFill>
                <a:effectLst/>
                <a:latin typeface="Times New Roman" panose="02020603050405020304" pitchFamily="18" charset="0"/>
                <a:ea typeface="Arial MT"/>
              </a:rPr>
              <a:t> £</a:t>
            </a:r>
            <a:r>
              <a:rPr lang="en-US" sz="1200" b="1" dirty="0">
                <a:solidFill>
                  <a:schemeClr val="accent6">
                    <a:lumMod val="75000"/>
                  </a:schemeClr>
                </a:solidFill>
                <a:effectLst/>
                <a:latin typeface="Times New Roman" panose="02020603050405020304" pitchFamily="18" charset="0"/>
                <a:ea typeface="Times New Roman" panose="02020603050405020304" pitchFamily="18" charset="0"/>
              </a:rPr>
              <a:t> </a:t>
            </a:r>
            <a:r>
              <a:rPr lang="en-US" sz="1200" b="1" dirty="0">
                <a:solidFill>
                  <a:schemeClr val="accent6">
                    <a:lumMod val="75000"/>
                  </a:schemeClr>
                </a:solidFill>
                <a:latin typeface="Times New Roman" panose="02020603050405020304" pitchFamily="18" charset="0"/>
                <a:ea typeface="Times New Roman" panose="02020603050405020304" pitchFamily="18" charset="0"/>
              </a:rPr>
              <a:t>28</a:t>
            </a:r>
            <a:r>
              <a:rPr lang="en-US" sz="1200" b="1" dirty="0">
                <a:solidFill>
                  <a:schemeClr val="accent6">
                    <a:lumMod val="75000"/>
                  </a:schemeClr>
                </a:solidFill>
                <a:effectLst/>
                <a:latin typeface="Times New Roman" panose="02020603050405020304" pitchFamily="18" charset="0"/>
                <a:ea typeface="Times New Roman" panose="02020603050405020304" pitchFamily="18" charset="0"/>
              </a:rPr>
              <a:t>.00</a:t>
            </a:r>
            <a:br>
              <a:rPr lang="en-US" sz="1200" b="1" dirty="0">
                <a:solidFill>
                  <a:schemeClr val="accent6">
                    <a:lumMod val="75000"/>
                  </a:schemeClr>
                </a:solidFill>
                <a:latin typeface="Times New Roman" panose="02020603050405020304" pitchFamily="18" charset="0"/>
                <a:ea typeface="Times New Roman" panose="02020603050405020304" pitchFamily="18" charset="0"/>
              </a:rPr>
            </a:br>
            <a:r>
              <a:rPr lang="en-US" sz="1200" dirty="0">
                <a:solidFill>
                  <a:schemeClr val="accent6">
                    <a:lumMod val="75000"/>
                  </a:schemeClr>
                </a:solidFill>
                <a:latin typeface="Times New Roman" panose="02020603050405020304" pitchFamily="18" charset="0"/>
                <a:ea typeface="Times New Roman" panose="02020603050405020304" pitchFamily="18" charset="0"/>
              </a:rPr>
              <a:t>P</a:t>
            </a:r>
            <a:r>
              <a:rPr lang="en-US" sz="1200" dirty="0">
                <a:solidFill>
                  <a:schemeClr val="accent6">
                    <a:lumMod val="75000"/>
                  </a:schemeClr>
                </a:solidFill>
                <a:effectLst/>
                <a:latin typeface="Times New Roman" panose="02020603050405020304" pitchFamily="18" charset="0"/>
                <a:ea typeface="Times New Roman" panose="02020603050405020304" pitchFamily="18" charset="0"/>
              </a:rPr>
              <a:t>igs and Blankets ……..…….…………………….….</a:t>
            </a:r>
            <a:r>
              <a:rPr lang="en-US" sz="1200" b="1" dirty="0">
                <a:solidFill>
                  <a:schemeClr val="accent6">
                    <a:lumMod val="75000"/>
                  </a:schemeClr>
                </a:solidFill>
                <a:effectLst/>
                <a:latin typeface="Times New Roman" panose="02020603050405020304" pitchFamily="18" charset="0"/>
                <a:ea typeface="Arial MT"/>
              </a:rPr>
              <a:t> £ </a:t>
            </a:r>
            <a:r>
              <a:rPr lang="en-US" sz="1200" b="1" dirty="0">
                <a:solidFill>
                  <a:schemeClr val="accent6">
                    <a:lumMod val="75000"/>
                  </a:schemeClr>
                </a:solidFill>
                <a:latin typeface="Times New Roman" panose="02020603050405020304" pitchFamily="18" charset="0"/>
                <a:ea typeface="Arial MT"/>
              </a:rPr>
              <a:t>25</a:t>
            </a:r>
            <a:r>
              <a:rPr lang="en-US" sz="1200" b="1" dirty="0">
                <a:solidFill>
                  <a:schemeClr val="accent6">
                    <a:lumMod val="75000"/>
                  </a:schemeClr>
                </a:solidFill>
                <a:effectLst/>
                <a:latin typeface="Times New Roman" panose="02020603050405020304" pitchFamily="18" charset="0"/>
                <a:ea typeface="Arial MT"/>
              </a:rPr>
              <a:t>.00</a:t>
            </a:r>
            <a:br>
              <a:rPr lang="en-US" sz="1200" dirty="0">
                <a:solidFill>
                  <a:schemeClr val="accent6">
                    <a:lumMod val="75000"/>
                  </a:schemeClr>
                </a:solidFill>
                <a:effectLst/>
                <a:latin typeface="Times New Roman" panose="02020603050405020304" pitchFamily="18" charset="0"/>
                <a:ea typeface="Arial MT"/>
              </a:rPr>
            </a:br>
            <a:r>
              <a:rPr lang="en-US" sz="1200" dirty="0">
                <a:solidFill>
                  <a:schemeClr val="accent6">
                    <a:lumMod val="75000"/>
                  </a:schemeClr>
                </a:solidFill>
                <a:effectLst/>
                <a:latin typeface="Times New Roman" panose="02020603050405020304" pitchFamily="18" charset="0"/>
                <a:ea typeface="Times New Roman" panose="02020603050405020304" pitchFamily="18" charset="0"/>
              </a:rPr>
              <a:t>Grilled Meat Platter ………….……..…….………….</a:t>
            </a:r>
            <a:r>
              <a:rPr lang="en-US" sz="1200" b="1" dirty="0">
                <a:solidFill>
                  <a:schemeClr val="accent6">
                    <a:lumMod val="75000"/>
                  </a:schemeClr>
                </a:solidFill>
                <a:effectLst/>
                <a:latin typeface="Times New Roman" panose="02020603050405020304" pitchFamily="18" charset="0"/>
                <a:ea typeface="Arial MT"/>
              </a:rPr>
              <a:t> £ 2</a:t>
            </a:r>
            <a:r>
              <a:rPr lang="en-US" sz="1200" b="1" dirty="0">
                <a:solidFill>
                  <a:schemeClr val="accent6">
                    <a:lumMod val="75000"/>
                  </a:schemeClr>
                </a:solidFill>
                <a:latin typeface="Times New Roman" panose="02020603050405020304" pitchFamily="18" charset="0"/>
                <a:ea typeface="Arial MT"/>
              </a:rPr>
              <a:t>2.00</a:t>
            </a:r>
            <a:br>
              <a:rPr lang="en-US" sz="1200" dirty="0">
                <a:solidFill>
                  <a:schemeClr val="accent6">
                    <a:lumMod val="75000"/>
                  </a:schemeClr>
                </a:solidFill>
                <a:effectLst/>
                <a:latin typeface="Times New Roman" panose="02020603050405020304" pitchFamily="18" charset="0"/>
                <a:ea typeface="Arial MT"/>
              </a:rPr>
            </a:br>
            <a:r>
              <a:rPr lang="en-US" sz="1200" dirty="0">
                <a:solidFill>
                  <a:schemeClr val="accent6">
                    <a:lumMod val="75000"/>
                  </a:schemeClr>
                </a:solidFill>
                <a:effectLst/>
                <a:latin typeface="Times New Roman" panose="02020603050405020304" pitchFamily="18" charset="0"/>
                <a:ea typeface="Times New Roman" panose="02020603050405020304" pitchFamily="18" charset="0"/>
              </a:rPr>
              <a:t>Greek Island Shrimp with Pasta …………….…….….</a:t>
            </a:r>
            <a:r>
              <a:rPr lang="en-US" sz="1200" b="1" dirty="0">
                <a:solidFill>
                  <a:schemeClr val="accent6">
                    <a:lumMod val="75000"/>
                  </a:schemeClr>
                </a:solidFill>
                <a:effectLst/>
                <a:latin typeface="Times New Roman" panose="02020603050405020304" pitchFamily="18" charset="0"/>
                <a:ea typeface="Arial MT"/>
              </a:rPr>
              <a:t> £ 35.00</a:t>
            </a:r>
            <a:br>
              <a:rPr lang="en-US" sz="1200" b="1" dirty="0">
                <a:solidFill>
                  <a:schemeClr val="accent6">
                    <a:lumMod val="75000"/>
                  </a:schemeClr>
                </a:solidFill>
                <a:effectLst/>
                <a:latin typeface="Times New Roman" panose="02020603050405020304" pitchFamily="18" charset="0"/>
                <a:ea typeface="Arial MT"/>
              </a:rPr>
            </a:br>
            <a:r>
              <a:rPr lang="en-US" sz="1200" dirty="0">
                <a:solidFill>
                  <a:schemeClr val="accent6">
                    <a:lumMod val="75000"/>
                  </a:schemeClr>
                </a:solidFill>
                <a:effectLst/>
                <a:latin typeface="Times New Roman" panose="02020603050405020304" pitchFamily="18" charset="0"/>
                <a:ea typeface="Times New Roman" panose="02020603050405020304" pitchFamily="18" charset="0"/>
              </a:rPr>
              <a:t>Flank Steak Chimichurri ………………………….….</a:t>
            </a:r>
            <a:r>
              <a:rPr lang="en-US" sz="1200" b="1" dirty="0">
                <a:solidFill>
                  <a:schemeClr val="accent6">
                    <a:lumMod val="75000"/>
                  </a:schemeClr>
                </a:solidFill>
                <a:effectLst/>
                <a:latin typeface="Times New Roman" panose="02020603050405020304" pitchFamily="18" charset="0"/>
                <a:ea typeface="Arial MT"/>
              </a:rPr>
              <a:t> £ 34.00</a:t>
            </a:r>
            <a:br>
              <a:rPr lang="en-US" sz="1200" dirty="0">
                <a:solidFill>
                  <a:schemeClr val="accent6">
                    <a:lumMod val="75000"/>
                  </a:schemeClr>
                </a:solidFill>
                <a:effectLst/>
                <a:latin typeface="Times New Roman" panose="02020603050405020304" pitchFamily="18" charset="0"/>
                <a:ea typeface="Arial MT"/>
              </a:rPr>
            </a:br>
            <a:endParaRPr lang="en-US" sz="1200" b="1" i="1" dirty="0">
              <a:solidFill>
                <a:schemeClr val="accent6">
                  <a:lumMod val="75000"/>
                </a:schemeClr>
              </a:solidFill>
              <a:effectLst/>
              <a:latin typeface="Times New Roman" panose="02020603050405020304" pitchFamily="18" charset="0"/>
            </a:endParaRPr>
          </a:p>
        </p:txBody>
      </p:sp>
      <p:sp>
        <p:nvSpPr>
          <p:cNvPr id="3" name="Subtitle 2">
            <a:extLst>
              <a:ext uri="{FF2B5EF4-FFF2-40B4-BE49-F238E27FC236}">
                <a16:creationId xmlns:a16="http://schemas.microsoft.com/office/drawing/2014/main" id="{362D3266-9094-ED15-6F29-61AF08399024}"/>
              </a:ext>
            </a:extLst>
          </p:cNvPr>
          <p:cNvSpPr>
            <a:spLocks noGrp="1"/>
          </p:cNvSpPr>
          <p:nvPr>
            <p:ph type="subTitle" idx="1"/>
          </p:nvPr>
        </p:nvSpPr>
        <p:spPr>
          <a:xfrm>
            <a:off x="2914650" y="4130433"/>
            <a:ext cx="4417967" cy="1474575"/>
          </a:xfrm>
        </p:spPr>
        <p:txBody>
          <a:bodyPr>
            <a:normAutofit fontScale="25000" lnSpcReduction="20000"/>
          </a:bodyPr>
          <a:lstStyle/>
          <a:p>
            <a:pPr marL="0" marR="0">
              <a:lnSpc>
                <a:spcPct val="150000"/>
              </a:lnSpc>
              <a:spcBef>
                <a:spcPts val="0"/>
              </a:spcBef>
              <a:spcAft>
                <a:spcPts val="0"/>
              </a:spcAft>
            </a:pPr>
            <a:r>
              <a:rPr lang="en-US" sz="5500" b="1" i="1" dirty="0">
                <a:solidFill>
                  <a:schemeClr val="accent6">
                    <a:lumMod val="75000"/>
                  </a:schemeClr>
                </a:solidFill>
                <a:effectLst/>
                <a:latin typeface="Times New Roman" panose="02020603050405020304" pitchFamily="18" charset="0"/>
              </a:rPr>
              <a:t>Drinks </a:t>
            </a:r>
          </a:p>
          <a:p>
            <a:pPr marR="0" lvl="0" algn="l">
              <a:lnSpc>
                <a:spcPct val="150000"/>
              </a:lnSpc>
              <a:spcBef>
                <a:spcPts val="0"/>
              </a:spcBef>
              <a:spcAft>
                <a:spcPts val="0"/>
              </a:spcAft>
            </a:pPr>
            <a:r>
              <a:rPr lang="en-US" sz="5600" dirty="0">
                <a:solidFill>
                  <a:schemeClr val="accent6">
                    <a:lumMod val="75000"/>
                  </a:schemeClr>
                </a:solidFill>
                <a:latin typeface="Times New Roman" panose="02020603050405020304" pitchFamily="18" charset="0"/>
                <a:ea typeface="Arial MT"/>
                <a:cs typeface="Times New Roman" panose="02020603050405020304" pitchFamily="18" charset="0"/>
              </a:rPr>
              <a:t>Champagne</a:t>
            </a:r>
            <a:r>
              <a:rPr lang="en-US" sz="4300" dirty="0">
                <a:solidFill>
                  <a:schemeClr val="accent6">
                    <a:lumMod val="75000"/>
                  </a:schemeClr>
                </a:solidFill>
                <a:latin typeface="Times New Roman" panose="02020603050405020304" pitchFamily="18" charset="0"/>
                <a:ea typeface="Arial MT"/>
                <a:cs typeface="Times New Roman" panose="02020603050405020304" pitchFamily="18" charset="0"/>
              </a:rPr>
              <a:t>………………………………….……………….</a:t>
            </a:r>
            <a:r>
              <a:rPr lang="en-US" sz="5600" b="1" dirty="0">
                <a:solidFill>
                  <a:schemeClr val="accent6">
                    <a:lumMod val="75000"/>
                  </a:schemeClr>
                </a:solidFill>
                <a:latin typeface="Times New Roman" panose="02020603050405020304" pitchFamily="18" charset="0"/>
                <a:ea typeface="Arial MT"/>
                <a:cs typeface="Times New Roman" panose="02020603050405020304" pitchFamily="18" charset="0"/>
              </a:rPr>
              <a:t> £18.00</a:t>
            </a:r>
            <a:endParaRPr lang="en-US" sz="4300" dirty="0">
              <a:solidFill>
                <a:schemeClr val="accent6">
                  <a:lumMod val="75000"/>
                </a:schemeClr>
              </a:solidFill>
              <a:latin typeface="Times New Roman" panose="02020603050405020304" pitchFamily="18" charset="0"/>
              <a:ea typeface="Arial MT"/>
              <a:cs typeface="Times New Roman" panose="02020603050405020304" pitchFamily="18" charset="0"/>
            </a:endParaRPr>
          </a:p>
          <a:p>
            <a:pPr marR="0" lvl="0" algn="l">
              <a:lnSpc>
                <a:spcPct val="150000"/>
              </a:lnSpc>
              <a:spcBef>
                <a:spcPts val="0"/>
              </a:spcBef>
              <a:spcAft>
                <a:spcPts val="0"/>
              </a:spcAft>
            </a:pPr>
            <a:r>
              <a:rPr lang="en-US" sz="5600" dirty="0">
                <a:solidFill>
                  <a:schemeClr val="accent6">
                    <a:lumMod val="75000"/>
                  </a:schemeClr>
                </a:solidFill>
                <a:latin typeface="Times New Roman" panose="02020603050405020304" pitchFamily="18" charset="0"/>
                <a:ea typeface="Arial MT"/>
                <a:cs typeface="Times New Roman" panose="02020603050405020304" pitchFamily="18" charset="0"/>
              </a:rPr>
              <a:t>Mulled wine</a:t>
            </a:r>
            <a:r>
              <a:rPr lang="en-US" sz="4300" dirty="0">
                <a:solidFill>
                  <a:schemeClr val="accent6">
                    <a:lumMod val="75000"/>
                  </a:schemeClr>
                </a:solidFill>
                <a:effectLst/>
                <a:latin typeface="Times New Roman" panose="02020603050405020304" pitchFamily="18" charset="0"/>
                <a:ea typeface="Arial MT"/>
                <a:cs typeface="Times New Roman" panose="02020603050405020304" pitchFamily="18" charset="0"/>
              </a:rPr>
              <a:t>……………….………..…....………………...…</a:t>
            </a:r>
            <a:r>
              <a:rPr lang="en-US" sz="5600" b="1" dirty="0">
                <a:solidFill>
                  <a:schemeClr val="accent6">
                    <a:lumMod val="75000"/>
                  </a:schemeClr>
                </a:solidFill>
                <a:effectLst/>
                <a:latin typeface="Times New Roman" panose="02020603050405020304" pitchFamily="18" charset="0"/>
                <a:ea typeface="Arial MT"/>
                <a:cs typeface="Times New Roman" panose="02020603050405020304" pitchFamily="18" charset="0"/>
              </a:rPr>
              <a:t>£20.00</a:t>
            </a:r>
            <a:endParaRPr lang="en-US" sz="4300" b="1" dirty="0">
              <a:solidFill>
                <a:schemeClr val="accent6">
                  <a:lumMod val="75000"/>
                </a:schemeClr>
              </a:solidFill>
              <a:effectLst/>
              <a:latin typeface="Times New Roman" panose="02020603050405020304" pitchFamily="18" charset="0"/>
              <a:ea typeface="Arial MT"/>
              <a:cs typeface="Times New Roman" panose="02020603050405020304" pitchFamily="18" charset="0"/>
            </a:endParaRPr>
          </a:p>
          <a:p>
            <a:pPr marR="0" lvl="0" algn="l">
              <a:lnSpc>
                <a:spcPct val="150000"/>
              </a:lnSpc>
              <a:spcBef>
                <a:spcPts val="0"/>
              </a:spcBef>
              <a:spcAft>
                <a:spcPts val="0"/>
              </a:spcAft>
            </a:pPr>
            <a:r>
              <a:rPr lang="en-US" sz="5600" dirty="0">
                <a:solidFill>
                  <a:schemeClr val="accent6">
                    <a:lumMod val="75000"/>
                  </a:schemeClr>
                </a:solidFill>
                <a:latin typeface="Times New Roman" panose="02020603050405020304" pitchFamily="18" charset="0"/>
                <a:ea typeface="Arial MT"/>
                <a:cs typeface="Times New Roman" panose="02020603050405020304" pitchFamily="18" charset="0"/>
              </a:rPr>
              <a:t>Christmas cocktails</a:t>
            </a:r>
            <a:r>
              <a:rPr lang="en-US" sz="4300" dirty="0">
                <a:solidFill>
                  <a:schemeClr val="accent6">
                    <a:lumMod val="75000"/>
                  </a:schemeClr>
                </a:solidFill>
                <a:latin typeface="Times New Roman" panose="02020603050405020304" pitchFamily="18" charset="0"/>
                <a:ea typeface="Arial MT"/>
                <a:cs typeface="Times New Roman" panose="02020603050405020304" pitchFamily="18" charset="0"/>
              </a:rPr>
              <a:t>………………..……………………..…</a:t>
            </a:r>
            <a:r>
              <a:rPr lang="en-US" sz="5600" b="1" dirty="0">
                <a:solidFill>
                  <a:schemeClr val="accent6">
                    <a:lumMod val="75000"/>
                  </a:schemeClr>
                </a:solidFill>
                <a:latin typeface="Times New Roman" panose="02020603050405020304" pitchFamily="18" charset="0"/>
                <a:ea typeface="Arial MT"/>
                <a:cs typeface="Times New Roman" panose="02020603050405020304" pitchFamily="18" charset="0"/>
              </a:rPr>
              <a:t>£15.00</a:t>
            </a:r>
            <a:endParaRPr lang="en-US" sz="4300" b="1" dirty="0">
              <a:solidFill>
                <a:schemeClr val="accent6">
                  <a:lumMod val="75000"/>
                </a:schemeClr>
              </a:solidFill>
              <a:effectLst/>
              <a:latin typeface="Times New Roman" panose="02020603050405020304" pitchFamily="18" charset="0"/>
              <a:ea typeface="Arial MT"/>
              <a:cs typeface="Times New Roman" panose="02020603050405020304" pitchFamily="18" charset="0"/>
            </a:endParaRPr>
          </a:p>
          <a:p>
            <a:pPr marR="0" lvl="0" algn="l">
              <a:lnSpc>
                <a:spcPct val="150000"/>
              </a:lnSpc>
              <a:spcBef>
                <a:spcPts val="0"/>
              </a:spcBef>
              <a:spcAft>
                <a:spcPts val="0"/>
              </a:spcAft>
            </a:pPr>
            <a:r>
              <a:rPr lang="en-US" sz="5600" dirty="0">
                <a:solidFill>
                  <a:schemeClr val="accent6">
                    <a:lumMod val="75000"/>
                  </a:schemeClr>
                </a:solidFill>
                <a:latin typeface="Times New Roman" panose="02020603050405020304" pitchFamily="18" charset="0"/>
                <a:cs typeface="Times New Roman" panose="02020603050405020304" pitchFamily="18" charset="0"/>
              </a:rPr>
              <a:t>Winter Pimm's</a:t>
            </a:r>
            <a:r>
              <a:rPr lang="en-US" sz="4300" dirty="0">
                <a:solidFill>
                  <a:schemeClr val="accent6">
                    <a:lumMod val="75000"/>
                  </a:schemeClr>
                </a:solidFill>
                <a:latin typeface="Times New Roman" panose="02020603050405020304" pitchFamily="18" charset="0"/>
                <a:cs typeface="Times New Roman" panose="02020603050405020304" pitchFamily="18" charset="0"/>
              </a:rPr>
              <a:t> </a:t>
            </a:r>
            <a:r>
              <a:rPr lang="en-US" sz="4300" dirty="0">
                <a:latin typeface="Times New Roman" panose="02020603050405020304" pitchFamily="18" charset="0"/>
                <a:cs typeface="Times New Roman" panose="02020603050405020304" pitchFamily="18" charset="0"/>
              </a:rPr>
              <a:t> </a:t>
            </a:r>
            <a:r>
              <a:rPr lang="en-US" sz="4300" dirty="0">
                <a:solidFill>
                  <a:schemeClr val="accent6">
                    <a:lumMod val="75000"/>
                  </a:schemeClr>
                </a:solidFill>
                <a:effectLst/>
                <a:latin typeface="Times New Roman" panose="02020603050405020304" pitchFamily="18" charset="0"/>
                <a:ea typeface="Arial MT"/>
                <a:cs typeface="Times New Roman" panose="02020603050405020304" pitchFamily="18" charset="0"/>
              </a:rPr>
              <a:t>……………….……….……………….….</a:t>
            </a:r>
            <a:r>
              <a:rPr lang="en-US" sz="4300" b="1" dirty="0">
                <a:solidFill>
                  <a:schemeClr val="accent6">
                    <a:lumMod val="75000"/>
                  </a:schemeClr>
                </a:solidFill>
                <a:effectLst/>
                <a:latin typeface="Times New Roman" panose="02020603050405020304" pitchFamily="18" charset="0"/>
                <a:ea typeface="Arial MT"/>
                <a:cs typeface="Times New Roman" panose="02020603050405020304" pitchFamily="18" charset="0"/>
              </a:rPr>
              <a:t> …</a:t>
            </a:r>
            <a:r>
              <a:rPr lang="en-US" sz="5600" b="1" dirty="0">
                <a:solidFill>
                  <a:schemeClr val="accent6">
                    <a:lumMod val="75000"/>
                  </a:schemeClr>
                </a:solidFill>
                <a:effectLst/>
                <a:latin typeface="Times New Roman" panose="02020603050405020304" pitchFamily="18" charset="0"/>
                <a:ea typeface="Arial MT"/>
                <a:cs typeface="Times New Roman" panose="02020603050405020304" pitchFamily="18" charset="0"/>
              </a:rPr>
              <a:t>£10.00</a:t>
            </a:r>
            <a:endParaRPr lang="en-US" sz="4300" dirty="0">
              <a:solidFill>
                <a:schemeClr val="accent6">
                  <a:lumMod val="75000"/>
                </a:schemeClr>
              </a:solidFill>
              <a:effectLst/>
              <a:latin typeface="Times New Roman" panose="02020603050405020304" pitchFamily="18" charset="0"/>
              <a:ea typeface="Arial MT"/>
              <a:cs typeface="Times New Roman" panose="02020603050405020304" pitchFamily="18" charset="0"/>
            </a:endParaRPr>
          </a:p>
          <a:p>
            <a:endParaRPr lang="en-US" sz="2900" dirty="0">
              <a:solidFill>
                <a:schemeClr val="accent6">
                  <a:lumMod val="75000"/>
                </a:schemeClr>
              </a:solidFill>
            </a:endParaRPr>
          </a:p>
        </p:txBody>
      </p:sp>
      <p:sp>
        <p:nvSpPr>
          <p:cNvPr id="5" name="TextBox 4">
            <a:extLst>
              <a:ext uri="{FF2B5EF4-FFF2-40B4-BE49-F238E27FC236}">
                <a16:creationId xmlns:a16="http://schemas.microsoft.com/office/drawing/2014/main" id="{30D74A81-9310-07A0-2D68-2C0834265785}"/>
              </a:ext>
            </a:extLst>
          </p:cNvPr>
          <p:cNvSpPr txBox="1"/>
          <p:nvPr/>
        </p:nvSpPr>
        <p:spPr>
          <a:xfrm>
            <a:off x="1229602" y="7928845"/>
            <a:ext cx="5103646" cy="1156086"/>
          </a:xfrm>
          <a:prstGeom prst="rect">
            <a:avLst/>
          </a:prstGeom>
          <a:noFill/>
        </p:spPr>
        <p:txBody>
          <a:bodyPr wrap="square">
            <a:spAutoFit/>
          </a:bodyPr>
          <a:lstStyle/>
          <a:p>
            <a:pPr marR="0" algn="ctr">
              <a:lnSpc>
                <a:spcPct val="150000"/>
              </a:lnSpc>
              <a:spcBef>
                <a:spcPts val="0"/>
              </a:spcBef>
              <a:spcAft>
                <a:spcPts val="0"/>
              </a:spcAft>
            </a:pPr>
            <a:r>
              <a:rPr lang="en-US" sz="1600" b="1" i="1" dirty="0">
                <a:solidFill>
                  <a:schemeClr val="accent6">
                    <a:lumMod val="75000"/>
                  </a:schemeClr>
                </a:solidFill>
                <a:effectLst/>
                <a:latin typeface="Times New Roman" panose="02020603050405020304" pitchFamily="18" charset="0"/>
              </a:rPr>
              <a:t>HOTEL TRINITY TAKEAWAY MENU</a:t>
            </a:r>
          </a:p>
          <a:p>
            <a:pPr marR="0" algn="ctr">
              <a:lnSpc>
                <a:spcPct val="150000"/>
              </a:lnSpc>
              <a:spcBef>
                <a:spcPts val="0"/>
              </a:spcBef>
              <a:spcAft>
                <a:spcPts val="0"/>
              </a:spcAft>
            </a:pPr>
            <a:r>
              <a:rPr lang="en-US" sz="1600" b="1" i="1" dirty="0">
                <a:solidFill>
                  <a:schemeClr val="accent6">
                    <a:lumMod val="75000"/>
                  </a:schemeClr>
                </a:solidFill>
                <a:effectLst/>
                <a:latin typeface="Times New Roman" panose="02020603050405020304" pitchFamily="18" charset="0"/>
              </a:rPr>
              <a:t>OPEN FROM SUNDAY TO SATURDAY FROM 5 AM- 11 PM. ONLINE ORDERS 24/7.</a:t>
            </a:r>
          </a:p>
        </p:txBody>
      </p:sp>
      <p:sp>
        <p:nvSpPr>
          <p:cNvPr id="7" name="TextBox 6">
            <a:extLst>
              <a:ext uri="{FF2B5EF4-FFF2-40B4-BE49-F238E27FC236}">
                <a16:creationId xmlns:a16="http://schemas.microsoft.com/office/drawing/2014/main" id="{6F787C65-E436-0A24-059D-77529C2FF17B}"/>
              </a:ext>
            </a:extLst>
          </p:cNvPr>
          <p:cNvSpPr txBox="1"/>
          <p:nvPr/>
        </p:nvSpPr>
        <p:spPr>
          <a:xfrm>
            <a:off x="632652" y="414337"/>
            <a:ext cx="6472997" cy="1446550"/>
          </a:xfrm>
          <a:prstGeom prst="rect">
            <a:avLst/>
          </a:prstGeom>
          <a:noFill/>
        </p:spPr>
        <p:txBody>
          <a:bodyPr wrap="square">
            <a:spAutoFit/>
          </a:bodyPr>
          <a:lstStyle/>
          <a:p>
            <a:pPr algn="ctr"/>
            <a:r>
              <a:rPr lang="en-US" sz="4400" b="1" dirty="0">
                <a:solidFill>
                  <a:schemeClr val="accent6">
                    <a:lumMod val="75000"/>
                  </a:schemeClr>
                </a:solidFill>
                <a:effectLst/>
                <a:latin typeface="Blackadder ITC" panose="04020505051007020D02" pitchFamily="82" charset="0"/>
                <a:ea typeface="Segoe UI Black" panose="020B0A02040204020203" pitchFamily="34" charset="0"/>
              </a:rPr>
              <a:t>Hotel Trinity </a:t>
            </a:r>
          </a:p>
          <a:p>
            <a:pPr algn="ctr"/>
            <a:r>
              <a:rPr lang="en-US" sz="4400" b="1" dirty="0">
                <a:solidFill>
                  <a:schemeClr val="accent6">
                    <a:lumMod val="75000"/>
                  </a:schemeClr>
                </a:solidFill>
                <a:effectLst/>
                <a:latin typeface="Blackadder ITC" panose="04020505051007020D02" pitchFamily="82" charset="0"/>
                <a:ea typeface="Segoe UI Black" panose="020B0A02040204020203" pitchFamily="34" charset="0"/>
              </a:rPr>
              <a:t>Christmas Party Menu</a:t>
            </a:r>
          </a:p>
        </p:txBody>
      </p:sp>
      <p:sp>
        <p:nvSpPr>
          <p:cNvPr id="9" name="TextBox 8">
            <a:extLst>
              <a:ext uri="{FF2B5EF4-FFF2-40B4-BE49-F238E27FC236}">
                <a16:creationId xmlns:a16="http://schemas.microsoft.com/office/drawing/2014/main" id="{F367A325-2EFB-1B86-44C6-47B1432817E8}"/>
              </a:ext>
            </a:extLst>
          </p:cNvPr>
          <p:cNvSpPr txBox="1"/>
          <p:nvPr/>
        </p:nvSpPr>
        <p:spPr>
          <a:xfrm>
            <a:off x="638628" y="9499267"/>
            <a:ext cx="6467021" cy="1023165"/>
          </a:xfrm>
          <a:prstGeom prst="rect">
            <a:avLst/>
          </a:prstGeom>
          <a:noFill/>
        </p:spPr>
        <p:txBody>
          <a:bodyPr wrap="square">
            <a:spAutoFit/>
          </a:bodyPr>
          <a:lstStyle/>
          <a:p>
            <a:pPr marL="0" marR="0" algn="ctr">
              <a:lnSpc>
                <a:spcPct val="150000"/>
              </a:lnSpc>
              <a:spcBef>
                <a:spcPts val="0"/>
              </a:spcBef>
              <a:spcAft>
                <a:spcPts val="0"/>
              </a:spcAft>
            </a:pPr>
            <a:r>
              <a:rPr lang="en-US" sz="1400" b="1" i="1" dirty="0">
                <a:solidFill>
                  <a:schemeClr val="accent6">
                    <a:lumMod val="75000"/>
                  </a:schemeClr>
                </a:solidFill>
                <a:effectLst/>
                <a:latin typeface="Times New Roman" panose="02020603050405020304" pitchFamily="18" charset="0"/>
              </a:rPr>
              <a:t>OFFERS AND DISCOUNTS</a:t>
            </a:r>
          </a:p>
          <a:p>
            <a:pPr marL="0" marR="0" algn="ctr">
              <a:lnSpc>
                <a:spcPct val="150000"/>
              </a:lnSpc>
              <a:spcBef>
                <a:spcPts val="0"/>
              </a:spcBef>
              <a:spcAft>
                <a:spcPts val="0"/>
              </a:spcAft>
            </a:pPr>
            <a:r>
              <a:rPr lang="en-US" sz="1400" i="1" dirty="0">
                <a:solidFill>
                  <a:schemeClr val="accent6">
                    <a:lumMod val="75000"/>
                  </a:schemeClr>
                </a:solidFill>
                <a:latin typeface="Times New Roman" panose="02020603050405020304" pitchFamily="18" charset="0"/>
              </a:rPr>
              <a:t>20</a:t>
            </a:r>
            <a:r>
              <a:rPr lang="en-US" sz="1400" i="1" dirty="0">
                <a:solidFill>
                  <a:schemeClr val="accent6">
                    <a:lumMod val="75000"/>
                  </a:schemeClr>
                </a:solidFill>
                <a:effectLst/>
                <a:latin typeface="Times New Roman" panose="02020603050405020304" pitchFamily="18" charset="0"/>
              </a:rPr>
              <a:t>% off on order of </a:t>
            </a:r>
            <a:r>
              <a:rPr lang="en-US" sz="1400" b="1" dirty="0">
                <a:solidFill>
                  <a:schemeClr val="accent6">
                    <a:lumMod val="75000"/>
                  </a:schemeClr>
                </a:solidFill>
                <a:latin typeface="Times New Roman" panose="02020603050405020304" pitchFamily="18" charset="0"/>
                <a:ea typeface="Arial MT"/>
              </a:rPr>
              <a:t>£</a:t>
            </a:r>
            <a:r>
              <a:rPr lang="en-US" sz="1400" i="1" dirty="0">
                <a:solidFill>
                  <a:schemeClr val="accent6">
                    <a:lumMod val="75000"/>
                  </a:schemeClr>
                </a:solidFill>
                <a:effectLst/>
                <a:latin typeface="Times New Roman" panose="02020603050405020304" pitchFamily="18" charset="0"/>
              </a:rPr>
              <a:t>300 . Use the GLFF code and attain a 15% discount on main menu items. </a:t>
            </a:r>
          </a:p>
        </p:txBody>
      </p:sp>
      <p:sp>
        <p:nvSpPr>
          <p:cNvPr id="4" name="Rectangle 2">
            <a:extLst>
              <a:ext uri="{FF2B5EF4-FFF2-40B4-BE49-F238E27FC236}">
                <a16:creationId xmlns:a16="http://schemas.microsoft.com/office/drawing/2014/main" id="{FAFDF7FD-10B7-C951-2638-87E8520C3192}"/>
              </a:ext>
            </a:extLst>
          </p:cNvPr>
          <p:cNvSpPr>
            <a:spLocks noChangeArrowheads="1"/>
          </p:cNvSpPr>
          <p:nvPr/>
        </p:nvSpPr>
        <p:spPr bwMode="auto">
          <a:xfrm>
            <a:off x="0" y="0"/>
            <a:ext cx="756285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0" name="Rectangle 4">
            <a:extLst>
              <a:ext uri="{FF2B5EF4-FFF2-40B4-BE49-F238E27FC236}">
                <a16:creationId xmlns:a16="http://schemas.microsoft.com/office/drawing/2014/main" id="{A05C8870-416F-9AE3-D991-D3520A69F372}"/>
              </a:ext>
            </a:extLst>
          </p:cNvPr>
          <p:cNvSpPr>
            <a:spLocks noChangeArrowheads="1"/>
          </p:cNvSpPr>
          <p:nvPr/>
        </p:nvSpPr>
        <p:spPr bwMode="auto">
          <a:xfrm>
            <a:off x="-1" y="3798895"/>
            <a:ext cx="14027403"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12" name="Picture 11"/>
          <p:cNvPicPr>
            <a:picLocks noChangeAspect="1"/>
          </p:cNvPicPr>
          <p:nvPr/>
        </p:nvPicPr>
        <p:blipFill rotWithShape="1">
          <a:blip r:embed="rId2"/>
          <a:srcRect l="7742" t="612" r="2615" b="7672"/>
          <a:stretch/>
        </p:blipFill>
        <p:spPr>
          <a:xfrm>
            <a:off x="632653" y="4020192"/>
            <a:ext cx="2227569" cy="1651082"/>
          </a:xfrm>
          <a:prstGeom prst="rect">
            <a:avLst/>
          </a:prstGeom>
        </p:spPr>
      </p:pic>
      <p:sp>
        <p:nvSpPr>
          <p:cNvPr id="15" name="Rectangle 14"/>
          <p:cNvSpPr/>
          <p:nvPr/>
        </p:nvSpPr>
        <p:spPr>
          <a:xfrm>
            <a:off x="814537" y="6004122"/>
            <a:ext cx="3757204" cy="1600438"/>
          </a:xfrm>
          <a:prstGeom prst="rect">
            <a:avLst/>
          </a:prstGeom>
        </p:spPr>
        <p:txBody>
          <a:bodyPr wrap="square">
            <a:spAutoFit/>
          </a:bodyPr>
          <a:lstStyle/>
          <a:p>
            <a:pPr algn="ctr"/>
            <a:r>
              <a:rPr lang="en-US" sz="1400" b="1" i="1" dirty="0">
                <a:solidFill>
                  <a:schemeClr val="accent6">
                    <a:lumMod val="75000"/>
                  </a:schemeClr>
                </a:solidFill>
                <a:latin typeface="Times New Roman" panose="02020603050405020304" pitchFamily="18" charset="0"/>
                <a:ea typeface="Arial MT"/>
              </a:rPr>
              <a:t>Vegetarian Meals</a:t>
            </a:r>
          </a:p>
          <a:p>
            <a:r>
              <a:rPr lang="en-US" sz="1400" dirty="0">
                <a:solidFill>
                  <a:schemeClr val="accent6">
                    <a:lumMod val="75000"/>
                  </a:schemeClr>
                </a:solidFill>
                <a:latin typeface="Times New Roman" panose="02020603050405020304" pitchFamily="18" charset="0"/>
                <a:cs typeface="Times New Roman" panose="02020603050405020304" pitchFamily="18" charset="0"/>
              </a:rPr>
              <a:t>Hassel back roast potatoes…………………………</a:t>
            </a:r>
            <a:r>
              <a:rPr lang="en-US" sz="1400" b="1" dirty="0">
                <a:solidFill>
                  <a:schemeClr val="accent6">
                    <a:lumMod val="75000"/>
                  </a:schemeClr>
                </a:solidFill>
                <a:latin typeface="Times New Roman" panose="02020603050405020304" pitchFamily="18" charset="0"/>
                <a:ea typeface="Arial MT"/>
              </a:rPr>
              <a:t>£22.00</a:t>
            </a:r>
            <a:endParaRPr lang="en-US" sz="1400" dirty="0">
              <a:solidFill>
                <a:schemeClr val="accent6">
                  <a:lumMod val="75000"/>
                </a:schemeClr>
              </a:solidFill>
              <a:latin typeface="Times New Roman" panose="02020603050405020304" pitchFamily="18" charset="0"/>
              <a:cs typeface="Times New Roman" panose="02020603050405020304" pitchFamily="18" charset="0"/>
            </a:endParaRPr>
          </a:p>
          <a:p>
            <a:r>
              <a:rPr lang="en-US" sz="1400" dirty="0">
                <a:solidFill>
                  <a:schemeClr val="accent6">
                    <a:lumMod val="75000"/>
                  </a:schemeClr>
                </a:solidFill>
                <a:latin typeface="Times New Roman" panose="02020603050405020304" pitchFamily="18" charset="0"/>
                <a:cs typeface="Times New Roman" panose="02020603050405020304" pitchFamily="18" charset="0"/>
              </a:rPr>
              <a:t>Squash &amp; chestnut crackers……………………….</a:t>
            </a:r>
            <a:r>
              <a:rPr lang="en-US" sz="1400" b="1" dirty="0">
                <a:solidFill>
                  <a:schemeClr val="accent6">
                    <a:lumMod val="75000"/>
                  </a:schemeClr>
                </a:solidFill>
                <a:latin typeface="Times New Roman" panose="02020603050405020304" pitchFamily="18" charset="0"/>
                <a:ea typeface="Arial MT"/>
              </a:rPr>
              <a:t> £18.00</a:t>
            </a:r>
            <a:endParaRPr lang="en-US" sz="1400" dirty="0">
              <a:solidFill>
                <a:schemeClr val="accent6">
                  <a:lumMod val="75000"/>
                </a:schemeClr>
              </a:solidFill>
              <a:latin typeface="Times New Roman" panose="02020603050405020304" pitchFamily="18" charset="0"/>
              <a:ea typeface="Arial MT"/>
              <a:cs typeface="Times New Roman" panose="02020603050405020304" pitchFamily="18" charset="0"/>
            </a:endParaRPr>
          </a:p>
          <a:p>
            <a:r>
              <a:rPr lang="en-US" sz="1400" dirty="0">
                <a:solidFill>
                  <a:schemeClr val="accent6">
                    <a:lumMod val="75000"/>
                  </a:schemeClr>
                </a:solidFill>
                <a:latin typeface="Times New Roman" panose="02020603050405020304" pitchFamily="18" charset="0"/>
                <a:ea typeface="Arial MT"/>
              </a:rPr>
              <a:t>Mushroom and onion wellington…………….…… </a:t>
            </a:r>
            <a:r>
              <a:rPr lang="en-US" sz="1400" b="1" dirty="0">
                <a:solidFill>
                  <a:schemeClr val="accent6">
                    <a:lumMod val="75000"/>
                  </a:schemeClr>
                </a:solidFill>
                <a:latin typeface="Times New Roman" panose="02020603050405020304" pitchFamily="18" charset="0"/>
                <a:ea typeface="Arial MT"/>
              </a:rPr>
              <a:t>£15.00</a:t>
            </a:r>
            <a:endParaRPr lang="en-US" sz="1400" dirty="0"/>
          </a:p>
        </p:txBody>
      </p:sp>
      <p:graphicFrame>
        <p:nvGraphicFramePr>
          <p:cNvPr id="16" name="Table 15"/>
          <p:cNvGraphicFramePr>
            <a:graphicFrameLocks noGrp="1"/>
          </p:cNvGraphicFramePr>
          <p:nvPr>
            <p:extLst>
              <p:ext uri="{D42A27DB-BD31-4B8C-83A1-F6EECF244321}">
                <p14:modId xmlns:p14="http://schemas.microsoft.com/office/powerpoint/2010/main" val="1706480982"/>
              </p:ext>
            </p:extLst>
          </p:nvPr>
        </p:nvGraphicFramePr>
        <p:xfrm>
          <a:off x="4869712" y="5747796"/>
          <a:ext cx="2235937" cy="1895712"/>
        </p:xfrm>
        <a:graphic>
          <a:graphicData uri="http://schemas.openxmlformats.org/drawingml/2006/table">
            <a:tbl>
              <a:tblPr firstRow="1" bandRow="1">
                <a:tableStyleId>{5C22544A-7EE6-4342-B048-85BDC9FD1C3A}</a:tableStyleId>
              </a:tblPr>
              <a:tblGrid>
                <a:gridCol w="2235937">
                  <a:extLst>
                    <a:ext uri="{9D8B030D-6E8A-4147-A177-3AD203B41FA5}">
                      <a16:colId xmlns:a16="http://schemas.microsoft.com/office/drawing/2014/main" val="2123725575"/>
                    </a:ext>
                  </a:extLst>
                </a:gridCol>
              </a:tblGrid>
              <a:tr h="1895712">
                <a:tc>
                  <a:txBody>
                    <a:bodyPr/>
                    <a:lstStyle/>
                    <a:p>
                      <a:endParaRPr lang="en-US" dirty="0"/>
                    </a:p>
                  </a:txBody>
                  <a:tcPr/>
                </a:tc>
                <a:extLst>
                  <a:ext uri="{0D108BD9-81ED-4DB2-BD59-A6C34878D82A}">
                    <a16:rowId xmlns:a16="http://schemas.microsoft.com/office/drawing/2014/main" val="1406529688"/>
                  </a:ext>
                </a:extLst>
              </a:tr>
            </a:tbl>
          </a:graphicData>
        </a:graphic>
      </p:graphicFrame>
      <p:pic>
        <p:nvPicPr>
          <p:cNvPr id="17" name="Picture 16"/>
          <p:cNvPicPr>
            <a:picLocks noChangeAspect="1"/>
          </p:cNvPicPr>
          <p:nvPr/>
        </p:nvPicPr>
        <p:blipFill>
          <a:blip r:embed="rId3"/>
          <a:stretch>
            <a:fillRect/>
          </a:stretch>
        </p:blipFill>
        <p:spPr>
          <a:xfrm>
            <a:off x="4706133" y="5762847"/>
            <a:ext cx="2513374" cy="1880660"/>
          </a:xfrm>
          <a:prstGeom prst="rect">
            <a:avLst/>
          </a:prstGeom>
        </p:spPr>
      </p:pic>
      <p:pic>
        <p:nvPicPr>
          <p:cNvPr id="20" name="Picture 19"/>
          <p:cNvPicPr>
            <a:picLocks noChangeAspect="1"/>
          </p:cNvPicPr>
          <p:nvPr/>
        </p:nvPicPr>
        <p:blipFill>
          <a:blip r:embed="rId4"/>
          <a:stretch>
            <a:fillRect/>
          </a:stretch>
        </p:blipFill>
        <p:spPr>
          <a:xfrm>
            <a:off x="4827890" y="2018263"/>
            <a:ext cx="2319579" cy="2001929"/>
          </a:xfrm>
          <a:prstGeom prst="rect">
            <a:avLst/>
          </a:prstGeom>
        </p:spPr>
      </p:pic>
    </p:spTree>
    <p:extLst>
      <p:ext uri="{BB962C8B-B14F-4D97-AF65-F5344CB8AC3E}">
        <p14:creationId xmlns:p14="http://schemas.microsoft.com/office/powerpoint/2010/main" val="2349604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2DD69AB-11CB-146E-F5F2-329E3FDE139B}"/>
              </a:ext>
            </a:extLst>
          </p:cNvPr>
          <p:cNvSpPr txBox="1"/>
          <p:nvPr/>
        </p:nvSpPr>
        <p:spPr>
          <a:xfrm>
            <a:off x="602456" y="1529480"/>
            <a:ext cx="2997994" cy="3372077"/>
          </a:xfrm>
          <a:prstGeom prst="rect">
            <a:avLst/>
          </a:prstGeom>
          <a:noFill/>
        </p:spPr>
        <p:txBody>
          <a:bodyPr wrap="square">
            <a:spAutoFit/>
          </a:bodyPr>
          <a:lstStyle/>
          <a:p>
            <a:pPr marL="0" marR="0" algn="ctr">
              <a:lnSpc>
                <a:spcPct val="150000"/>
              </a:lnSpc>
              <a:spcBef>
                <a:spcPts val="0"/>
              </a:spcBef>
              <a:spcAft>
                <a:spcPts val="0"/>
              </a:spcAft>
            </a:pPr>
            <a:r>
              <a:rPr lang="en-US" sz="1600" b="1" i="1" dirty="0">
                <a:solidFill>
                  <a:schemeClr val="accent6">
                    <a:lumMod val="75000"/>
                  </a:schemeClr>
                </a:solidFill>
                <a:effectLst/>
                <a:latin typeface="Times New Roman" panose="02020603050405020304" pitchFamily="18" charset="0"/>
              </a:rPr>
              <a:t>Themes</a:t>
            </a:r>
          </a:p>
          <a:p>
            <a:pPr marL="0" marR="0" algn="ctr">
              <a:lnSpc>
                <a:spcPct val="150000"/>
              </a:lnSpc>
              <a:spcBef>
                <a:spcPts val="0"/>
              </a:spcBef>
              <a:spcAft>
                <a:spcPts val="0"/>
              </a:spcAft>
            </a:pPr>
            <a:r>
              <a:rPr lang="en-US" sz="1600" i="1" dirty="0">
                <a:solidFill>
                  <a:schemeClr val="accent6">
                    <a:lumMod val="75000"/>
                  </a:schemeClr>
                </a:solidFill>
                <a:effectLst/>
                <a:latin typeface="Times New Roman" panose="02020603050405020304" pitchFamily="18" charset="0"/>
              </a:rPr>
              <a:t>Typically, hip-hop dancers rock out to some blaring beats. You can get a taste of it at Hotel Trinity. Customers can choose from many options, including a wide selection of food and wines from the menu, and enjoy the dance with hip-hop music.</a:t>
            </a:r>
            <a:endParaRPr lang="en-US" sz="1600" dirty="0">
              <a:solidFill>
                <a:schemeClr val="accent6">
                  <a:lumMod val="75000"/>
                </a:schemeClr>
              </a:solidFill>
              <a:effectLst/>
              <a:latin typeface="Times New Roman" panose="02020603050405020304" pitchFamily="18" charset="0"/>
              <a:ea typeface="Times New Roman" panose="02020603050405020304" pitchFamily="18" charset="0"/>
            </a:endParaRPr>
          </a:p>
        </p:txBody>
      </p:sp>
      <p:sp>
        <p:nvSpPr>
          <p:cNvPr id="10" name="TextBox 9">
            <a:extLst>
              <a:ext uri="{FF2B5EF4-FFF2-40B4-BE49-F238E27FC236}">
                <a16:creationId xmlns:a16="http://schemas.microsoft.com/office/drawing/2014/main" id="{FFF2BD30-92C1-3407-1F1B-578CC4B2BBAE}"/>
              </a:ext>
            </a:extLst>
          </p:cNvPr>
          <p:cNvSpPr txBox="1"/>
          <p:nvPr/>
        </p:nvSpPr>
        <p:spPr>
          <a:xfrm>
            <a:off x="602456" y="5080595"/>
            <a:ext cx="6357936" cy="2315827"/>
          </a:xfrm>
          <a:prstGeom prst="rect">
            <a:avLst/>
          </a:prstGeom>
          <a:noFill/>
        </p:spPr>
        <p:txBody>
          <a:bodyPr wrap="square">
            <a:spAutoFit/>
          </a:bodyPr>
          <a:lstStyle/>
          <a:p>
            <a:pPr marL="0" marR="0" algn="ctr">
              <a:lnSpc>
                <a:spcPct val="150000"/>
              </a:lnSpc>
              <a:spcBef>
                <a:spcPts val="0"/>
              </a:spcBef>
              <a:spcAft>
                <a:spcPts val="0"/>
              </a:spcAft>
            </a:pPr>
            <a:r>
              <a:rPr lang="en-US" sz="1400" b="1" i="1" dirty="0">
                <a:solidFill>
                  <a:schemeClr val="accent6">
                    <a:lumMod val="75000"/>
                  </a:schemeClr>
                </a:solidFill>
                <a:effectLst/>
                <a:latin typeface="Times New Roman" panose="02020603050405020304" pitchFamily="18" charset="0"/>
              </a:rPr>
              <a:t>DELIVERY OF THE ORDERS and PAYMENT METHOD</a:t>
            </a:r>
          </a:p>
          <a:p>
            <a:pPr marL="0" marR="0" algn="ctr">
              <a:lnSpc>
                <a:spcPct val="150000"/>
              </a:lnSpc>
              <a:spcBef>
                <a:spcPts val="0"/>
              </a:spcBef>
              <a:spcAft>
                <a:spcPts val="0"/>
              </a:spcAft>
            </a:pPr>
            <a:r>
              <a:rPr lang="en-US" sz="1400" i="1" dirty="0">
                <a:solidFill>
                  <a:schemeClr val="accent6">
                    <a:lumMod val="75000"/>
                  </a:schemeClr>
                </a:solidFill>
                <a:effectLst/>
                <a:latin typeface="Times New Roman" panose="02020603050405020304" pitchFamily="18" charset="0"/>
              </a:rPr>
              <a:t>Hotel employees will bring in-room orders from guests. In addition to Swansea, we service all of southern Wales with our delivery network. Deliveries within Swansea and its surrounding areas are provided at no additional cost. However, there is a cost for delivery in the outlying areas of South Wales. Payment for stays at the hotel can be made on the hotel's PayPal account. Other credit cards are also acceptable for payments. </a:t>
            </a:r>
          </a:p>
        </p:txBody>
      </p:sp>
      <p:sp>
        <p:nvSpPr>
          <p:cNvPr id="12" name="TextBox 11">
            <a:extLst>
              <a:ext uri="{FF2B5EF4-FFF2-40B4-BE49-F238E27FC236}">
                <a16:creationId xmlns:a16="http://schemas.microsoft.com/office/drawing/2014/main" id="{30711E4D-61F1-A40E-2865-916B6F0BA399}"/>
              </a:ext>
            </a:extLst>
          </p:cNvPr>
          <p:cNvSpPr txBox="1"/>
          <p:nvPr/>
        </p:nvSpPr>
        <p:spPr>
          <a:xfrm>
            <a:off x="780501" y="7645695"/>
            <a:ext cx="6357937" cy="2677656"/>
          </a:xfrm>
          <a:prstGeom prst="rect">
            <a:avLst/>
          </a:prstGeom>
          <a:noFill/>
        </p:spPr>
        <p:txBody>
          <a:bodyPr wrap="square">
            <a:spAutoFit/>
          </a:bodyPr>
          <a:lstStyle/>
          <a:p>
            <a:pPr marL="0" marR="0" algn="ctr">
              <a:spcBef>
                <a:spcPts val="0"/>
              </a:spcBef>
              <a:spcAft>
                <a:spcPts val="0"/>
              </a:spcAft>
            </a:pPr>
            <a:r>
              <a:rPr lang="en-GB" sz="1050" b="1" dirty="0">
                <a:solidFill>
                  <a:schemeClr val="accent6">
                    <a:lumMod val="75000"/>
                  </a:schemeClr>
                </a:solidFill>
                <a:latin typeface="Times New Roman" panose="02020603050405020304" pitchFamily="18" charset="0"/>
                <a:cs typeface="Times New Roman" panose="02020603050405020304" pitchFamily="18" charset="0"/>
              </a:rPr>
              <a:t>Calories Per Dish</a:t>
            </a:r>
          </a:p>
          <a:p>
            <a:pPr marL="0" marR="0" algn="ctr">
              <a:spcBef>
                <a:spcPts val="0"/>
              </a:spcBef>
              <a:spcAft>
                <a:spcPts val="0"/>
              </a:spcAft>
            </a:pPr>
            <a:r>
              <a:rPr lang="en-GB" sz="1050" dirty="0">
                <a:solidFill>
                  <a:schemeClr val="accent6">
                    <a:lumMod val="75000"/>
                  </a:schemeClr>
                </a:solidFill>
                <a:latin typeface="Times New Roman" panose="02020603050405020304" pitchFamily="18" charset="0"/>
                <a:cs typeface="Times New Roman" panose="02020603050405020304" pitchFamily="18" charset="0"/>
              </a:rPr>
              <a:t>At the Hotel Trinity, all of the meals are made with minimal calorie consumption in servings. To cut down on calories, it suggests that diners choose a big serving of healthy food from the menu. All of the meals are healthy options since they include a wide range of fruits and vegetables.</a:t>
            </a:r>
          </a:p>
          <a:p>
            <a:pPr marL="0" marR="0" algn="ctr">
              <a:spcBef>
                <a:spcPts val="0"/>
              </a:spcBef>
              <a:spcAft>
                <a:spcPts val="0"/>
              </a:spcAft>
            </a:pPr>
            <a:r>
              <a:rPr lang="en-GB" sz="1050" dirty="0">
                <a:solidFill>
                  <a:schemeClr val="accent6">
                    <a:lumMod val="75000"/>
                  </a:schemeClr>
                </a:solidFill>
                <a:latin typeface="Times New Roman" panose="02020603050405020304" pitchFamily="18" charset="0"/>
                <a:cs typeface="Times New Roman" panose="02020603050405020304" pitchFamily="18" charset="0"/>
              </a:rPr>
              <a:t> </a:t>
            </a:r>
          </a:p>
          <a:p>
            <a:pPr marL="0" marR="0" algn="ctr">
              <a:spcBef>
                <a:spcPts val="0"/>
              </a:spcBef>
              <a:spcAft>
                <a:spcPts val="0"/>
              </a:spcAft>
            </a:pPr>
            <a:r>
              <a:rPr lang="en-GB" sz="1050" b="1" dirty="0">
                <a:solidFill>
                  <a:schemeClr val="accent6">
                    <a:lumMod val="75000"/>
                  </a:schemeClr>
                </a:solidFill>
                <a:latin typeface="Times New Roman" panose="02020603050405020304" pitchFamily="18" charset="0"/>
                <a:cs typeface="Times New Roman" panose="02020603050405020304" pitchFamily="18" charset="0"/>
              </a:rPr>
              <a:t>Time Availability</a:t>
            </a:r>
          </a:p>
          <a:p>
            <a:pPr marL="0" marR="0" algn="ctr">
              <a:spcBef>
                <a:spcPts val="0"/>
              </a:spcBef>
              <a:spcAft>
                <a:spcPts val="0"/>
              </a:spcAft>
            </a:pPr>
            <a:r>
              <a:rPr lang="en-GB" sz="1050" dirty="0">
                <a:solidFill>
                  <a:schemeClr val="accent6">
                    <a:lumMod val="75000"/>
                  </a:schemeClr>
                </a:solidFill>
                <a:latin typeface="Times New Roman" panose="02020603050405020304" pitchFamily="18" charset="0"/>
                <a:cs typeface="Times New Roman" panose="02020603050405020304" pitchFamily="18" charset="0"/>
              </a:rPr>
              <a:t>Every day of the week, from Sunday through Saturday, you may order takeout from the Hotel Trinity. There is a 5 AM to 11 AM check-out time at the hotel. Intake begins at 7 AM and ends at 8 PM daily. Orders are delivered instantly and without any delay soon after the order has been placed. </a:t>
            </a:r>
          </a:p>
          <a:p>
            <a:pPr marL="0" marR="0" algn="ctr">
              <a:spcBef>
                <a:spcPts val="0"/>
              </a:spcBef>
              <a:spcAft>
                <a:spcPts val="0"/>
              </a:spcAft>
            </a:pPr>
            <a:r>
              <a:rPr lang="en-GB" sz="1050" dirty="0">
                <a:solidFill>
                  <a:schemeClr val="accent6">
                    <a:lumMod val="75000"/>
                  </a:schemeClr>
                </a:solidFill>
                <a:latin typeface="Times New Roman" panose="02020603050405020304" pitchFamily="18" charset="0"/>
                <a:cs typeface="Times New Roman" panose="02020603050405020304" pitchFamily="18" charset="0"/>
              </a:rPr>
              <a:t> </a:t>
            </a:r>
          </a:p>
          <a:p>
            <a:pPr marL="0" marR="0" algn="ctr">
              <a:spcBef>
                <a:spcPts val="0"/>
              </a:spcBef>
              <a:spcAft>
                <a:spcPts val="0"/>
              </a:spcAft>
            </a:pPr>
            <a:r>
              <a:rPr lang="en-GB" sz="1050" b="1" dirty="0">
                <a:solidFill>
                  <a:schemeClr val="accent6">
                    <a:lumMod val="75000"/>
                  </a:schemeClr>
                </a:solidFill>
                <a:latin typeface="Times New Roman" panose="02020603050405020304" pitchFamily="18" charset="0"/>
                <a:cs typeface="Times New Roman" panose="02020603050405020304" pitchFamily="18" charset="0"/>
              </a:rPr>
              <a:t>Contact Details</a:t>
            </a:r>
          </a:p>
          <a:p>
            <a:pPr algn="ctr"/>
            <a:r>
              <a:rPr lang="en-GB" sz="1050" dirty="0">
                <a:solidFill>
                  <a:schemeClr val="accent6">
                    <a:lumMod val="75000"/>
                  </a:schemeClr>
                </a:solidFill>
                <a:latin typeface="Times New Roman" panose="02020603050405020304" pitchFamily="18" charset="0"/>
                <a:cs typeface="Times New Roman" panose="02020603050405020304" pitchFamily="18" charset="0"/>
              </a:rPr>
              <a:t>Orders can be placed through messages, phone calls, or by visiting the hotel's online website. All phone and online orders are processed promptly, and we always strive to satisfy our clients' needs.</a:t>
            </a:r>
          </a:p>
          <a:p>
            <a:pPr algn="ctr"/>
            <a:r>
              <a:rPr lang="en-GB" sz="1050" dirty="0">
                <a:solidFill>
                  <a:schemeClr val="accent6">
                    <a:lumMod val="75000"/>
                  </a:schemeClr>
                </a:solidFill>
                <a:latin typeface="Times New Roman" panose="02020603050405020304" pitchFamily="18" charset="0"/>
                <a:cs typeface="Times New Roman" panose="02020603050405020304" pitchFamily="18" charset="0"/>
              </a:rPr>
              <a:t>Signs</a:t>
            </a:r>
          </a:p>
          <a:p>
            <a:pPr algn="ctr"/>
            <a:r>
              <a:rPr lang="en-GB" sz="1050" dirty="0">
                <a:solidFill>
                  <a:schemeClr val="accent6">
                    <a:lumMod val="75000"/>
                  </a:schemeClr>
                </a:solidFill>
                <a:latin typeface="Times New Roman" panose="02020603050405020304" pitchFamily="18" charset="0"/>
                <a:cs typeface="Times New Roman" panose="02020603050405020304" pitchFamily="18" charset="0"/>
              </a:rPr>
              <a:t>Vegan: </a:t>
            </a:r>
            <a:r>
              <a:rPr lang="en-GB" sz="1050" dirty="0" err="1">
                <a:solidFill>
                  <a:schemeClr val="accent6">
                    <a:lumMod val="75000"/>
                  </a:schemeClr>
                </a:solidFill>
                <a:latin typeface="Times New Roman" panose="02020603050405020304" pitchFamily="18" charset="0"/>
                <a:cs typeface="Times New Roman" panose="02020603050405020304" pitchFamily="18" charset="0"/>
              </a:rPr>
              <a:t>Ve</a:t>
            </a:r>
            <a:endParaRPr lang="en-GB" sz="1050" dirty="0">
              <a:solidFill>
                <a:schemeClr val="accent6">
                  <a:lumMod val="75000"/>
                </a:schemeClr>
              </a:solidFill>
              <a:latin typeface="Times New Roman" panose="02020603050405020304" pitchFamily="18" charset="0"/>
              <a:cs typeface="Times New Roman" panose="02020603050405020304" pitchFamily="18" charset="0"/>
            </a:endParaRPr>
          </a:p>
          <a:p>
            <a:pPr algn="ctr"/>
            <a:r>
              <a:rPr lang="en-GB" sz="1050" dirty="0">
                <a:solidFill>
                  <a:schemeClr val="accent6">
                    <a:lumMod val="75000"/>
                  </a:schemeClr>
                </a:solidFill>
                <a:latin typeface="Times New Roman" panose="02020603050405020304" pitchFamily="18" charset="0"/>
                <a:cs typeface="Times New Roman" panose="02020603050405020304" pitchFamily="18" charset="0"/>
              </a:rPr>
              <a:t>Non-Vegan: </a:t>
            </a:r>
            <a:r>
              <a:rPr lang="en-GB" sz="1050" dirty="0" err="1">
                <a:solidFill>
                  <a:schemeClr val="accent6">
                    <a:lumMod val="75000"/>
                  </a:schemeClr>
                </a:solidFill>
                <a:latin typeface="Times New Roman" panose="02020603050405020304" pitchFamily="18" charset="0"/>
                <a:cs typeface="Times New Roman" panose="02020603050405020304" pitchFamily="18" charset="0"/>
              </a:rPr>
              <a:t>Vn</a:t>
            </a:r>
            <a:endParaRPr lang="en-US" sz="1050" dirty="0">
              <a:solidFill>
                <a:schemeClr val="accent6">
                  <a:lumMod val="75000"/>
                </a:schemeClr>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1C3C7AB5-A1AA-1E60-203C-3C5F8D5BF2A4}"/>
              </a:ext>
            </a:extLst>
          </p:cNvPr>
          <p:cNvSpPr txBox="1"/>
          <p:nvPr/>
        </p:nvSpPr>
        <p:spPr>
          <a:xfrm>
            <a:off x="933450" y="428488"/>
            <a:ext cx="5657850" cy="1200329"/>
          </a:xfrm>
          <a:prstGeom prst="rect">
            <a:avLst/>
          </a:prstGeom>
          <a:noFill/>
        </p:spPr>
        <p:txBody>
          <a:bodyPr wrap="square">
            <a:spAutoFit/>
          </a:bodyPr>
          <a:lstStyle/>
          <a:p>
            <a:pPr algn="ctr"/>
            <a:r>
              <a:rPr lang="en-US" sz="3600" b="1" dirty="0">
                <a:solidFill>
                  <a:schemeClr val="accent6">
                    <a:lumMod val="75000"/>
                  </a:schemeClr>
                </a:solidFill>
                <a:effectLst/>
                <a:latin typeface="Blackadder ITC" panose="04020505051007020D02" pitchFamily="82" charset="0"/>
                <a:ea typeface="Segoe UI Black" panose="020B0A02040204020203" pitchFamily="34" charset="0"/>
              </a:rPr>
              <a:t>Hotel Trinity</a:t>
            </a:r>
          </a:p>
          <a:p>
            <a:pPr algn="ctr"/>
            <a:r>
              <a:rPr lang="en-US" sz="3600" b="1" dirty="0">
                <a:solidFill>
                  <a:schemeClr val="accent6">
                    <a:lumMod val="75000"/>
                  </a:schemeClr>
                </a:solidFill>
                <a:effectLst/>
                <a:latin typeface="Blackadder ITC" panose="04020505051007020D02" pitchFamily="82" charset="0"/>
                <a:ea typeface="Segoe UI Black" panose="020B0A02040204020203" pitchFamily="34" charset="0"/>
              </a:rPr>
              <a:t>Christmas Party Menu</a:t>
            </a:r>
          </a:p>
        </p:txBody>
      </p:sp>
      <p:sp>
        <p:nvSpPr>
          <p:cNvPr id="6" name="Rectangle 2">
            <a:extLst>
              <a:ext uri="{FF2B5EF4-FFF2-40B4-BE49-F238E27FC236}">
                <a16:creationId xmlns:a16="http://schemas.microsoft.com/office/drawing/2014/main" id="{259CB39D-5461-B651-C188-63E3A76640DA}"/>
              </a:ext>
            </a:extLst>
          </p:cNvPr>
          <p:cNvSpPr>
            <a:spLocks noChangeArrowheads="1"/>
          </p:cNvSpPr>
          <p:nvPr/>
        </p:nvSpPr>
        <p:spPr bwMode="auto">
          <a:xfrm flipV="1">
            <a:off x="4322518" y="914766"/>
            <a:ext cx="4745284"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2" name="Picture 1"/>
          <p:cNvPicPr>
            <a:picLocks noChangeAspect="1"/>
          </p:cNvPicPr>
          <p:nvPr/>
        </p:nvPicPr>
        <p:blipFill>
          <a:blip r:embed="rId2"/>
          <a:stretch>
            <a:fillRect/>
          </a:stretch>
        </p:blipFill>
        <p:spPr>
          <a:xfrm>
            <a:off x="3738861" y="1770241"/>
            <a:ext cx="3221531" cy="2938931"/>
          </a:xfrm>
          <a:prstGeom prst="rect">
            <a:avLst/>
          </a:prstGeom>
        </p:spPr>
      </p:pic>
    </p:spTree>
    <p:extLst>
      <p:ext uri="{BB962C8B-B14F-4D97-AF65-F5344CB8AC3E}">
        <p14:creationId xmlns:p14="http://schemas.microsoft.com/office/powerpoint/2010/main" val="137261119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190</TotalTime>
  <Words>473</Words>
  <Application>Microsoft Office PowerPoint</Application>
  <PresentationFormat>Custom</PresentationFormat>
  <Paragraphs>41</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Blackadder ITC</vt:lpstr>
      <vt:lpstr>Calibri</vt:lpstr>
      <vt:lpstr>Calibri Light</vt:lpstr>
      <vt:lpstr>Times New Roman</vt:lpstr>
      <vt:lpstr>Office Theme</vt:lpstr>
      <vt:lpstr>Assessment of Practical Tasks (Menu Engineering)</vt:lpstr>
      <vt:lpstr>Main Dishes Roast Turkey and Gravy ……….……………………... £ 28.00 Pigs and Blankets ……..…….…………………….…. £ 25.00 Grilled Meat Platter ………….……..…….…………. £ 22.00 Greek Island Shrimp with Pasta …………….…….…. £ 35.00 Flank Steak Chimichurri ………………………….…. £ 34.00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Starter  Tuna Tartare (ve)……………………………………... £ 8.00 Pumpkin Sage biscuits (v)………………………….…. £ 20 Tomatoes and Basil (v)…………………….…………. £ 3. .00 Petite Crab Cakes (v)………………………….………. £ 5.00</dc:title>
  <dc:creator>FLORIN NICOLAE MATACHE</dc:creator>
  <cp:lastModifiedBy>Florin Matache (2126293)</cp:lastModifiedBy>
  <cp:revision>21</cp:revision>
  <dcterms:created xsi:type="dcterms:W3CDTF">2022-11-07T11:52:30Z</dcterms:created>
  <dcterms:modified xsi:type="dcterms:W3CDTF">2022-11-18T23:14:42Z</dcterms:modified>
</cp:coreProperties>
</file>