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3" r:id="rId3"/>
    <p:sldId id="267" r:id="rId4"/>
    <p:sldId id="269" r:id="rId5"/>
    <p:sldId id="271" r:id="rId6"/>
    <p:sldId id="272" r:id="rId7"/>
    <p:sldId id="273" r:id="rId8"/>
    <p:sldId id="274" r:id="rId9"/>
    <p:sldId id="275" r:id="rId10"/>
    <p:sldId id="280" r:id="rId11"/>
    <p:sldId id="276" r:id="rId12"/>
    <p:sldId id="277" r:id="rId13"/>
    <p:sldId id="278" r:id="rId14"/>
    <p:sldId id="281" r:id="rId15"/>
    <p:sldId id="258" r:id="rId16"/>
    <p:sldId id="260" r:id="rId17"/>
    <p:sldId id="282" r:id="rId18"/>
    <p:sldId id="283" r:id="rId19"/>
    <p:sldId id="285" r:id="rId20"/>
    <p:sldId id="268" r:id="rId21"/>
    <p:sldId id="286" r:id="rId22"/>
    <p:sldId id="287" r:id="rId23"/>
    <p:sldId id="288" r:id="rId24"/>
    <p:sldId id="259" r:id="rId25"/>
    <p:sldId id="289" r:id="rId26"/>
    <p:sldId id="290" r:id="rId27"/>
    <p:sldId id="262" r:id="rId28"/>
    <p:sldId id="291" r:id="rId29"/>
    <p:sldId id="292" r:id="rId30"/>
    <p:sldId id="293" r:id="rId3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90" d="100"/>
          <a:sy n="90" d="100"/>
        </p:scale>
        <p:origin x="96" y="5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03/02/2023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15695774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03/02/2023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987554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9174BC-A6B9-4FCC-8DFA-2FB5CB79BC80}" type="datetimeFigureOut">
              <a:rPr lang="en-GB" smtClean="0"/>
              <a:t>03/02/2023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024100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09174BC-A6B9-4FCC-8DFA-2FB5CB79BC80}" type="datetimeFigureOut">
              <a:rPr lang="en-GB" smtClean="0"/>
              <a:t>03/02/2023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42138231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09174BC-A6B9-4FCC-8DFA-2FB5CB79BC80}" type="datetimeFigureOut">
              <a:rPr lang="en-GB" smtClean="0"/>
              <a:t>03/02/2023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4803526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9174BC-A6B9-4FCC-8DFA-2FB5CB79BC80}" type="datetimeFigureOut">
              <a:rPr lang="en-GB" smtClean="0"/>
              <a:t>03/02/2023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2924320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9174BC-A6B9-4FCC-8DFA-2FB5CB79BC80}" type="datetimeFigureOut">
              <a:rPr lang="en-GB" smtClean="0"/>
              <a:t>03/02/2023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464084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9174BC-A6B9-4FCC-8DFA-2FB5CB79BC80}" type="datetimeFigureOut">
              <a:rPr lang="en-GB" smtClean="0"/>
              <a:t>03/02/2023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13425822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9174BC-A6B9-4FCC-8DFA-2FB5CB79BC80}" type="datetimeFigureOut">
              <a:rPr lang="en-GB" smtClean="0"/>
              <a:t>03/02/2023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580129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03/02/2023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507250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03/02/2023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1646722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9174BC-A6B9-4FCC-8DFA-2FB5CB79BC80}" type="datetimeFigureOut">
              <a:rPr lang="en-GB" smtClean="0"/>
              <a:t>03/02/2023</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013EAB-AAEF-416B-9841-05135638FF1F}" type="slidenum">
              <a:rPr lang="en-GB" smtClean="0"/>
              <a:t>‹#›</a:t>
            </a:fld>
            <a:endParaRPr lang="en-GB"/>
          </a:p>
        </p:txBody>
      </p:sp>
    </p:spTree>
    <p:extLst>
      <p:ext uri="{BB962C8B-B14F-4D97-AF65-F5344CB8AC3E}">
        <p14:creationId xmlns:p14="http://schemas.microsoft.com/office/powerpoint/2010/main" val="23247395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hyperlink" Target="https://www2.palomar.edu/anthro/subsistence/sub_2.htm"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2.gi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2.xml"/><Relationship Id="rId4" Type="http://schemas.openxmlformats.org/officeDocument/2006/relationships/hyperlink" Target="https://www.weforum.org/agenda/2022/10/nature-loss-biodiversity-wwf/"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32.gif"/><Relationship Id="rId2" Type="http://schemas.openxmlformats.org/officeDocument/2006/relationships/image" Target="../media/image31.jpeg"/><Relationship Id="rId1" Type="http://schemas.openxmlformats.org/officeDocument/2006/relationships/slideLayout" Target="../slideLayouts/slideLayout2.xml"/><Relationship Id="rId4" Type="http://schemas.openxmlformats.org/officeDocument/2006/relationships/image" Target="../media/image33.jpeg"/></Relationships>
</file>

<file path=ppt/slides/_rels/slide2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F31C8-B023-E584-0357-0C76B195863E}"/>
              </a:ext>
            </a:extLst>
          </p:cNvPr>
          <p:cNvSpPr>
            <a:spLocks noGrp="1"/>
          </p:cNvSpPr>
          <p:nvPr>
            <p:ph type="title"/>
          </p:nvPr>
        </p:nvSpPr>
        <p:spPr/>
        <p:txBody>
          <a:bodyPr>
            <a:normAutofit/>
          </a:bodyPr>
          <a:lstStyle/>
          <a:p>
            <a:r>
              <a:rPr lang="en-GB" sz="2000" b="1" dirty="0">
                <a:latin typeface="+mn-lt"/>
              </a:rPr>
              <a:t>HPAN5041/6041 Economic Anthropology and Past Societies</a:t>
            </a:r>
            <a:br>
              <a:rPr lang="en-GB" sz="2000" b="1" dirty="0">
                <a:latin typeface="+mn-lt"/>
              </a:rPr>
            </a:br>
            <a:r>
              <a:rPr lang="en-GB" sz="4000" b="1" dirty="0">
                <a:latin typeface="+mn-lt"/>
              </a:rPr>
              <a:t>Review and Conclusions</a:t>
            </a:r>
          </a:p>
        </p:txBody>
      </p:sp>
      <p:pic>
        <p:nvPicPr>
          <p:cNvPr id="1026" name="Picture 2" descr="New Directions in Economic Anthropology">
            <a:extLst>
              <a:ext uri="{FF2B5EF4-FFF2-40B4-BE49-F238E27FC236}">
                <a16:creationId xmlns:a16="http://schemas.microsoft.com/office/drawing/2014/main" id="{3935CF9E-25FF-C3F3-102D-9267345B24A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647181" y="3562349"/>
            <a:ext cx="1695450" cy="269557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Economic Anthropology: Amazon.co.uk: Keith Hart, Chris Hann: 9780745644837:  Books">
            <a:extLst>
              <a:ext uri="{FF2B5EF4-FFF2-40B4-BE49-F238E27FC236}">
                <a16:creationId xmlns:a16="http://schemas.microsoft.com/office/drawing/2014/main" id="{F3172DF2-FCC0-8E29-5B13-12C71FE1604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8524" y="3562349"/>
            <a:ext cx="1704975" cy="2676525"/>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Economic Anthropology - Journal (@EconomicAnthro) / Twitter">
            <a:extLst>
              <a:ext uri="{FF2B5EF4-FFF2-40B4-BE49-F238E27FC236}">
                <a16:creationId xmlns:a16="http://schemas.microsoft.com/office/drawing/2014/main" id="{12A65F6F-D152-B471-909F-DDD3B6D94E2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8524" y="1574803"/>
            <a:ext cx="5992765" cy="18541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0868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F4CB2-628A-087D-51A9-8F80523C6F6B}"/>
              </a:ext>
            </a:extLst>
          </p:cNvPr>
          <p:cNvSpPr>
            <a:spLocks noGrp="1"/>
          </p:cNvSpPr>
          <p:nvPr>
            <p:ph type="title"/>
          </p:nvPr>
        </p:nvSpPr>
        <p:spPr/>
        <p:txBody>
          <a:bodyPr/>
          <a:lstStyle/>
          <a:p>
            <a:r>
              <a:rPr lang="en-GB" b="1" dirty="0">
                <a:latin typeface="+mn-lt"/>
              </a:rPr>
              <a:t>Course Outline</a:t>
            </a:r>
          </a:p>
        </p:txBody>
      </p:sp>
      <p:sp>
        <p:nvSpPr>
          <p:cNvPr id="3" name="Content Placeholder 2">
            <a:extLst>
              <a:ext uri="{FF2B5EF4-FFF2-40B4-BE49-F238E27FC236}">
                <a16:creationId xmlns:a16="http://schemas.microsoft.com/office/drawing/2014/main" id="{81689ECC-D6D2-BADF-8B88-EB68B71C816A}"/>
              </a:ext>
            </a:extLst>
          </p:cNvPr>
          <p:cNvSpPr>
            <a:spLocks noGrp="1"/>
          </p:cNvSpPr>
          <p:nvPr>
            <p:ph idx="1"/>
          </p:nvPr>
        </p:nvSpPr>
        <p:spPr>
          <a:xfrm>
            <a:off x="628650" y="1424763"/>
            <a:ext cx="7886700" cy="4752200"/>
          </a:xfrm>
        </p:spPr>
        <p:txBody>
          <a:bodyPr>
            <a:normAutofit/>
          </a:bodyPr>
          <a:lstStyle/>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Times New Roman" panose="02020603050405020304" pitchFamily="18" charset="0"/>
              </a:rPr>
              <a:t>Introduction and scope of the module </a:t>
            </a:r>
          </a:p>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Times New Roman" panose="02020603050405020304" pitchFamily="18" charset="0"/>
              </a:rPr>
              <a:t>Economy and Society </a:t>
            </a:r>
          </a:p>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Times New Roman" panose="02020603050405020304" pitchFamily="18" charset="0"/>
              </a:rPr>
              <a:t>Notions of “progress”</a:t>
            </a:r>
          </a:p>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Times New Roman" panose="02020603050405020304" pitchFamily="18" charset="0"/>
              </a:rPr>
              <a:t> – and cultural relativism </a:t>
            </a:r>
          </a:p>
          <a:p>
            <a:pPr marL="342900" lvl="0" indent="-342900">
              <a:lnSpc>
                <a:spcPct val="107000"/>
              </a:lnSpc>
              <a:spcAft>
                <a:spcPts val="800"/>
              </a:spcAft>
              <a:buFont typeface="+mj-lt"/>
              <a:buAutoNum type="arabicPeriod"/>
            </a:pPr>
            <a:r>
              <a:rPr lang="en-GB" sz="1800" dirty="0">
                <a:effectLst/>
                <a:latin typeface="Calibri" panose="020F0502020204030204" pitchFamily="34" charset="0"/>
                <a:ea typeface="DengXian" panose="02010600030101010101" pitchFamily="2" charset="-122"/>
                <a:cs typeface="Times New Roman" panose="02020603050405020304" pitchFamily="18" charset="0"/>
              </a:rPr>
              <a:t>Modes of production (1) – and a materialist conception of history</a:t>
            </a:r>
          </a:p>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Times New Roman" panose="02020603050405020304" pitchFamily="18" charset="0"/>
              </a:rPr>
              <a:t>Economic factors of production: the conventional view and a re-assessment </a:t>
            </a:r>
          </a:p>
          <a:p>
            <a:pPr marL="342900" lvl="0" indent="-342900">
              <a:lnSpc>
                <a:spcPct val="107000"/>
              </a:lnSpc>
              <a:spcAft>
                <a:spcPts val="800"/>
              </a:spcAft>
              <a:buFont typeface="+mj-lt"/>
              <a:buAutoNum type="arabicPeriod"/>
            </a:pPr>
            <a:r>
              <a:rPr lang="en-GB" sz="1800" dirty="0">
                <a:effectLst/>
                <a:latin typeface="Calibri" panose="020F0502020204030204" pitchFamily="34" charset="0"/>
                <a:ea typeface="DengXian" panose="02010600030101010101" pitchFamily="2" charset="-122"/>
                <a:cs typeface="Times New Roman" panose="02020603050405020304" pitchFamily="18" charset="0"/>
              </a:rPr>
              <a:t>Modes of production (2) – modern capitalism and understanding the market </a:t>
            </a:r>
          </a:p>
          <a:p>
            <a:pPr marL="342900" lvl="0" indent="-342900">
              <a:lnSpc>
                <a:spcPct val="107000"/>
              </a:lnSpc>
              <a:spcAft>
                <a:spcPts val="800"/>
              </a:spcAft>
              <a:buFont typeface="+mj-lt"/>
              <a:buAutoNum type="arabicPeriod"/>
            </a:pPr>
            <a:r>
              <a:rPr lang="en-GB" sz="1800" dirty="0">
                <a:effectLst/>
                <a:latin typeface="Calibri" panose="020F0502020204030204" pitchFamily="34" charset="0"/>
                <a:ea typeface="DengXian" panose="02010600030101010101" pitchFamily="2" charset="-122"/>
                <a:cs typeface="Times New Roman" panose="02020603050405020304" pitchFamily="18" charset="0"/>
              </a:rPr>
              <a:t>Economic Anthropology and Ecology</a:t>
            </a:r>
          </a:p>
          <a:p>
            <a:pPr marL="342900" lvl="0" indent="-342900">
              <a:lnSpc>
                <a:spcPct val="107000"/>
              </a:lnSpc>
              <a:spcAft>
                <a:spcPts val="800"/>
              </a:spcAft>
              <a:buFont typeface="+mj-lt"/>
              <a:buAutoNum type="arabicPeriod"/>
            </a:pPr>
            <a:r>
              <a:rPr lang="en-GB" sz="1800" dirty="0">
                <a:effectLst/>
                <a:latin typeface="Calibri" panose="020F0502020204030204" pitchFamily="34" charset="0"/>
                <a:ea typeface="DengXian" panose="02010600030101010101" pitchFamily="2" charset="-122"/>
                <a:cs typeface="Times New Roman" panose="02020603050405020304" pitchFamily="18" charset="0"/>
              </a:rPr>
              <a:t>Review and Conclusions</a:t>
            </a:r>
          </a:p>
          <a:p>
            <a:pPr marL="0" indent="0">
              <a:buNone/>
            </a:pPr>
            <a:endParaRPr lang="en-GB" dirty="0"/>
          </a:p>
        </p:txBody>
      </p:sp>
      <p:pic>
        <p:nvPicPr>
          <p:cNvPr id="1026" name="Picture 2" descr="INGREDIENTS OF AN EFFECTIVE PROGRESS REVIEW MEETING (PRM)">
            <a:extLst>
              <a:ext uri="{FF2B5EF4-FFF2-40B4-BE49-F238E27FC236}">
                <a16:creationId xmlns:a16="http://schemas.microsoft.com/office/drawing/2014/main" id="{1AFD2026-B567-E9B8-6BF5-BC0EAF1E4D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54800" y="4599014"/>
            <a:ext cx="2853536" cy="157794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ndigenous Peoples and Autonomy: Insights for a Global Age (Globalization  and Autonomy): Amazon.co.uk: Mario Blaser, Ravi De Costa, Deborah McGregor,  William D. Coleman: 9780774817929: Books">
            <a:extLst>
              <a:ext uri="{FF2B5EF4-FFF2-40B4-BE49-F238E27FC236}">
                <a16:creationId xmlns:a16="http://schemas.microsoft.com/office/drawing/2014/main" id="{1B16E9AF-8206-5E81-EAC5-F6519518EC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65261" y="456044"/>
            <a:ext cx="1743075" cy="2619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79903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What is Political Economy?</a:t>
            </a:r>
          </a:p>
        </p:txBody>
      </p:sp>
      <p:sp>
        <p:nvSpPr>
          <p:cNvPr id="3" name="Content Placeholder 2"/>
          <p:cNvSpPr>
            <a:spLocks noGrp="1"/>
          </p:cNvSpPr>
          <p:nvPr>
            <p:ph idx="1"/>
          </p:nvPr>
        </p:nvSpPr>
        <p:spPr/>
        <p:txBody>
          <a:bodyPr>
            <a:normAutofit/>
          </a:bodyPr>
          <a:lstStyle/>
          <a:p>
            <a:pPr marL="0" indent="0">
              <a:buNone/>
            </a:pPr>
            <a:endParaRPr lang="en-GB" sz="2000" dirty="0"/>
          </a:p>
          <a:p>
            <a:pPr marL="0" indent="0">
              <a:buNone/>
            </a:pPr>
            <a:endParaRPr lang="en-GB" sz="2000" dirty="0"/>
          </a:p>
          <a:p>
            <a:pPr marL="0" indent="0">
              <a:buNone/>
            </a:pPr>
            <a:endParaRPr lang="en-GB" sz="2000" dirty="0"/>
          </a:p>
          <a:p>
            <a:pPr marL="0" indent="0">
              <a:buNone/>
            </a:pPr>
            <a:endParaRPr lang="en-GB" sz="2000" dirty="0"/>
          </a:p>
          <a:p>
            <a:pPr marL="0" indent="0">
              <a:buNone/>
            </a:pPr>
            <a:endParaRPr lang="en-GB" sz="2000" dirty="0"/>
          </a:p>
          <a:p>
            <a:pPr marL="0" indent="0">
              <a:buNone/>
            </a:pPr>
            <a:endParaRPr lang="en-GB" sz="2000" dirty="0"/>
          </a:p>
          <a:p>
            <a:pPr marL="0" indent="0">
              <a:buNone/>
            </a:pPr>
            <a:r>
              <a:rPr lang="en-GB" sz="2000" dirty="0"/>
              <a:t>Both Adam Smith (1723-1790) and Karl Marx (1818-1883), two of the great thinkers in this field, spoke of </a:t>
            </a:r>
            <a:r>
              <a:rPr lang="en-GB" sz="2000" b="1" dirty="0"/>
              <a:t>Political Economy.</a:t>
            </a:r>
            <a:r>
              <a:rPr lang="en-GB" sz="2000" dirty="0"/>
              <a:t> It was only later that the word </a:t>
            </a:r>
            <a:r>
              <a:rPr lang="en-GB" sz="2000" b="1" dirty="0"/>
              <a:t>Economics</a:t>
            </a:r>
            <a:r>
              <a:rPr lang="en-GB" sz="2000" dirty="0"/>
              <a:t> entered general usage, </a:t>
            </a:r>
            <a:r>
              <a:rPr lang="en-GB" sz="2000" i="1" dirty="0"/>
              <a:t>depoliticising</a:t>
            </a:r>
            <a:r>
              <a:rPr lang="en-GB" sz="2000" dirty="0"/>
              <a:t> the subject and, some would say, aiming to give it a "scientific" gloss, </a:t>
            </a:r>
            <a:r>
              <a:rPr lang="en-GB" sz="2000" i="1" dirty="0"/>
              <a:t>above</a:t>
            </a:r>
            <a:r>
              <a:rPr lang="en-GB" sz="2000" dirty="0"/>
              <a:t> mere politics.</a:t>
            </a:r>
          </a:p>
        </p:txBody>
      </p:sp>
      <p:pic>
        <p:nvPicPr>
          <p:cNvPr id="5" name="Picture 4"/>
          <p:cNvPicPr>
            <a:picLocks noChangeAspect="1"/>
          </p:cNvPicPr>
          <p:nvPr/>
        </p:nvPicPr>
        <p:blipFill>
          <a:blip r:embed="rId2"/>
          <a:stretch>
            <a:fillRect/>
          </a:stretch>
        </p:blipFill>
        <p:spPr>
          <a:xfrm>
            <a:off x="4973572" y="1690689"/>
            <a:ext cx="2992077" cy="2231086"/>
          </a:xfrm>
          <a:prstGeom prst="rect">
            <a:avLst/>
          </a:prstGeom>
        </p:spPr>
      </p:pic>
    </p:spTree>
    <p:extLst>
      <p:ext uri="{BB962C8B-B14F-4D97-AF65-F5344CB8AC3E}">
        <p14:creationId xmlns:p14="http://schemas.microsoft.com/office/powerpoint/2010/main" val="28280273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CF341-03D2-0E84-2FC9-995E35CED687}"/>
              </a:ext>
            </a:extLst>
          </p:cNvPr>
          <p:cNvSpPr>
            <a:spLocks noGrp="1"/>
          </p:cNvSpPr>
          <p:nvPr>
            <p:ph type="title"/>
          </p:nvPr>
        </p:nvSpPr>
        <p:spPr/>
        <p:txBody>
          <a:bodyPr/>
          <a:lstStyle/>
          <a:p>
            <a:r>
              <a:rPr lang="en-GB" b="1" dirty="0">
                <a:latin typeface="+mn-lt"/>
              </a:rPr>
              <a:t>Economic Anthropology</a:t>
            </a:r>
          </a:p>
        </p:txBody>
      </p:sp>
      <p:sp>
        <p:nvSpPr>
          <p:cNvPr id="3" name="Content Placeholder 2">
            <a:extLst>
              <a:ext uri="{FF2B5EF4-FFF2-40B4-BE49-F238E27FC236}">
                <a16:creationId xmlns:a16="http://schemas.microsoft.com/office/drawing/2014/main" id="{AD546ED3-2157-9F07-CE1A-D98E9CD03539}"/>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Is it possible – or helpful – to try to identify aspects of human activity which transcend specific </a:t>
            </a:r>
            <a:r>
              <a:rPr lang="en-GB" b="1" i="1" dirty="0"/>
              <a:t>local</a:t>
            </a:r>
            <a:r>
              <a:rPr lang="en-GB" dirty="0"/>
              <a:t> and </a:t>
            </a:r>
            <a:r>
              <a:rPr lang="en-GB" b="1" i="1" dirty="0"/>
              <a:t>chronological </a:t>
            </a:r>
            <a:r>
              <a:rPr lang="en-GB" dirty="0"/>
              <a:t>conditions i.e. which apply </a:t>
            </a:r>
            <a:r>
              <a:rPr lang="en-GB" b="1" i="1" dirty="0"/>
              <a:t>in general </a:t>
            </a:r>
            <a:r>
              <a:rPr lang="en-GB" dirty="0"/>
              <a:t>to all human societies and which might be considered to be </a:t>
            </a:r>
            <a:r>
              <a:rPr lang="en-GB" b="1" i="1" dirty="0"/>
              <a:t>economic</a:t>
            </a:r>
            <a:r>
              <a:rPr lang="en-GB" dirty="0"/>
              <a:t> activities? </a:t>
            </a:r>
          </a:p>
        </p:txBody>
      </p:sp>
      <p:pic>
        <p:nvPicPr>
          <p:cNvPr id="1026" name="Picture 2" descr="Food Security &amp; Sustainable Livelihoods | Oxfam in Horn, East and Central  Africa">
            <a:extLst>
              <a:ext uri="{FF2B5EF4-FFF2-40B4-BE49-F238E27FC236}">
                <a16:creationId xmlns:a16="http://schemas.microsoft.com/office/drawing/2014/main" id="{8B033C17-DA4F-A36E-E1BB-62E3BD726FE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7236" y="1514475"/>
            <a:ext cx="4500563" cy="22502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18056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mn-lt"/>
              </a:rPr>
              <a:t>Economic Anthropology</a:t>
            </a:r>
            <a:br>
              <a:rPr lang="en-GB" b="1" dirty="0">
                <a:latin typeface="+mn-lt"/>
              </a:rPr>
            </a:br>
            <a:r>
              <a:rPr lang="en-GB" sz="2000" b="1" dirty="0">
                <a:latin typeface="+mn-lt"/>
              </a:rPr>
              <a:t>Hann, C. and Hart, K. 2011. </a:t>
            </a:r>
            <a:r>
              <a:rPr lang="en-GB" sz="2000" b="1" i="1" dirty="0">
                <a:latin typeface="+mn-lt"/>
              </a:rPr>
              <a:t>Economic Anthropology</a:t>
            </a:r>
            <a:r>
              <a:rPr lang="en-GB" sz="2000" b="1" dirty="0">
                <a:latin typeface="+mn-lt"/>
              </a:rPr>
              <a:t>. Cambridge: Polity</a:t>
            </a:r>
          </a:p>
        </p:txBody>
      </p:sp>
      <p:sp>
        <p:nvSpPr>
          <p:cNvPr id="3" name="Content Placeholder 2"/>
          <p:cNvSpPr>
            <a:spLocks noGrp="1"/>
          </p:cNvSpPr>
          <p:nvPr>
            <p:ph idx="1"/>
          </p:nvPr>
        </p:nvSpPr>
        <p:spPr>
          <a:xfrm>
            <a:off x="628650" y="1690689"/>
            <a:ext cx="7886700" cy="4486274"/>
          </a:xfrm>
        </p:spPr>
        <p:txBody>
          <a:bodyPr>
            <a:normAutofit/>
          </a:bodyPr>
          <a:lstStyle/>
          <a:p>
            <a:pPr marL="0" indent="0">
              <a:buNone/>
            </a:pPr>
            <a:r>
              <a:rPr lang="en-GB" b="1" dirty="0"/>
              <a:t>Origins and Purposes of Ethnology, Ethnography, Anthropology</a:t>
            </a:r>
          </a:p>
          <a:p>
            <a:pPr marL="0" indent="0">
              <a:buNone/>
            </a:pPr>
            <a:r>
              <a:rPr lang="en-GB" b="1" dirty="0"/>
              <a:t>Hobbes v Rousseau</a:t>
            </a:r>
          </a:p>
          <a:p>
            <a:pPr marL="0" indent="0">
              <a:buNone/>
            </a:pPr>
            <a:endParaRPr lang="en-GB" dirty="0"/>
          </a:p>
        </p:txBody>
      </p:sp>
      <p:sp>
        <p:nvSpPr>
          <p:cNvPr id="4" name="Rectangle 2"/>
          <p:cNvSpPr>
            <a:spLocks noChangeArrowheads="1"/>
          </p:cNvSpPr>
          <p:nvPr/>
        </p:nvSpPr>
        <p:spPr bwMode="auto">
          <a:xfrm>
            <a:off x="-107577" y="88127"/>
            <a:ext cx="65"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1" name="Picture 1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92794" y="2742891"/>
            <a:ext cx="4111570" cy="3265761"/>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45896" y="3100552"/>
            <a:ext cx="1822741" cy="2908100"/>
          </a:xfrm>
          <a:prstGeom prst="rect">
            <a:avLst/>
          </a:prstGeom>
        </p:spPr>
      </p:pic>
    </p:spTree>
    <p:extLst>
      <p:ext uri="{BB962C8B-B14F-4D97-AF65-F5344CB8AC3E}">
        <p14:creationId xmlns:p14="http://schemas.microsoft.com/office/powerpoint/2010/main" val="12295068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mn-lt"/>
              </a:rPr>
              <a:t>Economic Anthropology</a:t>
            </a:r>
            <a:br>
              <a:rPr lang="en-GB" b="1" dirty="0">
                <a:latin typeface="+mn-lt"/>
              </a:rPr>
            </a:br>
            <a:r>
              <a:rPr lang="en-GB" sz="2000" b="1" dirty="0">
                <a:latin typeface="+mn-lt"/>
              </a:rPr>
              <a:t>Hann, C. and Hart, K. 2011. </a:t>
            </a:r>
            <a:r>
              <a:rPr lang="en-GB" sz="2000" b="1" i="1" dirty="0">
                <a:latin typeface="+mn-lt"/>
              </a:rPr>
              <a:t>Economic Anthropology</a:t>
            </a:r>
            <a:r>
              <a:rPr lang="en-GB" sz="2000" b="1" dirty="0">
                <a:latin typeface="+mn-lt"/>
              </a:rPr>
              <a:t>. Cambridge: Polity</a:t>
            </a:r>
          </a:p>
        </p:txBody>
      </p:sp>
      <p:sp>
        <p:nvSpPr>
          <p:cNvPr id="3" name="Content Placeholder 2"/>
          <p:cNvSpPr>
            <a:spLocks noGrp="1"/>
          </p:cNvSpPr>
          <p:nvPr>
            <p:ph idx="1"/>
          </p:nvPr>
        </p:nvSpPr>
        <p:spPr>
          <a:xfrm>
            <a:off x="628650" y="1690689"/>
            <a:ext cx="7886700" cy="4486274"/>
          </a:xfrm>
        </p:spPr>
        <p:txBody>
          <a:bodyPr>
            <a:normAutofit/>
          </a:bodyPr>
          <a:lstStyle/>
          <a:p>
            <a:pPr marL="0" indent="0">
              <a:buNone/>
            </a:pPr>
            <a:r>
              <a:rPr lang="en-GB" b="1" dirty="0"/>
              <a:t>Origins and Purposes of Ethnology, Ethnography, Anthropology</a:t>
            </a:r>
          </a:p>
          <a:p>
            <a:pPr marL="0" indent="0">
              <a:buNone/>
            </a:pPr>
            <a:r>
              <a:rPr lang="en-GB" b="1" dirty="0"/>
              <a:t>Hobbes v Rousseau</a:t>
            </a:r>
          </a:p>
          <a:p>
            <a:pPr marL="0" indent="0">
              <a:buNone/>
            </a:pPr>
            <a:endParaRPr lang="en-GB" dirty="0"/>
          </a:p>
        </p:txBody>
      </p:sp>
      <p:sp>
        <p:nvSpPr>
          <p:cNvPr id="4" name="Rectangle 2"/>
          <p:cNvSpPr>
            <a:spLocks noChangeArrowheads="1"/>
          </p:cNvSpPr>
          <p:nvPr/>
        </p:nvSpPr>
        <p:spPr bwMode="auto">
          <a:xfrm>
            <a:off x="-107577" y="88127"/>
            <a:ext cx="65"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1" name="Picture 1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92794" y="2742891"/>
            <a:ext cx="4111570" cy="3265761"/>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45896" y="3100552"/>
            <a:ext cx="1822741" cy="2908100"/>
          </a:xfrm>
          <a:prstGeom prst="rect">
            <a:avLst/>
          </a:prstGeom>
        </p:spPr>
      </p:pic>
    </p:spTree>
    <p:extLst>
      <p:ext uri="{BB962C8B-B14F-4D97-AF65-F5344CB8AC3E}">
        <p14:creationId xmlns:p14="http://schemas.microsoft.com/office/powerpoint/2010/main" val="6790684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Economic Anthropology</a:t>
            </a:r>
          </a:p>
        </p:txBody>
      </p:sp>
      <p:sp>
        <p:nvSpPr>
          <p:cNvPr id="3" name="Content Placeholder 2"/>
          <p:cNvSpPr>
            <a:spLocks noGrp="1"/>
          </p:cNvSpPr>
          <p:nvPr>
            <p:ph idx="1"/>
          </p:nvPr>
        </p:nvSpPr>
        <p:spPr>
          <a:xfrm>
            <a:off x="628650" y="1431985"/>
            <a:ext cx="7886700" cy="5124090"/>
          </a:xfrm>
        </p:spPr>
        <p:txBody>
          <a:bodyPr>
            <a:normAutofit fontScale="77500" lnSpcReduction="20000"/>
          </a:bodyPr>
          <a:lstStyle/>
          <a:p>
            <a:pPr marL="0" indent="0">
              <a:buNone/>
            </a:pPr>
            <a:r>
              <a:rPr lang="en-GB" dirty="0"/>
              <a:t>Some key, related concepts:</a:t>
            </a:r>
          </a:p>
          <a:p>
            <a:pPr marL="0" indent="0">
              <a:buNone/>
            </a:pPr>
            <a:r>
              <a:rPr lang="en-GB" dirty="0"/>
              <a:t>Material/ism</a:t>
            </a:r>
          </a:p>
          <a:p>
            <a:pPr marL="0" indent="0">
              <a:buNone/>
            </a:pPr>
            <a:r>
              <a:rPr lang="en-GB" dirty="0"/>
              <a:t>Material/</a:t>
            </a:r>
            <a:r>
              <a:rPr lang="en-GB" dirty="0" err="1"/>
              <a:t>ity</a:t>
            </a:r>
            <a:endParaRPr lang="en-GB" dirty="0"/>
          </a:p>
          <a:p>
            <a:pPr marL="0" indent="0">
              <a:buNone/>
            </a:pPr>
            <a:r>
              <a:rPr lang="en-GB" dirty="0"/>
              <a:t>Material/</a:t>
            </a:r>
            <a:r>
              <a:rPr lang="en-GB" dirty="0" err="1"/>
              <a:t>ities</a:t>
            </a:r>
            <a:endParaRPr lang="en-GB" dirty="0"/>
          </a:p>
          <a:p>
            <a:pPr marL="0" indent="0">
              <a:buNone/>
            </a:pPr>
            <a:r>
              <a:rPr lang="en-GB" dirty="0"/>
              <a:t>New </a:t>
            </a:r>
            <a:r>
              <a:rPr lang="en-GB" dirty="0" err="1"/>
              <a:t>Materialities</a:t>
            </a:r>
            <a:r>
              <a:rPr lang="en-GB" dirty="0"/>
              <a:t>: the agency of things – the Social Life of Things (</a:t>
            </a:r>
            <a:r>
              <a:rPr lang="en-GB" dirty="0" err="1"/>
              <a:t>Appadurai</a:t>
            </a:r>
            <a:r>
              <a:rPr lang="en-GB" dirty="0"/>
              <a:t>)</a:t>
            </a:r>
          </a:p>
          <a:p>
            <a:pPr marL="0" indent="0">
              <a:buNone/>
            </a:pPr>
            <a:r>
              <a:rPr lang="en-GB" sz="2300" dirty="0" err="1"/>
              <a:t>Appadurai</a:t>
            </a:r>
            <a:r>
              <a:rPr lang="en-GB" sz="2300" dirty="0"/>
              <a:t>, A. </a:t>
            </a:r>
            <a:r>
              <a:rPr lang="en-GB" sz="2300" i="1" dirty="0"/>
              <a:t>Introduction: Commodities and the Politics of Value </a:t>
            </a:r>
            <a:r>
              <a:rPr lang="en-GB" sz="2300" dirty="0"/>
              <a:t>in (Ed.) </a:t>
            </a:r>
            <a:r>
              <a:rPr lang="en-GB" sz="2300" dirty="0" err="1"/>
              <a:t>Appadurai</a:t>
            </a:r>
            <a:r>
              <a:rPr lang="en-GB" sz="2300" dirty="0"/>
              <a:t>, A. 1988. </a:t>
            </a:r>
            <a:r>
              <a:rPr lang="en-GB" sz="2300" i="1" dirty="0"/>
              <a:t>The Social Life of Things: Commodities in Cultural Perspective</a:t>
            </a:r>
            <a:r>
              <a:rPr lang="en-GB" sz="2300" dirty="0"/>
              <a:t>. Cambridge: CUP. </a:t>
            </a:r>
          </a:p>
          <a:p>
            <a:pPr marL="0" indent="0">
              <a:buNone/>
            </a:pPr>
            <a:r>
              <a:rPr lang="en-GB" sz="2300" dirty="0"/>
              <a:t>Available online at UWTSD Library. (New 2018 edition also published.)</a:t>
            </a:r>
          </a:p>
          <a:p>
            <a:pPr marL="0" indent="0">
              <a:buNone/>
            </a:pPr>
            <a:endParaRPr lang="en-GB" dirty="0"/>
          </a:p>
          <a:p>
            <a:pPr marL="0" indent="0">
              <a:buNone/>
            </a:pPr>
            <a:r>
              <a:rPr lang="en-GB" dirty="0"/>
              <a:t>Human </a:t>
            </a:r>
            <a:r>
              <a:rPr lang="en-GB" b="1" dirty="0"/>
              <a:t>interaction</a:t>
            </a:r>
            <a:r>
              <a:rPr lang="en-GB" dirty="0"/>
              <a:t> with the environment</a:t>
            </a:r>
          </a:p>
          <a:p>
            <a:pPr marL="0" indent="0">
              <a:buNone/>
            </a:pPr>
            <a:r>
              <a:rPr lang="en-GB" dirty="0"/>
              <a:t>From </a:t>
            </a:r>
            <a:r>
              <a:rPr lang="en-GB" b="1" dirty="0"/>
              <a:t>incidental impact </a:t>
            </a:r>
            <a:r>
              <a:rPr lang="en-GB" dirty="0"/>
              <a:t>on the planet to</a:t>
            </a:r>
          </a:p>
          <a:p>
            <a:pPr marL="0" indent="0">
              <a:buNone/>
            </a:pPr>
            <a:r>
              <a:rPr lang="en-GB" b="1" dirty="0"/>
              <a:t>Fundamental impact </a:t>
            </a:r>
            <a:r>
              <a:rPr lang="en-GB" dirty="0"/>
              <a:t>on the planet to</a:t>
            </a:r>
          </a:p>
          <a:p>
            <a:pPr marL="0" indent="0">
              <a:buNone/>
            </a:pPr>
            <a:r>
              <a:rPr lang="en-GB" b="1" dirty="0"/>
              <a:t>Overwhelming impact</a:t>
            </a:r>
            <a:r>
              <a:rPr lang="en-GB" dirty="0"/>
              <a:t>: the Anthropocene era</a:t>
            </a:r>
          </a:p>
          <a:p>
            <a:pPr marL="0" indent="0">
              <a:buNone/>
            </a:pPr>
            <a:endParaRPr lang="en-GB" dirty="0"/>
          </a:p>
        </p:txBody>
      </p:sp>
    </p:spTree>
    <p:extLst>
      <p:ext uri="{BB962C8B-B14F-4D97-AF65-F5344CB8AC3E}">
        <p14:creationId xmlns:p14="http://schemas.microsoft.com/office/powerpoint/2010/main" val="26973011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200" b="1" i="1" dirty="0">
                <a:latin typeface="+mn-lt"/>
              </a:rPr>
              <a:t>Looking ahead to the next class:</a:t>
            </a:r>
            <a:br>
              <a:rPr lang="en-GB" sz="2200" b="1" i="1" dirty="0">
                <a:latin typeface="+mn-lt"/>
              </a:rPr>
            </a:br>
            <a:r>
              <a:rPr lang="en-GB" b="1" dirty="0">
                <a:latin typeface="+mn-lt"/>
              </a:rPr>
              <a:t>The hegemony of production </a:t>
            </a:r>
            <a:br>
              <a:rPr lang="en-GB" b="1" dirty="0">
                <a:latin typeface="+mn-lt"/>
              </a:rPr>
            </a:br>
            <a:r>
              <a:rPr lang="en-GB" sz="2700" b="1" dirty="0">
                <a:latin typeface="+mn-lt"/>
              </a:rPr>
              <a:t>(over other phases of economic activity)</a:t>
            </a:r>
          </a:p>
        </p:txBody>
      </p:sp>
      <p:sp>
        <p:nvSpPr>
          <p:cNvPr id="3" name="Content Placeholder 2"/>
          <p:cNvSpPr>
            <a:spLocks noGrp="1"/>
          </p:cNvSpPr>
          <p:nvPr>
            <p:ph idx="1"/>
          </p:nvPr>
        </p:nvSpPr>
        <p:spPr/>
        <p:txBody>
          <a:bodyPr/>
          <a:lstStyle/>
          <a:p>
            <a:pPr marL="0" indent="0">
              <a:buNone/>
            </a:pPr>
            <a:r>
              <a:rPr lang="en-GB" b="1" dirty="0"/>
              <a:t>Susana </a:t>
            </a:r>
            <a:r>
              <a:rPr lang="en-GB" b="1" dirty="0" err="1"/>
              <a:t>Narotzky</a:t>
            </a:r>
            <a:r>
              <a:rPr lang="en-GB" dirty="0"/>
              <a:t>:</a:t>
            </a:r>
          </a:p>
          <a:p>
            <a:pPr marL="0" indent="0">
              <a:buNone/>
            </a:pPr>
            <a:r>
              <a:rPr lang="en-GB" sz="1800" dirty="0" err="1"/>
              <a:t>Narotzky</a:t>
            </a:r>
            <a:r>
              <a:rPr lang="en-GB" sz="1800" dirty="0"/>
              <a:t>, S. 1997. </a:t>
            </a:r>
            <a:r>
              <a:rPr lang="en-GB" sz="1800" i="1" dirty="0"/>
              <a:t>New Directions in Economic Anthropology</a:t>
            </a:r>
            <a:r>
              <a:rPr lang="en-GB" sz="1800" dirty="0"/>
              <a:t>. London: Pluto Press</a:t>
            </a:r>
          </a:p>
          <a:p>
            <a:r>
              <a:rPr lang="en-GB" dirty="0"/>
              <a:t>Production</a:t>
            </a:r>
          </a:p>
          <a:p>
            <a:r>
              <a:rPr lang="en-GB" dirty="0"/>
              <a:t>Distribution and exchange</a:t>
            </a:r>
          </a:p>
          <a:p>
            <a:r>
              <a:rPr lang="en-GB" dirty="0"/>
              <a:t>Consumption</a:t>
            </a:r>
          </a:p>
          <a:p>
            <a:r>
              <a:rPr lang="en-GB" dirty="0"/>
              <a:t>Social Reproduction</a:t>
            </a:r>
          </a:p>
          <a:p>
            <a:endParaRPr lang="en-GB" dirty="0"/>
          </a:p>
          <a:p>
            <a:pPr marL="0" indent="0">
              <a:buNone/>
            </a:pPr>
            <a:r>
              <a:rPr lang="en-GB" dirty="0" err="1"/>
              <a:t>Narotzky</a:t>
            </a:r>
            <a:r>
              <a:rPr lang="en-GB" dirty="0"/>
              <a:t> emphasises the importance of </a:t>
            </a:r>
            <a:r>
              <a:rPr lang="en-GB" b="1" dirty="0"/>
              <a:t>social reproduction</a:t>
            </a:r>
          </a:p>
        </p:txBody>
      </p:sp>
    </p:spTree>
    <p:extLst>
      <p:ext uri="{BB962C8B-B14F-4D97-AF65-F5344CB8AC3E}">
        <p14:creationId xmlns:p14="http://schemas.microsoft.com/office/powerpoint/2010/main" val="34417723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F31C8-B023-E584-0357-0C76B195863E}"/>
              </a:ext>
            </a:extLst>
          </p:cNvPr>
          <p:cNvSpPr>
            <a:spLocks noGrp="1"/>
          </p:cNvSpPr>
          <p:nvPr>
            <p:ph type="title"/>
          </p:nvPr>
        </p:nvSpPr>
        <p:spPr/>
        <p:txBody>
          <a:bodyPr>
            <a:normAutofit fontScale="90000"/>
          </a:bodyPr>
          <a:lstStyle/>
          <a:p>
            <a:r>
              <a:rPr lang="en-GB" sz="2000" b="1" dirty="0">
                <a:latin typeface="+mn-lt"/>
              </a:rPr>
              <a:t>HPAN5041/6041 Economic Anthropology and Past Societies</a:t>
            </a:r>
            <a:br>
              <a:rPr lang="en-GB" sz="2000" b="1" dirty="0">
                <a:latin typeface="+mn-lt"/>
              </a:rPr>
            </a:br>
            <a:r>
              <a:rPr lang="en-GB" sz="3600" b="1" dirty="0">
                <a:latin typeface="+mn-lt"/>
              </a:rPr>
              <a:t>Economy and Society: </a:t>
            </a:r>
            <a:br>
              <a:rPr lang="en-GB" sz="3600" b="1" dirty="0">
                <a:latin typeface="+mn-lt"/>
              </a:rPr>
            </a:br>
            <a:r>
              <a:rPr lang="en-GB" sz="2000" b="1" dirty="0">
                <a:latin typeface="+mn-lt"/>
              </a:rPr>
              <a:t>Production, distribution and exchange, consumption and social reproduction; different systems of exchange</a:t>
            </a:r>
            <a:br>
              <a:rPr lang="en-GB" sz="1200" dirty="0"/>
            </a:br>
            <a:endParaRPr lang="en-GB" sz="2000" b="1" dirty="0">
              <a:latin typeface="+mn-lt"/>
            </a:endParaRPr>
          </a:p>
        </p:txBody>
      </p:sp>
      <p:sp>
        <p:nvSpPr>
          <p:cNvPr id="3" name="Content Placeholder 2">
            <a:extLst>
              <a:ext uri="{FF2B5EF4-FFF2-40B4-BE49-F238E27FC236}">
                <a16:creationId xmlns:a16="http://schemas.microsoft.com/office/drawing/2014/main" id="{6523537A-6BAC-19EC-FEDC-2762FFBE3C63}"/>
              </a:ext>
            </a:extLst>
          </p:cNvPr>
          <p:cNvSpPr>
            <a:spLocks noGrp="1"/>
          </p:cNvSpPr>
          <p:nvPr>
            <p:ph idx="1"/>
          </p:nvPr>
        </p:nvSpPr>
        <p:spPr/>
        <p:txBody>
          <a:bodyPr>
            <a:normAutofit fontScale="850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sz="2600" b="0" i="0" dirty="0">
                <a:solidFill>
                  <a:srgbClr val="373A3C"/>
                </a:solidFill>
                <a:effectLst/>
                <a:latin typeface="-apple-system"/>
              </a:rPr>
              <a:t>In this section of the module, we'll start to explore different aspects or phases of "economic" activity, such as production, distribution and exchange, consumption and social reproduction. We'll examine and compare different systems of exchange and try to decide whether economic activity is best understood as a distinct and separate aspect of human inter-action - or whether it can be seen, at least in some types of society, as "embedded" in society itself.</a:t>
            </a:r>
            <a:r>
              <a:rPr lang="en-GB" sz="2600" dirty="0"/>
              <a:t> </a:t>
            </a:r>
          </a:p>
        </p:txBody>
      </p:sp>
      <p:pic>
        <p:nvPicPr>
          <p:cNvPr id="1026" name="Picture 2" descr="market | Bob Jessop">
            <a:extLst>
              <a:ext uri="{FF2B5EF4-FFF2-40B4-BE49-F238E27FC236}">
                <a16:creationId xmlns:a16="http://schemas.microsoft.com/office/drawing/2014/main" id="{275CD1B1-781A-595A-6D6B-CC7A62FF2B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1543" y="1690689"/>
            <a:ext cx="3769541" cy="23709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90159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0A79B-E330-AAE4-D83F-6517F3C513D7}"/>
              </a:ext>
            </a:extLst>
          </p:cNvPr>
          <p:cNvSpPr>
            <a:spLocks noGrp="1"/>
          </p:cNvSpPr>
          <p:nvPr>
            <p:ph type="title"/>
          </p:nvPr>
        </p:nvSpPr>
        <p:spPr/>
        <p:txBody>
          <a:bodyPr>
            <a:normAutofit fontScale="90000"/>
          </a:bodyPr>
          <a:lstStyle/>
          <a:p>
            <a:br>
              <a:rPr lang="en-GB" b="1" dirty="0">
                <a:latin typeface="+mn-lt"/>
              </a:rPr>
            </a:br>
            <a:r>
              <a:rPr lang="en-GB" b="1" dirty="0">
                <a:latin typeface="+mn-lt"/>
              </a:rPr>
              <a:t>Production of tools, containers, shelter, artefacts,</a:t>
            </a:r>
            <a:br>
              <a:rPr lang="en-GB" b="1" dirty="0">
                <a:latin typeface="+mn-lt"/>
              </a:rPr>
            </a:br>
            <a:r>
              <a:rPr lang="en-GB" b="1" dirty="0">
                <a:latin typeface="+mn-lt"/>
              </a:rPr>
              <a:t>decoration/art</a:t>
            </a:r>
          </a:p>
        </p:txBody>
      </p:sp>
      <p:sp>
        <p:nvSpPr>
          <p:cNvPr id="3" name="Content Placeholder 2">
            <a:extLst>
              <a:ext uri="{FF2B5EF4-FFF2-40B4-BE49-F238E27FC236}">
                <a16:creationId xmlns:a16="http://schemas.microsoft.com/office/drawing/2014/main" id="{6AB3A19A-5F47-DF5C-CE95-6F05BFF330F5}"/>
              </a:ext>
            </a:extLst>
          </p:cNvPr>
          <p:cNvSpPr>
            <a:spLocks noGrp="1"/>
          </p:cNvSpPr>
          <p:nvPr>
            <p:ph idx="1"/>
          </p:nvPr>
        </p:nvSpPr>
        <p:spPr/>
        <p:txBody>
          <a:bodyPr/>
          <a:lstStyle/>
          <a:p>
            <a:pPr marL="0" indent="0">
              <a:buNone/>
            </a:pPr>
            <a:endParaRPr lang="en-GB" dirty="0"/>
          </a:p>
          <a:p>
            <a:pPr marL="0" indent="0">
              <a:buNone/>
            </a:pPr>
            <a:r>
              <a:rPr lang="en-GB" dirty="0"/>
              <a:t>Is this </a:t>
            </a:r>
            <a:r>
              <a:rPr lang="en-GB" b="1" dirty="0"/>
              <a:t>economic production</a:t>
            </a:r>
            <a:r>
              <a:rPr lang="en-GB" dirty="0"/>
              <a:t>?</a:t>
            </a:r>
          </a:p>
          <a:p>
            <a:pPr marL="0" indent="0">
              <a:buNone/>
            </a:pPr>
            <a:r>
              <a:rPr lang="en-GB" dirty="0"/>
              <a:t>…or is this </a:t>
            </a:r>
            <a:r>
              <a:rPr lang="en-GB" b="1" i="1" dirty="0"/>
              <a:t>core</a:t>
            </a:r>
            <a:r>
              <a:rPr lang="en-GB" dirty="0"/>
              <a:t> social/cultural activity?</a:t>
            </a:r>
          </a:p>
          <a:p>
            <a:pPr marL="0" indent="0">
              <a:buNone/>
            </a:pPr>
            <a:r>
              <a:rPr lang="en-GB" b="1" dirty="0"/>
              <a:t>Embeddedness</a:t>
            </a:r>
          </a:p>
          <a:p>
            <a:pPr marL="0" indent="0">
              <a:buNone/>
            </a:pPr>
            <a:endParaRPr lang="en-GB" b="1" dirty="0"/>
          </a:p>
          <a:p>
            <a:pPr marL="0" indent="0">
              <a:buNone/>
            </a:pPr>
            <a:r>
              <a:rPr lang="en-GB" dirty="0"/>
              <a:t>  </a:t>
            </a:r>
          </a:p>
        </p:txBody>
      </p:sp>
      <p:pic>
        <p:nvPicPr>
          <p:cNvPr id="4098" name="Picture 2">
            <a:extLst>
              <a:ext uri="{FF2B5EF4-FFF2-40B4-BE49-F238E27FC236}">
                <a16:creationId xmlns:a16="http://schemas.microsoft.com/office/drawing/2014/main" id="{AF025A44-E352-BFE4-46AD-4DC68EE1FC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325" y="3758199"/>
            <a:ext cx="3876675" cy="2734675"/>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The astonishing vision and focus of Namibia's nomads - BBC Future">
            <a:extLst>
              <a:ext uri="{FF2B5EF4-FFF2-40B4-BE49-F238E27FC236}">
                <a16:creationId xmlns:a16="http://schemas.microsoft.com/office/drawing/2014/main" id="{2A3FF2BD-26E9-A8F1-9664-58EF023F15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55566" y="1128552"/>
            <a:ext cx="3028483" cy="1695950"/>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Himba People Art Prints - Fine Art America">
            <a:extLst>
              <a:ext uri="{FF2B5EF4-FFF2-40B4-BE49-F238E27FC236}">
                <a16:creationId xmlns:a16="http://schemas.microsoft.com/office/drawing/2014/main" id="{D5DD2456-EC71-CB6A-4FEF-98CDF41199F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67250" y="3758199"/>
            <a:ext cx="4116799" cy="2747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4247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C5F98-18E1-5FC2-4130-D312F4F94601}"/>
              </a:ext>
            </a:extLst>
          </p:cNvPr>
          <p:cNvSpPr>
            <a:spLocks noGrp="1"/>
          </p:cNvSpPr>
          <p:nvPr>
            <p:ph type="title"/>
          </p:nvPr>
        </p:nvSpPr>
        <p:spPr/>
        <p:txBody>
          <a:bodyPr/>
          <a:lstStyle/>
          <a:p>
            <a:r>
              <a:rPr lang="en-GB" b="1" dirty="0">
                <a:latin typeface="+mn-lt"/>
              </a:rPr>
              <a:t>Distribution and exchange</a:t>
            </a:r>
            <a:br>
              <a:rPr lang="en-GB" dirty="0"/>
            </a:br>
            <a:endParaRPr lang="en-GB" dirty="0"/>
          </a:p>
        </p:txBody>
      </p:sp>
      <p:sp>
        <p:nvSpPr>
          <p:cNvPr id="3" name="Content Placeholder 2">
            <a:extLst>
              <a:ext uri="{FF2B5EF4-FFF2-40B4-BE49-F238E27FC236}">
                <a16:creationId xmlns:a16="http://schemas.microsoft.com/office/drawing/2014/main" id="{202858FF-67D3-474E-E57D-C10B9EFBA92E}"/>
              </a:ext>
            </a:extLst>
          </p:cNvPr>
          <p:cNvSpPr>
            <a:spLocks noGrp="1"/>
          </p:cNvSpPr>
          <p:nvPr>
            <p:ph idx="1"/>
          </p:nvPr>
        </p:nvSpPr>
        <p:spPr>
          <a:xfrm>
            <a:off x="628650" y="1222744"/>
            <a:ext cx="7886700" cy="4954219"/>
          </a:xfrm>
        </p:spPr>
        <p:txBody>
          <a:bodyPr>
            <a:normAutofit fontScale="85000" lnSpcReduction="20000"/>
          </a:bodyPr>
          <a:lstStyle/>
          <a:p>
            <a:endParaRPr lang="en-GB" dirty="0"/>
          </a:p>
          <a:p>
            <a:endParaRPr lang="en-GB" dirty="0"/>
          </a:p>
          <a:p>
            <a:endParaRPr lang="en-GB" dirty="0"/>
          </a:p>
          <a:p>
            <a:r>
              <a:rPr lang="en-GB" dirty="0"/>
              <a:t>What is distributed?</a:t>
            </a:r>
          </a:p>
          <a:p>
            <a:r>
              <a:rPr lang="en-GB" dirty="0"/>
              <a:t>What is exchanged?</a:t>
            </a:r>
          </a:p>
          <a:p>
            <a:r>
              <a:rPr lang="en-GB" dirty="0"/>
              <a:t>Forms of exchange: </a:t>
            </a:r>
          </a:p>
          <a:p>
            <a:pPr marL="0" indent="0">
              <a:buNone/>
            </a:pPr>
            <a:r>
              <a:rPr lang="en-GB" dirty="0"/>
              <a:t>   local and long-distance</a:t>
            </a:r>
          </a:p>
          <a:p>
            <a:pPr marL="0" indent="0">
              <a:buNone/>
            </a:pPr>
            <a:endParaRPr lang="en-GB" dirty="0"/>
          </a:p>
          <a:p>
            <a:pPr marL="0" indent="0">
              <a:buNone/>
            </a:pPr>
            <a:r>
              <a:rPr lang="en-GB" dirty="0"/>
              <a:t>Bronislaw </a:t>
            </a:r>
            <a:r>
              <a:rPr lang="en-GB" dirty="0" err="1"/>
              <a:t>Malinowksi</a:t>
            </a:r>
            <a:r>
              <a:rPr lang="en-GB" dirty="0"/>
              <a:t>: the kula ring</a:t>
            </a:r>
          </a:p>
          <a:p>
            <a:pPr marL="0" indent="0">
              <a:buNone/>
            </a:pPr>
            <a:r>
              <a:rPr lang="en-GB" dirty="0"/>
              <a:t>Marcel </a:t>
            </a:r>
            <a:r>
              <a:rPr lang="en-GB" dirty="0" err="1"/>
              <a:t>Mauss</a:t>
            </a:r>
            <a:r>
              <a:rPr lang="en-GB" dirty="0"/>
              <a:t>: The gift</a:t>
            </a:r>
          </a:p>
          <a:p>
            <a:pPr marL="0" indent="0">
              <a:buNone/>
            </a:pPr>
            <a:r>
              <a:rPr lang="en-GB" dirty="0"/>
              <a:t>Karl Polanyi: key differences between the </a:t>
            </a:r>
            <a:r>
              <a:rPr lang="en-GB" i="1" dirty="0"/>
              <a:t>capitalist market economy</a:t>
            </a:r>
            <a:r>
              <a:rPr lang="en-GB" dirty="0"/>
              <a:t> and </a:t>
            </a:r>
            <a:r>
              <a:rPr lang="en-GB" i="1" dirty="0"/>
              <a:t>pre-capitalist economic formations</a:t>
            </a:r>
            <a:r>
              <a:rPr lang="en-GB" dirty="0"/>
              <a:t> – embeddedness  </a:t>
            </a:r>
          </a:p>
          <a:p>
            <a:pPr marL="0" indent="0">
              <a:buNone/>
            </a:pPr>
            <a:endParaRPr lang="en-GB" dirty="0"/>
          </a:p>
        </p:txBody>
      </p:sp>
      <p:pic>
        <p:nvPicPr>
          <p:cNvPr id="5122" name="Picture 2" descr="Notes on Culture: Malinowski, Kula">
            <a:extLst>
              <a:ext uri="{FF2B5EF4-FFF2-40B4-BE49-F238E27FC236}">
                <a16:creationId xmlns:a16="http://schemas.microsoft.com/office/drawing/2014/main" id="{68D2BFF1-8213-2D9A-C2D9-B6B82E7B2F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33949" y="1027907"/>
            <a:ext cx="3581401" cy="32613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99911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0D328-DA3D-DAC1-FFDE-23F7D2ECCCB3}"/>
              </a:ext>
            </a:extLst>
          </p:cNvPr>
          <p:cNvSpPr>
            <a:spLocks noGrp="1"/>
          </p:cNvSpPr>
          <p:nvPr>
            <p:ph type="title"/>
          </p:nvPr>
        </p:nvSpPr>
        <p:spPr/>
        <p:txBody>
          <a:bodyPr/>
          <a:lstStyle/>
          <a:p>
            <a:r>
              <a:rPr lang="en-GB" b="1" dirty="0">
                <a:latin typeface="+mn-lt"/>
              </a:rPr>
              <a:t>Consumption</a:t>
            </a:r>
          </a:p>
        </p:txBody>
      </p:sp>
      <p:sp>
        <p:nvSpPr>
          <p:cNvPr id="3" name="Content Placeholder 2">
            <a:extLst>
              <a:ext uri="{FF2B5EF4-FFF2-40B4-BE49-F238E27FC236}">
                <a16:creationId xmlns:a16="http://schemas.microsoft.com/office/drawing/2014/main" id="{16729D4C-5A03-FFC1-B7F4-8528E98F9F19}"/>
              </a:ext>
            </a:extLst>
          </p:cNvPr>
          <p:cNvSpPr>
            <a:spLocks noGrp="1"/>
          </p:cNvSpPr>
          <p:nvPr>
            <p:ph idx="1"/>
          </p:nvPr>
        </p:nvSpPr>
        <p:spPr>
          <a:xfrm>
            <a:off x="628650" y="1400175"/>
            <a:ext cx="7886700" cy="4776788"/>
          </a:xfrm>
        </p:spPr>
        <p:txBody>
          <a:bodyPr/>
          <a:lstStyle/>
          <a:p>
            <a:endParaRPr lang="en-GB" dirty="0"/>
          </a:p>
          <a:p>
            <a:endParaRPr lang="en-GB" dirty="0"/>
          </a:p>
          <a:p>
            <a:pPr marL="0" indent="0">
              <a:buNone/>
            </a:pPr>
            <a:endParaRPr lang="en-GB" dirty="0"/>
          </a:p>
          <a:p>
            <a:endParaRPr lang="en-GB" dirty="0"/>
          </a:p>
          <a:p>
            <a:r>
              <a:rPr lang="en-GB" dirty="0"/>
              <a:t>Sharing</a:t>
            </a:r>
          </a:p>
          <a:p>
            <a:r>
              <a:rPr lang="en-GB" dirty="0"/>
              <a:t>Storage</a:t>
            </a:r>
          </a:p>
          <a:p>
            <a:r>
              <a:rPr lang="en-GB" dirty="0"/>
              <a:t>Carrying</a:t>
            </a:r>
          </a:p>
          <a:p>
            <a:r>
              <a:rPr lang="en-GB" dirty="0"/>
              <a:t>Communal meals</a:t>
            </a:r>
          </a:p>
          <a:p>
            <a:r>
              <a:rPr lang="en-GB" dirty="0"/>
              <a:t>Ritual and seasonal activities</a:t>
            </a:r>
          </a:p>
        </p:txBody>
      </p:sp>
      <p:pic>
        <p:nvPicPr>
          <p:cNvPr id="6146" name="Picture 2" descr="Wallaby-skin water carrier - The Australian Museum">
            <a:extLst>
              <a:ext uri="{FF2B5EF4-FFF2-40B4-BE49-F238E27FC236}">
                <a16:creationId xmlns:a16="http://schemas.microsoft.com/office/drawing/2014/main" id="{A0D3C09B-371A-F6F9-104F-7D262BD41F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0575" y="1581151"/>
            <a:ext cx="2647950" cy="1724025"/>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Indigenous woman and child transporting drinking water in plastic containers  on their head, Zambia, Stock Photo, Picture And Rights Managed Image. Pic.  IBR-1217258 | agefotostock">
            <a:extLst>
              <a:ext uri="{FF2B5EF4-FFF2-40B4-BE49-F238E27FC236}">
                <a16:creationId xmlns:a16="http://schemas.microsoft.com/office/drawing/2014/main" id="{06F27C67-07E2-BEB1-CB95-2D770962E3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2275" y="3305176"/>
            <a:ext cx="1743075" cy="2619375"/>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Planet Calabash">
            <a:extLst>
              <a:ext uri="{FF2B5EF4-FFF2-40B4-BE49-F238E27FC236}">
                <a16:creationId xmlns:a16="http://schemas.microsoft.com/office/drawing/2014/main" id="{F2F935C0-660E-338C-AD9E-FB36E7FD956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81474" y="909638"/>
            <a:ext cx="4333876" cy="21669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93042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E8223-7D3F-0E11-8C40-AD19649BA4E1}"/>
              </a:ext>
            </a:extLst>
          </p:cNvPr>
          <p:cNvSpPr>
            <a:spLocks noGrp="1"/>
          </p:cNvSpPr>
          <p:nvPr>
            <p:ph type="title"/>
          </p:nvPr>
        </p:nvSpPr>
        <p:spPr/>
        <p:txBody>
          <a:bodyPr/>
          <a:lstStyle/>
          <a:p>
            <a:r>
              <a:rPr lang="en-GB" b="1" dirty="0">
                <a:latin typeface="+mn-lt"/>
              </a:rPr>
              <a:t>Social Reproduction</a:t>
            </a:r>
            <a:br>
              <a:rPr lang="en-GB" b="1" dirty="0">
                <a:latin typeface="+mn-lt"/>
              </a:rPr>
            </a:br>
            <a:r>
              <a:rPr lang="en-GB" sz="2800" b="1" dirty="0">
                <a:latin typeface="+mn-lt"/>
              </a:rPr>
              <a:t>How important is this?</a:t>
            </a:r>
          </a:p>
        </p:txBody>
      </p:sp>
      <p:sp>
        <p:nvSpPr>
          <p:cNvPr id="3" name="Content Placeholder 2">
            <a:extLst>
              <a:ext uri="{FF2B5EF4-FFF2-40B4-BE49-F238E27FC236}">
                <a16:creationId xmlns:a16="http://schemas.microsoft.com/office/drawing/2014/main" id="{6453C31E-BEF4-457C-7614-7A3099E335C2}"/>
              </a:ext>
            </a:extLst>
          </p:cNvPr>
          <p:cNvSpPr>
            <a:spLocks noGrp="1"/>
          </p:cNvSpPr>
          <p:nvPr>
            <p:ph idx="1"/>
          </p:nvPr>
        </p:nvSpPr>
        <p:spPr>
          <a:xfrm>
            <a:off x="628650" y="2024743"/>
            <a:ext cx="7886700" cy="4152220"/>
          </a:xfrm>
        </p:spPr>
        <p:txBody>
          <a:bodyPr/>
          <a:lstStyle/>
          <a:p>
            <a:endParaRPr lang="en-GB" dirty="0"/>
          </a:p>
          <a:p>
            <a:endParaRPr lang="en-GB" dirty="0"/>
          </a:p>
          <a:p>
            <a:endParaRPr lang="en-GB" dirty="0"/>
          </a:p>
          <a:p>
            <a:pPr marL="0" indent="0">
              <a:buNone/>
            </a:pPr>
            <a:endParaRPr lang="en-GB" dirty="0"/>
          </a:p>
          <a:p>
            <a:r>
              <a:rPr lang="en-GB" dirty="0"/>
              <a:t>The raising of future generations</a:t>
            </a:r>
          </a:p>
          <a:p>
            <a:r>
              <a:rPr lang="en-GB" dirty="0"/>
              <a:t>Socialisation (passing on knowledges)</a:t>
            </a:r>
          </a:p>
          <a:p>
            <a:pPr marL="0" indent="0">
              <a:buNone/>
            </a:pPr>
            <a:endParaRPr lang="en-GB" dirty="0"/>
          </a:p>
        </p:txBody>
      </p:sp>
      <p:pic>
        <p:nvPicPr>
          <p:cNvPr id="7170" name="Picture 2" descr="Social Reproduction Theory – RENATURED">
            <a:extLst>
              <a:ext uri="{FF2B5EF4-FFF2-40B4-BE49-F238E27FC236}">
                <a16:creationId xmlns:a16="http://schemas.microsoft.com/office/drawing/2014/main" id="{983F237A-1A1D-7594-9AA9-CFAB3D4CCD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2382" y="682698"/>
            <a:ext cx="3134891" cy="3189506"/>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Social reproduction and a just post-COVID world – SOAS Blog">
            <a:extLst>
              <a:ext uri="{FF2B5EF4-FFF2-40B4-BE49-F238E27FC236}">
                <a16:creationId xmlns:a16="http://schemas.microsoft.com/office/drawing/2014/main" id="{2685E084-DB0A-EF73-6161-4C79988FE7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0618" y="1690689"/>
            <a:ext cx="4729796" cy="20788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47171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F31C8-B023-E584-0357-0C76B195863E}"/>
              </a:ext>
            </a:extLst>
          </p:cNvPr>
          <p:cNvSpPr>
            <a:spLocks noGrp="1"/>
          </p:cNvSpPr>
          <p:nvPr>
            <p:ph type="title"/>
          </p:nvPr>
        </p:nvSpPr>
        <p:spPr/>
        <p:txBody>
          <a:bodyPr>
            <a:normAutofit fontScale="90000"/>
          </a:bodyPr>
          <a:lstStyle/>
          <a:p>
            <a:r>
              <a:rPr lang="en-GB" sz="2000" b="1" dirty="0">
                <a:latin typeface="+mn-lt"/>
              </a:rPr>
              <a:t>HPAN5041/6041 Economic Anthropology and Past Societies</a:t>
            </a:r>
            <a:br>
              <a:rPr lang="en-GB" sz="2000" b="1" dirty="0">
                <a:latin typeface="+mn-lt"/>
              </a:rPr>
            </a:br>
            <a:r>
              <a:rPr lang="en-GB" sz="3600" b="1" dirty="0">
                <a:latin typeface="+mn-lt"/>
              </a:rPr>
              <a:t>Notions of “progress” and Cultural Relativism</a:t>
            </a:r>
          </a:p>
        </p:txBody>
      </p:sp>
      <p:sp>
        <p:nvSpPr>
          <p:cNvPr id="3" name="Content Placeholder 2">
            <a:extLst>
              <a:ext uri="{FF2B5EF4-FFF2-40B4-BE49-F238E27FC236}">
                <a16:creationId xmlns:a16="http://schemas.microsoft.com/office/drawing/2014/main" id="{6523537A-6BAC-19EC-FEDC-2762FFBE3C63}"/>
              </a:ext>
            </a:extLst>
          </p:cNvPr>
          <p:cNvSpPr>
            <a:spLocks noGrp="1"/>
          </p:cNvSpPr>
          <p:nvPr>
            <p:ph idx="1"/>
          </p:nvPr>
        </p:nvSpPr>
        <p:spPr/>
        <p:txBody>
          <a:bodyPr>
            <a:normAutofit fontScale="70000" lnSpcReduction="20000"/>
          </a:bodyPr>
          <a:lstStyle/>
          <a:p>
            <a:pPr marL="0" indent="0">
              <a:buNone/>
            </a:pPr>
            <a:r>
              <a:rPr lang="en-GB" dirty="0"/>
              <a:t>Anthropology and Past Societies: Teleology and “Progress”</a:t>
            </a:r>
          </a:p>
          <a:p>
            <a:pPr marL="0" indent="0">
              <a:buNone/>
            </a:pPr>
            <a:endParaRPr lang="en-GB" dirty="0"/>
          </a:p>
          <a:p>
            <a:endParaRPr lang="en-GB" dirty="0"/>
          </a:p>
          <a:p>
            <a:endParaRPr lang="en-GB" dirty="0"/>
          </a:p>
          <a:p>
            <a:endParaRPr lang="en-GB" dirty="0"/>
          </a:p>
          <a:p>
            <a:endParaRPr lang="en-GB" dirty="0"/>
          </a:p>
          <a:p>
            <a:pPr marL="0" indent="0">
              <a:buNone/>
            </a:pPr>
            <a:endParaRPr lang="en-GB" dirty="0"/>
          </a:p>
          <a:p>
            <a:pPr marL="0" indent="0">
              <a:buNone/>
            </a:pPr>
            <a:r>
              <a:rPr lang="en-GB" b="0" i="0" dirty="0">
                <a:solidFill>
                  <a:srgbClr val="373A3C"/>
                </a:solidFill>
                <a:effectLst/>
                <a:latin typeface="-apple-system"/>
              </a:rPr>
              <a:t>In this part of the module, we'll ask questions that are as old as the study of anthropology itself. For example, is it valid to speak of a hierarchy of </a:t>
            </a:r>
            <a:r>
              <a:rPr lang="en-GB" b="0" i="1" dirty="0">
                <a:solidFill>
                  <a:srgbClr val="373A3C"/>
                </a:solidFill>
                <a:effectLst/>
                <a:latin typeface="-apple-system"/>
              </a:rPr>
              <a:t>types</a:t>
            </a:r>
            <a:r>
              <a:rPr lang="en-GB" b="0" i="0" dirty="0">
                <a:solidFill>
                  <a:srgbClr val="373A3C"/>
                </a:solidFill>
                <a:effectLst/>
                <a:latin typeface="-apple-system"/>
              </a:rPr>
              <a:t> of human society, from the "simplest" (usually found at the bottom of the hierarchy) to the most complex and "productive"? Or, should we take a view based on taking each distinct society on its own terms, without seeking to fit it into some kind of hierarchy of social "progress"? In any case, where has all this "progress" got us, in terms of our relationship with the ecology of the planet?</a:t>
            </a:r>
            <a:endParaRPr lang="en-GB" dirty="0"/>
          </a:p>
        </p:txBody>
      </p:sp>
      <p:pic>
        <p:nvPicPr>
          <p:cNvPr id="1026" name="Picture 2" descr="How to Prevent Industrial Waste Pollution | AOTC">
            <a:extLst>
              <a:ext uri="{FF2B5EF4-FFF2-40B4-BE49-F238E27FC236}">
                <a16:creationId xmlns:a16="http://schemas.microsoft.com/office/drawing/2014/main" id="{23A3F8E2-4775-7349-5C2D-30223C9D47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3426" y="2225195"/>
            <a:ext cx="3647988" cy="19002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17865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3FB35-1D11-2FDB-34DD-F7BA6E9F908F}"/>
              </a:ext>
            </a:extLst>
          </p:cNvPr>
          <p:cNvSpPr>
            <a:spLocks noGrp="1"/>
          </p:cNvSpPr>
          <p:nvPr>
            <p:ph type="title"/>
          </p:nvPr>
        </p:nvSpPr>
        <p:spPr/>
        <p:txBody>
          <a:bodyPr/>
          <a:lstStyle/>
          <a:p>
            <a:r>
              <a:rPr lang="en-GB" b="1" dirty="0">
                <a:latin typeface="+mn-lt"/>
              </a:rPr>
              <a:t>Rapid research exercise</a:t>
            </a:r>
          </a:p>
        </p:txBody>
      </p:sp>
      <p:sp>
        <p:nvSpPr>
          <p:cNvPr id="3" name="Content Placeholder 2">
            <a:extLst>
              <a:ext uri="{FF2B5EF4-FFF2-40B4-BE49-F238E27FC236}">
                <a16:creationId xmlns:a16="http://schemas.microsoft.com/office/drawing/2014/main" id="{7EADB728-12B6-88C9-6B5B-399337E43A5D}"/>
              </a:ext>
            </a:extLst>
          </p:cNvPr>
          <p:cNvSpPr>
            <a:spLocks noGrp="1"/>
          </p:cNvSpPr>
          <p:nvPr>
            <p:ph idx="1"/>
          </p:nvPr>
        </p:nvSpPr>
        <p:spPr/>
        <p:txBody>
          <a:bodyPr/>
          <a:lstStyle/>
          <a:p>
            <a:pPr marL="0" indent="0">
              <a:buNone/>
            </a:pPr>
            <a:endParaRPr lang="en-GB" dirty="0"/>
          </a:p>
          <a:p>
            <a:endParaRPr lang="en-GB" dirty="0"/>
          </a:p>
          <a:p>
            <a:endParaRPr lang="en-GB" dirty="0"/>
          </a:p>
          <a:p>
            <a:endParaRPr lang="en-GB" dirty="0"/>
          </a:p>
          <a:p>
            <a:endParaRPr lang="en-GB" dirty="0"/>
          </a:p>
          <a:p>
            <a:r>
              <a:rPr lang="en-GB" b="1" dirty="0"/>
              <a:t>Teleology</a:t>
            </a:r>
          </a:p>
          <a:p>
            <a:r>
              <a:rPr lang="en-GB" b="1" dirty="0"/>
              <a:t>Progress</a:t>
            </a:r>
          </a:p>
          <a:p>
            <a:r>
              <a:rPr lang="en-GB" b="1" dirty="0"/>
              <a:t>Social evolution</a:t>
            </a:r>
          </a:p>
        </p:txBody>
      </p:sp>
      <p:pic>
        <p:nvPicPr>
          <p:cNvPr id="1026" name="Picture 2" descr="INGREDIENTS OF AN EFFECTIVE PROGRESS REVIEW MEETING (PRM)">
            <a:extLst>
              <a:ext uri="{FF2B5EF4-FFF2-40B4-BE49-F238E27FC236}">
                <a16:creationId xmlns:a16="http://schemas.microsoft.com/office/drawing/2014/main" id="{056CF70F-B62A-DD82-9644-322E7912F1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6287" y="1462088"/>
            <a:ext cx="4952145" cy="27384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61837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666A8-7CDE-9C79-A208-3B94EAB0B582}"/>
              </a:ext>
            </a:extLst>
          </p:cNvPr>
          <p:cNvSpPr>
            <a:spLocks noGrp="1"/>
          </p:cNvSpPr>
          <p:nvPr>
            <p:ph type="title"/>
          </p:nvPr>
        </p:nvSpPr>
        <p:spPr/>
        <p:txBody>
          <a:bodyPr>
            <a:normAutofit fontScale="90000"/>
          </a:bodyPr>
          <a:lstStyle/>
          <a:p>
            <a:r>
              <a:rPr lang="en-GB" b="1" dirty="0">
                <a:latin typeface="+mn-lt"/>
              </a:rPr>
              <a:t>Foragers today</a:t>
            </a:r>
            <a:br>
              <a:rPr lang="en-GB" dirty="0"/>
            </a:b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https://www2.palomar.edu/anthro/subsistence/sub_2.htm</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pic>
        <p:nvPicPr>
          <p:cNvPr id="4" name="Content Placeholder 3" descr="Adaptations to Environments Biological –Body shape –Hair form –Skin color  –Other physical adaptations Cultural –Technology –Behavior –Belief systems  –Sustainable. - ppt download">
            <a:extLst>
              <a:ext uri="{FF2B5EF4-FFF2-40B4-BE49-F238E27FC236}">
                <a16:creationId xmlns:a16="http://schemas.microsoft.com/office/drawing/2014/main" id="{A059A1DA-0808-ABF6-8816-03532B2F6E32}"/>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28650" y="1127051"/>
            <a:ext cx="6701368" cy="4933507"/>
          </a:xfrm>
          <a:prstGeom prst="rect">
            <a:avLst/>
          </a:prstGeom>
          <a:noFill/>
          <a:ln>
            <a:noFill/>
          </a:ln>
        </p:spPr>
      </p:pic>
    </p:spTree>
    <p:extLst>
      <p:ext uri="{BB962C8B-B14F-4D97-AF65-F5344CB8AC3E}">
        <p14:creationId xmlns:p14="http://schemas.microsoft.com/office/powerpoint/2010/main" val="6285221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C1567-AE06-4E9F-B4A9-73C167DF2E54}"/>
              </a:ext>
            </a:extLst>
          </p:cNvPr>
          <p:cNvSpPr>
            <a:spLocks noGrp="1"/>
          </p:cNvSpPr>
          <p:nvPr>
            <p:ph type="title"/>
          </p:nvPr>
        </p:nvSpPr>
        <p:spPr/>
        <p:txBody>
          <a:bodyPr/>
          <a:lstStyle/>
          <a:p>
            <a:r>
              <a:rPr lang="en-GB" dirty="0"/>
              <a:t>  </a:t>
            </a:r>
          </a:p>
        </p:txBody>
      </p:sp>
      <p:pic>
        <p:nvPicPr>
          <p:cNvPr id="4" name="Content Placeholder 3" descr="Native American - Reorganization | Britannica">
            <a:extLst>
              <a:ext uri="{FF2B5EF4-FFF2-40B4-BE49-F238E27FC236}">
                <a16:creationId xmlns:a16="http://schemas.microsoft.com/office/drawing/2014/main" id="{9719B259-494D-441F-BE9B-BD72A88AE817}"/>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81665" y="725023"/>
            <a:ext cx="6307377" cy="5451940"/>
          </a:xfrm>
          <a:prstGeom prst="rect">
            <a:avLst/>
          </a:prstGeom>
          <a:noFill/>
          <a:ln>
            <a:noFill/>
          </a:ln>
        </p:spPr>
      </p:pic>
    </p:spTree>
    <p:extLst>
      <p:ext uri="{BB962C8B-B14F-4D97-AF65-F5344CB8AC3E}">
        <p14:creationId xmlns:p14="http://schemas.microsoft.com/office/powerpoint/2010/main" val="3246820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447E8-4679-E26A-F434-0C157196567D}"/>
              </a:ext>
            </a:extLst>
          </p:cNvPr>
          <p:cNvSpPr>
            <a:spLocks noGrp="1"/>
          </p:cNvSpPr>
          <p:nvPr>
            <p:ph type="title"/>
          </p:nvPr>
        </p:nvSpPr>
        <p:spPr/>
        <p:txBody>
          <a:bodyPr>
            <a:normAutofit fontScale="90000"/>
          </a:bodyPr>
          <a:lstStyle/>
          <a:p>
            <a:r>
              <a:rPr lang="en-GB" b="1" dirty="0">
                <a:latin typeface="+mn-lt"/>
              </a:rPr>
              <a:t>Do theories of social evolution/progress make any sense?</a:t>
            </a:r>
          </a:p>
        </p:txBody>
      </p:sp>
      <p:sp>
        <p:nvSpPr>
          <p:cNvPr id="3" name="Content Placeholder 2">
            <a:extLst>
              <a:ext uri="{FF2B5EF4-FFF2-40B4-BE49-F238E27FC236}">
                <a16:creationId xmlns:a16="http://schemas.microsoft.com/office/drawing/2014/main" id="{7485A657-B93E-B1BE-D1C3-BC285F323057}"/>
              </a:ext>
            </a:extLst>
          </p:cNvPr>
          <p:cNvSpPr>
            <a:spLocks noGrp="1"/>
          </p:cNvSpPr>
          <p:nvPr>
            <p:ph idx="1"/>
          </p:nvPr>
        </p:nvSpPr>
        <p:spPr/>
        <p:txBody>
          <a:bodyPr/>
          <a:lstStyle/>
          <a:p>
            <a:pPr marL="0" indent="0">
              <a:buNone/>
            </a:pPr>
            <a:r>
              <a:rPr lang="en-GB" dirty="0"/>
              <a:t>[Or, even if they do…]</a:t>
            </a:r>
          </a:p>
          <a:p>
            <a:pPr marL="0" indent="0">
              <a:buNone/>
            </a:pPr>
            <a:r>
              <a:rPr lang="en-GB" dirty="0"/>
              <a:t>Graeber and </a:t>
            </a:r>
            <a:r>
              <a:rPr lang="en-GB" dirty="0" err="1"/>
              <a:t>Wengrow</a:t>
            </a:r>
            <a:r>
              <a:rPr lang="en-GB" dirty="0"/>
              <a:t> warn against sloppy thinking:</a:t>
            </a:r>
          </a:p>
          <a:p>
            <a:r>
              <a:rPr lang="en-GB" dirty="0"/>
              <a:t>Each forager society was/is specific</a:t>
            </a:r>
          </a:p>
          <a:p>
            <a:r>
              <a:rPr lang="en-GB" dirty="0"/>
              <a:t>It is sloppy thinking to think all foragers =</a:t>
            </a:r>
          </a:p>
          <a:p>
            <a:pPr marL="0" indent="0">
              <a:buNone/>
            </a:pPr>
            <a:r>
              <a:rPr lang="en-GB" dirty="0"/>
              <a:t>   - small group size</a:t>
            </a:r>
          </a:p>
          <a:p>
            <a:pPr marL="0" indent="0">
              <a:buNone/>
            </a:pPr>
            <a:r>
              <a:rPr lang="en-GB" dirty="0"/>
              <a:t>   - had similar levels of food/resources</a:t>
            </a:r>
          </a:p>
          <a:p>
            <a:pPr marL="0" indent="0">
              <a:buNone/>
            </a:pPr>
            <a:r>
              <a:rPr lang="en-GB" dirty="0"/>
              <a:t>   - no hierarchy/differentiation/innovation/dissent</a:t>
            </a:r>
          </a:p>
          <a:p>
            <a:pPr marL="0" indent="0">
              <a:buNone/>
            </a:pPr>
            <a:r>
              <a:rPr lang="en-GB" dirty="0"/>
              <a:t>   - disappeared/assimilated in the same way</a:t>
            </a:r>
          </a:p>
          <a:p>
            <a:pPr marL="0" indent="0">
              <a:buNone/>
            </a:pPr>
            <a:endParaRPr lang="en-GB" dirty="0"/>
          </a:p>
        </p:txBody>
      </p:sp>
    </p:spTree>
    <p:extLst>
      <p:ext uri="{BB962C8B-B14F-4D97-AF65-F5344CB8AC3E}">
        <p14:creationId xmlns:p14="http://schemas.microsoft.com/office/powerpoint/2010/main" val="24312497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F2DA8-AC75-6447-0B51-3479B499A881}"/>
              </a:ext>
            </a:extLst>
          </p:cNvPr>
          <p:cNvSpPr>
            <a:spLocks noGrp="1"/>
          </p:cNvSpPr>
          <p:nvPr>
            <p:ph type="title"/>
          </p:nvPr>
        </p:nvSpPr>
        <p:spPr/>
        <p:txBody>
          <a:bodyPr/>
          <a:lstStyle/>
          <a:p>
            <a:r>
              <a:rPr lang="en-GB" b="1" dirty="0">
                <a:latin typeface="+mn-lt"/>
              </a:rPr>
              <a:t>“Progress”?</a:t>
            </a:r>
          </a:p>
        </p:txBody>
      </p:sp>
      <p:sp>
        <p:nvSpPr>
          <p:cNvPr id="3" name="Content Placeholder 2">
            <a:extLst>
              <a:ext uri="{FF2B5EF4-FFF2-40B4-BE49-F238E27FC236}">
                <a16:creationId xmlns:a16="http://schemas.microsoft.com/office/drawing/2014/main" id="{1297D54A-C041-2E70-C5F2-0271B27D916B}"/>
              </a:ext>
            </a:extLst>
          </p:cNvPr>
          <p:cNvSpPr>
            <a:spLocks noGrp="1"/>
          </p:cNvSpPr>
          <p:nvPr>
            <p:ph idx="1"/>
          </p:nvPr>
        </p:nvSpPr>
        <p:spPr/>
        <p:txBody>
          <a:bodyPr/>
          <a:lstStyle/>
          <a:p>
            <a:pPr marL="0" indent="0">
              <a:buNone/>
            </a:pPr>
            <a:r>
              <a:rPr lang="en-GB" dirty="0"/>
              <a:t>Some groupwork:</a:t>
            </a:r>
          </a:p>
          <a:p>
            <a:r>
              <a:rPr lang="en-GB" dirty="0"/>
              <a:t>Universal Declaration of Human Rights</a:t>
            </a:r>
          </a:p>
          <a:p>
            <a:r>
              <a:rPr lang="en-GB" dirty="0"/>
              <a:t>Millennium Development Goals 2000-2015 and Sustainable Development Goals 2015-2030</a:t>
            </a:r>
          </a:p>
          <a:p>
            <a:r>
              <a:rPr lang="en-GB" dirty="0"/>
              <a:t>UN’s Durban Declaration, 2002 (particularly focusing on The Rights of Indigenous Peoples)</a:t>
            </a:r>
          </a:p>
          <a:p>
            <a:endParaRPr lang="en-GB" dirty="0"/>
          </a:p>
        </p:txBody>
      </p:sp>
    </p:spTree>
    <p:extLst>
      <p:ext uri="{BB962C8B-B14F-4D97-AF65-F5344CB8AC3E}">
        <p14:creationId xmlns:p14="http://schemas.microsoft.com/office/powerpoint/2010/main" val="41597032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3958B-194B-284A-5C42-85F8C1252207}"/>
              </a:ext>
            </a:extLst>
          </p:cNvPr>
          <p:cNvSpPr>
            <a:spLocks noGrp="1"/>
          </p:cNvSpPr>
          <p:nvPr>
            <p:ph type="title"/>
          </p:nvPr>
        </p:nvSpPr>
        <p:spPr/>
        <p:txBody>
          <a:bodyPr/>
          <a:lstStyle/>
          <a:p>
            <a:r>
              <a:rPr lang="en-GB" b="1" dirty="0">
                <a:latin typeface="+mn-lt"/>
              </a:rPr>
              <a:t>Some preliminary questions/conclusions</a:t>
            </a:r>
          </a:p>
        </p:txBody>
      </p:sp>
      <p:sp>
        <p:nvSpPr>
          <p:cNvPr id="3" name="Content Placeholder 2">
            <a:extLst>
              <a:ext uri="{FF2B5EF4-FFF2-40B4-BE49-F238E27FC236}">
                <a16:creationId xmlns:a16="http://schemas.microsoft.com/office/drawing/2014/main" id="{12AB7B98-A64D-371D-5BE9-275B6342E051}"/>
              </a:ext>
            </a:extLst>
          </p:cNvPr>
          <p:cNvSpPr>
            <a:spLocks noGrp="1"/>
          </p:cNvSpPr>
          <p:nvPr>
            <p:ph idx="1"/>
          </p:nvPr>
        </p:nvSpPr>
        <p:spPr/>
        <p:txBody>
          <a:bodyPr>
            <a:normAutofit lnSpcReduction="10000"/>
          </a:bodyPr>
          <a:lstStyle/>
          <a:p>
            <a:r>
              <a:rPr lang="en-GB" dirty="0">
                <a:solidFill>
                  <a:srgbClr val="373A3C"/>
                </a:solidFill>
                <a:latin typeface="-apple-system"/>
              </a:rPr>
              <a:t>I</a:t>
            </a:r>
            <a:r>
              <a:rPr lang="en-GB" b="0" i="0" dirty="0">
                <a:solidFill>
                  <a:srgbClr val="373A3C"/>
                </a:solidFill>
                <a:effectLst/>
                <a:latin typeface="-apple-system"/>
              </a:rPr>
              <a:t>s it valid to speak of a hierarchy of </a:t>
            </a:r>
            <a:r>
              <a:rPr lang="en-GB" b="0" i="1" dirty="0">
                <a:solidFill>
                  <a:srgbClr val="373A3C"/>
                </a:solidFill>
                <a:effectLst/>
                <a:latin typeface="-apple-system"/>
              </a:rPr>
              <a:t>types</a:t>
            </a:r>
            <a:r>
              <a:rPr lang="en-GB" b="0" i="0" dirty="0">
                <a:solidFill>
                  <a:srgbClr val="373A3C"/>
                </a:solidFill>
                <a:effectLst/>
                <a:latin typeface="-apple-system"/>
              </a:rPr>
              <a:t> of human society, from the "simplest" (usually found at the bottom of the hierarchy) to the most complex and "productive"? </a:t>
            </a:r>
          </a:p>
          <a:p>
            <a:r>
              <a:rPr lang="en-GB" b="0" i="0" dirty="0">
                <a:solidFill>
                  <a:srgbClr val="373A3C"/>
                </a:solidFill>
                <a:effectLst/>
                <a:latin typeface="-apple-system"/>
              </a:rPr>
              <a:t>Or, should we take a view based on taking each distinct society on its own terms, without seeking to fit it into some kind of hierarchy of social "progress"? </a:t>
            </a:r>
          </a:p>
          <a:p>
            <a:r>
              <a:rPr lang="en-GB" b="0" i="0" dirty="0">
                <a:solidFill>
                  <a:srgbClr val="373A3C"/>
                </a:solidFill>
                <a:effectLst/>
                <a:latin typeface="-apple-system"/>
              </a:rPr>
              <a:t>In any case, where has all this "progress" got us, in terms of our relationship with the ecology of the planet?</a:t>
            </a:r>
            <a:endParaRPr lang="en-GB" dirty="0"/>
          </a:p>
        </p:txBody>
      </p:sp>
    </p:spTree>
    <p:extLst>
      <p:ext uri="{BB962C8B-B14F-4D97-AF65-F5344CB8AC3E}">
        <p14:creationId xmlns:p14="http://schemas.microsoft.com/office/powerpoint/2010/main" val="8991882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F31C8-B023-E584-0357-0C76B195863E}"/>
              </a:ext>
            </a:extLst>
          </p:cNvPr>
          <p:cNvSpPr>
            <a:spLocks noGrp="1"/>
          </p:cNvSpPr>
          <p:nvPr>
            <p:ph type="title"/>
          </p:nvPr>
        </p:nvSpPr>
        <p:spPr/>
        <p:txBody>
          <a:bodyPr>
            <a:normAutofit/>
          </a:bodyPr>
          <a:lstStyle/>
          <a:p>
            <a:r>
              <a:rPr lang="en-GB" sz="2000" b="1" dirty="0">
                <a:latin typeface="+mn-lt"/>
              </a:rPr>
              <a:t>HPAN5041/6041 Economic Anthropology and Past Societies</a:t>
            </a:r>
            <a:br>
              <a:rPr lang="en-GB" sz="2000" b="1" dirty="0">
                <a:latin typeface="+mn-lt"/>
              </a:rPr>
            </a:br>
            <a:r>
              <a:rPr lang="en-GB" sz="3600" b="1" dirty="0">
                <a:latin typeface="+mn-lt"/>
              </a:rPr>
              <a:t>Modes of production in general</a:t>
            </a:r>
          </a:p>
        </p:txBody>
      </p:sp>
      <p:sp>
        <p:nvSpPr>
          <p:cNvPr id="3" name="Content Placeholder 2">
            <a:extLst>
              <a:ext uri="{FF2B5EF4-FFF2-40B4-BE49-F238E27FC236}">
                <a16:creationId xmlns:a16="http://schemas.microsoft.com/office/drawing/2014/main" id="{6523537A-6BAC-19EC-FEDC-2762FFBE3C63}"/>
              </a:ext>
            </a:extLst>
          </p:cNvPr>
          <p:cNvSpPr>
            <a:spLocks noGrp="1"/>
          </p:cNvSpPr>
          <p:nvPr>
            <p:ph idx="1"/>
          </p:nvPr>
        </p:nvSpPr>
        <p:spPr>
          <a:xfrm>
            <a:off x="628650" y="1541721"/>
            <a:ext cx="7886700" cy="4635242"/>
          </a:xfrm>
        </p:spPr>
        <p:txBody>
          <a:bodyPr>
            <a:normAutofit/>
          </a:bodyPr>
          <a:lstStyle/>
          <a:p>
            <a:pPr marL="0" indent="0">
              <a:buNone/>
            </a:pPr>
            <a:r>
              <a:rPr lang="en-GB" b="1" dirty="0"/>
              <a:t>A materialist conception of history</a:t>
            </a:r>
          </a:p>
          <a:p>
            <a:pPr marL="0" indent="0">
              <a:buNone/>
            </a:pPr>
            <a:endParaRPr lang="en-GB" b="1" dirty="0"/>
          </a:p>
          <a:p>
            <a:pPr marL="0" indent="0">
              <a:buNone/>
            </a:pPr>
            <a:endParaRPr lang="en-GB" b="1" dirty="0"/>
          </a:p>
          <a:p>
            <a:pPr marL="0" indent="0">
              <a:buNone/>
            </a:pPr>
            <a:endParaRPr lang="en-GB" b="1" dirty="0"/>
          </a:p>
          <a:p>
            <a:pPr marL="0" indent="0">
              <a:buNone/>
            </a:pPr>
            <a:r>
              <a:rPr lang="en-GB" sz="2000" b="0" i="0" dirty="0">
                <a:solidFill>
                  <a:srgbClr val="373A3C"/>
                </a:solidFill>
                <a:effectLst/>
                <a:latin typeface="-apple-system"/>
              </a:rPr>
              <a:t>Marxism has been a major influence in anthropology. So, now we switch to examine specifically Marxist understandings of different </a:t>
            </a:r>
            <a:r>
              <a:rPr lang="en-GB" sz="2000" b="0" i="1" dirty="0">
                <a:solidFill>
                  <a:srgbClr val="373A3C"/>
                </a:solidFill>
                <a:effectLst/>
                <a:latin typeface="-apple-system"/>
              </a:rPr>
              <a:t>modes of production</a:t>
            </a:r>
            <a:r>
              <a:rPr lang="en-GB" sz="2000" b="0" i="0" dirty="0">
                <a:solidFill>
                  <a:srgbClr val="373A3C"/>
                </a:solidFill>
                <a:effectLst/>
                <a:latin typeface="-apple-system"/>
              </a:rPr>
              <a:t>, focusing on pre-capitalist economic formations (traditional clan societies - usually with their means of production shared in common - ancient slave Empires, and feudalism, for example). We'll also study </a:t>
            </a:r>
            <a:r>
              <a:rPr lang="en-GB" sz="2000" b="0" i="1" dirty="0">
                <a:solidFill>
                  <a:srgbClr val="373A3C"/>
                </a:solidFill>
                <a:effectLst/>
                <a:latin typeface="-apple-system"/>
              </a:rPr>
              <a:t>materialist</a:t>
            </a:r>
            <a:r>
              <a:rPr lang="en-GB" sz="2000" b="0" i="0" dirty="0">
                <a:solidFill>
                  <a:srgbClr val="373A3C"/>
                </a:solidFill>
                <a:effectLst/>
                <a:latin typeface="-apple-system"/>
              </a:rPr>
              <a:t> conceptions of history. And our debate around the validity of ideas of "progress" </a:t>
            </a:r>
            <a:r>
              <a:rPr lang="en-GB" sz="2200" b="0" i="0" dirty="0">
                <a:solidFill>
                  <a:srgbClr val="373A3C"/>
                </a:solidFill>
                <a:effectLst/>
                <a:latin typeface="-apple-system"/>
              </a:rPr>
              <a:t>continues...</a:t>
            </a:r>
            <a:endParaRPr lang="en-GB" sz="2200" b="1" dirty="0"/>
          </a:p>
          <a:p>
            <a:pPr marL="0" indent="0">
              <a:buNone/>
            </a:pPr>
            <a:endParaRPr lang="en-GB" b="1" dirty="0"/>
          </a:p>
        </p:txBody>
      </p:sp>
      <p:pic>
        <p:nvPicPr>
          <p:cNvPr id="1026" name="Picture 2" descr="Friedrick Engels Quote: “According to the materialist conception of history,  the ultimately determining element in history is the production and ...”">
            <a:extLst>
              <a:ext uri="{FF2B5EF4-FFF2-40B4-BE49-F238E27FC236}">
                <a16:creationId xmlns:a16="http://schemas.microsoft.com/office/drawing/2014/main" id="{B1E9B2D3-0A53-2EBB-12B0-CC82691E18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3711" y="1977060"/>
            <a:ext cx="2922624" cy="16366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6794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0302" y="640263"/>
            <a:ext cx="2397966" cy="1701721"/>
          </a:xfrm>
        </p:spPr>
        <p:txBody>
          <a:bodyPr>
            <a:normAutofit fontScale="90000"/>
          </a:bodyPr>
          <a:lstStyle/>
          <a:p>
            <a:r>
              <a:rPr lang="en-GB" sz="4000" b="1" dirty="0">
                <a:effectLst/>
                <a:latin typeface="Calibri" panose="020F0502020204030204" pitchFamily="34" charset="0"/>
                <a:ea typeface="DengXian" panose="02010600030101010101" pitchFamily="2" charset="-122"/>
                <a:cs typeface="Times New Roman" panose="02020603050405020304" pitchFamily="18" charset="0"/>
              </a:rPr>
              <a:t>Marxian Political Economy</a:t>
            </a:r>
            <a:br>
              <a:rPr lang="en-GB" sz="1800" dirty="0">
                <a:effectLst/>
                <a:latin typeface="Calibri" panose="020F0502020204030204" pitchFamily="34" charset="0"/>
                <a:ea typeface="DengXian" panose="02010600030101010101" pitchFamily="2" charset="-122"/>
                <a:cs typeface="Times New Roman" panose="02020603050405020304" pitchFamily="18" charset="0"/>
              </a:rPr>
            </a:br>
            <a:r>
              <a:rPr lang="en-GB" sz="2900" b="1" dirty="0">
                <a:solidFill>
                  <a:schemeClr val="bg1"/>
                </a:solidFill>
                <a:latin typeface="+mn-lt"/>
              </a:rPr>
              <a:t>y</a:t>
            </a:r>
          </a:p>
        </p:txBody>
      </p:sp>
      <p:sp>
        <p:nvSpPr>
          <p:cNvPr id="3" name="Content Placeholder 2"/>
          <p:cNvSpPr>
            <a:spLocks noGrp="1"/>
          </p:cNvSpPr>
          <p:nvPr>
            <p:ph idx="1"/>
          </p:nvPr>
        </p:nvSpPr>
        <p:spPr>
          <a:xfrm>
            <a:off x="445207" y="2121763"/>
            <a:ext cx="2866644" cy="3773010"/>
          </a:xfrm>
        </p:spPr>
        <p:txBody>
          <a:bodyPr>
            <a:normAutofit/>
          </a:bodyPr>
          <a:lstStyle/>
          <a:p>
            <a:pPr marL="0" indent="0">
              <a:buNone/>
            </a:pPr>
            <a:r>
              <a:rPr lang="en-GB" sz="1700" dirty="0">
                <a:solidFill>
                  <a:schemeClr val="bg1"/>
                </a:solidFill>
              </a:rPr>
              <a:t>materialism: modes of production</a:t>
            </a:r>
          </a:p>
          <a:p>
            <a:r>
              <a:rPr lang="en-GB" sz="1700" dirty="0">
                <a:solidFill>
                  <a:schemeClr val="bg1"/>
                </a:solidFill>
              </a:rPr>
              <a:t>The rise of capitalism</a:t>
            </a:r>
          </a:p>
          <a:p>
            <a:r>
              <a:rPr lang="en-GB" sz="1700" dirty="0">
                <a:solidFill>
                  <a:schemeClr val="bg1"/>
                </a:solidFill>
              </a:rPr>
              <a:t>Capital: accumulation</a:t>
            </a:r>
          </a:p>
          <a:p>
            <a:r>
              <a:rPr lang="en-GB" sz="1700" dirty="0">
                <a:solidFill>
                  <a:schemeClr val="bg1"/>
                </a:solidFill>
              </a:rPr>
              <a:t>Commodities and exchange</a:t>
            </a:r>
          </a:p>
          <a:p>
            <a:r>
              <a:rPr lang="en-GB" sz="1700" dirty="0">
                <a:solidFill>
                  <a:schemeClr val="bg1"/>
                </a:solidFill>
              </a:rPr>
              <a:t>Labour theory of value</a:t>
            </a:r>
          </a:p>
          <a:p>
            <a:r>
              <a:rPr lang="en-GB" sz="1700" dirty="0">
                <a:solidFill>
                  <a:schemeClr val="bg1"/>
                </a:solidFill>
              </a:rPr>
              <a:t>Theory of Crisis</a:t>
            </a:r>
          </a:p>
          <a:p>
            <a:r>
              <a:rPr lang="en-GB" sz="1700" dirty="0">
                <a:solidFill>
                  <a:schemeClr val="bg1"/>
                </a:solidFill>
              </a:rPr>
              <a:t>Transition to socialism</a:t>
            </a:r>
          </a:p>
        </p:txBody>
      </p:sp>
      <p:pic>
        <p:nvPicPr>
          <p:cNvPr id="1026" name="Picture 2" descr="See the source image"/>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3833037" y="1495967"/>
            <a:ext cx="4947489" cy="3710616"/>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2">
            <a:extLst>
              <a:ext uri="{FF2B5EF4-FFF2-40B4-BE49-F238E27FC236}">
                <a16:creationId xmlns:a16="http://schemas.microsoft.com/office/drawing/2014/main" id="{4C17E54F-F80E-A733-059D-2E0B54BA9DBC}"/>
              </a:ext>
            </a:extLst>
          </p:cNvPr>
          <p:cNvSpPr txBox="1">
            <a:spLocks/>
          </p:cNvSpPr>
          <p:nvPr/>
        </p:nvSpPr>
        <p:spPr>
          <a:xfrm>
            <a:off x="1091681" y="2438400"/>
            <a:ext cx="2668555" cy="378541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700" dirty="0"/>
              <a:t>Historical materialism: modes of production</a:t>
            </a:r>
          </a:p>
          <a:p>
            <a:r>
              <a:rPr lang="en-GB" sz="1700" dirty="0"/>
              <a:t>The rise of capitalism</a:t>
            </a:r>
          </a:p>
          <a:p>
            <a:r>
              <a:rPr lang="en-GB" sz="1700" dirty="0"/>
              <a:t>Capital: accumulation</a:t>
            </a:r>
          </a:p>
          <a:p>
            <a:r>
              <a:rPr lang="en-GB" sz="1700" dirty="0"/>
              <a:t>Commodities and exchange</a:t>
            </a:r>
          </a:p>
          <a:p>
            <a:r>
              <a:rPr lang="en-GB" sz="1700" dirty="0"/>
              <a:t>Labour theory of value</a:t>
            </a:r>
          </a:p>
          <a:p>
            <a:r>
              <a:rPr lang="en-GB" sz="1700" dirty="0"/>
              <a:t>Theory of Crisis</a:t>
            </a:r>
          </a:p>
          <a:p>
            <a:r>
              <a:rPr lang="en-GB" sz="1700" dirty="0"/>
              <a:t>Transition to socialism</a:t>
            </a:r>
          </a:p>
        </p:txBody>
      </p:sp>
    </p:spTree>
    <p:extLst>
      <p:ext uri="{BB962C8B-B14F-4D97-AF65-F5344CB8AC3E}">
        <p14:creationId xmlns:p14="http://schemas.microsoft.com/office/powerpoint/2010/main" val="7924378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A9CA1-9886-40CD-68A2-8BB62C122EE9}"/>
              </a:ext>
            </a:extLst>
          </p:cNvPr>
          <p:cNvSpPr>
            <a:spLocks noGrp="1"/>
          </p:cNvSpPr>
          <p:nvPr>
            <p:ph type="title"/>
          </p:nvPr>
        </p:nvSpPr>
        <p:spPr/>
        <p:txBody>
          <a:bodyPr/>
          <a:lstStyle/>
          <a:p>
            <a:r>
              <a:rPr lang="en-GB" b="1" dirty="0">
                <a:latin typeface="+mn-lt"/>
              </a:rPr>
              <a:t>Factors of </a:t>
            </a:r>
            <a:br>
              <a:rPr lang="en-GB" b="1" dirty="0">
                <a:latin typeface="+mn-lt"/>
              </a:rPr>
            </a:br>
            <a:r>
              <a:rPr lang="en-GB" b="1" dirty="0">
                <a:latin typeface="+mn-lt"/>
              </a:rPr>
              <a:t>Production</a:t>
            </a:r>
          </a:p>
        </p:txBody>
      </p:sp>
      <p:sp>
        <p:nvSpPr>
          <p:cNvPr id="3" name="Content Placeholder 2">
            <a:extLst>
              <a:ext uri="{FF2B5EF4-FFF2-40B4-BE49-F238E27FC236}">
                <a16:creationId xmlns:a16="http://schemas.microsoft.com/office/drawing/2014/main" id="{8B07EB80-CDB3-796C-5251-EFBA5A96786F}"/>
              </a:ext>
            </a:extLst>
          </p:cNvPr>
          <p:cNvSpPr>
            <a:spLocks noGrp="1"/>
          </p:cNvSpPr>
          <p:nvPr>
            <p:ph idx="1"/>
          </p:nvPr>
        </p:nvSpPr>
        <p:spPr/>
        <p:txBody>
          <a:bodyPr>
            <a:normAutofit fontScale="92500" lnSpcReduction="10000"/>
          </a:bodyPr>
          <a:lstStyle/>
          <a:p>
            <a:pPr marL="0" indent="0">
              <a:buNone/>
            </a:pPr>
            <a:r>
              <a:rPr lang="en-GB" b="1" dirty="0"/>
              <a:t>Land</a:t>
            </a:r>
          </a:p>
          <a:p>
            <a:pPr marL="0" indent="0">
              <a:buNone/>
            </a:pPr>
            <a:r>
              <a:rPr lang="en-GB" b="1" dirty="0"/>
              <a:t>Capital</a:t>
            </a:r>
          </a:p>
          <a:p>
            <a:pPr marL="0" indent="0">
              <a:buNone/>
            </a:pPr>
            <a:r>
              <a:rPr lang="en-GB" b="1" dirty="0"/>
              <a:t>Labour</a:t>
            </a:r>
          </a:p>
          <a:p>
            <a:pPr marL="0" indent="0">
              <a:buNone/>
            </a:pPr>
            <a:r>
              <a:rPr lang="en-GB" b="1" dirty="0"/>
              <a:t>Enterprise</a:t>
            </a:r>
          </a:p>
          <a:p>
            <a:pPr marL="0" indent="0">
              <a:buNone/>
            </a:pPr>
            <a:endParaRPr lang="en-GB" sz="2400" dirty="0"/>
          </a:p>
          <a:p>
            <a:pPr marL="0" indent="0">
              <a:buNone/>
            </a:pPr>
            <a:r>
              <a:rPr lang="en-GB" sz="2400" dirty="0"/>
              <a:t>Rewards?</a:t>
            </a:r>
          </a:p>
          <a:p>
            <a:pPr marL="0" indent="0">
              <a:buNone/>
            </a:pPr>
            <a:r>
              <a:rPr lang="en-GB" sz="2400" dirty="0"/>
              <a:t>Problems with this list of factors?</a:t>
            </a:r>
          </a:p>
          <a:p>
            <a:pPr marL="0" indent="0">
              <a:buNone/>
            </a:pPr>
            <a:r>
              <a:rPr lang="en-GB" sz="2400" dirty="0"/>
              <a:t>Ownership of land and capital</a:t>
            </a:r>
          </a:p>
          <a:p>
            <a:pPr marL="0" indent="0">
              <a:buNone/>
            </a:pPr>
            <a:r>
              <a:rPr lang="en-GB" sz="2400" dirty="0"/>
              <a:t>Appropriation and expropriation</a:t>
            </a:r>
          </a:p>
          <a:p>
            <a:pPr marL="0" indent="0">
              <a:buNone/>
            </a:pPr>
            <a:r>
              <a:rPr lang="en-GB" sz="2400" dirty="0"/>
              <a:t>Accumulation of capital</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4" name="Picture 2" descr="Factors of production">
            <a:extLst>
              <a:ext uri="{FF2B5EF4-FFF2-40B4-BE49-F238E27FC236}">
                <a16:creationId xmlns:a16="http://schemas.microsoft.com/office/drawing/2014/main" id="{33A2F29F-4665-25F5-3840-12FF908E2D4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3656" y="459860"/>
            <a:ext cx="4251694" cy="34491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28693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12D66-45D9-8865-ABA1-1BCE9C61BA87}"/>
              </a:ext>
            </a:extLst>
          </p:cNvPr>
          <p:cNvSpPr>
            <a:spLocks noGrp="1"/>
          </p:cNvSpPr>
          <p:nvPr>
            <p:ph type="title"/>
          </p:nvPr>
        </p:nvSpPr>
        <p:spPr/>
        <p:txBody>
          <a:bodyPr/>
          <a:lstStyle/>
          <a:p>
            <a:r>
              <a:rPr lang="en-GB" b="1" dirty="0">
                <a:latin typeface="+mn-lt"/>
              </a:rPr>
              <a:t>Factors of Production – an alternative view</a:t>
            </a:r>
          </a:p>
        </p:txBody>
      </p:sp>
      <p:sp>
        <p:nvSpPr>
          <p:cNvPr id="3" name="Content Placeholder 2">
            <a:extLst>
              <a:ext uri="{FF2B5EF4-FFF2-40B4-BE49-F238E27FC236}">
                <a16:creationId xmlns:a16="http://schemas.microsoft.com/office/drawing/2014/main" id="{B9778482-9726-5A05-B10C-CBF50661DC70}"/>
              </a:ext>
            </a:extLst>
          </p:cNvPr>
          <p:cNvSpPr>
            <a:spLocks noGrp="1"/>
          </p:cNvSpPr>
          <p:nvPr>
            <p:ph idx="1"/>
          </p:nvPr>
        </p:nvSpPr>
        <p:spPr/>
        <p:txBody>
          <a:bodyPr/>
          <a:lstStyle/>
          <a:p>
            <a:pPr marL="0" indent="0">
              <a:buNone/>
            </a:pPr>
            <a:r>
              <a:rPr lang="en-GB" dirty="0"/>
              <a:t>Taking a long view of human history…</a:t>
            </a:r>
          </a:p>
          <a:p>
            <a:pPr marL="0" indent="0">
              <a:buNone/>
            </a:pPr>
            <a:r>
              <a:rPr lang="en-GB" dirty="0"/>
              <a:t>Land (and ownership of land) </a:t>
            </a:r>
          </a:p>
          <a:p>
            <a:pPr marL="0" indent="0">
              <a:buNone/>
            </a:pPr>
            <a:r>
              <a:rPr lang="en-GB" dirty="0"/>
              <a:t>Access to land and land reform</a:t>
            </a:r>
          </a:p>
          <a:p>
            <a:pPr marL="0" indent="0">
              <a:buNone/>
            </a:pPr>
            <a:r>
              <a:rPr lang="en-GB" dirty="0"/>
              <a:t>Property in general</a:t>
            </a:r>
          </a:p>
          <a:p>
            <a:pPr marL="0" indent="0">
              <a:buNone/>
            </a:pPr>
            <a:r>
              <a:rPr lang="en-GB" dirty="0"/>
              <a:t>Labour – or just communities</a:t>
            </a:r>
          </a:p>
          <a:p>
            <a:pPr marL="0" indent="0">
              <a:buNone/>
            </a:pPr>
            <a:r>
              <a:rPr lang="en-GB" dirty="0"/>
              <a:t>Commons and communal assets – in the past and in the present (e.g. communal lands in Kenya and Zimbabwe)</a:t>
            </a:r>
          </a:p>
        </p:txBody>
      </p:sp>
    </p:spTree>
    <p:extLst>
      <p:ext uri="{BB962C8B-B14F-4D97-AF65-F5344CB8AC3E}">
        <p14:creationId xmlns:p14="http://schemas.microsoft.com/office/powerpoint/2010/main" val="7851231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F31C8-B023-E584-0357-0C76B195863E}"/>
              </a:ext>
            </a:extLst>
          </p:cNvPr>
          <p:cNvSpPr>
            <a:spLocks noGrp="1"/>
          </p:cNvSpPr>
          <p:nvPr>
            <p:ph type="title"/>
          </p:nvPr>
        </p:nvSpPr>
        <p:spPr/>
        <p:txBody>
          <a:bodyPr>
            <a:normAutofit fontScale="90000"/>
          </a:bodyPr>
          <a:lstStyle/>
          <a:p>
            <a:r>
              <a:rPr lang="en-GB" sz="2000" b="1" dirty="0">
                <a:latin typeface="+mn-lt"/>
              </a:rPr>
              <a:t>HPAN5041/6041 Economic Anthropology and Past Societies</a:t>
            </a:r>
            <a:br>
              <a:rPr lang="en-GB" sz="2000" b="1" dirty="0">
                <a:latin typeface="+mn-lt"/>
              </a:rPr>
            </a:br>
            <a:r>
              <a:rPr lang="en-GB" sz="3600" b="1" dirty="0">
                <a:latin typeface="+mn-lt"/>
              </a:rPr>
              <a:t>Modes of production (2): Modern Capitalism</a:t>
            </a:r>
            <a:br>
              <a:rPr lang="en-GB" sz="3600" b="1" dirty="0">
                <a:latin typeface="+mn-lt"/>
              </a:rPr>
            </a:br>
            <a:r>
              <a:rPr lang="en-GB" sz="2700" b="1" dirty="0">
                <a:latin typeface="+mn-lt"/>
              </a:rPr>
              <a:t>Understanding the Market</a:t>
            </a:r>
          </a:p>
        </p:txBody>
      </p:sp>
      <p:sp>
        <p:nvSpPr>
          <p:cNvPr id="3" name="Content Placeholder 2">
            <a:extLst>
              <a:ext uri="{FF2B5EF4-FFF2-40B4-BE49-F238E27FC236}">
                <a16:creationId xmlns:a16="http://schemas.microsoft.com/office/drawing/2014/main" id="{6523537A-6BAC-19EC-FEDC-2762FFBE3C63}"/>
              </a:ext>
            </a:extLst>
          </p:cNvPr>
          <p:cNvSpPr>
            <a:spLocks noGrp="1"/>
          </p:cNvSpPr>
          <p:nvPr>
            <p:ph idx="1"/>
          </p:nvPr>
        </p:nvSpPr>
        <p:spPr/>
        <p:txBody>
          <a:bodyPr>
            <a:normAutofit fontScale="92500" lnSpcReduction="1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sz="2200" b="0" i="0" dirty="0">
                <a:solidFill>
                  <a:srgbClr val="373A3C"/>
                </a:solidFill>
                <a:effectLst/>
                <a:latin typeface="-apple-system"/>
              </a:rPr>
              <a:t>Here, we return to the concept of </a:t>
            </a:r>
            <a:r>
              <a:rPr lang="en-GB" sz="2200" b="0" i="1" dirty="0">
                <a:solidFill>
                  <a:srgbClr val="373A3C"/>
                </a:solidFill>
                <a:effectLst/>
                <a:latin typeface="-apple-system"/>
              </a:rPr>
              <a:t>modes of production</a:t>
            </a:r>
            <a:r>
              <a:rPr lang="en-GB" sz="2200" b="0" i="0" dirty="0">
                <a:solidFill>
                  <a:srgbClr val="373A3C"/>
                </a:solidFill>
                <a:effectLst/>
                <a:latin typeface="-apple-system"/>
              </a:rPr>
              <a:t> and focus in on the </a:t>
            </a:r>
            <a:r>
              <a:rPr lang="en-GB" sz="2200" b="0" i="1" dirty="0">
                <a:solidFill>
                  <a:srgbClr val="373A3C"/>
                </a:solidFill>
                <a:effectLst/>
                <a:latin typeface="-apple-system"/>
              </a:rPr>
              <a:t>capitalist</a:t>
            </a:r>
            <a:r>
              <a:rPr lang="en-GB" sz="2200" b="0" i="0" dirty="0">
                <a:solidFill>
                  <a:srgbClr val="373A3C"/>
                </a:solidFill>
                <a:effectLst/>
                <a:latin typeface="-apple-system"/>
              </a:rPr>
              <a:t> mode of production, examining "the market" in theory and in practice and studying how the market allocates resources and how value, price and profit come into play. We'll also ask, anthropologically, what's going on?</a:t>
            </a:r>
            <a:endParaRPr lang="en-GB" sz="2200" dirty="0"/>
          </a:p>
        </p:txBody>
      </p:sp>
      <p:pic>
        <p:nvPicPr>
          <p:cNvPr id="1026" name="Picture 2" descr="Borough Market guide - London's most famous food market - CK Travels">
            <a:extLst>
              <a:ext uri="{FF2B5EF4-FFF2-40B4-BE49-F238E27FC236}">
                <a16:creationId xmlns:a16="http://schemas.microsoft.com/office/drawing/2014/main" id="{3603362E-4813-8DBF-D452-B7FA08BDF72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4863" y="1571626"/>
            <a:ext cx="4181475" cy="27825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71179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F31C8-B023-E584-0357-0C76B195863E}"/>
              </a:ext>
            </a:extLst>
          </p:cNvPr>
          <p:cNvSpPr>
            <a:spLocks noGrp="1"/>
          </p:cNvSpPr>
          <p:nvPr>
            <p:ph type="title"/>
          </p:nvPr>
        </p:nvSpPr>
        <p:spPr/>
        <p:txBody>
          <a:bodyPr>
            <a:normAutofit/>
          </a:bodyPr>
          <a:lstStyle/>
          <a:p>
            <a:r>
              <a:rPr lang="en-GB" sz="2000" b="1" dirty="0">
                <a:latin typeface="+mn-lt"/>
              </a:rPr>
              <a:t>HPAN5041/6041 Economic Anthropology and Past Societies</a:t>
            </a:r>
            <a:br>
              <a:rPr lang="en-GB" sz="2000" b="1" dirty="0">
                <a:latin typeface="+mn-lt"/>
              </a:rPr>
            </a:br>
            <a:r>
              <a:rPr lang="en-GB" sz="4000" b="1" dirty="0">
                <a:latin typeface="+mn-lt"/>
              </a:rPr>
              <a:t>Economy and Ecology</a:t>
            </a:r>
          </a:p>
        </p:txBody>
      </p:sp>
      <p:sp>
        <p:nvSpPr>
          <p:cNvPr id="5" name="Content Placeholder 4">
            <a:extLst>
              <a:ext uri="{FF2B5EF4-FFF2-40B4-BE49-F238E27FC236}">
                <a16:creationId xmlns:a16="http://schemas.microsoft.com/office/drawing/2014/main" id="{0D41F9C5-B6B0-AB1C-45DA-6483EACCF599}"/>
              </a:ext>
            </a:extLst>
          </p:cNvPr>
          <p:cNvSpPr>
            <a:spLocks noGrp="1"/>
          </p:cNvSpPr>
          <p:nvPr>
            <p:ph idx="1"/>
          </p:nvPr>
        </p:nvSpPr>
        <p:spPr/>
        <p:txBody>
          <a:bodyPr>
            <a:normAutofit fontScale="325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b="0" i="0" dirty="0">
              <a:solidFill>
                <a:srgbClr val="373A3C"/>
              </a:solidFill>
              <a:effectLst/>
              <a:latin typeface="-apple-system"/>
            </a:endParaRPr>
          </a:p>
          <a:p>
            <a:pPr marL="0" indent="0">
              <a:buNone/>
            </a:pPr>
            <a:endParaRPr lang="en-GB" b="0" i="0" dirty="0">
              <a:solidFill>
                <a:srgbClr val="373A3C"/>
              </a:solidFill>
              <a:effectLst/>
              <a:latin typeface="-apple-system"/>
            </a:endParaRPr>
          </a:p>
          <a:p>
            <a:pPr marL="0" indent="0">
              <a:buNone/>
            </a:pPr>
            <a:endParaRPr lang="en-GB" dirty="0">
              <a:solidFill>
                <a:srgbClr val="373A3C"/>
              </a:solidFill>
              <a:latin typeface="-apple-system"/>
            </a:endParaRPr>
          </a:p>
          <a:p>
            <a:pPr marL="0" indent="0">
              <a:buNone/>
            </a:pPr>
            <a:endParaRPr lang="en-GB" b="0" i="0" dirty="0">
              <a:solidFill>
                <a:srgbClr val="373A3C"/>
              </a:solidFill>
              <a:effectLst/>
              <a:latin typeface="-apple-system"/>
            </a:endParaRPr>
          </a:p>
          <a:p>
            <a:pPr marL="0" indent="0">
              <a:buNone/>
            </a:pPr>
            <a:r>
              <a:rPr lang="en-GB" sz="6200" b="0" i="0" dirty="0">
                <a:solidFill>
                  <a:srgbClr val="373A3C"/>
                </a:solidFill>
                <a:effectLst/>
                <a:latin typeface="-apple-system"/>
              </a:rPr>
              <a:t>Tying the module together, in this final section we'll discuss how humanity's relationship with our ecological habitat (planet Earth) has changed over time. To what extent is global warming the product of the drive for economic "growth"? What can be done - if anything - to safeguard biodiversity? To help us answer these questions, we'll examine the solutions and practices of non-capitalist, traditional and indigenous communities and their formulas for striking a sustainable balance between the demands of humanity and the broadly defined "environment".</a:t>
            </a:r>
            <a:endParaRPr lang="en-GB" sz="6200" dirty="0"/>
          </a:p>
        </p:txBody>
      </p:sp>
      <p:pic>
        <p:nvPicPr>
          <p:cNvPr id="1030" name="Picture 6" descr="CFSC (Quakers) on Twitter: &quot;Great opportunity to learn about the UN  Declaration on the Rights of Indigenous Peoples &amp; the #SDGs! April 6-7th  virtual symposium with a lineup of expert speakers. Register">
            <a:extLst>
              <a:ext uri="{FF2B5EF4-FFF2-40B4-BE49-F238E27FC236}">
                <a16:creationId xmlns:a16="http://schemas.microsoft.com/office/drawing/2014/main" id="{93876A97-6B2D-9EC4-C7A7-B7C4F9E3DCD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19726" y="1211912"/>
            <a:ext cx="3095624" cy="260285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Quiz: Basic Principles Of Ecology! - ProProfs Quiz">
            <a:extLst>
              <a:ext uri="{FF2B5EF4-FFF2-40B4-BE49-F238E27FC236}">
                <a16:creationId xmlns:a16="http://schemas.microsoft.com/office/drawing/2014/main" id="{73079345-DBBC-AF04-D47C-3DC194C570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8650" y="1557338"/>
            <a:ext cx="4054294" cy="22574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21249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1E475-838A-6894-B9F9-DC93A806B036}"/>
              </a:ext>
            </a:extLst>
          </p:cNvPr>
          <p:cNvSpPr>
            <a:spLocks noGrp="1"/>
          </p:cNvSpPr>
          <p:nvPr>
            <p:ph type="title"/>
          </p:nvPr>
        </p:nvSpPr>
        <p:spPr/>
        <p:txBody>
          <a:bodyPr>
            <a:normAutofit fontScale="90000"/>
          </a:bodyPr>
          <a:lstStyle/>
          <a:p>
            <a:r>
              <a:rPr lang="en-GB" sz="4400" b="1" i="0" dirty="0">
                <a:solidFill>
                  <a:srgbClr val="373A3C"/>
                </a:solidFill>
                <a:effectLst/>
                <a:latin typeface="-apple-system"/>
              </a:rPr>
              <a:t>What can be done - if anything - to safeguard biodiversity?</a:t>
            </a:r>
            <a:br>
              <a:rPr lang="en-GB" sz="4400" b="1" i="0" dirty="0">
                <a:solidFill>
                  <a:srgbClr val="373A3C"/>
                </a:solidFill>
                <a:effectLst/>
                <a:latin typeface="-apple-system"/>
              </a:rPr>
            </a:br>
            <a:endParaRPr lang="en-GB" b="1" dirty="0"/>
          </a:p>
        </p:txBody>
      </p:sp>
      <p:sp>
        <p:nvSpPr>
          <p:cNvPr id="3" name="Content Placeholder 2">
            <a:extLst>
              <a:ext uri="{FF2B5EF4-FFF2-40B4-BE49-F238E27FC236}">
                <a16:creationId xmlns:a16="http://schemas.microsoft.com/office/drawing/2014/main" id="{89F13F49-8D1B-7785-C895-D7E9CF932E33}"/>
              </a:ext>
            </a:extLst>
          </p:cNvPr>
          <p:cNvSpPr>
            <a:spLocks noGrp="1"/>
          </p:cNvSpPr>
          <p:nvPr>
            <p:ph idx="1"/>
          </p:nvPr>
        </p:nvSpPr>
        <p:spPr/>
        <p:txBody>
          <a:bodyPr>
            <a:normAutofit fontScale="77500" lnSpcReduction="20000"/>
          </a:bodyPr>
          <a:lstStyle/>
          <a:p>
            <a:pPr marL="0" indent="0">
              <a:buNone/>
            </a:pPr>
            <a:endParaRPr lang="en-GB" sz="2800" b="0" i="0" dirty="0">
              <a:solidFill>
                <a:srgbClr val="373A3C"/>
              </a:solidFill>
              <a:effectLst/>
              <a:latin typeface="-apple-system"/>
            </a:endParaRPr>
          </a:p>
          <a:p>
            <a:pPr marL="0" indent="0">
              <a:buNone/>
            </a:pPr>
            <a:endParaRPr lang="en-GB" dirty="0">
              <a:solidFill>
                <a:srgbClr val="373A3C"/>
              </a:solidFill>
              <a:latin typeface="-apple-system"/>
            </a:endParaRPr>
          </a:p>
          <a:p>
            <a:pPr marL="0" indent="0">
              <a:buNone/>
            </a:pPr>
            <a:endParaRPr lang="en-GB" sz="2800" b="0" i="0" dirty="0">
              <a:solidFill>
                <a:srgbClr val="373A3C"/>
              </a:solidFill>
              <a:effectLst/>
              <a:latin typeface="-apple-system"/>
            </a:endParaRPr>
          </a:p>
          <a:p>
            <a:pPr marL="0" indent="0">
              <a:buNone/>
            </a:pPr>
            <a:endParaRPr lang="en-GB" dirty="0">
              <a:solidFill>
                <a:srgbClr val="373A3C"/>
              </a:solidFill>
              <a:latin typeface="-apple-system"/>
            </a:endParaRPr>
          </a:p>
          <a:p>
            <a:pPr marL="0" indent="0">
              <a:buNone/>
            </a:pPr>
            <a:endParaRPr lang="en-GB" sz="2800" b="0" i="0" dirty="0">
              <a:solidFill>
                <a:srgbClr val="373A3C"/>
              </a:solidFill>
              <a:effectLst/>
              <a:latin typeface="-apple-system"/>
            </a:endParaRPr>
          </a:p>
          <a:p>
            <a:pPr marL="0" indent="0">
              <a:buNone/>
            </a:pPr>
            <a:endParaRPr lang="en-GB" sz="2800" b="0" i="0" dirty="0">
              <a:solidFill>
                <a:srgbClr val="373A3C"/>
              </a:solidFill>
              <a:effectLst/>
              <a:latin typeface="-apple-system"/>
            </a:endParaRPr>
          </a:p>
          <a:p>
            <a:pPr marL="0" indent="0">
              <a:buNone/>
            </a:pPr>
            <a:endParaRPr lang="en-GB" sz="2800" b="0" i="0" dirty="0">
              <a:solidFill>
                <a:srgbClr val="373A3C"/>
              </a:solidFill>
              <a:effectLst/>
              <a:latin typeface="-apple-system"/>
            </a:endParaRPr>
          </a:p>
          <a:p>
            <a:pPr marL="0" indent="0">
              <a:buNone/>
            </a:pPr>
            <a:endParaRPr lang="en-GB" sz="2800" b="0" i="0" dirty="0">
              <a:solidFill>
                <a:srgbClr val="373A3C"/>
              </a:solidFill>
              <a:effectLst/>
              <a:latin typeface="-apple-system"/>
            </a:endParaRPr>
          </a:p>
          <a:p>
            <a:pPr marL="0" indent="0">
              <a:buNone/>
            </a:pPr>
            <a:endParaRPr lang="en-GB" sz="2800" b="0" i="0" dirty="0">
              <a:solidFill>
                <a:srgbClr val="373A3C"/>
              </a:solidFill>
              <a:effectLst/>
              <a:latin typeface="-apple-system"/>
            </a:endParaRPr>
          </a:p>
          <a:p>
            <a:pPr marL="0" indent="0">
              <a:buNone/>
            </a:pPr>
            <a:r>
              <a:rPr lang="en-GB" sz="2800" b="0" i="0" dirty="0">
                <a:solidFill>
                  <a:srgbClr val="373A3C"/>
                </a:solidFill>
                <a:effectLst/>
                <a:latin typeface="-apple-system"/>
              </a:rPr>
              <a:t>To help us answer these questions, we'll examine the solutions and practices of non-capitalist, traditional and indigenous communities and their formulas for striking a sustainable balance between the demands of humanity and the broadly defined "environment".</a:t>
            </a:r>
            <a:endParaRPr lang="en-GB" dirty="0"/>
          </a:p>
        </p:txBody>
      </p:sp>
      <p:pic>
        <p:nvPicPr>
          <p:cNvPr id="2050" name="Picture 2" descr="A 'Crossroads' for Humanity: Earth's Biodiversity Is Still Collapsing - The  New York Times">
            <a:extLst>
              <a:ext uri="{FF2B5EF4-FFF2-40B4-BE49-F238E27FC236}">
                <a16:creationId xmlns:a16="http://schemas.microsoft.com/office/drawing/2014/main" id="{A1441ABF-7A66-3856-390D-5AD36F285A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8650" y="1825625"/>
            <a:ext cx="3195638" cy="212655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Understanding the impact of biodiversity loss - OMFIF">
            <a:extLst>
              <a:ext uri="{FF2B5EF4-FFF2-40B4-BE49-F238E27FC236}">
                <a16:creationId xmlns:a16="http://schemas.microsoft.com/office/drawing/2014/main" id="{E6BABE0F-58C1-F7EA-FB12-FC51B77EC4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29075" y="1825625"/>
            <a:ext cx="4253104" cy="212655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0117D95-5535-20B3-5D1D-10A0212FEA89}"/>
              </a:ext>
            </a:extLst>
          </p:cNvPr>
          <p:cNvSpPr txBox="1"/>
          <p:nvPr/>
        </p:nvSpPr>
        <p:spPr>
          <a:xfrm>
            <a:off x="628650" y="3105791"/>
            <a:ext cx="7886699" cy="1723549"/>
          </a:xfrm>
          <a:prstGeom prst="rect">
            <a:avLst/>
          </a:prstGeom>
          <a:noFill/>
        </p:spPr>
        <p:txBody>
          <a:bodyPr wrap="square">
            <a:spAutoFit/>
          </a:bodyPr>
          <a:lstStyle/>
          <a:p>
            <a:pPr algn="l"/>
            <a:endParaRPr lang="en-GB" b="1" i="0" dirty="0">
              <a:solidFill>
                <a:srgbClr val="000000"/>
              </a:solidFill>
              <a:effectLst/>
              <a:latin typeface="Akkurat"/>
            </a:endParaRPr>
          </a:p>
          <a:p>
            <a:pPr algn="l"/>
            <a:endParaRPr lang="en-GB" sz="1400" b="1" i="0" dirty="0">
              <a:solidFill>
                <a:srgbClr val="000000"/>
              </a:solidFill>
              <a:effectLst/>
              <a:latin typeface="Akkurat"/>
            </a:endParaRPr>
          </a:p>
          <a:p>
            <a:pPr algn="l"/>
            <a:endParaRPr lang="en-GB" sz="1400" b="1" dirty="0">
              <a:solidFill>
                <a:srgbClr val="000000"/>
              </a:solidFill>
              <a:latin typeface="Akkurat"/>
            </a:endParaRPr>
          </a:p>
          <a:p>
            <a:pPr algn="l"/>
            <a:endParaRPr lang="en-GB" sz="1400" b="1" i="0" dirty="0">
              <a:solidFill>
                <a:srgbClr val="000000"/>
              </a:solidFill>
              <a:effectLst/>
              <a:latin typeface="Akkurat"/>
            </a:endParaRPr>
          </a:p>
          <a:p>
            <a:pPr algn="l"/>
            <a:r>
              <a:rPr lang="en-GB" sz="1200" i="0" dirty="0">
                <a:solidFill>
                  <a:srgbClr val="000000"/>
                </a:solidFill>
                <a:effectLst/>
              </a:rPr>
              <a:t>See:</a:t>
            </a:r>
            <a:r>
              <a:rPr lang="en-GB" sz="1400" b="1" i="0" dirty="0">
                <a:solidFill>
                  <a:srgbClr val="000000"/>
                </a:solidFill>
                <a:effectLst/>
              </a:rPr>
              <a:t> </a:t>
            </a:r>
            <a:r>
              <a:rPr lang="en-GB" sz="1200" b="1" i="0" dirty="0">
                <a:solidFill>
                  <a:srgbClr val="000000"/>
                </a:solidFill>
                <a:effectLst/>
              </a:rPr>
              <a:t>World Economic Forum (Oct 17, 2022) </a:t>
            </a:r>
            <a:r>
              <a:rPr lang="en-GB" sz="1200" b="1" i="1" dirty="0">
                <a:solidFill>
                  <a:srgbClr val="000000"/>
                </a:solidFill>
              </a:rPr>
              <a:t>6 charts that show the state of biodiversity and nature loss - and how we can go 'nature positive’   </a:t>
            </a:r>
            <a:r>
              <a:rPr lang="en-GB" sz="1600" dirty="0">
                <a:hlinkClick r:id="rId4"/>
              </a:rPr>
              <a:t>https://www.weforum.org/agenda/2022/10/nature-loss-biodiversity-wwf/</a:t>
            </a:r>
            <a:endParaRPr lang="en-GB" sz="1600" dirty="0"/>
          </a:p>
          <a:p>
            <a:endParaRPr lang="en-GB" sz="1600" dirty="0"/>
          </a:p>
        </p:txBody>
      </p:sp>
    </p:spTree>
    <p:extLst>
      <p:ext uri="{BB962C8B-B14F-4D97-AF65-F5344CB8AC3E}">
        <p14:creationId xmlns:p14="http://schemas.microsoft.com/office/powerpoint/2010/main" val="9414486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8B7BE-8982-4F93-8E18-1D2213845830}"/>
              </a:ext>
            </a:extLst>
          </p:cNvPr>
          <p:cNvSpPr>
            <a:spLocks noGrp="1"/>
          </p:cNvSpPr>
          <p:nvPr>
            <p:ph type="title"/>
          </p:nvPr>
        </p:nvSpPr>
        <p:spPr/>
        <p:txBody>
          <a:bodyPr>
            <a:normAutofit/>
          </a:bodyPr>
          <a:lstStyle/>
          <a:p>
            <a:r>
              <a:rPr lang="en-GB" sz="3600" b="1" dirty="0" err="1">
                <a:latin typeface="+mn-lt"/>
              </a:rPr>
              <a:t>Sustainabililty</a:t>
            </a:r>
            <a:r>
              <a:rPr lang="en-GB" sz="3600" b="1" dirty="0">
                <a:latin typeface="+mn-lt"/>
              </a:rPr>
              <a:t> and the Growth Paradigm</a:t>
            </a:r>
            <a:br>
              <a:rPr lang="en-GB" sz="3600" b="1" dirty="0">
                <a:latin typeface="+mn-lt"/>
              </a:rPr>
            </a:br>
            <a:r>
              <a:rPr lang="en-GB" sz="3600" b="1" dirty="0">
                <a:solidFill>
                  <a:schemeClr val="bg1">
                    <a:lumMod val="50000"/>
                  </a:schemeClr>
                </a:solidFill>
                <a:latin typeface="+mn-lt"/>
              </a:rPr>
              <a:t>Alternative Economics?</a:t>
            </a:r>
            <a:endParaRPr lang="en-GB" sz="3600" dirty="0">
              <a:solidFill>
                <a:schemeClr val="bg1">
                  <a:lumMod val="50000"/>
                </a:schemeClr>
              </a:solidFill>
            </a:endParaRPr>
          </a:p>
        </p:txBody>
      </p:sp>
      <p:sp>
        <p:nvSpPr>
          <p:cNvPr id="3" name="Content Placeholder 2">
            <a:extLst>
              <a:ext uri="{FF2B5EF4-FFF2-40B4-BE49-F238E27FC236}">
                <a16:creationId xmlns:a16="http://schemas.microsoft.com/office/drawing/2014/main" id="{EEBF2B67-6C52-4797-A823-4084D1688F4B}"/>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Circular Economy</a:t>
            </a:r>
          </a:p>
          <a:p>
            <a:pPr marL="0" indent="0">
              <a:buNone/>
            </a:pPr>
            <a:r>
              <a:rPr lang="en-GB" dirty="0"/>
              <a:t>Foundational Economy</a:t>
            </a:r>
          </a:p>
          <a:p>
            <a:pPr marL="0" indent="0">
              <a:buNone/>
            </a:pPr>
            <a:r>
              <a:rPr lang="en-GB" dirty="0"/>
              <a:t>Doughnut Economics</a:t>
            </a:r>
          </a:p>
        </p:txBody>
      </p:sp>
      <p:pic>
        <p:nvPicPr>
          <p:cNvPr id="1026" name="Picture 2" descr="Circular economy: another buzzword or your city's future? | URBACT">
            <a:extLst>
              <a:ext uri="{FF2B5EF4-FFF2-40B4-BE49-F238E27FC236}">
                <a16:creationId xmlns:a16="http://schemas.microsoft.com/office/drawing/2014/main" id="{11E463B8-E0F8-40ED-AD60-7B7B68CF72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57311" y="1690689"/>
            <a:ext cx="2552701" cy="256409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New focus on the foundations of the UK's economy might help poorest regions  post-Brexit">
            <a:extLst>
              <a:ext uri="{FF2B5EF4-FFF2-40B4-BE49-F238E27FC236}">
                <a16:creationId xmlns:a16="http://schemas.microsoft.com/office/drawing/2014/main" id="{5FC6DCE4-BB5E-49E8-8D19-F40A257957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33990" y="1167603"/>
            <a:ext cx="2938284" cy="2973387"/>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doughnut-economics-BRET-HARTMAN-TED - Green Queen">
            <a:extLst>
              <a:ext uri="{FF2B5EF4-FFF2-40B4-BE49-F238E27FC236}">
                <a16:creationId xmlns:a16="http://schemas.microsoft.com/office/drawing/2014/main" id="{0411D0EE-F2C2-43E5-87E7-FA0173494AF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0" y="4275926"/>
            <a:ext cx="3343275" cy="18896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98018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453D0-1EEE-D7FE-021E-D5B1B902BC8A}"/>
              </a:ext>
            </a:extLst>
          </p:cNvPr>
          <p:cNvSpPr>
            <a:spLocks noGrp="1"/>
          </p:cNvSpPr>
          <p:nvPr>
            <p:ph type="title"/>
          </p:nvPr>
        </p:nvSpPr>
        <p:spPr/>
        <p:txBody>
          <a:bodyPr/>
          <a:lstStyle/>
          <a:p>
            <a:r>
              <a:rPr lang="en-GB" b="1" dirty="0">
                <a:latin typeface="+mn-lt"/>
              </a:rPr>
              <a:t>Economic Anthropology and the problems of everyday life</a:t>
            </a:r>
          </a:p>
        </p:txBody>
      </p:sp>
      <p:pic>
        <p:nvPicPr>
          <p:cNvPr id="7" name="Content Placeholder 6">
            <a:extLst>
              <a:ext uri="{FF2B5EF4-FFF2-40B4-BE49-F238E27FC236}">
                <a16:creationId xmlns:a16="http://schemas.microsoft.com/office/drawing/2014/main" id="{D8F15DC2-FDCD-D992-F546-A5417182125F}"/>
              </a:ext>
            </a:extLst>
          </p:cNvPr>
          <p:cNvPicPr>
            <a:picLocks noGrp="1" noChangeAspect="1"/>
          </p:cNvPicPr>
          <p:nvPr>
            <p:ph idx="1"/>
          </p:nvPr>
        </p:nvPicPr>
        <p:blipFill>
          <a:blip r:embed="rId2"/>
          <a:stretch>
            <a:fillRect/>
          </a:stretch>
        </p:blipFill>
        <p:spPr>
          <a:xfrm>
            <a:off x="1090930" y="1825625"/>
            <a:ext cx="6962140" cy="4351338"/>
          </a:xfrm>
        </p:spPr>
      </p:pic>
    </p:spTree>
    <p:extLst>
      <p:ext uri="{BB962C8B-B14F-4D97-AF65-F5344CB8AC3E}">
        <p14:creationId xmlns:p14="http://schemas.microsoft.com/office/powerpoint/2010/main" val="5593378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45820-7E1E-6D2B-2960-1EF7DB90D2DF}"/>
              </a:ext>
            </a:extLst>
          </p:cNvPr>
          <p:cNvSpPr>
            <a:spLocks noGrp="1"/>
          </p:cNvSpPr>
          <p:nvPr>
            <p:ph type="title"/>
          </p:nvPr>
        </p:nvSpPr>
        <p:spPr/>
        <p:txBody>
          <a:bodyPr/>
          <a:lstStyle/>
          <a:p>
            <a:r>
              <a:rPr lang="en-GB" dirty="0"/>
              <a:t>And finally…</a:t>
            </a:r>
          </a:p>
        </p:txBody>
      </p:sp>
      <p:sp>
        <p:nvSpPr>
          <p:cNvPr id="3" name="Content Placeholder 2">
            <a:extLst>
              <a:ext uri="{FF2B5EF4-FFF2-40B4-BE49-F238E27FC236}">
                <a16:creationId xmlns:a16="http://schemas.microsoft.com/office/drawing/2014/main" id="{B8AB2EDE-134F-6CCC-06B1-B2186A45893A}"/>
              </a:ext>
            </a:extLst>
          </p:cNvPr>
          <p:cNvSpPr>
            <a:spLocks noGrp="1"/>
          </p:cNvSpPr>
          <p:nvPr>
            <p:ph idx="1"/>
          </p:nvPr>
        </p:nvSpPr>
        <p:spPr/>
        <p:txBody>
          <a:bodyPr/>
          <a:lstStyle/>
          <a:p>
            <a:r>
              <a:rPr lang="en-GB" dirty="0"/>
              <a:t>Anthropological awareness</a:t>
            </a:r>
          </a:p>
          <a:p>
            <a:r>
              <a:rPr lang="en-GB" dirty="0"/>
              <a:t>Co-operatives</a:t>
            </a:r>
          </a:p>
          <a:p>
            <a:r>
              <a:rPr lang="en-GB"/>
              <a:t>The Commons</a:t>
            </a:r>
            <a:endParaRPr lang="en-GB" dirty="0"/>
          </a:p>
        </p:txBody>
      </p:sp>
    </p:spTree>
    <p:extLst>
      <p:ext uri="{BB962C8B-B14F-4D97-AF65-F5344CB8AC3E}">
        <p14:creationId xmlns:p14="http://schemas.microsoft.com/office/powerpoint/2010/main" val="118293935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29</TotalTime>
  <Words>1569</Words>
  <Application>Microsoft Office PowerPoint</Application>
  <PresentationFormat>On-screen Show (4:3)</PresentationFormat>
  <Paragraphs>227</Paragraphs>
  <Slides>30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Akkurat</vt:lpstr>
      <vt:lpstr>-apple-system</vt:lpstr>
      <vt:lpstr>Arial</vt:lpstr>
      <vt:lpstr>Calibri</vt:lpstr>
      <vt:lpstr>Calibri Light</vt:lpstr>
      <vt:lpstr>Office Theme</vt:lpstr>
      <vt:lpstr>HPAN5041/6041 Economic Anthropology and Past Societies Review and Conclusions</vt:lpstr>
      <vt:lpstr>Course Outline</vt:lpstr>
      <vt:lpstr>What is Political Economy?</vt:lpstr>
      <vt:lpstr>Economic Anthropology</vt:lpstr>
      <vt:lpstr>Economic Anthropology Hann, C. and Hart, K. 2011. Economic Anthropology. Cambridge: Polity</vt:lpstr>
      <vt:lpstr>Economic Anthropology Hann, C. and Hart, K. 2011. Economic Anthropology. Cambridge: Polity</vt:lpstr>
      <vt:lpstr>Economic Anthropology</vt:lpstr>
      <vt:lpstr>Looking ahead to the next class: The hegemony of production  (over other phases of economic activity)</vt:lpstr>
      <vt:lpstr>HPAN5041/6041 Economic Anthropology and Past Societies Economy and Society:  Production, distribution and exchange, consumption and social reproduction; different systems of exchange </vt:lpstr>
      <vt:lpstr> Production of tools, containers, shelter, artefacts, decoration/art</vt:lpstr>
      <vt:lpstr>Distribution and exchange </vt:lpstr>
      <vt:lpstr>Consumption</vt:lpstr>
      <vt:lpstr>Social Reproduction How important is this?</vt:lpstr>
      <vt:lpstr>HPAN5041/6041 Economic Anthropology and Past Societies Notions of “progress” and Cultural Relativism</vt:lpstr>
      <vt:lpstr>Rapid research exercise</vt:lpstr>
      <vt:lpstr>Foragers today https://www2.palomar.edu/anthro/subsistence/sub_2.htm </vt:lpstr>
      <vt:lpstr>  </vt:lpstr>
      <vt:lpstr>Do theories of social evolution/progress make any sense?</vt:lpstr>
      <vt:lpstr>“Progress”?</vt:lpstr>
      <vt:lpstr>Some preliminary questions/conclusions</vt:lpstr>
      <vt:lpstr>HPAN5041/6041 Economic Anthropology and Past Societies Modes of production in general</vt:lpstr>
      <vt:lpstr>Marxian Political Economy y</vt:lpstr>
      <vt:lpstr>Factors of  Production</vt:lpstr>
      <vt:lpstr>Factors of Production – an alternative view</vt:lpstr>
      <vt:lpstr>HPAN5041/6041 Economic Anthropology and Past Societies Modes of production (2): Modern Capitalism Understanding the Market</vt:lpstr>
      <vt:lpstr>HPAN5041/6041 Economic Anthropology and Past Societies Economy and Ecology</vt:lpstr>
      <vt:lpstr>What can be done - if anything - to safeguard biodiversity? </vt:lpstr>
      <vt:lpstr>Sustainabililty and the Growth Paradigm Alternative Economics?</vt:lpstr>
      <vt:lpstr>Economic Anthropology and the problems of everyday life</vt:lpstr>
      <vt:lpstr>And finally…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HPAN5041/6041 Economic Anthropology and Past Societies</dc:title>
  <dc:creator>Andy Bevan</dc:creator>
  <cp:lastModifiedBy>Andy Bevan</cp:lastModifiedBy>
  <cp:revision>7</cp:revision>
  <dcterms:created xsi:type="dcterms:W3CDTF">2023-01-02T11:26:16Z</dcterms:created>
  <dcterms:modified xsi:type="dcterms:W3CDTF">2023-02-03T14:26:17Z</dcterms:modified>
</cp:coreProperties>
</file>