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0"/>
  </p:notesMasterIdLst>
  <p:sldIdLst>
    <p:sldId id="256" r:id="rId5"/>
    <p:sldId id="348" r:id="rId6"/>
    <p:sldId id="379" r:id="rId7"/>
    <p:sldId id="347" r:id="rId8"/>
    <p:sldId id="382" r:id="rId9"/>
    <p:sldId id="258" r:id="rId10"/>
    <p:sldId id="380" r:id="rId11"/>
    <p:sldId id="381" r:id="rId12"/>
    <p:sldId id="383" r:id="rId13"/>
    <p:sldId id="384" r:id="rId14"/>
    <p:sldId id="385" r:id="rId15"/>
    <p:sldId id="386" r:id="rId16"/>
    <p:sldId id="267" r:id="rId17"/>
    <p:sldId id="325" r:id="rId18"/>
    <p:sldId id="298" r:id="rId19"/>
    <p:sldId id="315" r:id="rId20"/>
    <p:sldId id="316" r:id="rId21"/>
    <p:sldId id="317" r:id="rId22"/>
    <p:sldId id="318" r:id="rId23"/>
    <p:sldId id="319" r:id="rId24"/>
    <p:sldId id="320" r:id="rId25"/>
    <p:sldId id="321" r:id="rId26"/>
    <p:sldId id="322" r:id="rId27"/>
    <p:sldId id="401" r:id="rId28"/>
    <p:sldId id="377"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660066"/>
    <a:srgbClr val="800080"/>
    <a:srgbClr val="0000FF"/>
    <a:srgbClr val="D60093"/>
    <a:srgbClr val="FF3300"/>
    <a:srgbClr val="CC3300"/>
    <a:srgbClr val="22A641"/>
    <a:srgbClr val="D2A000"/>
    <a:srgbClr val="E91135"/>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110E2F-C74B-4BDD-90F5-2EAC9C40A2E9}" v="1" dt="2020-08-11T23:34:27.3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99" autoAdjust="0"/>
    <p:restoredTop sz="86775" autoAdjust="0"/>
  </p:normalViewPr>
  <p:slideViewPr>
    <p:cSldViewPr snapToGrid="0">
      <p:cViewPr varScale="1">
        <p:scale>
          <a:sx n="100" d="100"/>
          <a:sy n="100" d="100"/>
        </p:scale>
        <p:origin x="1914" y="8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11/08/2020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challenges: -</a:t>
            </a:r>
          </a:p>
          <a:p>
            <a:r>
              <a:rPr lang="en-GB" dirty="0"/>
              <a:t>Are we working on the </a:t>
            </a:r>
            <a:r>
              <a:rPr lang="en-GB" b="1" i="1" dirty="0"/>
              <a:t>right</a:t>
            </a:r>
            <a:r>
              <a:rPr lang="en-GB" dirty="0"/>
              <a:t> new product or service?  Will it work?  What functionality is required?  Will it sell?  Who to?  How?  What skills, knowledge, attitudes and experience do we need?  Who will be in the NPD project team? – because this will be a project.   Is there clarity on what we need to produce? How long will it take?   What about design changes/modifications – if they are required? What is the budget? Who will lead?  How do we avoid ‘project creep’?  What organisational support mechanisms are there – inside and outside the organisation?  What will our approach be?  Communication channels?  Approvals – inside the organisation </a:t>
            </a:r>
            <a:r>
              <a:rPr lang="en-GB" b="1" i="1" dirty="0"/>
              <a:t>AND</a:t>
            </a:r>
            <a:r>
              <a:rPr lang="en-GB" dirty="0"/>
              <a:t> outside the organisation?  Do we have the technological capabilities?  What resources are available to us?  Partner organisations?  Collaborators?  Suppliers?  Logistics for scale up, if successful?   Manufacturability – do we have the capabilities and capacity to meet demand?  Finances/investment?  Marketing strategy/plans?  Customer involvement/engagement? How? When?  IP protection?  After sales support?  Etc., etc.    </a:t>
            </a:r>
          </a:p>
          <a:p>
            <a:r>
              <a:rPr lang="en-GB" b="1" u="sng" dirty="0"/>
              <a:t>It can be a complex activity</a:t>
            </a:r>
            <a:r>
              <a:rPr lang="en-GB" dirty="0"/>
              <a:t>.</a:t>
            </a:r>
          </a:p>
        </p:txBody>
      </p:sp>
      <p:sp>
        <p:nvSpPr>
          <p:cNvPr id="4" name="Slide Number Placeholder 3"/>
          <p:cNvSpPr>
            <a:spLocks noGrp="1"/>
          </p:cNvSpPr>
          <p:nvPr>
            <p:ph type="sldNum" sz="quarter" idx="5"/>
          </p:nvPr>
        </p:nvSpPr>
        <p:spPr/>
        <p:txBody>
          <a:bodyPr/>
          <a:lstStyle/>
          <a:p>
            <a:fld id="{5A651D80-B2C2-482F-8142-881402B33ACC}" type="slidenum">
              <a:rPr lang="en-GB" smtClean="0"/>
              <a:t>5</a:t>
            </a:fld>
            <a:endParaRPr lang="en-GB"/>
          </a:p>
        </p:txBody>
      </p:sp>
    </p:spTree>
    <p:extLst>
      <p:ext uri="{BB962C8B-B14F-4D97-AF65-F5344CB8AC3E}">
        <p14:creationId xmlns:p14="http://schemas.microsoft.com/office/powerpoint/2010/main" val="3809372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81E4AC6-A505-4530-8165-EC66D20410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95F6D6F0-3093-4D15-8F8B-9731C90A527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Values, Culture and Leadership:</a:t>
            </a:r>
          </a:p>
          <a:p>
            <a:pPr eaLnBrk="1" hangingPunct="1">
              <a:spcBef>
                <a:spcPct val="0"/>
              </a:spcBef>
            </a:pPr>
            <a:r>
              <a:rPr lang="en-GB" altLang="en-US" dirty="0"/>
              <a:t> ■What principles form the basis for behaviours within the organisation and, more specifically, what are the key criteria which provide the basis for prioritisation decisions? </a:t>
            </a:r>
          </a:p>
          <a:p>
            <a:pPr eaLnBrk="1" hangingPunct="1">
              <a:spcBef>
                <a:spcPct val="0"/>
              </a:spcBef>
            </a:pPr>
            <a:r>
              <a:rPr lang="en-GB" altLang="en-US" dirty="0"/>
              <a:t> ■Where does the key drive for innovation come from within the organisation? For example, is innovation initiated most commonly in sales, manufacturing or R&amp;D?</a:t>
            </a:r>
          </a:p>
          <a:p>
            <a:pPr eaLnBrk="1" hangingPunct="1">
              <a:spcBef>
                <a:spcPct val="0"/>
              </a:spcBef>
            </a:pPr>
            <a:r>
              <a:rPr lang="en-GB" altLang="en-US" dirty="0"/>
              <a:t> ■What is the attitude to risk? Is decision making based on gaining consensus or through personal accountability?</a:t>
            </a:r>
          </a:p>
          <a:p>
            <a:pPr eaLnBrk="1" hangingPunct="1">
              <a:spcBef>
                <a:spcPct val="0"/>
              </a:spcBef>
            </a:pPr>
            <a:r>
              <a:rPr lang="en-GB" altLang="en-US" dirty="0"/>
              <a:t> ■How engaged is senior management in innovation activity?</a:t>
            </a:r>
          </a:p>
          <a:p>
            <a:pPr eaLnBrk="1" hangingPunct="1">
              <a:spcBef>
                <a:spcPct val="0"/>
              </a:spcBef>
            </a:pPr>
            <a:r>
              <a:rPr lang="en-GB" altLang="en-US" dirty="0"/>
              <a:t> ■What type of innovation mindset does senior management have? E.g. when they say they want a “break-though” do they really mean it?</a:t>
            </a:r>
          </a:p>
          <a:p>
            <a:pPr eaLnBrk="1" hangingPunct="1">
              <a:spcBef>
                <a:spcPct val="0"/>
              </a:spcBef>
            </a:pPr>
            <a:r>
              <a:rPr lang="en-GB" altLang="en-US" dirty="0"/>
              <a:t> ■How does the business Mission Statement relate to this innovation challenge</a:t>
            </a:r>
          </a:p>
          <a:p>
            <a:pPr eaLnBrk="1" hangingPunct="1">
              <a:spcBef>
                <a:spcPct val="0"/>
              </a:spcBef>
            </a:pPr>
            <a:endParaRPr lang="en-GB" altLang="en-US" dirty="0"/>
          </a:p>
          <a:p>
            <a:pPr eaLnBrk="1" hangingPunct="1">
              <a:spcBef>
                <a:spcPct val="0"/>
              </a:spcBef>
            </a:pPr>
            <a:r>
              <a:rPr lang="en-GB" altLang="en-US" b="1" dirty="0"/>
              <a:t>Business Processes, Financials, Business Model and Network: </a:t>
            </a:r>
          </a:p>
          <a:p>
            <a:pPr eaLnBrk="1" hangingPunct="1">
              <a:spcBef>
                <a:spcPct val="0"/>
              </a:spcBef>
            </a:pPr>
            <a:r>
              <a:rPr lang="en-GB" altLang="en-US" dirty="0"/>
              <a:t> ■What product /service development process does the organisation operate?</a:t>
            </a:r>
          </a:p>
          <a:p>
            <a:pPr eaLnBrk="1" hangingPunct="1">
              <a:spcBef>
                <a:spcPct val="0"/>
              </a:spcBef>
            </a:pPr>
            <a:r>
              <a:rPr lang="en-GB" altLang="en-US" dirty="0"/>
              <a:t> ■What processes does the organisation follow to build its capabilities? E.g. recruitment, research, manufacturing, commercial, marketing and sales.</a:t>
            </a:r>
          </a:p>
          <a:p>
            <a:pPr eaLnBrk="1" hangingPunct="1">
              <a:spcBef>
                <a:spcPct val="0"/>
              </a:spcBef>
            </a:pPr>
            <a:r>
              <a:rPr lang="en-GB" altLang="en-US" dirty="0"/>
              <a:t> ■What processes does the organisation follow to generate revenues?</a:t>
            </a:r>
          </a:p>
          <a:p>
            <a:pPr eaLnBrk="1" hangingPunct="1">
              <a:spcBef>
                <a:spcPct val="0"/>
              </a:spcBef>
            </a:pPr>
            <a:r>
              <a:rPr lang="en-GB" altLang="en-US" dirty="0"/>
              <a:t> ■What other partners operate in the value chain and what are their financial investment and rewards?</a:t>
            </a:r>
          </a:p>
          <a:p>
            <a:pPr eaLnBrk="1" hangingPunct="1">
              <a:spcBef>
                <a:spcPct val="0"/>
              </a:spcBef>
            </a:pPr>
            <a:r>
              <a:rPr lang="en-GB" altLang="en-US" dirty="0"/>
              <a:t> ■Who are the key partners and suppliers?</a:t>
            </a:r>
          </a:p>
          <a:p>
            <a:pPr eaLnBrk="1" hangingPunct="1">
              <a:spcBef>
                <a:spcPct val="0"/>
              </a:spcBef>
            </a:pPr>
            <a:r>
              <a:rPr lang="en-GB" altLang="en-US" dirty="0"/>
              <a:t> ■How is the organisation funded?</a:t>
            </a:r>
          </a:p>
          <a:p>
            <a:pPr eaLnBrk="1" hangingPunct="1">
              <a:spcBef>
                <a:spcPct val="0"/>
              </a:spcBef>
            </a:pPr>
            <a:r>
              <a:rPr lang="en-GB" altLang="en-US" dirty="0"/>
              <a:t> ■What is the attitude to capital spending and valuation of assets? Probe around tangible assets and intangible assets (e.g. IP)</a:t>
            </a:r>
          </a:p>
          <a:p>
            <a:pPr eaLnBrk="1" hangingPunct="1">
              <a:spcBef>
                <a:spcPct val="0"/>
              </a:spcBef>
            </a:pPr>
            <a:endParaRPr lang="en-GB" altLang="en-US" dirty="0"/>
          </a:p>
          <a:p>
            <a:pPr eaLnBrk="1" hangingPunct="1">
              <a:spcBef>
                <a:spcPct val="0"/>
              </a:spcBef>
            </a:pPr>
            <a:r>
              <a:rPr lang="en-GB" altLang="en-US" b="1" dirty="0"/>
              <a:t>Market structure:</a:t>
            </a:r>
          </a:p>
          <a:p>
            <a:pPr eaLnBrk="1" hangingPunct="1">
              <a:spcBef>
                <a:spcPct val="0"/>
              </a:spcBef>
            </a:pPr>
            <a:r>
              <a:rPr lang="en-GB" altLang="en-US" dirty="0"/>
              <a:t> ■Who does the organisation sell their product or service to?</a:t>
            </a:r>
          </a:p>
          <a:p>
            <a:pPr eaLnBrk="1" hangingPunct="1">
              <a:spcBef>
                <a:spcPct val="0"/>
              </a:spcBef>
            </a:pPr>
            <a:r>
              <a:rPr lang="en-GB" altLang="en-US" dirty="0"/>
              <a:t> ■Who uses the service/product?</a:t>
            </a:r>
          </a:p>
          <a:p>
            <a:pPr eaLnBrk="1" hangingPunct="1">
              <a:spcBef>
                <a:spcPct val="0"/>
              </a:spcBef>
            </a:pPr>
            <a:r>
              <a:rPr lang="en-GB" altLang="en-US" dirty="0"/>
              <a:t> ■What does the market landscape look like? How does the organisation segment their market?</a:t>
            </a:r>
          </a:p>
          <a:p>
            <a:pPr eaLnBrk="1" hangingPunct="1">
              <a:spcBef>
                <a:spcPct val="0"/>
              </a:spcBef>
            </a:pPr>
            <a:r>
              <a:rPr lang="en-GB" altLang="en-US" dirty="0"/>
              <a:t> ■What is the geographic scope of the current market?</a:t>
            </a:r>
          </a:p>
          <a:p>
            <a:pPr eaLnBrk="1" hangingPunct="1">
              <a:spcBef>
                <a:spcPct val="0"/>
              </a:spcBef>
            </a:pPr>
            <a:r>
              <a:rPr lang="en-GB" altLang="en-US" dirty="0"/>
              <a:t> ■Who are the other stakeholders in the success of the product or service</a:t>
            </a:r>
          </a:p>
          <a:p>
            <a:pPr eaLnBrk="1" hangingPunct="1">
              <a:spcBef>
                <a:spcPct val="0"/>
              </a:spcBef>
            </a:pPr>
            <a:endParaRPr lang="en-GB" altLang="en-US" dirty="0"/>
          </a:p>
          <a:p>
            <a:pPr eaLnBrk="1" hangingPunct="1">
              <a:spcBef>
                <a:spcPct val="0"/>
              </a:spcBef>
            </a:pPr>
            <a:r>
              <a:rPr lang="en-GB" altLang="en-US" b="1" dirty="0"/>
              <a:t>Category and brand values:</a:t>
            </a:r>
          </a:p>
          <a:p>
            <a:pPr eaLnBrk="1" hangingPunct="1">
              <a:spcBef>
                <a:spcPct val="0"/>
              </a:spcBef>
            </a:pPr>
            <a:r>
              <a:rPr lang="en-GB" altLang="en-US" dirty="0"/>
              <a:t> ■How does the organisation define their market category?</a:t>
            </a:r>
          </a:p>
          <a:p>
            <a:pPr eaLnBrk="1" hangingPunct="1">
              <a:spcBef>
                <a:spcPct val="0"/>
              </a:spcBef>
            </a:pPr>
            <a:r>
              <a:rPr lang="en-GB" altLang="en-US" dirty="0"/>
              <a:t> ■What does the organisation think the key considerations are for this category?</a:t>
            </a:r>
          </a:p>
          <a:p>
            <a:pPr eaLnBrk="1" hangingPunct="1">
              <a:spcBef>
                <a:spcPct val="0"/>
              </a:spcBef>
            </a:pPr>
            <a:r>
              <a:rPr lang="en-GB" altLang="en-US" dirty="0"/>
              <a:t> ■What does the organisation’s brand mean to consumers or customers in the category?</a:t>
            </a:r>
          </a:p>
          <a:p>
            <a:pPr eaLnBrk="1" hangingPunct="1">
              <a:spcBef>
                <a:spcPct val="0"/>
              </a:spcBef>
            </a:pPr>
            <a:r>
              <a:rPr lang="en-GB" altLang="en-US" dirty="0"/>
              <a:t> ■Given the current brand and category, how open to new products or services might the current consumer base be?</a:t>
            </a:r>
          </a:p>
          <a:p>
            <a:pPr eaLnBrk="1" hangingPunct="1">
              <a:spcBef>
                <a:spcPct val="0"/>
              </a:spcBef>
            </a:pPr>
            <a:r>
              <a:rPr lang="en-GB" altLang="en-US" dirty="0"/>
              <a:t> ■How are consumers and customers using the organisation’s product or service? What are the key consumer or customer problems that the product solves?</a:t>
            </a:r>
          </a:p>
          <a:p>
            <a:pPr eaLnBrk="1" hangingPunct="1">
              <a:spcBef>
                <a:spcPct val="0"/>
              </a:spcBef>
            </a:pPr>
            <a:r>
              <a:rPr lang="en-GB" altLang="en-US" dirty="0"/>
              <a:t> ■What are the underlying consumer or customer insights that form the basis for the product or service?</a:t>
            </a:r>
          </a:p>
          <a:p>
            <a:pPr eaLnBrk="1" hangingPunct="1">
              <a:spcBef>
                <a:spcPct val="0"/>
              </a:spcBef>
            </a:pPr>
            <a:endParaRPr lang="en-GB" altLang="en-US" dirty="0"/>
          </a:p>
          <a:p>
            <a:pPr eaLnBrk="1" hangingPunct="1">
              <a:spcBef>
                <a:spcPct val="0"/>
              </a:spcBef>
            </a:pPr>
            <a:r>
              <a:rPr lang="en-GB" altLang="en-US" b="1" dirty="0"/>
              <a:t>Technologies, performance, value and context:</a:t>
            </a:r>
          </a:p>
          <a:p>
            <a:pPr eaLnBrk="1" hangingPunct="1">
              <a:spcBef>
                <a:spcPct val="0"/>
              </a:spcBef>
            </a:pPr>
            <a:r>
              <a:rPr lang="en-GB" altLang="en-US" dirty="0"/>
              <a:t> ■What technologies and capabilities are key to the organisation’s current competitive position?</a:t>
            </a:r>
          </a:p>
          <a:p>
            <a:pPr eaLnBrk="1" hangingPunct="1">
              <a:spcBef>
                <a:spcPct val="0"/>
              </a:spcBef>
            </a:pPr>
            <a:r>
              <a:rPr lang="en-GB" altLang="en-US" dirty="0"/>
              <a:t> ■Which areas of product or service performance are currently most important to consumers and customers?</a:t>
            </a:r>
          </a:p>
          <a:p>
            <a:pPr eaLnBrk="1" hangingPunct="1">
              <a:spcBef>
                <a:spcPct val="0"/>
              </a:spcBef>
            </a:pPr>
            <a:r>
              <a:rPr lang="en-GB" altLang="en-US" dirty="0"/>
              <a:t> ■What is the current pricing structure?</a:t>
            </a:r>
          </a:p>
          <a:p>
            <a:pPr eaLnBrk="1" hangingPunct="1">
              <a:spcBef>
                <a:spcPct val="0"/>
              </a:spcBef>
            </a:pPr>
            <a:r>
              <a:rPr lang="en-GB" altLang="en-US" dirty="0"/>
              <a:t> ■Are there critical considerations which might limit innovation such as surrounding infrastructure and large capital investments either by the client or their partners?</a:t>
            </a:r>
          </a:p>
          <a:p>
            <a:pPr eaLnBrk="1" hangingPunct="1">
              <a:spcBef>
                <a:spcPct val="0"/>
              </a:spcBef>
            </a:pPr>
            <a:endParaRPr lang="en-GB" altLang="en-US" dirty="0"/>
          </a:p>
          <a:p>
            <a:pPr eaLnBrk="1" hangingPunct="1">
              <a:spcBef>
                <a:spcPct val="0"/>
              </a:spcBef>
            </a:pPr>
            <a:r>
              <a:rPr lang="en-GB" altLang="en-US" b="1" dirty="0"/>
              <a:t>The competition: </a:t>
            </a:r>
          </a:p>
          <a:p>
            <a:pPr eaLnBrk="1" hangingPunct="1">
              <a:spcBef>
                <a:spcPct val="0"/>
              </a:spcBef>
            </a:pPr>
            <a:r>
              <a:rPr lang="en-GB" altLang="en-US" dirty="0"/>
              <a:t> ■Who is the main competitor?</a:t>
            </a:r>
          </a:p>
          <a:p>
            <a:pPr eaLnBrk="1" hangingPunct="1">
              <a:spcBef>
                <a:spcPct val="0"/>
              </a:spcBef>
            </a:pPr>
            <a:r>
              <a:rPr lang="en-GB" altLang="en-US" dirty="0"/>
              <a:t> ■Which competitor has the best-in-class performance?</a:t>
            </a:r>
          </a:p>
          <a:p>
            <a:pPr eaLnBrk="1" hangingPunct="1">
              <a:spcBef>
                <a:spcPct val="0"/>
              </a:spcBef>
            </a:pPr>
            <a:r>
              <a:rPr lang="en-GB" altLang="en-US" dirty="0"/>
              <a:t> ■Is there a key limitation which all products in the category suffer from?</a:t>
            </a:r>
          </a:p>
          <a:p>
            <a:pPr eaLnBrk="1" hangingPunct="1">
              <a:spcBef>
                <a:spcPct val="0"/>
              </a:spcBef>
            </a:pPr>
            <a:r>
              <a:rPr lang="en-GB" altLang="en-US" dirty="0"/>
              <a:t> ■Is there any competitor IP or other prior art which might limit future innovation?</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
        <p:nvSpPr>
          <p:cNvPr id="16388" name="Slide Number Placeholder 3">
            <a:extLst>
              <a:ext uri="{FF2B5EF4-FFF2-40B4-BE49-F238E27FC236}">
                <a16:creationId xmlns:a16="http://schemas.microsoft.com/office/drawing/2014/main" id="{28E1E0E2-B57C-4BD8-B864-214ED32500F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92B956C5-786F-414A-B093-86F0D0C9938D}" type="slidenum">
              <a:rPr lang="en-GB" altLang="en-US" smtClean="0">
                <a:cs typeface="Arial" panose="020B0604020202020204" pitchFamily="34" charset="0"/>
              </a:rPr>
              <a:pPr fontAlgn="base">
                <a:spcBef>
                  <a:spcPct val="0"/>
                </a:spcBef>
                <a:spcAft>
                  <a:spcPct val="0"/>
                </a:spcAft>
              </a:pPr>
              <a:t>6</a:t>
            </a:fld>
            <a:endParaRPr lang="en-GB" altLang="en-US">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1" dirty="0"/>
              <a:t>Functional structure </a:t>
            </a:r>
            <a:r>
              <a:rPr lang="en-GB" dirty="0"/>
              <a:t>– a traditional hierarchical structure where communications between functional areas is largely handled by function managers and according to standard and codified procedures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1" dirty="0"/>
              <a:t>Lightweight product manager structure </a:t>
            </a:r>
            <a:r>
              <a:rPr lang="en-GB" dirty="0"/>
              <a:t>– again a traditional hierarchical structure but where a project manager provides an overarching coordinating structure to the functional work</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1" dirty="0"/>
              <a:t>Heavyweight product manager structure </a:t>
            </a:r>
            <a:r>
              <a:rPr lang="en-GB" dirty="0"/>
              <a:t>– essentially a matrix structure led by a product (project) manager with extensive influence over the functional personnel involved, but also in strategic directions of the contributing areas critical to the project.  By its nature, this structure carries considerable organisational authority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1" dirty="0"/>
              <a:t>Project execution teams </a:t>
            </a:r>
            <a:r>
              <a:rPr lang="en-GB" dirty="0"/>
              <a:t>– A full-time project team where functional staff leave their areas to work on the project, under the project leader direction</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8</a:t>
            </a:fld>
            <a:endParaRPr lang="en-GB"/>
          </a:p>
        </p:txBody>
      </p:sp>
    </p:spTree>
    <p:extLst>
      <p:ext uri="{BB962C8B-B14F-4D97-AF65-F5344CB8AC3E}">
        <p14:creationId xmlns:p14="http://schemas.microsoft.com/office/powerpoint/2010/main" val="580291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Cost of continuing </a:t>
            </a:r>
            <a:r>
              <a:rPr lang="en-GB" dirty="0"/>
              <a:t>and investing more and more in a project that may not succeed</a:t>
            </a:r>
          </a:p>
          <a:p>
            <a:r>
              <a:rPr lang="en-GB" b="1" i="1" u="sng" dirty="0">
                <a:solidFill>
                  <a:srgbClr val="0000FF"/>
                </a:solidFill>
              </a:rPr>
              <a:t>Versus</a:t>
            </a:r>
          </a:p>
          <a:p>
            <a:r>
              <a:rPr lang="en-GB" b="1" dirty="0"/>
              <a:t>Closing down prematurely </a:t>
            </a:r>
            <a:r>
              <a:rPr lang="en-GB" dirty="0"/>
              <a:t>and eliminating potentially profitable, market grabbing opportunities</a:t>
            </a:r>
          </a:p>
        </p:txBody>
      </p:sp>
      <p:sp>
        <p:nvSpPr>
          <p:cNvPr id="4" name="Slide Number Placeholder 3"/>
          <p:cNvSpPr>
            <a:spLocks noGrp="1"/>
          </p:cNvSpPr>
          <p:nvPr>
            <p:ph type="sldNum" sz="quarter" idx="5"/>
          </p:nvPr>
        </p:nvSpPr>
        <p:spPr/>
        <p:txBody>
          <a:bodyPr/>
          <a:lstStyle/>
          <a:p>
            <a:fld id="{5A651D80-B2C2-482F-8142-881402B33ACC}" type="slidenum">
              <a:rPr lang="en-GB" smtClean="0"/>
              <a:t>11</a:t>
            </a:fld>
            <a:endParaRPr lang="en-GB"/>
          </a:p>
        </p:txBody>
      </p:sp>
    </p:spTree>
    <p:extLst>
      <p:ext uri="{BB962C8B-B14F-4D97-AF65-F5344CB8AC3E}">
        <p14:creationId xmlns:p14="http://schemas.microsoft.com/office/powerpoint/2010/main" val="1837657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41776E3-FC03-4EF6-8BFD-89B87C73F0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071B2FA9-E443-465D-9787-34A56F3F005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Product Innovation </a:t>
            </a:r>
            <a:r>
              <a:rPr lang="en-GB" altLang="en-US"/>
              <a:t>Design of new products</a:t>
            </a:r>
          </a:p>
          <a:p>
            <a:pPr eaLnBrk="1" hangingPunct="1">
              <a:spcBef>
                <a:spcPct val="0"/>
              </a:spcBef>
            </a:pPr>
            <a:endParaRPr lang="en-GB" altLang="en-US" b="1"/>
          </a:p>
          <a:p>
            <a:pPr eaLnBrk="1" hangingPunct="1">
              <a:spcBef>
                <a:spcPct val="0"/>
              </a:spcBef>
            </a:pPr>
            <a:r>
              <a:rPr lang="en-GB" altLang="en-US" b="1"/>
              <a:t>Process Innovation  </a:t>
            </a:r>
            <a:r>
              <a:rPr lang="en-GB" altLang="en-US"/>
              <a:t>Innovations of this nature often use such techniques as business process reengineering or lean based tools to analyze a process and reduce the number of steps by removing any redundant, repetitive or simply wasteful process steps. An innovative process often needs to precede an innovative product in order for a product to be manufactured at a price that the market will accept. </a:t>
            </a:r>
          </a:p>
        </p:txBody>
      </p:sp>
      <p:sp>
        <p:nvSpPr>
          <p:cNvPr id="29700" name="Slide Number Placeholder 3">
            <a:extLst>
              <a:ext uri="{FF2B5EF4-FFF2-40B4-BE49-F238E27FC236}">
                <a16:creationId xmlns:a16="http://schemas.microsoft.com/office/drawing/2014/main" id="{7BE2FDBB-3A54-4262-9CC2-9E972BA012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DDB32B55-3B07-457A-BC0D-D7679FA2DA75}" type="slidenum">
              <a:rPr lang="en-GB" altLang="en-US" smtClean="0">
                <a:cs typeface="Arial" panose="020B0604020202020204" pitchFamily="34" charset="0"/>
              </a:rPr>
              <a:pPr fontAlgn="base">
                <a:spcBef>
                  <a:spcPct val="0"/>
                </a:spcBef>
                <a:spcAft>
                  <a:spcPct val="0"/>
                </a:spcAft>
              </a:pPr>
              <a:t>13</a:t>
            </a:fld>
            <a:endParaRPr lang="en-GB" altLang="en-US">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could be done on Post-Its and put into categories on ‘Pre-Titled Flipchart Sheets, e.g. Strategy, Culture/Climate, Employees, Leadership &amp; Management, Organisational Structure and Work Design, Performance Management &amp; Work Practices, Team working and Networking, Resources?</a:t>
            </a:r>
          </a:p>
        </p:txBody>
      </p:sp>
      <p:sp>
        <p:nvSpPr>
          <p:cNvPr id="4" name="Slide Number Placeholder 3"/>
          <p:cNvSpPr>
            <a:spLocks noGrp="1"/>
          </p:cNvSpPr>
          <p:nvPr>
            <p:ph type="sldNum" sz="quarter" idx="5"/>
          </p:nvPr>
        </p:nvSpPr>
        <p:spPr/>
        <p:txBody>
          <a:bodyPr/>
          <a:lstStyle/>
          <a:p>
            <a:fld id="{5A651D80-B2C2-482F-8142-881402B33ACC}" type="slidenum">
              <a:rPr lang="en-GB" smtClean="0"/>
              <a:t>14</a:t>
            </a:fld>
            <a:endParaRPr lang="en-GB"/>
          </a:p>
        </p:txBody>
      </p:sp>
    </p:spTree>
    <p:extLst>
      <p:ext uri="{BB962C8B-B14F-4D97-AF65-F5344CB8AC3E}">
        <p14:creationId xmlns:p14="http://schemas.microsoft.com/office/powerpoint/2010/main" val="21013714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379E33BC-EC89-4E95-B014-DCF417AD0A3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6D9B0F87-7AE5-44E6-BC78-9AA924C8540D}"/>
              </a:ext>
            </a:extLst>
          </p:cNvPr>
          <p:cNvSpPr>
            <a:spLocks noGrp="1"/>
          </p:cNvSpPr>
          <p:nvPr>
            <p:ph type="body" idx="1"/>
          </p:nvPr>
        </p:nvSpPr>
        <p:spPr/>
        <p:txBody>
          <a:bodyPr/>
          <a:lstStyle/>
          <a:p>
            <a:pPr eaLnBrk="1" fontAlgn="auto" hangingPunct="1">
              <a:spcBef>
                <a:spcPts val="0"/>
              </a:spcBef>
              <a:spcAft>
                <a:spcPts val="0"/>
              </a:spcAft>
              <a:defRPr/>
            </a:pPr>
            <a:r>
              <a:rPr lang="en-GB" dirty="0"/>
              <a:t>British research conducted by NESTA (the National Endowment for Science, Technology, and the Arts) surveyed over 850 managers found that the following are barriers to innovation, </a:t>
            </a:r>
            <a:r>
              <a:rPr lang="en-GB" u="sng" dirty="0">
                <a:effectLst>
                  <a:outerShdw blurRad="38100" dist="38100" dir="2700000" algn="tl">
                    <a:srgbClr val="000000">
                      <a:alpha val="43137"/>
                    </a:srgbClr>
                  </a:outerShdw>
                </a:effectLst>
              </a:rPr>
              <a:t>listed in order of importance:</a:t>
            </a:r>
          </a:p>
          <a:p>
            <a:pPr eaLnBrk="1" fontAlgn="auto" hangingPunct="1">
              <a:spcBef>
                <a:spcPts val="0"/>
              </a:spcBef>
              <a:spcAft>
                <a:spcPts val="0"/>
              </a:spcAft>
              <a:defRPr/>
            </a:pPr>
            <a:endParaRPr lang="en-GB" u="sng" dirty="0">
              <a:effectLst>
                <a:outerShdw blurRad="38100" dist="38100" dir="2700000" algn="tl">
                  <a:srgbClr val="000000">
                    <a:alpha val="43137"/>
                  </a:srgbClr>
                </a:outerShdw>
              </a:effectLst>
            </a:endParaRPr>
          </a:p>
          <a:p>
            <a:pPr eaLnBrk="1" fontAlgn="auto" hangingPunct="1">
              <a:spcBef>
                <a:spcPts val="0"/>
              </a:spcBef>
              <a:spcAft>
                <a:spcPts val="0"/>
              </a:spcAft>
              <a:defRPr/>
            </a:pPr>
            <a:r>
              <a:rPr lang="en-GB" dirty="0"/>
              <a:t>The same research found the following to assist in overcoming barriers to innovation also listed in order of importance: </a:t>
            </a:r>
          </a:p>
        </p:txBody>
      </p:sp>
      <p:sp>
        <p:nvSpPr>
          <p:cNvPr id="22532" name="Slide Number Placeholder 3">
            <a:extLst>
              <a:ext uri="{FF2B5EF4-FFF2-40B4-BE49-F238E27FC236}">
                <a16:creationId xmlns:a16="http://schemas.microsoft.com/office/drawing/2014/main" id="{82891A89-77D7-4DBB-AEDA-1109ADAB60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EA3610D4-C4DC-404D-9738-E40DAD2576D3}" type="slidenum">
              <a:rPr lang="en-GB" altLang="en-US" smtClean="0">
                <a:cs typeface="Arial" panose="020B0604020202020204" pitchFamily="34" charset="0"/>
              </a:rPr>
              <a:pPr fontAlgn="base">
                <a:spcBef>
                  <a:spcPct val="0"/>
                </a:spcBef>
                <a:spcAft>
                  <a:spcPct val="0"/>
                </a:spcAft>
              </a:pPr>
              <a:t>15</a:t>
            </a:fld>
            <a:endParaRPr lang="en-GB" altLang="en-US">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BA99A3D9-1047-4816-B255-C1B5C8512C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AD9FC189-F7AC-4E9C-8F0D-093390489E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dirty="0"/>
              <a:t>Recognise that innovation is a team effort: the survey results suggest that a</a:t>
            </a:r>
          </a:p>
          <a:p>
            <a:pPr eaLnBrk="1" hangingPunct="1">
              <a:spcBef>
                <a:spcPct val="0"/>
              </a:spcBef>
            </a:pPr>
            <a:r>
              <a:rPr lang="en-US" altLang="en-US" dirty="0"/>
              <a:t>‘we’re in it together’ attitude, team rather than individual incentives, and setting</a:t>
            </a:r>
          </a:p>
          <a:p>
            <a:pPr eaLnBrk="1" hangingPunct="1">
              <a:spcBef>
                <a:spcPct val="0"/>
              </a:spcBef>
            </a:pPr>
            <a:r>
              <a:rPr lang="en-US" altLang="en-US" dirty="0"/>
              <a:t>up the right team of people, all have an important role in supporting idea generation.</a:t>
            </a:r>
          </a:p>
          <a:p>
            <a:pPr eaLnBrk="1" hangingPunct="1">
              <a:spcBef>
                <a:spcPct val="0"/>
              </a:spcBef>
            </a:pPr>
            <a:r>
              <a:rPr lang="en-US" altLang="en-US" b="1" dirty="0"/>
              <a:t>Build a reputation for innovation: the research identifies the importance to</a:t>
            </a:r>
          </a:p>
          <a:p>
            <a:pPr eaLnBrk="1" hangingPunct="1">
              <a:spcBef>
                <a:spcPct val="0"/>
              </a:spcBef>
            </a:pPr>
            <a:r>
              <a:rPr lang="en-US" altLang="en-US" dirty="0"/>
              <a:t>respondents of building a reputation for innovation. Managers should consider the</a:t>
            </a:r>
          </a:p>
          <a:p>
            <a:pPr eaLnBrk="1" hangingPunct="1">
              <a:spcBef>
                <a:spcPct val="0"/>
              </a:spcBef>
            </a:pPr>
            <a:r>
              <a:rPr lang="en-US" altLang="en-US" dirty="0"/>
              <a:t>benefits of having a reputation for innovation and how their organisations could</a:t>
            </a:r>
          </a:p>
          <a:p>
            <a:pPr eaLnBrk="1" hangingPunct="1">
              <a:spcBef>
                <a:spcPct val="0"/>
              </a:spcBef>
            </a:pPr>
            <a:r>
              <a:rPr lang="en-GB" altLang="en-US" dirty="0"/>
              <a:t>develop such a reputation.</a:t>
            </a:r>
          </a:p>
          <a:p>
            <a:pPr eaLnBrk="1" hangingPunct="1">
              <a:spcBef>
                <a:spcPct val="0"/>
              </a:spcBef>
            </a:pPr>
            <a:r>
              <a:rPr lang="en-US" altLang="en-US" b="1" dirty="0"/>
              <a:t>Learn from small organisations: managers in small organisations appear to be</a:t>
            </a:r>
          </a:p>
          <a:p>
            <a:pPr eaLnBrk="1" hangingPunct="1">
              <a:spcBef>
                <a:spcPct val="0"/>
              </a:spcBef>
            </a:pPr>
            <a:r>
              <a:rPr lang="en-US" altLang="en-US" dirty="0"/>
              <a:t>able to offer more active support for innovation. Learn from the more participative</a:t>
            </a:r>
          </a:p>
          <a:p>
            <a:pPr eaLnBrk="1" hangingPunct="1">
              <a:spcBef>
                <a:spcPct val="0"/>
              </a:spcBef>
            </a:pPr>
            <a:r>
              <a:rPr lang="en-US" altLang="en-US" dirty="0"/>
              <a:t>and collaborative approaches that can be found in small organisations. Avoid</a:t>
            </a:r>
          </a:p>
          <a:p>
            <a:pPr eaLnBrk="1" hangingPunct="1">
              <a:spcBef>
                <a:spcPct val="0"/>
              </a:spcBef>
            </a:pPr>
            <a:r>
              <a:rPr lang="en-US" altLang="en-US" dirty="0"/>
              <a:t>restrictions on the flow of information and consider whether the advantages of</a:t>
            </a:r>
          </a:p>
          <a:p>
            <a:pPr eaLnBrk="1" hangingPunct="1">
              <a:spcBef>
                <a:spcPct val="0"/>
              </a:spcBef>
            </a:pPr>
            <a:r>
              <a:rPr lang="en-US" altLang="en-US" dirty="0"/>
              <a:t>flatter organisational structures can be replicated.</a:t>
            </a:r>
          </a:p>
          <a:p>
            <a:pPr eaLnBrk="1" hangingPunct="1">
              <a:spcBef>
                <a:spcPct val="0"/>
              </a:spcBef>
            </a:pPr>
            <a:r>
              <a:rPr lang="en-US" altLang="en-US" b="1" dirty="0"/>
              <a:t>Leading innovation: the leadership role is critical to successful innovation.</a:t>
            </a:r>
          </a:p>
          <a:p>
            <a:pPr eaLnBrk="1" hangingPunct="1">
              <a:spcBef>
                <a:spcPct val="0"/>
              </a:spcBef>
            </a:pPr>
            <a:r>
              <a:rPr lang="en-US" altLang="en-US" dirty="0"/>
              <a:t>The ability to monitor, evaluate and provide feedback plays a vital role in motivating</a:t>
            </a:r>
          </a:p>
          <a:p>
            <a:pPr eaLnBrk="1" hangingPunct="1">
              <a:spcBef>
                <a:spcPct val="0"/>
              </a:spcBef>
            </a:pPr>
            <a:r>
              <a:rPr lang="en-US" altLang="en-US" dirty="0"/>
              <a:t>employees throughout the innovation process. To enhance innovative working,</a:t>
            </a:r>
          </a:p>
          <a:p>
            <a:pPr eaLnBrk="1" hangingPunct="1">
              <a:spcBef>
                <a:spcPct val="0"/>
              </a:spcBef>
            </a:pPr>
            <a:r>
              <a:rPr lang="en-US" altLang="en-US" dirty="0"/>
              <a:t>consider integrating these innovative behaviours and skills more specifically into</a:t>
            </a:r>
          </a:p>
          <a:p>
            <a:pPr eaLnBrk="1" hangingPunct="1">
              <a:spcBef>
                <a:spcPct val="0"/>
              </a:spcBef>
            </a:pPr>
            <a:r>
              <a:rPr lang="en-US" altLang="en-US" dirty="0"/>
              <a:t>selection and recruitment criteria and personal development activities.</a:t>
            </a:r>
            <a:endParaRPr lang="en-GB" altLang="en-US" dirty="0"/>
          </a:p>
        </p:txBody>
      </p:sp>
      <p:sp>
        <p:nvSpPr>
          <p:cNvPr id="15364" name="Slide Number Placeholder 3">
            <a:extLst>
              <a:ext uri="{FF2B5EF4-FFF2-40B4-BE49-F238E27FC236}">
                <a16:creationId xmlns:a16="http://schemas.microsoft.com/office/drawing/2014/main" id="{F250E757-759A-40BA-A27B-4546D41BB846}"/>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9634A9E-E111-4D09-A358-21D951F342AE}" type="slidenum">
              <a:rPr lang="en-GB" altLang="en-US">
                <a:latin typeface="Calibri" panose="020F0502020204030204" pitchFamily="34" charset="0"/>
              </a:rPr>
              <a:pPr eaLnBrk="1" hangingPunct="1"/>
              <a:t>23</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24</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11/08/2020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11/08/2020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11/08/2020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11/08/2020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11/08/2020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11/08/2020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11/08/2020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11/08/2020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11/08/2020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11/08/2020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whataboutpeace.blogspot.com/2013/08/breaking-through-barrier.html" TargetMode="External"/><Relationship Id="rId3" Type="http://schemas.openxmlformats.org/officeDocument/2006/relationships/image" Target="../media/image4.jpg"/><Relationship Id="rId7"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teachingadventuressite.wordpress.com/2017/06/26/the-wall-of-resistance-understanding-student-barriers-to-learning-part-1/" TargetMode="External"/><Relationship Id="rId5" Type="http://schemas.openxmlformats.org/officeDocument/2006/relationships/image" Target="../media/image5.png"/><Relationship Id="rId4" Type="http://schemas.openxmlformats.org/officeDocument/2006/relationships/hyperlink" Target="https://www.pxfuel.com/en/free-photo-jyjvo"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scgnonprofits.com/board-meeting-design-and-content/"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eoi.es/blogs/guillermojoselatorre/2014/03/26/why-do-we-need-social-innovation/"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leadershipfreak.wordpress.com/2012/01/21/on-turtles-and-rabbits-finding-pace/"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physics.stackexchange.com/questions/16974/question-about-a-nuclear-bomb-test-photo" TargetMode="External"/><Relationship Id="rId5" Type="http://schemas.openxmlformats.org/officeDocument/2006/relationships/image" Target="../media/image16.jpg"/><Relationship Id="rId4" Type="http://schemas.openxmlformats.org/officeDocument/2006/relationships/hyperlink" Target="https://www.pxfuel.com/en/free-photo-jyjvo"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3552825"/>
            <a:ext cx="7772400" cy="1082728"/>
          </a:xfrm>
        </p:spPr>
        <p:txBody>
          <a:bodyPr>
            <a:normAutofit fontScale="90000"/>
          </a:bodyPr>
          <a:lstStyle/>
          <a:p>
            <a:r>
              <a:rPr lang="en-GB" dirty="0">
                <a:solidFill>
                  <a:srgbClr val="0000FF"/>
                </a:solidFill>
              </a:rPr>
              <a:t>BMSK6002  Developing Innovation and Creativity for Business Advantage</a:t>
            </a:r>
            <a:br>
              <a:rPr lang="en-GB" dirty="0">
                <a:solidFill>
                  <a:srgbClr val="0000FF"/>
                </a:solidFill>
              </a:rPr>
            </a:br>
            <a:br>
              <a:rPr lang="en-GB" dirty="0">
                <a:solidFill>
                  <a:srgbClr val="0000FF"/>
                </a:solidFill>
              </a:rPr>
            </a:br>
            <a:r>
              <a:rPr lang="en-GB" dirty="0">
                <a:solidFill>
                  <a:srgbClr val="0000FF"/>
                </a:solidFill>
              </a:rPr>
              <a:t>Online Session Six</a:t>
            </a: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7368F-9E99-46BE-9207-D31F706012B1}"/>
              </a:ext>
            </a:extLst>
          </p:cNvPr>
          <p:cNvSpPr>
            <a:spLocks noGrp="1"/>
          </p:cNvSpPr>
          <p:nvPr>
            <p:ph type="title"/>
          </p:nvPr>
        </p:nvSpPr>
        <p:spPr>
          <a:xfrm>
            <a:off x="2419350" y="292925"/>
            <a:ext cx="6096000" cy="869125"/>
          </a:xfrm>
        </p:spPr>
        <p:txBody>
          <a:bodyPr/>
          <a:lstStyle/>
          <a:p>
            <a:r>
              <a:rPr lang="en-GB" dirty="0"/>
              <a:t>Assignment: </a:t>
            </a:r>
            <a:r>
              <a:rPr lang="en-GB" i="1" dirty="0"/>
              <a:t>A Reminder</a:t>
            </a:r>
          </a:p>
        </p:txBody>
      </p:sp>
      <p:sp>
        <p:nvSpPr>
          <p:cNvPr id="3" name="Content Placeholder 2">
            <a:extLst>
              <a:ext uri="{FF2B5EF4-FFF2-40B4-BE49-F238E27FC236}">
                <a16:creationId xmlns:a16="http://schemas.microsoft.com/office/drawing/2014/main" id="{4EEF6623-DE64-4533-9161-C507BE1A9CA8}"/>
              </a:ext>
            </a:extLst>
          </p:cNvPr>
          <p:cNvSpPr>
            <a:spLocks noGrp="1"/>
          </p:cNvSpPr>
          <p:nvPr>
            <p:ph idx="1"/>
          </p:nvPr>
        </p:nvSpPr>
        <p:spPr>
          <a:xfrm>
            <a:off x="381000" y="2130425"/>
            <a:ext cx="2705100" cy="2936875"/>
          </a:xfrm>
        </p:spPr>
        <p:txBody>
          <a:bodyPr/>
          <a:lstStyle/>
          <a:p>
            <a:r>
              <a:rPr lang="en-GB" sz="2000" dirty="0">
                <a:solidFill>
                  <a:srgbClr val="0000FF"/>
                </a:solidFill>
              </a:rPr>
              <a:t>Using </a:t>
            </a:r>
            <a:r>
              <a:rPr lang="en-GB" sz="2000" i="1" dirty="0">
                <a:solidFill>
                  <a:srgbClr val="0000FF"/>
                </a:solidFill>
              </a:rPr>
              <a:t>at least two</a:t>
            </a:r>
            <a:r>
              <a:rPr lang="en-GB" sz="2000" dirty="0">
                <a:solidFill>
                  <a:srgbClr val="0000FF"/>
                </a:solidFill>
              </a:rPr>
              <a:t> recognised models of innovation, critically examine the ability of the organisation to innovate effectively </a:t>
            </a:r>
          </a:p>
          <a:p>
            <a:r>
              <a:rPr lang="en-GB" sz="2000" dirty="0">
                <a:solidFill>
                  <a:srgbClr val="002060"/>
                </a:solidFill>
              </a:rPr>
              <a:t>Evaluate an organisation’s ability to harness creativity, and foster a creative culture in the workplace</a:t>
            </a:r>
          </a:p>
        </p:txBody>
      </p:sp>
      <p:pic>
        <p:nvPicPr>
          <p:cNvPr id="5" name="Picture 4" descr="A close up of a person&#10;&#10;Description automatically generated">
            <a:extLst>
              <a:ext uri="{FF2B5EF4-FFF2-40B4-BE49-F238E27FC236}">
                <a16:creationId xmlns:a16="http://schemas.microsoft.com/office/drawing/2014/main" id="{B2AA9C6A-5279-43B7-B7FE-5AFE2EA8611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157984" cy="1618488"/>
          </a:xfrm>
          <a:prstGeom prst="rect">
            <a:avLst/>
          </a:prstGeom>
        </p:spPr>
      </p:pic>
      <p:sp>
        <p:nvSpPr>
          <p:cNvPr id="6" name="Rectangle 5">
            <a:extLst>
              <a:ext uri="{FF2B5EF4-FFF2-40B4-BE49-F238E27FC236}">
                <a16:creationId xmlns:a16="http://schemas.microsoft.com/office/drawing/2014/main" id="{10EBF32D-A907-4C66-87C8-50A15333AF54}"/>
              </a:ext>
            </a:extLst>
          </p:cNvPr>
          <p:cNvSpPr/>
          <p:nvPr/>
        </p:nvSpPr>
        <p:spPr>
          <a:xfrm>
            <a:off x="633534" y="1689790"/>
            <a:ext cx="655436" cy="369332"/>
          </a:xfrm>
          <a:prstGeom prst="rect">
            <a:avLst/>
          </a:prstGeom>
        </p:spPr>
        <p:txBody>
          <a:bodyPr wrap="none">
            <a:spAutoFit/>
          </a:bodyPr>
          <a:lstStyle/>
          <a:p>
            <a:r>
              <a:rPr lang="en-GB" b="1" dirty="0"/>
              <a:t>TASK</a:t>
            </a:r>
          </a:p>
        </p:txBody>
      </p:sp>
      <p:sp>
        <p:nvSpPr>
          <p:cNvPr id="7" name="Text Placeholder 4">
            <a:extLst>
              <a:ext uri="{FF2B5EF4-FFF2-40B4-BE49-F238E27FC236}">
                <a16:creationId xmlns:a16="http://schemas.microsoft.com/office/drawing/2014/main" id="{D70FD350-2CE8-434C-9190-2338229BC21C}"/>
              </a:ext>
            </a:extLst>
          </p:cNvPr>
          <p:cNvSpPr txBox="1">
            <a:spLocks/>
          </p:cNvSpPr>
          <p:nvPr/>
        </p:nvSpPr>
        <p:spPr>
          <a:xfrm>
            <a:off x="5383654" y="1689790"/>
            <a:ext cx="3379346" cy="63976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t>Common Assessment Criteria</a:t>
            </a:r>
          </a:p>
        </p:txBody>
      </p:sp>
      <p:sp>
        <p:nvSpPr>
          <p:cNvPr id="8" name="Content Placeholder 5">
            <a:extLst>
              <a:ext uri="{FF2B5EF4-FFF2-40B4-BE49-F238E27FC236}">
                <a16:creationId xmlns:a16="http://schemas.microsoft.com/office/drawing/2014/main" id="{E9F29673-8B3D-43F6-9A37-9D6FDBBB51B9}"/>
              </a:ext>
            </a:extLst>
          </p:cNvPr>
          <p:cNvSpPr txBox="1">
            <a:spLocks/>
          </p:cNvSpPr>
          <p:nvPr/>
        </p:nvSpPr>
        <p:spPr>
          <a:xfrm>
            <a:off x="4603913" y="2130425"/>
            <a:ext cx="4540087" cy="365706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sz="2000" dirty="0"/>
              <a:t>Engagement with Literature Skills.      </a:t>
            </a:r>
            <a:r>
              <a:rPr lang="en-GB" sz="2000" b="1" dirty="0"/>
              <a:t>(30)</a:t>
            </a:r>
          </a:p>
          <a:p>
            <a:pPr marL="514350" indent="-514350">
              <a:buFont typeface="+mj-lt"/>
              <a:buAutoNum type="arabicPeriod"/>
            </a:pPr>
            <a:r>
              <a:rPr lang="en-GB" sz="2000" dirty="0"/>
              <a:t>Knowledge and Understanding Skills </a:t>
            </a:r>
            <a:r>
              <a:rPr lang="en-GB" sz="2000" b="1" dirty="0"/>
              <a:t>(25)</a:t>
            </a:r>
          </a:p>
          <a:p>
            <a:pPr marL="514350" indent="-514350">
              <a:buFont typeface="+mj-lt"/>
              <a:buAutoNum type="arabicPeriod"/>
            </a:pPr>
            <a:r>
              <a:rPr lang="en-GB" sz="2000" dirty="0"/>
              <a:t>Cognitive and Intellectual Skills          </a:t>
            </a:r>
            <a:r>
              <a:rPr lang="en-GB" sz="2000" b="1" dirty="0"/>
              <a:t>(25)</a:t>
            </a:r>
          </a:p>
          <a:p>
            <a:pPr marL="514350" indent="-514350">
              <a:buFont typeface="+mj-lt"/>
              <a:buAutoNum type="arabicPeriod"/>
            </a:pPr>
            <a:r>
              <a:rPr lang="en-GB" sz="2000" dirty="0"/>
              <a:t>Practical Application Skills </a:t>
            </a:r>
            <a:r>
              <a:rPr lang="en-GB" sz="2000" b="1" dirty="0"/>
              <a:t>(10)</a:t>
            </a:r>
          </a:p>
          <a:p>
            <a:pPr marL="514350" indent="-514350">
              <a:buFont typeface="+mj-lt"/>
              <a:buAutoNum type="arabicPeriod"/>
            </a:pPr>
            <a:r>
              <a:rPr lang="en-GB" sz="2000" dirty="0"/>
              <a:t>Transferable Skills for Life and Professional Practice </a:t>
            </a:r>
            <a:r>
              <a:rPr lang="en-GB" sz="2000" b="1" dirty="0"/>
              <a:t>(10)</a:t>
            </a:r>
          </a:p>
          <a:p>
            <a:pPr marL="514350" indent="-514350">
              <a:buFont typeface="+mj-lt"/>
              <a:buAutoNum type="arabicPeriod"/>
            </a:pPr>
            <a:endParaRPr lang="en-GB" sz="2000" dirty="0"/>
          </a:p>
        </p:txBody>
      </p:sp>
    </p:spTree>
    <p:extLst>
      <p:ext uri="{BB962C8B-B14F-4D97-AF65-F5344CB8AC3E}">
        <p14:creationId xmlns:p14="http://schemas.microsoft.com/office/powerpoint/2010/main" val="318919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Research Discussion</a:t>
            </a: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67781" y="3523145"/>
            <a:ext cx="3376220" cy="2202788"/>
          </a:xfrm>
          <a:prstGeom prst="rect">
            <a:avLst/>
          </a:prstGeom>
        </p:spPr>
      </p:pic>
      <p:sp>
        <p:nvSpPr>
          <p:cNvPr id="9" name="Rectangle 8">
            <a:extLst>
              <a:ext uri="{FF2B5EF4-FFF2-40B4-BE49-F238E27FC236}">
                <a16:creationId xmlns:a16="http://schemas.microsoft.com/office/drawing/2014/main" id="{84484151-D590-45AE-96F1-C33FB73481F3}"/>
              </a:ext>
            </a:extLst>
          </p:cNvPr>
          <p:cNvSpPr/>
          <p:nvPr/>
        </p:nvSpPr>
        <p:spPr>
          <a:xfrm>
            <a:off x="457199" y="882362"/>
            <a:ext cx="8386012" cy="523220"/>
          </a:xfrm>
          <a:prstGeom prst="rect">
            <a:avLst/>
          </a:prstGeom>
        </p:spPr>
        <p:txBody>
          <a:bodyPr wrap="square">
            <a:spAutoFit/>
          </a:bodyPr>
          <a:lstStyle/>
          <a:p>
            <a:r>
              <a:rPr lang="en-GB" sz="2800" dirty="0">
                <a:solidFill>
                  <a:srgbClr val="0000CC"/>
                </a:solidFill>
              </a:rPr>
              <a:t>Read and research: -</a:t>
            </a:r>
          </a:p>
        </p:txBody>
      </p:sp>
      <p:sp>
        <p:nvSpPr>
          <p:cNvPr id="10" name="Content Placeholder 2">
            <a:extLst>
              <a:ext uri="{FF2B5EF4-FFF2-40B4-BE49-F238E27FC236}">
                <a16:creationId xmlns:a16="http://schemas.microsoft.com/office/drawing/2014/main" id="{F204DB94-C8B8-4701-9598-6C1596D9C7E2}"/>
              </a:ext>
            </a:extLst>
          </p:cNvPr>
          <p:cNvSpPr>
            <a:spLocks noGrp="1"/>
          </p:cNvSpPr>
          <p:nvPr>
            <p:ph idx="1"/>
          </p:nvPr>
        </p:nvSpPr>
        <p:spPr>
          <a:xfrm>
            <a:off x="457199" y="1405582"/>
            <a:ext cx="5058698" cy="3353052"/>
          </a:xfrm>
        </p:spPr>
        <p:txBody>
          <a:bodyPr>
            <a:normAutofit/>
          </a:bodyPr>
          <a:lstStyle/>
          <a:p>
            <a:pPr marL="0" indent="0">
              <a:buNone/>
            </a:pPr>
            <a:endParaRPr lang="en-GB" sz="2400" dirty="0">
              <a:solidFill>
                <a:srgbClr val="002060"/>
              </a:solidFill>
            </a:endParaRPr>
          </a:p>
          <a:p>
            <a:r>
              <a:rPr lang="en-GB" sz="2400" dirty="0">
                <a:solidFill>
                  <a:srgbClr val="002060"/>
                </a:solidFill>
              </a:rPr>
              <a:t>The barriers to innovation</a:t>
            </a:r>
          </a:p>
          <a:p>
            <a:pPr marL="0" indent="0">
              <a:buNone/>
            </a:pPr>
            <a:endParaRPr lang="en-GB" sz="2400" dirty="0">
              <a:solidFill>
                <a:srgbClr val="002060"/>
              </a:solidFill>
            </a:endParaRPr>
          </a:p>
          <a:p>
            <a:r>
              <a:rPr lang="en-GB" sz="2400" dirty="0">
                <a:solidFill>
                  <a:srgbClr val="002060"/>
                </a:solidFill>
              </a:rPr>
              <a:t>How they can be overcome</a:t>
            </a:r>
          </a:p>
        </p:txBody>
      </p:sp>
      <p:sp>
        <p:nvSpPr>
          <p:cNvPr id="12" name="TextBox 11">
            <a:extLst>
              <a:ext uri="{FF2B5EF4-FFF2-40B4-BE49-F238E27FC236}">
                <a16:creationId xmlns:a16="http://schemas.microsoft.com/office/drawing/2014/main" id="{E53C62EB-4079-4932-BE02-E6CD54A6EFA9}"/>
              </a:ext>
            </a:extLst>
          </p:cNvPr>
          <p:cNvSpPr txBox="1"/>
          <p:nvPr/>
        </p:nvSpPr>
        <p:spPr>
          <a:xfrm>
            <a:off x="457199" y="4464588"/>
            <a:ext cx="4914900" cy="1200329"/>
          </a:xfrm>
          <a:prstGeom prst="rect">
            <a:avLst/>
          </a:prstGeom>
          <a:noFill/>
        </p:spPr>
        <p:txBody>
          <a:bodyPr wrap="square" rtlCol="0">
            <a:spAutoFit/>
          </a:bodyPr>
          <a:lstStyle/>
          <a:p>
            <a:r>
              <a:rPr lang="en-GB" sz="2400" dirty="0">
                <a:solidFill>
                  <a:srgbClr val="0000FF"/>
                </a:solidFill>
              </a:rPr>
              <a:t>Write up your findings for </a:t>
            </a:r>
            <a:r>
              <a:rPr lang="en-GB" sz="2400" i="1" u="sng" dirty="0">
                <a:solidFill>
                  <a:srgbClr val="0000FF"/>
                </a:solidFill>
              </a:rPr>
              <a:t>discussion</a:t>
            </a:r>
            <a:r>
              <a:rPr lang="en-GB" sz="2400" dirty="0">
                <a:solidFill>
                  <a:srgbClr val="0000FF"/>
                </a:solidFill>
              </a:rPr>
              <a:t> at the next session</a:t>
            </a:r>
          </a:p>
          <a:p>
            <a:endParaRPr lang="en-GB" sz="2400" dirty="0">
              <a:solidFill>
                <a:srgbClr val="0000FF"/>
              </a:solidFill>
            </a:endParaRPr>
          </a:p>
        </p:txBody>
      </p:sp>
      <p:pic>
        <p:nvPicPr>
          <p:cNvPr id="3" name="Picture 2" descr="A brick wall&#10;&#10;Description automatically generated">
            <a:extLst>
              <a:ext uri="{FF2B5EF4-FFF2-40B4-BE49-F238E27FC236}">
                <a16:creationId xmlns:a16="http://schemas.microsoft.com/office/drawing/2014/main" id="{5546F7E3-2D26-43F8-843A-90C4DE09437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706532" y="882362"/>
            <a:ext cx="2122498" cy="1399226"/>
          </a:xfrm>
          <a:prstGeom prst="rect">
            <a:avLst/>
          </a:prstGeom>
        </p:spPr>
      </p:pic>
      <p:pic>
        <p:nvPicPr>
          <p:cNvPr id="4" name="Picture 3" descr="A close up of a computer&#10;&#10;Description automatically generated">
            <a:extLst>
              <a:ext uri="{FF2B5EF4-FFF2-40B4-BE49-F238E27FC236}">
                <a16:creationId xmlns:a16="http://schemas.microsoft.com/office/drawing/2014/main" id="{1D0AE8D1-0283-4DB9-BB3E-E3EE0EA5D57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169749" y="1417744"/>
            <a:ext cx="2517051" cy="2028825"/>
          </a:xfrm>
          <a:prstGeom prst="rect">
            <a:avLst/>
          </a:prstGeom>
        </p:spPr>
      </p:pic>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animEffect transition="in" filter="fade">
                                      <p:cBhvr>
                                        <p:cTn id="27"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334880" y="1251284"/>
            <a:ext cx="3713246" cy="4351338"/>
          </a:xfrm>
        </p:spPr>
        <p:txBody>
          <a:bodyPr/>
          <a:lstStyle/>
          <a:p>
            <a:endParaRPr lang="en-GB" dirty="0"/>
          </a:p>
          <a:p>
            <a:r>
              <a:rPr lang="en-GB" dirty="0">
                <a:solidFill>
                  <a:srgbClr val="7030A0"/>
                </a:solidFill>
              </a:rPr>
              <a:t>New Product Introduction</a:t>
            </a:r>
          </a:p>
          <a:p>
            <a:r>
              <a:rPr lang="en-GB" dirty="0">
                <a:solidFill>
                  <a:srgbClr val="7030A0"/>
                </a:solidFill>
              </a:rPr>
              <a:t>Innovation in Groups</a:t>
            </a:r>
          </a:p>
          <a:p>
            <a:r>
              <a:rPr lang="en-GB">
                <a:solidFill>
                  <a:srgbClr val="7030A0"/>
                </a:solidFill>
              </a:rPr>
              <a:t>Barriers </a:t>
            </a:r>
            <a:r>
              <a:rPr lang="en-GB" dirty="0">
                <a:solidFill>
                  <a:srgbClr val="7030A0"/>
                </a:solidFill>
              </a:rPr>
              <a:t>to Innovation</a:t>
            </a:r>
          </a:p>
          <a:p>
            <a:endParaRPr lang="en-GB" dirty="0"/>
          </a:p>
        </p:txBody>
      </p:sp>
      <p:pic>
        <p:nvPicPr>
          <p:cNvPr id="4" name="Picture 3">
            <a:extLst>
              <a:ext uri="{FF2B5EF4-FFF2-40B4-BE49-F238E27FC236}">
                <a16:creationId xmlns:a16="http://schemas.microsoft.com/office/drawing/2014/main" id="{9F02FF42-2003-4A90-AFD5-7F4772E96046}"/>
              </a:ext>
            </a:extLst>
          </p:cNvPr>
          <p:cNvPicPr>
            <a:picLocks noChangeAspect="1"/>
          </p:cNvPicPr>
          <p:nvPr/>
        </p:nvPicPr>
        <p:blipFill>
          <a:blip r:embed="rId2"/>
          <a:stretch>
            <a:fillRect/>
          </a:stretch>
        </p:blipFill>
        <p:spPr>
          <a:xfrm>
            <a:off x="4572000" y="1600199"/>
            <a:ext cx="4572000" cy="3062111"/>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9AF1D-38B0-43DA-8E86-D10E9C2FABCF}"/>
              </a:ext>
            </a:extLst>
          </p:cNvPr>
          <p:cNvSpPr>
            <a:spLocks noGrp="1"/>
          </p:cNvSpPr>
          <p:nvPr>
            <p:ph type="title"/>
          </p:nvPr>
        </p:nvSpPr>
        <p:spPr>
          <a:xfrm>
            <a:off x="628650" y="88900"/>
            <a:ext cx="7886700" cy="1158875"/>
          </a:xfrm>
        </p:spPr>
        <p:txBody>
          <a:bodyPr/>
          <a:lstStyle/>
          <a:p>
            <a:pPr algn="ctr"/>
            <a:r>
              <a:rPr lang="en-GB" dirty="0"/>
              <a:t>New Product Introduction or </a:t>
            </a:r>
            <a:r>
              <a:rPr lang="en-GB" i="1" dirty="0"/>
              <a:t>Development (NPD)</a:t>
            </a:r>
          </a:p>
        </p:txBody>
      </p:sp>
      <p:sp>
        <p:nvSpPr>
          <p:cNvPr id="3" name="Content Placeholder 2">
            <a:extLst>
              <a:ext uri="{FF2B5EF4-FFF2-40B4-BE49-F238E27FC236}">
                <a16:creationId xmlns:a16="http://schemas.microsoft.com/office/drawing/2014/main" id="{EB313064-2F71-4606-8372-59EC999EA7E4}"/>
              </a:ext>
            </a:extLst>
          </p:cNvPr>
          <p:cNvSpPr>
            <a:spLocks noGrp="1"/>
          </p:cNvSpPr>
          <p:nvPr>
            <p:ph idx="1"/>
          </p:nvPr>
        </p:nvSpPr>
        <p:spPr>
          <a:xfrm>
            <a:off x="171451" y="1425575"/>
            <a:ext cx="4953000" cy="3651250"/>
          </a:xfrm>
        </p:spPr>
        <p:txBody>
          <a:bodyPr/>
          <a:lstStyle/>
          <a:p>
            <a:r>
              <a:rPr lang="en-GB" dirty="0">
                <a:solidFill>
                  <a:srgbClr val="0000FF"/>
                </a:solidFill>
              </a:rPr>
              <a:t>What do you believe are the main challenges when introducing a new product? (</a:t>
            </a:r>
            <a:r>
              <a:rPr lang="en-GB" i="1" dirty="0">
                <a:solidFill>
                  <a:srgbClr val="0000FF"/>
                </a:solidFill>
              </a:rPr>
              <a:t>Based upon our discussion of innovation, and your own research and experience, so far</a:t>
            </a:r>
            <a:r>
              <a:rPr lang="en-GB" dirty="0">
                <a:solidFill>
                  <a:srgbClr val="0000FF"/>
                </a:solidFill>
              </a:rPr>
              <a:t>)</a:t>
            </a:r>
          </a:p>
          <a:p>
            <a:r>
              <a:rPr lang="en-GB" dirty="0">
                <a:solidFill>
                  <a:srgbClr val="660066"/>
                </a:solidFill>
              </a:rPr>
              <a:t>How can we </a:t>
            </a:r>
            <a:r>
              <a:rPr lang="en-GB" i="1" dirty="0">
                <a:solidFill>
                  <a:srgbClr val="660066"/>
                </a:solidFill>
              </a:rPr>
              <a:t>overcome</a:t>
            </a:r>
            <a:r>
              <a:rPr lang="en-GB" dirty="0">
                <a:solidFill>
                  <a:srgbClr val="660066"/>
                </a:solidFill>
              </a:rPr>
              <a:t> with these challenges?</a:t>
            </a:r>
          </a:p>
          <a:p>
            <a:endParaRPr lang="en-GB" dirty="0"/>
          </a:p>
        </p:txBody>
      </p:sp>
      <p:sp>
        <p:nvSpPr>
          <p:cNvPr id="4" name="Rectangle 3">
            <a:extLst>
              <a:ext uri="{FF2B5EF4-FFF2-40B4-BE49-F238E27FC236}">
                <a16:creationId xmlns:a16="http://schemas.microsoft.com/office/drawing/2014/main" id="{131272E9-AED0-41E2-9DA0-599C9F04A3C0}"/>
              </a:ext>
            </a:extLst>
          </p:cNvPr>
          <p:cNvSpPr/>
          <p:nvPr/>
        </p:nvSpPr>
        <p:spPr>
          <a:xfrm>
            <a:off x="4686302" y="4794905"/>
            <a:ext cx="3095624" cy="707886"/>
          </a:xfrm>
          <a:prstGeom prst="rect">
            <a:avLst/>
          </a:prstGeom>
        </p:spPr>
        <p:txBody>
          <a:bodyPr wrap="square">
            <a:spAutoFit/>
          </a:bodyPr>
          <a:lstStyle/>
          <a:p>
            <a:pPr algn="ctr"/>
            <a:r>
              <a:rPr lang="en-GB" sz="4000" i="1" dirty="0">
                <a:solidFill>
                  <a:srgbClr val="0000FF"/>
                </a:solidFill>
              </a:rPr>
              <a:t>Discussion</a:t>
            </a:r>
          </a:p>
        </p:txBody>
      </p:sp>
      <p:pic>
        <p:nvPicPr>
          <p:cNvPr id="6" name="Picture 5" descr="A group of people sitting at a table&#10;&#10;Description automatically generated">
            <a:extLst>
              <a:ext uri="{FF2B5EF4-FFF2-40B4-BE49-F238E27FC236}">
                <a16:creationId xmlns:a16="http://schemas.microsoft.com/office/drawing/2014/main" id="{532E2FC3-47AC-4387-A48E-A966C7C12B7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81042" y="2352933"/>
            <a:ext cx="3662958" cy="2441972"/>
          </a:xfrm>
          <a:prstGeom prst="rect">
            <a:avLst/>
          </a:prstGeom>
        </p:spPr>
      </p:pic>
    </p:spTree>
    <p:extLst>
      <p:ext uri="{BB962C8B-B14F-4D97-AF65-F5344CB8AC3E}">
        <p14:creationId xmlns:p14="http://schemas.microsoft.com/office/powerpoint/2010/main" val="1757752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6807D-0102-4CD3-A97C-5B04782ABE16}"/>
              </a:ext>
            </a:extLst>
          </p:cNvPr>
          <p:cNvSpPr>
            <a:spLocks noGrp="1"/>
          </p:cNvSpPr>
          <p:nvPr>
            <p:ph type="title"/>
          </p:nvPr>
        </p:nvSpPr>
        <p:spPr>
          <a:xfrm>
            <a:off x="215106" y="100360"/>
            <a:ext cx="8713788" cy="864183"/>
          </a:xfrm>
        </p:spPr>
        <p:txBody>
          <a:bodyPr rtlCol="0">
            <a:normAutofit/>
          </a:bodyPr>
          <a:lstStyle/>
          <a:p>
            <a:pPr>
              <a:defRPr/>
            </a:pPr>
            <a:r>
              <a:rPr lang="en-GB" dirty="0"/>
              <a:t>Some broader considerations…</a:t>
            </a:r>
            <a:endParaRPr lang="en-GB" sz="2200" dirty="0">
              <a:solidFill>
                <a:schemeClr val="accent1">
                  <a:satMod val="150000"/>
                </a:schemeClr>
              </a:solidFill>
            </a:endParaRPr>
          </a:p>
        </p:txBody>
      </p:sp>
      <p:sp>
        <p:nvSpPr>
          <p:cNvPr id="15363" name="Content Placeholder 2">
            <a:extLst>
              <a:ext uri="{FF2B5EF4-FFF2-40B4-BE49-F238E27FC236}">
                <a16:creationId xmlns:a16="http://schemas.microsoft.com/office/drawing/2014/main" id="{71E4158D-1DAC-43E2-A825-4A6DE090D566}"/>
              </a:ext>
            </a:extLst>
          </p:cNvPr>
          <p:cNvSpPr>
            <a:spLocks noGrp="1" noChangeArrowheads="1"/>
          </p:cNvSpPr>
          <p:nvPr>
            <p:ph idx="1"/>
          </p:nvPr>
        </p:nvSpPr>
        <p:spPr>
          <a:xfrm>
            <a:off x="0" y="1028161"/>
            <a:ext cx="5336903" cy="4365739"/>
          </a:xfrm>
        </p:spPr>
        <p:txBody>
          <a:bodyPr>
            <a:normAutofit/>
          </a:bodyPr>
          <a:lstStyle/>
          <a:p>
            <a:pPr eaLnBrk="1" hangingPunct="1"/>
            <a:r>
              <a:rPr lang="en-GB" altLang="en-US" dirty="0">
                <a:solidFill>
                  <a:srgbClr val="D60093"/>
                </a:solidFill>
              </a:rPr>
              <a:t>Values, Culture and Leadership</a:t>
            </a:r>
          </a:p>
          <a:p>
            <a:pPr eaLnBrk="1" hangingPunct="1"/>
            <a:r>
              <a:rPr lang="en-GB" altLang="en-US" dirty="0">
                <a:solidFill>
                  <a:srgbClr val="0000FF"/>
                </a:solidFill>
              </a:rPr>
              <a:t>Business Processes, Financials, Business Model and Network</a:t>
            </a:r>
          </a:p>
          <a:p>
            <a:pPr eaLnBrk="1" hangingPunct="1"/>
            <a:r>
              <a:rPr lang="en-GB" altLang="en-US" dirty="0">
                <a:solidFill>
                  <a:srgbClr val="22A641"/>
                </a:solidFill>
              </a:rPr>
              <a:t>Market structure</a:t>
            </a:r>
          </a:p>
          <a:p>
            <a:pPr eaLnBrk="1" hangingPunct="1"/>
            <a:r>
              <a:rPr lang="en-GB" altLang="en-US" dirty="0">
                <a:solidFill>
                  <a:srgbClr val="FF3300"/>
                </a:solidFill>
              </a:rPr>
              <a:t>Category and brand values</a:t>
            </a:r>
          </a:p>
          <a:p>
            <a:pPr eaLnBrk="1" hangingPunct="1"/>
            <a:r>
              <a:rPr lang="en-GB" altLang="en-US" dirty="0">
                <a:solidFill>
                  <a:srgbClr val="002060"/>
                </a:solidFill>
              </a:rPr>
              <a:t>Technologies, performance, value and context</a:t>
            </a:r>
          </a:p>
          <a:p>
            <a:pPr eaLnBrk="1" hangingPunct="1"/>
            <a:r>
              <a:rPr lang="en-GB" altLang="en-US" dirty="0">
                <a:solidFill>
                  <a:srgbClr val="C00000"/>
                </a:solidFill>
              </a:rPr>
              <a:t>The Competition</a:t>
            </a:r>
          </a:p>
        </p:txBody>
      </p:sp>
      <p:pic>
        <p:nvPicPr>
          <p:cNvPr id="4" name="Picture 3" descr="A picture containing indoor, orange&#10;&#10;Description automatically generated">
            <a:extLst>
              <a:ext uri="{FF2B5EF4-FFF2-40B4-BE49-F238E27FC236}">
                <a16:creationId xmlns:a16="http://schemas.microsoft.com/office/drawing/2014/main" id="{A9644DCF-D176-4F53-89C5-5D4D5CB93AE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25456" y="3057525"/>
            <a:ext cx="3018544" cy="2668896"/>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500"/>
                                        <p:tgtEl>
                                          <p:spTgt spid="153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fade">
                                      <p:cBhvr>
                                        <p:cTn id="12" dur="500"/>
                                        <p:tgtEl>
                                          <p:spTgt spid="1536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fade">
                                      <p:cBhvr>
                                        <p:cTn id="17" dur="500"/>
                                        <p:tgtEl>
                                          <p:spTgt spid="1536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fade">
                                      <p:cBhvr>
                                        <p:cTn id="22" dur="500"/>
                                        <p:tgtEl>
                                          <p:spTgt spid="1536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363">
                                            <p:txEl>
                                              <p:pRg st="4" end="4"/>
                                            </p:txEl>
                                          </p:spTgt>
                                        </p:tgtEl>
                                        <p:attrNameLst>
                                          <p:attrName>style.visibility</p:attrName>
                                        </p:attrNameLst>
                                      </p:cBhvr>
                                      <p:to>
                                        <p:strVal val="visible"/>
                                      </p:to>
                                    </p:set>
                                    <p:animEffect transition="in" filter="fade">
                                      <p:cBhvr>
                                        <p:cTn id="27" dur="500"/>
                                        <p:tgtEl>
                                          <p:spTgt spid="1536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363">
                                            <p:txEl>
                                              <p:pRg st="5" end="5"/>
                                            </p:txEl>
                                          </p:spTgt>
                                        </p:tgtEl>
                                        <p:attrNameLst>
                                          <p:attrName>style.visibility</p:attrName>
                                        </p:attrNameLst>
                                      </p:cBhvr>
                                      <p:to>
                                        <p:strVal val="visible"/>
                                      </p:to>
                                    </p:set>
                                    <p:animEffect transition="in" filter="fade">
                                      <p:cBhvr>
                                        <p:cTn id="32" dur="500"/>
                                        <p:tgtEl>
                                          <p:spTgt spid="1536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6D9FE-256C-475B-BBAA-B5D337310008}"/>
              </a:ext>
            </a:extLst>
          </p:cNvPr>
          <p:cNvSpPr>
            <a:spLocks noGrp="1"/>
          </p:cNvSpPr>
          <p:nvPr>
            <p:ph type="title"/>
          </p:nvPr>
        </p:nvSpPr>
        <p:spPr>
          <a:xfrm>
            <a:off x="628650" y="365125"/>
            <a:ext cx="7886700" cy="815975"/>
          </a:xfrm>
        </p:spPr>
        <p:txBody>
          <a:bodyPr/>
          <a:lstStyle/>
          <a:p>
            <a:pPr algn="ctr"/>
            <a:r>
              <a:rPr lang="en-GB" dirty="0"/>
              <a:t>New Product Development</a:t>
            </a:r>
          </a:p>
        </p:txBody>
      </p:sp>
      <p:sp>
        <p:nvSpPr>
          <p:cNvPr id="3" name="Content Placeholder 2">
            <a:extLst>
              <a:ext uri="{FF2B5EF4-FFF2-40B4-BE49-F238E27FC236}">
                <a16:creationId xmlns:a16="http://schemas.microsoft.com/office/drawing/2014/main" id="{98DA1B85-BC9A-49E0-81B9-44C93B508D49}"/>
              </a:ext>
            </a:extLst>
          </p:cNvPr>
          <p:cNvSpPr>
            <a:spLocks noGrp="1"/>
          </p:cNvSpPr>
          <p:nvPr>
            <p:ph idx="1"/>
          </p:nvPr>
        </p:nvSpPr>
        <p:spPr>
          <a:xfrm>
            <a:off x="628650" y="1787525"/>
            <a:ext cx="7886700" cy="3584575"/>
          </a:xfrm>
        </p:spPr>
        <p:txBody>
          <a:bodyPr/>
          <a:lstStyle/>
          <a:p>
            <a:r>
              <a:rPr lang="en-GB" dirty="0">
                <a:solidFill>
                  <a:srgbClr val="002060"/>
                </a:solidFill>
              </a:rPr>
              <a:t>The most common models used for New Product Development are the Stage-gate and funnel models</a:t>
            </a:r>
          </a:p>
          <a:p>
            <a:r>
              <a:rPr lang="en-GB" dirty="0"/>
              <a:t>It is generally a team-based activity within organisations, as opposed to the ‘lone-innovator’ (the </a:t>
            </a:r>
            <a:r>
              <a:rPr lang="en-GB" i="1" dirty="0">
                <a:solidFill>
                  <a:srgbClr val="0000FF"/>
                </a:solidFill>
              </a:rPr>
              <a:t>James Dyson </a:t>
            </a:r>
            <a:r>
              <a:rPr lang="en-GB" dirty="0"/>
              <a:t>figure)</a:t>
            </a:r>
          </a:p>
          <a:p>
            <a:r>
              <a:rPr lang="en-GB" dirty="0">
                <a:solidFill>
                  <a:srgbClr val="660066"/>
                </a:solidFill>
              </a:rPr>
              <a:t>Functional, cross-functional or matrix structured teams are favoured</a:t>
            </a:r>
          </a:p>
        </p:txBody>
      </p:sp>
    </p:spTree>
    <p:extLst>
      <p:ext uri="{BB962C8B-B14F-4D97-AF65-F5344CB8AC3E}">
        <p14:creationId xmlns:p14="http://schemas.microsoft.com/office/powerpoint/2010/main" val="3249985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03401-2D1E-4EE8-9B31-D6171A3B38A9}"/>
              </a:ext>
            </a:extLst>
          </p:cNvPr>
          <p:cNvSpPr>
            <a:spLocks noGrp="1"/>
          </p:cNvSpPr>
          <p:nvPr>
            <p:ph type="title"/>
          </p:nvPr>
        </p:nvSpPr>
        <p:spPr>
          <a:xfrm>
            <a:off x="628650" y="365126"/>
            <a:ext cx="7886700" cy="768350"/>
          </a:xfrm>
        </p:spPr>
        <p:txBody>
          <a:bodyPr/>
          <a:lstStyle/>
          <a:p>
            <a:pPr algn="ctr"/>
            <a:r>
              <a:rPr lang="en-GB" sz="4000" dirty="0"/>
              <a:t>Four Main Types of Team Structure</a:t>
            </a:r>
          </a:p>
        </p:txBody>
      </p:sp>
      <p:sp>
        <p:nvSpPr>
          <p:cNvPr id="3" name="Content Placeholder 2">
            <a:extLst>
              <a:ext uri="{FF2B5EF4-FFF2-40B4-BE49-F238E27FC236}">
                <a16:creationId xmlns:a16="http://schemas.microsoft.com/office/drawing/2014/main" id="{45EB04BF-C71E-47E6-894F-38FADB57354C}"/>
              </a:ext>
            </a:extLst>
          </p:cNvPr>
          <p:cNvSpPr>
            <a:spLocks noGrp="1"/>
          </p:cNvSpPr>
          <p:nvPr>
            <p:ph idx="1"/>
          </p:nvPr>
        </p:nvSpPr>
        <p:spPr>
          <a:xfrm>
            <a:off x="628650" y="1149351"/>
            <a:ext cx="4248150" cy="3698874"/>
          </a:xfrm>
        </p:spPr>
        <p:txBody>
          <a:bodyPr/>
          <a:lstStyle/>
          <a:p>
            <a:pPr marL="514350" indent="-514350">
              <a:buFont typeface="+mj-lt"/>
              <a:buAutoNum type="arabicPeriod"/>
            </a:pPr>
            <a:r>
              <a:rPr lang="en-GB" dirty="0">
                <a:solidFill>
                  <a:srgbClr val="660066"/>
                </a:solidFill>
              </a:rPr>
              <a:t>Functional structure – a traditional hierarchical structure</a:t>
            </a:r>
          </a:p>
          <a:p>
            <a:pPr marL="514350" indent="-514350">
              <a:buFont typeface="+mj-lt"/>
              <a:buAutoNum type="arabicPeriod"/>
            </a:pPr>
            <a:r>
              <a:rPr lang="en-GB" dirty="0">
                <a:solidFill>
                  <a:srgbClr val="002060"/>
                </a:solidFill>
              </a:rPr>
              <a:t>Lightweight product manager structure</a:t>
            </a:r>
          </a:p>
          <a:p>
            <a:pPr marL="514350" indent="-514350">
              <a:buFont typeface="+mj-lt"/>
              <a:buAutoNum type="arabicPeriod"/>
            </a:pPr>
            <a:r>
              <a:rPr lang="en-GB" dirty="0">
                <a:solidFill>
                  <a:srgbClr val="0000FF"/>
                </a:solidFill>
              </a:rPr>
              <a:t>Heavyweight product manager structure</a:t>
            </a:r>
          </a:p>
          <a:p>
            <a:pPr marL="514350" indent="-514350">
              <a:buFont typeface="+mj-lt"/>
              <a:buAutoNum type="arabicPeriod"/>
            </a:pPr>
            <a:r>
              <a:rPr lang="en-GB" dirty="0">
                <a:solidFill>
                  <a:srgbClr val="800080"/>
                </a:solidFill>
              </a:rPr>
              <a:t>Project execution teams</a:t>
            </a:r>
          </a:p>
          <a:p>
            <a:endParaRPr lang="en-GB" dirty="0"/>
          </a:p>
          <a:p>
            <a:pPr marL="0" indent="0">
              <a:buNone/>
            </a:pP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18B85F20-EB9C-4094-913E-9212EBA6FE29}"/>
              </a:ext>
            </a:extLst>
          </p:cNvPr>
          <p:cNvPicPr>
            <a:picLocks noChangeAspect="1"/>
          </p:cNvPicPr>
          <p:nvPr/>
        </p:nvPicPr>
        <p:blipFill>
          <a:blip r:embed="rId3"/>
          <a:stretch>
            <a:fillRect/>
          </a:stretch>
        </p:blipFill>
        <p:spPr>
          <a:xfrm>
            <a:off x="5117685" y="1989700"/>
            <a:ext cx="4026315" cy="2670640"/>
          </a:xfrm>
          <a:prstGeom prst="rect">
            <a:avLst/>
          </a:prstGeom>
        </p:spPr>
      </p:pic>
      <p:sp>
        <p:nvSpPr>
          <p:cNvPr id="7" name="TextBox 6">
            <a:extLst>
              <a:ext uri="{FF2B5EF4-FFF2-40B4-BE49-F238E27FC236}">
                <a16:creationId xmlns:a16="http://schemas.microsoft.com/office/drawing/2014/main" id="{1771C5BB-FD94-46B1-BB04-9F337FDD88D5}"/>
              </a:ext>
            </a:extLst>
          </p:cNvPr>
          <p:cNvSpPr txBox="1"/>
          <p:nvPr/>
        </p:nvSpPr>
        <p:spPr>
          <a:xfrm>
            <a:off x="3212719" y="4864100"/>
            <a:ext cx="4426331" cy="830997"/>
          </a:xfrm>
          <a:prstGeom prst="rect">
            <a:avLst/>
          </a:prstGeom>
          <a:noFill/>
        </p:spPr>
        <p:txBody>
          <a:bodyPr wrap="square" rtlCol="0">
            <a:spAutoFit/>
          </a:bodyPr>
          <a:lstStyle/>
          <a:p>
            <a:r>
              <a:rPr lang="en-GB" sz="2400" dirty="0"/>
              <a:t>Tidd, J. &amp; Bessant, J. (2018) p.348</a:t>
            </a:r>
          </a:p>
          <a:p>
            <a:endParaRPr lang="en-GB" sz="2400" dirty="0"/>
          </a:p>
        </p:txBody>
      </p:sp>
    </p:spTree>
    <p:extLst>
      <p:ext uri="{BB962C8B-B14F-4D97-AF65-F5344CB8AC3E}">
        <p14:creationId xmlns:p14="http://schemas.microsoft.com/office/powerpoint/2010/main" val="4193344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Effect transition="in" filter="fade">
                                      <p:cBhvr>
                                        <p:cTn id="2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4A807-29B4-452F-B6DD-28C788BB511D}"/>
              </a:ext>
            </a:extLst>
          </p:cNvPr>
          <p:cNvSpPr>
            <a:spLocks noGrp="1"/>
          </p:cNvSpPr>
          <p:nvPr>
            <p:ph type="title"/>
          </p:nvPr>
        </p:nvSpPr>
        <p:spPr>
          <a:xfrm>
            <a:off x="628650" y="117475"/>
            <a:ext cx="7886700" cy="854075"/>
          </a:xfrm>
        </p:spPr>
        <p:txBody>
          <a:bodyPr/>
          <a:lstStyle/>
          <a:p>
            <a:pPr algn="ctr"/>
            <a:r>
              <a:rPr lang="en-GB" dirty="0"/>
              <a:t>Some Key Points</a:t>
            </a:r>
          </a:p>
        </p:txBody>
      </p:sp>
      <p:sp>
        <p:nvSpPr>
          <p:cNvPr id="3" name="Content Placeholder 2">
            <a:extLst>
              <a:ext uri="{FF2B5EF4-FFF2-40B4-BE49-F238E27FC236}">
                <a16:creationId xmlns:a16="http://schemas.microsoft.com/office/drawing/2014/main" id="{1D35A452-F18D-4D61-942F-260B90ED6B5A}"/>
              </a:ext>
            </a:extLst>
          </p:cNvPr>
          <p:cNvSpPr>
            <a:spLocks noGrp="1"/>
          </p:cNvSpPr>
          <p:nvPr>
            <p:ph idx="1"/>
          </p:nvPr>
        </p:nvSpPr>
        <p:spPr>
          <a:xfrm>
            <a:off x="238125" y="881856"/>
            <a:ext cx="7886700" cy="4351338"/>
          </a:xfrm>
        </p:spPr>
        <p:txBody>
          <a:bodyPr/>
          <a:lstStyle/>
          <a:p>
            <a:r>
              <a:rPr lang="en-GB" sz="2400" b="1" dirty="0"/>
              <a:t>Project management structure </a:t>
            </a:r>
            <a:r>
              <a:rPr lang="en-GB" sz="2400" dirty="0"/>
              <a:t>is strongly correlated with product success</a:t>
            </a:r>
          </a:p>
          <a:p>
            <a:r>
              <a:rPr lang="en-GB" sz="2400" b="1" dirty="0">
                <a:solidFill>
                  <a:srgbClr val="0000FF"/>
                </a:solidFill>
              </a:rPr>
              <a:t>Functional structures </a:t>
            </a:r>
            <a:r>
              <a:rPr lang="en-GB" sz="2400" dirty="0">
                <a:solidFill>
                  <a:srgbClr val="0000FF"/>
                </a:solidFill>
              </a:rPr>
              <a:t>are the </a:t>
            </a:r>
            <a:r>
              <a:rPr lang="en-GB" sz="2400" i="1" dirty="0">
                <a:solidFill>
                  <a:srgbClr val="0000FF"/>
                </a:solidFill>
              </a:rPr>
              <a:t>weakest</a:t>
            </a:r>
            <a:endParaRPr lang="en-GB" sz="2400" dirty="0">
              <a:solidFill>
                <a:srgbClr val="0000FF"/>
              </a:solidFill>
            </a:endParaRPr>
          </a:p>
          <a:p>
            <a:r>
              <a:rPr lang="en-GB" sz="2400" dirty="0">
                <a:solidFill>
                  <a:srgbClr val="660066"/>
                </a:solidFill>
              </a:rPr>
              <a:t>The ‘</a:t>
            </a:r>
            <a:r>
              <a:rPr lang="en-GB" sz="2400" b="1" dirty="0">
                <a:solidFill>
                  <a:srgbClr val="660066"/>
                </a:solidFill>
              </a:rPr>
              <a:t>Heavyweight project manager</a:t>
            </a:r>
            <a:r>
              <a:rPr lang="en-GB" sz="2400" dirty="0">
                <a:solidFill>
                  <a:srgbClr val="660066"/>
                </a:solidFill>
              </a:rPr>
              <a:t>’ has to play different roles, extensively interpreting and communicating between functions and players…</a:t>
            </a:r>
          </a:p>
          <a:p>
            <a:r>
              <a:rPr lang="en-GB" sz="2400" dirty="0"/>
              <a:t>…</a:t>
            </a:r>
            <a:r>
              <a:rPr lang="en-GB" sz="2400" dirty="0">
                <a:solidFill>
                  <a:srgbClr val="002060"/>
                </a:solidFill>
              </a:rPr>
              <a:t>Similarly, </a:t>
            </a:r>
            <a:r>
              <a:rPr lang="en-GB" sz="2400" b="1" i="1" dirty="0">
                <a:solidFill>
                  <a:srgbClr val="002060"/>
                </a:solidFill>
              </a:rPr>
              <a:t>team members in their team </a:t>
            </a:r>
            <a:r>
              <a:rPr lang="en-GB" sz="2400" dirty="0">
                <a:solidFill>
                  <a:srgbClr val="002060"/>
                </a:solidFill>
              </a:rPr>
              <a:t>have multiple responsibilities – so this implies the need for considerable </a:t>
            </a:r>
            <a:r>
              <a:rPr lang="en-GB" sz="2400" i="1" dirty="0">
                <a:solidFill>
                  <a:srgbClr val="002060"/>
                </a:solidFill>
              </a:rPr>
              <a:t>team building and development</a:t>
            </a:r>
            <a:r>
              <a:rPr lang="en-GB" sz="2400" dirty="0">
                <a:solidFill>
                  <a:srgbClr val="002060"/>
                </a:solidFill>
              </a:rPr>
              <a:t>…so that problems can be explored, and inevitable conflicts resolved, as well as being able to manage relationships inside and outside the team</a:t>
            </a:r>
          </a:p>
          <a:p>
            <a:endParaRPr lang="en-GB" sz="2400" dirty="0"/>
          </a:p>
        </p:txBody>
      </p:sp>
    </p:spTree>
    <p:extLst>
      <p:ext uri="{BB962C8B-B14F-4D97-AF65-F5344CB8AC3E}">
        <p14:creationId xmlns:p14="http://schemas.microsoft.com/office/powerpoint/2010/main" val="2176068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04D1B-38E7-4AE5-9A5E-1811FA4E258D}"/>
              </a:ext>
            </a:extLst>
          </p:cNvPr>
          <p:cNvSpPr>
            <a:spLocks noGrp="1"/>
          </p:cNvSpPr>
          <p:nvPr>
            <p:ph type="title"/>
          </p:nvPr>
        </p:nvSpPr>
        <p:spPr>
          <a:xfrm>
            <a:off x="628650" y="18256"/>
            <a:ext cx="7886700" cy="662782"/>
          </a:xfrm>
        </p:spPr>
        <p:txBody>
          <a:bodyPr/>
          <a:lstStyle/>
          <a:p>
            <a:pPr algn="ctr"/>
            <a:r>
              <a:rPr lang="en-GB" dirty="0"/>
              <a:t>The Process</a:t>
            </a:r>
          </a:p>
        </p:txBody>
      </p:sp>
      <p:sp>
        <p:nvSpPr>
          <p:cNvPr id="3" name="Content Placeholder 2">
            <a:extLst>
              <a:ext uri="{FF2B5EF4-FFF2-40B4-BE49-F238E27FC236}">
                <a16:creationId xmlns:a16="http://schemas.microsoft.com/office/drawing/2014/main" id="{02B41211-6FFA-4926-AA5A-9824D1503BBE}"/>
              </a:ext>
            </a:extLst>
          </p:cNvPr>
          <p:cNvSpPr>
            <a:spLocks noGrp="1"/>
          </p:cNvSpPr>
          <p:nvPr>
            <p:ph idx="1"/>
          </p:nvPr>
        </p:nvSpPr>
        <p:spPr>
          <a:xfrm>
            <a:off x="76201" y="881856"/>
            <a:ext cx="8924924" cy="4351338"/>
          </a:xfrm>
        </p:spPr>
        <p:txBody>
          <a:bodyPr/>
          <a:lstStyle/>
          <a:p>
            <a:r>
              <a:rPr lang="en-GB" dirty="0">
                <a:solidFill>
                  <a:srgbClr val="0000FF"/>
                </a:solidFill>
              </a:rPr>
              <a:t>The NPD or New Service Development process – moving from idea through to successful products, services, or processes – is a gradual process of reducing uncertainty through a series of </a:t>
            </a:r>
            <a:r>
              <a:rPr lang="en-GB" i="1" dirty="0">
                <a:solidFill>
                  <a:srgbClr val="0000FF"/>
                </a:solidFill>
              </a:rPr>
              <a:t>problem-solving</a:t>
            </a:r>
            <a:r>
              <a:rPr lang="en-GB" dirty="0">
                <a:solidFill>
                  <a:srgbClr val="0000FF"/>
                </a:solidFill>
              </a:rPr>
              <a:t> stages</a:t>
            </a:r>
          </a:p>
          <a:p>
            <a:r>
              <a:rPr lang="en-GB" dirty="0">
                <a:solidFill>
                  <a:srgbClr val="660066"/>
                </a:solidFill>
              </a:rPr>
              <a:t>From scanning and selecting and on to implementation</a:t>
            </a:r>
          </a:p>
          <a:p>
            <a:r>
              <a:rPr lang="en-GB" dirty="0">
                <a:solidFill>
                  <a:srgbClr val="002060"/>
                </a:solidFill>
              </a:rPr>
              <a:t>Linking market and technology related streams along the way (Coupling Model)</a:t>
            </a:r>
          </a:p>
          <a:p>
            <a:r>
              <a:rPr lang="en-GB" dirty="0">
                <a:solidFill>
                  <a:srgbClr val="0070C0"/>
                </a:solidFill>
              </a:rPr>
              <a:t>From ‘anything is possible’ to a narrow focus on a solution – with increasing resources being committed as time goes by</a:t>
            </a:r>
          </a:p>
        </p:txBody>
      </p:sp>
    </p:spTree>
    <p:extLst>
      <p:ext uri="{BB962C8B-B14F-4D97-AF65-F5344CB8AC3E}">
        <p14:creationId xmlns:p14="http://schemas.microsoft.com/office/powerpoint/2010/main" val="1009916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28526-92DB-4EBF-8E55-C569F20D7C58}"/>
              </a:ext>
            </a:extLst>
          </p:cNvPr>
          <p:cNvSpPr>
            <a:spLocks noGrp="1"/>
          </p:cNvSpPr>
          <p:nvPr>
            <p:ph type="title"/>
          </p:nvPr>
        </p:nvSpPr>
        <p:spPr>
          <a:xfrm>
            <a:off x="628650" y="365125"/>
            <a:ext cx="7886700" cy="911225"/>
          </a:xfrm>
        </p:spPr>
        <p:txBody>
          <a:bodyPr/>
          <a:lstStyle/>
          <a:p>
            <a:pPr algn="ctr"/>
            <a:r>
              <a:rPr lang="en-GB" dirty="0"/>
              <a:t>A Balancing Act</a:t>
            </a:r>
          </a:p>
        </p:txBody>
      </p:sp>
      <p:pic>
        <p:nvPicPr>
          <p:cNvPr id="5" name="Picture 4" descr="A picture containing ball, sitting, computer, plane&#10;&#10;Description automatically generated">
            <a:extLst>
              <a:ext uri="{FF2B5EF4-FFF2-40B4-BE49-F238E27FC236}">
                <a16:creationId xmlns:a16="http://schemas.microsoft.com/office/drawing/2014/main" id="{6721AFCF-64E2-45B4-8318-69A163FDB8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586037" y="2057400"/>
            <a:ext cx="3971925" cy="2743200"/>
          </a:xfrm>
          <a:prstGeom prst="rect">
            <a:avLst/>
          </a:prstGeom>
        </p:spPr>
      </p:pic>
      <p:sp>
        <p:nvSpPr>
          <p:cNvPr id="7" name="TextBox 6">
            <a:extLst>
              <a:ext uri="{FF2B5EF4-FFF2-40B4-BE49-F238E27FC236}">
                <a16:creationId xmlns:a16="http://schemas.microsoft.com/office/drawing/2014/main" id="{A884D579-1469-4A5F-9055-9D8B03680F32}"/>
              </a:ext>
            </a:extLst>
          </p:cNvPr>
          <p:cNvSpPr txBox="1"/>
          <p:nvPr/>
        </p:nvSpPr>
        <p:spPr>
          <a:xfrm>
            <a:off x="1828799" y="1466848"/>
            <a:ext cx="1990725" cy="954107"/>
          </a:xfrm>
          <a:prstGeom prst="rect">
            <a:avLst/>
          </a:prstGeom>
          <a:noFill/>
        </p:spPr>
        <p:txBody>
          <a:bodyPr wrap="square" rtlCol="0">
            <a:spAutoFit/>
          </a:bodyPr>
          <a:lstStyle/>
          <a:p>
            <a:pPr algn="ctr"/>
            <a:r>
              <a:rPr lang="en-GB" sz="2800" dirty="0">
                <a:solidFill>
                  <a:srgbClr val="0000FF"/>
                </a:solidFill>
              </a:rPr>
              <a:t>Cost of continuing</a:t>
            </a:r>
          </a:p>
        </p:txBody>
      </p:sp>
      <p:sp>
        <p:nvSpPr>
          <p:cNvPr id="8" name="TextBox 7">
            <a:extLst>
              <a:ext uri="{FF2B5EF4-FFF2-40B4-BE49-F238E27FC236}">
                <a16:creationId xmlns:a16="http://schemas.microsoft.com/office/drawing/2014/main" id="{598D2B23-9649-426B-A3A4-C04B09750441}"/>
              </a:ext>
            </a:extLst>
          </p:cNvPr>
          <p:cNvSpPr txBox="1"/>
          <p:nvPr/>
        </p:nvSpPr>
        <p:spPr>
          <a:xfrm>
            <a:off x="4410075" y="2029183"/>
            <a:ext cx="266700" cy="369332"/>
          </a:xfrm>
          <a:prstGeom prst="rect">
            <a:avLst/>
          </a:prstGeom>
          <a:noFill/>
        </p:spPr>
        <p:txBody>
          <a:bodyPr wrap="square" rtlCol="0">
            <a:spAutoFit/>
          </a:bodyPr>
          <a:lstStyle/>
          <a:p>
            <a:r>
              <a:rPr lang="en-GB" dirty="0"/>
              <a:t>V</a:t>
            </a:r>
          </a:p>
        </p:txBody>
      </p:sp>
      <p:sp>
        <p:nvSpPr>
          <p:cNvPr id="10" name="TextBox 9">
            <a:extLst>
              <a:ext uri="{FF2B5EF4-FFF2-40B4-BE49-F238E27FC236}">
                <a16:creationId xmlns:a16="http://schemas.microsoft.com/office/drawing/2014/main" id="{A3F5EBE1-4FE6-42E6-8612-D3CFCEB5EBE1}"/>
              </a:ext>
            </a:extLst>
          </p:cNvPr>
          <p:cNvSpPr txBox="1"/>
          <p:nvPr/>
        </p:nvSpPr>
        <p:spPr>
          <a:xfrm>
            <a:off x="5267326" y="1466848"/>
            <a:ext cx="2152649" cy="954107"/>
          </a:xfrm>
          <a:prstGeom prst="rect">
            <a:avLst/>
          </a:prstGeom>
          <a:noFill/>
        </p:spPr>
        <p:txBody>
          <a:bodyPr wrap="square" rtlCol="0">
            <a:spAutoFit/>
          </a:bodyPr>
          <a:lstStyle/>
          <a:p>
            <a:pPr algn="ctr"/>
            <a:r>
              <a:rPr lang="en-GB" sz="2800" dirty="0">
                <a:solidFill>
                  <a:srgbClr val="0000FF"/>
                </a:solidFill>
              </a:rPr>
              <a:t>Closing down prematurely</a:t>
            </a:r>
          </a:p>
        </p:txBody>
      </p:sp>
    </p:spTree>
    <p:extLst>
      <p:ext uri="{BB962C8B-B14F-4D97-AF65-F5344CB8AC3E}">
        <p14:creationId xmlns:p14="http://schemas.microsoft.com/office/powerpoint/2010/main" val="3491664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Thought Bubble: Cloud 51">
            <a:extLst>
              <a:ext uri="{FF2B5EF4-FFF2-40B4-BE49-F238E27FC236}">
                <a16:creationId xmlns:a16="http://schemas.microsoft.com/office/drawing/2014/main" id="{CB81D6FA-49F8-4731-B9C8-0F36B8EB368A}"/>
              </a:ext>
            </a:extLst>
          </p:cNvPr>
          <p:cNvSpPr/>
          <p:nvPr/>
        </p:nvSpPr>
        <p:spPr>
          <a:xfrm>
            <a:off x="45410" y="671514"/>
            <a:ext cx="2886075" cy="1371599"/>
          </a:xfrm>
          <a:prstGeom prst="cloudCallout">
            <a:avLst>
              <a:gd name="adj1" fmla="val -14892"/>
              <a:gd name="adj2" fmla="val 4097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IDEAS</a:t>
            </a:r>
          </a:p>
          <a:p>
            <a:pPr algn="ctr"/>
            <a:r>
              <a:rPr lang="en-GB" sz="1400" dirty="0"/>
              <a:t>CUSTOMER NEEDS</a:t>
            </a:r>
          </a:p>
        </p:txBody>
      </p:sp>
      <p:sp>
        <p:nvSpPr>
          <p:cNvPr id="2" name="Title 1">
            <a:extLst>
              <a:ext uri="{FF2B5EF4-FFF2-40B4-BE49-F238E27FC236}">
                <a16:creationId xmlns:a16="http://schemas.microsoft.com/office/drawing/2014/main" id="{865A5255-001B-4AF4-A27D-9680A07BA2DF}"/>
              </a:ext>
            </a:extLst>
          </p:cNvPr>
          <p:cNvSpPr>
            <a:spLocks noGrp="1"/>
          </p:cNvSpPr>
          <p:nvPr>
            <p:ph type="title"/>
          </p:nvPr>
        </p:nvSpPr>
        <p:spPr>
          <a:xfrm>
            <a:off x="628650" y="69850"/>
            <a:ext cx="7886700" cy="720725"/>
          </a:xfrm>
        </p:spPr>
        <p:txBody>
          <a:bodyPr/>
          <a:lstStyle/>
          <a:p>
            <a:pPr algn="ctr"/>
            <a:r>
              <a:rPr lang="en-GB" dirty="0"/>
              <a:t>Stage-gate Process for NPD</a:t>
            </a:r>
          </a:p>
        </p:txBody>
      </p:sp>
      <p:sp>
        <p:nvSpPr>
          <p:cNvPr id="4" name="Rectangle 3">
            <a:extLst>
              <a:ext uri="{FF2B5EF4-FFF2-40B4-BE49-F238E27FC236}">
                <a16:creationId xmlns:a16="http://schemas.microsoft.com/office/drawing/2014/main" id="{903946C6-8526-42DE-8756-B2E116C363A3}"/>
              </a:ext>
            </a:extLst>
          </p:cNvPr>
          <p:cNvSpPr/>
          <p:nvPr/>
        </p:nvSpPr>
        <p:spPr>
          <a:xfrm>
            <a:off x="1219208" y="2847975"/>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Stage 1</a:t>
            </a:r>
          </a:p>
          <a:p>
            <a:pPr algn="ctr"/>
            <a:endParaRPr lang="en-GB" sz="1200" dirty="0"/>
          </a:p>
          <a:p>
            <a:pPr algn="ctr"/>
            <a:r>
              <a:rPr lang="en-GB" sz="1200" dirty="0"/>
              <a:t>Idea Formulation</a:t>
            </a:r>
          </a:p>
        </p:txBody>
      </p:sp>
      <p:sp>
        <p:nvSpPr>
          <p:cNvPr id="6" name="Rectangle 5">
            <a:extLst>
              <a:ext uri="{FF2B5EF4-FFF2-40B4-BE49-F238E27FC236}">
                <a16:creationId xmlns:a16="http://schemas.microsoft.com/office/drawing/2014/main" id="{AD6A21CC-ED73-4E3F-91CB-20BAA7C26260}"/>
              </a:ext>
            </a:extLst>
          </p:cNvPr>
          <p:cNvSpPr/>
          <p:nvPr/>
        </p:nvSpPr>
        <p:spPr>
          <a:xfrm>
            <a:off x="2819406" y="2847975"/>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Stage 2</a:t>
            </a:r>
          </a:p>
          <a:p>
            <a:pPr algn="ctr"/>
            <a:endParaRPr lang="en-GB" sz="1200" dirty="0"/>
          </a:p>
          <a:p>
            <a:pPr algn="ctr"/>
            <a:r>
              <a:rPr lang="en-GB" sz="1200" dirty="0"/>
              <a:t>Concept Formulation</a:t>
            </a:r>
          </a:p>
        </p:txBody>
      </p:sp>
      <p:sp>
        <p:nvSpPr>
          <p:cNvPr id="8" name="Rectangle 7">
            <a:extLst>
              <a:ext uri="{FF2B5EF4-FFF2-40B4-BE49-F238E27FC236}">
                <a16:creationId xmlns:a16="http://schemas.microsoft.com/office/drawing/2014/main" id="{71F62748-692E-42C1-AB7D-61D8FFA38FED}"/>
              </a:ext>
            </a:extLst>
          </p:cNvPr>
          <p:cNvSpPr/>
          <p:nvPr/>
        </p:nvSpPr>
        <p:spPr>
          <a:xfrm>
            <a:off x="4419604" y="2847975"/>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Stage 3</a:t>
            </a:r>
          </a:p>
          <a:p>
            <a:pPr algn="ctr"/>
            <a:endParaRPr lang="en-GB" sz="1100" dirty="0"/>
          </a:p>
          <a:p>
            <a:pPr algn="ctr"/>
            <a:r>
              <a:rPr lang="en-GB" sz="1100" dirty="0"/>
              <a:t>Product Development</a:t>
            </a:r>
          </a:p>
        </p:txBody>
      </p:sp>
      <p:sp>
        <p:nvSpPr>
          <p:cNvPr id="10" name="Rectangle 9">
            <a:extLst>
              <a:ext uri="{FF2B5EF4-FFF2-40B4-BE49-F238E27FC236}">
                <a16:creationId xmlns:a16="http://schemas.microsoft.com/office/drawing/2014/main" id="{33AF9144-EA03-43CF-BCBC-853C585DE97D}"/>
              </a:ext>
            </a:extLst>
          </p:cNvPr>
          <p:cNvSpPr/>
          <p:nvPr/>
        </p:nvSpPr>
        <p:spPr>
          <a:xfrm>
            <a:off x="6019802" y="2847975"/>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Stage 4</a:t>
            </a:r>
          </a:p>
          <a:p>
            <a:pPr algn="ctr"/>
            <a:endParaRPr lang="en-GB" sz="1200" dirty="0"/>
          </a:p>
          <a:p>
            <a:pPr algn="ctr"/>
            <a:r>
              <a:rPr lang="en-GB" sz="1200" dirty="0"/>
              <a:t>Test Marketing</a:t>
            </a:r>
          </a:p>
        </p:txBody>
      </p:sp>
      <p:sp>
        <p:nvSpPr>
          <p:cNvPr id="12" name="Rectangle 11">
            <a:extLst>
              <a:ext uri="{FF2B5EF4-FFF2-40B4-BE49-F238E27FC236}">
                <a16:creationId xmlns:a16="http://schemas.microsoft.com/office/drawing/2014/main" id="{6D561276-2D18-44C4-A8D4-AC36E000B122}"/>
              </a:ext>
            </a:extLst>
          </p:cNvPr>
          <p:cNvSpPr/>
          <p:nvPr/>
        </p:nvSpPr>
        <p:spPr>
          <a:xfrm>
            <a:off x="1219201" y="4171950"/>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Filter ideas to preliminary investigation</a:t>
            </a:r>
          </a:p>
        </p:txBody>
      </p:sp>
      <p:sp>
        <p:nvSpPr>
          <p:cNvPr id="14" name="Rectangle 13">
            <a:extLst>
              <a:ext uri="{FF2B5EF4-FFF2-40B4-BE49-F238E27FC236}">
                <a16:creationId xmlns:a16="http://schemas.microsoft.com/office/drawing/2014/main" id="{5493C9A1-0648-4AAE-94E6-7F52C185EED2}"/>
              </a:ext>
            </a:extLst>
          </p:cNvPr>
          <p:cNvSpPr/>
          <p:nvPr/>
        </p:nvSpPr>
        <p:spPr>
          <a:xfrm>
            <a:off x="2819406" y="4191000"/>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Filter projects to business opportunities</a:t>
            </a:r>
          </a:p>
        </p:txBody>
      </p:sp>
      <p:sp>
        <p:nvSpPr>
          <p:cNvPr id="16" name="Rectangle 15">
            <a:extLst>
              <a:ext uri="{FF2B5EF4-FFF2-40B4-BE49-F238E27FC236}">
                <a16:creationId xmlns:a16="http://schemas.microsoft.com/office/drawing/2014/main" id="{1E9DE325-2502-4CC1-B669-BFCCEC6538F8}"/>
              </a:ext>
            </a:extLst>
          </p:cNvPr>
          <p:cNvSpPr/>
          <p:nvPr/>
        </p:nvSpPr>
        <p:spPr>
          <a:xfrm>
            <a:off x="4419604" y="4191000"/>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Filter project to product or process development</a:t>
            </a:r>
          </a:p>
        </p:txBody>
      </p:sp>
      <p:sp>
        <p:nvSpPr>
          <p:cNvPr id="18" name="Rectangle 17">
            <a:extLst>
              <a:ext uri="{FF2B5EF4-FFF2-40B4-BE49-F238E27FC236}">
                <a16:creationId xmlns:a16="http://schemas.microsoft.com/office/drawing/2014/main" id="{C4051D44-1CF2-458E-A188-A734DBBD20A8}"/>
              </a:ext>
            </a:extLst>
          </p:cNvPr>
          <p:cNvSpPr/>
          <p:nvPr/>
        </p:nvSpPr>
        <p:spPr>
          <a:xfrm>
            <a:off x="6019802" y="4191000"/>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Filter products to limited launch</a:t>
            </a:r>
          </a:p>
        </p:txBody>
      </p:sp>
      <p:sp>
        <p:nvSpPr>
          <p:cNvPr id="20" name="Rectangle 19">
            <a:extLst>
              <a:ext uri="{FF2B5EF4-FFF2-40B4-BE49-F238E27FC236}">
                <a16:creationId xmlns:a16="http://schemas.microsoft.com/office/drawing/2014/main" id="{B213D5DE-57C7-4173-A9F4-CACAFCD70FEF}"/>
              </a:ext>
            </a:extLst>
          </p:cNvPr>
          <p:cNvSpPr/>
          <p:nvPr/>
        </p:nvSpPr>
        <p:spPr>
          <a:xfrm>
            <a:off x="7620000" y="4171950"/>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Filter products to international marketing</a:t>
            </a:r>
          </a:p>
        </p:txBody>
      </p:sp>
      <p:sp>
        <p:nvSpPr>
          <p:cNvPr id="22" name="Rectangle 21">
            <a:extLst>
              <a:ext uri="{FF2B5EF4-FFF2-40B4-BE49-F238E27FC236}">
                <a16:creationId xmlns:a16="http://schemas.microsoft.com/office/drawing/2014/main" id="{4F67E66D-72B8-4518-B68D-8581CE70A606}"/>
              </a:ext>
            </a:extLst>
          </p:cNvPr>
          <p:cNvSpPr/>
          <p:nvPr/>
        </p:nvSpPr>
        <p:spPr>
          <a:xfrm>
            <a:off x="7620000" y="2847975"/>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Stage 5</a:t>
            </a:r>
          </a:p>
          <a:p>
            <a:pPr algn="ctr"/>
            <a:endParaRPr lang="en-GB" sz="1200" dirty="0"/>
          </a:p>
          <a:p>
            <a:pPr algn="ctr"/>
            <a:r>
              <a:rPr lang="en-GB" sz="1200" dirty="0"/>
              <a:t>International Marketing</a:t>
            </a:r>
          </a:p>
        </p:txBody>
      </p:sp>
      <p:sp>
        <p:nvSpPr>
          <p:cNvPr id="23" name="Rectangle: Rounded Corners 22">
            <a:extLst>
              <a:ext uri="{FF2B5EF4-FFF2-40B4-BE49-F238E27FC236}">
                <a16:creationId xmlns:a16="http://schemas.microsoft.com/office/drawing/2014/main" id="{A4B7DD8C-8FD3-472C-B134-2F0015EC0B03}"/>
              </a:ext>
            </a:extLst>
          </p:cNvPr>
          <p:cNvSpPr/>
          <p:nvPr/>
        </p:nvSpPr>
        <p:spPr>
          <a:xfrm>
            <a:off x="485783" y="2847975"/>
            <a:ext cx="733425" cy="3238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Gate</a:t>
            </a:r>
          </a:p>
        </p:txBody>
      </p:sp>
      <p:cxnSp>
        <p:nvCxnSpPr>
          <p:cNvPr id="25" name="Straight Connector 24">
            <a:extLst>
              <a:ext uri="{FF2B5EF4-FFF2-40B4-BE49-F238E27FC236}">
                <a16:creationId xmlns:a16="http://schemas.microsoft.com/office/drawing/2014/main" id="{56E4E14F-CA73-4928-A2F5-5EE35B648157}"/>
              </a:ext>
            </a:extLst>
          </p:cNvPr>
          <p:cNvCxnSpPr>
            <a:stCxn id="12" idx="0"/>
          </p:cNvCxnSpPr>
          <p:nvPr/>
        </p:nvCxnSpPr>
        <p:spPr>
          <a:xfrm flipV="1">
            <a:off x="1714501" y="3933825"/>
            <a:ext cx="0" cy="2381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F9E4847-6691-4C69-A376-4B9D9DC0C22F}"/>
              </a:ext>
            </a:extLst>
          </p:cNvPr>
          <p:cNvCxnSpPr/>
          <p:nvPr/>
        </p:nvCxnSpPr>
        <p:spPr>
          <a:xfrm flipV="1">
            <a:off x="6515102" y="3957637"/>
            <a:ext cx="0" cy="2381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D4EF676-5C26-4BEC-9962-5CC5C5EBE899}"/>
              </a:ext>
            </a:extLst>
          </p:cNvPr>
          <p:cNvCxnSpPr/>
          <p:nvPr/>
        </p:nvCxnSpPr>
        <p:spPr>
          <a:xfrm flipV="1">
            <a:off x="4914912" y="3952875"/>
            <a:ext cx="0" cy="2381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7BF78E7-7FCB-4DA5-A3F2-C98ED7CB8736}"/>
              </a:ext>
            </a:extLst>
          </p:cNvPr>
          <p:cNvCxnSpPr/>
          <p:nvPr/>
        </p:nvCxnSpPr>
        <p:spPr>
          <a:xfrm flipV="1">
            <a:off x="8105783" y="3933825"/>
            <a:ext cx="0" cy="2381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4EEE1BA-3EBD-4885-A8BC-13238C2C1A2E}"/>
              </a:ext>
            </a:extLst>
          </p:cNvPr>
          <p:cNvCxnSpPr/>
          <p:nvPr/>
        </p:nvCxnSpPr>
        <p:spPr>
          <a:xfrm flipV="1">
            <a:off x="3314706" y="3957637"/>
            <a:ext cx="0" cy="2381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47491CC-9E88-4F27-9E1D-0B3FA1CB799B}"/>
              </a:ext>
            </a:extLst>
          </p:cNvPr>
          <p:cNvCxnSpPr/>
          <p:nvPr/>
        </p:nvCxnSpPr>
        <p:spPr>
          <a:xfrm flipH="1">
            <a:off x="876300" y="3933825"/>
            <a:ext cx="83820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5CF3C0A-538A-4A5B-A2D6-1748BC056169}"/>
              </a:ext>
            </a:extLst>
          </p:cNvPr>
          <p:cNvCxnSpPr/>
          <p:nvPr/>
        </p:nvCxnSpPr>
        <p:spPr>
          <a:xfrm flipH="1">
            <a:off x="2476505" y="3952875"/>
            <a:ext cx="83820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A6CA32B-5D24-42F2-A390-0C4D211F8C48}"/>
              </a:ext>
            </a:extLst>
          </p:cNvPr>
          <p:cNvCxnSpPr/>
          <p:nvPr/>
        </p:nvCxnSpPr>
        <p:spPr>
          <a:xfrm flipH="1">
            <a:off x="4076711" y="3952875"/>
            <a:ext cx="83820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A723B9D-FA41-4F39-BF7B-9B9137FEF928}"/>
              </a:ext>
            </a:extLst>
          </p:cNvPr>
          <p:cNvCxnSpPr/>
          <p:nvPr/>
        </p:nvCxnSpPr>
        <p:spPr>
          <a:xfrm flipH="1">
            <a:off x="5676901" y="3952875"/>
            <a:ext cx="83820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D4F136C-3742-4576-9367-82018C26A898}"/>
              </a:ext>
            </a:extLst>
          </p:cNvPr>
          <p:cNvCxnSpPr/>
          <p:nvPr/>
        </p:nvCxnSpPr>
        <p:spPr>
          <a:xfrm flipH="1">
            <a:off x="7267582" y="3933825"/>
            <a:ext cx="83820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874C8A4C-90A2-46FA-8BB5-AFC168F29ACE}"/>
              </a:ext>
            </a:extLst>
          </p:cNvPr>
          <p:cNvCxnSpPr>
            <a:endCxn id="23" idx="2"/>
          </p:cNvCxnSpPr>
          <p:nvPr/>
        </p:nvCxnSpPr>
        <p:spPr>
          <a:xfrm flipH="1" flipV="1">
            <a:off x="852496" y="3171825"/>
            <a:ext cx="23804" cy="7619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C6DE76C1-6B14-405B-9853-353D8ACB3F24}"/>
              </a:ext>
            </a:extLst>
          </p:cNvPr>
          <p:cNvCxnSpPr/>
          <p:nvPr/>
        </p:nvCxnSpPr>
        <p:spPr>
          <a:xfrm flipH="1" flipV="1">
            <a:off x="2464587" y="3195638"/>
            <a:ext cx="23804" cy="7619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3F3BDFC0-75A3-4C95-85CF-C2E3EDBAB0BB}"/>
              </a:ext>
            </a:extLst>
          </p:cNvPr>
          <p:cNvCxnSpPr/>
          <p:nvPr/>
        </p:nvCxnSpPr>
        <p:spPr>
          <a:xfrm flipH="1" flipV="1">
            <a:off x="4043381" y="3190874"/>
            <a:ext cx="23804" cy="7619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033D5BB8-FA46-4CEC-839C-26D991AAFD87}"/>
              </a:ext>
            </a:extLst>
          </p:cNvPr>
          <p:cNvCxnSpPr/>
          <p:nvPr/>
        </p:nvCxnSpPr>
        <p:spPr>
          <a:xfrm flipH="1" flipV="1">
            <a:off x="5660245" y="3190875"/>
            <a:ext cx="23804" cy="7619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3B286DAC-242D-4496-A469-D4D42AD754BE}"/>
              </a:ext>
            </a:extLst>
          </p:cNvPr>
          <p:cNvCxnSpPr/>
          <p:nvPr/>
        </p:nvCxnSpPr>
        <p:spPr>
          <a:xfrm flipH="1" flipV="1">
            <a:off x="7243777" y="3171824"/>
            <a:ext cx="23804" cy="7619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5" name="Rectangle: Rounded Corners 44">
            <a:extLst>
              <a:ext uri="{FF2B5EF4-FFF2-40B4-BE49-F238E27FC236}">
                <a16:creationId xmlns:a16="http://schemas.microsoft.com/office/drawing/2014/main" id="{CC290B49-E539-49CA-BF15-F22ECE3051D1}"/>
              </a:ext>
            </a:extLst>
          </p:cNvPr>
          <p:cNvSpPr/>
          <p:nvPr/>
        </p:nvSpPr>
        <p:spPr>
          <a:xfrm>
            <a:off x="5353054" y="2857499"/>
            <a:ext cx="733425" cy="3238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Gate</a:t>
            </a:r>
          </a:p>
        </p:txBody>
      </p:sp>
      <p:sp>
        <p:nvSpPr>
          <p:cNvPr id="47" name="Rectangle: Rounded Corners 46">
            <a:extLst>
              <a:ext uri="{FF2B5EF4-FFF2-40B4-BE49-F238E27FC236}">
                <a16:creationId xmlns:a16="http://schemas.microsoft.com/office/drawing/2014/main" id="{4A20B8E6-DA9C-4935-8A65-6161B0741DE8}"/>
              </a:ext>
            </a:extLst>
          </p:cNvPr>
          <p:cNvSpPr/>
          <p:nvPr/>
        </p:nvSpPr>
        <p:spPr>
          <a:xfrm>
            <a:off x="3748093" y="2847975"/>
            <a:ext cx="733425" cy="3238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Gate</a:t>
            </a:r>
          </a:p>
        </p:txBody>
      </p:sp>
      <p:sp>
        <p:nvSpPr>
          <p:cNvPr id="49" name="Rectangle: Rounded Corners 48">
            <a:extLst>
              <a:ext uri="{FF2B5EF4-FFF2-40B4-BE49-F238E27FC236}">
                <a16:creationId xmlns:a16="http://schemas.microsoft.com/office/drawing/2014/main" id="{5C27F27C-1C3E-4C56-AD6E-F405C77F3A4F}"/>
              </a:ext>
            </a:extLst>
          </p:cNvPr>
          <p:cNvSpPr/>
          <p:nvPr/>
        </p:nvSpPr>
        <p:spPr>
          <a:xfrm>
            <a:off x="2105033" y="2857499"/>
            <a:ext cx="733425" cy="3238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Gate</a:t>
            </a:r>
          </a:p>
        </p:txBody>
      </p:sp>
      <p:sp>
        <p:nvSpPr>
          <p:cNvPr id="51" name="Rectangle: Rounded Corners 50">
            <a:extLst>
              <a:ext uri="{FF2B5EF4-FFF2-40B4-BE49-F238E27FC236}">
                <a16:creationId xmlns:a16="http://schemas.microsoft.com/office/drawing/2014/main" id="{5F16BF51-7670-49F7-BDB8-8733418401D2}"/>
              </a:ext>
            </a:extLst>
          </p:cNvPr>
          <p:cNvSpPr/>
          <p:nvPr/>
        </p:nvSpPr>
        <p:spPr>
          <a:xfrm>
            <a:off x="6958015" y="2857499"/>
            <a:ext cx="733425" cy="3238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Gate</a:t>
            </a:r>
          </a:p>
        </p:txBody>
      </p:sp>
      <p:cxnSp>
        <p:nvCxnSpPr>
          <p:cNvPr id="54" name="Connector: Curved 53">
            <a:extLst>
              <a:ext uri="{FF2B5EF4-FFF2-40B4-BE49-F238E27FC236}">
                <a16:creationId xmlns:a16="http://schemas.microsoft.com/office/drawing/2014/main" id="{291908C7-DDB0-4BF5-A5B2-64120A7620CF}"/>
              </a:ext>
            </a:extLst>
          </p:cNvPr>
          <p:cNvCxnSpPr>
            <a:cxnSpLocks/>
            <a:stCxn id="52" idx="4"/>
            <a:endCxn id="23" idx="0"/>
          </p:cNvCxnSpPr>
          <p:nvPr/>
        </p:nvCxnSpPr>
        <p:spPr>
          <a:xfrm rot="5400000">
            <a:off x="491230" y="2280552"/>
            <a:ext cx="928690" cy="206157"/>
          </a:xfrm>
          <a:prstGeom prst="curved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58" name="Arc 57">
            <a:extLst>
              <a:ext uri="{FF2B5EF4-FFF2-40B4-BE49-F238E27FC236}">
                <a16:creationId xmlns:a16="http://schemas.microsoft.com/office/drawing/2014/main" id="{A0C3FF0B-1BA8-43CD-8CC8-51F28E09D26D}"/>
              </a:ext>
            </a:extLst>
          </p:cNvPr>
          <p:cNvSpPr/>
          <p:nvPr/>
        </p:nvSpPr>
        <p:spPr>
          <a:xfrm rot="19596113">
            <a:off x="1036324" y="1989560"/>
            <a:ext cx="3044828" cy="2977732"/>
          </a:xfrm>
          <a:prstGeom prst="arc">
            <a:avLst>
              <a:gd name="adj1" fmla="val 14363990"/>
              <a:gd name="adj2" fmla="val 473353"/>
            </a:avLst>
          </a:prstGeom>
          <a:ln w="38100">
            <a:headEnd type="none" w="med" len="med"/>
            <a:tailEnd type="triangl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60" name="Arc 59">
            <a:extLst>
              <a:ext uri="{FF2B5EF4-FFF2-40B4-BE49-F238E27FC236}">
                <a16:creationId xmlns:a16="http://schemas.microsoft.com/office/drawing/2014/main" id="{556E68B0-14FB-4F85-B041-C0FA6DA1031E}"/>
              </a:ext>
            </a:extLst>
          </p:cNvPr>
          <p:cNvSpPr/>
          <p:nvPr/>
        </p:nvSpPr>
        <p:spPr>
          <a:xfrm rot="19543332">
            <a:off x="3916003" y="2106998"/>
            <a:ext cx="3453334" cy="3059795"/>
          </a:xfrm>
          <a:prstGeom prst="arc">
            <a:avLst>
              <a:gd name="adj1" fmla="val 14749614"/>
              <a:gd name="adj2" fmla="val 375780"/>
            </a:avLst>
          </a:prstGeom>
          <a:ln w="57150">
            <a:headEnd type="none" w="med" len="med"/>
            <a:tailEnd type="triangl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cxnSp>
        <p:nvCxnSpPr>
          <p:cNvPr id="63" name="Straight Arrow Connector 62">
            <a:extLst>
              <a:ext uri="{FF2B5EF4-FFF2-40B4-BE49-F238E27FC236}">
                <a16:creationId xmlns:a16="http://schemas.microsoft.com/office/drawing/2014/main" id="{11A22687-1380-45C2-A188-22B02ACF0C5E}"/>
              </a:ext>
            </a:extLst>
          </p:cNvPr>
          <p:cNvCxnSpPr>
            <a:cxnSpLocks/>
          </p:cNvCxnSpPr>
          <p:nvPr/>
        </p:nvCxnSpPr>
        <p:spPr>
          <a:xfrm>
            <a:off x="2164992" y="1919285"/>
            <a:ext cx="5455008"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77165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18E1A-1F88-4CD3-AD08-CCC372B91225}"/>
              </a:ext>
            </a:extLst>
          </p:cNvPr>
          <p:cNvSpPr>
            <a:spLocks noGrp="1"/>
          </p:cNvSpPr>
          <p:nvPr>
            <p:ph type="title"/>
          </p:nvPr>
        </p:nvSpPr>
        <p:spPr>
          <a:xfrm>
            <a:off x="457200" y="26988"/>
            <a:ext cx="8229600" cy="1143000"/>
          </a:xfrm>
        </p:spPr>
        <p:txBody>
          <a:bodyPr rtlCol="0">
            <a:normAutofit/>
          </a:bodyPr>
          <a:lstStyle/>
          <a:p>
            <a:pPr eaLnBrk="1" fontAlgn="auto" hangingPunct="1">
              <a:spcAft>
                <a:spcPts val="0"/>
              </a:spcAft>
              <a:defRPr/>
            </a:pPr>
            <a:r>
              <a:rPr lang="en-GB" dirty="0">
                <a:solidFill>
                  <a:schemeClr val="accent1">
                    <a:satMod val="150000"/>
                  </a:schemeClr>
                </a:solidFill>
              </a:rPr>
              <a:t>Innovation</a:t>
            </a:r>
          </a:p>
        </p:txBody>
      </p:sp>
      <p:pic>
        <p:nvPicPr>
          <p:cNvPr id="28676" name="Picture 9" descr="A picture containing building, indoor&#10;&#10;Description generated with very high confidence">
            <a:extLst>
              <a:ext uri="{FF2B5EF4-FFF2-40B4-BE49-F238E27FC236}">
                <a16:creationId xmlns:a16="http://schemas.microsoft.com/office/drawing/2014/main" id="{04F359D0-2A64-48D4-8CFC-0C5D5076D0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63" y="3414713"/>
            <a:ext cx="2962275" cy="227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TextBox 11">
            <a:extLst>
              <a:ext uri="{FF2B5EF4-FFF2-40B4-BE49-F238E27FC236}">
                <a16:creationId xmlns:a16="http://schemas.microsoft.com/office/drawing/2014/main" id="{6E1816F9-1401-4D07-AC2B-AEFE2D22456A}"/>
              </a:ext>
            </a:extLst>
          </p:cNvPr>
          <p:cNvSpPr txBox="1">
            <a:spLocks noChangeArrowheads="1"/>
          </p:cNvSpPr>
          <p:nvPr/>
        </p:nvSpPr>
        <p:spPr bwMode="auto">
          <a:xfrm>
            <a:off x="2030413" y="1138238"/>
            <a:ext cx="38354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eaLnBrk="1" hangingPunct="1"/>
            <a:r>
              <a:rPr lang="en-GB" altLang="en-US" sz="3600" dirty="0">
                <a:solidFill>
                  <a:srgbClr val="D60093"/>
                </a:solidFill>
              </a:rPr>
              <a:t>Product Innovation</a:t>
            </a:r>
          </a:p>
        </p:txBody>
      </p:sp>
      <p:sp>
        <p:nvSpPr>
          <p:cNvPr id="28678" name="TextBox 13">
            <a:extLst>
              <a:ext uri="{FF2B5EF4-FFF2-40B4-BE49-F238E27FC236}">
                <a16:creationId xmlns:a16="http://schemas.microsoft.com/office/drawing/2014/main" id="{47C9D385-D593-484C-AF99-D6C490BD7539}"/>
              </a:ext>
            </a:extLst>
          </p:cNvPr>
          <p:cNvSpPr txBox="1">
            <a:spLocks noChangeArrowheads="1"/>
          </p:cNvSpPr>
          <p:nvPr/>
        </p:nvSpPr>
        <p:spPr bwMode="auto">
          <a:xfrm>
            <a:off x="46038" y="2557463"/>
            <a:ext cx="378936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eaLnBrk="1" hangingPunct="1"/>
            <a:r>
              <a:rPr lang="en-GB" altLang="en-US" sz="3600" dirty="0">
                <a:solidFill>
                  <a:srgbClr val="0000FF"/>
                </a:solidFill>
              </a:rPr>
              <a:t>Process Innovation</a:t>
            </a:r>
          </a:p>
        </p:txBody>
      </p:sp>
      <p:pic>
        <p:nvPicPr>
          <p:cNvPr id="28679" name="Picture 14" descr="A close up of a machine&#10;&#10;Description generated with high confidence">
            <a:extLst>
              <a:ext uri="{FF2B5EF4-FFF2-40B4-BE49-F238E27FC236}">
                <a16:creationId xmlns:a16="http://schemas.microsoft.com/office/drawing/2014/main" id="{126E04E9-B243-42D3-ACEB-AD8BA8A7AC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21163" y="2790825"/>
            <a:ext cx="3035300" cy="227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80" name="TextBox 17">
            <a:extLst>
              <a:ext uri="{FF2B5EF4-FFF2-40B4-BE49-F238E27FC236}">
                <a16:creationId xmlns:a16="http://schemas.microsoft.com/office/drawing/2014/main" id="{4E55E86B-08AD-440F-8EC7-579E082CA031}"/>
              </a:ext>
            </a:extLst>
          </p:cNvPr>
          <p:cNvSpPr txBox="1">
            <a:spLocks noChangeArrowheads="1"/>
          </p:cNvSpPr>
          <p:nvPr/>
        </p:nvSpPr>
        <p:spPr bwMode="auto">
          <a:xfrm>
            <a:off x="4973637" y="5049838"/>
            <a:ext cx="37131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eaLnBrk="1" hangingPunct="1"/>
            <a:r>
              <a:rPr lang="en-GB" altLang="en-US" sz="3600" dirty="0">
                <a:solidFill>
                  <a:srgbClr val="009900"/>
                </a:solidFill>
              </a:rPr>
              <a:t>Service Innovation</a:t>
            </a:r>
          </a:p>
        </p:txBody>
      </p:sp>
      <p:pic>
        <p:nvPicPr>
          <p:cNvPr id="6" name="Picture 5">
            <a:extLst>
              <a:ext uri="{FF2B5EF4-FFF2-40B4-BE49-F238E27FC236}">
                <a16:creationId xmlns:a16="http://schemas.microsoft.com/office/drawing/2014/main" id="{A29AFE13-923F-495A-AC65-170DA60FD442}"/>
              </a:ext>
            </a:extLst>
          </p:cNvPr>
          <p:cNvPicPr>
            <a:picLocks noChangeAspect="1"/>
          </p:cNvPicPr>
          <p:nvPr/>
        </p:nvPicPr>
        <p:blipFill>
          <a:blip r:embed="rId5"/>
          <a:stretch>
            <a:fillRect/>
          </a:stretch>
        </p:blipFill>
        <p:spPr>
          <a:xfrm>
            <a:off x="6155352" y="16669"/>
            <a:ext cx="2948961" cy="2669381"/>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8677"/>
                                        </p:tgtEl>
                                        <p:attrNameLst>
                                          <p:attrName>style.visibility</p:attrName>
                                        </p:attrNameLst>
                                      </p:cBhvr>
                                      <p:to>
                                        <p:strVal val="visible"/>
                                      </p:to>
                                    </p:set>
                                    <p:animEffect transition="in" filter="fade">
                                      <p:cBhvr>
                                        <p:cTn id="12" dur="500"/>
                                        <p:tgtEl>
                                          <p:spTgt spid="2867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8679"/>
                                        </p:tgtEl>
                                        <p:attrNameLst>
                                          <p:attrName>style.visibility</p:attrName>
                                        </p:attrNameLst>
                                      </p:cBhvr>
                                      <p:to>
                                        <p:strVal val="visible"/>
                                      </p:to>
                                    </p:set>
                                    <p:animEffect transition="in" filter="fade">
                                      <p:cBhvr>
                                        <p:cTn id="17" dur="500"/>
                                        <p:tgtEl>
                                          <p:spTgt spid="2867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8680"/>
                                        </p:tgtEl>
                                        <p:attrNameLst>
                                          <p:attrName>style.visibility</p:attrName>
                                        </p:attrNameLst>
                                      </p:cBhvr>
                                      <p:to>
                                        <p:strVal val="visible"/>
                                      </p:to>
                                    </p:set>
                                    <p:animEffect transition="in" filter="fade">
                                      <p:cBhvr>
                                        <p:cTn id="22" dur="500"/>
                                        <p:tgtEl>
                                          <p:spTgt spid="2868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8676"/>
                                        </p:tgtEl>
                                        <p:attrNameLst>
                                          <p:attrName>style.visibility</p:attrName>
                                        </p:attrNameLst>
                                      </p:cBhvr>
                                      <p:to>
                                        <p:strVal val="visible"/>
                                      </p:to>
                                    </p:set>
                                    <p:animEffect transition="in" filter="fade">
                                      <p:cBhvr>
                                        <p:cTn id="27" dur="500"/>
                                        <p:tgtEl>
                                          <p:spTgt spid="2867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8678">
                                            <p:txEl>
                                              <p:pRg st="0" end="0"/>
                                            </p:txEl>
                                          </p:spTgt>
                                        </p:tgtEl>
                                        <p:attrNameLst>
                                          <p:attrName>style.visibility</p:attrName>
                                        </p:attrNameLst>
                                      </p:cBhvr>
                                      <p:to>
                                        <p:strVal val="visible"/>
                                      </p:to>
                                    </p:set>
                                    <p:animEffect transition="in" filter="fade">
                                      <p:cBhvr>
                                        <p:cTn id="32" dur="500"/>
                                        <p:tgtEl>
                                          <p:spTgt spid="2867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7" grpId="0"/>
      <p:bldP spid="2868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6834D6-C4D2-4B10-BBAE-590B4169F2DA}"/>
              </a:ext>
            </a:extLst>
          </p:cNvPr>
          <p:cNvPicPr>
            <a:picLocks noChangeAspect="1"/>
          </p:cNvPicPr>
          <p:nvPr/>
        </p:nvPicPr>
        <p:blipFill>
          <a:blip r:embed="rId3"/>
          <a:stretch>
            <a:fillRect/>
          </a:stretch>
        </p:blipFill>
        <p:spPr>
          <a:xfrm>
            <a:off x="0" y="1388711"/>
            <a:ext cx="9144000" cy="4317641"/>
          </a:xfrm>
          <a:prstGeom prst="rect">
            <a:avLst/>
          </a:prstGeom>
        </p:spPr>
      </p:pic>
      <p:sp>
        <p:nvSpPr>
          <p:cNvPr id="2" name="Title 1">
            <a:extLst>
              <a:ext uri="{FF2B5EF4-FFF2-40B4-BE49-F238E27FC236}">
                <a16:creationId xmlns:a16="http://schemas.microsoft.com/office/drawing/2014/main" id="{DC1C302B-2E08-4C8B-8C0B-7B1898CAF858}"/>
              </a:ext>
            </a:extLst>
          </p:cNvPr>
          <p:cNvSpPr>
            <a:spLocks noGrp="1"/>
          </p:cNvSpPr>
          <p:nvPr>
            <p:ph type="title"/>
          </p:nvPr>
        </p:nvSpPr>
        <p:spPr>
          <a:xfrm>
            <a:off x="628650" y="103182"/>
            <a:ext cx="7886700" cy="786523"/>
          </a:xfrm>
        </p:spPr>
        <p:txBody>
          <a:bodyPr/>
          <a:lstStyle/>
          <a:p>
            <a:pPr algn="ctr"/>
            <a:r>
              <a:rPr lang="en-GB" dirty="0"/>
              <a:t>Barriers to Innovation?</a:t>
            </a:r>
          </a:p>
        </p:txBody>
      </p:sp>
      <p:sp>
        <p:nvSpPr>
          <p:cNvPr id="3" name="Content Placeholder 2">
            <a:extLst>
              <a:ext uri="{FF2B5EF4-FFF2-40B4-BE49-F238E27FC236}">
                <a16:creationId xmlns:a16="http://schemas.microsoft.com/office/drawing/2014/main" id="{4AD399CD-FE5B-4303-8D0F-4DD39B2D7E7E}"/>
              </a:ext>
            </a:extLst>
          </p:cNvPr>
          <p:cNvSpPr>
            <a:spLocks noGrp="1"/>
          </p:cNvSpPr>
          <p:nvPr>
            <p:ph idx="1"/>
          </p:nvPr>
        </p:nvSpPr>
        <p:spPr>
          <a:xfrm>
            <a:off x="3479180" y="1600201"/>
            <a:ext cx="5207620" cy="3917032"/>
          </a:xfrm>
        </p:spPr>
        <p:txBody>
          <a:bodyPr>
            <a:normAutofit/>
          </a:bodyPr>
          <a:lstStyle/>
          <a:p>
            <a:endParaRPr lang="en-GB" dirty="0"/>
          </a:p>
          <a:p>
            <a:pPr marL="0" indent="0">
              <a:buNone/>
            </a:pPr>
            <a:endParaRPr lang="en-GB" b="1" dirty="0">
              <a:solidFill>
                <a:schemeClr val="bg1"/>
              </a:solidFill>
            </a:endParaRPr>
          </a:p>
          <a:p>
            <a:pPr marL="0" indent="0">
              <a:buNone/>
            </a:pPr>
            <a:endParaRPr lang="en-GB" b="1" dirty="0">
              <a:solidFill>
                <a:schemeClr val="bg1"/>
              </a:solidFill>
            </a:endParaRPr>
          </a:p>
          <a:p>
            <a:pPr marL="0" indent="0">
              <a:buNone/>
            </a:pPr>
            <a:r>
              <a:rPr lang="en-GB" sz="6000" b="1" dirty="0">
                <a:solidFill>
                  <a:schemeClr val="bg1"/>
                </a:solidFill>
              </a:rPr>
              <a:t>Discussion.</a:t>
            </a:r>
          </a:p>
          <a:p>
            <a:endParaRPr lang="en-GB" dirty="0"/>
          </a:p>
        </p:txBody>
      </p:sp>
    </p:spTree>
    <p:extLst>
      <p:ext uri="{BB962C8B-B14F-4D97-AF65-F5344CB8AC3E}">
        <p14:creationId xmlns:p14="http://schemas.microsoft.com/office/powerpoint/2010/main" val="40346700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680AE-2A36-4236-A445-5540A7690581}"/>
              </a:ext>
            </a:extLst>
          </p:cNvPr>
          <p:cNvSpPr>
            <a:spLocks noGrp="1"/>
          </p:cNvSpPr>
          <p:nvPr>
            <p:ph type="title"/>
          </p:nvPr>
        </p:nvSpPr>
        <p:spPr>
          <a:xfrm>
            <a:off x="841377" y="9526"/>
            <a:ext cx="7886700" cy="739775"/>
          </a:xfrm>
        </p:spPr>
        <p:txBody>
          <a:bodyPr rtlCol="0">
            <a:normAutofit/>
          </a:bodyPr>
          <a:lstStyle/>
          <a:p>
            <a:pPr algn="ctr" eaLnBrk="1" fontAlgn="auto" hangingPunct="1">
              <a:spcAft>
                <a:spcPts val="0"/>
              </a:spcAft>
              <a:defRPr/>
            </a:pPr>
            <a:r>
              <a:rPr lang="en-GB" dirty="0"/>
              <a:t>Innovation - </a:t>
            </a:r>
            <a:r>
              <a:rPr lang="en-GB" sz="3600" dirty="0"/>
              <a:t>Do’s &amp; Don'ts</a:t>
            </a:r>
          </a:p>
        </p:txBody>
      </p:sp>
      <p:sp>
        <p:nvSpPr>
          <p:cNvPr id="21507" name="Text Placeholder 2">
            <a:extLst>
              <a:ext uri="{FF2B5EF4-FFF2-40B4-BE49-F238E27FC236}">
                <a16:creationId xmlns:a16="http://schemas.microsoft.com/office/drawing/2014/main" id="{177115B7-C41F-407D-AD89-EB1341FFFE88}"/>
              </a:ext>
            </a:extLst>
          </p:cNvPr>
          <p:cNvSpPr>
            <a:spLocks noGrp="1" noChangeArrowheads="1"/>
          </p:cNvSpPr>
          <p:nvPr>
            <p:ph type="body" idx="1"/>
          </p:nvPr>
        </p:nvSpPr>
        <p:spPr>
          <a:xfrm>
            <a:off x="319087" y="677863"/>
            <a:ext cx="4040188" cy="639762"/>
          </a:xfrm>
        </p:spPr>
        <p:txBody>
          <a:bodyPr/>
          <a:lstStyle/>
          <a:p>
            <a:pPr eaLnBrk="1" hangingPunct="1">
              <a:spcBef>
                <a:spcPct val="0"/>
              </a:spcBef>
              <a:buFont typeface="Wingdings 2" panose="05020102010507070707" pitchFamily="18" charset="2"/>
              <a:buNone/>
            </a:pPr>
            <a:r>
              <a:rPr lang="en-GB" altLang="en-US" dirty="0">
                <a:solidFill>
                  <a:srgbClr val="002060"/>
                </a:solidFill>
              </a:rPr>
              <a:t>Barriers</a:t>
            </a:r>
          </a:p>
        </p:txBody>
      </p:sp>
      <p:sp>
        <p:nvSpPr>
          <p:cNvPr id="4" name="Content Placeholder 3">
            <a:extLst>
              <a:ext uri="{FF2B5EF4-FFF2-40B4-BE49-F238E27FC236}">
                <a16:creationId xmlns:a16="http://schemas.microsoft.com/office/drawing/2014/main" id="{A18282ED-E1C5-434A-9C21-AB7D0BB3DEB4}"/>
              </a:ext>
            </a:extLst>
          </p:cNvPr>
          <p:cNvSpPr>
            <a:spLocks noGrp="1"/>
          </p:cNvSpPr>
          <p:nvPr>
            <p:ph sz="half" idx="2"/>
          </p:nvPr>
        </p:nvSpPr>
        <p:spPr>
          <a:xfrm>
            <a:off x="523875" y="1914525"/>
            <a:ext cx="3868737" cy="3684588"/>
          </a:xfrm>
        </p:spPr>
        <p:txBody>
          <a:bodyPr rtlCol="0">
            <a:normAutofit lnSpcReduction="10000"/>
          </a:bodyPr>
          <a:lstStyle/>
          <a:p>
            <a:pPr marL="461772" eaLnBrk="1" fontAlgn="auto" hangingPunct="1">
              <a:spcBef>
                <a:spcPts val="0"/>
              </a:spcBef>
              <a:spcAft>
                <a:spcPts val="0"/>
              </a:spcAft>
              <a:defRPr/>
            </a:pPr>
            <a:r>
              <a:rPr lang="en-GB" sz="2200" dirty="0">
                <a:solidFill>
                  <a:srgbClr val="002060"/>
                </a:solidFill>
              </a:rPr>
              <a:t>Excessive financial constraints</a:t>
            </a:r>
          </a:p>
          <a:p>
            <a:pPr marL="461772" eaLnBrk="1" fontAlgn="auto" hangingPunct="1">
              <a:spcBef>
                <a:spcPts val="0"/>
              </a:spcBef>
              <a:spcAft>
                <a:spcPts val="0"/>
              </a:spcAft>
              <a:defRPr/>
            </a:pPr>
            <a:r>
              <a:rPr lang="en-GB" sz="2200" dirty="0">
                <a:solidFill>
                  <a:srgbClr val="002060"/>
                </a:solidFill>
              </a:rPr>
              <a:t>Lack of Time</a:t>
            </a:r>
          </a:p>
          <a:p>
            <a:pPr marL="461772" eaLnBrk="1" fontAlgn="auto" hangingPunct="1">
              <a:spcBef>
                <a:spcPts val="0"/>
              </a:spcBef>
              <a:spcAft>
                <a:spcPts val="0"/>
              </a:spcAft>
              <a:defRPr/>
            </a:pPr>
            <a:r>
              <a:rPr lang="en-GB" sz="2200" dirty="0">
                <a:solidFill>
                  <a:srgbClr val="002060"/>
                </a:solidFill>
              </a:rPr>
              <a:t>Lack of resources</a:t>
            </a:r>
          </a:p>
          <a:p>
            <a:pPr marL="461772" eaLnBrk="1" fontAlgn="auto" hangingPunct="1">
              <a:spcBef>
                <a:spcPts val="0"/>
              </a:spcBef>
              <a:spcAft>
                <a:spcPts val="0"/>
              </a:spcAft>
              <a:defRPr/>
            </a:pPr>
            <a:r>
              <a:rPr lang="en-GB" sz="2200" dirty="0">
                <a:solidFill>
                  <a:srgbClr val="002060"/>
                </a:solidFill>
              </a:rPr>
              <a:t>Risk aversion and fear of failure</a:t>
            </a:r>
          </a:p>
          <a:p>
            <a:pPr marL="461772" eaLnBrk="1" fontAlgn="auto" hangingPunct="1">
              <a:spcBef>
                <a:spcPts val="0"/>
              </a:spcBef>
              <a:spcAft>
                <a:spcPts val="0"/>
              </a:spcAft>
              <a:defRPr/>
            </a:pPr>
            <a:r>
              <a:rPr lang="en-GB" sz="2200" dirty="0">
                <a:solidFill>
                  <a:srgbClr val="002060"/>
                </a:solidFill>
              </a:rPr>
              <a:t>Organisational hierarchy</a:t>
            </a:r>
          </a:p>
          <a:p>
            <a:pPr marL="461772" eaLnBrk="1" fontAlgn="auto" hangingPunct="1">
              <a:spcBef>
                <a:spcPts val="0"/>
              </a:spcBef>
              <a:spcAft>
                <a:spcPts val="0"/>
              </a:spcAft>
              <a:defRPr/>
            </a:pPr>
            <a:r>
              <a:rPr lang="en-GB" sz="2200" dirty="0">
                <a:solidFill>
                  <a:srgbClr val="002060"/>
                </a:solidFill>
              </a:rPr>
              <a:t>Unclear leadership</a:t>
            </a:r>
          </a:p>
          <a:p>
            <a:pPr marL="461772" eaLnBrk="1" fontAlgn="auto" hangingPunct="1">
              <a:spcBef>
                <a:spcPts val="0"/>
              </a:spcBef>
              <a:spcAft>
                <a:spcPts val="0"/>
              </a:spcAft>
              <a:defRPr/>
            </a:pPr>
            <a:r>
              <a:rPr lang="en-GB" sz="2200" dirty="0">
                <a:solidFill>
                  <a:srgbClr val="002060"/>
                </a:solidFill>
              </a:rPr>
              <a:t>Insufficient incentives</a:t>
            </a:r>
          </a:p>
          <a:p>
            <a:pPr marL="461772" eaLnBrk="1" fontAlgn="auto" hangingPunct="1">
              <a:spcBef>
                <a:spcPts val="0"/>
              </a:spcBef>
              <a:spcAft>
                <a:spcPts val="0"/>
              </a:spcAft>
              <a:defRPr/>
            </a:pPr>
            <a:r>
              <a:rPr lang="en-GB" sz="2200" dirty="0">
                <a:solidFill>
                  <a:srgbClr val="002060"/>
                </a:solidFill>
              </a:rPr>
              <a:t>Insufficient training</a:t>
            </a:r>
          </a:p>
          <a:p>
            <a:pPr marL="461772" eaLnBrk="1" fontAlgn="auto" hangingPunct="1">
              <a:spcBef>
                <a:spcPts val="0"/>
              </a:spcBef>
              <a:spcAft>
                <a:spcPts val="0"/>
              </a:spcAft>
              <a:defRPr/>
            </a:pPr>
            <a:r>
              <a:rPr lang="en-GB" sz="2200" dirty="0">
                <a:solidFill>
                  <a:srgbClr val="002060"/>
                </a:solidFill>
              </a:rPr>
              <a:t>Insufficient talent</a:t>
            </a:r>
          </a:p>
          <a:p>
            <a:pPr marL="461772" eaLnBrk="1" fontAlgn="auto" hangingPunct="1">
              <a:spcBef>
                <a:spcPts val="0"/>
              </a:spcBef>
              <a:spcAft>
                <a:spcPts val="0"/>
              </a:spcAft>
              <a:defRPr/>
            </a:pPr>
            <a:r>
              <a:rPr lang="en-GB" sz="2200" dirty="0">
                <a:solidFill>
                  <a:srgbClr val="002060"/>
                </a:solidFill>
              </a:rPr>
              <a:t>Lack of autonomy</a:t>
            </a:r>
          </a:p>
          <a:p>
            <a:pPr marL="438912" indent="-320040" eaLnBrk="1" fontAlgn="auto" hangingPunct="1">
              <a:spcBef>
                <a:spcPts val="0"/>
              </a:spcBef>
              <a:spcAft>
                <a:spcPts val="0"/>
              </a:spcAft>
              <a:buFont typeface="Wingdings 2"/>
              <a:buChar char=""/>
              <a:defRPr/>
            </a:pPr>
            <a:endParaRPr lang="en-GB" dirty="0">
              <a:solidFill>
                <a:srgbClr val="FF0000"/>
              </a:solidFill>
            </a:endParaRPr>
          </a:p>
        </p:txBody>
      </p:sp>
      <p:sp>
        <p:nvSpPr>
          <p:cNvPr id="21509" name="Text Placeholder 4">
            <a:extLst>
              <a:ext uri="{FF2B5EF4-FFF2-40B4-BE49-F238E27FC236}">
                <a16:creationId xmlns:a16="http://schemas.microsoft.com/office/drawing/2014/main" id="{F86DB073-B15F-4879-A92D-723CA84F0276}"/>
              </a:ext>
            </a:extLst>
          </p:cNvPr>
          <p:cNvSpPr>
            <a:spLocks noGrp="1" noChangeArrowheads="1"/>
          </p:cNvSpPr>
          <p:nvPr>
            <p:ph type="body" sz="quarter" idx="3"/>
          </p:nvPr>
        </p:nvSpPr>
        <p:spPr>
          <a:xfrm>
            <a:off x="4572000" y="677863"/>
            <a:ext cx="4041775" cy="639762"/>
          </a:xfrm>
        </p:spPr>
        <p:txBody>
          <a:bodyPr/>
          <a:lstStyle/>
          <a:p>
            <a:pPr eaLnBrk="1" hangingPunct="1">
              <a:spcBef>
                <a:spcPct val="0"/>
              </a:spcBef>
              <a:buFont typeface="Wingdings 2" panose="05020102010507070707" pitchFamily="18" charset="2"/>
              <a:buNone/>
            </a:pPr>
            <a:r>
              <a:rPr lang="en-GB" altLang="en-US" dirty="0">
                <a:solidFill>
                  <a:srgbClr val="0000FF"/>
                </a:solidFill>
              </a:rPr>
              <a:t>Promoters</a:t>
            </a:r>
          </a:p>
        </p:txBody>
      </p:sp>
      <p:sp>
        <p:nvSpPr>
          <p:cNvPr id="15366" name="Content Placeholder 5">
            <a:extLst>
              <a:ext uri="{FF2B5EF4-FFF2-40B4-BE49-F238E27FC236}">
                <a16:creationId xmlns:a16="http://schemas.microsoft.com/office/drawing/2014/main" id="{69D0AE26-1F6E-4E7B-A818-DB457861DAB6}"/>
              </a:ext>
            </a:extLst>
          </p:cNvPr>
          <p:cNvSpPr>
            <a:spLocks noGrp="1"/>
          </p:cNvSpPr>
          <p:nvPr>
            <p:ph sz="quarter" idx="4"/>
          </p:nvPr>
        </p:nvSpPr>
        <p:spPr>
          <a:xfrm>
            <a:off x="4522787" y="1914525"/>
            <a:ext cx="3887788" cy="3684588"/>
          </a:xfrm>
        </p:spPr>
        <p:txBody>
          <a:bodyPr rtlCol="0">
            <a:normAutofit lnSpcReduction="10000"/>
          </a:bodyPr>
          <a:lstStyle/>
          <a:p>
            <a:pPr eaLnBrk="1" fontAlgn="auto" hangingPunct="1">
              <a:spcAft>
                <a:spcPts val="0"/>
              </a:spcAft>
              <a:defRPr/>
            </a:pPr>
            <a:r>
              <a:rPr lang="en-GB" altLang="en-US" sz="2200" dirty="0">
                <a:solidFill>
                  <a:srgbClr val="0000FF"/>
                </a:solidFill>
              </a:rPr>
              <a:t>Management support and openness</a:t>
            </a:r>
          </a:p>
          <a:p>
            <a:pPr eaLnBrk="1" fontAlgn="auto" hangingPunct="1">
              <a:spcAft>
                <a:spcPts val="0"/>
              </a:spcAft>
              <a:defRPr/>
            </a:pPr>
            <a:r>
              <a:rPr lang="en-GB" altLang="en-US" sz="2200" dirty="0">
                <a:solidFill>
                  <a:srgbClr val="0000FF"/>
                </a:solidFill>
              </a:rPr>
              <a:t>Leaders’ modelling behaviours</a:t>
            </a:r>
          </a:p>
          <a:p>
            <a:pPr eaLnBrk="1" fontAlgn="auto" hangingPunct="1">
              <a:spcAft>
                <a:spcPts val="0"/>
              </a:spcAft>
              <a:defRPr/>
            </a:pPr>
            <a:r>
              <a:rPr lang="en-GB" altLang="en-US" sz="2200" dirty="0">
                <a:solidFill>
                  <a:srgbClr val="0000FF"/>
                </a:solidFill>
              </a:rPr>
              <a:t>Setting up the right team</a:t>
            </a:r>
          </a:p>
          <a:p>
            <a:pPr eaLnBrk="1" fontAlgn="auto" hangingPunct="1">
              <a:spcAft>
                <a:spcPts val="0"/>
              </a:spcAft>
              <a:defRPr/>
            </a:pPr>
            <a:r>
              <a:rPr lang="en-GB" altLang="en-US" sz="2200" dirty="0">
                <a:solidFill>
                  <a:srgbClr val="0000FF"/>
                </a:solidFill>
              </a:rPr>
              <a:t>Autonomy and freedom</a:t>
            </a:r>
          </a:p>
          <a:p>
            <a:pPr eaLnBrk="1" fontAlgn="auto" hangingPunct="1">
              <a:spcAft>
                <a:spcPts val="0"/>
              </a:spcAft>
              <a:defRPr/>
            </a:pPr>
            <a:r>
              <a:rPr lang="en-GB" altLang="en-US" sz="2200" dirty="0">
                <a:solidFill>
                  <a:srgbClr val="0000FF"/>
                </a:solidFill>
              </a:rPr>
              <a:t>Tolerance of failure</a:t>
            </a:r>
          </a:p>
          <a:p>
            <a:pPr eaLnBrk="1" fontAlgn="auto" hangingPunct="1">
              <a:spcAft>
                <a:spcPts val="0"/>
              </a:spcAft>
              <a:defRPr/>
            </a:pPr>
            <a:r>
              <a:rPr lang="en-GB" altLang="en-US" sz="2200" dirty="0">
                <a:solidFill>
                  <a:srgbClr val="0000FF"/>
                </a:solidFill>
              </a:rPr>
              <a:t>Networking opportunities</a:t>
            </a:r>
          </a:p>
          <a:p>
            <a:pPr eaLnBrk="1" fontAlgn="auto" hangingPunct="1">
              <a:spcAft>
                <a:spcPts val="0"/>
              </a:spcAft>
              <a:defRPr/>
            </a:pPr>
            <a:r>
              <a:rPr lang="en-GB" altLang="en-US" sz="2200" dirty="0">
                <a:solidFill>
                  <a:srgbClr val="0000FF"/>
                </a:solidFill>
              </a:rPr>
              <a:t>Dedicated resources</a:t>
            </a:r>
          </a:p>
          <a:p>
            <a:pPr eaLnBrk="1" fontAlgn="auto" hangingPunct="1">
              <a:spcAft>
                <a:spcPts val="0"/>
              </a:spcAft>
              <a:defRPr/>
            </a:pPr>
            <a:r>
              <a:rPr lang="en-GB" altLang="en-US" sz="2200" dirty="0">
                <a:solidFill>
                  <a:srgbClr val="0000FF"/>
                </a:solidFill>
              </a:rPr>
              <a:t>Incentives and rewards</a:t>
            </a:r>
          </a:p>
          <a:p>
            <a:pPr eaLnBrk="1" fontAlgn="auto" hangingPunct="1">
              <a:spcAft>
                <a:spcPts val="0"/>
              </a:spcAft>
              <a:defRPr/>
            </a:pPr>
            <a:endParaRPr lang="en-GB" altLang="en-US"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500"/>
                                        <p:tgtEl>
                                          <p:spTgt spid="4">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4">
                                            <p:txEl>
                                              <p:pRg st="8" end="8"/>
                                            </p:txEl>
                                          </p:spTgt>
                                        </p:tgtEl>
                                        <p:attrNameLst>
                                          <p:attrName>style.visibility</p:attrName>
                                        </p:attrNameLst>
                                      </p:cBhvr>
                                      <p:to>
                                        <p:strVal val="visible"/>
                                      </p:to>
                                    </p:set>
                                    <p:animEffect transition="in" filter="fade">
                                      <p:cBhvr>
                                        <p:cTn id="37" dur="500"/>
                                        <p:tgtEl>
                                          <p:spTgt spid="4">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9" end="9"/>
                                            </p:txEl>
                                          </p:spTgt>
                                        </p:tgtEl>
                                        <p:attrNameLst>
                                          <p:attrName>style.visibility</p:attrName>
                                        </p:attrNameLst>
                                      </p:cBhvr>
                                      <p:to>
                                        <p:strVal val="visible"/>
                                      </p:to>
                                    </p:set>
                                    <p:animEffect transition="in" filter="fade">
                                      <p:cBhvr>
                                        <p:cTn id="42" dur="500"/>
                                        <p:tgtEl>
                                          <p:spTgt spid="4">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1509">
                                            <p:txEl>
                                              <p:pRg st="0" end="0"/>
                                            </p:txEl>
                                          </p:spTgt>
                                        </p:tgtEl>
                                        <p:attrNameLst>
                                          <p:attrName>style.visibility</p:attrName>
                                        </p:attrNameLst>
                                      </p:cBhvr>
                                      <p:to>
                                        <p:strVal val="visible"/>
                                      </p:to>
                                    </p:set>
                                    <p:animEffect transition="in" filter="fade">
                                      <p:cBhvr>
                                        <p:cTn id="47" dur="500"/>
                                        <p:tgtEl>
                                          <p:spTgt spid="21509">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5366">
                                            <p:txEl>
                                              <p:pRg st="0" end="0"/>
                                            </p:txEl>
                                          </p:spTgt>
                                        </p:tgtEl>
                                        <p:attrNameLst>
                                          <p:attrName>style.visibility</p:attrName>
                                        </p:attrNameLst>
                                      </p:cBhvr>
                                      <p:to>
                                        <p:strVal val="visible"/>
                                      </p:to>
                                    </p:set>
                                    <p:animEffect transition="in" filter="fade">
                                      <p:cBhvr>
                                        <p:cTn id="52" dur="500"/>
                                        <p:tgtEl>
                                          <p:spTgt spid="15366">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5366">
                                            <p:txEl>
                                              <p:pRg st="1" end="1"/>
                                            </p:txEl>
                                          </p:spTgt>
                                        </p:tgtEl>
                                        <p:attrNameLst>
                                          <p:attrName>style.visibility</p:attrName>
                                        </p:attrNameLst>
                                      </p:cBhvr>
                                      <p:to>
                                        <p:strVal val="visible"/>
                                      </p:to>
                                    </p:set>
                                    <p:animEffect transition="in" filter="fade">
                                      <p:cBhvr>
                                        <p:cTn id="57" dur="500"/>
                                        <p:tgtEl>
                                          <p:spTgt spid="15366">
                                            <p:txEl>
                                              <p:pRg st="1" end="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5366">
                                            <p:txEl>
                                              <p:pRg st="2" end="2"/>
                                            </p:txEl>
                                          </p:spTgt>
                                        </p:tgtEl>
                                        <p:attrNameLst>
                                          <p:attrName>style.visibility</p:attrName>
                                        </p:attrNameLst>
                                      </p:cBhvr>
                                      <p:to>
                                        <p:strVal val="visible"/>
                                      </p:to>
                                    </p:set>
                                    <p:animEffect transition="in" filter="fade">
                                      <p:cBhvr>
                                        <p:cTn id="62" dur="500"/>
                                        <p:tgtEl>
                                          <p:spTgt spid="15366">
                                            <p:txEl>
                                              <p:pRg st="2" end="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5366">
                                            <p:txEl>
                                              <p:pRg st="3" end="3"/>
                                            </p:txEl>
                                          </p:spTgt>
                                        </p:tgtEl>
                                        <p:attrNameLst>
                                          <p:attrName>style.visibility</p:attrName>
                                        </p:attrNameLst>
                                      </p:cBhvr>
                                      <p:to>
                                        <p:strVal val="visible"/>
                                      </p:to>
                                    </p:set>
                                    <p:animEffect transition="in" filter="fade">
                                      <p:cBhvr>
                                        <p:cTn id="67" dur="500"/>
                                        <p:tgtEl>
                                          <p:spTgt spid="15366">
                                            <p:txEl>
                                              <p:pRg st="3" end="3"/>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15366">
                                            <p:txEl>
                                              <p:pRg st="4" end="4"/>
                                            </p:txEl>
                                          </p:spTgt>
                                        </p:tgtEl>
                                        <p:attrNameLst>
                                          <p:attrName>style.visibility</p:attrName>
                                        </p:attrNameLst>
                                      </p:cBhvr>
                                      <p:to>
                                        <p:strVal val="visible"/>
                                      </p:to>
                                    </p:set>
                                    <p:animEffect transition="in" filter="fade">
                                      <p:cBhvr>
                                        <p:cTn id="72" dur="500"/>
                                        <p:tgtEl>
                                          <p:spTgt spid="15366">
                                            <p:txEl>
                                              <p:pRg st="4" end="4"/>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15366">
                                            <p:txEl>
                                              <p:pRg st="5" end="5"/>
                                            </p:txEl>
                                          </p:spTgt>
                                        </p:tgtEl>
                                        <p:attrNameLst>
                                          <p:attrName>style.visibility</p:attrName>
                                        </p:attrNameLst>
                                      </p:cBhvr>
                                      <p:to>
                                        <p:strVal val="visible"/>
                                      </p:to>
                                    </p:set>
                                    <p:animEffect transition="in" filter="fade">
                                      <p:cBhvr>
                                        <p:cTn id="77" dur="500"/>
                                        <p:tgtEl>
                                          <p:spTgt spid="15366">
                                            <p:txEl>
                                              <p:pRg st="5" end="5"/>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15366">
                                            <p:txEl>
                                              <p:pRg st="6" end="6"/>
                                            </p:txEl>
                                          </p:spTgt>
                                        </p:tgtEl>
                                        <p:attrNameLst>
                                          <p:attrName>style.visibility</p:attrName>
                                        </p:attrNameLst>
                                      </p:cBhvr>
                                      <p:to>
                                        <p:strVal val="visible"/>
                                      </p:to>
                                    </p:set>
                                    <p:animEffect transition="in" filter="fade">
                                      <p:cBhvr>
                                        <p:cTn id="82" dur="500"/>
                                        <p:tgtEl>
                                          <p:spTgt spid="15366">
                                            <p:txEl>
                                              <p:pRg st="6" end="6"/>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15366">
                                            <p:txEl>
                                              <p:pRg st="7" end="7"/>
                                            </p:txEl>
                                          </p:spTgt>
                                        </p:tgtEl>
                                        <p:attrNameLst>
                                          <p:attrName>style.visibility</p:attrName>
                                        </p:attrNameLst>
                                      </p:cBhvr>
                                      <p:to>
                                        <p:strVal val="visible"/>
                                      </p:to>
                                    </p:set>
                                    <p:animEffect transition="in" filter="fade">
                                      <p:cBhvr>
                                        <p:cTn id="87" dur="500"/>
                                        <p:tgtEl>
                                          <p:spTgt spid="1536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179C7-328A-4709-986A-8DDE54B32586}"/>
              </a:ext>
            </a:extLst>
          </p:cNvPr>
          <p:cNvSpPr>
            <a:spLocks noGrp="1"/>
          </p:cNvSpPr>
          <p:nvPr>
            <p:ph type="title"/>
          </p:nvPr>
        </p:nvSpPr>
        <p:spPr>
          <a:xfrm>
            <a:off x="628650" y="0"/>
            <a:ext cx="7886700" cy="1325563"/>
          </a:xfrm>
        </p:spPr>
        <p:txBody>
          <a:bodyPr rtlCol="0">
            <a:normAutofit fontScale="90000"/>
          </a:bodyPr>
          <a:lstStyle/>
          <a:p>
            <a:pPr algn="ctr" fontAlgn="auto">
              <a:spcAft>
                <a:spcPts val="0"/>
              </a:spcAft>
              <a:defRPr/>
            </a:pPr>
            <a:r>
              <a:rPr lang="en-GB" dirty="0"/>
              <a:t>Organisational strategy aligned with innovative working</a:t>
            </a:r>
            <a:br>
              <a:rPr lang="en-GB" dirty="0"/>
            </a:br>
            <a:endParaRPr lang="en-GB" dirty="0"/>
          </a:p>
        </p:txBody>
      </p:sp>
      <p:sp>
        <p:nvSpPr>
          <p:cNvPr id="3" name="Content Placeholder 2">
            <a:extLst>
              <a:ext uri="{FF2B5EF4-FFF2-40B4-BE49-F238E27FC236}">
                <a16:creationId xmlns:a16="http://schemas.microsoft.com/office/drawing/2014/main" id="{44DFC569-0D8A-4023-8FDE-2C19CE82283C}"/>
              </a:ext>
            </a:extLst>
          </p:cNvPr>
          <p:cNvSpPr>
            <a:spLocks noGrp="1"/>
          </p:cNvSpPr>
          <p:nvPr>
            <p:ph idx="1"/>
          </p:nvPr>
        </p:nvSpPr>
        <p:spPr>
          <a:xfrm>
            <a:off x="514350" y="1253331"/>
            <a:ext cx="7886700" cy="4351338"/>
          </a:xfrm>
        </p:spPr>
        <p:txBody>
          <a:bodyPr rtlCol="0">
            <a:normAutofit lnSpcReduction="10000"/>
          </a:bodyPr>
          <a:lstStyle/>
          <a:p>
            <a:pPr fontAlgn="auto">
              <a:spcAft>
                <a:spcPts val="0"/>
              </a:spcAft>
              <a:buFontTx/>
              <a:buNone/>
              <a:defRPr/>
            </a:pPr>
            <a:r>
              <a:rPr lang="en-GB" b="1" i="1" dirty="0">
                <a:solidFill>
                  <a:srgbClr val="800080"/>
                </a:solidFill>
              </a:rPr>
              <a:t>Barriers to innovation:</a:t>
            </a:r>
          </a:p>
          <a:p>
            <a:pPr fontAlgn="auto">
              <a:spcAft>
                <a:spcPts val="0"/>
              </a:spcAft>
              <a:defRPr/>
            </a:pPr>
            <a:r>
              <a:rPr lang="en-US" sz="2400" dirty="0">
                <a:solidFill>
                  <a:srgbClr val="800080"/>
                </a:solidFill>
              </a:rPr>
              <a:t>Employees may not have a shared </a:t>
            </a:r>
            <a:r>
              <a:rPr lang="en-GB" sz="2400" dirty="0">
                <a:solidFill>
                  <a:srgbClr val="800080"/>
                </a:solidFill>
              </a:rPr>
              <a:t>meaning of innovation</a:t>
            </a:r>
          </a:p>
          <a:p>
            <a:pPr fontAlgn="auto">
              <a:spcAft>
                <a:spcPts val="0"/>
              </a:spcAft>
              <a:defRPr/>
            </a:pPr>
            <a:r>
              <a:rPr lang="en-US" sz="2400" dirty="0">
                <a:solidFill>
                  <a:srgbClr val="800080"/>
                </a:solidFill>
              </a:rPr>
              <a:t>Innovation in this specific sector/organisation may have a negative </a:t>
            </a:r>
            <a:r>
              <a:rPr lang="en-GB" sz="2400" dirty="0">
                <a:solidFill>
                  <a:srgbClr val="800080"/>
                </a:solidFill>
              </a:rPr>
              <a:t>connotation</a:t>
            </a:r>
          </a:p>
          <a:p>
            <a:pPr fontAlgn="auto">
              <a:spcAft>
                <a:spcPts val="0"/>
              </a:spcAft>
              <a:defRPr/>
            </a:pPr>
            <a:r>
              <a:rPr lang="en-US" sz="2400" dirty="0">
                <a:solidFill>
                  <a:srgbClr val="800080"/>
                </a:solidFill>
              </a:rPr>
              <a:t>There may be a mismatch between the emphasis on specific resources for innovation and the type of innovation pursued (e.g. incremental </a:t>
            </a:r>
            <a:r>
              <a:rPr lang="en-US" sz="2400" dirty="0" err="1">
                <a:solidFill>
                  <a:srgbClr val="800080"/>
                </a:solidFill>
              </a:rPr>
              <a:t>vs</a:t>
            </a:r>
            <a:r>
              <a:rPr lang="en-US" sz="2400" dirty="0">
                <a:solidFill>
                  <a:srgbClr val="800080"/>
                </a:solidFill>
              </a:rPr>
              <a:t> radical)</a:t>
            </a:r>
          </a:p>
          <a:p>
            <a:pPr fontAlgn="auto">
              <a:spcAft>
                <a:spcPts val="0"/>
              </a:spcAft>
              <a:defRPr/>
            </a:pPr>
            <a:r>
              <a:rPr lang="en-US" sz="2400" dirty="0">
                <a:solidFill>
                  <a:srgbClr val="800080"/>
                </a:solidFill>
              </a:rPr>
              <a:t>The organisation may not have any </a:t>
            </a:r>
            <a:r>
              <a:rPr lang="en-GB" sz="2400" dirty="0">
                <a:solidFill>
                  <a:srgbClr val="800080"/>
                </a:solidFill>
              </a:rPr>
              <a:t>strategic plan</a:t>
            </a:r>
          </a:p>
          <a:p>
            <a:pPr fontAlgn="auto">
              <a:spcAft>
                <a:spcPts val="0"/>
              </a:spcAft>
              <a:defRPr/>
            </a:pPr>
            <a:r>
              <a:rPr lang="en-US" sz="2400" dirty="0">
                <a:solidFill>
                  <a:srgbClr val="800080"/>
                </a:solidFill>
              </a:rPr>
              <a:t>Too much emphasis may be placed on </a:t>
            </a:r>
            <a:r>
              <a:rPr lang="en-GB" sz="2400" dirty="0">
                <a:solidFill>
                  <a:srgbClr val="800080"/>
                </a:solidFill>
              </a:rPr>
              <a:t>short-term goals</a:t>
            </a:r>
          </a:p>
          <a:p>
            <a:pPr fontAlgn="auto">
              <a:spcAft>
                <a:spcPts val="0"/>
              </a:spcAft>
              <a:defRPr/>
            </a:pPr>
            <a:r>
              <a:rPr lang="en-US" sz="2400" dirty="0">
                <a:solidFill>
                  <a:srgbClr val="800080"/>
                </a:solidFill>
              </a:rPr>
              <a:t>Resources may be insufficient for </a:t>
            </a:r>
            <a:r>
              <a:rPr lang="en-GB" sz="2400" dirty="0">
                <a:solidFill>
                  <a:srgbClr val="800080"/>
                </a:solidFill>
              </a:rPr>
              <a:t>enhancing innovative working effectively</a:t>
            </a:r>
          </a:p>
          <a:p>
            <a:pPr fontAlgn="auto">
              <a:spcAft>
                <a:spcPts val="0"/>
              </a:spcAft>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3EDD4E8E-8015-46CC-942C-D81611FA142C}"/>
              </a:ext>
            </a:extLst>
          </p:cNvPr>
          <p:cNvSpPr>
            <a:spLocks noGrp="1"/>
          </p:cNvSpPr>
          <p:nvPr>
            <p:ph type="title"/>
          </p:nvPr>
        </p:nvSpPr>
        <p:spPr>
          <a:xfrm>
            <a:off x="457200" y="182563"/>
            <a:ext cx="8258175" cy="1093787"/>
          </a:xfrm>
        </p:spPr>
        <p:txBody>
          <a:bodyPr rtlCol="0">
            <a:normAutofit fontScale="90000"/>
          </a:bodyPr>
          <a:lstStyle/>
          <a:p>
            <a:pPr algn="ctr" fontAlgn="auto">
              <a:spcAft>
                <a:spcPts val="0"/>
              </a:spcAft>
              <a:defRPr/>
            </a:pPr>
            <a:r>
              <a:rPr lang="en-GB" altLang="en-US" sz="3600" dirty="0"/>
              <a:t>Organisational culture/climate aligned with innovative working</a:t>
            </a:r>
            <a:br>
              <a:rPr lang="en-GB" altLang="en-US" dirty="0"/>
            </a:br>
            <a:endParaRPr lang="en-GB" altLang="en-US" dirty="0"/>
          </a:p>
        </p:txBody>
      </p:sp>
      <p:sp>
        <p:nvSpPr>
          <p:cNvPr id="3" name="Content Placeholder 2">
            <a:extLst>
              <a:ext uri="{FF2B5EF4-FFF2-40B4-BE49-F238E27FC236}">
                <a16:creationId xmlns:a16="http://schemas.microsoft.com/office/drawing/2014/main" id="{3BCEA201-695B-4C8C-AF66-102A122F05D8}"/>
              </a:ext>
            </a:extLst>
          </p:cNvPr>
          <p:cNvSpPr>
            <a:spLocks noGrp="1"/>
          </p:cNvSpPr>
          <p:nvPr>
            <p:ph idx="1"/>
          </p:nvPr>
        </p:nvSpPr>
        <p:spPr>
          <a:xfrm>
            <a:off x="428625" y="1470818"/>
            <a:ext cx="8229600" cy="3916363"/>
          </a:xfrm>
        </p:spPr>
        <p:txBody>
          <a:bodyPr rtlCol="0">
            <a:normAutofit lnSpcReduction="10000"/>
          </a:bodyPr>
          <a:lstStyle/>
          <a:p>
            <a:pPr fontAlgn="auto">
              <a:spcAft>
                <a:spcPts val="0"/>
              </a:spcAft>
              <a:buFontTx/>
              <a:buNone/>
              <a:defRPr/>
            </a:pPr>
            <a:r>
              <a:rPr lang="en-GB" b="1" i="1" dirty="0">
                <a:solidFill>
                  <a:srgbClr val="800080"/>
                </a:solidFill>
              </a:rPr>
              <a:t>Barriers to innovation:</a:t>
            </a:r>
          </a:p>
          <a:p>
            <a:pPr fontAlgn="auto">
              <a:spcAft>
                <a:spcPts val="0"/>
              </a:spcAft>
              <a:defRPr/>
            </a:pPr>
            <a:endParaRPr lang="en-GB" sz="2200" dirty="0">
              <a:solidFill>
                <a:srgbClr val="800080"/>
              </a:solidFill>
            </a:endParaRPr>
          </a:p>
          <a:p>
            <a:pPr fontAlgn="auto">
              <a:spcAft>
                <a:spcPts val="0"/>
              </a:spcAft>
              <a:defRPr/>
            </a:pPr>
            <a:r>
              <a:rPr lang="en-US" sz="2000" dirty="0">
                <a:solidFill>
                  <a:srgbClr val="800080"/>
                </a:solidFill>
              </a:rPr>
              <a:t>The leadership may not have a clear sense of the organisation’s core values. Are they clearly articulated?</a:t>
            </a:r>
          </a:p>
          <a:p>
            <a:pPr fontAlgn="auto">
              <a:spcAft>
                <a:spcPts val="0"/>
              </a:spcAft>
              <a:defRPr/>
            </a:pPr>
            <a:r>
              <a:rPr lang="en-US" sz="2000" dirty="0">
                <a:solidFill>
                  <a:srgbClr val="800080"/>
                </a:solidFill>
              </a:rPr>
              <a:t>Even if innovation is mentioned as a core value it may have little impact unless it has support and </a:t>
            </a:r>
            <a:r>
              <a:rPr lang="en-GB" sz="2000" dirty="0">
                <a:solidFill>
                  <a:srgbClr val="800080"/>
                </a:solidFill>
              </a:rPr>
              <a:t>commitment from leadership and employees</a:t>
            </a:r>
          </a:p>
          <a:p>
            <a:pPr fontAlgn="auto">
              <a:spcAft>
                <a:spcPts val="0"/>
              </a:spcAft>
              <a:defRPr/>
            </a:pPr>
            <a:r>
              <a:rPr lang="en-US" sz="2000" dirty="0">
                <a:solidFill>
                  <a:srgbClr val="800080"/>
                </a:solidFill>
              </a:rPr>
              <a:t>The organisation core values may be </a:t>
            </a:r>
            <a:r>
              <a:rPr lang="en-GB" sz="2000" dirty="0">
                <a:solidFill>
                  <a:srgbClr val="800080"/>
                </a:solidFill>
              </a:rPr>
              <a:t>anchored in the past</a:t>
            </a:r>
          </a:p>
          <a:p>
            <a:pPr fontAlgn="auto">
              <a:spcAft>
                <a:spcPts val="0"/>
              </a:spcAft>
              <a:defRPr/>
            </a:pPr>
            <a:r>
              <a:rPr lang="en-US" sz="2000" dirty="0">
                <a:solidFill>
                  <a:srgbClr val="800080"/>
                </a:solidFill>
              </a:rPr>
              <a:t>Response to crises in the past may have been conservative and therefore </a:t>
            </a:r>
            <a:r>
              <a:rPr lang="en-GB" sz="2000" dirty="0">
                <a:solidFill>
                  <a:srgbClr val="800080"/>
                </a:solidFill>
              </a:rPr>
              <a:t>risk taking is discouraged</a:t>
            </a:r>
          </a:p>
          <a:p>
            <a:pPr fontAlgn="auto">
              <a:spcAft>
                <a:spcPts val="0"/>
              </a:spcAft>
              <a:defRPr/>
            </a:pPr>
            <a:r>
              <a:rPr lang="en-US" sz="2000" dirty="0">
                <a:solidFill>
                  <a:srgbClr val="800080"/>
                </a:solidFill>
              </a:rPr>
              <a:t>The consequences of taking risks and failure may be too much for the </a:t>
            </a:r>
            <a:r>
              <a:rPr lang="en-GB" sz="2000" dirty="0">
                <a:solidFill>
                  <a:srgbClr val="800080"/>
                </a:solidFill>
              </a:rPr>
              <a:t>organisation to accept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FDB8F553-A228-4FFC-ADEC-F479C28473AD}"/>
              </a:ext>
            </a:extLst>
          </p:cNvPr>
          <p:cNvSpPr>
            <a:spLocks noGrp="1"/>
          </p:cNvSpPr>
          <p:nvPr>
            <p:ph type="title"/>
          </p:nvPr>
        </p:nvSpPr>
        <p:spPr>
          <a:xfrm>
            <a:off x="628650" y="365126"/>
            <a:ext cx="7886700" cy="787400"/>
          </a:xfrm>
        </p:spPr>
        <p:txBody>
          <a:bodyPr rtlCol="0">
            <a:normAutofit fontScale="90000"/>
          </a:bodyPr>
          <a:lstStyle/>
          <a:p>
            <a:pPr algn="ctr" fontAlgn="auto">
              <a:spcAft>
                <a:spcPts val="0"/>
              </a:spcAft>
              <a:defRPr/>
            </a:pPr>
            <a:r>
              <a:rPr lang="en-GB" altLang="en-US" dirty="0"/>
              <a:t>Employees</a:t>
            </a:r>
            <a:br>
              <a:rPr lang="en-GB" altLang="en-US" dirty="0"/>
            </a:br>
            <a:endParaRPr lang="en-GB" altLang="en-US" dirty="0"/>
          </a:p>
        </p:txBody>
      </p:sp>
      <p:sp>
        <p:nvSpPr>
          <p:cNvPr id="3" name="Content Placeholder 2">
            <a:extLst>
              <a:ext uri="{FF2B5EF4-FFF2-40B4-BE49-F238E27FC236}">
                <a16:creationId xmlns:a16="http://schemas.microsoft.com/office/drawing/2014/main" id="{A0B97237-A0D4-4B48-9774-BB9BF540EAA4}"/>
              </a:ext>
            </a:extLst>
          </p:cNvPr>
          <p:cNvSpPr>
            <a:spLocks noGrp="1"/>
          </p:cNvSpPr>
          <p:nvPr>
            <p:ph idx="1"/>
          </p:nvPr>
        </p:nvSpPr>
        <p:spPr>
          <a:xfrm>
            <a:off x="312235" y="1221059"/>
            <a:ext cx="8229600" cy="3916363"/>
          </a:xfrm>
        </p:spPr>
        <p:txBody>
          <a:bodyPr rtlCol="0">
            <a:normAutofit/>
          </a:bodyPr>
          <a:lstStyle/>
          <a:p>
            <a:pPr fontAlgn="auto">
              <a:spcAft>
                <a:spcPts val="0"/>
              </a:spcAft>
              <a:buFontTx/>
              <a:buNone/>
              <a:defRPr/>
            </a:pPr>
            <a:r>
              <a:rPr lang="en-GB" b="1" i="1" dirty="0">
                <a:solidFill>
                  <a:srgbClr val="800080"/>
                </a:solidFill>
              </a:rPr>
              <a:t>Barriers to innovation:</a:t>
            </a:r>
          </a:p>
          <a:p>
            <a:pPr fontAlgn="auto">
              <a:spcAft>
                <a:spcPts val="0"/>
              </a:spcAft>
              <a:buFontTx/>
              <a:buNone/>
              <a:defRPr/>
            </a:pPr>
            <a:endParaRPr lang="en-GB" i="1" dirty="0">
              <a:solidFill>
                <a:srgbClr val="800080"/>
              </a:solidFill>
              <a:effectLst>
                <a:outerShdw blurRad="38100" dist="38100" dir="2700000" algn="tl">
                  <a:srgbClr val="000000">
                    <a:alpha val="43137"/>
                  </a:srgbClr>
                </a:outerShdw>
              </a:effectLst>
            </a:endParaRPr>
          </a:p>
          <a:p>
            <a:pPr fontAlgn="auto">
              <a:spcAft>
                <a:spcPts val="0"/>
              </a:spcAft>
              <a:defRPr/>
            </a:pPr>
            <a:r>
              <a:rPr lang="en-GB" sz="2200" dirty="0">
                <a:solidFill>
                  <a:srgbClr val="800080"/>
                </a:solidFill>
              </a:rPr>
              <a:t>Selection and development activities </a:t>
            </a:r>
            <a:r>
              <a:rPr lang="en-US" sz="2200" dirty="0">
                <a:solidFill>
                  <a:srgbClr val="800080"/>
                </a:solidFill>
              </a:rPr>
              <a:t>may not be appropriately focused on </a:t>
            </a:r>
            <a:r>
              <a:rPr lang="en-GB" sz="2200" dirty="0">
                <a:solidFill>
                  <a:srgbClr val="800080"/>
                </a:solidFill>
              </a:rPr>
              <a:t>the characteristics and behaviours required for innovative working</a:t>
            </a:r>
          </a:p>
          <a:p>
            <a:pPr fontAlgn="auto">
              <a:spcAft>
                <a:spcPts val="0"/>
              </a:spcAft>
              <a:defRPr/>
            </a:pPr>
            <a:r>
              <a:rPr lang="en-US" sz="2200" dirty="0">
                <a:solidFill>
                  <a:srgbClr val="800080"/>
                </a:solidFill>
              </a:rPr>
              <a:t>The organisation may have not </a:t>
            </a:r>
            <a:r>
              <a:rPr lang="en-GB" sz="2200" dirty="0">
                <a:solidFill>
                  <a:srgbClr val="800080"/>
                </a:solidFill>
              </a:rPr>
              <a:t>invested sufficient resources in employees/teams/functions to promote innovative working</a:t>
            </a:r>
          </a:p>
          <a:p>
            <a:pPr fontAlgn="auto">
              <a:spcAft>
                <a:spcPts val="0"/>
              </a:spcAft>
              <a:defRPr/>
            </a:pPr>
            <a:r>
              <a:rPr lang="en-US" sz="2200" dirty="0">
                <a:solidFill>
                  <a:srgbClr val="800080"/>
                </a:solidFill>
              </a:rPr>
              <a:t>The organisation may not have a </a:t>
            </a:r>
            <a:r>
              <a:rPr lang="en-GB" sz="2200" dirty="0">
                <a:solidFill>
                  <a:srgbClr val="800080"/>
                </a:solidFill>
              </a:rPr>
              <a:t>reputation for being innovative</a:t>
            </a:r>
          </a:p>
          <a:p>
            <a:pPr fontAlgn="auto">
              <a:spcAft>
                <a:spcPts val="0"/>
              </a:spcAft>
              <a:defRPr/>
            </a:pPr>
            <a:endParaRPr lang="en-GB" dirty="0">
              <a:solidFill>
                <a:srgbClr val="80008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05308A41-4E97-4AF0-8700-8E2A05300CAA}"/>
              </a:ext>
            </a:extLst>
          </p:cNvPr>
          <p:cNvSpPr>
            <a:spLocks noGrp="1"/>
          </p:cNvSpPr>
          <p:nvPr>
            <p:ph type="title"/>
          </p:nvPr>
        </p:nvSpPr>
        <p:spPr>
          <a:xfrm>
            <a:off x="457200" y="182564"/>
            <a:ext cx="8401050" cy="779462"/>
          </a:xfrm>
        </p:spPr>
        <p:txBody>
          <a:bodyPr rtlCol="0">
            <a:normAutofit fontScale="90000"/>
          </a:bodyPr>
          <a:lstStyle/>
          <a:p>
            <a:pPr algn="ctr" fontAlgn="auto">
              <a:spcAft>
                <a:spcPts val="0"/>
              </a:spcAft>
              <a:defRPr/>
            </a:pPr>
            <a:r>
              <a:rPr lang="en-GB" altLang="en-US" dirty="0"/>
              <a:t>Leadership and management</a:t>
            </a:r>
            <a:br>
              <a:rPr lang="en-GB" altLang="en-US" dirty="0"/>
            </a:br>
            <a:endParaRPr lang="en-GB" altLang="en-US" dirty="0"/>
          </a:p>
        </p:txBody>
      </p:sp>
      <p:sp>
        <p:nvSpPr>
          <p:cNvPr id="3" name="Content Placeholder 2">
            <a:extLst>
              <a:ext uri="{FF2B5EF4-FFF2-40B4-BE49-F238E27FC236}">
                <a16:creationId xmlns:a16="http://schemas.microsoft.com/office/drawing/2014/main" id="{88BB2C21-E8E4-4C7D-B1DB-976F684B35A0}"/>
              </a:ext>
            </a:extLst>
          </p:cNvPr>
          <p:cNvSpPr>
            <a:spLocks noGrp="1"/>
          </p:cNvSpPr>
          <p:nvPr>
            <p:ph idx="1"/>
          </p:nvPr>
        </p:nvSpPr>
        <p:spPr>
          <a:xfrm>
            <a:off x="112787" y="1052736"/>
            <a:ext cx="9001125" cy="4495800"/>
          </a:xfrm>
        </p:spPr>
        <p:txBody>
          <a:bodyPr rtlCol="0">
            <a:normAutofit/>
          </a:bodyPr>
          <a:lstStyle/>
          <a:p>
            <a:pPr fontAlgn="auto">
              <a:spcAft>
                <a:spcPts val="0"/>
              </a:spcAft>
              <a:buFontTx/>
              <a:buNone/>
              <a:defRPr/>
            </a:pPr>
            <a:r>
              <a:rPr lang="en-GB" b="1" i="1" dirty="0">
                <a:solidFill>
                  <a:srgbClr val="800080"/>
                </a:solidFill>
              </a:rPr>
              <a:t>Barriers to innovation:</a:t>
            </a:r>
          </a:p>
          <a:p>
            <a:pPr fontAlgn="auto">
              <a:spcAft>
                <a:spcPts val="0"/>
              </a:spcAft>
              <a:defRPr/>
            </a:pPr>
            <a:r>
              <a:rPr lang="en-US" sz="2000" dirty="0">
                <a:solidFill>
                  <a:srgbClr val="800080"/>
                </a:solidFill>
              </a:rPr>
              <a:t>Silo mentality’ where there is an </a:t>
            </a:r>
            <a:r>
              <a:rPr lang="en-GB" sz="2000" dirty="0">
                <a:solidFill>
                  <a:srgbClr val="800080"/>
                </a:solidFill>
              </a:rPr>
              <a:t>unwillingness to share information</a:t>
            </a:r>
          </a:p>
          <a:p>
            <a:pPr fontAlgn="auto">
              <a:spcAft>
                <a:spcPts val="0"/>
              </a:spcAft>
              <a:defRPr/>
            </a:pPr>
            <a:r>
              <a:rPr lang="en-US" sz="2000" dirty="0">
                <a:solidFill>
                  <a:srgbClr val="800080"/>
                </a:solidFill>
              </a:rPr>
              <a:t>Managers and leaders may be unwilling to take unnecessary risks and </a:t>
            </a:r>
            <a:r>
              <a:rPr lang="en-GB" sz="2000" dirty="0">
                <a:solidFill>
                  <a:srgbClr val="800080"/>
                </a:solidFill>
              </a:rPr>
              <a:t>allow room for failure</a:t>
            </a:r>
          </a:p>
          <a:p>
            <a:pPr fontAlgn="auto">
              <a:spcAft>
                <a:spcPts val="0"/>
              </a:spcAft>
              <a:defRPr/>
            </a:pPr>
            <a:r>
              <a:rPr lang="en-US" sz="2000" dirty="0">
                <a:solidFill>
                  <a:srgbClr val="800080"/>
                </a:solidFill>
              </a:rPr>
              <a:t>Managers and leaders may fail to encourage diversity at all levels of the </a:t>
            </a:r>
            <a:r>
              <a:rPr lang="en-GB" sz="2000" dirty="0">
                <a:solidFill>
                  <a:srgbClr val="800080"/>
                </a:solidFill>
              </a:rPr>
              <a:t>organisation</a:t>
            </a:r>
          </a:p>
          <a:p>
            <a:pPr fontAlgn="auto">
              <a:spcAft>
                <a:spcPts val="0"/>
              </a:spcAft>
              <a:defRPr/>
            </a:pPr>
            <a:r>
              <a:rPr lang="en-US" sz="2000" dirty="0">
                <a:solidFill>
                  <a:srgbClr val="800080"/>
                </a:solidFill>
              </a:rPr>
              <a:t>Managers and leaders may be too focused on short-term results at the </a:t>
            </a:r>
            <a:r>
              <a:rPr lang="en-GB" sz="2000" dirty="0">
                <a:solidFill>
                  <a:srgbClr val="800080"/>
                </a:solidFill>
              </a:rPr>
              <a:t>expense of long-term goals</a:t>
            </a:r>
          </a:p>
          <a:p>
            <a:pPr fontAlgn="auto">
              <a:spcAft>
                <a:spcPts val="0"/>
              </a:spcAft>
              <a:defRPr/>
            </a:pPr>
            <a:r>
              <a:rPr lang="en-US" sz="2000" dirty="0">
                <a:solidFill>
                  <a:srgbClr val="800080"/>
                </a:solidFill>
              </a:rPr>
              <a:t>Managers and leaders may fail to </a:t>
            </a:r>
            <a:r>
              <a:rPr lang="en-GB" sz="2000" dirty="0">
                <a:solidFill>
                  <a:srgbClr val="800080"/>
                </a:solidFill>
              </a:rPr>
              <a:t>address de-motivated employees</a:t>
            </a:r>
          </a:p>
          <a:p>
            <a:pPr fontAlgn="auto">
              <a:spcAft>
                <a:spcPts val="0"/>
              </a:spcAft>
              <a:defRPr/>
            </a:pPr>
            <a:r>
              <a:rPr lang="en-US" sz="2000" dirty="0">
                <a:solidFill>
                  <a:srgbClr val="800080"/>
                </a:solidFill>
              </a:rPr>
              <a:t>Managers may not have the necessary skills to support innovative </a:t>
            </a:r>
            <a:r>
              <a:rPr lang="en-GB" sz="2000" dirty="0">
                <a:solidFill>
                  <a:srgbClr val="800080"/>
                </a:solidFill>
              </a:rPr>
              <a:t>people and innovative working</a:t>
            </a:r>
          </a:p>
          <a:p>
            <a:pPr fontAlgn="auto">
              <a:spcAft>
                <a:spcPts val="0"/>
              </a:spcAft>
              <a:defRPr/>
            </a:pPr>
            <a:r>
              <a:rPr lang="en-US" sz="2000" dirty="0">
                <a:solidFill>
                  <a:srgbClr val="800080"/>
                </a:solidFill>
              </a:rPr>
              <a:t>Leaders may have not enough time </a:t>
            </a:r>
            <a:r>
              <a:rPr lang="en-GB" sz="2000" dirty="0">
                <a:solidFill>
                  <a:srgbClr val="800080"/>
                </a:solidFill>
              </a:rPr>
              <a:t>dedicated to innovative working</a:t>
            </a:r>
          </a:p>
          <a:p>
            <a:pPr fontAlgn="auto">
              <a:spcAft>
                <a:spcPts val="0"/>
              </a:spcAft>
              <a:defRPr/>
            </a:pPr>
            <a:endParaRPr lang="en-GB" dirty="0">
              <a:solidFill>
                <a:srgbClr val="80008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12948DD7-DF06-400F-B7E8-CC27C0806B5A}"/>
              </a:ext>
            </a:extLst>
          </p:cNvPr>
          <p:cNvSpPr>
            <a:spLocks noGrp="1"/>
          </p:cNvSpPr>
          <p:nvPr>
            <p:ph type="title"/>
          </p:nvPr>
        </p:nvSpPr>
        <p:spPr>
          <a:xfrm>
            <a:off x="457200" y="182563"/>
            <a:ext cx="8401050" cy="769937"/>
          </a:xfrm>
        </p:spPr>
        <p:txBody>
          <a:bodyPr rtlCol="0">
            <a:normAutofit fontScale="90000"/>
          </a:bodyPr>
          <a:lstStyle/>
          <a:p>
            <a:pPr fontAlgn="auto">
              <a:spcAft>
                <a:spcPts val="0"/>
              </a:spcAft>
              <a:defRPr/>
            </a:pPr>
            <a:r>
              <a:rPr lang="en-GB" altLang="en-US" dirty="0"/>
              <a:t>Organisational structure &amp; work design</a:t>
            </a:r>
            <a:br>
              <a:rPr lang="en-GB" altLang="en-US" dirty="0"/>
            </a:br>
            <a:endParaRPr lang="en-GB" altLang="en-US" dirty="0"/>
          </a:p>
        </p:txBody>
      </p:sp>
      <p:sp>
        <p:nvSpPr>
          <p:cNvPr id="3" name="Content Placeholder 2">
            <a:extLst>
              <a:ext uri="{FF2B5EF4-FFF2-40B4-BE49-F238E27FC236}">
                <a16:creationId xmlns:a16="http://schemas.microsoft.com/office/drawing/2014/main" id="{6A6C878F-F7B6-4159-A92C-DB3BB9F69959}"/>
              </a:ext>
            </a:extLst>
          </p:cNvPr>
          <p:cNvSpPr>
            <a:spLocks noGrp="1"/>
          </p:cNvSpPr>
          <p:nvPr>
            <p:ph idx="1"/>
          </p:nvPr>
        </p:nvSpPr>
        <p:spPr>
          <a:xfrm>
            <a:off x="628650" y="1055688"/>
            <a:ext cx="7886700" cy="4351338"/>
          </a:xfrm>
        </p:spPr>
        <p:txBody>
          <a:bodyPr rtlCol="0">
            <a:normAutofit lnSpcReduction="10000"/>
          </a:bodyPr>
          <a:lstStyle/>
          <a:p>
            <a:pPr fontAlgn="auto">
              <a:spcAft>
                <a:spcPts val="0"/>
              </a:spcAft>
              <a:buFontTx/>
              <a:buNone/>
              <a:defRPr/>
            </a:pPr>
            <a:r>
              <a:rPr lang="en-GB" b="1" i="1" dirty="0">
                <a:solidFill>
                  <a:srgbClr val="800080"/>
                </a:solidFill>
              </a:rPr>
              <a:t>Barriers to innovation:</a:t>
            </a:r>
          </a:p>
          <a:p>
            <a:pPr fontAlgn="auto">
              <a:spcAft>
                <a:spcPts val="0"/>
              </a:spcAft>
              <a:defRPr/>
            </a:pPr>
            <a:r>
              <a:rPr lang="en-US" sz="2200" dirty="0">
                <a:solidFill>
                  <a:srgbClr val="800080"/>
                </a:solidFill>
              </a:rPr>
              <a:t>The organisational structure may be </a:t>
            </a:r>
            <a:r>
              <a:rPr lang="en-GB" sz="2200" dirty="0">
                <a:solidFill>
                  <a:srgbClr val="800080"/>
                </a:solidFill>
              </a:rPr>
              <a:t>too hierarchical</a:t>
            </a:r>
          </a:p>
          <a:p>
            <a:pPr fontAlgn="auto">
              <a:spcAft>
                <a:spcPts val="0"/>
              </a:spcAft>
              <a:defRPr/>
            </a:pPr>
            <a:r>
              <a:rPr lang="en-US" sz="2200" dirty="0">
                <a:solidFill>
                  <a:srgbClr val="800080"/>
                </a:solidFill>
              </a:rPr>
              <a:t>Leaders and managers may not be </a:t>
            </a:r>
            <a:r>
              <a:rPr lang="en-GB" sz="2200" dirty="0">
                <a:solidFill>
                  <a:srgbClr val="800080"/>
                </a:solidFill>
              </a:rPr>
              <a:t>accessible to employees</a:t>
            </a:r>
          </a:p>
          <a:p>
            <a:pPr fontAlgn="auto">
              <a:spcAft>
                <a:spcPts val="0"/>
              </a:spcAft>
              <a:defRPr/>
            </a:pPr>
            <a:r>
              <a:rPr lang="en-US" sz="2200" dirty="0">
                <a:solidFill>
                  <a:srgbClr val="800080"/>
                </a:solidFill>
              </a:rPr>
              <a:t>Employees may be trained to handle only narrow tasks, resulting in </a:t>
            </a:r>
            <a:r>
              <a:rPr lang="en-GB" sz="2200" dirty="0">
                <a:solidFill>
                  <a:srgbClr val="800080"/>
                </a:solidFill>
              </a:rPr>
              <a:t>decreased opportunities to share knowledge</a:t>
            </a:r>
          </a:p>
          <a:p>
            <a:pPr fontAlgn="auto">
              <a:spcAft>
                <a:spcPts val="0"/>
              </a:spcAft>
              <a:defRPr/>
            </a:pPr>
            <a:r>
              <a:rPr lang="en-GB" sz="2200" dirty="0">
                <a:solidFill>
                  <a:srgbClr val="800080"/>
                </a:solidFill>
              </a:rPr>
              <a:t>Excessive workload may negatively </a:t>
            </a:r>
            <a:r>
              <a:rPr lang="en-US" sz="2200" dirty="0">
                <a:solidFill>
                  <a:srgbClr val="800080"/>
                </a:solidFill>
              </a:rPr>
              <a:t>impact on an individual’s ability to </a:t>
            </a:r>
            <a:r>
              <a:rPr lang="en-GB" sz="2200" dirty="0">
                <a:solidFill>
                  <a:srgbClr val="800080"/>
                </a:solidFill>
              </a:rPr>
              <a:t>innovate</a:t>
            </a:r>
          </a:p>
          <a:p>
            <a:pPr fontAlgn="auto">
              <a:spcAft>
                <a:spcPts val="0"/>
              </a:spcAft>
              <a:defRPr/>
            </a:pPr>
            <a:r>
              <a:rPr lang="en-US" sz="2200" dirty="0">
                <a:solidFill>
                  <a:srgbClr val="800080"/>
                </a:solidFill>
              </a:rPr>
              <a:t>The job description and job role may be too prescriptive and not include </a:t>
            </a:r>
            <a:r>
              <a:rPr lang="en-GB" sz="2200" dirty="0">
                <a:solidFill>
                  <a:srgbClr val="800080"/>
                </a:solidFill>
              </a:rPr>
              <a:t>innovation </a:t>
            </a:r>
          </a:p>
          <a:p>
            <a:pPr fontAlgn="auto">
              <a:spcAft>
                <a:spcPts val="0"/>
              </a:spcAft>
              <a:defRPr/>
            </a:pPr>
            <a:r>
              <a:rPr lang="en-US" sz="2200" dirty="0">
                <a:solidFill>
                  <a:srgbClr val="800080"/>
                </a:solidFill>
              </a:rPr>
              <a:t>A work environment characterised by lack of adequate space and absence of basic amenities may reduce </a:t>
            </a:r>
            <a:r>
              <a:rPr lang="en-GB" sz="2200" dirty="0">
                <a:solidFill>
                  <a:srgbClr val="800080"/>
                </a:solidFill>
              </a:rPr>
              <a:t>opportunities for networking and reduce innovation potential</a:t>
            </a:r>
          </a:p>
          <a:p>
            <a:pPr fontAlgn="auto">
              <a:spcAft>
                <a:spcPts val="0"/>
              </a:spcAft>
              <a:defRPr/>
            </a:pPr>
            <a:endParaRPr lang="en-GB" dirty="0">
              <a:solidFill>
                <a:srgbClr val="80008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40B6D726-5EBC-48C3-82FF-BFFC02C1A4ED}"/>
              </a:ext>
            </a:extLst>
          </p:cNvPr>
          <p:cNvSpPr>
            <a:spLocks noGrp="1"/>
          </p:cNvSpPr>
          <p:nvPr>
            <p:ph type="title"/>
          </p:nvPr>
        </p:nvSpPr>
        <p:spPr>
          <a:xfrm>
            <a:off x="628650" y="56355"/>
            <a:ext cx="7886700" cy="1325563"/>
          </a:xfrm>
        </p:spPr>
        <p:txBody>
          <a:bodyPr rtlCol="0">
            <a:normAutofit fontScale="90000"/>
          </a:bodyPr>
          <a:lstStyle/>
          <a:p>
            <a:pPr algn="ctr" fontAlgn="auto">
              <a:spcAft>
                <a:spcPts val="0"/>
              </a:spcAft>
              <a:defRPr/>
            </a:pPr>
            <a:r>
              <a:rPr lang="en-GB" altLang="en-US" dirty="0"/>
              <a:t>Performance management &amp; work practices</a:t>
            </a:r>
            <a:br>
              <a:rPr lang="en-GB" altLang="en-US" dirty="0"/>
            </a:br>
            <a:endParaRPr lang="en-GB" altLang="en-US" dirty="0"/>
          </a:p>
        </p:txBody>
      </p:sp>
      <p:sp>
        <p:nvSpPr>
          <p:cNvPr id="3" name="Content Placeholder 2">
            <a:extLst>
              <a:ext uri="{FF2B5EF4-FFF2-40B4-BE49-F238E27FC236}">
                <a16:creationId xmlns:a16="http://schemas.microsoft.com/office/drawing/2014/main" id="{1C5183BF-F58A-4927-AC0C-8094C5B754B6}"/>
              </a:ext>
            </a:extLst>
          </p:cNvPr>
          <p:cNvSpPr>
            <a:spLocks noGrp="1"/>
          </p:cNvSpPr>
          <p:nvPr>
            <p:ph idx="1"/>
          </p:nvPr>
        </p:nvSpPr>
        <p:spPr>
          <a:xfrm>
            <a:off x="214313" y="1643063"/>
            <a:ext cx="8572500" cy="4495800"/>
          </a:xfrm>
        </p:spPr>
        <p:txBody>
          <a:bodyPr rtlCol="0">
            <a:normAutofit/>
          </a:bodyPr>
          <a:lstStyle/>
          <a:p>
            <a:pPr fontAlgn="auto">
              <a:spcAft>
                <a:spcPts val="0"/>
              </a:spcAft>
              <a:buFontTx/>
              <a:buNone/>
              <a:defRPr/>
            </a:pPr>
            <a:r>
              <a:rPr lang="en-GB" b="1" i="1" dirty="0">
                <a:solidFill>
                  <a:srgbClr val="800080"/>
                </a:solidFill>
              </a:rPr>
              <a:t>Barriers to innovation:</a:t>
            </a:r>
          </a:p>
          <a:p>
            <a:pPr fontAlgn="auto">
              <a:spcAft>
                <a:spcPts val="0"/>
              </a:spcAft>
              <a:defRPr/>
            </a:pPr>
            <a:r>
              <a:rPr lang="en-GB" sz="2000" dirty="0">
                <a:solidFill>
                  <a:srgbClr val="800080"/>
                </a:solidFill>
              </a:rPr>
              <a:t>Performance objectives may not </a:t>
            </a:r>
            <a:r>
              <a:rPr lang="en-US" sz="2000" dirty="0">
                <a:solidFill>
                  <a:srgbClr val="800080"/>
                </a:solidFill>
              </a:rPr>
              <a:t>be clearly aligned with innovation. They may be inconsistent with the </a:t>
            </a:r>
            <a:r>
              <a:rPr lang="en-GB" sz="2000" dirty="0">
                <a:solidFill>
                  <a:srgbClr val="800080"/>
                </a:solidFill>
              </a:rPr>
              <a:t>incentives and reward programme. </a:t>
            </a:r>
            <a:r>
              <a:rPr lang="en-US" sz="2000" dirty="0">
                <a:solidFill>
                  <a:srgbClr val="800080"/>
                </a:solidFill>
              </a:rPr>
              <a:t>They may place too much emphasis on short-term goals and results</a:t>
            </a:r>
          </a:p>
          <a:p>
            <a:pPr fontAlgn="auto">
              <a:spcAft>
                <a:spcPts val="0"/>
              </a:spcAft>
              <a:defRPr/>
            </a:pPr>
            <a:r>
              <a:rPr lang="en-US" sz="2000" dirty="0">
                <a:solidFill>
                  <a:srgbClr val="800080"/>
                </a:solidFill>
              </a:rPr>
              <a:t>Too much bureaucracy can be a </a:t>
            </a:r>
            <a:r>
              <a:rPr lang="en-GB" sz="2000" dirty="0">
                <a:solidFill>
                  <a:srgbClr val="800080"/>
                </a:solidFill>
              </a:rPr>
              <a:t>significant barrier to innovation</a:t>
            </a:r>
          </a:p>
          <a:p>
            <a:pPr fontAlgn="auto">
              <a:spcAft>
                <a:spcPts val="0"/>
              </a:spcAft>
              <a:defRPr/>
            </a:pPr>
            <a:r>
              <a:rPr lang="en-GB" sz="2000" dirty="0">
                <a:solidFill>
                  <a:srgbClr val="800080"/>
                </a:solidFill>
              </a:rPr>
              <a:t>Developmental appraisal may not </a:t>
            </a:r>
            <a:r>
              <a:rPr lang="en-US" sz="2000" dirty="0">
                <a:solidFill>
                  <a:srgbClr val="800080"/>
                </a:solidFill>
              </a:rPr>
              <a:t>include a measure of innovation</a:t>
            </a:r>
          </a:p>
          <a:p>
            <a:pPr fontAlgn="auto">
              <a:spcAft>
                <a:spcPts val="0"/>
              </a:spcAft>
              <a:defRPr/>
            </a:pPr>
            <a:r>
              <a:rPr lang="en-US" sz="2000" dirty="0">
                <a:solidFill>
                  <a:srgbClr val="800080"/>
                </a:solidFill>
              </a:rPr>
              <a:t>Innovation efforts may not be </a:t>
            </a:r>
            <a:r>
              <a:rPr lang="en-GB" sz="2000" dirty="0">
                <a:solidFill>
                  <a:srgbClr val="800080"/>
                </a:solidFill>
              </a:rPr>
              <a:t>rewarded and recognised</a:t>
            </a:r>
          </a:p>
          <a:p>
            <a:pPr fontAlgn="auto">
              <a:spcAft>
                <a:spcPts val="0"/>
              </a:spcAft>
              <a:defRPr/>
            </a:pPr>
            <a:r>
              <a:rPr lang="en-US" sz="2000" dirty="0">
                <a:solidFill>
                  <a:srgbClr val="800080"/>
                </a:solidFill>
              </a:rPr>
              <a:t>There may be a lack of initiatives </a:t>
            </a:r>
            <a:r>
              <a:rPr lang="en-GB" sz="2000" dirty="0">
                <a:solidFill>
                  <a:srgbClr val="800080"/>
                </a:solidFill>
              </a:rPr>
              <a:t>specifically aimed at enhancing innovation</a:t>
            </a:r>
          </a:p>
          <a:p>
            <a:pPr fontAlgn="auto">
              <a:spcAft>
                <a:spcPts val="0"/>
              </a:spcAft>
              <a:defRPr/>
            </a:pPr>
            <a:r>
              <a:rPr lang="en-GB" sz="2000" dirty="0">
                <a:solidFill>
                  <a:srgbClr val="800080"/>
                </a:solidFill>
              </a:rPr>
              <a:t>Innovation may be measured according to traditional outcome </a:t>
            </a:r>
            <a:r>
              <a:rPr lang="en-US" sz="2000" dirty="0">
                <a:solidFill>
                  <a:srgbClr val="800080"/>
                </a:solidFill>
              </a:rPr>
              <a:t>metrics which do not fit the innovation goals of the organisation</a:t>
            </a:r>
            <a:endParaRPr lang="en-GB" sz="2000" dirty="0">
              <a:solidFill>
                <a:srgbClr val="800080"/>
              </a:solidFill>
            </a:endParaRPr>
          </a:p>
          <a:p>
            <a:pPr fontAlgn="auto">
              <a:spcAft>
                <a:spcPts val="0"/>
              </a:spcAft>
              <a:defRPr/>
            </a:pPr>
            <a:endParaRPr lang="en-GB" dirty="0">
              <a:solidFill>
                <a:srgbClr val="80008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6409540-C8DF-47FF-B393-23730B68ED2E}"/>
              </a:ext>
            </a:extLst>
          </p:cNvPr>
          <p:cNvSpPr>
            <a:spLocks noGrp="1"/>
          </p:cNvSpPr>
          <p:nvPr>
            <p:ph type="title"/>
          </p:nvPr>
        </p:nvSpPr>
        <p:spPr>
          <a:xfrm>
            <a:off x="504825" y="127000"/>
            <a:ext cx="7886700" cy="720725"/>
          </a:xfrm>
        </p:spPr>
        <p:txBody>
          <a:bodyPr rtlCol="0">
            <a:normAutofit fontScale="90000"/>
          </a:bodyPr>
          <a:lstStyle/>
          <a:p>
            <a:pPr algn="ctr" fontAlgn="auto">
              <a:spcAft>
                <a:spcPts val="0"/>
              </a:spcAft>
              <a:defRPr/>
            </a:pPr>
            <a:r>
              <a:rPr lang="en-GB" altLang="en-US" dirty="0"/>
              <a:t>Team work and networking</a:t>
            </a:r>
            <a:br>
              <a:rPr lang="en-GB" altLang="en-US" dirty="0"/>
            </a:br>
            <a:endParaRPr lang="en-GB" altLang="en-US" dirty="0"/>
          </a:p>
        </p:txBody>
      </p:sp>
      <p:sp>
        <p:nvSpPr>
          <p:cNvPr id="3" name="Content Placeholder 2">
            <a:extLst>
              <a:ext uri="{FF2B5EF4-FFF2-40B4-BE49-F238E27FC236}">
                <a16:creationId xmlns:a16="http://schemas.microsoft.com/office/drawing/2014/main" id="{236B0B86-4044-483F-A74E-55AF08BCD339}"/>
              </a:ext>
            </a:extLst>
          </p:cNvPr>
          <p:cNvSpPr>
            <a:spLocks noGrp="1"/>
          </p:cNvSpPr>
          <p:nvPr>
            <p:ph idx="1"/>
          </p:nvPr>
        </p:nvSpPr>
        <p:spPr>
          <a:xfrm>
            <a:off x="628650" y="1149350"/>
            <a:ext cx="7886700" cy="4351338"/>
          </a:xfrm>
        </p:spPr>
        <p:txBody>
          <a:bodyPr rtlCol="0">
            <a:normAutofit/>
          </a:bodyPr>
          <a:lstStyle/>
          <a:p>
            <a:pPr fontAlgn="auto">
              <a:spcAft>
                <a:spcPts val="0"/>
              </a:spcAft>
              <a:buFontTx/>
              <a:buNone/>
              <a:defRPr/>
            </a:pPr>
            <a:r>
              <a:rPr lang="en-GB" b="1" i="1" dirty="0">
                <a:solidFill>
                  <a:srgbClr val="800080"/>
                </a:solidFill>
              </a:rPr>
              <a:t>Barriers to innovation:</a:t>
            </a:r>
          </a:p>
          <a:p>
            <a:pPr fontAlgn="auto">
              <a:spcAft>
                <a:spcPts val="0"/>
              </a:spcAft>
              <a:defRPr/>
            </a:pPr>
            <a:r>
              <a:rPr lang="en-US" sz="2200" dirty="0">
                <a:solidFill>
                  <a:srgbClr val="800080"/>
                </a:solidFill>
              </a:rPr>
              <a:t>The organisation may tend to hire the same type of people, reducing </a:t>
            </a:r>
            <a:r>
              <a:rPr lang="en-GB" sz="2200" dirty="0">
                <a:solidFill>
                  <a:srgbClr val="800080"/>
                </a:solidFill>
              </a:rPr>
              <a:t>diversity</a:t>
            </a:r>
          </a:p>
          <a:p>
            <a:pPr fontAlgn="auto">
              <a:spcAft>
                <a:spcPts val="0"/>
              </a:spcAft>
              <a:defRPr/>
            </a:pPr>
            <a:r>
              <a:rPr lang="en-US" sz="2200" dirty="0">
                <a:solidFill>
                  <a:srgbClr val="800080"/>
                </a:solidFill>
              </a:rPr>
              <a:t>There may not be enough </a:t>
            </a:r>
            <a:r>
              <a:rPr lang="en-GB" sz="2200" dirty="0">
                <a:solidFill>
                  <a:srgbClr val="800080"/>
                </a:solidFill>
              </a:rPr>
              <a:t>opportunities for networking both </a:t>
            </a:r>
            <a:r>
              <a:rPr lang="en-US" sz="2200" dirty="0">
                <a:solidFill>
                  <a:srgbClr val="800080"/>
                </a:solidFill>
              </a:rPr>
              <a:t>inside and outside the organisation, </a:t>
            </a:r>
            <a:r>
              <a:rPr lang="en-GB" sz="2200" dirty="0">
                <a:solidFill>
                  <a:srgbClr val="800080"/>
                </a:solidFill>
              </a:rPr>
              <a:t>at all staff levels</a:t>
            </a:r>
          </a:p>
          <a:p>
            <a:pPr fontAlgn="auto">
              <a:spcAft>
                <a:spcPts val="0"/>
              </a:spcAft>
              <a:defRPr/>
            </a:pPr>
            <a:r>
              <a:rPr lang="en-US" sz="2200" dirty="0">
                <a:solidFill>
                  <a:srgbClr val="800080"/>
                </a:solidFill>
              </a:rPr>
              <a:t>Employees may be recruited for </a:t>
            </a:r>
            <a:r>
              <a:rPr lang="en-GB" sz="2200" dirty="0">
                <a:solidFill>
                  <a:srgbClr val="800080"/>
                </a:solidFill>
              </a:rPr>
              <a:t>specific tasks</a:t>
            </a:r>
          </a:p>
          <a:p>
            <a:pPr fontAlgn="auto">
              <a:spcAft>
                <a:spcPts val="0"/>
              </a:spcAft>
              <a:defRPr/>
            </a:pPr>
            <a:endParaRPr lang="en-GB" dirty="0">
              <a:solidFill>
                <a:srgbClr val="80008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12B7791-6E3F-4F57-83E8-B3E9D2312000}"/>
              </a:ext>
            </a:extLst>
          </p:cNvPr>
          <p:cNvSpPr>
            <a:spLocks noGrp="1"/>
          </p:cNvSpPr>
          <p:nvPr>
            <p:ph type="title"/>
          </p:nvPr>
        </p:nvSpPr>
        <p:spPr>
          <a:xfrm>
            <a:off x="457200" y="182563"/>
            <a:ext cx="8543925" cy="1311275"/>
          </a:xfrm>
        </p:spPr>
        <p:txBody>
          <a:bodyPr/>
          <a:lstStyle/>
          <a:p>
            <a:r>
              <a:rPr lang="en-GB" altLang="en-US" sz="3600" b="1"/>
              <a:t>Building innovative organisations</a:t>
            </a:r>
            <a:endParaRPr lang="en-GB" altLang="en-US" sz="3600"/>
          </a:p>
        </p:txBody>
      </p:sp>
      <p:sp>
        <p:nvSpPr>
          <p:cNvPr id="3" name="Content Placeholder 2">
            <a:extLst>
              <a:ext uri="{FF2B5EF4-FFF2-40B4-BE49-F238E27FC236}">
                <a16:creationId xmlns:a16="http://schemas.microsoft.com/office/drawing/2014/main" id="{0FF40264-7652-4956-99C4-C4BDB4E658CF}"/>
              </a:ext>
            </a:extLst>
          </p:cNvPr>
          <p:cNvSpPr>
            <a:spLocks noGrp="1"/>
          </p:cNvSpPr>
          <p:nvPr>
            <p:ph idx="1"/>
          </p:nvPr>
        </p:nvSpPr>
        <p:spPr/>
        <p:txBody>
          <a:bodyPr>
            <a:normAutofit/>
          </a:bodyPr>
          <a:lstStyle/>
          <a:p>
            <a:r>
              <a:rPr lang="en-GB" altLang="en-US" sz="2800" b="1" dirty="0">
                <a:solidFill>
                  <a:srgbClr val="800080"/>
                </a:solidFill>
              </a:rPr>
              <a:t>Recognise</a:t>
            </a:r>
            <a:r>
              <a:rPr lang="en-US" altLang="en-US" sz="2800" b="1" dirty="0">
                <a:solidFill>
                  <a:srgbClr val="800080"/>
                </a:solidFill>
              </a:rPr>
              <a:t> that innovation is a team effort</a:t>
            </a:r>
          </a:p>
          <a:p>
            <a:r>
              <a:rPr lang="en-US" altLang="en-US" sz="2800" b="1" dirty="0">
                <a:solidFill>
                  <a:srgbClr val="002060"/>
                </a:solidFill>
              </a:rPr>
              <a:t>Build a reputation for innovation</a:t>
            </a:r>
          </a:p>
          <a:p>
            <a:r>
              <a:rPr lang="en-US" altLang="en-US" sz="2800" b="1" dirty="0">
                <a:solidFill>
                  <a:srgbClr val="0000FF"/>
                </a:solidFill>
              </a:rPr>
              <a:t>Learn from small organisations</a:t>
            </a:r>
          </a:p>
          <a:p>
            <a:r>
              <a:rPr lang="en-US" altLang="en-US" sz="2800" b="1" dirty="0">
                <a:solidFill>
                  <a:srgbClr val="660066"/>
                </a:solidFill>
              </a:rPr>
              <a:t>Leading innovation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209551" y="2249844"/>
            <a:ext cx="4229100" cy="1200329"/>
          </a:xfrm>
        </p:spPr>
        <p:txBody>
          <a:bodyPr>
            <a:noAutofit/>
          </a:bodyPr>
          <a:lstStyle/>
          <a:p>
            <a:pPr marL="0" indent="0">
              <a:buNone/>
            </a:pPr>
            <a:endParaRPr lang="en-GB" dirty="0">
              <a:solidFill>
                <a:srgbClr val="660066"/>
              </a:solidFill>
            </a:endParaRPr>
          </a:p>
          <a:p>
            <a:r>
              <a:rPr lang="en-GB" dirty="0">
                <a:solidFill>
                  <a:srgbClr val="660066"/>
                </a:solidFill>
              </a:rPr>
              <a:t>‘Disruptive Innovation’</a:t>
            </a:r>
          </a:p>
          <a:p>
            <a:pPr lvl="1"/>
            <a:r>
              <a:rPr lang="en-GB" dirty="0">
                <a:solidFill>
                  <a:srgbClr val="660066"/>
                </a:solidFill>
              </a:rPr>
              <a:t>What is it?</a:t>
            </a:r>
          </a:p>
          <a:p>
            <a:pPr lvl="1"/>
            <a:r>
              <a:rPr lang="en-GB" dirty="0">
                <a:solidFill>
                  <a:srgbClr val="660066"/>
                </a:solidFill>
              </a:rPr>
              <a:t>Why is it a threat to larger, market leading competitors?</a:t>
            </a: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10426" y="4241320"/>
            <a:ext cx="1933574" cy="1466117"/>
          </a:xfrm>
          <a:prstGeom prst="rect">
            <a:avLst/>
          </a:prstGeom>
        </p:spPr>
      </p:pic>
      <p:sp>
        <p:nvSpPr>
          <p:cNvPr id="4" name="Rectangle 3">
            <a:extLst>
              <a:ext uri="{FF2B5EF4-FFF2-40B4-BE49-F238E27FC236}">
                <a16:creationId xmlns:a16="http://schemas.microsoft.com/office/drawing/2014/main" id="{E0B984C9-33D4-4F40-A69D-32E7C5406C3E}"/>
              </a:ext>
            </a:extLst>
          </p:cNvPr>
          <p:cNvSpPr/>
          <p:nvPr/>
        </p:nvSpPr>
        <p:spPr>
          <a:xfrm>
            <a:off x="457199" y="882362"/>
            <a:ext cx="8386012" cy="523220"/>
          </a:xfrm>
          <a:prstGeom prst="rect">
            <a:avLst/>
          </a:prstGeom>
        </p:spPr>
        <p:txBody>
          <a:bodyPr wrap="square">
            <a:spAutoFit/>
          </a:bodyPr>
          <a:lstStyle/>
          <a:p>
            <a:r>
              <a:rPr lang="en-GB" sz="2800" dirty="0">
                <a:solidFill>
                  <a:srgbClr val="0000CC"/>
                </a:solidFill>
              </a:rPr>
              <a:t>Read and research: - -</a:t>
            </a:r>
          </a:p>
        </p:txBody>
      </p:sp>
      <p:sp>
        <p:nvSpPr>
          <p:cNvPr id="6" name="TextBox 5">
            <a:extLst>
              <a:ext uri="{FF2B5EF4-FFF2-40B4-BE49-F238E27FC236}">
                <a16:creationId xmlns:a16="http://schemas.microsoft.com/office/drawing/2014/main" id="{36DA047C-9219-4CF9-871B-E54EBA5A4D4C}"/>
              </a:ext>
            </a:extLst>
          </p:cNvPr>
          <p:cNvSpPr txBox="1"/>
          <p:nvPr/>
        </p:nvSpPr>
        <p:spPr>
          <a:xfrm>
            <a:off x="457199" y="4464588"/>
            <a:ext cx="4914900" cy="1200329"/>
          </a:xfrm>
          <a:prstGeom prst="rect">
            <a:avLst/>
          </a:prstGeom>
          <a:noFill/>
        </p:spPr>
        <p:txBody>
          <a:bodyPr wrap="square" rtlCol="0">
            <a:spAutoFit/>
          </a:bodyPr>
          <a:lstStyle/>
          <a:p>
            <a:r>
              <a:rPr lang="en-GB" sz="2400" dirty="0">
                <a:solidFill>
                  <a:srgbClr val="0000FF"/>
                </a:solidFill>
              </a:rPr>
              <a:t>Write up your findings for discussion at the next session</a:t>
            </a:r>
          </a:p>
          <a:p>
            <a:endParaRPr lang="en-GB" sz="2400" dirty="0">
              <a:solidFill>
                <a:srgbClr val="0000FF"/>
              </a:solidFill>
            </a:endParaRPr>
          </a:p>
        </p:txBody>
      </p:sp>
      <p:pic>
        <p:nvPicPr>
          <p:cNvPr id="9" name="Picture 8" descr="A picture containing outdoor, water, sitting, night&#10;&#10;Description automatically generated">
            <a:extLst>
              <a:ext uri="{FF2B5EF4-FFF2-40B4-BE49-F238E27FC236}">
                <a16:creationId xmlns:a16="http://schemas.microsoft.com/office/drawing/2014/main" id="{3B29C7F1-8959-4578-BD1A-CF3DE25D7C4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507255" y="962025"/>
            <a:ext cx="4636745" cy="3299054"/>
          </a:xfrm>
          <a:prstGeom prst="rect">
            <a:avLst/>
          </a:prstGeom>
        </p:spPr>
      </p:pic>
    </p:spTree>
    <p:extLst>
      <p:ext uri="{BB962C8B-B14F-4D97-AF65-F5344CB8AC3E}">
        <p14:creationId xmlns:p14="http://schemas.microsoft.com/office/powerpoint/2010/main" val="7146211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602538" cy="2900723"/>
          </a:xfrm>
        </p:spPr>
        <p:txBody>
          <a:bodyPr>
            <a:normAutofit/>
          </a:bodyPr>
          <a:lstStyle/>
          <a:p>
            <a:r>
              <a:rPr lang="en-GB" dirty="0">
                <a:solidFill>
                  <a:schemeClr val="bg1"/>
                </a:solidFill>
              </a:rPr>
              <a:t>Take 5 minutes to reflect upon the session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25</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DC9E839-BDDC-4FF8-87F1-7194C9AF2AF5}">
  <ds:schemaRef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703CC678-B5A1-4E6A-A858-FE4752154BB2}">
  <ds:schemaRefs>
    <ds:schemaRef ds:uri="http://schemas.microsoft.com/sharepoint/v3/contenttype/forms"/>
  </ds:schemaRefs>
</ds:datastoreItem>
</file>

<file path=customXml/itemProps3.xml><?xml version="1.0" encoding="utf-8"?>
<ds:datastoreItem xmlns:ds="http://schemas.openxmlformats.org/officeDocument/2006/customXml" ds:itemID="{3321DA11-90FB-47A8-9C38-D8A5D51D05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17859</TotalTime>
  <Words>2637</Words>
  <Application>Microsoft Office PowerPoint</Application>
  <PresentationFormat>On-screen Show (4:3)</PresentationFormat>
  <Paragraphs>278</Paragraphs>
  <Slides>25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Calibri Light</vt:lpstr>
      <vt:lpstr>Myriad Pro</vt:lpstr>
      <vt:lpstr>Wingdings 2</vt:lpstr>
      <vt:lpstr>Default Theme</vt:lpstr>
      <vt:lpstr>BMSK6002  Developing Innovation and Creativity for Business Advantage  Online Session Six</vt:lpstr>
      <vt:lpstr>Assignment: A Reminder</vt:lpstr>
      <vt:lpstr>Research Discussion</vt:lpstr>
      <vt:lpstr>Agenda</vt:lpstr>
      <vt:lpstr>New Product Introduction or Development (NPD)</vt:lpstr>
      <vt:lpstr>Some broader considerations…</vt:lpstr>
      <vt:lpstr>New Product Development</vt:lpstr>
      <vt:lpstr>Four Main Types of Team Structure</vt:lpstr>
      <vt:lpstr>Some Key Points</vt:lpstr>
      <vt:lpstr>The Process</vt:lpstr>
      <vt:lpstr>A Balancing Act</vt:lpstr>
      <vt:lpstr>Stage-gate Process for NPD</vt:lpstr>
      <vt:lpstr>Innovation</vt:lpstr>
      <vt:lpstr>Barriers to Innovation?</vt:lpstr>
      <vt:lpstr>Innovation - Do’s &amp; Don'ts</vt:lpstr>
      <vt:lpstr>Organisational strategy aligned with innovative working </vt:lpstr>
      <vt:lpstr>Organisational culture/climate aligned with innovative working </vt:lpstr>
      <vt:lpstr>Employees </vt:lpstr>
      <vt:lpstr>Leadership and management </vt:lpstr>
      <vt:lpstr>Organisational structure &amp; work design </vt:lpstr>
      <vt:lpstr>Performance management &amp; work practices </vt:lpstr>
      <vt:lpstr>Team work and networking </vt:lpstr>
      <vt:lpstr>Building innovative organisations</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82</cp:revision>
  <dcterms:created xsi:type="dcterms:W3CDTF">2018-08-01T10:48:06Z</dcterms:created>
  <dcterms:modified xsi:type="dcterms:W3CDTF">2020-08-11T23:35:09Z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