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vsdx" ContentType="application/vnd.ms-visio.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18"/>
  </p:notesMasterIdLst>
  <p:handoutMasterIdLst>
    <p:handoutMasterId r:id="rId19"/>
  </p:handoutMasterIdLst>
  <p:sldIdLst>
    <p:sldId id="446" r:id="rId5"/>
    <p:sldId id="447" r:id="rId6"/>
    <p:sldId id="449" r:id="rId7"/>
    <p:sldId id="427" r:id="rId8"/>
    <p:sldId id="441" r:id="rId9"/>
    <p:sldId id="434" r:id="rId10"/>
    <p:sldId id="443" r:id="rId11"/>
    <p:sldId id="433" r:id="rId12"/>
    <p:sldId id="452" r:id="rId13"/>
    <p:sldId id="426" r:id="rId14"/>
    <p:sldId id="445" r:id="rId15"/>
    <p:sldId id="453" r:id="rId16"/>
    <p:sldId id="45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714" y="102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-60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080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274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7921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/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38391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5109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6737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6007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1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2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1451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1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709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00080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2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2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2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20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712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4/4/2022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emf"/><Relationship Id="rId4" Type="http://schemas.openxmlformats.org/officeDocument/2006/relationships/package" Target="../embeddings/Microsoft_Visio_Drawing.vsd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publicdomainpictures.net/view-image.php?image=100971&amp;picture=ice-backgroun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pxhere.com/en/photo/830015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0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07" y="241309"/>
            <a:ext cx="6581554" cy="2775598"/>
          </a:xfrm>
        </p:spPr>
        <p:txBody>
          <a:bodyPr anchor="t" anchorCtr="0">
            <a:noAutofit/>
          </a:bodyPr>
          <a:lstStyle/>
          <a:p>
            <a:r>
              <a:rPr lang="en-GB" sz="5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SOLVING AND DECISION MAKING</a:t>
            </a:r>
            <a:endParaRPr lang="en-US" sz="5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5" name="CasetăText 13">
            <a:extLst>
              <a:ext uri="{FF2B5EF4-FFF2-40B4-BE49-F238E27FC236}">
                <a16:creationId xmlns:a16="http://schemas.microsoft.com/office/drawing/2014/main" id="{268B8353-B370-49AD-990B-9F4A8CFB6548}"/>
              </a:ext>
            </a:extLst>
          </p:cNvPr>
          <p:cNvSpPr txBox="1"/>
          <p:nvPr/>
        </p:nvSpPr>
        <p:spPr>
          <a:xfrm>
            <a:off x="5734083" y="4543556"/>
            <a:ext cx="32974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</a:t>
            </a:r>
            <a:r>
              <a:rPr lang="ro-MD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Name</a:t>
            </a:r>
            <a:r>
              <a:rPr lang="ro-MD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:</a:t>
            </a:r>
          </a:p>
        </p:txBody>
      </p:sp>
      <p:sp>
        <p:nvSpPr>
          <p:cNvPr id="6" name="CasetăText 8">
            <a:extLst>
              <a:ext uri="{FF2B5EF4-FFF2-40B4-BE49-F238E27FC236}">
                <a16:creationId xmlns:a16="http://schemas.microsoft.com/office/drawing/2014/main" id="{D47E0846-2280-4242-897B-B553504D665F}"/>
              </a:ext>
            </a:extLst>
          </p:cNvPr>
          <p:cNvSpPr txBox="1"/>
          <p:nvPr/>
        </p:nvSpPr>
        <p:spPr>
          <a:xfrm>
            <a:off x="5670800" y="4931240"/>
            <a:ext cx="5116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3681413" algn="l"/>
              </a:tabLst>
            </a:pPr>
            <a:r>
              <a:rPr lang="hy-AM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 :</a:t>
            </a:r>
            <a:r>
              <a:rPr lang="en-GB" sz="2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 Isaiah </a:t>
            </a:r>
            <a:r>
              <a:rPr lang="en-GB" sz="2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Oino</a:t>
            </a:r>
            <a:endParaRPr lang="ro-RO" sz="20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9EF073-21B9-4F7D-9E0A-D552E9BE6780}"/>
              </a:ext>
            </a:extLst>
          </p:cNvPr>
          <p:cNvSpPr txBox="1"/>
          <p:nvPr/>
        </p:nvSpPr>
        <p:spPr>
          <a:xfrm>
            <a:off x="10641160" y="4524202"/>
            <a:ext cx="139429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1" dirty="0"/>
              <a:t>(2109475)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53FF24-7156-449F-B951-5D9DF119E49F}"/>
              </a:ext>
            </a:extLst>
          </p:cNvPr>
          <p:cNvSpPr txBox="1"/>
          <p:nvPr/>
        </p:nvSpPr>
        <p:spPr>
          <a:xfrm>
            <a:off x="8052382" y="4379470"/>
            <a:ext cx="2588777" cy="571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lnSpc>
                <a:spcPct val="150000"/>
              </a:lnSpc>
            </a:pPr>
            <a:r>
              <a:rPr lang="ro-MD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Natalia Rupet</a:t>
            </a:r>
          </a:p>
        </p:txBody>
      </p:sp>
      <p:sp>
        <p:nvSpPr>
          <p:cNvPr id="12" name="CasetăText 14">
            <a:extLst>
              <a:ext uri="{FF2B5EF4-FFF2-40B4-BE49-F238E27FC236}">
                <a16:creationId xmlns:a16="http://schemas.microsoft.com/office/drawing/2014/main" id="{19098A84-FB25-4BF6-81A5-7201B4B5700C}"/>
              </a:ext>
            </a:extLst>
          </p:cNvPr>
          <p:cNvSpPr txBox="1"/>
          <p:nvPr/>
        </p:nvSpPr>
        <p:spPr>
          <a:xfrm>
            <a:off x="950125" y="6065131"/>
            <a:ext cx="726859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ro-MD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/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University of Wales </a:t>
            </a:r>
            <a:r>
              <a:rPr lang="ro-MD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Trinity</a:t>
            </a:r>
            <a:r>
              <a:rPr lang="ro-MD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Saint David Birmingham Campus</a:t>
            </a:r>
          </a:p>
          <a:p>
            <a:endParaRPr lang="ro-RO" sz="2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F9CEA5-1CC9-4317-AE23-F74D4499CDC8}"/>
              </a:ext>
            </a:extLst>
          </p:cNvPr>
          <p:cNvSpPr txBox="1"/>
          <p:nvPr/>
        </p:nvSpPr>
        <p:spPr>
          <a:xfrm>
            <a:off x="9635705" y="219594"/>
            <a:ext cx="230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1" i="0" u="none" strike="noStrike" kern="1200" cap="all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8203" y="307771"/>
            <a:ext cx="4719712" cy="903767"/>
          </a:xfrm>
        </p:spPr>
        <p:txBody>
          <a:bodyPr/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Introduction: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7199" y="1588518"/>
            <a:ext cx="7935402" cy="393589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Cheshire Hospitals NHS Foundation Trust (MCHT) has been facing problems in relation to employee absenteeism.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discussion has identified the issues and effects of the same upon the employees and the organization (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</a:t>
            </a:r>
            <a:r>
              <a:rPr lang="en-GB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2019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endParaRPr lang="en-US" sz="28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for the problems have also been provided. </a:t>
            </a:r>
          </a:p>
        </p:txBody>
      </p:sp>
    </p:spTree>
    <p:extLst>
      <p:ext uri="{BB962C8B-B14F-4D97-AF65-F5344CB8AC3E}">
        <p14:creationId xmlns:p14="http://schemas.microsoft.com/office/powerpoint/2010/main" val="389851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2219A53-983C-4CAC-81BB-5FADEB96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947" y="608142"/>
            <a:ext cx="10767392" cy="637562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  <p:sp>
        <p:nvSpPr>
          <p:cNvPr id="28" name="Text Placeholder 5">
            <a:extLst>
              <a:ext uri="{FF2B5EF4-FFF2-40B4-BE49-F238E27FC236}">
                <a16:creationId xmlns:a16="http://schemas.microsoft.com/office/drawing/2014/main" id="{83CAE581-13BC-4726-A097-4F1EA8FD3D05}"/>
              </a:ext>
            </a:extLst>
          </p:cNvPr>
          <p:cNvSpPr txBox="1">
            <a:spLocks/>
          </p:cNvSpPr>
          <p:nvPr/>
        </p:nvSpPr>
        <p:spPr>
          <a:xfrm>
            <a:off x="5605974" y="1354929"/>
            <a:ext cx="6112414" cy="393589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MCHT is a busy district hospital with continuous flow of incoming patients.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 pressure has been rising among the employees of the business.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Employee absenteeism has impacted the active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Utilization of available revenue is lost to hire external employees.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959B520-813F-43CB-8C67-3859F526D8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229" y="2238615"/>
            <a:ext cx="4392267" cy="29281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82148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91B0F8-EDCA-43C7-A602-F46DA2202AA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28600" y="2427114"/>
            <a:ext cx="3951225" cy="421498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Dissatisfaction among the higher management of the hospital due to decreasing service quality.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Reduction in productivity.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Losing patients and reputation across the hospitality industry.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41CB42D-A527-44ED-ADE2-30B3266BA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CA8601C2-6D3D-42A5-BF58-36A80F9D9B2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9097" r="9097"/>
          <a:stretch>
            <a:fillRect/>
          </a:stretch>
        </p:blipFill>
        <p:spPr>
          <a:xfrm>
            <a:off x="4408425" y="-3313"/>
            <a:ext cx="7480300" cy="68580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2E82FF-33AE-4A1B-9F5F-880E8D808345}"/>
              </a:ext>
            </a:extLst>
          </p:cNvPr>
          <p:cNvSpPr txBox="1"/>
          <p:nvPr/>
        </p:nvSpPr>
        <p:spPr>
          <a:xfrm>
            <a:off x="303275" y="242704"/>
            <a:ext cx="3951225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Nature and impact of complex employee problems: </a:t>
            </a:r>
          </a:p>
        </p:txBody>
      </p:sp>
    </p:spTree>
    <p:extLst>
      <p:ext uri="{BB962C8B-B14F-4D97-AF65-F5344CB8AC3E}">
        <p14:creationId xmlns:p14="http://schemas.microsoft.com/office/powerpoint/2010/main" val="27081772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963" y="351692"/>
            <a:ext cx="10462593" cy="1000161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</a:t>
            </a:r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analysis of macro-environmental factors: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3AFD586F-3EAF-4044-8221-7F50D3D6DFFF}"/>
              </a:ext>
            </a:extLst>
          </p:cNvPr>
          <p:cNvSpPr txBox="1">
            <a:spLocks/>
          </p:cNvSpPr>
          <p:nvPr/>
        </p:nvSpPr>
        <p:spPr>
          <a:xfrm>
            <a:off x="5781259" y="1351853"/>
            <a:ext cx="6069495" cy="491242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Political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third-party agencies offering with part-time healthcare workers.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Economic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required changes within the business operations in respect to globalization that is necessary for the employees (</a:t>
            </a:r>
            <a:r>
              <a:rPr lang="nl-NL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Reuver, Van de Voorde and Kilroy 2021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). </a:t>
            </a:r>
          </a:p>
          <a:p>
            <a:pPr marL="285750" indent="-285750"/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Social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inexistence of social engagement among the employees.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3084CD8-A763-4DDD-B4B2-C29ADD24C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246" y="1967719"/>
            <a:ext cx="5143500" cy="3429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78376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67C909B-0AD0-483C-AAC3-96A0A3D16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4232"/>
            <a:ext cx="3619501" cy="174998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PESTLE analysis of macro-environmental factors:</a:t>
            </a:r>
            <a:endParaRPr lang="en-US" sz="2400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154013F-D2A9-4715-ACE2-3720EA35B8D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-29983" y="2354891"/>
            <a:ext cx="4419103" cy="424387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Technological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no utilization of digital technologies at the district hospital, which led to dissatisfaction among the employees.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0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Environmental</a:t>
            </a: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issues with transportation to such remote areas. </a:t>
            </a:r>
          </a:p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Legal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 HR at the hospital ignorant towards legalities necessary.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5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2FC52D7-ECE0-4D07-905B-56D45D2BDA15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6792" r="6792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881260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7D823E-45F8-4F3B-90EB-782ED1EAE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8" y="861390"/>
            <a:ext cx="10383079" cy="608275"/>
          </a:xfrm>
        </p:spPr>
        <p:txBody>
          <a:bodyPr anchor="b" anchorCtr="0">
            <a:normAutofit fontScale="90000"/>
          </a:bodyPr>
          <a:lstStyle/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problem: </a:t>
            </a:r>
            <a:endParaRPr lang="en-US" b="1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7" name="Text Placeholder 5">
            <a:extLst>
              <a:ext uri="{FF2B5EF4-FFF2-40B4-BE49-F238E27FC236}">
                <a16:creationId xmlns:a16="http://schemas.microsoft.com/office/drawing/2014/main" id="{D700CFA4-2EA5-42DA-8915-6FE1B10348E1}"/>
              </a:ext>
            </a:extLst>
          </p:cNvPr>
          <p:cNvSpPr txBox="1">
            <a:spLocks/>
          </p:cNvSpPr>
          <p:nvPr/>
        </p:nvSpPr>
        <p:spPr>
          <a:xfrm>
            <a:off x="108462" y="2041605"/>
            <a:ext cx="6179796" cy="44436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engagement among the employees at the hospital.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Long working hours, result from increase of work pressure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and Natarajan 2019).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Lack of social rights as well as services offered to the employees at the district hospital. </a:t>
            </a:r>
          </a:p>
        </p:txBody>
      </p:sp>
      <p:sp>
        <p:nvSpPr>
          <p:cNvPr id="20" name="Rectangle 2">
            <a:extLst>
              <a:ext uri="{FF2B5EF4-FFF2-40B4-BE49-F238E27FC236}">
                <a16:creationId xmlns:a16="http://schemas.microsoft.com/office/drawing/2014/main" id="{2356215D-B7CD-4EF9-A7CE-C6F83E51A4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21" name="Object 20">
            <a:extLst>
              <a:ext uri="{FF2B5EF4-FFF2-40B4-BE49-F238E27FC236}">
                <a16:creationId xmlns:a16="http://schemas.microsoft.com/office/drawing/2014/main" id="{742B84BB-B115-4D7D-BEAD-470FAA1D4112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3633920"/>
              </p:ext>
            </p:extLst>
          </p:nvPr>
        </p:nvGraphicFramePr>
        <p:xfrm>
          <a:off x="5976730" y="2011684"/>
          <a:ext cx="5882335" cy="3998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Visio" r:id="rId4" imgW="9782191" imgH="4800506" progId="Visio.Drawing.15">
                  <p:embed/>
                </p:oleObj>
              </mc:Choice>
              <mc:Fallback>
                <p:oleObj name="Visio" r:id="rId4" imgW="9782191" imgH="4800506" progId="Visio.Drawing.15">
                  <p:embed/>
                  <p:pic>
                    <p:nvPicPr>
                      <p:cNvPr id="21" name="Object 20">
                        <a:extLst>
                          <a:ext uri="{FF2B5EF4-FFF2-40B4-BE49-F238E27FC236}">
                            <a16:creationId xmlns:a16="http://schemas.microsoft.com/office/drawing/2014/main" id="{742B84BB-B115-4D7D-BEAD-470FAA1D411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76730" y="2011684"/>
                        <a:ext cx="5882335" cy="39989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4161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AD5D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3248"/>
            <a:ext cx="5771323" cy="1572126"/>
          </a:xfrm>
        </p:spPr>
        <p:txBody>
          <a:bodyPr/>
          <a:lstStyle/>
          <a:p>
            <a:r>
              <a:rPr lang="en-GB" sz="3200" b="1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Cause and Effect analysis of complex problem : </a:t>
            </a:r>
            <a:endParaRPr lang="en-US" sz="32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0" y="2137915"/>
            <a:ext cx="6555545" cy="35478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Specific increase in work pressure entrusted upon the active employees due to reduced workforce as a result of employee absenteeism.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Necessary hiring of part-time healthcare workers at the hospital due to reduced workforce. </a:t>
            </a:r>
          </a:p>
          <a:p>
            <a:endParaRPr lang="en-US" sz="24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Loss of revenue due to additional costs required.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437B70ED-D637-4042-9587-F1EF9D9BF03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1633" r="2163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433885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10C83CB-3D9E-4AB8-9D97-83A5221F6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370" y="501339"/>
            <a:ext cx="9163879" cy="674536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 </a:t>
            </a:r>
          </a:p>
        </p:txBody>
      </p:sp>
      <p:sp>
        <p:nvSpPr>
          <p:cNvPr id="29" name="Text Placeholder 5">
            <a:extLst>
              <a:ext uri="{FF2B5EF4-FFF2-40B4-BE49-F238E27FC236}">
                <a16:creationId xmlns:a16="http://schemas.microsoft.com/office/drawing/2014/main" id="{A1222556-6BEA-4BAB-8B7D-3A24303ADA62}"/>
              </a:ext>
            </a:extLst>
          </p:cNvPr>
          <p:cNvSpPr txBox="1">
            <a:spLocks/>
          </p:cNvSpPr>
          <p:nvPr/>
        </p:nvSpPr>
        <p:spPr>
          <a:xfrm>
            <a:off x="6227807" y="1709201"/>
            <a:ext cx="5585792" cy="38769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Changes in the existing HR policies for additional benefit offered to the employees.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Creation of a fixed schedule and fixed working hours for individual employees (</a:t>
            </a:r>
            <a:r>
              <a:rPr lang="en-US" sz="28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28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</a:t>
            </a:r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2020). </a:t>
            </a:r>
          </a:p>
          <a:p>
            <a:pPr marL="285750" indent="-285750"/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Scheduled wellness programs for recreation of employees at the hospital. 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EDCD426-FFF4-4CF4-A146-8297E9D44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402" y="2251214"/>
            <a:ext cx="5585792" cy="27928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106832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A8C9-9EB6-43DA-BD3E-58FAC144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104" y="457200"/>
            <a:ext cx="5605272" cy="1572126"/>
          </a:xfrm>
        </p:spPr>
        <p:txBody>
          <a:bodyPr anchor="ctr" anchorCtr="0">
            <a:normAutofit fontScale="90000"/>
          </a:bodyPr>
          <a:lstStyle/>
          <a:p>
            <a:pPr algn="ctr"/>
            <a:r>
              <a:rPr lang="en-US" b="1" u="sng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Solutions to staff absenteeism:</a:t>
            </a:r>
            <a:endParaRPr lang="en-US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EACE68-C884-4900-BA05-58DEA151103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5726" y="2715065"/>
            <a:ext cx="6344529" cy="38404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Arrangement of recognition and</a:t>
            </a: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rewards</a:t>
            </a: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for the employees at the hospital to motivate them. </a:t>
            </a:r>
          </a:p>
          <a:p>
            <a:endParaRPr lang="en-US" sz="26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incentive structure for better performance of employees.</a:t>
            </a:r>
          </a:p>
          <a:p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6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Transportation facilities to be offered. </a:t>
            </a:r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0A7CB152-3CF4-47A6-B726-CA00B0BEB2B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3270" r="232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46138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outdoor, nature, night sky, cloud&#10;&#10;Description automatically generated">
            <a:extLst>
              <a:ext uri="{FF2B5EF4-FFF2-40B4-BE49-F238E27FC236}">
                <a16:creationId xmlns:a16="http://schemas.microsoft.com/office/drawing/2014/main" id="{88FDF551-25EF-4250-9D67-7B4CEE03A7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2F0362-4734-44A3-ACB0-504C41385416}"/>
              </a:ext>
            </a:extLst>
          </p:cNvPr>
          <p:cNvSpPr txBox="1"/>
          <p:nvPr/>
        </p:nvSpPr>
        <p:spPr>
          <a:xfrm>
            <a:off x="1909381" y="1714766"/>
            <a:ext cx="9049351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egoe U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Problem faced by the district hospital has been identified and outlined in the discussion.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PESTEL analysis for identifying the contributing factors have been presented. </a:t>
            </a:r>
          </a:p>
          <a:p>
            <a:pPr marR="0" lvl="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2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Probable solutions to mitigate the identified problem has also been presented in the discussion.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7BDDA7A-B65B-4A68-A26F-C90085C9BC24}"/>
              </a:ext>
            </a:extLst>
          </p:cNvPr>
          <p:cNvSpPr txBox="1">
            <a:spLocks/>
          </p:cNvSpPr>
          <p:nvPr/>
        </p:nvSpPr>
        <p:spPr>
          <a:xfrm>
            <a:off x="3790630" y="792524"/>
            <a:ext cx="4073209" cy="1071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CONCLUSION:</a:t>
            </a:r>
          </a:p>
        </p:txBody>
      </p:sp>
    </p:spTree>
    <p:extLst>
      <p:ext uri="{BB962C8B-B14F-4D97-AF65-F5344CB8AC3E}">
        <p14:creationId xmlns:p14="http://schemas.microsoft.com/office/powerpoint/2010/main" val="366443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ackground pattern&#10;&#10;Description automatically generated">
            <a:extLst>
              <a:ext uri="{FF2B5EF4-FFF2-40B4-BE49-F238E27FC236}">
                <a16:creationId xmlns:a16="http://schemas.microsoft.com/office/drawing/2014/main" id="{E62C2896-043C-4D67-9C7B-5CCB96DBD1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9235" y="0"/>
            <a:ext cx="12211235" cy="6858000"/>
          </a:xfrm>
          <a:prstGeom prst="rect">
            <a:avLst/>
          </a:prstGeom>
        </p:spPr>
      </p:pic>
      <p:sp>
        <p:nvSpPr>
          <p:cNvPr id="15" name="Title 1">
            <a:extLst>
              <a:ext uri="{FF2B5EF4-FFF2-40B4-BE49-F238E27FC236}">
                <a16:creationId xmlns:a16="http://schemas.microsoft.com/office/drawing/2014/main" id="{7F08909A-BF3A-445C-9E3D-8A47295E163F}"/>
              </a:ext>
            </a:extLst>
          </p:cNvPr>
          <p:cNvSpPr txBox="1">
            <a:spLocks/>
          </p:cNvSpPr>
          <p:nvPr/>
        </p:nvSpPr>
        <p:spPr>
          <a:xfrm>
            <a:off x="865162" y="671444"/>
            <a:ext cx="7467601" cy="8216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ts val="46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u="sng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REFERENCES: </a:t>
            </a:r>
          </a:p>
        </p:txBody>
      </p:sp>
      <p:sp>
        <p:nvSpPr>
          <p:cNvPr id="18" name="Text Placeholder 2">
            <a:extLst>
              <a:ext uri="{FF2B5EF4-FFF2-40B4-BE49-F238E27FC236}">
                <a16:creationId xmlns:a16="http://schemas.microsoft.com/office/drawing/2014/main" id="{1973A854-DD83-4739-B0CC-8A31617C7EC4}"/>
              </a:ext>
            </a:extLst>
          </p:cNvPr>
          <p:cNvSpPr txBox="1">
            <a:spLocks/>
          </p:cNvSpPr>
          <p:nvPr/>
        </p:nvSpPr>
        <p:spPr>
          <a:xfrm>
            <a:off x="563216" y="2062922"/>
            <a:ext cx="11000427" cy="426754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Bennedsen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Tsoutsoura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M. and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Wolfenzon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D., 2019. Drivers of effort: Evidence from employee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Journal of Financial Economics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133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(3), pp.658-684.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Reuver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R., Van de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Voorde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K. and Kilroy, S., 2021. When do bundles of high performance work systems reduce employee absenteeism? The moderating role of workload.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International Journal of Human Resource Management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32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(13), pp.2889-2909.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Elnaklah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 and Natarajan, S., 2019, September. A comparison of indoor air quality and employee absenteeism in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local’and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imported’green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building standards. In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IOP Conference Series: Materials Science and Engineering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(Vol. 609, No. 4, p. 042089). IOP Publishing.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Hassanein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R.A.A., Al-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Qassas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S.A., </a:t>
            </a:r>
            <a:r>
              <a:rPr lang="en-GB" sz="1400" dirty="0" err="1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Tir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F.N.A. and Abu-Naser, S.S., 2020. Artificial neural network for predicting workplace absenteeism.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International Journal of Academic Engineering Research (IJAER)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GB" sz="1400" i="1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4</a:t>
            </a:r>
            <a:r>
              <a:rPr lang="en-GB" sz="1400" dirty="0">
                <a:solidFill>
                  <a:srgbClr val="00000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(9).</a:t>
            </a:r>
          </a:p>
          <a:p>
            <a:pPr marL="0" indent="0">
              <a:buFont typeface="+mj-lt"/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6489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8AA526-01D1-4989-85AF-317933A55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4987162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{145B14F0-99A9-4333-A2BD-DEE9F7994637}tf78479028_win32</Template>
  <TotalTime>158</TotalTime>
  <Words>1321</Words>
  <Application>Microsoft Office PowerPoint</Application>
  <PresentationFormat>Widescreen</PresentationFormat>
  <Paragraphs>119</Paragraphs>
  <Slides>13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Segoe UI</vt:lpstr>
      <vt:lpstr>Segoe UI Light</vt:lpstr>
      <vt:lpstr>Times New Roman</vt:lpstr>
      <vt:lpstr>Verdana</vt:lpstr>
      <vt:lpstr>Balancing Act</vt:lpstr>
      <vt:lpstr>Wellspring</vt:lpstr>
      <vt:lpstr>Star of the show</vt:lpstr>
      <vt:lpstr>Amusements</vt:lpstr>
      <vt:lpstr>Visio</vt:lpstr>
      <vt:lpstr>PROBLEM SOLVING AND DECISION MAKING</vt:lpstr>
      <vt:lpstr>Introduction:</vt:lpstr>
      <vt:lpstr>Nature and impact of complex employee problems: </vt:lpstr>
      <vt:lpstr>PowerPoint Presentation</vt:lpstr>
      <vt:lpstr>PESTEl analysis of macro-environmental factors:</vt:lpstr>
      <vt:lpstr>PESTLE analysis of macro-environmental factors:</vt:lpstr>
      <vt:lpstr>Cause and Effect analysis of complex problem: </vt:lpstr>
      <vt:lpstr>Cause and Effect analysis of complex problem : </vt:lpstr>
      <vt:lpstr>Solutions to staff absenteeism: </vt:lpstr>
      <vt:lpstr>Solutions to staff absenteeism: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Natalia Rupet (2109475)</dc:creator>
  <cp:lastModifiedBy>Luke Ip</cp:lastModifiedBy>
  <cp:revision>84</cp:revision>
  <dcterms:created xsi:type="dcterms:W3CDTF">2022-02-21T09:27:34Z</dcterms:created>
  <dcterms:modified xsi:type="dcterms:W3CDTF">2022-04-04T08:52:08Z</dcterms:modified>
</cp:coreProperties>
</file>