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3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B70F7F6-C6D3-466C-B2D0-8F9B6973669B}" type="doc">
      <dgm:prSet loTypeId="urn:microsoft.com/office/officeart/2005/8/layout/matrix3" loCatId="matrix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C0C69B7-455D-4C6C-9F00-B3C764DD189F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One of the most important professional skills in health and social care is communication.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B101618-1DCA-4110-8726-9D8AD56EF22A}" type="parTrans" cxnId="{23FFC467-768F-4E24-A733-5AD5E29A7781}">
      <dgm:prSet/>
      <dgm:spPr/>
      <dgm:t>
        <a:bodyPr/>
        <a:lstStyle/>
        <a:p>
          <a:endParaRPr lang="en-US"/>
        </a:p>
      </dgm:t>
    </dgm:pt>
    <dgm:pt modelId="{1F4B4A82-7D69-44B1-8FB3-7501FCDFD72C}" type="sibTrans" cxnId="{23FFC467-768F-4E24-A733-5AD5E29A7781}">
      <dgm:prSet/>
      <dgm:spPr/>
      <dgm:t>
        <a:bodyPr/>
        <a:lstStyle/>
        <a:p>
          <a:endParaRPr lang="en-US"/>
        </a:p>
      </dgm:t>
    </dgm:pt>
    <dgm:pt modelId="{B66F0759-1CB9-4BC1-A2E6-C8BDD88F6398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Poor communication can put patients in danger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D6B70FE-36B9-45F2-B1C4-8476C0F95581}" type="parTrans" cxnId="{049B7AD6-71B4-49D6-8F23-64FB34E9DBA9}">
      <dgm:prSet/>
      <dgm:spPr/>
      <dgm:t>
        <a:bodyPr/>
        <a:lstStyle/>
        <a:p>
          <a:endParaRPr lang="en-US"/>
        </a:p>
      </dgm:t>
    </dgm:pt>
    <dgm:pt modelId="{3B2D0030-9B49-4722-AB12-B1ABAB465063}" type="sibTrans" cxnId="{049B7AD6-71B4-49D6-8F23-64FB34E9DBA9}">
      <dgm:prSet/>
      <dgm:spPr/>
      <dgm:t>
        <a:bodyPr/>
        <a:lstStyle/>
        <a:p>
          <a:endParaRPr lang="en-US"/>
        </a:p>
      </dgm:t>
    </dgm:pt>
    <dgm:pt modelId="{C396D934-D835-4612-8406-8BF2D2D7F6C5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The SBAR concept offers a systematic, secure way to communicate.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67E6C4E-4576-4807-8CE6-1FB1614E7E12}" type="parTrans" cxnId="{2F351929-2078-4515-9390-6E28C8928641}">
      <dgm:prSet/>
      <dgm:spPr/>
      <dgm:t>
        <a:bodyPr/>
        <a:lstStyle/>
        <a:p>
          <a:endParaRPr lang="en-US"/>
        </a:p>
      </dgm:t>
    </dgm:pt>
    <dgm:pt modelId="{D5BCD1ED-0150-4AD8-B892-EE0FE8815621}" type="sibTrans" cxnId="{2F351929-2078-4515-9390-6E28C8928641}">
      <dgm:prSet/>
      <dgm:spPr/>
      <dgm:t>
        <a:bodyPr/>
        <a:lstStyle/>
        <a:p>
          <a:endParaRPr lang="en-US"/>
        </a:p>
      </dgm:t>
    </dgm:pt>
    <dgm:pt modelId="{4EBFA2B2-47FE-4400-A861-2CBF92B0CE42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Teamwork, productivity and patients' outcomes are all improved by SBAR.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40BB57E-C0E6-4373-9785-A457DE85D417}" type="parTrans" cxnId="{FCB0A860-E831-44EF-AFD1-22153D9BA39C}">
      <dgm:prSet/>
      <dgm:spPr/>
      <dgm:t>
        <a:bodyPr/>
        <a:lstStyle/>
        <a:p>
          <a:endParaRPr lang="en-US"/>
        </a:p>
      </dgm:t>
    </dgm:pt>
    <dgm:pt modelId="{D70EAAC3-E8DD-4331-9450-7E25802ACD2F}" type="sibTrans" cxnId="{FCB0A860-E831-44EF-AFD1-22153D9BA39C}">
      <dgm:prSet/>
      <dgm:spPr/>
      <dgm:t>
        <a:bodyPr/>
        <a:lstStyle/>
        <a:p>
          <a:endParaRPr lang="en-US"/>
        </a:p>
      </dgm:t>
    </dgm:pt>
    <dgm:pt modelId="{683C4D69-9D52-4992-A5E7-B6782023E8DC}" type="pres">
      <dgm:prSet presAssocID="{2B70F7F6-C6D3-466C-B2D0-8F9B6973669B}" presName="matrix" presStyleCnt="0">
        <dgm:presLayoutVars>
          <dgm:chMax val="1"/>
          <dgm:dir/>
          <dgm:resizeHandles val="exact"/>
        </dgm:presLayoutVars>
      </dgm:prSet>
      <dgm:spPr/>
    </dgm:pt>
    <dgm:pt modelId="{46DFB15E-09CC-44E4-91F5-5F45E9270C7D}" type="pres">
      <dgm:prSet presAssocID="{2B70F7F6-C6D3-466C-B2D0-8F9B6973669B}" presName="diamond" presStyleLbl="bgShp" presStyleIdx="0" presStyleCnt="1"/>
      <dgm:spPr/>
    </dgm:pt>
    <dgm:pt modelId="{4DBF3297-79A8-4E8B-AAFC-D6EACEC58457}" type="pres">
      <dgm:prSet presAssocID="{2B70F7F6-C6D3-466C-B2D0-8F9B6973669B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4F0094A5-7AC1-4E4F-8546-AD5844379598}" type="pres">
      <dgm:prSet presAssocID="{2B70F7F6-C6D3-466C-B2D0-8F9B6973669B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2530F991-26BA-4E6C-B6C5-5FA4751E1144}" type="pres">
      <dgm:prSet presAssocID="{2B70F7F6-C6D3-466C-B2D0-8F9B6973669B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F4733DA5-8324-465A-B71A-2070BD24A1A5}" type="pres">
      <dgm:prSet presAssocID="{2B70F7F6-C6D3-466C-B2D0-8F9B6973669B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2F351929-2078-4515-9390-6E28C8928641}" srcId="{2B70F7F6-C6D3-466C-B2D0-8F9B6973669B}" destId="{C396D934-D835-4612-8406-8BF2D2D7F6C5}" srcOrd="2" destOrd="0" parTransId="{667E6C4E-4576-4807-8CE6-1FB1614E7E12}" sibTransId="{D5BCD1ED-0150-4AD8-B892-EE0FE8815621}"/>
    <dgm:cxn modelId="{29B4F93E-96B0-4EC7-9021-5CF24B66B089}" type="presOf" srcId="{C396D934-D835-4612-8406-8BF2D2D7F6C5}" destId="{2530F991-26BA-4E6C-B6C5-5FA4751E1144}" srcOrd="0" destOrd="0" presId="urn:microsoft.com/office/officeart/2005/8/layout/matrix3"/>
    <dgm:cxn modelId="{FCB0A860-E831-44EF-AFD1-22153D9BA39C}" srcId="{2B70F7F6-C6D3-466C-B2D0-8F9B6973669B}" destId="{4EBFA2B2-47FE-4400-A861-2CBF92B0CE42}" srcOrd="3" destOrd="0" parTransId="{440BB57E-C0E6-4373-9785-A457DE85D417}" sibTransId="{D70EAAC3-E8DD-4331-9450-7E25802ACD2F}"/>
    <dgm:cxn modelId="{E67B9464-2817-47F3-8095-2B2FCE4174B1}" type="presOf" srcId="{1C0C69B7-455D-4C6C-9F00-B3C764DD189F}" destId="{4DBF3297-79A8-4E8B-AAFC-D6EACEC58457}" srcOrd="0" destOrd="0" presId="urn:microsoft.com/office/officeart/2005/8/layout/matrix3"/>
    <dgm:cxn modelId="{23FFC467-768F-4E24-A733-5AD5E29A7781}" srcId="{2B70F7F6-C6D3-466C-B2D0-8F9B6973669B}" destId="{1C0C69B7-455D-4C6C-9F00-B3C764DD189F}" srcOrd="0" destOrd="0" parTransId="{AB101618-1DCA-4110-8726-9D8AD56EF22A}" sibTransId="{1F4B4A82-7D69-44B1-8FB3-7501FCDFD72C}"/>
    <dgm:cxn modelId="{F81D0087-7083-43CA-9801-2B0B000DC831}" type="presOf" srcId="{B66F0759-1CB9-4BC1-A2E6-C8BDD88F6398}" destId="{4F0094A5-7AC1-4E4F-8546-AD5844379598}" srcOrd="0" destOrd="0" presId="urn:microsoft.com/office/officeart/2005/8/layout/matrix3"/>
    <dgm:cxn modelId="{7488FFA5-B4DA-4159-9646-3E1E552D9AE3}" type="presOf" srcId="{4EBFA2B2-47FE-4400-A861-2CBF92B0CE42}" destId="{F4733DA5-8324-465A-B71A-2070BD24A1A5}" srcOrd="0" destOrd="0" presId="urn:microsoft.com/office/officeart/2005/8/layout/matrix3"/>
    <dgm:cxn modelId="{049B7AD6-71B4-49D6-8F23-64FB34E9DBA9}" srcId="{2B70F7F6-C6D3-466C-B2D0-8F9B6973669B}" destId="{B66F0759-1CB9-4BC1-A2E6-C8BDD88F6398}" srcOrd="1" destOrd="0" parTransId="{7D6B70FE-36B9-45F2-B1C4-8476C0F95581}" sibTransId="{3B2D0030-9B49-4722-AB12-B1ABAB465063}"/>
    <dgm:cxn modelId="{E8F44FED-C018-405A-98FC-BDA081E325FC}" type="presOf" srcId="{2B70F7F6-C6D3-466C-B2D0-8F9B6973669B}" destId="{683C4D69-9D52-4992-A5E7-B6782023E8DC}" srcOrd="0" destOrd="0" presId="urn:microsoft.com/office/officeart/2005/8/layout/matrix3"/>
    <dgm:cxn modelId="{25AB8DA6-23D3-46DA-9157-9DCF8495C2C3}" type="presParOf" srcId="{683C4D69-9D52-4992-A5E7-B6782023E8DC}" destId="{46DFB15E-09CC-44E4-91F5-5F45E9270C7D}" srcOrd="0" destOrd="0" presId="urn:microsoft.com/office/officeart/2005/8/layout/matrix3"/>
    <dgm:cxn modelId="{BC541A3E-BA8F-4EB3-A937-1E2553C5DF8E}" type="presParOf" srcId="{683C4D69-9D52-4992-A5E7-B6782023E8DC}" destId="{4DBF3297-79A8-4E8B-AAFC-D6EACEC58457}" srcOrd="1" destOrd="0" presId="urn:microsoft.com/office/officeart/2005/8/layout/matrix3"/>
    <dgm:cxn modelId="{B539147D-C1DB-42D7-9857-80117880C6F2}" type="presParOf" srcId="{683C4D69-9D52-4992-A5E7-B6782023E8DC}" destId="{4F0094A5-7AC1-4E4F-8546-AD5844379598}" srcOrd="2" destOrd="0" presId="urn:microsoft.com/office/officeart/2005/8/layout/matrix3"/>
    <dgm:cxn modelId="{8EB905DE-E1FB-47D9-9474-D07038A8A91E}" type="presParOf" srcId="{683C4D69-9D52-4992-A5E7-B6782023E8DC}" destId="{2530F991-26BA-4E6C-B6C5-5FA4751E1144}" srcOrd="3" destOrd="0" presId="urn:microsoft.com/office/officeart/2005/8/layout/matrix3"/>
    <dgm:cxn modelId="{83BDC9F7-3747-4E8B-84E6-B29B205DFEEE}" type="presParOf" srcId="{683C4D69-9D52-4992-A5E7-B6782023E8DC}" destId="{F4733DA5-8324-465A-B71A-2070BD24A1A5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DFB15E-09CC-44E4-91F5-5F45E9270C7D}">
      <dsp:nvSpPr>
        <dsp:cNvPr id="0" name=""/>
        <dsp:cNvSpPr/>
      </dsp:nvSpPr>
      <dsp:spPr>
        <a:xfrm>
          <a:off x="606456" y="0"/>
          <a:ext cx="5453920" cy="5453920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DBF3297-79A8-4E8B-AAFC-D6EACEC58457}">
      <dsp:nvSpPr>
        <dsp:cNvPr id="0" name=""/>
        <dsp:cNvSpPr/>
      </dsp:nvSpPr>
      <dsp:spPr>
        <a:xfrm>
          <a:off x="1124578" y="518122"/>
          <a:ext cx="2127028" cy="212702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One of the most important professional skills in health and social care is communication.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28411" y="621955"/>
        <a:ext cx="1919362" cy="1919362"/>
      </dsp:txXfrm>
    </dsp:sp>
    <dsp:sp modelId="{4F0094A5-7AC1-4E4F-8546-AD5844379598}">
      <dsp:nvSpPr>
        <dsp:cNvPr id="0" name=""/>
        <dsp:cNvSpPr/>
      </dsp:nvSpPr>
      <dsp:spPr>
        <a:xfrm>
          <a:off x="3415225" y="518122"/>
          <a:ext cx="2127028" cy="2127028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Poor communication can put patients in danger 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19058" y="621955"/>
        <a:ext cx="1919362" cy="1919362"/>
      </dsp:txXfrm>
    </dsp:sp>
    <dsp:sp modelId="{2530F991-26BA-4E6C-B6C5-5FA4751E1144}">
      <dsp:nvSpPr>
        <dsp:cNvPr id="0" name=""/>
        <dsp:cNvSpPr/>
      </dsp:nvSpPr>
      <dsp:spPr>
        <a:xfrm>
          <a:off x="1124578" y="2808768"/>
          <a:ext cx="2127028" cy="2127028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The SBAR concept offers a systematic, secure way to communicate.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28411" y="2912601"/>
        <a:ext cx="1919362" cy="1919362"/>
      </dsp:txXfrm>
    </dsp:sp>
    <dsp:sp modelId="{F4733DA5-8324-465A-B71A-2070BD24A1A5}">
      <dsp:nvSpPr>
        <dsp:cNvPr id="0" name=""/>
        <dsp:cNvSpPr/>
      </dsp:nvSpPr>
      <dsp:spPr>
        <a:xfrm>
          <a:off x="3415225" y="2808768"/>
          <a:ext cx="2127028" cy="212702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Teamwork, productivity and patients' outcomes are all improved by SBAR.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19058" y="2912601"/>
        <a:ext cx="1919362" cy="19193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B0120F-2F3D-4434-825F-2EE8AE720A13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CB4792-81E4-45C8-8C44-2F4A5A602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23791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CB4792-81E4-45C8-8C44-2F4A5A602B7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4009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75DFA-C31A-5975-346D-74A2629061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4E8D42-3A54-33C1-8B01-0A42FC4C37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9B5CA1-3C2D-41C9-C810-9F939ACEA6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56A30-E461-44EF-B7BB-C828A677BAA9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2E9F4-7EDA-39F0-DEF2-6FAFCCB814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9EA342-C8C2-CB78-A7BA-61DD28CFB0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0FE47-0AE5-4518-A3C4-5BB8438FAF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9029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E53F5-F941-9E66-229A-CFFAB50F75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E938AA-FFF9-90FA-ACEB-FD6FA05A5B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8362D4-6E3D-0180-5C7F-FC9E663F62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56A30-E461-44EF-B7BB-C828A677BAA9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E3344F-3914-C447-A6F5-C3DC33728B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608A77-216B-3BFC-1CAC-A71314C7A9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0FE47-0AE5-4518-A3C4-5BB8438FAF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956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0FB0D-6184-FAB2-F8D4-88E4B7E75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EC8B21-17AE-827B-DD10-5D397E6253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E73EF2-2CE6-316E-E4EB-7EE7E0C566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56A30-E461-44EF-B7BB-C828A677BAA9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6FE5A7-2132-D9C8-37A2-C817AC450B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BA3327-528F-0B73-67D0-9A6C8E393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0FE47-0AE5-4518-A3C4-5BB8438FAF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107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DAB36-9E25-5395-76AB-9EF67CBF89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E72627-6CDC-EC3C-9723-67E8263EFC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32B935-56BB-8084-8C7C-21158B505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C8E717-076F-6CA4-D883-CFA8BF0188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56A30-E461-44EF-B7BB-C828A677BAA9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CCB8D3-ACEF-B021-4396-627C53517C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B58885-06B9-39E4-E51C-8EF0659E65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0FE47-0AE5-4518-A3C4-5BB8438FAF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3250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33E09-C966-7DD6-DB61-5423335492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B800E6-D5A8-F4B1-ED35-5D6DA35EE3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5DD55D-A201-AA24-2FD1-EDA2666333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8D1EE1B-F88B-CBC7-F9AE-2C92363543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796A73-98BF-1439-2CEC-819E9B0DA4F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AF35CD3-9A66-8B98-C48E-E2F648036C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56A30-E461-44EF-B7BB-C828A677BAA9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F3B9A84-7012-2690-CB4C-68CA62A944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6AA0F7-794A-5DE4-A57E-2FC4B8D1FE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0FE47-0AE5-4518-A3C4-5BB8438FAF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6330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74D094-0FEC-31D9-C8A1-074A3A7AFD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C9433D-1640-8ADE-0CE8-A73B4F9CBC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56A30-E461-44EF-B7BB-C828A677BAA9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E3061F-E98A-95F1-AA24-8DE96388B2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50C2CF-6852-F714-E54C-687DE444E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0FE47-0AE5-4518-A3C4-5BB8438FAF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6643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81A808F-2E04-531A-9003-95A6523C9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56A30-E461-44EF-B7BB-C828A677BAA9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C94A6B-CC42-96C3-AD37-F9BC7394E9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863A9C-BFDB-74CE-6897-F436020646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0FE47-0AE5-4518-A3C4-5BB8438FAF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6079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6B68B-ECD2-0210-872C-5A14BFD4D9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FCEAF5-F4F5-8FDB-19FA-EF45447E7D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59D0C3-D277-F10D-A6FF-41283586EC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8C3C92-28B0-59D0-2820-D84386918B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56A30-E461-44EF-B7BB-C828A677BAA9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A513EF-B698-5CEB-8206-BBE219E35A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7E112E-727D-FD77-95E6-1D179D701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0FE47-0AE5-4518-A3C4-5BB8438FAF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621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3BCC1-1CAF-6C33-9538-C00D2B7241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6065C33-7384-0BE0-BF37-BB374DD39F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804DB0-CD00-AF3E-0A26-1AD94F5EE6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A3826F-1202-676D-029E-756ABE9B6A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56A30-E461-44EF-B7BB-C828A677BAA9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A950E-E216-1B91-ECB3-B668B59CD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2DC8A2-1712-2600-8674-FB553AAEB0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0FE47-0AE5-4518-A3C4-5BB8438FAF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866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54BE-E0A0-B136-D81B-49E7D60762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2E0D9B-C3BE-CAB4-8EC3-20A91E8AE0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EAA0C7-F268-FB71-964B-2652132A85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56A30-E461-44EF-B7BB-C828A677BAA9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B1579-3D6A-2A35-9467-8BB84EFDD6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49C0A2-1E0B-0BF8-4EC1-1894A6A1E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0FE47-0AE5-4518-A3C4-5BB8438FAF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2748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07875C4-0FF9-1104-92D1-F78A2A1DEE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68A246-735B-4262-0255-C5B5AC301D5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A9C297-CC41-282A-2CC4-88A65C5D1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56A30-E461-44EF-B7BB-C828A677BAA9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80EFD9-6427-A2B9-76C7-5ED5531AD8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47B858-FD02-C841-669C-D69A5042E1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0FE47-0AE5-4518-A3C4-5BB8438FAF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6679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03F869-6295-3037-1A32-C79A11DE80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D015E3-7277-8599-A8CA-C2AB2A3239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D13AC4-520C-38BC-C8F8-39E4A755554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2E56A30-E461-44EF-B7BB-C828A677BAA9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431AF6-7D61-BA81-A32D-1234192A9AD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854293-BD4C-97E1-4D77-F4AFE04DF2D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E90FE47-0AE5-4518-A3C4-5BB8438FAF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1061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20/08/tips-for-developing-effective-healthcare-teams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urse24.it/infermiere/formazione/progetto-iene5-un-seminario-su-team-multiculturali-in-sanita.html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tcs.pressbooks.pub/nursingfundamentals/chapter/2-3-communicating-with-patients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worldskillsteamuk/52777303179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trainingexpress.org.uk/level-3-health-and-social-care-job-options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ngland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88C475-51F6-8342-78A7-154DECD323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3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 Development in health and Social Care</a:t>
            </a:r>
            <a:br>
              <a:rPr lang="en-GB" sz="3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LCHS4009</a:t>
            </a:r>
            <a:br>
              <a:rPr lang="en-GB" sz="3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Bernice  </a:t>
            </a:r>
            <a:r>
              <a:rPr lang="en-GB" sz="30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Ejogu</a:t>
            </a:r>
            <a:br>
              <a:rPr lang="en-GB" sz="3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 (component 11)</a:t>
            </a:r>
            <a:br>
              <a:rPr lang="en-GB" sz="3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Ibrahim Jimoh (2433458)</a:t>
            </a:r>
            <a:br>
              <a:rPr lang="en-GB" sz="3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23/02/2026</a:t>
            </a:r>
            <a:endParaRPr lang="en-GB" sz="30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C16C40-B63B-8DF8-373B-030356C08E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SBAR Model of Communication in Health and Social Care</a:t>
            </a:r>
          </a:p>
        </p:txBody>
      </p:sp>
    </p:spTree>
    <p:extLst>
      <p:ext uri="{BB962C8B-B14F-4D97-AF65-F5344CB8AC3E}">
        <p14:creationId xmlns:p14="http://schemas.microsoft.com/office/powerpoint/2010/main" val="1637861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89044C-F3D3-EE12-1D03-3E5AA7211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638089"/>
            <a:ext cx="4818888" cy="1476801"/>
          </a:xfrm>
        </p:spPr>
        <p:txBody>
          <a:bodyPr anchor="b">
            <a:normAutofit/>
          </a:bodyPr>
          <a:lstStyle/>
          <a:p>
            <a:r>
              <a:rPr lang="en-GB" sz="5000" dirty="0">
                <a:latin typeface="Arial" panose="020B0604020202020204" pitchFamily="34" charset="0"/>
                <a:cs typeface="Arial" panose="020B0604020202020204" pitchFamily="34" charset="0"/>
              </a:rPr>
              <a:t>What is Communication</a:t>
            </a:r>
          </a:p>
        </p:txBody>
      </p:sp>
      <p:pic>
        <p:nvPicPr>
          <p:cNvPr id="4" name="Content Placeholder 4" descr="A group of people sitting in a circle&#10;&#10;AI-generated content may be incorrect.">
            <a:extLst>
              <a:ext uri="{FF2B5EF4-FFF2-40B4-BE49-F238E27FC236}">
                <a16:creationId xmlns:a16="http://schemas.microsoft.com/office/drawing/2014/main" id="{0A4C9F1E-70C6-32C4-31CB-01E907E9CF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151" r="4890"/>
          <a:stretch>
            <a:fillRect/>
          </a:stretch>
        </p:blipFill>
        <p:spPr>
          <a:xfrm>
            <a:off x="630936" y="1588746"/>
            <a:ext cx="5458968" cy="3680507"/>
          </a:xfrm>
          <a:prstGeom prst="rect">
            <a:avLst/>
          </a:prstGeom>
        </p:spPr>
      </p:pic>
      <p:sp>
        <p:nvSpPr>
          <p:cNvPr id="17" name="sketch line">
            <a:extLst>
              <a:ext uri="{FF2B5EF4-FFF2-40B4-BE49-F238E27FC236}">
                <a16:creationId xmlns:a16="http://schemas.microsoft.com/office/drawing/2014/main" id="{953EE71A-6488-4203-A7C4-77102FD0D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1C6D6-3709-D56B-BF19-1C9ED0746E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8452" y="2633668"/>
            <a:ext cx="5653548" cy="4273493"/>
          </a:xfrm>
        </p:spPr>
        <p:txBody>
          <a:bodyPr anchor="t">
            <a:normAutofit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process of sharing information, thought and feelings is called communication.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Professionals, patients, families and multidisciplinary teams all communicate in health and social care sectors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Clear, precise, prompt and courteous communication is essential for effective communication.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22437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47A3059-69F2-4E12-ACD8-A5FE281919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0F6F28-1F45-5418-8829-0FFEB844B7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5654" y="991443"/>
            <a:ext cx="4603001" cy="1087819"/>
          </a:xfrm>
        </p:spPr>
        <p:txBody>
          <a:bodyPr anchor="b">
            <a:normAutofit/>
          </a:bodyPr>
          <a:lstStyle/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 The Significant of Communication</a:t>
            </a:r>
          </a:p>
        </p:txBody>
      </p:sp>
      <p:pic>
        <p:nvPicPr>
          <p:cNvPr id="4" name="Content Placeholder 3" descr="A group of doctors discussing something&#10;&#10;AI-generated content may be incorrect.">
            <a:extLst>
              <a:ext uri="{FF2B5EF4-FFF2-40B4-BE49-F238E27FC236}">
                <a16:creationId xmlns:a16="http://schemas.microsoft.com/office/drawing/2014/main" id="{10BCA977-717F-E36B-0A22-4EA4E7209C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370" b="2"/>
          <a:stretch>
            <a:fillRect/>
          </a:stretch>
        </p:blipFill>
        <p:spPr>
          <a:xfrm>
            <a:off x="443345" y="1294353"/>
            <a:ext cx="6250063" cy="4213939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33AE4636-AEEC-45D6-84D4-7AC2DA48E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383398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D9CE0F4-2EB2-4F1F-8AAC-DB3571D9F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5655" y="2285541"/>
            <a:ext cx="4526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197F9E4-9FA5-658E-6B15-1D6B6FA36D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08869" y="2510108"/>
            <a:ext cx="4883131" cy="4260377"/>
          </a:xfrm>
        </p:spPr>
        <p:txBody>
          <a:bodyPr>
            <a:noAutofit/>
          </a:bodyPr>
          <a:lstStyle/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Increase patient safety and minimizes clinical errors.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Ensure that information is transferred accurately between experts.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Development therapeutic connections and trust with patients.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Encourage collaboration and judgement in complex care settings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One of the main reasons for unfavorable events in health and social care is poor communication.</a:t>
            </a:r>
          </a:p>
        </p:txBody>
      </p:sp>
    </p:spTree>
    <p:extLst>
      <p:ext uri="{BB962C8B-B14F-4D97-AF65-F5344CB8AC3E}">
        <p14:creationId xmlns:p14="http://schemas.microsoft.com/office/powerpoint/2010/main" val="32384153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4F4AA2-BC28-6F88-20DE-D0105B7398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The Model of SBAR Communication</a:t>
            </a:r>
          </a:p>
        </p:txBody>
      </p:sp>
      <p:sp>
        <p:nvSpPr>
          <p:cNvPr id="2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03345AF-5AAE-AF26-FBC6-9E282CD3DC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966812"/>
          </a:xfrm>
        </p:spPr>
        <p:txBody>
          <a:bodyPr>
            <a:normAutofit fontScale="85000" lnSpcReduction="10000"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 structured communication technique used in health and social care contexts is called SBAR.</a:t>
            </a: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- situation, what is going on now</a:t>
            </a: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B-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background, patient history.</a:t>
            </a: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A-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assessment  expert assessment of the issue.</a:t>
            </a: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R-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recommended, what must be done.</a:t>
            </a: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SBAR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 promote clear, brief and consistent communication.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3" descr="A nurse standing next to an old person&#10;&#10;AI-generated content may be incorrect.">
            <a:extLst>
              <a:ext uri="{FF2B5EF4-FFF2-40B4-BE49-F238E27FC236}">
                <a16:creationId xmlns:a16="http://schemas.microsoft.com/office/drawing/2014/main" id="{C427FB5A-F846-BB3C-9F50-E51AE71795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7022" r="16025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022824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2D2273-4CC8-78C6-5380-8E2168F1FC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899127"/>
            <a:ext cx="4368602" cy="1383083"/>
          </a:xfrm>
        </p:spPr>
        <p:txBody>
          <a:bodyPr anchor="b">
            <a:normAutofit fontScale="90000"/>
          </a:bodyPr>
          <a:lstStyle/>
          <a:p>
            <a:r>
              <a:rPr lang="en-GB" sz="4600" dirty="0">
                <a:latin typeface="Arial" panose="020B0604020202020204" pitchFamily="34" charset="0"/>
                <a:cs typeface="Arial" panose="020B0604020202020204" pitchFamily="34" charset="0"/>
              </a:rPr>
              <a:t>Application of SBAR in Practice </a:t>
            </a:r>
          </a:p>
        </p:txBody>
      </p:sp>
      <p:sp>
        <p:nvSpPr>
          <p:cNvPr id="2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0F75D-F954-1C44-E861-F22DF2D7E3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8"/>
            <a:ext cx="4243589" cy="3985101"/>
          </a:xfrm>
        </p:spPr>
        <p:txBody>
          <a:bodyPr>
            <a:normAutofit fontScale="92500" lnSpcReduction="10000"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Location hospital ward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 nurse is contacted by health care assistant regarding a patient.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Situation: The patient’s breathing suddenly becomes laboured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Background: The patient has experience asthma in the past.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Assessment: Increase breathing rate, decrease oxygen saturation.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Recommendation: Oxygen treatment and immediately clinical assessment are advised.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methodical techniques facilitate, promote reaction and avoids misunderstanding.   </a:t>
            </a:r>
          </a:p>
        </p:txBody>
      </p:sp>
      <p:pic>
        <p:nvPicPr>
          <p:cNvPr id="5" name="Picture 4" descr="A person measuring her blood pressure&#10;&#10;AI-generated content may be incorrect.">
            <a:extLst>
              <a:ext uri="{FF2B5EF4-FFF2-40B4-BE49-F238E27FC236}">
                <a16:creationId xmlns:a16="http://schemas.microsoft.com/office/drawing/2014/main" id="{4F30FA78-4A63-8464-17E4-67445AEAEF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5038" r="8542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0123974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27DB5C-B139-6DFF-461F-4070AC10FE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Importance to Professional Practice </a:t>
            </a:r>
          </a:p>
        </p:txBody>
      </p:sp>
      <p:sp>
        <p:nvSpPr>
          <p:cNvPr id="3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652D1E-8F9A-6F41-1087-904CFE3BD2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8"/>
            <a:ext cx="4243589" cy="3966815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Used in referral, emergencies and handovers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Boost self assurance when addressing senor employees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Minimizes misunderstandings in stressful circumstances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Encourages professional responsibility and high-quality treatment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NHS and social care services often suggest the SBAR model.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 descr="A group of people in a classroom&#10;&#10;AI-generated content may be incorrect.">
            <a:extLst>
              <a:ext uri="{FF2B5EF4-FFF2-40B4-BE49-F238E27FC236}">
                <a16:creationId xmlns:a16="http://schemas.microsoft.com/office/drawing/2014/main" id="{EBC05179-170D-0CF9-E76D-3313D10CBD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42048" r="7800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594498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D66DC0-7F44-9B41-D734-54FB504E83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</p:txBody>
      </p:sp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AC7F144B-9064-9FB4-2AF8-575F5652BF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9837158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287264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4CDED-688D-DA83-63F4-6A6DCAA18B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6E8EEF-0F7B-48A8-4118-FA8EEAAF68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England(2022)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SBAR communication tool, available at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www.england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nhs.uk (accessed)21 February 2026)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World Health Organisation (2021)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Patient safety, global action on       effective communication Geneva WHO.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05652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799553d-1ac0-48da-9ae3-fe400ced9c3b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5" ma:contentTypeDescription="Create a new document." ma:contentTypeScope="" ma:versionID="6afcbe26c6048a092cac4687b9fee674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e7b86469d589fb214a077c244d97b922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0F9A1FB-17BB-4C88-89F3-5456BAECB141}">
  <ds:schemaRefs>
    <ds:schemaRef ds:uri="http://schemas.microsoft.com/office/2006/metadata/properties"/>
    <ds:schemaRef ds:uri="http://schemas.openxmlformats.org/package/2006/metadata/core-properties"/>
    <ds:schemaRef ds:uri="http://purl.org/dc/terms/"/>
    <ds:schemaRef ds:uri="http://purl.org/dc/elements/1.1/"/>
    <ds:schemaRef ds:uri="http://schemas.microsoft.com/office/2006/documentManagement/types"/>
    <ds:schemaRef ds:uri="http://www.w3.org/XML/1998/namespace"/>
    <ds:schemaRef ds:uri="http://purl.org/dc/dcmitype/"/>
    <ds:schemaRef ds:uri="http://schemas.microsoft.com/office/infopath/2007/PartnerControls"/>
    <ds:schemaRef ds:uri="f799553d-1ac0-48da-9ae3-fe400ced9c3b"/>
  </ds:schemaRefs>
</ds:datastoreItem>
</file>

<file path=customXml/itemProps2.xml><?xml version="1.0" encoding="utf-8"?>
<ds:datastoreItem xmlns:ds="http://schemas.openxmlformats.org/officeDocument/2006/customXml" ds:itemID="{E70102A8-ACBE-4244-A96F-6FBA12C3714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D463619-6CD4-4FF1-9CF9-94E81FF94A4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799553d-1ac0-48da-9ae3-fe400ced9c3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424</TotalTime>
  <Words>402</Words>
  <Application>Microsoft Office PowerPoint</Application>
  <PresentationFormat>Widescreen</PresentationFormat>
  <Paragraphs>44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Calibri</vt:lpstr>
      <vt:lpstr>Office Theme</vt:lpstr>
      <vt:lpstr>Professional Development in health and Social Care LCHS4009 Lecturer: Bernice  Ejogu Presentation (component 11) Ibrahim Jimoh (2433458) 23/02/2026</vt:lpstr>
      <vt:lpstr>What is Communication</vt:lpstr>
      <vt:lpstr>  The Significant of Communication</vt:lpstr>
      <vt:lpstr>The Model of SBAR Communication</vt:lpstr>
      <vt:lpstr>Application of SBAR in Practice </vt:lpstr>
      <vt:lpstr>Importance to Professional Practice </vt:lpstr>
      <vt:lpstr>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Ibrahim Jimoh (2433458)</dc:creator>
  <cp:lastModifiedBy>Ibrahim Jimoh (2433458)</cp:lastModifiedBy>
  <cp:revision>2</cp:revision>
  <dcterms:created xsi:type="dcterms:W3CDTF">2026-02-21T03:42:34Z</dcterms:created>
  <dcterms:modified xsi:type="dcterms:W3CDTF">2026-02-21T15:39:41Z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