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omments/comment1.xml" ContentType="application/vnd.openxmlformats-officedocument.presentationml.comment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21"/>
  </p:notesMasterIdLst>
  <p:sldIdLst>
    <p:sldId id="282" r:id="rId2"/>
    <p:sldId id="276" r:id="rId3"/>
    <p:sldId id="283" r:id="rId4"/>
    <p:sldId id="256" r:id="rId5"/>
    <p:sldId id="259" r:id="rId6"/>
    <p:sldId id="263" r:id="rId7"/>
    <p:sldId id="264" r:id="rId8"/>
    <p:sldId id="280" r:id="rId9"/>
    <p:sldId id="261" r:id="rId10"/>
    <p:sldId id="265" r:id="rId11"/>
    <p:sldId id="268" r:id="rId12"/>
    <p:sldId id="272" r:id="rId13"/>
    <p:sldId id="270" r:id="rId14"/>
    <p:sldId id="273" r:id="rId15"/>
    <p:sldId id="274" r:id="rId16"/>
    <p:sldId id="275" r:id="rId17"/>
    <p:sldId id="284" r:id="rId18"/>
    <p:sldId id="279" r:id="rId19"/>
    <p:sldId id="28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areth thomas" initials="gt" lastIdx="6" clrIdx="0">
    <p:extLst>
      <p:ext uri="{19B8F6BF-5375-455C-9EA6-DF929625EA0E}">
        <p15:presenceInfo xmlns:p15="http://schemas.microsoft.com/office/powerpoint/2012/main" userId="d16af291e0d36afb"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9610" autoAdjust="0"/>
  </p:normalViewPr>
  <p:slideViewPr>
    <p:cSldViewPr snapToGrid="0">
      <p:cViewPr varScale="1">
        <p:scale>
          <a:sx n="64" d="100"/>
          <a:sy n="64" d="100"/>
        </p:scale>
        <p:origin x="97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commentAuthors" Target="commentAuthor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4-25T14:44:10.859" idx="5">
    <p:pos x="10" y="10"/>
    <p:text>pp</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AF1EF3-39A1-4C26-845A-86BC8F91139C}" type="datetimeFigureOut">
              <a:rPr lang="en-GB" smtClean="0"/>
              <a:t>21/05/2021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BF9A8E-FA7A-42F2-8352-DB0D21F5F7BF}" type="slidenum">
              <a:rPr lang="en-GB" smtClean="0"/>
              <a:t>‹#›</a:t>
            </a:fld>
            <a:endParaRPr lang="en-GB"/>
          </a:p>
        </p:txBody>
      </p:sp>
    </p:spTree>
    <p:extLst>
      <p:ext uri="{BB962C8B-B14F-4D97-AF65-F5344CB8AC3E}">
        <p14:creationId xmlns:p14="http://schemas.microsoft.com/office/powerpoint/2010/main" val="21908636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5BF9A8E-FA7A-42F2-8352-DB0D21F5F7BF}" type="slidenum">
              <a:rPr lang="en-GB" smtClean="0"/>
              <a:t>2</a:t>
            </a:fld>
            <a:endParaRPr lang="en-GB"/>
          </a:p>
        </p:txBody>
      </p:sp>
    </p:spTree>
    <p:extLst>
      <p:ext uri="{BB962C8B-B14F-4D97-AF65-F5344CB8AC3E}">
        <p14:creationId xmlns:p14="http://schemas.microsoft.com/office/powerpoint/2010/main" val="21437257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out the differences but explain a group member is self centred and a team member is all about a common goal</a:t>
            </a:r>
          </a:p>
        </p:txBody>
      </p:sp>
      <p:sp>
        <p:nvSpPr>
          <p:cNvPr id="4" name="Slide Number Placeholder 3"/>
          <p:cNvSpPr>
            <a:spLocks noGrp="1"/>
          </p:cNvSpPr>
          <p:nvPr>
            <p:ph type="sldNum" sz="quarter" idx="5"/>
          </p:nvPr>
        </p:nvSpPr>
        <p:spPr/>
        <p:txBody>
          <a:bodyPr/>
          <a:lstStyle/>
          <a:p>
            <a:fld id="{C5BF9A8E-FA7A-42F2-8352-DB0D21F5F7BF}" type="slidenum">
              <a:rPr lang="en-GB" smtClean="0"/>
              <a:t>5</a:t>
            </a:fld>
            <a:endParaRPr lang="en-GB"/>
          </a:p>
        </p:txBody>
      </p:sp>
    </p:spTree>
    <p:extLst>
      <p:ext uri="{BB962C8B-B14F-4D97-AF65-F5344CB8AC3E}">
        <p14:creationId xmlns:p14="http://schemas.microsoft.com/office/powerpoint/2010/main" val="6205609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out this definition </a:t>
            </a:r>
          </a:p>
        </p:txBody>
      </p:sp>
      <p:sp>
        <p:nvSpPr>
          <p:cNvPr id="4" name="Slide Number Placeholder 3"/>
          <p:cNvSpPr>
            <a:spLocks noGrp="1"/>
          </p:cNvSpPr>
          <p:nvPr>
            <p:ph type="sldNum" sz="quarter" idx="5"/>
          </p:nvPr>
        </p:nvSpPr>
        <p:spPr/>
        <p:txBody>
          <a:bodyPr/>
          <a:lstStyle/>
          <a:p>
            <a:fld id="{C5BF9A8E-FA7A-42F2-8352-DB0D21F5F7BF}" type="slidenum">
              <a:rPr lang="en-GB" smtClean="0"/>
              <a:t>6</a:t>
            </a:fld>
            <a:endParaRPr lang="en-GB"/>
          </a:p>
        </p:txBody>
      </p:sp>
    </p:spTree>
    <p:extLst>
      <p:ext uri="{BB962C8B-B14F-4D97-AF65-F5344CB8AC3E}">
        <p14:creationId xmlns:p14="http://schemas.microsoft.com/office/powerpoint/2010/main" val="34573406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another definition </a:t>
            </a:r>
          </a:p>
        </p:txBody>
      </p:sp>
      <p:sp>
        <p:nvSpPr>
          <p:cNvPr id="4" name="Slide Number Placeholder 3"/>
          <p:cNvSpPr>
            <a:spLocks noGrp="1"/>
          </p:cNvSpPr>
          <p:nvPr>
            <p:ph type="sldNum" sz="quarter" idx="5"/>
          </p:nvPr>
        </p:nvSpPr>
        <p:spPr/>
        <p:txBody>
          <a:bodyPr/>
          <a:lstStyle/>
          <a:p>
            <a:fld id="{C5BF9A8E-FA7A-42F2-8352-DB0D21F5F7BF}" type="slidenum">
              <a:rPr lang="en-GB" smtClean="0"/>
              <a:t>7</a:t>
            </a:fld>
            <a:endParaRPr lang="en-GB"/>
          </a:p>
        </p:txBody>
      </p:sp>
    </p:spTree>
    <p:extLst>
      <p:ext uri="{BB962C8B-B14F-4D97-AF65-F5344CB8AC3E}">
        <p14:creationId xmlns:p14="http://schemas.microsoft.com/office/powerpoint/2010/main" val="20712253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there are key elements in communication and trust engenders a more  open dialogue thus encourages effective communication within a team </a:t>
            </a:r>
          </a:p>
        </p:txBody>
      </p:sp>
      <p:sp>
        <p:nvSpPr>
          <p:cNvPr id="4" name="Slide Number Placeholder 3"/>
          <p:cNvSpPr>
            <a:spLocks noGrp="1"/>
          </p:cNvSpPr>
          <p:nvPr>
            <p:ph type="sldNum" sz="quarter" idx="5"/>
          </p:nvPr>
        </p:nvSpPr>
        <p:spPr/>
        <p:txBody>
          <a:bodyPr/>
          <a:lstStyle/>
          <a:p>
            <a:fld id="{C5BF9A8E-FA7A-42F2-8352-DB0D21F5F7BF}" type="slidenum">
              <a:rPr lang="en-GB" smtClean="0"/>
              <a:t>8</a:t>
            </a:fld>
            <a:endParaRPr lang="en-GB"/>
          </a:p>
        </p:txBody>
      </p:sp>
    </p:spTree>
    <p:extLst>
      <p:ext uri="{BB962C8B-B14F-4D97-AF65-F5344CB8AC3E}">
        <p14:creationId xmlns:p14="http://schemas.microsoft.com/office/powerpoint/2010/main" val="5409900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the wording is different the stages and emotions people experience are the same</a:t>
            </a:r>
          </a:p>
        </p:txBody>
      </p:sp>
      <p:sp>
        <p:nvSpPr>
          <p:cNvPr id="4" name="Slide Number Placeholder 3"/>
          <p:cNvSpPr>
            <a:spLocks noGrp="1"/>
          </p:cNvSpPr>
          <p:nvPr>
            <p:ph type="sldNum" sz="quarter" idx="5"/>
          </p:nvPr>
        </p:nvSpPr>
        <p:spPr/>
        <p:txBody>
          <a:bodyPr/>
          <a:lstStyle/>
          <a:p>
            <a:fld id="{C5BF9A8E-FA7A-42F2-8352-DB0D21F5F7BF}" type="slidenum">
              <a:rPr lang="en-GB" smtClean="0"/>
              <a:t>9</a:t>
            </a:fld>
            <a:endParaRPr lang="en-GB"/>
          </a:p>
        </p:txBody>
      </p:sp>
    </p:spTree>
    <p:extLst>
      <p:ext uri="{BB962C8B-B14F-4D97-AF65-F5344CB8AC3E}">
        <p14:creationId xmlns:p14="http://schemas.microsoft.com/office/powerpoint/2010/main" val="13688552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a few more examples, read them out and explain that we will be examining </a:t>
            </a:r>
            <a:r>
              <a:rPr lang="en-GB" dirty="0" err="1"/>
              <a:t>tuckmans</a:t>
            </a:r>
            <a:r>
              <a:rPr lang="en-GB" dirty="0"/>
              <a:t> model</a:t>
            </a:r>
          </a:p>
        </p:txBody>
      </p:sp>
      <p:sp>
        <p:nvSpPr>
          <p:cNvPr id="4" name="Slide Number Placeholder 3"/>
          <p:cNvSpPr>
            <a:spLocks noGrp="1"/>
          </p:cNvSpPr>
          <p:nvPr>
            <p:ph type="sldNum" sz="quarter" idx="5"/>
          </p:nvPr>
        </p:nvSpPr>
        <p:spPr/>
        <p:txBody>
          <a:bodyPr/>
          <a:lstStyle/>
          <a:p>
            <a:fld id="{C5BF9A8E-FA7A-42F2-8352-DB0D21F5F7BF}" type="slidenum">
              <a:rPr lang="en-GB" smtClean="0"/>
              <a:t>10</a:t>
            </a:fld>
            <a:endParaRPr lang="en-GB"/>
          </a:p>
        </p:txBody>
      </p:sp>
    </p:spTree>
    <p:extLst>
      <p:ext uri="{BB962C8B-B14F-4D97-AF65-F5344CB8AC3E}">
        <p14:creationId xmlns:p14="http://schemas.microsoft.com/office/powerpoint/2010/main" val="42903748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a:t>
            </a:r>
            <a:r>
              <a:rPr lang="en-GB" dirty="0" err="1"/>
              <a:t>tuckmans</a:t>
            </a:r>
            <a:r>
              <a:rPr lang="en-GB" dirty="0"/>
              <a:t> model </a:t>
            </a:r>
          </a:p>
        </p:txBody>
      </p:sp>
      <p:sp>
        <p:nvSpPr>
          <p:cNvPr id="4" name="Slide Number Placeholder 3"/>
          <p:cNvSpPr>
            <a:spLocks noGrp="1"/>
          </p:cNvSpPr>
          <p:nvPr>
            <p:ph type="sldNum" sz="quarter" idx="5"/>
          </p:nvPr>
        </p:nvSpPr>
        <p:spPr/>
        <p:txBody>
          <a:bodyPr/>
          <a:lstStyle/>
          <a:p>
            <a:fld id="{C5BF9A8E-FA7A-42F2-8352-DB0D21F5F7BF}" type="slidenum">
              <a:rPr lang="en-GB" smtClean="0"/>
              <a:t>11</a:t>
            </a:fld>
            <a:endParaRPr lang="en-GB"/>
          </a:p>
        </p:txBody>
      </p:sp>
    </p:spTree>
    <p:extLst>
      <p:ext uri="{BB962C8B-B14F-4D97-AF65-F5344CB8AC3E}">
        <p14:creationId xmlns:p14="http://schemas.microsoft.com/office/powerpoint/2010/main" val="811644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adjourning was added later</a:t>
            </a:r>
          </a:p>
        </p:txBody>
      </p:sp>
      <p:sp>
        <p:nvSpPr>
          <p:cNvPr id="4" name="Slide Number Placeholder 3"/>
          <p:cNvSpPr>
            <a:spLocks noGrp="1"/>
          </p:cNvSpPr>
          <p:nvPr>
            <p:ph type="sldNum" sz="quarter" idx="5"/>
          </p:nvPr>
        </p:nvSpPr>
        <p:spPr/>
        <p:txBody>
          <a:bodyPr/>
          <a:lstStyle/>
          <a:p>
            <a:fld id="{C5BF9A8E-FA7A-42F2-8352-DB0D21F5F7BF}" type="slidenum">
              <a:rPr lang="en-GB" smtClean="0"/>
              <a:t>12</a:t>
            </a:fld>
            <a:endParaRPr lang="en-GB"/>
          </a:p>
        </p:txBody>
      </p:sp>
    </p:spTree>
    <p:extLst>
      <p:ext uri="{BB962C8B-B14F-4D97-AF65-F5344CB8AC3E}">
        <p14:creationId xmlns:p14="http://schemas.microsoft.com/office/powerpoint/2010/main" val="40287186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a:t>
            </a:r>
            <a:r>
              <a:rPr lang="en-GB" dirty="0" err="1"/>
              <a:t>kurt</a:t>
            </a:r>
            <a:r>
              <a:rPr lang="en-GB" dirty="0"/>
              <a:t> </a:t>
            </a:r>
            <a:r>
              <a:rPr lang="en-GB" dirty="0" err="1"/>
              <a:t>lewin</a:t>
            </a:r>
            <a:r>
              <a:rPr lang="en-GB" dirty="0"/>
              <a:t> coined the phrase of group dynamics and read his definition</a:t>
            </a:r>
          </a:p>
        </p:txBody>
      </p:sp>
      <p:sp>
        <p:nvSpPr>
          <p:cNvPr id="4" name="Slide Number Placeholder 3"/>
          <p:cNvSpPr>
            <a:spLocks noGrp="1"/>
          </p:cNvSpPr>
          <p:nvPr>
            <p:ph type="sldNum" sz="quarter" idx="5"/>
          </p:nvPr>
        </p:nvSpPr>
        <p:spPr/>
        <p:txBody>
          <a:bodyPr/>
          <a:lstStyle/>
          <a:p>
            <a:fld id="{C5BF9A8E-FA7A-42F2-8352-DB0D21F5F7BF}" type="slidenum">
              <a:rPr lang="en-GB" smtClean="0"/>
              <a:t>13</a:t>
            </a:fld>
            <a:endParaRPr lang="en-GB"/>
          </a:p>
        </p:txBody>
      </p:sp>
    </p:spTree>
    <p:extLst>
      <p:ext uri="{BB962C8B-B14F-4D97-AF65-F5344CB8AC3E}">
        <p14:creationId xmlns:p14="http://schemas.microsoft.com/office/powerpoint/2010/main" val="25117380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Define </a:t>
            </a:r>
            <a:r>
              <a:rPr lang="en-GB" dirty="0" err="1"/>
              <a:t>belbins</a:t>
            </a:r>
            <a:r>
              <a:rPr lang="en-GB" dirty="0"/>
              <a:t> efficient teamworking and tell audience we will be examining his model</a:t>
            </a:r>
          </a:p>
        </p:txBody>
      </p:sp>
      <p:sp>
        <p:nvSpPr>
          <p:cNvPr id="4" name="Slide Number Placeholder 3"/>
          <p:cNvSpPr>
            <a:spLocks noGrp="1"/>
          </p:cNvSpPr>
          <p:nvPr>
            <p:ph type="sldNum" sz="quarter" idx="5"/>
          </p:nvPr>
        </p:nvSpPr>
        <p:spPr/>
        <p:txBody>
          <a:bodyPr/>
          <a:lstStyle/>
          <a:p>
            <a:fld id="{C5BF9A8E-FA7A-42F2-8352-DB0D21F5F7BF}" type="slidenum">
              <a:rPr lang="en-GB" smtClean="0"/>
              <a:t>14</a:t>
            </a:fld>
            <a:endParaRPr lang="en-GB"/>
          </a:p>
        </p:txBody>
      </p:sp>
    </p:spTree>
    <p:extLst>
      <p:ext uri="{BB962C8B-B14F-4D97-AF65-F5344CB8AC3E}">
        <p14:creationId xmlns:p14="http://schemas.microsoft.com/office/powerpoint/2010/main" val="40213958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how Belbin came up with his 9 roles</a:t>
            </a:r>
          </a:p>
        </p:txBody>
      </p:sp>
      <p:sp>
        <p:nvSpPr>
          <p:cNvPr id="4" name="Slide Number Placeholder 3"/>
          <p:cNvSpPr>
            <a:spLocks noGrp="1"/>
          </p:cNvSpPr>
          <p:nvPr>
            <p:ph type="sldNum" sz="quarter" idx="5"/>
          </p:nvPr>
        </p:nvSpPr>
        <p:spPr/>
        <p:txBody>
          <a:bodyPr/>
          <a:lstStyle/>
          <a:p>
            <a:fld id="{C5BF9A8E-FA7A-42F2-8352-DB0D21F5F7BF}" type="slidenum">
              <a:rPr lang="en-GB" smtClean="0"/>
              <a:t>15</a:t>
            </a:fld>
            <a:endParaRPr lang="en-GB"/>
          </a:p>
        </p:txBody>
      </p:sp>
    </p:spTree>
    <p:extLst>
      <p:ext uri="{BB962C8B-B14F-4D97-AF65-F5344CB8AC3E}">
        <p14:creationId xmlns:p14="http://schemas.microsoft.com/office/powerpoint/2010/main" val="8735820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out and explain that although there are 9 roles the doesn’t need to be 9 members as long as all roles are covered as some exhibit more than one of the traits . And specialist is not always used and is more often than not brought in as a consultancy role </a:t>
            </a:r>
          </a:p>
        </p:txBody>
      </p:sp>
      <p:sp>
        <p:nvSpPr>
          <p:cNvPr id="4" name="Slide Number Placeholder 3"/>
          <p:cNvSpPr>
            <a:spLocks noGrp="1"/>
          </p:cNvSpPr>
          <p:nvPr>
            <p:ph type="sldNum" sz="quarter" idx="5"/>
          </p:nvPr>
        </p:nvSpPr>
        <p:spPr/>
        <p:txBody>
          <a:bodyPr/>
          <a:lstStyle/>
          <a:p>
            <a:fld id="{C5BF9A8E-FA7A-42F2-8352-DB0D21F5F7BF}" type="slidenum">
              <a:rPr lang="en-GB" smtClean="0"/>
              <a:t>16</a:t>
            </a:fld>
            <a:endParaRPr lang="en-GB"/>
          </a:p>
        </p:txBody>
      </p:sp>
    </p:spTree>
    <p:extLst>
      <p:ext uri="{BB962C8B-B14F-4D97-AF65-F5344CB8AC3E}">
        <p14:creationId xmlns:p14="http://schemas.microsoft.com/office/powerpoint/2010/main" val="18602866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5BF9A8E-FA7A-42F2-8352-DB0D21F5F7BF}" type="slidenum">
              <a:rPr lang="en-GB" smtClean="0"/>
              <a:t>19</a:t>
            </a:fld>
            <a:endParaRPr lang="en-GB"/>
          </a:p>
        </p:txBody>
      </p:sp>
    </p:spTree>
    <p:extLst>
      <p:ext uri="{BB962C8B-B14F-4D97-AF65-F5344CB8AC3E}">
        <p14:creationId xmlns:p14="http://schemas.microsoft.com/office/powerpoint/2010/main" val="38101543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C6662-3006-44E4-A5C0-E9B3BAE58F0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0E66349-821C-4998-B57E-8A119FA43E9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D2B3702-ADE9-4118-A1EB-A6F46DF101CF}"/>
              </a:ext>
            </a:extLst>
          </p:cNvPr>
          <p:cNvSpPr>
            <a:spLocks noGrp="1"/>
          </p:cNvSpPr>
          <p:nvPr>
            <p:ph type="dt" sz="half" idx="10"/>
          </p:nvPr>
        </p:nvSpPr>
        <p:spPr/>
        <p:txBody>
          <a:bodyPr/>
          <a:lstStyle/>
          <a:p>
            <a:fld id="{12241623-A064-4BED-B073-BA4D61433402}" type="datetime1">
              <a:rPr lang="en-US" smtClean="0"/>
              <a:t>5/21/2021</a:t>
            </a:fld>
            <a:endParaRPr lang="en-US" dirty="0"/>
          </a:p>
        </p:txBody>
      </p:sp>
      <p:sp>
        <p:nvSpPr>
          <p:cNvPr id="5" name="Footer Placeholder 4">
            <a:extLst>
              <a:ext uri="{FF2B5EF4-FFF2-40B4-BE49-F238E27FC236}">
                <a16:creationId xmlns:a16="http://schemas.microsoft.com/office/drawing/2014/main" id="{9438941A-8B1C-4E84-9258-1AEDD7E9A1A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5CFEE57-C8FD-4A50-B5C5-12C239D0B9D7}"/>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5759648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E73DD-17AC-4FEF-AFD3-9F5F977DE5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34411B-32CA-441E-BC4C-A1295658B85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A1C00D-355B-454E-A017-120F00C10C31}"/>
              </a:ext>
            </a:extLst>
          </p:cNvPr>
          <p:cNvSpPr>
            <a:spLocks noGrp="1"/>
          </p:cNvSpPr>
          <p:nvPr>
            <p:ph type="dt" sz="half" idx="10"/>
          </p:nvPr>
        </p:nvSpPr>
        <p:spPr/>
        <p:txBody>
          <a:bodyPr/>
          <a:lstStyle/>
          <a:p>
            <a:fld id="{22F3E5F3-28EE-488F-BD53-B744C06C3DEC}" type="datetime1">
              <a:rPr lang="en-US" smtClean="0"/>
              <a:t>5/21/2021</a:t>
            </a:fld>
            <a:endParaRPr lang="en-US" dirty="0"/>
          </a:p>
        </p:txBody>
      </p:sp>
      <p:sp>
        <p:nvSpPr>
          <p:cNvPr id="5" name="Footer Placeholder 4">
            <a:extLst>
              <a:ext uri="{FF2B5EF4-FFF2-40B4-BE49-F238E27FC236}">
                <a16:creationId xmlns:a16="http://schemas.microsoft.com/office/drawing/2014/main" id="{6DBD67D5-83CC-4A7B-A723-C3BEF3298FF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ABDF87C-7A4D-4ABB-AD33-19AC1BCEC7EB}"/>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6105133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F74D5-6455-4793-8160-B7DB982E180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60C225D-6D07-4EF2-A885-A29532EB38D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C92C9F8-CDA7-40F4-8DE5-404C87BE7363}"/>
              </a:ext>
            </a:extLst>
          </p:cNvPr>
          <p:cNvSpPr>
            <a:spLocks noGrp="1"/>
          </p:cNvSpPr>
          <p:nvPr>
            <p:ph type="dt" sz="half" idx="10"/>
          </p:nvPr>
        </p:nvSpPr>
        <p:spPr/>
        <p:txBody>
          <a:bodyPr/>
          <a:lstStyle/>
          <a:p>
            <a:fld id="{E72EB70D-CD01-44DA-83B3-8FEB3383D307}" type="datetime1">
              <a:rPr lang="en-US" smtClean="0"/>
              <a:t>5/21/2021</a:t>
            </a:fld>
            <a:endParaRPr lang="en-US" dirty="0"/>
          </a:p>
        </p:txBody>
      </p:sp>
      <p:sp>
        <p:nvSpPr>
          <p:cNvPr id="5" name="Footer Placeholder 4">
            <a:extLst>
              <a:ext uri="{FF2B5EF4-FFF2-40B4-BE49-F238E27FC236}">
                <a16:creationId xmlns:a16="http://schemas.microsoft.com/office/drawing/2014/main" id="{0F21CF76-A80C-4E94-8EFA-04F663A7A86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A73763-48C0-410C-AD41-81AC30A05790}"/>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548705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9F02A-423A-44B6-AA40-77D72230707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281F6D-0A8C-4F31-9092-B3C8F8BD0FB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6244CD5-5E1D-47E7-81FD-71B59C75D6C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63E17E5-6FA1-48C1-88B2-F105B15E41E4}"/>
              </a:ext>
            </a:extLst>
          </p:cNvPr>
          <p:cNvSpPr>
            <a:spLocks noGrp="1"/>
          </p:cNvSpPr>
          <p:nvPr>
            <p:ph type="dt" sz="half" idx="10"/>
          </p:nvPr>
        </p:nvSpPr>
        <p:spPr/>
        <p:txBody>
          <a:bodyPr/>
          <a:lstStyle/>
          <a:p>
            <a:fld id="{D0158CFD-9357-46BE-A189-D637A67C8730}" type="datetime1">
              <a:rPr lang="en-US" smtClean="0"/>
              <a:t>5/21/2021</a:t>
            </a:fld>
            <a:endParaRPr lang="en-US" dirty="0"/>
          </a:p>
        </p:txBody>
      </p:sp>
      <p:sp>
        <p:nvSpPr>
          <p:cNvPr id="6" name="Footer Placeholder 5">
            <a:extLst>
              <a:ext uri="{FF2B5EF4-FFF2-40B4-BE49-F238E27FC236}">
                <a16:creationId xmlns:a16="http://schemas.microsoft.com/office/drawing/2014/main" id="{E74EE021-F848-4A5F-A3A7-EE7CE02CE6F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131A932-3D8E-4F85-B8DF-B0E8F5B068C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15284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2B0B7-4E53-4DF9-9894-5B2015ADF04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9FD1BB-BD3F-499E-82C2-FC01C79AA6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98B93FD-7EF9-4FD8-A604-174E4CDF8CC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7593EAC-ECEF-4C1F-A51E-28A29F8AFA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16D629-91F8-44D1-B710-0E71BE51284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C97E920-C71C-4F60-AC21-F09D33A91D60}"/>
              </a:ext>
            </a:extLst>
          </p:cNvPr>
          <p:cNvSpPr>
            <a:spLocks noGrp="1"/>
          </p:cNvSpPr>
          <p:nvPr>
            <p:ph type="dt" sz="half" idx="10"/>
          </p:nvPr>
        </p:nvSpPr>
        <p:spPr/>
        <p:txBody>
          <a:bodyPr/>
          <a:lstStyle/>
          <a:p>
            <a:fld id="{7B4742EE-B331-4632-BD10-A82FED6B6FC0}" type="datetime1">
              <a:rPr lang="en-US" smtClean="0"/>
              <a:t>5/21/2021</a:t>
            </a:fld>
            <a:endParaRPr lang="en-US" dirty="0"/>
          </a:p>
        </p:txBody>
      </p:sp>
      <p:sp>
        <p:nvSpPr>
          <p:cNvPr id="8" name="Footer Placeholder 7">
            <a:extLst>
              <a:ext uri="{FF2B5EF4-FFF2-40B4-BE49-F238E27FC236}">
                <a16:creationId xmlns:a16="http://schemas.microsoft.com/office/drawing/2014/main" id="{3DC6F6CC-1F22-4A76-A2B1-852C5BC6B56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79D7CBE-73C5-4B91-A673-0CAD5386093C}"/>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0650473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75113-EF99-47D0-8799-24AC616377C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B6138C7-47EF-47C6-906E-022110404577}"/>
              </a:ext>
            </a:extLst>
          </p:cNvPr>
          <p:cNvSpPr>
            <a:spLocks noGrp="1"/>
          </p:cNvSpPr>
          <p:nvPr>
            <p:ph type="dt" sz="half" idx="10"/>
          </p:nvPr>
        </p:nvSpPr>
        <p:spPr/>
        <p:txBody>
          <a:bodyPr/>
          <a:lstStyle/>
          <a:p>
            <a:fld id="{451BA835-D13F-49F4-8F11-5D576AC65FAD}" type="datetime1">
              <a:rPr lang="en-US" smtClean="0"/>
              <a:t>5/21/2021</a:t>
            </a:fld>
            <a:endParaRPr lang="en-US" dirty="0"/>
          </a:p>
        </p:txBody>
      </p:sp>
      <p:sp>
        <p:nvSpPr>
          <p:cNvPr id="4" name="Footer Placeholder 3">
            <a:extLst>
              <a:ext uri="{FF2B5EF4-FFF2-40B4-BE49-F238E27FC236}">
                <a16:creationId xmlns:a16="http://schemas.microsoft.com/office/drawing/2014/main" id="{F61D3306-B52C-4510-9B6B-7CE7034A209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C0F871A-2533-418E-B1E7-C06122DE381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2630997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F3EAE16-9933-4392-994D-0DF04711C421}"/>
              </a:ext>
            </a:extLst>
          </p:cNvPr>
          <p:cNvSpPr>
            <a:spLocks noGrp="1"/>
          </p:cNvSpPr>
          <p:nvPr>
            <p:ph type="dt" sz="half" idx="10"/>
          </p:nvPr>
        </p:nvSpPr>
        <p:spPr/>
        <p:txBody>
          <a:bodyPr/>
          <a:lstStyle/>
          <a:p>
            <a:fld id="{ADBD1799-ACB5-4CB2-86A2-5C574F1C8706}" type="datetime1">
              <a:rPr lang="en-US" smtClean="0"/>
              <a:t>5/21/2021</a:t>
            </a:fld>
            <a:endParaRPr lang="en-US" dirty="0"/>
          </a:p>
        </p:txBody>
      </p:sp>
      <p:sp>
        <p:nvSpPr>
          <p:cNvPr id="3" name="Footer Placeholder 2">
            <a:extLst>
              <a:ext uri="{FF2B5EF4-FFF2-40B4-BE49-F238E27FC236}">
                <a16:creationId xmlns:a16="http://schemas.microsoft.com/office/drawing/2014/main" id="{1D81BD93-192D-4D98-8D9A-2B69BACC525D}"/>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050CF95-42A4-44B8-8FF4-60921FBF3C9A}"/>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7215636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2A37B-1625-4889-B9F8-B6D727D0AD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F15283C-A317-48BD-BAA7-43522F406F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0108FBF-4FE3-469B-B253-C9BF414CD4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D5416C-A86D-4285-82DD-F1683B474C6E}"/>
              </a:ext>
            </a:extLst>
          </p:cNvPr>
          <p:cNvSpPr>
            <a:spLocks noGrp="1"/>
          </p:cNvSpPr>
          <p:nvPr>
            <p:ph type="dt" sz="half" idx="10"/>
          </p:nvPr>
        </p:nvSpPr>
        <p:spPr/>
        <p:txBody>
          <a:bodyPr/>
          <a:lstStyle/>
          <a:p>
            <a:fld id="{ED5DD0D6-7A82-473E-879B-C6ECD6CCCFEC}" type="datetime1">
              <a:rPr lang="en-US" smtClean="0"/>
              <a:t>5/21/2021</a:t>
            </a:fld>
            <a:endParaRPr lang="en-US" dirty="0"/>
          </a:p>
        </p:txBody>
      </p:sp>
      <p:sp>
        <p:nvSpPr>
          <p:cNvPr id="6" name="Footer Placeholder 5">
            <a:extLst>
              <a:ext uri="{FF2B5EF4-FFF2-40B4-BE49-F238E27FC236}">
                <a16:creationId xmlns:a16="http://schemas.microsoft.com/office/drawing/2014/main" id="{F70ABA92-B393-4E40-ABFA-DC764414001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28FA3C8-E303-40A3-A173-11E458CB25EA}"/>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9987731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518F9-CDCA-427B-BB0F-F26AB66647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5741933-FF09-451E-ADF1-B4A98024EA1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A2D5B2E-D5F6-4265-879E-97893C6747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2E619D0-B4E7-4774-AD8F-335A5B797DAC}"/>
              </a:ext>
            </a:extLst>
          </p:cNvPr>
          <p:cNvSpPr>
            <a:spLocks noGrp="1"/>
          </p:cNvSpPr>
          <p:nvPr>
            <p:ph type="dt" sz="half" idx="10"/>
          </p:nvPr>
        </p:nvSpPr>
        <p:spPr/>
        <p:txBody>
          <a:bodyPr/>
          <a:lstStyle/>
          <a:p>
            <a:fld id="{D4605E03-BC17-41A7-854C-DFAB672737DC}" type="datetime1">
              <a:rPr lang="en-US" smtClean="0"/>
              <a:t>5/21/2021</a:t>
            </a:fld>
            <a:endParaRPr lang="en-US" dirty="0"/>
          </a:p>
        </p:txBody>
      </p:sp>
      <p:sp>
        <p:nvSpPr>
          <p:cNvPr id="6" name="Footer Placeholder 5">
            <a:extLst>
              <a:ext uri="{FF2B5EF4-FFF2-40B4-BE49-F238E27FC236}">
                <a16:creationId xmlns:a16="http://schemas.microsoft.com/office/drawing/2014/main" id="{90EBF171-C48A-489D-83AD-40D2F100CD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A890146-AB3A-4650-AB93-DB62D2E83C07}"/>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057038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688A1-CB4F-46F7-B94E-9F98EA37F85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DFD714B-B51D-4C3B-8218-AD99457E957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57A86A-1E4F-42AB-A1DA-913DEC0726E8}"/>
              </a:ext>
            </a:extLst>
          </p:cNvPr>
          <p:cNvSpPr>
            <a:spLocks noGrp="1"/>
          </p:cNvSpPr>
          <p:nvPr>
            <p:ph type="dt" sz="half" idx="10"/>
          </p:nvPr>
        </p:nvSpPr>
        <p:spPr/>
        <p:txBody>
          <a:bodyPr/>
          <a:lstStyle/>
          <a:p>
            <a:fld id="{6F86ED0C-1DA7-41F0-94CF-6218B1FEDFF1}" type="datetime1">
              <a:rPr lang="en-US" smtClean="0"/>
              <a:t>5/21/2021</a:t>
            </a:fld>
            <a:endParaRPr lang="en-US" dirty="0"/>
          </a:p>
        </p:txBody>
      </p:sp>
      <p:sp>
        <p:nvSpPr>
          <p:cNvPr id="5" name="Footer Placeholder 4">
            <a:extLst>
              <a:ext uri="{FF2B5EF4-FFF2-40B4-BE49-F238E27FC236}">
                <a16:creationId xmlns:a16="http://schemas.microsoft.com/office/drawing/2014/main" id="{808978C4-509A-4619-8F40-772C7235367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A80CEF1-5785-4DC2-AF74-45252F0054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2628721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C30BB15-C16E-420A-A874-6000206FCFF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DE8DD13-82CB-4E86-AE5D-7E3486C3B5B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A24470-DD53-4E14-B618-B17E878DFCBC}"/>
              </a:ext>
            </a:extLst>
          </p:cNvPr>
          <p:cNvSpPr>
            <a:spLocks noGrp="1"/>
          </p:cNvSpPr>
          <p:nvPr>
            <p:ph type="dt" sz="half" idx="10"/>
          </p:nvPr>
        </p:nvSpPr>
        <p:spPr/>
        <p:txBody>
          <a:bodyPr/>
          <a:lstStyle/>
          <a:p>
            <a:fld id="{EECF02AB-6034-4B88-BC5A-7C17CB0EF809}" type="datetime1">
              <a:rPr lang="en-US" smtClean="0"/>
              <a:t>5/21/2021</a:t>
            </a:fld>
            <a:endParaRPr lang="en-US" dirty="0"/>
          </a:p>
        </p:txBody>
      </p:sp>
      <p:sp>
        <p:nvSpPr>
          <p:cNvPr id="5" name="Footer Placeholder 4">
            <a:extLst>
              <a:ext uri="{FF2B5EF4-FFF2-40B4-BE49-F238E27FC236}">
                <a16:creationId xmlns:a16="http://schemas.microsoft.com/office/drawing/2014/main" id="{F6095B1E-6D3E-4ABF-92BC-15DD56F9673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33CAFAC-16FF-4552-84DC-568D91D18F33}"/>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845446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DA47EA-B62D-47DD-89B3-2B25059915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B43FB6B-3412-409F-A31F-7EC24A6526B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23F086-E9F5-41A8-ABC3-A9945A6E533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4408324-A84C-4A45-93B6-78D079CCE772}" type="datetime1">
              <a:rPr lang="en-US" smtClean="0"/>
              <a:t>5/21/2021</a:t>
            </a:fld>
            <a:endParaRPr lang="en-US" dirty="0"/>
          </a:p>
        </p:txBody>
      </p:sp>
      <p:sp>
        <p:nvSpPr>
          <p:cNvPr id="5" name="Footer Placeholder 4">
            <a:extLst>
              <a:ext uri="{FF2B5EF4-FFF2-40B4-BE49-F238E27FC236}">
                <a16:creationId xmlns:a16="http://schemas.microsoft.com/office/drawing/2014/main" id="{1514AB7E-98AF-4CFC-B9D0-4EFD057A0D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7FBF666D-A8BA-422A-BBEB-080746F71DF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957611603"/>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4" name="Rectangle 133">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6" name="Rectangle 135">
            <a:extLst>
              <a:ext uri="{FF2B5EF4-FFF2-40B4-BE49-F238E27FC236}">
                <a16:creationId xmlns:a16="http://schemas.microsoft.com/office/drawing/2014/main" id="{35D813D1-BA6B-40B4-A101-04BB89445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8" name="Picture 137">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0" name="Rectangle 139">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2" name="Rectangle 141">
            <a:extLst>
              <a:ext uri="{FF2B5EF4-FFF2-40B4-BE49-F238E27FC236}">
                <a16:creationId xmlns:a16="http://schemas.microsoft.com/office/drawing/2014/main" id="{AEA3DFA5-2D7B-4989-8ED7-8321EC114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678" y="0"/>
            <a:ext cx="11145980" cy="6870723"/>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4" name="Rectangle 3">
            <a:extLst>
              <a:ext uri="{FF2B5EF4-FFF2-40B4-BE49-F238E27FC236}">
                <a16:creationId xmlns:a16="http://schemas.microsoft.com/office/drawing/2014/main" id="{D449B84A-017E-4645-B9B1-6EFBE30F857B}"/>
              </a:ext>
            </a:extLst>
          </p:cNvPr>
          <p:cNvSpPr>
            <a:spLocks noChangeArrowheads="1"/>
          </p:cNvSpPr>
          <p:nvPr/>
        </p:nvSpPr>
        <p:spPr bwMode="auto">
          <a:xfrm>
            <a:off x="1191966" y="3048861"/>
            <a:ext cx="10031557" cy="294154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rPr>
              <a:t>Skills for the Workplace</a:t>
            </a:r>
            <a:br>
              <a:rPr kumimoji="0" lang="en-US" altLang="en-US" sz="1600" b="0" i="0" u="none" strike="noStrike" cap="none" normalizeH="0" baseline="0" dirty="0">
                <a:ln>
                  <a:noFill/>
                </a:ln>
                <a:effectLst/>
              </a:rPr>
            </a:br>
            <a:r>
              <a:rPr kumimoji="0" lang="en-US" altLang="en-US" sz="1600" b="0" i="0" u="none" strike="noStrike" cap="none" normalizeH="0" baseline="0" dirty="0">
                <a:ln>
                  <a:noFill/>
                </a:ln>
                <a:effectLst/>
              </a:rPr>
              <a:t>Module Assignment Submission </a:t>
            </a:r>
            <a:br>
              <a:rPr kumimoji="0" lang="en-US" altLang="en-US" sz="1600" b="0" i="0" u="none" strike="noStrike" cap="none" normalizeH="0" baseline="0" dirty="0">
                <a:ln>
                  <a:noFill/>
                </a:ln>
                <a:effectLst/>
              </a:rPr>
            </a:br>
            <a:br>
              <a:rPr kumimoji="0" lang="en-US" altLang="en-US" sz="1600" b="0" i="0" u="none" strike="noStrike" cap="none" normalizeH="0" baseline="0" dirty="0">
                <a:ln>
                  <a:noFill/>
                </a:ln>
                <a:effectLst/>
              </a:rPr>
            </a:br>
            <a:endParaRPr kumimoji="0" lang="en-US" altLang="en-US" sz="1600" b="0"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600" b="1" i="0" u="none" strike="noStrike" cap="none" normalizeH="0" baseline="0" dirty="0">
                <a:ln>
                  <a:noFill/>
                </a:ln>
                <a:effectLst/>
              </a:rPr>
              <a:t>Statement of Confirmation of Authenticity</a:t>
            </a:r>
            <a:endParaRPr kumimoji="0" lang="en-US" altLang="en-US" sz="1600" b="0"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rPr>
              <a:t>By the act of making this submission, the student declares that this is the work of the student named above. The work has not, in whole or in part, been knowingly presented elsewhere for assessment, or where assessment has been built on a previous assessment, this has been identified. Where materials have been used from other sources it has been properly acknowledged. If this statement is untrue, the student acknowledges that an assessment offence has been committed.</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rPr>
              <a:t>Attention is drawn to the plagiarism and unfair practice policies of both the University and of ILM.</a:t>
            </a:r>
          </a:p>
        </p:txBody>
      </p:sp>
      <p:pic>
        <p:nvPicPr>
          <p:cNvPr id="1025" name="Picture 1" descr="Description: :::::::Desktop:In progress desktop:TRINITY SAINT DAVID:logo:TSD_logo2010.jpg">
            <a:extLst>
              <a:ext uri="{FF2B5EF4-FFF2-40B4-BE49-F238E27FC236}">
                <a16:creationId xmlns:a16="http://schemas.microsoft.com/office/drawing/2014/main" id="{F26D4FE4-E99D-448C-B1FA-72C9EFE3D84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91966" y="241659"/>
            <a:ext cx="4708227" cy="177307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30F28487-67C0-414D-80AF-7B9614256D10}"/>
              </a:ext>
            </a:extLst>
          </p:cNvPr>
          <p:cNvSpPr>
            <a:spLocks noChangeArrowheads="1"/>
          </p:cNvSpPr>
          <p:nvPr/>
        </p:nvSpPr>
        <p:spPr bwMode="auto">
          <a:xfrm>
            <a:off x="3081338" y="319563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2" name="Table 1">
            <a:extLst>
              <a:ext uri="{FF2B5EF4-FFF2-40B4-BE49-F238E27FC236}">
                <a16:creationId xmlns:a16="http://schemas.microsoft.com/office/drawing/2014/main" id="{5E0625D3-9482-43CE-AC61-A1B14FA36928}"/>
              </a:ext>
            </a:extLst>
          </p:cNvPr>
          <p:cNvGraphicFramePr>
            <a:graphicFrameLocks noGrp="1"/>
          </p:cNvGraphicFramePr>
          <p:nvPr>
            <p:extLst>
              <p:ext uri="{D42A27DB-BD31-4B8C-83A1-F6EECF244321}">
                <p14:modId xmlns:p14="http://schemas.microsoft.com/office/powerpoint/2010/main" val="778342138"/>
              </p:ext>
            </p:extLst>
          </p:nvPr>
        </p:nvGraphicFramePr>
        <p:xfrm>
          <a:off x="6094476" y="147706"/>
          <a:ext cx="5412679" cy="2753450"/>
        </p:xfrm>
        <a:graphic>
          <a:graphicData uri="http://schemas.openxmlformats.org/drawingml/2006/table">
            <a:tbl>
              <a:tblPr firstRow="1" firstCol="1" lastRow="1" lastCol="1" bandRow="1" bandCol="1">
                <a:tableStyleId>{2D5ABB26-0587-4C30-8999-92F81FD0307C}</a:tableStyleId>
              </a:tblPr>
              <a:tblGrid>
                <a:gridCol w="2124048">
                  <a:extLst>
                    <a:ext uri="{9D8B030D-6E8A-4147-A177-3AD203B41FA5}">
                      <a16:colId xmlns:a16="http://schemas.microsoft.com/office/drawing/2014/main" val="2604392580"/>
                    </a:ext>
                  </a:extLst>
                </a:gridCol>
                <a:gridCol w="3288631">
                  <a:extLst>
                    <a:ext uri="{9D8B030D-6E8A-4147-A177-3AD203B41FA5}">
                      <a16:colId xmlns:a16="http://schemas.microsoft.com/office/drawing/2014/main" val="1039643226"/>
                    </a:ext>
                  </a:extLst>
                </a:gridCol>
              </a:tblGrid>
              <a:tr h="540953">
                <a:tc>
                  <a:txBody>
                    <a:bodyPr/>
                    <a:lstStyle/>
                    <a:p>
                      <a:pPr algn="l" fontAlgn="t">
                        <a:lnSpc>
                          <a:spcPct val="150000"/>
                        </a:lnSpc>
                        <a:spcBef>
                          <a:spcPts val="600"/>
                        </a:spcBef>
                        <a:spcAft>
                          <a:spcPts val="600"/>
                        </a:spcAft>
                      </a:pPr>
                      <a:r>
                        <a:rPr lang="en-GB" sz="1300" b="1" u="none" strike="noStrike" cap="all" spc="60">
                          <a:solidFill>
                            <a:schemeClr val="tx1"/>
                          </a:solidFill>
                          <a:effectLst/>
                        </a:rPr>
                        <a:t>Student Name:</a:t>
                      </a:r>
                      <a:endParaRPr lang="en-GB" sz="1300" b="1" i="0" u="none" strike="noStrike" cap="all" spc="60">
                        <a:solidFill>
                          <a:schemeClr val="tx1"/>
                        </a:solidFill>
                        <a:effectLst/>
                        <a:latin typeface="Arial" panose="020B0604020202020204" pitchFamily="34" charset="0"/>
                      </a:endParaRPr>
                    </a:p>
                  </a:txBody>
                  <a:tcPr marL="145900" marR="145900" marT="145900" marB="145900"/>
                </a:tc>
                <a:tc>
                  <a:txBody>
                    <a:bodyPr/>
                    <a:lstStyle/>
                    <a:p>
                      <a:pPr algn="l" fontAlgn="t">
                        <a:lnSpc>
                          <a:spcPct val="150000"/>
                        </a:lnSpc>
                        <a:spcBef>
                          <a:spcPts val="600"/>
                        </a:spcBef>
                        <a:spcAft>
                          <a:spcPts val="600"/>
                        </a:spcAft>
                      </a:pPr>
                      <a:r>
                        <a:rPr lang="en-GB" sz="1300" b="1" u="none" strike="noStrike" cap="all" spc="60">
                          <a:solidFill>
                            <a:schemeClr val="tx1"/>
                          </a:solidFill>
                          <a:effectLst/>
                        </a:rPr>
                        <a:t>Gareth Thomas</a:t>
                      </a:r>
                      <a:endParaRPr lang="en-GB" sz="1300" b="1" i="0" u="none" strike="noStrike" cap="all" spc="60">
                        <a:solidFill>
                          <a:schemeClr val="tx1"/>
                        </a:solidFill>
                        <a:effectLst/>
                        <a:latin typeface="Arial" panose="020B0604020202020204" pitchFamily="34" charset="0"/>
                      </a:endParaRPr>
                    </a:p>
                  </a:txBody>
                  <a:tcPr marL="145900" marR="145900" marT="145900" marB="145900"/>
                </a:tc>
                <a:extLst>
                  <a:ext uri="{0D108BD9-81ED-4DB2-BD59-A6C34878D82A}">
                    <a16:rowId xmlns:a16="http://schemas.microsoft.com/office/drawing/2014/main" val="3933984629"/>
                  </a:ext>
                </a:extLst>
              </a:tr>
              <a:tr h="458863">
                <a:tc>
                  <a:txBody>
                    <a:bodyPr/>
                    <a:lstStyle/>
                    <a:p>
                      <a:pPr algn="l" fontAlgn="t">
                        <a:lnSpc>
                          <a:spcPct val="150000"/>
                        </a:lnSpc>
                        <a:spcBef>
                          <a:spcPts val="600"/>
                        </a:spcBef>
                        <a:spcAft>
                          <a:spcPts val="600"/>
                        </a:spcAft>
                      </a:pPr>
                      <a:r>
                        <a:rPr lang="en-GB" sz="1300" b="1" u="none" strike="noStrike" cap="none" spc="0">
                          <a:solidFill>
                            <a:schemeClr val="tx1"/>
                          </a:solidFill>
                          <a:effectLst/>
                        </a:rPr>
                        <a:t>Student Number:</a:t>
                      </a:r>
                      <a:endParaRPr lang="en-GB" sz="1300" b="1" i="0" u="none" strike="noStrike" cap="none" spc="0">
                        <a:solidFill>
                          <a:schemeClr val="tx1"/>
                        </a:solidFill>
                        <a:effectLst/>
                        <a:latin typeface="Arial" panose="020B0604020202020204" pitchFamily="34" charset="0"/>
                      </a:endParaRPr>
                    </a:p>
                  </a:txBody>
                  <a:tcPr marL="98748" marR="98748" marT="13715" marB="97267"/>
                </a:tc>
                <a:tc>
                  <a:txBody>
                    <a:bodyPr/>
                    <a:lstStyle/>
                    <a:p>
                      <a:pPr algn="l" fontAlgn="t">
                        <a:lnSpc>
                          <a:spcPct val="150000"/>
                        </a:lnSpc>
                        <a:spcBef>
                          <a:spcPts val="600"/>
                        </a:spcBef>
                        <a:spcAft>
                          <a:spcPts val="600"/>
                        </a:spcAft>
                      </a:pPr>
                      <a:r>
                        <a:rPr lang="en-GB" sz="1700" b="0" u="none" strike="noStrike" cap="none" spc="0">
                          <a:solidFill>
                            <a:schemeClr val="tx1"/>
                          </a:solidFill>
                          <a:effectLst/>
                        </a:rPr>
                        <a:t>2011839</a:t>
                      </a:r>
                      <a:endParaRPr lang="en-GB" sz="1700" b="0" i="0" u="none" strike="noStrike" cap="none" spc="0">
                        <a:solidFill>
                          <a:schemeClr val="tx1"/>
                        </a:solidFill>
                        <a:effectLst/>
                        <a:latin typeface="Arial" panose="020B0604020202020204" pitchFamily="34" charset="0"/>
                      </a:endParaRPr>
                    </a:p>
                  </a:txBody>
                  <a:tcPr marL="98748" marR="98748" marT="13715" marB="97267"/>
                </a:tc>
                <a:extLst>
                  <a:ext uri="{0D108BD9-81ED-4DB2-BD59-A6C34878D82A}">
                    <a16:rowId xmlns:a16="http://schemas.microsoft.com/office/drawing/2014/main" val="2019335651"/>
                  </a:ext>
                </a:extLst>
              </a:tr>
              <a:tr h="458863">
                <a:tc>
                  <a:txBody>
                    <a:bodyPr/>
                    <a:lstStyle/>
                    <a:p>
                      <a:pPr algn="l" fontAlgn="t">
                        <a:lnSpc>
                          <a:spcPct val="150000"/>
                        </a:lnSpc>
                        <a:spcBef>
                          <a:spcPts val="600"/>
                        </a:spcBef>
                        <a:spcAft>
                          <a:spcPts val="600"/>
                        </a:spcAft>
                      </a:pPr>
                      <a:r>
                        <a:rPr lang="en-GB" sz="1300" b="1" u="none" strike="noStrike" cap="none" spc="0">
                          <a:solidFill>
                            <a:schemeClr val="tx1"/>
                          </a:solidFill>
                          <a:effectLst/>
                        </a:rPr>
                        <a:t>Module No:</a:t>
                      </a:r>
                      <a:endParaRPr lang="en-GB" sz="1300" b="1" i="0" u="none" strike="noStrike" cap="none" spc="0">
                        <a:solidFill>
                          <a:schemeClr val="tx1"/>
                        </a:solidFill>
                        <a:effectLst/>
                        <a:latin typeface="Arial" panose="020B0604020202020204" pitchFamily="34" charset="0"/>
                      </a:endParaRPr>
                    </a:p>
                  </a:txBody>
                  <a:tcPr marL="98748" marR="98748" marT="13715" marB="97267"/>
                </a:tc>
                <a:tc>
                  <a:txBody>
                    <a:bodyPr/>
                    <a:lstStyle/>
                    <a:p>
                      <a:pPr algn="l" fontAlgn="t">
                        <a:lnSpc>
                          <a:spcPct val="150000"/>
                        </a:lnSpc>
                        <a:spcBef>
                          <a:spcPts val="600"/>
                        </a:spcBef>
                        <a:spcAft>
                          <a:spcPts val="600"/>
                        </a:spcAft>
                      </a:pPr>
                      <a:r>
                        <a:rPr lang="en-GB" sz="1700" b="0" u="none" strike="noStrike" cap="none" spc="0">
                          <a:solidFill>
                            <a:schemeClr val="tx1"/>
                          </a:solidFill>
                          <a:effectLst/>
                        </a:rPr>
                        <a:t>BMSK4002</a:t>
                      </a:r>
                      <a:endParaRPr lang="en-GB" sz="1700" b="0" i="0" u="none" strike="noStrike" cap="none" spc="0">
                        <a:solidFill>
                          <a:schemeClr val="tx1"/>
                        </a:solidFill>
                        <a:effectLst/>
                        <a:latin typeface="Arial" panose="020B0604020202020204" pitchFamily="34" charset="0"/>
                      </a:endParaRPr>
                    </a:p>
                  </a:txBody>
                  <a:tcPr marL="98748" marR="98748" marT="13715" marB="97267"/>
                </a:tc>
                <a:extLst>
                  <a:ext uri="{0D108BD9-81ED-4DB2-BD59-A6C34878D82A}">
                    <a16:rowId xmlns:a16="http://schemas.microsoft.com/office/drawing/2014/main" val="2444659457"/>
                  </a:ext>
                </a:extLst>
              </a:tr>
              <a:tr h="1165266">
                <a:tc>
                  <a:txBody>
                    <a:bodyPr/>
                    <a:lstStyle/>
                    <a:p>
                      <a:pPr algn="l" fontAlgn="t">
                        <a:lnSpc>
                          <a:spcPct val="150000"/>
                        </a:lnSpc>
                        <a:spcBef>
                          <a:spcPts val="600"/>
                        </a:spcBef>
                        <a:spcAft>
                          <a:spcPts val="600"/>
                        </a:spcAft>
                      </a:pPr>
                      <a:r>
                        <a:rPr lang="en-GB" sz="1700" b="1" u="none" strike="noStrike" cap="none" spc="0">
                          <a:solidFill>
                            <a:schemeClr val="tx1"/>
                          </a:solidFill>
                          <a:effectLst/>
                        </a:rPr>
                        <a:t>Module Title:</a:t>
                      </a:r>
                      <a:endParaRPr lang="en-GB" sz="1700" b="1" i="0" u="none" strike="noStrike" cap="none" spc="0">
                        <a:solidFill>
                          <a:schemeClr val="tx1"/>
                        </a:solidFill>
                        <a:effectLst/>
                        <a:latin typeface="Arial" panose="020B0604020202020204" pitchFamily="34" charset="0"/>
                      </a:endParaRPr>
                    </a:p>
                  </a:txBody>
                  <a:tcPr marL="98748" marR="98748" marT="13715" marB="97267"/>
                </a:tc>
                <a:tc>
                  <a:txBody>
                    <a:bodyPr/>
                    <a:lstStyle/>
                    <a:p>
                      <a:pPr algn="l" fontAlgn="t">
                        <a:lnSpc>
                          <a:spcPct val="150000"/>
                        </a:lnSpc>
                        <a:spcBef>
                          <a:spcPts val="600"/>
                        </a:spcBef>
                        <a:spcAft>
                          <a:spcPts val="600"/>
                        </a:spcAft>
                      </a:pPr>
                      <a:r>
                        <a:rPr lang="en-GB" sz="1700" b="1" u="none" strike="noStrike" cap="none" spc="0" dirty="0">
                          <a:solidFill>
                            <a:schemeClr val="tx1"/>
                          </a:solidFill>
                          <a:effectLst/>
                        </a:rPr>
                        <a:t>Effective Team Working and Communication </a:t>
                      </a:r>
                      <a:endParaRPr lang="en-GB" sz="1700" b="1" i="0" u="none" strike="noStrike" cap="none" spc="0" dirty="0">
                        <a:solidFill>
                          <a:schemeClr val="tx1"/>
                        </a:solidFill>
                        <a:effectLst/>
                        <a:latin typeface="Arial" panose="020B0604020202020204" pitchFamily="34" charset="0"/>
                      </a:endParaRPr>
                    </a:p>
                  </a:txBody>
                  <a:tcPr marL="98748" marR="98748" marT="13715" marB="97267"/>
                </a:tc>
                <a:extLst>
                  <a:ext uri="{0D108BD9-81ED-4DB2-BD59-A6C34878D82A}">
                    <a16:rowId xmlns:a16="http://schemas.microsoft.com/office/drawing/2014/main" val="4186978259"/>
                  </a:ext>
                </a:extLst>
              </a:tr>
            </a:tbl>
          </a:graphicData>
        </a:graphic>
      </p:graphicFrame>
    </p:spTree>
    <p:extLst>
      <p:ext uri="{BB962C8B-B14F-4D97-AF65-F5344CB8AC3E}">
        <p14:creationId xmlns:p14="http://schemas.microsoft.com/office/powerpoint/2010/main" val="31805809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1B77C-C384-40DE-A31A-14A21E9359C9}"/>
              </a:ext>
            </a:extLst>
          </p:cNvPr>
          <p:cNvSpPr>
            <a:spLocks noGrp="1"/>
          </p:cNvSpPr>
          <p:nvPr>
            <p:ph type="title"/>
          </p:nvPr>
        </p:nvSpPr>
        <p:spPr>
          <a:xfrm>
            <a:off x="3437758" y="-65741"/>
            <a:ext cx="8770571" cy="452000"/>
          </a:xfrm>
        </p:spPr>
        <p:txBody>
          <a:bodyPr>
            <a:noAutofit/>
          </a:bodyPr>
          <a:lstStyle/>
          <a:p>
            <a:r>
              <a:rPr lang="en-GB" sz="2800" dirty="0"/>
              <a:t>Presentation Lesson Plan</a:t>
            </a:r>
          </a:p>
        </p:txBody>
      </p:sp>
      <p:graphicFrame>
        <p:nvGraphicFramePr>
          <p:cNvPr id="6" name="Content Placeholder 5">
            <a:extLst>
              <a:ext uri="{FF2B5EF4-FFF2-40B4-BE49-F238E27FC236}">
                <a16:creationId xmlns:a16="http://schemas.microsoft.com/office/drawing/2014/main" id="{3A59E4C7-5D41-4892-AC2D-E0CA84483A0D}"/>
              </a:ext>
            </a:extLst>
          </p:cNvPr>
          <p:cNvGraphicFramePr>
            <a:graphicFrameLocks noGrp="1"/>
          </p:cNvGraphicFramePr>
          <p:nvPr>
            <p:ph idx="1"/>
            <p:extLst>
              <p:ext uri="{D42A27DB-BD31-4B8C-83A1-F6EECF244321}">
                <p14:modId xmlns:p14="http://schemas.microsoft.com/office/powerpoint/2010/main" val="2102585358"/>
              </p:ext>
            </p:extLst>
          </p:nvPr>
        </p:nvGraphicFramePr>
        <p:xfrm>
          <a:off x="371476" y="321367"/>
          <a:ext cx="11233874" cy="6338102"/>
        </p:xfrm>
        <a:graphic>
          <a:graphicData uri="http://schemas.openxmlformats.org/drawingml/2006/table">
            <a:tbl>
              <a:tblPr firstRow="1" firstCol="1" bandRow="1">
                <a:tableStyleId>{5C22544A-7EE6-4342-B048-85BDC9FD1C3A}</a:tableStyleId>
              </a:tblPr>
              <a:tblGrid>
                <a:gridCol w="1447212">
                  <a:extLst>
                    <a:ext uri="{9D8B030D-6E8A-4147-A177-3AD203B41FA5}">
                      <a16:colId xmlns:a16="http://schemas.microsoft.com/office/drawing/2014/main" val="1668479967"/>
                    </a:ext>
                  </a:extLst>
                </a:gridCol>
                <a:gridCol w="2894425">
                  <a:extLst>
                    <a:ext uri="{9D8B030D-6E8A-4147-A177-3AD203B41FA5}">
                      <a16:colId xmlns:a16="http://schemas.microsoft.com/office/drawing/2014/main" val="2987426844"/>
                    </a:ext>
                  </a:extLst>
                </a:gridCol>
                <a:gridCol w="5811322">
                  <a:extLst>
                    <a:ext uri="{9D8B030D-6E8A-4147-A177-3AD203B41FA5}">
                      <a16:colId xmlns:a16="http://schemas.microsoft.com/office/drawing/2014/main" val="3204215887"/>
                    </a:ext>
                  </a:extLst>
                </a:gridCol>
                <a:gridCol w="1080915">
                  <a:extLst>
                    <a:ext uri="{9D8B030D-6E8A-4147-A177-3AD203B41FA5}">
                      <a16:colId xmlns:a16="http://schemas.microsoft.com/office/drawing/2014/main" val="2620605010"/>
                    </a:ext>
                  </a:extLst>
                </a:gridCol>
              </a:tblGrid>
              <a:tr h="577805">
                <a:tc>
                  <a:txBody>
                    <a:bodyPr/>
                    <a:lstStyle/>
                    <a:p>
                      <a:pPr>
                        <a:lnSpc>
                          <a:spcPct val="115000"/>
                        </a:lnSpc>
                        <a:spcAft>
                          <a:spcPts val="1000"/>
                        </a:spcAft>
                      </a:pPr>
                      <a:r>
                        <a:rPr lang="en-GB" sz="1100" dirty="0">
                          <a:effectLst/>
                        </a:rPr>
                        <a:t>SLIDE </a:t>
                      </a:r>
                    </a:p>
                    <a:p>
                      <a:pPr>
                        <a:lnSpc>
                          <a:spcPct val="115000"/>
                        </a:lnSpc>
                        <a:spcAft>
                          <a:spcPts val="1000"/>
                        </a:spcAft>
                      </a:pPr>
                      <a:r>
                        <a:rPr lang="en-GB" sz="1100" dirty="0">
                          <a:effectLst/>
                        </a:rPr>
                        <a:t>NUMBER</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GB" sz="1100" dirty="0">
                          <a:effectLst/>
                        </a:rPr>
                        <a:t>TITLE OF SLIDE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GB" sz="1100" dirty="0">
                          <a:effectLst/>
                        </a:rPr>
                        <a:t>CONTENT OF SLIDE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a:effectLst/>
                        </a:rPr>
                        <a:t>MINS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24069820"/>
                  </a:ext>
                </a:extLst>
              </a:tr>
              <a:tr h="577805">
                <a:tc>
                  <a:txBody>
                    <a:bodyPr/>
                    <a:lstStyle/>
                    <a:p>
                      <a:pPr algn="ctr">
                        <a:lnSpc>
                          <a:spcPct val="115000"/>
                        </a:lnSpc>
                        <a:spcAft>
                          <a:spcPts val="1000"/>
                        </a:spcAft>
                      </a:pPr>
                      <a:r>
                        <a:rPr lang="en-GB" sz="1100" dirty="0">
                          <a:effectLst/>
                        </a:rPr>
                        <a:t>4 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Presentation lesson plan </a:t>
                      </a:r>
                    </a:p>
                  </a:txBody>
                  <a:tcPr marL="68580" marR="68580" marT="0" marB="0"/>
                </a:tc>
                <a:tc>
                  <a:txBody>
                    <a:bodyPr/>
                    <a:lstStyle/>
                    <a:p>
                      <a:pPr>
                        <a:lnSpc>
                          <a:spcPct val="115000"/>
                        </a:lnSpc>
                        <a:spcAft>
                          <a:spcPts val="1000"/>
                        </a:spcAft>
                      </a:pPr>
                      <a:r>
                        <a:rPr lang="en-GB" sz="1100" dirty="0">
                          <a:effectLst/>
                        </a:rPr>
                        <a:t> an overview of the presentation with timings for guidance</a:t>
                      </a:r>
                    </a:p>
                    <a:p>
                      <a:pPr>
                        <a:lnSpc>
                          <a:spcPct val="115000"/>
                        </a:lnSpc>
                        <a:spcAft>
                          <a:spcPts val="10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dirty="0">
                          <a:effectLst/>
                        </a:rPr>
                        <a:t> 00.00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04084241"/>
                  </a:ext>
                </a:extLst>
              </a:tr>
              <a:tr h="577805">
                <a:tc>
                  <a:txBody>
                    <a:bodyPr/>
                    <a:lstStyle/>
                    <a:p>
                      <a:pPr algn="ctr">
                        <a:lnSpc>
                          <a:spcPct val="115000"/>
                        </a:lnSpc>
                        <a:spcAft>
                          <a:spcPts val="10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5</a:t>
                      </a:r>
                    </a:p>
                  </a:txBody>
                  <a:tcPr marL="68580" marR="68580" marT="0" marB="0"/>
                </a:tc>
                <a:tc>
                  <a:txBody>
                    <a:bodyPr/>
                    <a:lstStyle/>
                    <a:p>
                      <a:pPr>
                        <a:lnSpc>
                          <a:spcPct val="115000"/>
                        </a:lnSpc>
                        <a:spcAft>
                          <a:spcPts val="1000"/>
                        </a:spcAft>
                      </a:pPr>
                      <a:r>
                        <a:rPr lang="en-GB" sz="1100">
                          <a:effectLst/>
                        </a:rPr>
                        <a:t>Introduction </a:t>
                      </a:r>
                    </a:p>
                    <a:p>
                      <a:pPr>
                        <a:lnSpc>
                          <a:spcPct val="115000"/>
                        </a:lnSpc>
                        <a:spcAft>
                          <a:spcPts val="1000"/>
                        </a:spcAft>
                      </a:pPr>
                      <a:r>
                        <a:rPr lang="en-GB" sz="1100">
                          <a:effectLst/>
                        </a:rPr>
                        <a:t>Slide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dirty="0">
                          <a:effectLst/>
                        </a:rPr>
                        <a:t>Introduce myself and presentation to audience. And what the content of it will be covering.</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dirty="0">
                          <a:effectLst/>
                        </a:rPr>
                        <a:t>01.00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22065647"/>
                  </a:ext>
                </a:extLst>
              </a:tr>
              <a:tr h="209193">
                <a:tc>
                  <a:txBody>
                    <a:bodyPr/>
                    <a:lstStyle/>
                    <a:p>
                      <a:pPr algn="ctr">
                        <a:lnSpc>
                          <a:spcPct val="115000"/>
                        </a:lnSpc>
                        <a:spcAft>
                          <a:spcPts val="10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6</a:t>
                      </a:r>
                    </a:p>
                  </a:txBody>
                  <a:tcPr marL="68580" marR="68580" marT="0" marB="0"/>
                </a:tc>
                <a:tc>
                  <a:txBody>
                    <a:bodyPr/>
                    <a:lstStyle/>
                    <a:p>
                      <a:pPr>
                        <a:lnSpc>
                          <a:spcPct val="115000"/>
                        </a:lnSpc>
                        <a:spcAft>
                          <a:spcPts val="1000"/>
                        </a:spcAft>
                      </a:pPr>
                      <a:r>
                        <a:rPr lang="en-GB" sz="1100">
                          <a:effectLst/>
                        </a:rPr>
                        <a:t>Groups Vs Teams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a:effectLst/>
                        </a:rPr>
                        <a:t>Explain to audience the differences between a group and a team.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dirty="0">
                          <a:effectLst/>
                        </a:rPr>
                        <a:t>00.30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83375939"/>
                  </a:ext>
                </a:extLst>
              </a:tr>
              <a:tr h="209193">
                <a:tc>
                  <a:txBody>
                    <a:bodyPr/>
                    <a:lstStyle/>
                    <a:p>
                      <a:pPr algn="ctr">
                        <a:lnSpc>
                          <a:spcPct val="115000"/>
                        </a:lnSpc>
                        <a:spcAft>
                          <a:spcPts val="10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7</a:t>
                      </a:r>
                    </a:p>
                  </a:txBody>
                  <a:tcPr marL="68580" marR="68580" marT="0" marB="0"/>
                </a:tc>
                <a:tc>
                  <a:txBody>
                    <a:bodyPr/>
                    <a:lstStyle/>
                    <a:p>
                      <a:pPr>
                        <a:lnSpc>
                          <a:spcPct val="115000"/>
                        </a:lnSpc>
                        <a:spcAft>
                          <a:spcPts val="1000"/>
                        </a:spcAft>
                      </a:pPr>
                      <a:r>
                        <a:rPr lang="en-GB" sz="1100">
                          <a:effectLst/>
                        </a:rPr>
                        <a:t>Definition Of A Team.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a:effectLst/>
                        </a:rPr>
                        <a:t>Explain the definition of a team.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dirty="0">
                          <a:effectLst/>
                        </a:rPr>
                        <a:t> 00.40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24633027"/>
                  </a:ext>
                </a:extLst>
              </a:tr>
              <a:tr h="209193">
                <a:tc>
                  <a:txBody>
                    <a:bodyPr/>
                    <a:lstStyle/>
                    <a:p>
                      <a:pPr algn="ctr">
                        <a:lnSpc>
                          <a:spcPct val="115000"/>
                        </a:lnSpc>
                        <a:spcAft>
                          <a:spcPts val="10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8</a:t>
                      </a:r>
                    </a:p>
                  </a:txBody>
                  <a:tcPr marL="68580" marR="68580" marT="0" marB="0"/>
                </a:tc>
                <a:tc>
                  <a:txBody>
                    <a:bodyPr/>
                    <a:lstStyle/>
                    <a:p>
                      <a:pPr>
                        <a:lnSpc>
                          <a:spcPct val="115000"/>
                        </a:lnSpc>
                        <a:spcAft>
                          <a:spcPts val="1000"/>
                        </a:spcAft>
                      </a:pPr>
                      <a:r>
                        <a:rPr lang="en-GB" sz="1100">
                          <a:effectLst/>
                        </a:rPr>
                        <a:t>Definition Of A Team. Ctd.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a:effectLst/>
                        </a:rPr>
                        <a:t>Another definition of a team, both definitions are credible and C.R.A.A.P tested.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dirty="0">
                          <a:effectLst/>
                        </a:rPr>
                        <a:t> 00.20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83674028"/>
                  </a:ext>
                </a:extLst>
              </a:tr>
              <a:tr h="431413">
                <a:tc>
                  <a:txBody>
                    <a:bodyPr/>
                    <a:lstStyle/>
                    <a:p>
                      <a:pPr algn="ctr">
                        <a:lnSpc>
                          <a:spcPct val="115000"/>
                        </a:lnSpc>
                        <a:spcAft>
                          <a:spcPts val="10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9</a:t>
                      </a:r>
                    </a:p>
                  </a:txBody>
                  <a:tcPr marL="68580" marR="68580" marT="0" marB="0"/>
                </a:tc>
                <a:tc>
                  <a:txBody>
                    <a:bodyPr/>
                    <a:lstStyle/>
                    <a:p>
                      <a:pPr>
                        <a:lnSpc>
                          <a:spcPct val="115000"/>
                        </a:lnSpc>
                        <a:spcAft>
                          <a:spcPts val="1000"/>
                        </a:spcAft>
                      </a:pPr>
                      <a:r>
                        <a:rPr lang="en-GB" sz="1100">
                          <a:effectLst/>
                        </a:rPr>
                        <a:t>The Importance Of Trust And Communication In A Team.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a:effectLst/>
                        </a:rPr>
                        <a:t>Briefly outline the need for trust and communication within an effective team.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dirty="0">
                          <a:effectLst/>
                        </a:rPr>
                        <a:t> 00.30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22803993"/>
                  </a:ext>
                </a:extLst>
              </a:tr>
              <a:tr h="653635">
                <a:tc>
                  <a:txBody>
                    <a:bodyPr/>
                    <a:lstStyle/>
                    <a:p>
                      <a:pPr algn="ctr">
                        <a:lnSpc>
                          <a:spcPct val="115000"/>
                        </a:lnSpc>
                        <a:spcAft>
                          <a:spcPts val="10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10</a:t>
                      </a:r>
                    </a:p>
                  </a:txBody>
                  <a:tcPr marL="68580" marR="68580" marT="0" marB="0"/>
                </a:tc>
                <a:tc>
                  <a:txBody>
                    <a:bodyPr/>
                    <a:lstStyle/>
                    <a:p>
                      <a:pPr>
                        <a:lnSpc>
                          <a:spcPct val="115000"/>
                        </a:lnSpc>
                        <a:spcAft>
                          <a:spcPts val="1000"/>
                        </a:spcAft>
                      </a:pPr>
                      <a:r>
                        <a:rPr lang="en-GB" sz="1100">
                          <a:effectLst/>
                        </a:rPr>
                        <a:t>There Are Many Models Of Group Development, Here Are Just A Few.</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a:effectLst/>
                        </a:rPr>
                        <a:t>Explain that there are many group development models, and read a few of the differences out aloud, also tell audience even though they are by different authors, and have different wording the feelings and emotions a team experience will be the same whoever the author.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dirty="0">
                          <a:effectLst/>
                        </a:rPr>
                        <a:t> 00.25</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63496122"/>
                  </a:ext>
                </a:extLst>
              </a:tr>
              <a:tr h="431413">
                <a:tc>
                  <a:txBody>
                    <a:bodyPr/>
                    <a:lstStyle/>
                    <a:p>
                      <a:pPr algn="ctr">
                        <a:lnSpc>
                          <a:spcPct val="115000"/>
                        </a:lnSpc>
                        <a:spcAft>
                          <a:spcPts val="10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11</a:t>
                      </a:r>
                    </a:p>
                  </a:txBody>
                  <a:tcPr marL="68580" marR="68580" marT="0" marB="0"/>
                </a:tc>
                <a:tc>
                  <a:txBody>
                    <a:bodyPr/>
                    <a:lstStyle/>
                    <a:p>
                      <a:pPr>
                        <a:lnSpc>
                          <a:spcPct val="115000"/>
                        </a:lnSpc>
                        <a:spcAft>
                          <a:spcPts val="1000"/>
                        </a:spcAft>
                      </a:pPr>
                      <a:r>
                        <a:rPr lang="en-GB" sz="1100">
                          <a:effectLst/>
                        </a:rPr>
                        <a:t>Some Other Models.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a:effectLst/>
                        </a:rPr>
                        <a:t>Here are a few more models just to make audience aware how many authors there actually are.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dirty="0">
                          <a:effectLst/>
                        </a:rPr>
                        <a:t> 00.30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82750803"/>
                  </a:ext>
                </a:extLst>
              </a:tr>
              <a:tr h="431413">
                <a:tc>
                  <a:txBody>
                    <a:bodyPr/>
                    <a:lstStyle/>
                    <a:p>
                      <a:pPr algn="ctr">
                        <a:lnSpc>
                          <a:spcPct val="115000"/>
                        </a:lnSpc>
                        <a:spcAft>
                          <a:spcPts val="10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12</a:t>
                      </a:r>
                    </a:p>
                  </a:txBody>
                  <a:tcPr marL="68580" marR="68580" marT="0" marB="0"/>
                </a:tc>
                <a:tc>
                  <a:txBody>
                    <a:bodyPr/>
                    <a:lstStyle/>
                    <a:p>
                      <a:pPr>
                        <a:lnSpc>
                          <a:spcPct val="115000"/>
                        </a:lnSpc>
                        <a:spcAft>
                          <a:spcPts val="1000"/>
                        </a:spcAft>
                      </a:pPr>
                      <a:r>
                        <a:rPr lang="en-GB" sz="1100">
                          <a:effectLst/>
                        </a:rPr>
                        <a:t>Bruce Tuckman Model Of Group Development.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a:effectLst/>
                        </a:rPr>
                        <a:t>Explain that for this presentation the Bruce Tuckman model will be used.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dirty="0">
                          <a:effectLst/>
                        </a:rPr>
                        <a:t> 01.00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29149432"/>
                  </a:ext>
                </a:extLst>
              </a:tr>
              <a:tr h="209193">
                <a:tc>
                  <a:txBody>
                    <a:bodyPr/>
                    <a:lstStyle/>
                    <a:p>
                      <a:pPr algn="ctr">
                        <a:lnSpc>
                          <a:spcPct val="115000"/>
                        </a:lnSpc>
                        <a:spcAft>
                          <a:spcPts val="10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13</a:t>
                      </a:r>
                    </a:p>
                  </a:txBody>
                  <a:tcPr marL="68580" marR="68580" marT="0" marB="0"/>
                </a:tc>
                <a:tc>
                  <a:txBody>
                    <a:bodyPr/>
                    <a:lstStyle/>
                    <a:p>
                      <a:pPr>
                        <a:lnSpc>
                          <a:spcPct val="115000"/>
                        </a:lnSpc>
                        <a:spcAft>
                          <a:spcPts val="1000"/>
                        </a:spcAft>
                      </a:pPr>
                      <a:r>
                        <a:rPr lang="en-GB" sz="1100">
                          <a:effectLst/>
                        </a:rPr>
                        <a:t>Adjourning/Mourning</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a:effectLst/>
                        </a:rPr>
                        <a:t>Explain that the original Tuckman only had 4 and that this was added at a later stage.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dirty="0">
                          <a:effectLst/>
                        </a:rPr>
                        <a:t> 00.45</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2506383"/>
                  </a:ext>
                </a:extLst>
              </a:tr>
              <a:tr h="273451">
                <a:tc>
                  <a:txBody>
                    <a:bodyPr/>
                    <a:lstStyle/>
                    <a:p>
                      <a:pPr algn="ctr">
                        <a:lnSpc>
                          <a:spcPct val="115000"/>
                        </a:lnSpc>
                        <a:spcAft>
                          <a:spcPts val="10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14</a:t>
                      </a:r>
                    </a:p>
                  </a:txBody>
                  <a:tcPr marL="68580" marR="68580" marT="0" marB="0"/>
                </a:tc>
                <a:tc>
                  <a:txBody>
                    <a:bodyPr/>
                    <a:lstStyle/>
                    <a:p>
                      <a:pPr>
                        <a:lnSpc>
                          <a:spcPct val="115000"/>
                        </a:lnSpc>
                        <a:spcAft>
                          <a:spcPts val="1000"/>
                        </a:spcAft>
                      </a:pPr>
                      <a:r>
                        <a:rPr lang="en-GB" sz="1100">
                          <a:effectLst/>
                        </a:rPr>
                        <a:t>A Definition Of Group Dynamics.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a:effectLst/>
                        </a:rPr>
                        <a:t>Tell the audience who coined the phrase and read aloud Lewins definition.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dirty="0">
                          <a:effectLst/>
                        </a:rPr>
                        <a:t> 00.30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76263483"/>
                  </a:ext>
                </a:extLst>
              </a:tr>
              <a:tr h="683764">
                <a:tc>
                  <a:txBody>
                    <a:bodyPr/>
                    <a:lstStyle/>
                    <a:p>
                      <a:pPr algn="ctr">
                        <a:lnSpc>
                          <a:spcPct val="115000"/>
                        </a:lnSpc>
                        <a:spcAft>
                          <a:spcPts val="1000"/>
                        </a:spcAft>
                      </a:pPr>
                      <a:r>
                        <a:rPr lang="en-GB" sz="1100" dirty="0">
                          <a:effectLst/>
                        </a:rPr>
                        <a:t> 15 – 17</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dirty="0">
                          <a:effectLst/>
                        </a:rPr>
                        <a:t>Belbin’s 9 Roles Of An Effective Team.</a:t>
                      </a:r>
                      <a:br>
                        <a:rPr lang="en-GB" sz="1100" dirty="0">
                          <a:effectLst/>
                        </a:rPr>
                      </a:br>
                      <a:r>
                        <a:rPr lang="en-GB" sz="1100" dirty="0">
                          <a:effectLst/>
                        </a:rPr>
                        <a:t>(and questions).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dirty="0">
                          <a:effectLst/>
                        </a:rPr>
                        <a:t>Briefly go through the 9 models and explain a team doesn’t nave to employ 9 members as people have more than one of the traits, also explain that members can have more than one of these traits and also a specialist is sometimes used in a consultancy capacity and is not always read.</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dirty="0">
                          <a:effectLst/>
                        </a:rPr>
                        <a:t> 02.05</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46141799"/>
                  </a:ext>
                </a:extLst>
              </a:tr>
              <a:tr h="431413">
                <a:tc>
                  <a:txBody>
                    <a:bodyPr/>
                    <a:lstStyle/>
                    <a:p>
                      <a:pPr algn="ctr">
                        <a:lnSpc>
                          <a:spcPct val="115000"/>
                        </a:lnSpc>
                        <a:spcAft>
                          <a:spcPts val="1000"/>
                        </a:spcAft>
                      </a:pPr>
                      <a:r>
                        <a:rPr lang="en-GB" sz="1100" dirty="0">
                          <a:effectLst/>
                        </a:rPr>
                        <a:t>18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dirty="0">
                          <a:effectLst/>
                        </a:rPr>
                        <a:t>References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dirty="0">
                          <a:effectLst/>
                        </a:rPr>
                        <a:t>This page gives credit to the people that have been cited in this presentation and can also act as a further reading list.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dirty="0">
                          <a:effectLst/>
                        </a:rPr>
                        <a:t> 00.00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13813774"/>
                  </a:ext>
                </a:extLst>
              </a:tr>
              <a:tr h="431413">
                <a:tc>
                  <a:txBody>
                    <a:bodyPr/>
                    <a:lstStyle/>
                    <a:p>
                      <a:pPr algn="ctr">
                        <a:lnSpc>
                          <a:spcPct val="115000"/>
                        </a:lnSpc>
                        <a:spcAft>
                          <a:spcPts val="10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19</a:t>
                      </a:r>
                    </a:p>
                  </a:txBody>
                  <a:tcPr marL="68580" marR="68580" marT="0" marB="0"/>
                </a:tc>
                <a:tc>
                  <a:txBody>
                    <a:bodyPr/>
                    <a:lstStyle/>
                    <a:p>
                      <a:pPr>
                        <a:lnSpc>
                          <a:spcPct val="115000"/>
                        </a:lnSpc>
                        <a:spcAft>
                          <a:spcPts val="10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Peer Mentor Feedback Form and Questions</a:t>
                      </a:r>
                    </a:p>
                  </a:txBody>
                  <a:tcPr marL="68580" marR="68580" marT="0" marB="0"/>
                </a:tc>
                <a:tc>
                  <a:txBody>
                    <a:bodyPr/>
                    <a:lstStyle/>
                    <a:p>
                      <a:pPr>
                        <a:lnSpc>
                          <a:spcPct val="115000"/>
                        </a:lnSpc>
                        <a:spcAft>
                          <a:spcPts val="10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01.00</a:t>
                      </a:r>
                    </a:p>
                  </a:txBody>
                  <a:tcPr marL="68580" marR="68580" marT="0" marB="0"/>
                </a:tc>
                <a:extLst>
                  <a:ext uri="{0D108BD9-81ED-4DB2-BD59-A6C34878D82A}">
                    <a16:rowId xmlns:a16="http://schemas.microsoft.com/office/drawing/2014/main" val="31636436"/>
                  </a:ext>
                </a:extLst>
              </a:tr>
            </a:tbl>
          </a:graphicData>
        </a:graphic>
      </p:graphicFrame>
    </p:spTree>
    <p:extLst>
      <p:ext uri="{BB962C8B-B14F-4D97-AF65-F5344CB8AC3E}">
        <p14:creationId xmlns:p14="http://schemas.microsoft.com/office/powerpoint/2010/main" val="7691885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13F4555-D37B-4016-888E-B5EF0C39526E}"/>
              </a:ext>
            </a:extLst>
          </p:cNvPr>
          <p:cNvSpPr txBox="1"/>
          <p:nvPr/>
        </p:nvSpPr>
        <p:spPr>
          <a:xfrm flipH="1">
            <a:off x="1031556" y="914400"/>
            <a:ext cx="7955281" cy="369332"/>
          </a:xfrm>
          <a:prstGeom prst="rect">
            <a:avLst/>
          </a:prstGeom>
          <a:noFill/>
        </p:spPr>
        <p:txBody>
          <a:bodyPr wrap="square" rtlCol="0">
            <a:spAutoFit/>
          </a:bodyPr>
          <a:lstStyle/>
          <a:p>
            <a:r>
              <a:rPr lang="en-GB" dirty="0"/>
              <a:t>Learning objectives.</a:t>
            </a:r>
          </a:p>
        </p:txBody>
      </p:sp>
      <p:sp>
        <p:nvSpPr>
          <p:cNvPr id="9" name="TextBox 8">
            <a:extLst>
              <a:ext uri="{FF2B5EF4-FFF2-40B4-BE49-F238E27FC236}">
                <a16:creationId xmlns:a16="http://schemas.microsoft.com/office/drawing/2014/main" id="{79A2240A-2876-4719-87E7-06A2E826E768}"/>
              </a:ext>
            </a:extLst>
          </p:cNvPr>
          <p:cNvSpPr txBox="1"/>
          <p:nvPr/>
        </p:nvSpPr>
        <p:spPr>
          <a:xfrm>
            <a:off x="1102993" y="2413337"/>
            <a:ext cx="8912545" cy="2031325"/>
          </a:xfrm>
          <a:prstGeom prst="rect">
            <a:avLst/>
          </a:prstGeom>
          <a:noFill/>
        </p:spPr>
        <p:txBody>
          <a:bodyPr wrap="square" rtlCol="0">
            <a:spAutoFit/>
          </a:bodyPr>
          <a:lstStyle/>
          <a:p>
            <a:pPr marL="342900" indent="-342900">
              <a:buAutoNum type="arabicPeriod"/>
            </a:pPr>
            <a:r>
              <a:rPr lang="en-GB" dirty="0"/>
              <a:t>Define what a team is, as opposed  to a group.</a:t>
            </a:r>
          </a:p>
          <a:p>
            <a:pPr marL="342900" indent="-342900">
              <a:buAutoNum type="arabicPeriod"/>
            </a:pPr>
            <a:endParaRPr lang="en-GB" dirty="0"/>
          </a:p>
          <a:p>
            <a:pPr marL="342900" indent="-342900">
              <a:buAutoNum type="arabicPeriod"/>
            </a:pPr>
            <a:r>
              <a:rPr lang="en-GB" dirty="0"/>
              <a:t>Study phases of group development focussing on </a:t>
            </a:r>
            <a:r>
              <a:rPr lang="en-GB" dirty="0" err="1"/>
              <a:t>Tuckmans</a:t>
            </a:r>
            <a:r>
              <a:rPr lang="en-GB" dirty="0"/>
              <a:t> model.</a:t>
            </a:r>
          </a:p>
          <a:p>
            <a:pPr marL="342900" indent="-342900">
              <a:buAutoNum type="arabicPeriod"/>
            </a:pPr>
            <a:endParaRPr lang="en-GB" dirty="0"/>
          </a:p>
          <a:p>
            <a:pPr marL="342900" indent="-342900">
              <a:buAutoNum type="arabicPeriod"/>
            </a:pPr>
            <a:r>
              <a:rPr lang="en-GB" dirty="0"/>
              <a:t>Learn about </a:t>
            </a:r>
            <a:r>
              <a:rPr lang="en-GB" dirty="0" err="1"/>
              <a:t>Belbins</a:t>
            </a:r>
            <a:r>
              <a:rPr lang="en-GB" dirty="0"/>
              <a:t>  9 roles of an effective team.</a:t>
            </a:r>
          </a:p>
          <a:p>
            <a:pPr marL="342900" indent="-342900">
              <a:buAutoNum type="arabicPeriod"/>
            </a:pPr>
            <a:endParaRPr lang="en-GB" dirty="0"/>
          </a:p>
          <a:p>
            <a:pPr marL="342900" indent="-342900">
              <a:buAutoNum type="arabicPeriod"/>
            </a:pPr>
            <a:endParaRPr lang="en-GB" dirty="0"/>
          </a:p>
        </p:txBody>
      </p:sp>
    </p:spTree>
    <p:extLst>
      <p:ext uri="{BB962C8B-B14F-4D97-AF65-F5344CB8AC3E}">
        <p14:creationId xmlns:p14="http://schemas.microsoft.com/office/powerpoint/2010/main" val="36731921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descr="Puzzle">
            <a:extLst>
              <a:ext uri="{FF2B5EF4-FFF2-40B4-BE49-F238E27FC236}">
                <a16:creationId xmlns:a16="http://schemas.microsoft.com/office/drawing/2014/main" id="{2201E873-F8DB-4E29-BE1F-E421A162AC8F}"/>
              </a:ext>
            </a:extLst>
          </p:cNvPr>
          <p:cNvPicPr>
            <a:picLocks noChangeAspect="1"/>
          </p:cNvPicPr>
          <p:nvPr/>
        </p:nvPicPr>
        <p:blipFill rotWithShape="1">
          <a:blip r:embed="rId2">
            <a:duotone>
              <a:prstClr val="black"/>
              <a:schemeClr val="tx2">
                <a:tint val="45000"/>
                <a:satMod val="400000"/>
              </a:schemeClr>
            </a:duotone>
          </a:blip>
          <a:srcRect t="4896" r="-1" b="10812"/>
          <a:stretch/>
        </p:blipFill>
        <p:spPr>
          <a:xfrm>
            <a:off x="-954686" y="0"/>
            <a:ext cx="13146686" cy="6857990"/>
          </a:xfrm>
          <a:prstGeom prst="rect">
            <a:avLst/>
          </a:prstGeom>
        </p:spPr>
      </p:pic>
      <p:sp>
        <p:nvSpPr>
          <p:cNvPr id="2" name="Title 1">
            <a:extLst>
              <a:ext uri="{FF2B5EF4-FFF2-40B4-BE49-F238E27FC236}">
                <a16:creationId xmlns:a16="http://schemas.microsoft.com/office/drawing/2014/main" id="{5A07F94D-53D7-49E1-BCF2-2905D59C3D53}"/>
              </a:ext>
            </a:extLst>
          </p:cNvPr>
          <p:cNvSpPr>
            <a:spLocks noGrp="1"/>
          </p:cNvSpPr>
          <p:nvPr>
            <p:ph type="ctrTitle"/>
          </p:nvPr>
        </p:nvSpPr>
        <p:spPr>
          <a:xfrm>
            <a:off x="332209" y="410317"/>
            <a:ext cx="9786152" cy="1718286"/>
          </a:xfrm>
        </p:spPr>
        <p:txBody>
          <a:bodyPr anchor="b">
            <a:normAutofit/>
          </a:bodyPr>
          <a:lstStyle/>
          <a:p>
            <a:pPr algn="ctr">
              <a:lnSpc>
                <a:spcPct val="110000"/>
              </a:lnSpc>
            </a:pPr>
            <a:r>
              <a:rPr lang="en-GB" sz="7200" dirty="0">
                <a:solidFill>
                  <a:schemeClr val="bg1"/>
                </a:solidFill>
              </a:rPr>
              <a:t>Effective Teamworking </a:t>
            </a:r>
          </a:p>
        </p:txBody>
      </p:sp>
      <p:sp>
        <p:nvSpPr>
          <p:cNvPr id="3" name="Subtitle 2">
            <a:extLst>
              <a:ext uri="{FF2B5EF4-FFF2-40B4-BE49-F238E27FC236}">
                <a16:creationId xmlns:a16="http://schemas.microsoft.com/office/drawing/2014/main" id="{47B9DB1D-0366-410E-B719-5B5EF7EEF3F9}"/>
              </a:ext>
            </a:extLst>
          </p:cNvPr>
          <p:cNvSpPr>
            <a:spLocks noGrp="1"/>
          </p:cNvSpPr>
          <p:nvPr>
            <p:ph type="subTitle" idx="1"/>
          </p:nvPr>
        </p:nvSpPr>
        <p:spPr>
          <a:xfrm>
            <a:off x="3314325" y="2538920"/>
            <a:ext cx="3283888" cy="1010103"/>
          </a:xfrm>
        </p:spPr>
        <p:txBody>
          <a:bodyPr anchor="t">
            <a:noAutofit/>
          </a:bodyPr>
          <a:lstStyle/>
          <a:p>
            <a:pPr algn="ctr">
              <a:lnSpc>
                <a:spcPct val="120000"/>
              </a:lnSpc>
            </a:pPr>
            <a:r>
              <a:rPr lang="en-GB" sz="3200" b="1" dirty="0">
                <a:solidFill>
                  <a:schemeClr val="bg1"/>
                </a:solidFill>
              </a:rPr>
              <a:t>BMSK 4002</a:t>
            </a:r>
          </a:p>
          <a:p>
            <a:pPr algn="ctr">
              <a:lnSpc>
                <a:spcPct val="120000"/>
              </a:lnSpc>
            </a:pPr>
            <a:r>
              <a:rPr lang="en-GB" sz="3200" b="1" dirty="0">
                <a:solidFill>
                  <a:schemeClr val="bg1"/>
                </a:solidFill>
              </a:rPr>
              <a:t>By</a:t>
            </a:r>
            <a:r>
              <a:rPr lang="en-GB" sz="3200" b="1" dirty="0">
                <a:solidFill>
                  <a:schemeClr val="tx1">
                    <a:lumMod val="75000"/>
                    <a:lumOff val="25000"/>
                  </a:schemeClr>
                </a:solidFill>
              </a:rPr>
              <a:t> </a:t>
            </a:r>
          </a:p>
          <a:p>
            <a:pPr algn="ctr">
              <a:lnSpc>
                <a:spcPct val="120000"/>
              </a:lnSpc>
            </a:pPr>
            <a:r>
              <a:rPr lang="en-GB" sz="3200" dirty="0">
                <a:solidFill>
                  <a:schemeClr val="bg1"/>
                </a:solidFill>
                <a:latin typeface="Aharoni" panose="02010803020104030203" pitchFamily="2" charset="-79"/>
                <a:cs typeface="Aharoni" panose="02010803020104030203" pitchFamily="2" charset="-79"/>
              </a:rPr>
              <a:t>Gareth Thomas 24/04/2021</a:t>
            </a:r>
          </a:p>
        </p:txBody>
      </p:sp>
    </p:spTree>
    <p:extLst>
      <p:ext uri="{BB962C8B-B14F-4D97-AF65-F5344CB8AC3E}">
        <p14:creationId xmlns:p14="http://schemas.microsoft.com/office/powerpoint/2010/main" val="1722722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par>
                                <p:cTn id="11" presetID="10" presetClass="entr" presetSubtype="0" fill="hold" nodeType="withEffect">
                                  <p:stCondLst>
                                    <p:cond delay="0"/>
                                  </p:stCondLst>
                                  <p:iterate>
                                    <p:tmPct val="10000"/>
                                  </p:iterate>
                                  <p:childTnLst>
                                    <p:set>
                                      <p:cBhvr>
                                        <p:cTn id="12" dur="1" fill="hold">
                                          <p:stCondLst>
                                            <p:cond delay="0"/>
                                          </p:stCondLst>
                                        </p:cTn>
                                        <p:tgtEl>
                                          <p:spTgt spid="4"/>
                                        </p:tgtEl>
                                        <p:attrNameLst>
                                          <p:attrName>style.visibility</p:attrName>
                                        </p:attrNameLst>
                                      </p:cBhvr>
                                      <p:to>
                                        <p:strVal val="visible"/>
                                      </p:to>
                                    </p:set>
                                    <p:animEffect transition="in" filter="fade">
                                      <p:cBhvr>
                                        <p:cTn id="13" dur="7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1500"/>
                                  </p:stCondLst>
                                  <p:iterate>
                                    <p:tmPct val="10000"/>
                                  </p:iterate>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7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1500"/>
                                  </p:stCondLst>
                                  <p:iterate>
                                    <p:tmPct val="10000"/>
                                  </p:iterate>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5306B029-FF08-42B3-853D-17ABAD2088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1845" y="-403116"/>
            <a:ext cx="10208309" cy="766423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23E3026-168C-45CE-B412-11674D810DAA}"/>
              </a:ext>
            </a:extLst>
          </p:cNvPr>
          <p:cNvSpPr txBox="1"/>
          <p:nvPr/>
        </p:nvSpPr>
        <p:spPr>
          <a:xfrm>
            <a:off x="1135966" y="6293506"/>
            <a:ext cx="6098344" cy="369332"/>
          </a:xfrm>
          <a:prstGeom prst="rect">
            <a:avLst/>
          </a:prstGeom>
          <a:noFill/>
        </p:spPr>
        <p:txBody>
          <a:bodyPr wrap="square">
            <a:spAutoFit/>
          </a:bodyPr>
          <a:lstStyle/>
          <a:p>
            <a:r>
              <a:rPr lang="en-GB" b="0" i="0" dirty="0">
                <a:solidFill>
                  <a:srgbClr val="747F8B"/>
                </a:solidFill>
                <a:effectLst/>
                <a:latin typeface="Roboto" panose="02000000000000000000" pitchFamily="2" charset="0"/>
              </a:rPr>
              <a:t>MSCSA (2014). </a:t>
            </a:r>
            <a:endParaRPr lang="en-GB" dirty="0"/>
          </a:p>
        </p:txBody>
      </p:sp>
    </p:spTree>
    <p:extLst>
      <p:ext uri="{BB962C8B-B14F-4D97-AF65-F5344CB8AC3E}">
        <p14:creationId xmlns:p14="http://schemas.microsoft.com/office/powerpoint/2010/main" val="33230482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7ABA13-13D0-42EC-B7CA-ACAA7CCF7EC0}"/>
              </a:ext>
            </a:extLst>
          </p:cNvPr>
          <p:cNvSpPr>
            <a:spLocks noGrp="1"/>
          </p:cNvSpPr>
          <p:nvPr>
            <p:ph type="title"/>
          </p:nvPr>
        </p:nvSpPr>
        <p:spPr>
          <a:xfrm>
            <a:off x="483436" y="1153571"/>
            <a:ext cx="3200400" cy="4461163"/>
          </a:xfrm>
        </p:spPr>
        <p:txBody>
          <a:bodyPr vert="horz" lIns="91440" tIns="45720" rIns="91440" bIns="45720" rtlCol="0" anchor="ctr">
            <a:normAutofit/>
          </a:bodyPr>
          <a:lstStyle/>
          <a:p>
            <a:r>
              <a:rPr lang="en-US" kern="1200" dirty="0">
                <a:solidFill>
                  <a:srgbClr val="FFFFFF"/>
                </a:solidFill>
                <a:latin typeface="+mj-lt"/>
                <a:ea typeface="+mj-ea"/>
                <a:cs typeface="+mj-cs"/>
              </a:rPr>
              <a:t>Definition Of A Team.</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18B5F0F-1B9B-4A8A-9FC3-122E29BC805B}"/>
              </a:ext>
            </a:extLst>
          </p:cNvPr>
          <p:cNvSpPr>
            <a:spLocks noGrp="1"/>
          </p:cNvSpPr>
          <p:nvPr>
            <p:ph sz="half" idx="1"/>
          </p:nvPr>
        </p:nvSpPr>
        <p:spPr>
          <a:xfrm>
            <a:off x="4447308" y="591344"/>
            <a:ext cx="6906491" cy="5585619"/>
          </a:xfrm>
        </p:spPr>
        <p:txBody>
          <a:bodyPr vert="horz" lIns="91440" tIns="45720" rIns="91440" bIns="45720" rtlCol="0" anchor="ctr">
            <a:normAutofit/>
          </a:bodyPr>
          <a:lstStyle/>
          <a:p>
            <a:pPr>
              <a:spcAft>
                <a:spcPts val="1950"/>
              </a:spcAft>
            </a:pPr>
            <a:r>
              <a:rPr lang="en-US" sz="2600" dirty="0">
                <a:effectLst/>
              </a:rPr>
              <a:t>Kozlowski &amp; Bell, state that a team is a collaboration of people who ,</a:t>
            </a:r>
          </a:p>
          <a:p>
            <a:pPr>
              <a:spcAft>
                <a:spcPts val="1950"/>
              </a:spcAft>
            </a:pPr>
            <a:r>
              <a:rPr lang="en-US" sz="2600" dirty="0">
                <a:effectLst/>
              </a:rPr>
              <a:t>… are two or more individuals who  exist to perform organizationally relevant tasks,  share one or more common goals, interact socially, exhibit task interdependencies (i.e., work flow, goals, outcomes), maintain and manage boundaries, and  are embedded in an organizational context that sets boundaries, constrains the team, and influences exchanges with other units in the broader entity.</a:t>
            </a:r>
          </a:p>
          <a:p>
            <a:pPr>
              <a:spcAft>
                <a:spcPts val="1000"/>
              </a:spcAft>
            </a:pPr>
            <a:r>
              <a:rPr lang="en-US" sz="2600" dirty="0">
                <a:effectLst/>
              </a:rPr>
              <a:t>Kozlowski &amp; Bell, 2003, p. 334.</a:t>
            </a:r>
          </a:p>
          <a:p>
            <a:endParaRPr lang="en-US" sz="2600" dirty="0"/>
          </a:p>
        </p:txBody>
      </p:sp>
    </p:spTree>
    <p:extLst>
      <p:ext uri="{BB962C8B-B14F-4D97-AF65-F5344CB8AC3E}">
        <p14:creationId xmlns:p14="http://schemas.microsoft.com/office/powerpoint/2010/main" val="14810398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Three arrows on bullseye">
            <a:extLst>
              <a:ext uri="{FF2B5EF4-FFF2-40B4-BE49-F238E27FC236}">
                <a16:creationId xmlns:a16="http://schemas.microsoft.com/office/drawing/2014/main" id="{4ED67788-75C8-4117-A9AB-363AABB82369}"/>
              </a:ext>
            </a:extLst>
          </p:cNvPr>
          <p:cNvPicPr>
            <a:picLocks noChangeAspect="1"/>
          </p:cNvPicPr>
          <p:nvPr/>
        </p:nvPicPr>
        <p:blipFill rotWithShape="1">
          <a:blip r:embed="rId3"/>
          <a:srcRect l="10138" r="43487" b="2"/>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A31FFA8-496D-445B-81EE-4523A43D2F3E}"/>
              </a:ext>
            </a:extLst>
          </p:cNvPr>
          <p:cNvSpPr>
            <a:spLocks noGrp="1"/>
          </p:cNvSpPr>
          <p:nvPr>
            <p:ph type="title"/>
          </p:nvPr>
        </p:nvSpPr>
        <p:spPr>
          <a:xfrm>
            <a:off x="5827048" y="407987"/>
            <a:ext cx="5721484" cy="1325563"/>
          </a:xfrm>
        </p:spPr>
        <p:txBody>
          <a:bodyPr>
            <a:normAutofit/>
          </a:bodyPr>
          <a:lstStyle/>
          <a:p>
            <a:r>
              <a:rPr lang="en-GB" dirty="0"/>
              <a:t>Another definition of a team.</a:t>
            </a:r>
          </a:p>
        </p:txBody>
      </p:sp>
      <p:sp>
        <p:nvSpPr>
          <p:cNvPr id="3" name="Content Placeholder 2">
            <a:extLst>
              <a:ext uri="{FF2B5EF4-FFF2-40B4-BE49-F238E27FC236}">
                <a16:creationId xmlns:a16="http://schemas.microsoft.com/office/drawing/2014/main" id="{136CEAF0-EC59-4A5E-9471-122A46F5BEEB}"/>
              </a:ext>
            </a:extLst>
          </p:cNvPr>
          <p:cNvSpPr>
            <a:spLocks noGrp="1"/>
          </p:cNvSpPr>
          <p:nvPr>
            <p:ph idx="1"/>
          </p:nvPr>
        </p:nvSpPr>
        <p:spPr>
          <a:xfrm>
            <a:off x="5827048" y="1868487"/>
            <a:ext cx="5721484" cy="4351338"/>
          </a:xfrm>
        </p:spPr>
        <p:txBody>
          <a:bodyPr>
            <a:normAutofit/>
          </a:bodyPr>
          <a:lstStyle/>
          <a:p>
            <a:r>
              <a:rPr lang="en-GB"/>
              <a:t>A team is a small number of people with complimentary skills who are committed to a common purpose, performance goals  and working approach for which they hold themselves mutually accountable.</a:t>
            </a:r>
          </a:p>
          <a:p>
            <a:r>
              <a:rPr lang="en-GB" b="0" i="0">
                <a:effectLst/>
                <a:latin typeface="Roboto" panose="020B0604020202020204" pitchFamily="2" charset="0"/>
              </a:rPr>
              <a:t>(Katzenbach and Smith, 1993)</a:t>
            </a:r>
          </a:p>
          <a:p>
            <a:endParaRPr lang="en-GB"/>
          </a:p>
          <a:p>
            <a:endParaRPr lang="en-GB"/>
          </a:p>
        </p:txBody>
      </p:sp>
    </p:spTree>
    <p:extLst>
      <p:ext uri="{BB962C8B-B14F-4D97-AF65-F5344CB8AC3E}">
        <p14:creationId xmlns:p14="http://schemas.microsoft.com/office/powerpoint/2010/main" val="6156789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CA0DAA6-33B8-4A25-810D-2F4D816FB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97259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E924FB7D-11C7-4405-B12C-E1A82D1D9E83}"/>
              </a:ext>
            </a:extLst>
          </p:cNvPr>
          <p:cNvSpPr>
            <a:spLocks noGrp="1"/>
          </p:cNvSpPr>
          <p:nvPr>
            <p:ph type="title"/>
          </p:nvPr>
        </p:nvSpPr>
        <p:spPr>
          <a:xfrm>
            <a:off x="651307" y="640081"/>
            <a:ext cx="3377183" cy="3681976"/>
          </a:xfrm>
          <a:noFill/>
        </p:spPr>
        <p:txBody>
          <a:bodyPr vert="horz" lIns="91440" tIns="45720" rIns="91440" bIns="45720" rtlCol="0" anchor="b">
            <a:normAutofit/>
          </a:bodyPr>
          <a:lstStyle/>
          <a:p>
            <a:r>
              <a:rPr lang="en-US" sz="3700">
                <a:solidFill>
                  <a:schemeClr val="bg1"/>
                </a:solidFill>
              </a:rPr>
              <a:t>Importance Of Trust And Communication In An Effective Team.</a:t>
            </a:r>
          </a:p>
        </p:txBody>
      </p:sp>
      <p:sp>
        <p:nvSpPr>
          <p:cNvPr id="4" name="TextBox 3">
            <a:extLst>
              <a:ext uri="{FF2B5EF4-FFF2-40B4-BE49-F238E27FC236}">
                <a16:creationId xmlns:a16="http://schemas.microsoft.com/office/drawing/2014/main" id="{8C164EE4-27A0-4936-9F93-34684792194D}"/>
              </a:ext>
            </a:extLst>
          </p:cNvPr>
          <p:cNvSpPr txBox="1"/>
          <p:nvPr/>
        </p:nvSpPr>
        <p:spPr>
          <a:xfrm>
            <a:off x="651307" y="4460487"/>
            <a:ext cx="3377184" cy="1757433"/>
          </a:xfrm>
          <a:prstGeom prst="rect">
            <a:avLst/>
          </a:prstGeom>
          <a:noFill/>
        </p:spPr>
        <p:txBody>
          <a:bodyPr vert="horz" lIns="91440" tIns="45720" rIns="91440" bIns="45720" rtlCol="0">
            <a:normAutofit/>
          </a:bodyPr>
          <a:lstStyle/>
          <a:p>
            <a:pPr>
              <a:lnSpc>
                <a:spcPct val="90000"/>
              </a:lnSpc>
              <a:spcBef>
                <a:spcPts val="1000"/>
              </a:spcBef>
            </a:pPr>
            <a:r>
              <a:rPr lang="en-US" sz="2200" b="0" i="0">
                <a:solidFill>
                  <a:schemeClr val="bg1"/>
                </a:solidFill>
                <a:effectLst/>
              </a:rPr>
              <a:t>DeRosa, D. (2019). </a:t>
            </a:r>
            <a:endParaRPr lang="en-US" sz="2200">
              <a:solidFill>
                <a:schemeClr val="bg1"/>
              </a:solidFill>
            </a:endParaRPr>
          </a:p>
        </p:txBody>
      </p:sp>
      <p:sp>
        <p:nvSpPr>
          <p:cNvPr id="2" name="TextBox 1">
            <a:extLst>
              <a:ext uri="{FF2B5EF4-FFF2-40B4-BE49-F238E27FC236}">
                <a16:creationId xmlns:a16="http://schemas.microsoft.com/office/drawing/2014/main" id="{F5B11EF1-A79B-424F-9A54-1867B5F9C97B}"/>
              </a:ext>
            </a:extLst>
          </p:cNvPr>
          <p:cNvSpPr txBox="1"/>
          <p:nvPr/>
        </p:nvSpPr>
        <p:spPr>
          <a:xfrm>
            <a:off x="5324167" y="1106130"/>
            <a:ext cx="6408287" cy="2031325"/>
          </a:xfrm>
          <a:prstGeom prst="rect">
            <a:avLst/>
          </a:prstGeom>
          <a:noFill/>
        </p:spPr>
        <p:txBody>
          <a:bodyPr wrap="square" rtlCol="0">
            <a:spAutoFit/>
          </a:bodyPr>
          <a:lstStyle/>
          <a:p>
            <a:pPr>
              <a:spcAft>
                <a:spcPts val="600"/>
              </a:spcAft>
            </a:pPr>
            <a:r>
              <a:rPr lang="en-GB" b="1" i="0" dirty="0">
                <a:solidFill>
                  <a:srgbClr val="111111"/>
                </a:solidFill>
                <a:effectLst/>
                <a:latin typeface="Roboto" panose="02000000000000000000" pitchFamily="2" charset="0"/>
              </a:rPr>
              <a:t>Communication</a:t>
            </a:r>
            <a:r>
              <a:rPr lang="en-GB" b="0" i="0" dirty="0">
                <a:solidFill>
                  <a:srgbClr val="111111"/>
                </a:solidFill>
                <a:effectLst/>
                <a:latin typeface="Roboto" panose="02000000000000000000" pitchFamily="2" charset="0"/>
              </a:rPr>
              <a:t> and </a:t>
            </a:r>
            <a:r>
              <a:rPr lang="en-GB" b="1" i="0" dirty="0">
                <a:solidFill>
                  <a:srgbClr val="111111"/>
                </a:solidFill>
                <a:effectLst/>
                <a:latin typeface="Roboto" panose="02000000000000000000" pitchFamily="2" charset="0"/>
              </a:rPr>
              <a:t>trust</a:t>
            </a:r>
            <a:r>
              <a:rPr lang="en-GB" b="0" i="0" dirty="0">
                <a:solidFill>
                  <a:srgbClr val="111111"/>
                </a:solidFill>
                <a:effectLst/>
                <a:latin typeface="Roboto" panose="02000000000000000000" pitchFamily="2" charset="0"/>
              </a:rPr>
              <a:t> are essential elements of </a:t>
            </a:r>
            <a:r>
              <a:rPr lang="en-GB" b="1" i="0" dirty="0">
                <a:solidFill>
                  <a:srgbClr val="111111"/>
                </a:solidFill>
                <a:effectLst/>
                <a:latin typeface="Roboto" panose="02000000000000000000" pitchFamily="2" charset="0"/>
              </a:rPr>
              <a:t>teamwork</a:t>
            </a:r>
            <a:r>
              <a:rPr lang="en-GB" b="0" i="0" dirty="0">
                <a:solidFill>
                  <a:srgbClr val="111111"/>
                </a:solidFill>
                <a:effectLst/>
                <a:latin typeface="Roboto" panose="02000000000000000000" pitchFamily="2" charset="0"/>
              </a:rPr>
              <a:t>. When </a:t>
            </a:r>
            <a:r>
              <a:rPr lang="en-GB" b="1" i="0" dirty="0">
                <a:solidFill>
                  <a:srgbClr val="111111"/>
                </a:solidFill>
                <a:effectLst/>
                <a:latin typeface="Roboto" panose="02000000000000000000" pitchFamily="2" charset="0"/>
              </a:rPr>
              <a:t>communication</a:t>
            </a:r>
            <a:r>
              <a:rPr lang="en-GB" b="0" i="0" dirty="0">
                <a:solidFill>
                  <a:srgbClr val="111111"/>
                </a:solidFill>
                <a:effectLst/>
                <a:latin typeface="Roboto" panose="02000000000000000000" pitchFamily="2" charset="0"/>
              </a:rPr>
              <a:t> breaks down, collaboration is all but impossible. </a:t>
            </a:r>
            <a:r>
              <a:rPr lang="en-GB" b="1" i="0" dirty="0">
                <a:solidFill>
                  <a:srgbClr val="111111"/>
                </a:solidFill>
                <a:effectLst/>
                <a:latin typeface="Roboto" panose="02000000000000000000" pitchFamily="2" charset="0"/>
              </a:rPr>
              <a:t>Trust</a:t>
            </a:r>
            <a:r>
              <a:rPr lang="en-GB" b="0" i="0" dirty="0">
                <a:solidFill>
                  <a:srgbClr val="111111"/>
                </a:solidFill>
                <a:effectLst/>
                <a:latin typeface="Roboto" panose="02000000000000000000" pitchFamily="2" charset="0"/>
              </a:rPr>
              <a:t> is even more </a:t>
            </a:r>
            <a:r>
              <a:rPr lang="en-GB" b="1" i="0" dirty="0">
                <a:solidFill>
                  <a:srgbClr val="111111"/>
                </a:solidFill>
                <a:effectLst/>
                <a:latin typeface="Roboto" panose="02000000000000000000" pitchFamily="2" charset="0"/>
              </a:rPr>
              <a:t>important</a:t>
            </a:r>
            <a:r>
              <a:rPr lang="en-GB" b="0" i="0" dirty="0">
                <a:solidFill>
                  <a:srgbClr val="111111"/>
                </a:solidFill>
                <a:effectLst/>
                <a:latin typeface="Roboto" panose="02000000000000000000" pitchFamily="2" charset="0"/>
              </a:rPr>
              <a:t> to help </a:t>
            </a:r>
            <a:r>
              <a:rPr lang="en-GB" b="1" i="0" dirty="0">
                <a:solidFill>
                  <a:srgbClr val="111111"/>
                </a:solidFill>
                <a:effectLst/>
                <a:latin typeface="Roboto" panose="02000000000000000000" pitchFamily="2" charset="0"/>
              </a:rPr>
              <a:t>teams</a:t>
            </a:r>
            <a:r>
              <a:rPr lang="en-GB" b="0" i="0" dirty="0">
                <a:solidFill>
                  <a:srgbClr val="111111"/>
                </a:solidFill>
                <a:effectLst/>
                <a:latin typeface="Roboto" panose="02000000000000000000" pitchFamily="2" charset="0"/>
              </a:rPr>
              <a:t> overcome challenges. If </a:t>
            </a:r>
            <a:r>
              <a:rPr lang="en-GB" b="1" i="0" dirty="0">
                <a:solidFill>
                  <a:srgbClr val="111111"/>
                </a:solidFill>
                <a:effectLst/>
                <a:latin typeface="Roboto" panose="02000000000000000000" pitchFamily="2" charset="0"/>
              </a:rPr>
              <a:t>team</a:t>
            </a:r>
            <a:r>
              <a:rPr lang="en-GB" b="0" i="0" dirty="0">
                <a:solidFill>
                  <a:srgbClr val="111111"/>
                </a:solidFill>
                <a:effectLst/>
                <a:latin typeface="Roboto" panose="02000000000000000000" pitchFamily="2" charset="0"/>
              </a:rPr>
              <a:t> members don’t </a:t>
            </a:r>
            <a:r>
              <a:rPr lang="en-GB" b="1" i="0" dirty="0">
                <a:solidFill>
                  <a:srgbClr val="111111"/>
                </a:solidFill>
                <a:effectLst/>
                <a:latin typeface="Roboto" panose="02000000000000000000" pitchFamily="2" charset="0"/>
              </a:rPr>
              <a:t>trust</a:t>
            </a:r>
            <a:r>
              <a:rPr lang="en-GB" b="0" i="0" dirty="0">
                <a:solidFill>
                  <a:srgbClr val="111111"/>
                </a:solidFill>
                <a:effectLst/>
                <a:latin typeface="Roboto" panose="02000000000000000000" pitchFamily="2" charset="0"/>
              </a:rPr>
              <a:t> one another, they can look to protect their own interests rather than working for the benefit of the </a:t>
            </a:r>
            <a:r>
              <a:rPr lang="en-GB" b="1" i="0" dirty="0">
                <a:solidFill>
                  <a:srgbClr val="111111"/>
                </a:solidFill>
                <a:effectLst/>
                <a:latin typeface="Roboto" panose="02000000000000000000" pitchFamily="2" charset="0"/>
              </a:rPr>
              <a:t>team</a:t>
            </a:r>
            <a:r>
              <a:rPr lang="en-GB" b="0" i="0" dirty="0">
                <a:solidFill>
                  <a:srgbClr val="111111"/>
                </a:solidFill>
                <a:effectLst/>
                <a:latin typeface="Roboto" panose="02000000000000000000" pitchFamily="2" charset="0"/>
              </a:rPr>
              <a:t> as a whole.</a:t>
            </a:r>
            <a:endParaRPr lang="en-GB" dirty="0"/>
          </a:p>
        </p:txBody>
      </p:sp>
    </p:spTree>
    <p:extLst>
      <p:ext uri="{BB962C8B-B14F-4D97-AF65-F5344CB8AC3E}">
        <p14:creationId xmlns:p14="http://schemas.microsoft.com/office/powerpoint/2010/main" val="39620146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D9EE6-7FC9-457C-9926-70CB7BFE3277}"/>
              </a:ext>
            </a:extLst>
          </p:cNvPr>
          <p:cNvSpPr>
            <a:spLocks noGrp="1"/>
          </p:cNvSpPr>
          <p:nvPr>
            <p:ph type="title"/>
          </p:nvPr>
        </p:nvSpPr>
        <p:spPr>
          <a:xfrm>
            <a:off x="1743607" y="309489"/>
            <a:ext cx="9266007" cy="1280160"/>
          </a:xfrm>
        </p:spPr>
        <p:txBody>
          <a:bodyPr vert="horz" lIns="109728" tIns="109728" rIns="109728" bIns="91440" rtlCol="0" anchor="b">
            <a:normAutofit fontScale="90000"/>
          </a:bodyPr>
          <a:lstStyle/>
          <a:p>
            <a:pPr algn="ctr">
              <a:lnSpc>
                <a:spcPct val="110000"/>
              </a:lnSpc>
            </a:pPr>
            <a:r>
              <a:rPr lang="en-US" sz="3400" dirty="0">
                <a:solidFill>
                  <a:schemeClr val="tx1">
                    <a:lumMod val="85000"/>
                    <a:lumOff val="15000"/>
                  </a:schemeClr>
                </a:solidFill>
              </a:rPr>
              <a:t>There are many models of group development here are just a few</a:t>
            </a:r>
          </a:p>
        </p:txBody>
      </p:sp>
      <p:sp>
        <p:nvSpPr>
          <p:cNvPr id="18" name="TextBox 17">
            <a:extLst>
              <a:ext uri="{FF2B5EF4-FFF2-40B4-BE49-F238E27FC236}">
                <a16:creationId xmlns:a16="http://schemas.microsoft.com/office/drawing/2014/main" id="{E5EC9C59-85A3-492F-AB8F-47FA792FF9F5}"/>
              </a:ext>
            </a:extLst>
          </p:cNvPr>
          <p:cNvSpPr txBox="1"/>
          <p:nvPr/>
        </p:nvSpPr>
        <p:spPr>
          <a:xfrm>
            <a:off x="1347664" y="5032375"/>
            <a:ext cx="2203553" cy="646331"/>
          </a:xfrm>
          <a:prstGeom prst="rect">
            <a:avLst/>
          </a:prstGeom>
          <a:noFill/>
        </p:spPr>
        <p:txBody>
          <a:bodyPr wrap="square" rtlCol="0">
            <a:spAutoFit/>
          </a:bodyPr>
          <a:lstStyle/>
          <a:p>
            <a:r>
              <a:rPr lang="en-GB" dirty="0"/>
              <a:t> Tubbs (1995),</a:t>
            </a:r>
          </a:p>
          <a:p>
            <a:r>
              <a:rPr lang="en-GB" dirty="0"/>
              <a:t> Cog (1970),</a:t>
            </a:r>
          </a:p>
        </p:txBody>
      </p:sp>
      <p:sp>
        <p:nvSpPr>
          <p:cNvPr id="19" name="TextBox 18">
            <a:extLst>
              <a:ext uri="{FF2B5EF4-FFF2-40B4-BE49-F238E27FC236}">
                <a16:creationId xmlns:a16="http://schemas.microsoft.com/office/drawing/2014/main" id="{951C76FB-ECA8-41E9-A1A1-B7708EF2943A}"/>
              </a:ext>
            </a:extLst>
          </p:cNvPr>
          <p:cNvSpPr txBox="1"/>
          <p:nvPr/>
        </p:nvSpPr>
        <p:spPr>
          <a:xfrm>
            <a:off x="3197941" y="5032375"/>
            <a:ext cx="2203553" cy="923330"/>
          </a:xfrm>
          <a:prstGeom prst="rect">
            <a:avLst/>
          </a:prstGeom>
          <a:noFill/>
        </p:spPr>
        <p:txBody>
          <a:bodyPr wrap="square" rtlCol="0">
            <a:spAutoFit/>
          </a:bodyPr>
          <a:lstStyle/>
          <a:p>
            <a:r>
              <a:rPr lang="en-GB" dirty="0"/>
              <a:t> Fisher (1970), </a:t>
            </a:r>
          </a:p>
          <a:p>
            <a:r>
              <a:rPr lang="en-GB" dirty="0"/>
              <a:t>Jones (1975).</a:t>
            </a:r>
          </a:p>
          <a:p>
            <a:endParaRPr lang="en-GB" dirty="0"/>
          </a:p>
        </p:txBody>
      </p:sp>
      <p:pic>
        <p:nvPicPr>
          <p:cNvPr id="6" name="Picture 5">
            <a:extLst>
              <a:ext uri="{FF2B5EF4-FFF2-40B4-BE49-F238E27FC236}">
                <a16:creationId xmlns:a16="http://schemas.microsoft.com/office/drawing/2014/main" id="{FB49A039-FD3A-4DBA-9682-A05C28BDC15B}"/>
              </a:ext>
            </a:extLst>
          </p:cNvPr>
          <p:cNvPicPr/>
          <p:nvPr/>
        </p:nvPicPr>
        <p:blipFill rotWithShape="1">
          <a:blip r:embed="rId3">
            <a:extLst>
              <a:ext uri="{28A0092B-C50C-407E-A947-70E740481C1C}">
                <a14:useLocalDpi xmlns:a14="http://schemas.microsoft.com/office/drawing/2010/main" val="0"/>
              </a:ext>
            </a:extLst>
          </a:blip>
          <a:srcRect l="17772"/>
          <a:stretch/>
        </p:blipFill>
        <p:spPr bwMode="auto">
          <a:xfrm>
            <a:off x="1327703" y="1825625"/>
            <a:ext cx="10097814" cy="303276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6891542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descr="Table&#10;&#10;Description automatically generated">
            <a:extLst>
              <a:ext uri="{FF2B5EF4-FFF2-40B4-BE49-F238E27FC236}">
                <a16:creationId xmlns:a16="http://schemas.microsoft.com/office/drawing/2014/main" id="{3B1C8650-4C50-4A42-8ECA-60FA63AC8E9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3467" y="726681"/>
            <a:ext cx="10918464" cy="5404638"/>
          </a:xfrm>
          <a:prstGeom prst="rect">
            <a:avLst/>
          </a:prstGeom>
        </p:spPr>
      </p:pic>
    </p:spTree>
    <p:extLst>
      <p:ext uri="{BB962C8B-B14F-4D97-AF65-F5344CB8AC3E}">
        <p14:creationId xmlns:p14="http://schemas.microsoft.com/office/powerpoint/2010/main" val="42642648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1BDD6-5591-416F-AE26-9361E41268B4}"/>
              </a:ext>
            </a:extLst>
          </p:cNvPr>
          <p:cNvSpPr>
            <a:spLocks noGrp="1"/>
          </p:cNvSpPr>
          <p:nvPr>
            <p:ph type="title"/>
          </p:nvPr>
        </p:nvSpPr>
        <p:spPr>
          <a:xfrm>
            <a:off x="901148" y="106018"/>
            <a:ext cx="9978888" cy="702365"/>
          </a:xfrm>
        </p:spPr>
        <p:txBody>
          <a:bodyPr>
            <a:normAutofit fontScale="90000"/>
          </a:bodyPr>
          <a:lstStyle/>
          <a:p>
            <a:pPr algn="ctr"/>
            <a:r>
              <a:rPr lang="en-GB" dirty="0"/>
              <a:t>Bruce Tuckman model of group development</a:t>
            </a:r>
          </a:p>
        </p:txBody>
      </p:sp>
      <p:pic>
        <p:nvPicPr>
          <p:cNvPr id="7" name="Content Placeholder 6" descr="Table&#10;&#10;Description automatically generated">
            <a:extLst>
              <a:ext uri="{FF2B5EF4-FFF2-40B4-BE49-F238E27FC236}">
                <a16:creationId xmlns:a16="http://schemas.microsoft.com/office/drawing/2014/main" id="{C4C67108-B963-4FED-945E-C8F8811329F6}"/>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94672" y="906296"/>
            <a:ext cx="10185364" cy="5045407"/>
          </a:xfrm>
        </p:spPr>
      </p:pic>
      <p:sp>
        <p:nvSpPr>
          <p:cNvPr id="3" name="TextBox 2">
            <a:extLst>
              <a:ext uri="{FF2B5EF4-FFF2-40B4-BE49-F238E27FC236}">
                <a16:creationId xmlns:a16="http://schemas.microsoft.com/office/drawing/2014/main" id="{939128C3-0090-4983-BCB8-7CD0B0C2D279}"/>
              </a:ext>
            </a:extLst>
          </p:cNvPr>
          <p:cNvSpPr txBox="1"/>
          <p:nvPr/>
        </p:nvSpPr>
        <p:spPr>
          <a:xfrm>
            <a:off x="735048" y="6092479"/>
            <a:ext cx="1936715" cy="369332"/>
          </a:xfrm>
          <a:prstGeom prst="rect">
            <a:avLst/>
          </a:prstGeom>
          <a:noFill/>
        </p:spPr>
        <p:txBody>
          <a:bodyPr wrap="square" rtlCol="0">
            <a:spAutoFit/>
          </a:bodyPr>
          <a:lstStyle/>
          <a:p>
            <a:r>
              <a:rPr lang="en-GB" dirty="0"/>
              <a:t>Tuckman (1965)</a:t>
            </a:r>
          </a:p>
        </p:txBody>
      </p:sp>
    </p:spTree>
    <p:extLst>
      <p:ext uri="{BB962C8B-B14F-4D97-AF65-F5344CB8AC3E}">
        <p14:creationId xmlns:p14="http://schemas.microsoft.com/office/powerpoint/2010/main" val="29657133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26">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28">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E9EE1D-B5EB-4D42-BF81-62C50EB6C8FC}"/>
              </a:ext>
            </a:extLst>
          </p:cNvPr>
          <p:cNvSpPr>
            <a:spLocks noGrp="1"/>
          </p:cNvSpPr>
          <p:nvPr>
            <p:ph type="title"/>
          </p:nvPr>
        </p:nvSpPr>
        <p:spPr>
          <a:xfrm>
            <a:off x="1901162" y="3050434"/>
            <a:ext cx="3722933" cy="757130"/>
          </a:xfrm>
          <a:ln w="25400" cap="sq">
            <a:solidFill>
              <a:srgbClr val="FFFFFF"/>
            </a:solidFill>
            <a:miter lim="800000"/>
          </a:ln>
        </p:spPr>
        <p:txBody>
          <a:bodyPr vert="horz" wrap="square" lIns="91440" tIns="45720" rIns="91440" bIns="45720" rtlCol="0" anchor="ctr">
            <a:normAutofit/>
          </a:bodyPr>
          <a:lstStyle/>
          <a:p>
            <a:pPr algn="ctr"/>
            <a:r>
              <a:rPr lang="en-US" sz="2800" kern="1200">
                <a:solidFill>
                  <a:srgbClr val="FFFFFF"/>
                </a:solidFill>
                <a:latin typeface="+mj-lt"/>
                <a:ea typeface="+mj-ea"/>
                <a:cs typeface="+mj-cs"/>
              </a:rPr>
              <a:t>Adjourning/Mourning.</a:t>
            </a:r>
          </a:p>
        </p:txBody>
      </p:sp>
      <p:sp>
        <p:nvSpPr>
          <p:cNvPr id="35" name="Rectangle 30">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A59296-6939-4078-87C3-E712C4681647}"/>
              </a:ext>
            </a:extLst>
          </p:cNvPr>
          <p:cNvSpPr>
            <a:spLocks noGrp="1"/>
          </p:cNvSpPr>
          <p:nvPr>
            <p:ph idx="1"/>
          </p:nvPr>
        </p:nvSpPr>
        <p:spPr>
          <a:xfrm>
            <a:off x="6574536" y="640080"/>
            <a:ext cx="4778092" cy="1371600"/>
          </a:xfrm>
        </p:spPr>
        <p:txBody>
          <a:bodyPr vert="horz" lIns="91440" tIns="45720" rIns="91440" bIns="45720" rtlCol="0">
            <a:normAutofit/>
          </a:bodyPr>
          <a:lstStyle/>
          <a:p>
            <a:r>
              <a:rPr lang="en-US" sz="2000"/>
              <a:t>The fifth element in Bruce Tuckman's model is adjourning and is sometimes called mourning. Which was added later.</a:t>
            </a:r>
          </a:p>
          <a:p>
            <a:endParaRPr lang="en-US" sz="2000"/>
          </a:p>
          <a:p>
            <a:endParaRPr lang="en-US" sz="2000"/>
          </a:p>
          <a:p>
            <a:endParaRPr lang="en-US" sz="2000"/>
          </a:p>
          <a:p>
            <a:endParaRPr lang="en-US" sz="2000"/>
          </a:p>
        </p:txBody>
      </p:sp>
      <p:sp>
        <p:nvSpPr>
          <p:cNvPr id="7" name="TextBox 6">
            <a:extLst>
              <a:ext uri="{FF2B5EF4-FFF2-40B4-BE49-F238E27FC236}">
                <a16:creationId xmlns:a16="http://schemas.microsoft.com/office/drawing/2014/main" id="{6FD91473-8C1B-4089-A97B-337331A5DAE5}"/>
              </a:ext>
            </a:extLst>
          </p:cNvPr>
          <p:cNvSpPr txBox="1"/>
          <p:nvPr/>
        </p:nvSpPr>
        <p:spPr>
          <a:xfrm>
            <a:off x="6570204" y="3671315"/>
            <a:ext cx="5057398" cy="2546605"/>
          </a:xfrm>
          <a:prstGeom prst="rect">
            <a:avLst/>
          </a:prstGeom>
        </p:spPr>
        <p:txBody>
          <a:bodyPr vert="horz" lIns="91440" tIns="45720" rIns="91440" bIns="45720" rtlCol="0">
            <a:normAutofit/>
          </a:bodyPr>
          <a:lstStyle/>
          <a:p>
            <a:pPr indent="-228600">
              <a:lnSpc>
                <a:spcPct val="90000"/>
              </a:lnSpc>
              <a:spcAft>
                <a:spcPts val="1000"/>
              </a:spcAft>
              <a:buFont typeface="Arial" panose="020B0604020202020204" pitchFamily="34" charset="0"/>
              <a:buChar char="•"/>
            </a:pPr>
            <a:r>
              <a:rPr lang="en-US" sz="2000">
                <a:effectLst/>
              </a:rPr>
              <a:t>Tuckman, along with his colleague, Mary Ann Jensen, proposed a fifth stage of group development in 1977 called adjourning. In the </a:t>
            </a:r>
            <a:r>
              <a:rPr lang="en-US" sz="2000" b="1">
                <a:effectLst/>
              </a:rPr>
              <a:t>adjourning</a:t>
            </a:r>
            <a:r>
              <a:rPr lang="en-US" sz="2000">
                <a:effectLst/>
              </a:rPr>
              <a:t> stage, a group wraps up its work and then dissolves, this may create a sense of loss, as you may be breaking up as a team or just not working with colleagues who may have become friends over time .</a:t>
            </a:r>
            <a:endParaRPr lang="en-US" sz="2000" dirty="0">
              <a:effectLst/>
            </a:endParaRPr>
          </a:p>
        </p:txBody>
      </p:sp>
    </p:spTree>
    <p:extLst>
      <p:ext uri="{BB962C8B-B14F-4D97-AF65-F5344CB8AC3E}">
        <p14:creationId xmlns:p14="http://schemas.microsoft.com/office/powerpoint/2010/main" val="3861350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42A5316D-ED2F-4F89-B4B4-8D9240B1A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Title 14">
            <a:extLst>
              <a:ext uri="{FF2B5EF4-FFF2-40B4-BE49-F238E27FC236}">
                <a16:creationId xmlns:a16="http://schemas.microsoft.com/office/drawing/2014/main" id="{E23F25A3-8FC0-4F7E-8EFA-8810E4F7F92A}"/>
              </a:ext>
            </a:extLst>
          </p:cNvPr>
          <p:cNvSpPr>
            <a:spLocks noGrp="1"/>
          </p:cNvSpPr>
          <p:nvPr>
            <p:ph type="title"/>
          </p:nvPr>
        </p:nvSpPr>
        <p:spPr>
          <a:xfrm>
            <a:off x="694510" y="1487272"/>
            <a:ext cx="2743200" cy="2743200"/>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A definition of group dynamics</a:t>
            </a:r>
          </a:p>
        </p:txBody>
      </p:sp>
      <p:pic>
        <p:nvPicPr>
          <p:cNvPr id="23" name="Content Placeholder 22" descr="Text&#10;&#10;Description automatically generated">
            <a:extLst>
              <a:ext uri="{FF2B5EF4-FFF2-40B4-BE49-F238E27FC236}">
                <a16:creationId xmlns:a16="http://schemas.microsoft.com/office/drawing/2014/main" id="{8FA02EB1-5EBB-409A-B323-A6F2630B381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038600" y="1394276"/>
            <a:ext cx="7188199" cy="2929191"/>
          </a:xfrm>
          <a:prstGeom prst="rect">
            <a:avLst/>
          </a:prstGeom>
        </p:spPr>
      </p:pic>
      <p:sp>
        <p:nvSpPr>
          <p:cNvPr id="5" name="TextBox 4">
            <a:extLst>
              <a:ext uri="{FF2B5EF4-FFF2-40B4-BE49-F238E27FC236}">
                <a16:creationId xmlns:a16="http://schemas.microsoft.com/office/drawing/2014/main" id="{ED505E00-9C69-4316-8383-4FCF31838FD6}"/>
              </a:ext>
            </a:extLst>
          </p:cNvPr>
          <p:cNvSpPr txBox="1"/>
          <p:nvPr/>
        </p:nvSpPr>
        <p:spPr>
          <a:xfrm>
            <a:off x="4038600" y="4884873"/>
            <a:ext cx="7188199" cy="129209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b="0" i="0">
                <a:effectLst/>
              </a:rPr>
              <a:t>Lewin. (1947). </a:t>
            </a:r>
            <a:endParaRPr lang="en-US"/>
          </a:p>
        </p:txBody>
      </p:sp>
    </p:spTree>
    <p:extLst>
      <p:ext uri="{BB962C8B-B14F-4D97-AF65-F5344CB8AC3E}">
        <p14:creationId xmlns:p14="http://schemas.microsoft.com/office/powerpoint/2010/main" val="24675290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21" name="Rectangle 20">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9F20050D-3925-4BE1-9911-A1C4A4A40B77}"/>
              </a:ext>
            </a:extLst>
          </p:cNvPr>
          <p:cNvSpPr>
            <a:spLocks noGrp="1"/>
          </p:cNvSpPr>
          <p:nvPr>
            <p:ph type="title"/>
          </p:nvPr>
        </p:nvSpPr>
        <p:spPr>
          <a:xfrm>
            <a:off x="699714" y="353160"/>
            <a:ext cx="7091300" cy="898581"/>
          </a:xfrm>
        </p:spPr>
        <p:txBody>
          <a:bodyPr vert="horz" lIns="91440" tIns="45720" rIns="91440" bIns="45720" rtlCol="0" anchor="ctr">
            <a:normAutofit/>
          </a:bodyPr>
          <a:lstStyle/>
          <a:p>
            <a:r>
              <a:rPr lang="en-US" sz="4000">
                <a:solidFill>
                  <a:srgbClr val="FFFFFF"/>
                </a:solidFill>
              </a:rPr>
              <a:t>Efficient Teamworking</a:t>
            </a:r>
          </a:p>
        </p:txBody>
      </p:sp>
      <p:sp>
        <p:nvSpPr>
          <p:cNvPr id="16" name="Content Placeholder 15">
            <a:extLst>
              <a:ext uri="{FF2B5EF4-FFF2-40B4-BE49-F238E27FC236}">
                <a16:creationId xmlns:a16="http://schemas.microsoft.com/office/drawing/2014/main" id="{55EBA761-D3E4-420C-BB05-D3C19537A65F}"/>
              </a:ext>
            </a:extLst>
          </p:cNvPr>
          <p:cNvSpPr>
            <a:spLocks noGrp="1"/>
          </p:cNvSpPr>
          <p:nvPr>
            <p:ph idx="1"/>
          </p:nvPr>
        </p:nvSpPr>
        <p:spPr>
          <a:xfrm>
            <a:off x="2297316" y="5029563"/>
            <a:ext cx="3291839" cy="830453"/>
          </a:xfrm>
        </p:spPr>
        <p:txBody>
          <a:bodyPr vert="horz" lIns="91440" tIns="45720" rIns="91440" bIns="45720" rtlCol="0" anchor="ctr">
            <a:normAutofit/>
          </a:bodyPr>
          <a:lstStyle/>
          <a:p>
            <a:pPr marL="0" indent="0">
              <a:buNone/>
            </a:pPr>
            <a:r>
              <a:rPr lang="en-US" sz="2000" dirty="0"/>
              <a:t>Belbin 2010</a:t>
            </a:r>
          </a:p>
        </p:txBody>
      </p:sp>
      <p:pic>
        <p:nvPicPr>
          <p:cNvPr id="12" name="Content Placeholder 11" descr="Text&#10;&#10;Description automatically generated">
            <a:extLst>
              <a:ext uri="{FF2B5EF4-FFF2-40B4-BE49-F238E27FC236}">
                <a16:creationId xmlns:a16="http://schemas.microsoft.com/office/drawing/2014/main" id="{7CA7ED34-FBBE-4CED-A807-8A22A2DF912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84555" y="2231330"/>
            <a:ext cx="9342926" cy="2429159"/>
          </a:xfrm>
          <a:prstGeom prst="rect">
            <a:avLst/>
          </a:prstGeom>
        </p:spPr>
      </p:pic>
    </p:spTree>
    <p:extLst>
      <p:ext uri="{BB962C8B-B14F-4D97-AF65-F5344CB8AC3E}">
        <p14:creationId xmlns:p14="http://schemas.microsoft.com/office/powerpoint/2010/main" val="229303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5316D-ED2F-4F89-B4B4-8D9240B1A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2B41FF4-CBE9-449A-86C6-F8886FB5735A}"/>
              </a:ext>
            </a:extLst>
          </p:cNvPr>
          <p:cNvSpPr>
            <a:spLocks noGrp="1"/>
          </p:cNvSpPr>
          <p:nvPr>
            <p:ph type="title"/>
          </p:nvPr>
        </p:nvSpPr>
        <p:spPr>
          <a:xfrm>
            <a:off x="694510" y="1487272"/>
            <a:ext cx="2743200" cy="2743200"/>
          </a:xfrm>
          <a:prstGeom prst="ellipse">
            <a:avLst/>
          </a:prstGeom>
          <a:solidFill>
            <a:srgbClr val="262626"/>
          </a:solidFill>
          <a:ln w="174625" cmpd="thinThick">
            <a:solidFill>
              <a:srgbClr val="262626"/>
            </a:solidFill>
          </a:ln>
        </p:spPr>
        <p:txBody>
          <a:bodyPr>
            <a:normAutofit/>
          </a:bodyPr>
          <a:lstStyle/>
          <a:p>
            <a:pPr algn="ctr"/>
            <a:r>
              <a:rPr lang="en-GB" sz="2600">
                <a:solidFill>
                  <a:srgbClr val="FFFFFF"/>
                </a:solidFill>
              </a:rPr>
              <a:t>Belbin's 9 team roles.</a:t>
            </a:r>
          </a:p>
        </p:txBody>
      </p:sp>
      <p:pic>
        <p:nvPicPr>
          <p:cNvPr id="5" name="Content Placeholder 4">
            <a:extLst>
              <a:ext uri="{FF2B5EF4-FFF2-40B4-BE49-F238E27FC236}">
                <a16:creationId xmlns:a16="http://schemas.microsoft.com/office/drawing/2014/main" id="{40F542E3-DA94-4EE3-B801-27A691C8F9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38600" y="1313299"/>
            <a:ext cx="6439888" cy="3091146"/>
          </a:xfrm>
          <a:prstGeom prst="rect">
            <a:avLst/>
          </a:prstGeom>
        </p:spPr>
      </p:pic>
      <p:sp>
        <p:nvSpPr>
          <p:cNvPr id="9" name="Content Placeholder 8">
            <a:extLst>
              <a:ext uri="{FF2B5EF4-FFF2-40B4-BE49-F238E27FC236}">
                <a16:creationId xmlns:a16="http://schemas.microsoft.com/office/drawing/2014/main" id="{FA0A4D94-DDC1-41F8-B689-EAD4FF18750D}"/>
              </a:ext>
            </a:extLst>
          </p:cNvPr>
          <p:cNvSpPr>
            <a:spLocks noGrp="1"/>
          </p:cNvSpPr>
          <p:nvPr>
            <p:ph idx="1"/>
          </p:nvPr>
        </p:nvSpPr>
        <p:spPr>
          <a:xfrm>
            <a:off x="4038600" y="4884873"/>
            <a:ext cx="7188199" cy="1292090"/>
          </a:xfrm>
        </p:spPr>
        <p:txBody>
          <a:bodyPr>
            <a:normAutofit/>
          </a:bodyPr>
          <a:lstStyle/>
          <a:p>
            <a:endParaRPr lang="en-US" sz="1800"/>
          </a:p>
        </p:txBody>
      </p:sp>
    </p:spTree>
    <p:extLst>
      <p:ext uri="{BB962C8B-B14F-4D97-AF65-F5344CB8AC3E}">
        <p14:creationId xmlns:p14="http://schemas.microsoft.com/office/powerpoint/2010/main" val="5206055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3C6BA-2DB6-447A-8D7D-2F941B134F95}"/>
              </a:ext>
            </a:extLst>
          </p:cNvPr>
          <p:cNvSpPr>
            <a:spLocks noGrp="1"/>
          </p:cNvSpPr>
          <p:nvPr>
            <p:ph type="title"/>
          </p:nvPr>
        </p:nvSpPr>
        <p:spPr>
          <a:xfrm>
            <a:off x="2096086" y="0"/>
            <a:ext cx="8524387" cy="675249"/>
          </a:xfrm>
        </p:spPr>
        <p:txBody>
          <a:bodyPr>
            <a:normAutofit fontScale="90000"/>
          </a:bodyPr>
          <a:lstStyle/>
          <a:p>
            <a:r>
              <a:rPr lang="en-GB" dirty="0"/>
              <a:t>Belbin’s 9 roles of a effective  team.</a:t>
            </a:r>
          </a:p>
        </p:txBody>
      </p:sp>
      <p:pic>
        <p:nvPicPr>
          <p:cNvPr id="7" name="Picture 6" descr="Graphical user interface, application&#10;&#10;Description automatically generated">
            <a:extLst>
              <a:ext uri="{FF2B5EF4-FFF2-40B4-BE49-F238E27FC236}">
                <a16:creationId xmlns:a16="http://schemas.microsoft.com/office/drawing/2014/main" id="{37E6A6EC-BEAD-4A72-BBA6-5C4778C39E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4028" y="929458"/>
            <a:ext cx="10143943" cy="5358800"/>
          </a:xfrm>
          <a:prstGeom prst="rect">
            <a:avLst/>
          </a:prstGeom>
        </p:spPr>
      </p:pic>
      <p:sp>
        <p:nvSpPr>
          <p:cNvPr id="8" name="TextBox 7">
            <a:extLst>
              <a:ext uri="{FF2B5EF4-FFF2-40B4-BE49-F238E27FC236}">
                <a16:creationId xmlns:a16="http://schemas.microsoft.com/office/drawing/2014/main" id="{24857B89-9338-4168-A9DE-103DEE1DC2E5}"/>
              </a:ext>
            </a:extLst>
          </p:cNvPr>
          <p:cNvSpPr txBox="1"/>
          <p:nvPr/>
        </p:nvSpPr>
        <p:spPr>
          <a:xfrm>
            <a:off x="2410377" y="6357801"/>
            <a:ext cx="1944255" cy="369332"/>
          </a:xfrm>
          <a:prstGeom prst="rect">
            <a:avLst/>
          </a:prstGeom>
          <a:noFill/>
        </p:spPr>
        <p:txBody>
          <a:bodyPr wrap="square" rtlCol="0">
            <a:spAutoFit/>
          </a:bodyPr>
          <a:lstStyle/>
          <a:p>
            <a:r>
              <a:rPr lang="en-GB" dirty="0"/>
              <a:t>Belbin (2009)</a:t>
            </a:r>
          </a:p>
        </p:txBody>
      </p:sp>
    </p:spTree>
    <p:extLst>
      <p:ext uri="{BB962C8B-B14F-4D97-AF65-F5344CB8AC3E}">
        <p14:creationId xmlns:p14="http://schemas.microsoft.com/office/powerpoint/2010/main" val="18516680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2C7BB527-886D-40AC-BE8F-A8BDA9B940BC}"/>
              </a:ext>
            </a:extLst>
          </p:cNvPr>
          <p:cNvSpPr/>
          <p:nvPr/>
        </p:nvSpPr>
        <p:spPr>
          <a:xfrm>
            <a:off x="3045368" y="2043663"/>
            <a:ext cx="6105194" cy="2031055"/>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200" b="1" kern="1200">
                <a:ln w="22225">
                  <a:solidFill>
                    <a:schemeClr val="accent2"/>
                  </a:solidFill>
                  <a:prstDash val="solid"/>
                </a:ln>
                <a:solidFill>
                  <a:srgbClr val="FFFFFF"/>
                </a:solidFill>
                <a:latin typeface="+mj-lt"/>
                <a:ea typeface="+mj-ea"/>
                <a:cs typeface="+mj-cs"/>
              </a:rPr>
              <a:t>Thanks for listening !</a:t>
            </a:r>
          </a:p>
          <a:p>
            <a:pPr algn="ctr">
              <a:lnSpc>
                <a:spcPct val="90000"/>
              </a:lnSpc>
              <a:spcBef>
                <a:spcPct val="0"/>
              </a:spcBef>
              <a:spcAft>
                <a:spcPts val="600"/>
              </a:spcAft>
            </a:pPr>
            <a:endParaRPr lang="en-US" sz="4200" b="1" kern="1200">
              <a:ln w="22225">
                <a:solidFill>
                  <a:schemeClr val="accent2"/>
                </a:solidFill>
                <a:prstDash val="solid"/>
              </a:ln>
              <a:solidFill>
                <a:srgbClr val="FFFFFF"/>
              </a:solidFill>
              <a:latin typeface="+mj-lt"/>
              <a:ea typeface="+mj-ea"/>
              <a:cs typeface="+mj-cs"/>
            </a:endParaRPr>
          </a:p>
          <a:p>
            <a:pPr algn="ctr">
              <a:lnSpc>
                <a:spcPct val="90000"/>
              </a:lnSpc>
              <a:spcBef>
                <a:spcPct val="0"/>
              </a:spcBef>
              <a:spcAft>
                <a:spcPts val="600"/>
              </a:spcAft>
            </a:pPr>
            <a:r>
              <a:rPr lang="en-US" sz="4200" b="1" kern="1200">
                <a:ln w="12700">
                  <a:solidFill>
                    <a:schemeClr val="tx2">
                      <a:lumMod val="75000"/>
                    </a:schemeClr>
                  </a:solidFill>
                  <a:prstDash val="solid"/>
                </a:ln>
                <a:solidFill>
                  <a:srgbClr val="FFFFFF"/>
                </a:solidFill>
                <a:effectLst>
                  <a:outerShdw dist="38100" dir="2640000" algn="bl" rotWithShape="0">
                    <a:schemeClr val="tx2">
                      <a:lumMod val="75000"/>
                    </a:schemeClr>
                  </a:outerShdw>
                </a:effectLst>
                <a:latin typeface="+mj-lt"/>
                <a:ea typeface="+mj-ea"/>
                <a:cs typeface="+mj-cs"/>
              </a:rPr>
              <a:t>Are there any questions?</a:t>
            </a:r>
          </a:p>
        </p:txBody>
      </p:sp>
    </p:spTree>
    <p:extLst>
      <p:ext uri="{BB962C8B-B14F-4D97-AF65-F5344CB8AC3E}">
        <p14:creationId xmlns:p14="http://schemas.microsoft.com/office/powerpoint/2010/main" val="37541978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2E6D2-F6BC-4FC2-BF12-2E388D5DE28F}"/>
              </a:ext>
            </a:extLst>
          </p:cNvPr>
          <p:cNvSpPr txBox="1">
            <a:spLocks/>
          </p:cNvSpPr>
          <p:nvPr/>
        </p:nvSpPr>
        <p:spPr>
          <a:xfrm>
            <a:off x="893298" y="167779"/>
            <a:ext cx="3144129" cy="802751"/>
          </a:xfrm>
          <a:prstGeom prst="rect">
            <a:avLst/>
          </a:prstGeom>
        </p:spPr>
        <p:txBody>
          <a:bodyPr/>
          <a:lst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a:lstStyle>
          <a:p>
            <a:r>
              <a:rPr lang="en-GB"/>
              <a:t>References</a:t>
            </a:r>
            <a:endParaRPr lang="en-GB" dirty="0"/>
          </a:p>
        </p:txBody>
      </p:sp>
      <p:sp>
        <p:nvSpPr>
          <p:cNvPr id="3" name="TextBox 2">
            <a:extLst>
              <a:ext uri="{FF2B5EF4-FFF2-40B4-BE49-F238E27FC236}">
                <a16:creationId xmlns:a16="http://schemas.microsoft.com/office/drawing/2014/main" id="{122AC0BD-BEA4-4443-A6D3-64948A13F149}"/>
              </a:ext>
            </a:extLst>
          </p:cNvPr>
          <p:cNvSpPr txBox="1"/>
          <p:nvPr/>
        </p:nvSpPr>
        <p:spPr>
          <a:xfrm>
            <a:off x="872196" y="970530"/>
            <a:ext cx="11007970" cy="6220934"/>
          </a:xfrm>
          <a:prstGeom prst="rect">
            <a:avLst/>
          </a:prstGeom>
          <a:noFill/>
        </p:spPr>
        <p:txBody>
          <a:bodyPr wrap="square" rtlCol="0">
            <a:spAutoFit/>
          </a:bodyPr>
          <a:lstStyle/>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DeRosa, D. (2019).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How to Improve Communication and Trust in Teams</a:t>
            </a:r>
            <a:r>
              <a:rPr lang="en-GB" sz="1400" dirty="0">
                <a:effectLst/>
                <a:latin typeface="Calibri" panose="020F0502020204030204" pitchFamily="34" charset="0"/>
                <a:ea typeface="Calibri" panose="020F0502020204030204" pitchFamily="34" charset="0"/>
                <a:cs typeface="Times New Roman" panose="02020603050405020304" pitchFamily="18" charset="0"/>
              </a:rPr>
              <a:t>. [online] Business 2 Community. Available at: https://www.business2community.com/communications/how-to-improve-communication-and-trust-in-teams-02261111#:~:text=Communication%20and%20trust%20are%20essential%20elements%20of%20teamwork. [Accessed 30 Apr. 2021].</a:t>
            </a:r>
          </a:p>
          <a:p>
            <a:pPr>
              <a:lnSpc>
                <a:spcPct val="107000"/>
              </a:lnSpc>
              <a:spcAft>
                <a:spcPts val="800"/>
              </a:spcAft>
            </a:pPr>
            <a:r>
              <a:rPr lang="en-GB" sz="1400" dirty="0" err="1">
                <a:effectLst/>
                <a:latin typeface="Calibri" panose="020F0502020204030204" pitchFamily="34" charset="0"/>
                <a:ea typeface="Calibri" panose="020F0502020204030204" pitchFamily="34" charset="0"/>
                <a:cs typeface="Times New Roman" panose="02020603050405020304" pitchFamily="18" charset="0"/>
              </a:rPr>
              <a:t>Gersick</a:t>
            </a:r>
            <a:r>
              <a:rPr lang="en-GB" sz="1400" dirty="0">
                <a:effectLst/>
                <a:latin typeface="Calibri" panose="020F0502020204030204" pitchFamily="34" charset="0"/>
                <a:ea typeface="Calibri" panose="020F0502020204030204" pitchFamily="34" charset="0"/>
                <a:cs typeface="Times New Roman" panose="02020603050405020304" pitchFamily="18" charset="0"/>
              </a:rPr>
              <a:t>, C.J.G. (1988). Time and Transition in Work Teams: Toward a New Model of Group Development.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Academy of Management Journal</a:t>
            </a:r>
            <a:r>
              <a:rPr lang="en-GB" sz="1400" dirty="0">
                <a:effectLst/>
                <a:latin typeface="Calibri" panose="020F0502020204030204" pitchFamily="34" charset="0"/>
                <a:ea typeface="Calibri" panose="020F0502020204030204" pitchFamily="34" charset="0"/>
                <a:cs typeface="Times New Roman" panose="02020603050405020304" pitchFamily="18" charset="0"/>
              </a:rPr>
              <a:t>, 31(1), pp.9–41.</a:t>
            </a:r>
          </a:p>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John E. Jones 1975 Annual Handbook for Group Facilitators. An overview of the model can be seen at: http://www. hrdq.com/products/gda.htm.</a:t>
            </a:r>
          </a:p>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Katzenbach, J.R. and Smith, D.K. (1993).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The wisdom of teams : creating the high-performance organization</a:t>
            </a:r>
            <a:r>
              <a:rPr lang="en-GB" sz="1400" dirty="0">
                <a:effectLst/>
                <a:latin typeface="Calibri" panose="020F0502020204030204" pitchFamily="34" charset="0"/>
                <a:ea typeface="Calibri" panose="020F0502020204030204" pitchFamily="34" charset="0"/>
                <a:cs typeface="Times New Roman" panose="02020603050405020304" pitchFamily="18" charset="0"/>
              </a:rPr>
              <a:t>. Boston: Harvard Business Review Press.</a:t>
            </a:r>
          </a:p>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Lewin, K. (1947).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Frontiers in group dynamics : concept, method and reality in social science : social equilibria and social change</a:t>
            </a:r>
            <a:r>
              <a:rPr lang="en-GB" sz="1400" dirty="0">
                <a:effectLst/>
                <a:latin typeface="Calibri" panose="020F0502020204030204" pitchFamily="34" charset="0"/>
                <a:ea typeface="Calibri" panose="020F0502020204030204" pitchFamily="34" charset="0"/>
                <a:cs typeface="Times New Roman" panose="02020603050405020304" pitchFamily="18" charset="0"/>
              </a:rPr>
              <a:t>. Indianapolis, Ind.: </a:t>
            </a:r>
            <a:r>
              <a:rPr lang="en-GB" sz="1400" dirty="0" err="1">
                <a:effectLst/>
                <a:latin typeface="Calibri" panose="020F0502020204030204" pitchFamily="34" charset="0"/>
                <a:ea typeface="Calibri" panose="020F0502020204030204" pitchFamily="34" charset="0"/>
                <a:cs typeface="Times New Roman" panose="02020603050405020304" pitchFamily="18" charset="0"/>
              </a:rPr>
              <a:t>Bobbs</a:t>
            </a:r>
            <a:r>
              <a:rPr lang="en-GB" sz="1400" dirty="0">
                <a:effectLst/>
                <a:latin typeface="Calibri" panose="020F0502020204030204" pitchFamily="34" charset="0"/>
                <a:ea typeface="Calibri" panose="020F0502020204030204" pitchFamily="34" charset="0"/>
                <a:cs typeface="Times New Roman" panose="02020603050405020304" pitchFamily="18" charset="0"/>
              </a:rPr>
              <a:t>-Merrill, College Division, [196.</a:t>
            </a:r>
          </a:p>
          <a:p>
            <a:pPr>
              <a:lnSpc>
                <a:spcPct val="107000"/>
              </a:lnSpc>
              <a:spcAft>
                <a:spcPts val="800"/>
              </a:spcAft>
            </a:pPr>
            <a:r>
              <a:rPr lang="en-GB" sz="1400">
                <a:effectLst/>
                <a:latin typeface="Calibri" panose="020F0502020204030204" pitchFamily="34" charset="0"/>
                <a:ea typeface="Calibri" panose="020F0502020204030204" pitchFamily="34" charset="0"/>
                <a:cs typeface="Times New Roman" panose="02020603050405020304" pitchFamily="18" charset="0"/>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MSCSA (2014).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Building an Effective Team</a:t>
            </a:r>
            <a:r>
              <a:rPr lang="en-GB" sz="1400" dirty="0">
                <a:effectLst/>
                <a:latin typeface="Calibri" panose="020F0502020204030204" pitchFamily="34" charset="0"/>
                <a:ea typeface="Calibri" panose="020F0502020204030204" pitchFamily="34" charset="0"/>
                <a:cs typeface="Times New Roman" panose="02020603050405020304" pitchFamily="18" charset="0"/>
              </a:rPr>
              <a:t>. [online] slideshare.net. Available at: https://pt.slideshare.net/MSCSA/teamwork-presentation-32455906/4 [Accessed 30 Apr. 2021].</a:t>
            </a:r>
          </a:p>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New York: McGraw-Hill, 1995. Cog’s Ladder of group development is based on the work, “Cog’s Ladder: A Model of Group Growth”, by George O. Charrier1993. ISBN: 9780070212121 </a:t>
            </a:r>
          </a:p>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R Meredith Belbin (2010).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Management teams : why they succeed or fail</a:t>
            </a:r>
            <a:r>
              <a:rPr lang="en-GB" sz="1400" dirty="0">
                <a:effectLst/>
                <a:latin typeface="Calibri" panose="020F0502020204030204" pitchFamily="34" charset="0"/>
                <a:ea typeface="Calibri" panose="020F0502020204030204" pitchFamily="34" charset="0"/>
                <a:cs typeface="Times New Roman" panose="02020603050405020304" pitchFamily="18" charset="0"/>
              </a:rPr>
              <a:t>. London: Routledge Taylor &amp; Francis Group.</a:t>
            </a:r>
          </a:p>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Tubbs, Stewart. (1995). A systems approach to small group interaction. </a:t>
            </a:r>
          </a:p>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Tuckman, Bruce W. (1965) ‘Developmental sequence in small groups’, Psychological Bulletin, 63, 384-399.  </a:t>
            </a:r>
          </a:p>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Wheelan, S.A. (1999).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Group development</a:t>
            </a:r>
            <a:r>
              <a:rPr lang="en-GB" sz="1400" dirty="0">
                <a:effectLst/>
                <a:latin typeface="Calibri" panose="020F0502020204030204" pitchFamily="34" charset="0"/>
                <a:ea typeface="Calibri" panose="020F0502020204030204" pitchFamily="34" charset="0"/>
                <a:cs typeface="Times New Roman" panose="02020603050405020304" pitchFamily="18" charset="0"/>
              </a:rPr>
              <a:t>. Thousand Oaks: Sage.</a:t>
            </a:r>
          </a:p>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www.boblarcher.com Photos: Karen Stuart</a:t>
            </a:r>
          </a:p>
          <a:p>
            <a:endParaRPr lang="en-GB" sz="1200" dirty="0"/>
          </a:p>
        </p:txBody>
      </p:sp>
    </p:spTree>
    <p:extLst>
      <p:ext uri="{BB962C8B-B14F-4D97-AF65-F5344CB8AC3E}">
        <p14:creationId xmlns:p14="http://schemas.microsoft.com/office/powerpoint/2010/main" val="6441754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43A31-EAFC-470E-88B4-91FC6ED72A67}"/>
              </a:ext>
            </a:extLst>
          </p:cNvPr>
          <p:cNvSpPr>
            <a:spLocks noGrp="1"/>
          </p:cNvSpPr>
          <p:nvPr>
            <p:ph type="title"/>
          </p:nvPr>
        </p:nvSpPr>
        <p:spPr>
          <a:xfrm>
            <a:off x="2700338" y="116205"/>
            <a:ext cx="6757987" cy="677863"/>
          </a:xfrm>
        </p:spPr>
        <p:txBody>
          <a:bodyPr>
            <a:normAutofit fontScale="90000"/>
          </a:bodyPr>
          <a:lstStyle/>
          <a:p>
            <a:r>
              <a:rPr lang="en-GB" dirty="0"/>
              <a:t>Peer Mentor Feedback Form</a:t>
            </a:r>
          </a:p>
        </p:txBody>
      </p:sp>
      <p:sp>
        <p:nvSpPr>
          <p:cNvPr id="40" name="Rectangle 39">
            <a:extLst>
              <a:ext uri="{FF2B5EF4-FFF2-40B4-BE49-F238E27FC236}">
                <a16:creationId xmlns:a16="http://schemas.microsoft.com/office/drawing/2014/main" id="{F9B1A706-1408-41E5-9318-ECEAB0BBD5FD}"/>
              </a:ext>
            </a:extLst>
          </p:cNvPr>
          <p:cNvSpPr/>
          <p:nvPr/>
        </p:nvSpPr>
        <p:spPr>
          <a:xfrm>
            <a:off x="7507787" y="1655731"/>
            <a:ext cx="640170" cy="406999"/>
          </a:xfrm>
          <a:prstGeom prst="rect">
            <a:avLst/>
          </a:prstGeom>
        </p:spPr>
        <p:style>
          <a:lnRef idx="2">
            <a:schemeClr val="dk1"/>
          </a:lnRef>
          <a:fillRef idx="1">
            <a:schemeClr val="lt1"/>
          </a:fillRef>
          <a:effectRef idx="0">
            <a:schemeClr val="dk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sp>
        <p:nvSpPr>
          <p:cNvPr id="45" name="Rectangle 44">
            <a:extLst>
              <a:ext uri="{FF2B5EF4-FFF2-40B4-BE49-F238E27FC236}">
                <a16:creationId xmlns:a16="http://schemas.microsoft.com/office/drawing/2014/main" id="{9473F6D0-063A-4CD2-BB82-17F68BA01115}"/>
              </a:ext>
            </a:extLst>
          </p:cNvPr>
          <p:cNvSpPr/>
          <p:nvPr/>
        </p:nvSpPr>
        <p:spPr>
          <a:xfrm>
            <a:off x="167816" y="4611744"/>
            <a:ext cx="11720989" cy="1749341"/>
          </a:xfrm>
          <a:prstGeom prst="rect">
            <a:avLst/>
          </a:prstGeom>
        </p:spPr>
        <p:style>
          <a:lnRef idx="2">
            <a:schemeClr val="dk1"/>
          </a:lnRef>
          <a:fillRef idx="1">
            <a:schemeClr val="lt1"/>
          </a:fillRef>
          <a:effectRef idx="0">
            <a:schemeClr val="dk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sp>
        <p:nvSpPr>
          <p:cNvPr id="46" name="Rectangle 43">
            <a:extLst>
              <a:ext uri="{FF2B5EF4-FFF2-40B4-BE49-F238E27FC236}">
                <a16:creationId xmlns:a16="http://schemas.microsoft.com/office/drawing/2014/main" id="{A4227D65-0D0C-4BB7-920B-E8A8F9F195D7}"/>
              </a:ext>
            </a:extLst>
          </p:cNvPr>
          <p:cNvSpPr>
            <a:spLocks noChangeArrowheads="1"/>
          </p:cNvSpPr>
          <p:nvPr/>
        </p:nvSpPr>
        <p:spPr bwMode="auto">
          <a:xfrm>
            <a:off x="457200" y="809208"/>
            <a:ext cx="10644188"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1"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BMSK4002 – Gareth Thomas Presentation Feedback Survey</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(Please answer on a scale of 1 – 10 and put your answer in the box at the end of the question)</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47" name="Rectangle 44">
            <a:extLst>
              <a:ext uri="{FF2B5EF4-FFF2-40B4-BE49-F238E27FC236}">
                <a16:creationId xmlns:a16="http://schemas.microsoft.com/office/drawing/2014/main" id="{75EE842E-C531-4585-8EA5-6971401BEC7A}"/>
              </a:ext>
            </a:extLst>
          </p:cNvPr>
          <p:cNvSpPr>
            <a:spLocks noChangeArrowheads="1"/>
          </p:cNvSpPr>
          <p:nvPr/>
        </p:nvSpPr>
        <p:spPr bwMode="auto">
          <a:xfrm>
            <a:off x="340795" y="4075292"/>
            <a:ext cx="583031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lang="en-GB" altLang="en-US" b="1" dirty="0">
                <a:latin typeface="Calibri" panose="020F0502020204030204" pitchFamily="34" charset="0"/>
                <a:cs typeface="Times New Roman" panose="02020603050405020304" pitchFamily="18" charset="0"/>
              </a:rPr>
              <a:t>Was the dialogue clear, informative and easily understood?</a:t>
            </a:r>
            <a:endParaRPr kumimoji="0" lang="en-GB" altLang="en-US" b="0" i="0" u="none" strike="noStrike" cap="none" normalizeH="0" baseline="0" dirty="0">
              <a:ln>
                <a:noFill/>
              </a:ln>
              <a:solidFill>
                <a:schemeClr val="tx1"/>
              </a:solidFill>
              <a:effectLst/>
            </a:endParaRPr>
          </a:p>
        </p:txBody>
      </p:sp>
      <p:sp>
        <p:nvSpPr>
          <p:cNvPr id="48" name="Rectangle 45">
            <a:extLst>
              <a:ext uri="{FF2B5EF4-FFF2-40B4-BE49-F238E27FC236}">
                <a16:creationId xmlns:a16="http://schemas.microsoft.com/office/drawing/2014/main" id="{FBE0A838-727A-4CED-AEF0-C08C4A7902EC}"/>
              </a:ext>
            </a:extLst>
          </p:cNvPr>
          <p:cNvSpPr>
            <a:spLocks noChangeArrowheads="1"/>
          </p:cNvSpPr>
          <p:nvPr/>
        </p:nvSpPr>
        <p:spPr bwMode="auto">
          <a:xfrm>
            <a:off x="342898" y="3059668"/>
            <a:ext cx="6120265"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Were the slides presenter relevant, informative and engaging?</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49" name="Rectangle 46">
            <a:extLst>
              <a:ext uri="{FF2B5EF4-FFF2-40B4-BE49-F238E27FC236}">
                <a16:creationId xmlns:a16="http://schemas.microsoft.com/office/drawing/2014/main" id="{BA069901-E2A9-494E-B414-7B8BAD64376C}"/>
              </a:ext>
            </a:extLst>
          </p:cNvPr>
          <p:cNvSpPr>
            <a:spLocks noChangeArrowheads="1"/>
          </p:cNvSpPr>
          <p:nvPr/>
        </p:nvSpPr>
        <p:spPr bwMode="auto">
          <a:xfrm>
            <a:off x="463881" y="1640205"/>
            <a:ext cx="5632119"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Was the purpose of the slides communicated effectively?</a:t>
            </a:r>
            <a:endParaRPr kumimoji="0" lang="en-GB" altLang="en-US" sz="1400" b="0" i="0" u="none" strike="noStrike" cap="none" normalizeH="0" baseline="0" dirty="0">
              <a:ln>
                <a:noFill/>
              </a:ln>
              <a:solidFill>
                <a:schemeClr val="tx1"/>
              </a:solidFill>
              <a:effectLst/>
            </a:endParaRPr>
          </a:p>
        </p:txBody>
      </p:sp>
      <p:sp>
        <p:nvSpPr>
          <p:cNvPr id="50" name="Rectangle 47">
            <a:extLst>
              <a:ext uri="{FF2B5EF4-FFF2-40B4-BE49-F238E27FC236}">
                <a16:creationId xmlns:a16="http://schemas.microsoft.com/office/drawing/2014/main" id="{6C64324E-D342-4AEF-BDD2-BDC890608352}"/>
              </a:ext>
            </a:extLst>
          </p:cNvPr>
          <p:cNvSpPr>
            <a:spLocks noChangeArrowheads="1"/>
          </p:cNvSpPr>
          <p:nvPr/>
        </p:nvSpPr>
        <p:spPr bwMode="auto">
          <a:xfrm>
            <a:off x="342898" y="2182806"/>
            <a:ext cx="690060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W</a:t>
            </a:r>
            <a:r>
              <a:rPr lang="en-GB" altLang="en-US" b="1" dirty="0">
                <a:latin typeface="Calibri" panose="020F0502020204030204" pitchFamily="34" charset="0"/>
                <a:ea typeface="Calibri" panose="020F0502020204030204" pitchFamily="34" charset="0"/>
                <a:cs typeface="Times New Roman" panose="02020603050405020304" pitchFamily="18" charset="0"/>
              </a:rPr>
              <a:t>as the presenter using  positive body language during </a:t>
            </a:r>
            <a:r>
              <a:rPr kumimoji="0" lang="en-GB" altLang="en-US"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presentation?</a:t>
            </a:r>
            <a:endParaRPr kumimoji="0" lang="en-GB" altLang="en-US" sz="1400" b="0" i="0" u="none" strike="noStrike" cap="none" normalizeH="0" baseline="0" dirty="0">
              <a:ln>
                <a:noFill/>
              </a:ln>
              <a:solidFill>
                <a:schemeClr val="tx1"/>
              </a:solidFill>
              <a:effectLst/>
            </a:endParaRPr>
          </a:p>
        </p:txBody>
      </p:sp>
      <p:sp>
        <p:nvSpPr>
          <p:cNvPr id="17" name="Rectangle 47">
            <a:extLst>
              <a:ext uri="{FF2B5EF4-FFF2-40B4-BE49-F238E27FC236}">
                <a16:creationId xmlns:a16="http://schemas.microsoft.com/office/drawing/2014/main" id="{EBB22CA6-D063-4640-A36F-7771957B9C99}"/>
              </a:ext>
            </a:extLst>
          </p:cNvPr>
          <p:cNvSpPr>
            <a:spLocks noChangeArrowheads="1"/>
          </p:cNvSpPr>
          <p:nvPr/>
        </p:nvSpPr>
        <p:spPr bwMode="auto">
          <a:xfrm>
            <a:off x="452527" y="2445461"/>
            <a:ext cx="514628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a:t>
            </a:r>
            <a:r>
              <a:rPr lang="en-GB" altLang="en-US" b="1" dirty="0" err="1">
                <a:latin typeface="Calibri" panose="020F0502020204030204" pitchFamily="34" charset="0"/>
                <a:ea typeface="Calibri" panose="020F0502020204030204" pitchFamily="34" charset="0"/>
                <a:cs typeface="Times New Roman" panose="02020603050405020304" pitchFamily="18" charset="0"/>
              </a:rPr>
              <a:t>e</a:t>
            </a:r>
            <a:r>
              <a:rPr lang="en-GB" altLang="en-US" b="1" dirty="0">
                <a:latin typeface="Calibri" panose="020F0502020204030204" pitchFamily="34" charset="0"/>
                <a:ea typeface="Calibri" panose="020F0502020204030204" pitchFamily="34" charset="0"/>
                <a:cs typeface="Times New Roman" panose="02020603050405020304" pitchFamily="18" charset="0"/>
              </a:rPr>
              <a:t> Tone, Speed, Eye Contact. If not, comment below.</a:t>
            </a:r>
            <a:endParaRPr kumimoji="0" lang="en-GB" altLang="en-US" sz="1400" b="0" i="0" u="none" strike="noStrike" cap="none" normalizeH="0" baseline="0" dirty="0">
              <a:ln>
                <a:noFill/>
              </a:ln>
              <a:solidFill>
                <a:schemeClr val="tx1"/>
              </a:solidFill>
              <a:effectLst/>
            </a:endParaRPr>
          </a:p>
        </p:txBody>
      </p:sp>
      <p:sp>
        <p:nvSpPr>
          <p:cNvPr id="18" name="Rectangle 44">
            <a:extLst>
              <a:ext uri="{FF2B5EF4-FFF2-40B4-BE49-F238E27FC236}">
                <a16:creationId xmlns:a16="http://schemas.microsoft.com/office/drawing/2014/main" id="{B2F213E2-7517-454C-8F49-603FB5135330}"/>
              </a:ext>
            </a:extLst>
          </p:cNvPr>
          <p:cNvSpPr>
            <a:spLocks noChangeArrowheads="1"/>
          </p:cNvSpPr>
          <p:nvPr/>
        </p:nvSpPr>
        <p:spPr bwMode="auto">
          <a:xfrm>
            <a:off x="342898" y="3541505"/>
            <a:ext cx="4599529"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Were the slides organised and easy to follow? </a:t>
            </a:r>
            <a:endParaRPr kumimoji="0" lang="en-GB" altLang="en-US" sz="1400" b="0" i="0" u="none" strike="noStrike" cap="none" normalizeH="0" baseline="0" dirty="0">
              <a:ln>
                <a:noFill/>
              </a:ln>
              <a:solidFill>
                <a:schemeClr val="tx1"/>
              </a:solidFill>
              <a:effectLst/>
            </a:endParaRPr>
          </a:p>
        </p:txBody>
      </p:sp>
      <p:sp>
        <p:nvSpPr>
          <p:cNvPr id="19" name="Rectangle 18">
            <a:extLst>
              <a:ext uri="{FF2B5EF4-FFF2-40B4-BE49-F238E27FC236}">
                <a16:creationId xmlns:a16="http://schemas.microsoft.com/office/drawing/2014/main" id="{87C46F0D-EDC6-4635-97FA-F538E86E2E78}"/>
              </a:ext>
            </a:extLst>
          </p:cNvPr>
          <p:cNvSpPr/>
          <p:nvPr/>
        </p:nvSpPr>
        <p:spPr>
          <a:xfrm>
            <a:off x="7507787" y="2236548"/>
            <a:ext cx="640170" cy="406999"/>
          </a:xfrm>
          <a:prstGeom prst="rect">
            <a:avLst/>
          </a:prstGeom>
        </p:spPr>
        <p:style>
          <a:lnRef idx="2">
            <a:schemeClr val="dk1"/>
          </a:lnRef>
          <a:fillRef idx="1">
            <a:schemeClr val="lt1"/>
          </a:fillRef>
          <a:effectRef idx="0">
            <a:schemeClr val="dk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sp>
        <p:nvSpPr>
          <p:cNvPr id="20" name="Rectangle 19">
            <a:extLst>
              <a:ext uri="{FF2B5EF4-FFF2-40B4-BE49-F238E27FC236}">
                <a16:creationId xmlns:a16="http://schemas.microsoft.com/office/drawing/2014/main" id="{F0BAB72E-F0E7-4DC2-B74B-36BF627B2D87}"/>
              </a:ext>
            </a:extLst>
          </p:cNvPr>
          <p:cNvSpPr/>
          <p:nvPr/>
        </p:nvSpPr>
        <p:spPr>
          <a:xfrm>
            <a:off x="7507787" y="3040834"/>
            <a:ext cx="640170" cy="406999"/>
          </a:xfrm>
          <a:prstGeom prst="rect">
            <a:avLst/>
          </a:prstGeom>
        </p:spPr>
        <p:style>
          <a:lnRef idx="2">
            <a:schemeClr val="dk1"/>
          </a:lnRef>
          <a:fillRef idx="1">
            <a:schemeClr val="lt1"/>
          </a:fillRef>
          <a:effectRef idx="0">
            <a:schemeClr val="dk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sp>
        <p:nvSpPr>
          <p:cNvPr id="21" name="Rectangle 20">
            <a:extLst>
              <a:ext uri="{FF2B5EF4-FFF2-40B4-BE49-F238E27FC236}">
                <a16:creationId xmlns:a16="http://schemas.microsoft.com/office/drawing/2014/main" id="{15800344-95B3-4DDA-A659-8DACC0BD58AC}"/>
              </a:ext>
            </a:extLst>
          </p:cNvPr>
          <p:cNvSpPr/>
          <p:nvPr/>
        </p:nvSpPr>
        <p:spPr>
          <a:xfrm>
            <a:off x="7507787" y="3522671"/>
            <a:ext cx="640170" cy="406999"/>
          </a:xfrm>
          <a:prstGeom prst="rect">
            <a:avLst/>
          </a:prstGeom>
        </p:spPr>
        <p:style>
          <a:lnRef idx="2">
            <a:schemeClr val="dk1"/>
          </a:lnRef>
          <a:fillRef idx="1">
            <a:schemeClr val="lt1"/>
          </a:fillRef>
          <a:effectRef idx="0">
            <a:schemeClr val="dk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sp>
        <p:nvSpPr>
          <p:cNvPr id="22" name="Rectangle 21">
            <a:extLst>
              <a:ext uri="{FF2B5EF4-FFF2-40B4-BE49-F238E27FC236}">
                <a16:creationId xmlns:a16="http://schemas.microsoft.com/office/drawing/2014/main" id="{84B5EAB8-D0BF-45AA-BCC3-38B71DA2117E}"/>
              </a:ext>
            </a:extLst>
          </p:cNvPr>
          <p:cNvSpPr/>
          <p:nvPr/>
        </p:nvSpPr>
        <p:spPr>
          <a:xfrm>
            <a:off x="7507787" y="4048491"/>
            <a:ext cx="640170" cy="406999"/>
          </a:xfrm>
          <a:prstGeom prst="rect">
            <a:avLst/>
          </a:prstGeom>
        </p:spPr>
        <p:style>
          <a:lnRef idx="2">
            <a:schemeClr val="dk1"/>
          </a:lnRef>
          <a:fillRef idx="1">
            <a:schemeClr val="lt1"/>
          </a:fillRef>
          <a:effectRef idx="0">
            <a:schemeClr val="dk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sp>
        <p:nvSpPr>
          <p:cNvPr id="23" name="Rectangle 44">
            <a:extLst>
              <a:ext uri="{FF2B5EF4-FFF2-40B4-BE49-F238E27FC236}">
                <a16:creationId xmlns:a16="http://schemas.microsoft.com/office/drawing/2014/main" id="{CE856F23-6C31-43C2-BF41-7D2A4CEED897}"/>
              </a:ext>
            </a:extLst>
          </p:cNvPr>
          <p:cNvSpPr>
            <a:spLocks noChangeArrowheads="1"/>
          </p:cNvSpPr>
          <p:nvPr/>
        </p:nvSpPr>
        <p:spPr bwMode="auto">
          <a:xfrm>
            <a:off x="596644" y="6414278"/>
            <a:ext cx="1096537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Thank you for taking time and completing this feedback form and for your honest opinions about this presentation.</a:t>
            </a:r>
            <a:endParaRPr kumimoji="0" lang="en-GB" altLang="en-US" sz="2000" b="0" i="0" u="none" strike="noStrike" cap="none" normalizeH="0" baseline="0" dirty="0">
              <a:ln>
                <a:noFill/>
              </a:ln>
              <a:solidFill>
                <a:schemeClr val="tx1"/>
              </a:solidFill>
              <a:effectLst/>
              <a:latin typeface="Arial" panose="020B0604020202020204" pitchFamily="34" charset="0"/>
            </a:endParaRPr>
          </a:p>
        </p:txBody>
      </p:sp>
      <p:sp>
        <p:nvSpPr>
          <p:cNvPr id="24" name="Rectangle 44">
            <a:extLst>
              <a:ext uri="{FF2B5EF4-FFF2-40B4-BE49-F238E27FC236}">
                <a16:creationId xmlns:a16="http://schemas.microsoft.com/office/drawing/2014/main" id="{08969FE5-6482-4666-8185-E674F3F56E7F}"/>
              </a:ext>
            </a:extLst>
          </p:cNvPr>
          <p:cNvSpPr>
            <a:spLocks noChangeArrowheads="1"/>
          </p:cNvSpPr>
          <p:nvPr/>
        </p:nvSpPr>
        <p:spPr bwMode="auto">
          <a:xfrm>
            <a:off x="149595" y="4579043"/>
            <a:ext cx="2204193"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lang="en-GB" altLang="en-US" b="1" dirty="0">
                <a:latin typeface="Calibri" panose="020F0502020204030204" pitchFamily="34" charset="0"/>
                <a:cs typeface="Times New Roman" panose="02020603050405020304" pitchFamily="18" charset="0"/>
              </a:rPr>
              <a:t>Feedback comments:</a:t>
            </a:r>
            <a:endParaRPr kumimoji="0" lang="en-GB" altLang="en-US"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39141378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807</TotalTime>
  <Words>1679</Words>
  <Application>Microsoft Office PowerPoint</Application>
  <PresentationFormat>Widescreen</PresentationFormat>
  <Paragraphs>168</Paragraphs>
  <Slides>19</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Aharoni</vt:lpstr>
      <vt:lpstr>Arial</vt:lpstr>
      <vt:lpstr>Calibri</vt:lpstr>
      <vt:lpstr>Calibri Light</vt:lpstr>
      <vt:lpstr>Roboto</vt:lpstr>
      <vt:lpstr>Office Theme</vt:lpstr>
      <vt:lpstr>PowerPoint Presentation</vt:lpstr>
      <vt:lpstr>Presentation Lesson Plan</vt:lpstr>
      <vt:lpstr>PowerPoint Presentation</vt:lpstr>
      <vt:lpstr>Effective Teamworking </vt:lpstr>
      <vt:lpstr>PowerPoint Presentation</vt:lpstr>
      <vt:lpstr>Definition Of A Team.</vt:lpstr>
      <vt:lpstr>Another definition of a team.</vt:lpstr>
      <vt:lpstr>Importance Of Trust And Communication In An Effective Team.</vt:lpstr>
      <vt:lpstr>There are many models of group development here are just a few</vt:lpstr>
      <vt:lpstr>PowerPoint Presentation</vt:lpstr>
      <vt:lpstr>Bruce Tuckman model of group development</vt:lpstr>
      <vt:lpstr>Adjourning/Mourning.</vt:lpstr>
      <vt:lpstr>A definition of group dynamics</vt:lpstr>
      <vt:lpstr>Efficient Teamworking</vt:lpstr>
      <vt:lpstr>Belbin's 9 team roles.</vt:lpstr>
      <vt:lpstr>Belbin’s 9 roles of a effective  team.</vt:lpstr>
      <vt:lpstr>PowerPoint Presentation</vt:lpstr>
      <vt:lpstr>PowerPoint Presentation</vt:lpstr>
      <vt:lpstr>Peer Mentor Feedback Form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Teamworking</dc:title>
  <dc:creator>gareth thomas</dc:creator>
  <cp:lastModifiedBy>gareth thomas</cp:lastModifiedBy>
  <cp:revision>73</cp:revision>
  <dcterms:created xsi:type="dcterms:W3CDTF">2021-04-25T10:32:31Z</dcterms:created>
  <dcterms:modified xsi:type="dcterms:W3CDTF">2021-05-21T13:15:41Z</dcterms:modified>
</cp:coreProperties>
</file>