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sldIdLst>
    <p:sldId id="256" r:id="rId2"/>
    <p:sldId id="257" r:id="rId3"/>
    <p:sldId id="258" r:id="rId4"/>
    <p:sldId id="259" r:id="rId5"/>
    <p:sldId id="261" r:id="rId6"/>
    <p:sldId id="262" r:id="rId7"/>
    <p:sldId id="260"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88D38747-4367-4BD2-8D51-C97E202738E2}" type="datetime1">
              <a:rPr lang="en-US" smtClean="0"/>
              <a:t>3/19/2020</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413684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3/19/2020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73481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CAE507A8-A5CF-4D38-AB86-7EDDA87A85D4}" type="datetime1">
              <a:rPr lang="en-US" smtClean="0"/>
              <a:t>3/19/2020</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347027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3/19/2020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13535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3/19/2020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5130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3/19/2020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60431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3/19/2020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47695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57133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3/19/2020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10675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3/19/2020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8765009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73ED0CC-082F-4160-86E5-0D6041F12778}" type="datetime1">
              <a:rPr lang="en-US" smtClean="0"/>
              <a:t>3/19/2020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6071526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73ED0CC-082F-4160-86E5-0D6041F12778}" type="datetime1">
              <a:rPr lang="en-US" smtClean="0"/>
              <a:t>3/19/2020</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0365365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073ED0CC-082F-4160-86E5-0D6041F12778}" type="datetime1">
              <a:rPr lang="en-US" smtClean="0"/>
              <a:t>3/19/2020</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5054700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73ED0CC-082F-4160-86E5-0D6041F12778}" type="datetime1">
              <a:rPr lang="en-US" smtClean="0"/>
              <a:t>3/19/2020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1989803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73ED0CC-082F-4160-86E5-0D6041F12778}" type="datetime1">
              <a:rPr lang="en-US" smtClean="0"/>
              <a:t>3/19/2020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51306338"/>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3/19/2020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460092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452596F-08A7-4B70-989A-F2B1CF31E66B}" type="datetime1">
              <a:rPr lang="en-US" smtClean="0"/>
              <a:t>3/19/2020</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86157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73ED0CC-082F-4160-86E5-0D6041F12778}" type="datetime1">
              <a:rPr lang="en-US" smtClean="0"/>
              <a:t>3/19/2020</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711265192"/>
      </p:ext>
    </p:extLst>
  </p:cSld>
  <p:clrMap bg1="dk1" tx1="lt1" bg2="dk2" tx2="lt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 id="2147483809" r:id="rId15"/>
    <p:sldLayoutId id="2147483810" r:id="rId16"/>
    <p:sldLayoutId id="2147483811"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F694B-11E3-4DF0-8198-FE4A590F84FF}"/>
              </a:ext>
            </a:extLst>
          </p:cNvPr>
          <p:cNvSpPr>
            <a:spLocks noGrp="1"/>
          </p:cNvSpPr>
          <p:nvPr>
            <p:ph type="ctrTitle"/>
          </p:nvPr>
        </p:nvSpPr>
        <p:spPr>
          <a:xfrm>
            <a:off x="4687410" y="1803405"/>
            <a:ext cx="6132990" cy="1825096"/>
          </a:xfrm>
        </p:spPr>
        <p:txBody>
          <a:bodyPr>
            <a:normAutofit/>
          </a:bodyPr>
          <a:lstStyle/>
          <a:p>
            <a:r>
              <a:rPr lang="en-GB" sz="2400" dirty="0"/>
              <a:t>A critical exploration of how education for sustainability and global citizenship can promote global issues </a:t>
            </a:r>
          </a:p>
        </p:txBody>
      </p:sp>
      <p:sp>
        <p:nvSpPr>
          <p:cNvPr id="3" name="Subtitle 2">
            <a:extLst>
              <a:ext uri="{FF2B5EF4-FFF2-40B4-BE49-F238E27FC236}">
                <a16:creationId xmlns:a16="http://schemas.microsoft.com/office/drawing/2014/main" id="{A3D488B1-9356-4988-8E1F-B7F3CF4B445B}"/>
              </a:ext>
            </a:extLst>
          </p:cNvPr>
          <p:cNvSpPr>
            <a:spLocks noGrp="1"/>
          </p:cNvSpPr>
          <p:nvPr>
            <p:ph type="subTitle" idx="1"/>
          </p:nvPr>
        </p:nvSpPr>
        <p:spPr>
          <a:xfrm>
            <a:off x="4687410" y="3632201"/>
            <a:ext cx="6132990" cy="685800"/>
          </a:xfrm>
        </p:spPr>
        <p:txBody>
          <a:bodyPr>
            <a:normAutofit/>
          </a:bodyPr>
          <a:lstStyle/>
          <a:p>
            <a:r>
              <a:rPr lang="en-GB"/>
              <a:t>By Dylan Treharne </a:t>
            </a:r>
          </a:p>
        </p:txBody>
      </p:sp>
    </p:spTree>
    <p:extLst>
      <p:ext uri="{BB962C8B-B14F-4D97-AF65-F5344CB8AC3E}">
        <p14:creationId xmlns:p14="http://schemas.microsoft.com/office/powerpoint/2010/main" val="1301225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6" name="Rectangle 9">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E1409C2C-D064-4110-8977-4D08A1DF982E}"/>
              </a:ext>
            </a:extLst>
          </p:cNvPr>
          <p:cNvSpPr>
            <a:spLocks noGrp="1"/>
          </p:cNvSpPr>
          <p:nvPr>
            <p:ph type="title"/>
          </p:nvPr>
        </p:nvSpPr>
        <p:spPr>
          <a:xfrm>
            <a:off x="665922" y="987287"/>
            <a:ext cx="3548269" cy="4697896"/>
          </a:xfrm>
        </p:spPr>
        <p:txBody>
          <a:bodyPr>
            <a:normAutofit/>
          </a:bodyPr>
          <a:lstStyle/>
          <a:p>
            <a:r>
              <a:rPr lang="en-GB" sz="3600"/>
              <a:t>Contents </a:t>
            </a:r>
          </a:p>
        </p:txBody>
      </p:sp>
      <p:sp>
        <p:nvSpPr>
          <p:cNvPr id="3" name="Content Placeholder 2">
            <a:extLst>
              <a:ext uri="{FF2B5EF4-FFF2-40B4-BE49-F238E27FC236}">
                <a16:creationId xmlns:a16="http://schemas.microsoft.com/office/drawing/2014/main" id="{6E176295-BCF7-4202-A3D8-69CEBA25EB8A}"/>
              </a:ext>
            </a:extLst>
          </p:cNvPr>
          <p:cNvSpPr>
            <a:spLocks noGrp="1"/>
          </p:cNvSpPr>
          <p:nvPr>
            <p:ph idx="1"/>
          </p:nvPr>
        </p:nvSpPr>
        <p:spPr>
          <a:xfrm>
            <a:off x="5057825" y="987287"/>
            <a:ext cx="5755949" cy="4697895"/>
          </a:xfrm>
        </p:spPr>
        <p:txBody>
          <a:bodyPr anchor="ctr">
            <a:normAutofit/>
          </a:bodyPr>
          <a:lstStyle/>
          <a:p>
            <a:r>
              <a:rPr lang="en-GB" sz="1800" dirty="0"/>
              <a:t>Introduction</a:t>
            </a:r>
          </a:p>
          <a:p>
            <a:r>
              <a:rPr lang="en-GB" sz="1800" dirty="0"/>
              <a:t>Education for Sustainability and Global Citizenship </a:t>
            </a:r>
          </a:p>
          <a:p>
            <a:r>
              <a:rPr lang="en-GB" sz="1800" dirty="0"/>
              <a:t>Sustainable Development</a:t>
            </a:r>
          </a:p>
          <a:p>
            <a:r>
              <a:rPr lang="en-GB" sz="1800" dirty="0"/>
              <a:t>Global Implications of Education</a:t>
            </a:r>
          </a:p>
          <a:p>
            <a:r>
              <a:rPr lang="en-GB" sz="1800" dirty="0"/>
              <a:t>Becoming Global Citizens </a:t>
            </a:r>
          </a:p>
          <a:p>
            <a:r>
              <a:rPr lang="en-GB" sz="1800" dirty="0"/>
              <a:t>Improvement of ESDGC in my Setting </a:t>
            </a:r>
          </a:p>
          <a:p>
            <a:r>
              <a:rPr lang="en-GB" sz="1800" dirty="0"/>
              <a:t>Benefits of ESDGC </a:t>
            </a:r>
          </a:p>
          <a:p>
            <a:r>
              <a:rPr lang="en-GB" sz="1800" dirty="0"/>
              <a:t>Negative Effects of ESDGC</a:t>
            </a:r>
          </a:p>
          <a:p>
            <a:endParaRPr lang="en-GB" sz="1800" dirty="0"/>
          </a:p>
          <a:p>
            <a:endParaRPr lang="en-GB" sz="1800" dirty="0"/>
          </a:p>
          <a:p>
            <a:endParaRPr lang="en-GB" sz="1800" dirty="0"/>
          </a:p>
        </p:txBody>
      </p:sp>
    </p:spTree>
    <p:extLst>
      <p:ext uri="{BB962C8B-B14F-4D97-AF65-F5344CB8AC3E}">
        <p14:creationId xmlns:p14="http://schemas.microsoft.com/office/powerpoint/2010/main" val="26359558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0" name="Rectangle 9">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6C143952-CD29-47B8-8594-2F36E1ED8B7A}"/>
              </a:ext>
            </a:extLst>
          </p:cNvPr>
          <p:cNvSpPr>
            <a:spLocks noGrp="1"/>
          </p:cNvSpPr>
          <p:nvPr>
            <p:ph type="title"/>
          </p:nvPr>
        </p:nvSpPr>
        <p:spPr>
          <a:xfrm>
            <a:off x="665922" y="987287"/>
            <a:ext cx="3548269" cy="4697896"/>
          </a:xfrm>
        </p:spPr>
        <p:txBody>
          <a:bodyPr>
            <a:normAutofit/>
          </a:bodyPr>
          <a:lstStyle/>
          <a:p>
            <a:r>
              <a:rPr lang="en-GB" sz="3600" dirty="0"/>
              <a:t>introduction</a:t>
            </a:r>
          </a:p>
        </p:txBody>
      </p:sp>
      <p:sp>
        <p:nvSpPr>
          <p:cNvPr id="3" name="Content Placeholder 2">
            <a:extLst>
              <a:ext uri="{FF2B5EF4-FFF2-40B4-BE49-F238E27FC236}">
                <a16:creationId xmlns:a16="http://schemas.microsoft.com/office/drawing/2014/main" id="{E522F136-3194-4E86-9BF3-79EEF5CB06D1}"/>
              </a:ext>
            </a:extLst>
          </p:cNvPr>
          <p:cNvSpPr>
            <a:spLocks noGrp="1"/>
          </p:cNvSpPr>
          <p:nvPr>
            <p:ph idx="1"/>
          </p:nvPr>
        </p:nvSpPr>
        <p:spPr>
          <a:xfrm>
            <a:off x="5057825" y="987287"/>
            <a:ext cx="5755949" cy="4697895"/>
          </a:xfrm>
        </p:spPr>
        <p:txBody>
          <a:bodyPr anchor="ctr">
            <a:normAutofit/>
          </a:bodyPr>
          <a:lstStyle/>
          <a:p>
            <a:r>
              <a:rPr lang="en-GB" sz="1800" dirty="0"/>
              <a:t>This presentation will contain: </a:t>
            </a:r>
          </a:p>
          <a:p>
            <a:r>
              <a:rPr lang="en-GB" sz="1800" dirty="0"/>
              <a:t>Explanation of Education for Sustainability and Global Citizenship</a:t>
            </a:r>
          </a:p>
          <a:p>
            <a:r>
              <a:rPr lang="en-GB" sz="1800" dirty="0"/>
              <a:t>Examples of how ESDGC can promote global issues </a:t>
            </a:r>
          </a:p>
          <a:p>
            <a:r>
              <a:rPr lang="en-GB" sz="1800" dirty="0"/>
              <a:t>How ESDGC works in my setting</a:t>
            </a:r>
          </a:p>
          <a:p>
            <a:r>
              <a:rPr lang="en-GB" sz="1800" dirty="0"/>
              <a:t>How ESDGC can be improved in my setting </a:t>
            </a:r>
          </a:p>
          <a:p>
            <a:r>
              <a:rPr lang="en-GB" sz="1800" dirty="0"/>
              <a:t>The benefits and barriers of ESDGC</a:t>
            </a:r>
          </a:p>
        </p:txBody>
      </p:sp>
    </p:spTree>
    <p:extLst>
      <p:ext uri="{BB962C8B-B14F-4D97-AF65-F5344CB8AC3E}">
        <p14:creationId xmlns:p14="http://schemas.microsoft.com/office/powerpoint/2010/main" val="3496464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0" name="Rectangle 9">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3650DB57-8932-4391-8794-7255F94AA350}"/>
              </a:ext>
            </a:extLst>
          </p:cNvPr>
          <p:cNvSpPr>
            <a:spLocks noGrp="1"/>
          </p:cNvSpPr>
          <p:nvPr>
            <p:ph type="title"/>
          </p:nvPr>
        </p:nvSpPr>
        <p:spPr>
          <a:xfrm>
            <a:off x="665922" y="987287"/>
            <a:ext cx="3548269" cy="4697896"/>
          </a:xfrm>
        </p:spPr>
        <p:txBody>
          <a:bodyPr>
            <a:normAutofit/>
          </a:bodyPr>
          <a:lstStyle/>
          <a:p>
            <a:r>
              <a:rPr lang="en-GB" sz="3600" dirty="0"/>
              <a:t>Education for sustainability and global citizenship </a:t>
            </a:r>
          </a:p>
        </p:txBody>
      </p:sp>
      <p:sp>
        <p:nvSpPr>
          <p:cNvPr id="3" name="Content Placeholder 2">
            <a:extLst>
              <a:ext uri="{FF2B5EF4-FFF2-40B4-BE49-F238E27FC236}">
                <a16:creationId xmlns:a16="http://schemas.microsoft.com/office/drawing/2014/main" id="{03B727BE-BC02-4335-8852-8271158FDAEE}"/>
              </a:ext>
            </a:extLst>
          </p:cNvPr>
          <p:cNvSpPr>
            <a:spLocks noGrp="1"/>
          </p:cNvSpPr>
          <p:nvPr>
            <p:ph idx="1"/>
          </p:nvPr>
        </p:nvSpPr>
        <p:spPr>
          <a:xfrm>
            <a:off x="5057825" y="987287"/>
            <a:ext cx="5755949" cy="4697895"/>
          </a:xfrm>
        </p:spPr>
        <p:txBody>
          <a:bodyPr anchor="ctr">
            <a:normAutofit/>
          </a:bodyPr>
          <a:lstStyle/>
          <a:p>
            <a:r>
              <a:rPr lang="en-GB" sz="1800" dirty="0"/>
              <a:t>What is Education for Sustainability and Global Citizenship? </a:t>
            </a:r>
          </a:p>
          <a:p>
            <a:r>
              <a:rPr lang="en-GB" sz="1800" dirty="0"/>
              <a:t>“The links between society, economy and environment and between our own lives and those of people throughout the world.</a:t>
            </a:r>
          </a:p>
          <a:p>
            <a:r>
              <a:rPr lang="en-GB" sz="1800" dirty="0"/>
              <a:t>The needs and rights of both present and future generations.</a:t>
            </a:r>
          </a:p>
          <a:p>
            <a:r>
              <a:rPr lang="en-GB" sz="1800" dirty="0"/>
              <a:t>The relationships between power, resources and human rights. </a:t>
            </a:r>
          </a:p>
          <a:p>
            <a:r>
              <a:rPr lang="en-GB" sz="1800" dirty="0"/>
              <a:t>The local and global implications of everything we do and the actions that individuals and organisations can take in response to local and global issues.” </a:t>
            </a:r>
          </a:p>
          <a:p>
            <a:r>
              <a:rPr lang="en-GB" sz="1800" dirty="0"/>
              <a:t>(Welsh Assembly Government, 2008.) </a:t>
            </a:r>
          </a:p>
        </p:txBody>
      </p:sp>
    </p:spTree>
    <p:extLst>
      <p:ext uri="{BB962C8B-B14F-4D97-AF65-F5344CB8AC3E}">
        <p14:creationId xmlns:p14="http://schemas.microsoft.com/office/powerpoint/2010/main" val="17720190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0" name="Rectangle 9">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0B11A562-032E-4539-9DDF-122A4963B7B8}"/>
              </a:ext>
            </a:extLst>
          </p:cNvPr>
          <p:cNvSpPr>
            <a:spLocks noGrp="1"/>
          </p:cNvSpPr>
          <p:nvPr>
            <p:ph type="title"/>
          </p:nvPr>
        </p:nvSpPr>
        <p:spPr>
          <a:xfrm>
            <a:off x="665922" y="987287"/>
            <a:ext cx="3548269" cy="4697896"/>
          </a:xfrm>
        </p:spPr>
        <p:txBody>
          <a:bodyPr>
            <a:normAutofit/>
          </a:bodyPr>
          <a:lstStyle/>
          <a:p>
            <a:r>
              <a:rPr lang="en-GB" sz="3200" dirty="0"/>
              <a:t>Sustainable development </a:t>
            </a:r>
          </a:p>
        </p:txBody>
      </p:sp>
      <p:sp>
        <p:nvSpPr>
          <p:cNvPr id="3" name="Content Placeholder 2">
            <a:extLst>
              <a:ext uri="{FF2B5EF4-FFF2-40B4-BE49-F238E27FC236}">
                <a16:creationId xmlns:a16="http://schemas.microsoft.com/office/drawing/2014/main" id="{0ED54D38-C699-4807-BC9D-86E9EA2C94A1}"/>
              </a:ext>
            </a:extLst>
          </p:cNvPr>
          <p:cNvSpPr>
            <a:spLocks noGrp="1"/>
          </p:cNvSpPr>
          <p:nvPr>
            <p:ph idx="1"/>
          </p:nvPr>
        </p:nvSpPr>
        <p:spPr>
          <a:xfrm>
            <a:off x="5057825" y="987287"/>
            <a:ext cx="5755949" cy="4697895"/>
          </a:xfrm>
        </p:spPr>
        <p:txBody>
          <a:bodyPr anchor="ctr">
            <a:normAutofit/>
          </a:bodyPr>
          <a:lstStyle/>
          <a:p>
            <a:r>
              <a:rPr lang="en-GB" sz="1800" dirty="0"/>
              <a:t>Why is Sustainable Development important? </a:t>
            </a:r>
          </a:p>
          <a:p>
            <a:r>
              <a:rPr lang="en-GB" sz="1800" dirty="0"/>
              <a:t>“Faced with the imperative of tackling climate change and responding to radical, fast-paced shifts in global technology, consumption, and population patterns, there is growing consensus, that sustainable development is the only way that we can avert environment and social disaster.” </a:t>
            </a:r>
          </a:p>
          <a:p>
            <a:r>
              <a:rPr lang="en-GB" sz="1800" dirty="0"/>
              <a:t>(United Nations, 2019.) </a:t>
            </a:r>
          </a:p>
        </p:txBody>
      </p:sp>
    </p:spTree>
    <p:extLst>
      <p:ext uri="{BB962C8B-B14F-4D97-AF65-F5344CB8AC3E}">
        <p14:creationId xmlns:p14="http://schemas.microsoft.com/office/powerpoint/2010/main" val="1107598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5" name="Rectangle 9">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6" name="Picture 11">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188211D6-23BD-4348-9110-D51FCD995548}"/>
              </a:ext>
            </a:extLst>
          </p:cNvPr>
          <p:cNvSpPr>
            <a:spLocks noGrp="1"/>
          </p:cNvSpPr>
          <p:nvPr>
            <p:ph type="title"/>
          </p:nvPr>
        </p:nvSpPr>
        <p:spPr>
          <a:xfrm>
            <a:off x="665922" y="987287"/>
            <a:ext cx="3548269" cy="4697896"/>
          </a:xfrm>
        </p:spPr>
        <p:txBody>
          <a:bodyPr>
            <a:normAutofit/>
          </a:bodyPr>
          <a:lstStyle/>
          <a:p>
            <a:r>
              <a:rPr lang="en-GB" sz="3600" dirty="0"/>
              <a:t>Global implications of education</a:t>
            </a:r>
          </a:p>
        </p:txBody>
      </p:sp>
      <p:sp>
        <p:nvSpPr>
          <p:cNvPr id="3" name="Content Placeholder 2">
            <a:extLst>
              <a:ext uri="{FF2B5EF4-FFF2-40B4-BE49-F238E27FC236}">
                <a16:creationId xmlns:a16="http://schemas.microsoft.com/office/drawing/2014/main" id="{41C16AC2-F774-4258-9CCC-EACE1B383C47}"/>
              </a:ext>
            </a:extLst>
          </p:cNvPr>
          <p:cNvSpPr>
            <a:spLocks noGrp="1"/>
          </p:cNvSpPr>
          <p:nvPr>
            <p:ph idx="1"/>
          </p:nvPr>
        </p:nvSpPr>
        <p:spPr>
          <a:xfrm>
            <a:off x="5057825" y="987287"/>
            <a:ext cx="5755949" cy="4697895"/>
          </a:xfrm>
        </p:spPr>
        <p:txBody>
          <a:bodyPr anchor="ctr">
            <a:normAutofit/>
          </a:bodyPr>
          <a:lstStyle/>
          <a:p>
            <a:r>
              <a:rPr lang="en-GB" sz="1800" dirty="0"/>
              <a:t>How can education influence the future of our planet? </a:t>
            </a:r>
          </a:p>
          <a:p>
            <a:r>
              <a:rPr lang="en-GB" sz="1800" dirty="0"/>
              <a:t>“Education is an important driver of growth and poverty reduction and is central, directly and indirectly, to achieving the Millennium Development Goals” </a:t>
            </a:r>
          </a:p>
          <a:p>
            <a:r>
              <a:rPr lang="en-GB" sz="1800" dirty="0"/>
              <a:t>(Willem </a:t>
            </a:r>
            <a:r>
              <a:rPr lang="en-GB" sz="1800" dirty="0" err="1"/>
              <a:t>te</a:t>
            </a:r>
            <a:r>
              <a:rPr lang="en-GB" sz="1800" dirty="0"/>
              <a:t> Velde, D. </a:t>
            </a:r>
            <a:r>
              <a:rPr lang="en-GB" sz="1800"/>
              <a:t>2005.) </a:t>
            </a:r>
            <a:endParaRPr lang="en-GB" sz="1800" dirty="0"/>
          </a:p>
        </p:txBody>
      </p:sp>
    </p:spTree>
    <p:extLst>
      <p:ext uri="{BB962C8B-B14F-4D97-AF65-F5344CB8AC3E}">
        <p14:creationId xmlns:p14="http://schemas.microsoft.com/office/powerpoint/2010/main" val="36564959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0" name="Rectangle 9">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9BF056EE-4239-4B7F-AB16-A98110EF081B}"/>
              </a:ext>
            </a:extLst>
          </p:cNvPr>
          <p:cNvSpPr>
            <a:spLocks noGrp="1"/>
          </p:cNvSpPr>
          <p:nvPr>
            <p:ph type="title"/>
          </p:nvPr>
        </p:nvSpPr>
        <p:spPr>
          <a:xfrm>
            <a:off x="665922" y="987287"/>
            <a:ext cx="3548269" cy="4697896"/>
          </a:xfrm>
        </p:spPr>
        <p:txBody>
          <a:bodyPr>
            <a:normAutofit/>
          </a:bodyPr>
          <a:lstStyle/>
          <a:p>
            <a:r>
              <a:rPr lang="en-GB" sz="3600" dirty="0"/>
              <a:t>Becoming global citizens </a:t>
            </a:r>
          </a:p>
        </p:txBody>
      </p:sp>
      <p:sp>
        <p:nvSpPr>
          <p:cNvPr id="3" name="Content Placeholder 2">
            <a:extLst>
              <a:ext uri="{FF2B5EF4-FFF2-40B4-BE49-F238E27FC236}">
                <a16:creationId xmlns:a16="http://schemas.microsoft.com/office/drawing/2014/main" id="{73BAC73B-7A2F-4354-B1F8-2CDAD5A1CB9C}"/>
              </a:ext>
            </a:extLst>
          </p:cNvPr>
          <p:cNvSpPr>
            <a:spLocks noGrp="1"/>
          </p:cNvSpPr>
          <p:nvPr>
            <p:ph idx="1"/>
          </p:nvPr>
        </p:nvSpPr>
        <p:spPr>
          <a:xfrm>
            <a:off x="5057825" y="987287"/>
            <a:ext cx="5755949" cy="4697895"/>
          </a:xfrm>
        </p:spPr>
        <p:txBody>
          <a:bodyPr anchor="ctr">
            <a:normAutofit/>
          </a:bodyPr>
          <a:lstStyle/>
          <a:p>
            <a:r>
              <a:rPr lang="en-GB" sz="1800" dirty="0"/>
              <a:t>“Global citizenship is defined as awareness, caring, and embracing cultural diversity while promoting social justice and sustainability.” </a:t>
            </a:r>
          </a:p>
          <a:p>
            <a:r>
              <a:rPr lang="en-GB" sz="1800" dirty="0"/>
              <a:t>( </a:t>
            </a:r>
            <a:r>
              <a:rPr lang="en-GB" sz="1800" dirty="0" err="1"/>
              <a:t>Katarszka</a:t>
            </a:r>
            <a:r>
              <a:rPr lang="en-GB" sz="1800" dirty="0"/>
              <a:t>-Miller, I, </a:t>
            </a:r>
            <a:r>
              <a:rPr lang="en-GB" sz="1800" dirty="0" err="1"/>
              <a:t>Reysen</a:t>
            </a:r>
            <a:r>
              <a:rPr lang="en-GB" sz="1800" dirty="0"/>
              <a:t>, S. 2013.) </a:t>
            </a:r>
          </a:p>
          <a:p>
            <a:r>
              <a:rPr lang="en-GB" sz="1800" dirty="0"/>
              <a:t>The common thing that schools do for students that can assist them in realising that they are citizens of a global community are offering trips to different locations throughout the world. </a:t>
            </a:r>
          </a:p>
        </p:txBody>
      </p:sp>
    </p:spTree>
    <p:extLst>
      <p:ext uri="{BB962C8B-B14F-4D97-AF65-F5344CB8AC3E}">
        <p14:creationId xmlns:p14="http://schemas.microsoft.com/office/powerpoint/2010/main" val="1736971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0" name="Rectangle 9">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7610994E-0EB5-459B-B17D-BB1091D1BBD1}"/>
              </a:ext>
            </a:extLst>
          </p:cNvPr>
          <p:cNvSpPr>
            <a:spLocks noGrp="1"/>
          </p:cNvSpPr>
          <p:nvPr>
            <p:ph type="title"/>
          </p:nvPr>
        </p:nvSpPr>
        <p:spPr>
          <a:xfrm>
            <a:off x="665922" y="987287"/>
            <a:ext cx="3548269" cy="4697896"/>
          </a:xfrm>
        </p:spPr>
        <p:txBody>
          <a:bodyPr>
            <a:normAutofit/>
          </a:bodyPr>
          <a:lstStyle/>
          <a:p>
            <a:r>
              <a:rPr lang="en-GB" sz="3600" dirty="0"/>
              <a:t>Improvement of ESDGC in my setting</a:t>
            </a:r>
          </a:p>
        </p:txBody>
      </p:sp>
      <p:sp>
        <p:nvSpPr>
          <p:cNvPr id="3" name="Content Placeholder 2">
            <a:extLst>
              <a:ext uri="{FF2B5EF4-FFF2-40B4-BE49-F238E27FC236}">
                <a16:creationId xmlns:a16="http://schemas.microsoft.com/office/drawing/2014/main" id="{C4710A44-C19F-4A8E-8ADB-B48084861C3B}"/>
              </a:ext>
            </a:extLst>
          </p:cNvPr>
          <p:cNvSpPr>
            <a:spLocks noGrp="1"/>
          </p:cNvSpPr>
          <p:nvPr>
            <p:ph idx="1"/>
          </p:nvPr>
        </p:nvSpPr>
        <p:spPr>
          <a:xfrm>
            <a:off x="5057825" y="987287"/>
            <a:ext cx="5755949" cy="4697895"/>
          </a:xfrm>
        </p:spPr>
        <p:txBody>
          <a:bodyPr anchor="ctr">
            <a:normAutofit/>
          </a:bodyPr>
          <a:lstStyle/>
          <a:p>
            <a:r>
              <a:rPr lang="en-GB" sz="1800" dirty="0"/>
              <a:t>Although my setting does ensure that students are aware of global  issues, climate change and the importance of global citizenship, not enough is done to promote sustainability.</a:t>
            </a:r>
          </a:p>
          <a:p>
            <a:r>
              <a:rPr lang="en-GB" sz="1800" dirty="0"/>
              <a:t>The Caerphilly County Borough ensure that schools “develop energy saving projects to support the authority’s carbon reduction strategy and climate change commitment.” </a:t>
            </a:r>
          </a:p>
          <a:p>
            <a:r>
              <a:rPr lang="en-GB" sz="1800" dirty="0"/>
              <a:t>(Caerphilly County Borough, 2009.)</a:t>
            </a:r>
          </a:p>
        </p:txBody>
      </p:sp>
    </p:spTree>
    <p:extLst>
      <p:ext uri="{BB962C8B-B14F-4D97-AF65-F5344CB8AC3E}">
        <p14:creationId xmlns:p14="http://schemas.microsoft.com/office/powerpoint/2010/main" val="17865249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0" name="Rectangle 9">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0DD27BE0-F1D5-4957-BE2D-9ABCF004CE2E}"/>
              </a:ext>
            </a:extLst>
          </p:cNvPr>
          <p:cNvSpPr>
            <a:spLocks noGrp="1"/>
          </p:cNvSpPr>
          <p:nvPr>
            <p:ph type="title"/>
          </p:nvPr>
        </p:nvSpPr>
        <p:spPr>
          <a:xfrm>
            <a:off x="665922" y="987287"/>
            <a:ext cx="3548269" cy="4697896"/>
          </a:xfrm>
        </p:spPr>
        <p:txBody>
          <a:bodyPr>
            <a:normAutofit/>
          </a:bodyPr>
          <a:lstStyle/>
          <a:p>
            <a:r>
              <a:rPr lang="en-GB" sz="3600" dirty="0"/>
              <a:t>Benefits of </a:t>
            </a:r>
            <a:r>
              <a:rPr lang="en-GB" sz="3600" dirty="0" err="1"/>
              <a:t>Esdgc</a:t>
            </a:r>
            <a:r>
              <a:rPr lang="en-GB" sz="3600" dirty="0"/>
              <a:t> </a:t>
            </a:r>
          </a:p>
        </p:txBody>
      </p:sp>
      <p:sp>
        <p:nvSpPr>
          <p:cNvPr id="3" name="Content Placeholder 2">
            <a:extLst>
              <a:ext uri="{FF2B5EF4-FFF2-40B4-BE49-F238E27FC236}">
                <a16:creationId xmlns:a16="http://schemas.microsoft.com/office/drawing/2014/main" id="{D2A63613-A407-49DE-8B28-C0B9C13C3C92}"/>
              </a:ext>
            </a:extLst>
          </p:cNvPr>
          <p:cNvSpPr>
            <a:spLocks noGrp="1"/>
          </p:cNvSpPr>
          <p:nvPr>
            <p:ph idx="1"/>
          </p:nvPr>
        </p:nvSpPr>
        <p:spPr>
          <a:xfrm>
            <a:off x="5057825" y="987287"/>
            <a:ext cx="5755949" cy="4697895"/>
          </a:xfrm>
        </p:spPr>
        <p:txBody>
          <a:bodyPr anchor="ctr">
            <a:normAutofit/>
          </a:bodyPr>
          <a:lstStyle/>
          <a:p>
            <a:r>
              <a:rPr lang="en-GB" sz="1800" dirty="0"/>
              <a:t>There are many benefits to the ESDGC, they are best described by the Welsh Assembly Government when they say that “it is an ethos that be embedded, an attitude to be adopted, a value system and a way of life. ESDGC links the environment, and the people who live in, and from it. It recognises that the world is unjust and unequal, but that it can be shaped and changed by the attitudes, values and behaviour of the people who populate it. </a:t>
            </a:r>
          </a:p>
          <a:p>
            <a:r>
              <a:rPr lang="en-GB" sz="1800" dirty="0"/>
              <a:t>(Welsh Assembly Government, 2009.) </a:t>
            </a:r>
          </a:p>
        </p:txBody>
      </p:sp>
    </p:spTree>
    <p:extLst>
      <p:ext uri="{BB962C8B-B14F-4D97-AF65-F5344CB8AC3E}">
        <p14:creationId xmlns:p14="http://schemas.microsoft.com/office/powerpoint/2010/main" val="2800641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5" name="Rectangle 9">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6" name="Picture 11">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201A1415-B7E3-4982-A877-DC1B8499360E}"/>
              </a:ext>
            </a:extLst>
          </p:cNvPr>
          <p:cNvSpPr>
            <a:spLocks noGrp="1"/>
          </p:cNvSpPr>
          <p:nvPr>
            <p:ph type="title"/>
          </p:nvPr>
        </p:nvSpPr>
        <p:spPr>
          <a:xfrm>
            <a:off x="665922" y="987287"/>
            <a:ext cx="3548269" cy="4697896"/>
          </a:xfrm>
        </p:spPr>
        <p:txBody>
          <a:bodyPr>
            <a:normAutofit/>
          </a:bodyPr>
          <a:lstStyle/>
          <a:p>
            <a:r>
              <a:rPr lang="en-GB" sz="3600" dirty="0"/>
              <a:t>Negative effects of </a:t>
            </a:r>
            <a:r>
              <a:rPr lang="en-GB" sz="3600" dirty="0" err="1"/>
              <a:t>ESDgc</a:t>
            </a:r>
            <a:r>
              <a:rPr lang="en-GB" sz="3600" dirty="0"/>
              <a:t> </a:t>
            </a:r>
          </a:p>
        </p:txBody>
      </p:sp>
      <p:sp>
        <p:nvSpPr>
          <p:cNvPr id="3" name="Content Placeholder 2">
            <a:extLst>
              <a:ext uri="{FF2B5EF4-FFF2-40B4-BE49-F238E27FC236}">
                <a16:creationId xmlns:a16="http://schemas.microsoft.com/office/drawing/2014/main" id="{FE52797D-CFC0-45E1-9A1C-3852C15A60EE}"/>
              </a:ext>
            </a:extLst>
          </p:cNvPr>
          <p:cNvSpPr>
            <a:spLocks noGrp="1"/>
          </p:cNvSpPr>
          <p:nvPr>
            <p:ph idx="1"/>
          </p:nvPr>
        </p:nvSpPr>
        <p:spPr>
          <a:xfrm>
            <a:off x="5057825" y="987287"/>
            <a:ext cx="5755949" cy="4697895"/>
          </a:xfrm>
        </p:spPr>
        <p:txBody>
          <a:bodyPr anchor="ctr">
            <a:normAutofit/>
          </a:bodyPr>
          <a:lstStyle/>
          <a:p>
            <a:r>
              <a:rPr lang="en-GB" sz="1800" dirty="0"/>
              <a:t>There are a large number of issues facing humanity today, with the exception of climate change, many of them do not effect  the young people of the United Kingdom. </a:t>
            </a:r>
          </a:p>
          <a:p>
            <a:r>
              <a:rPr lang="en-GB" sz="1800" dirty="0"/>
              <a:t>Highlighting the issues around the many issues around the world can be quite detrimental to young peoples well being when they are already under a lot of stress </a:t>
            </a:r>
            <a:r>
              <a:rPr lang="en-GB" sz="1800"/>
              <a:t>with exams. </a:t>
            </a:r>
            <a:endParaRPr lang="en-GB" sz="1800" dirty="0"/>
          </a:p>
        </p:txBody>
      </p:sp>
    </p:spTree>
    <p:extLst>
      <p:ext uri="{BB962C8B-B14F-4D97-AF65-F5344CB8AC3E}">
        <p14:creationId xmlns:p14="http://schemas.microsoft.com/office/powerpoint/2010/main" val="198806601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otalTime>114</TotalTime>
  <Words>595</Words>
  <Application>Microsoft Office PowerPoint</Application>
  <PresentationFormat>Widescreen</PresentationFormat>
  <Paragraphs>48</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Century Gothic</vt:lpstr>
      <vt:lpstr>Vapor Trail</vt:lpstr>
      <vt:lpstr>A critical exploration of how education for sustainability and global citizenship can promote global issues </vt:lpstr>
      <vt:lpstr>Contents </vt:lpstr>
      <vt:lpstr>introduction</vt:lpstr>
      <vt:lpstr>Education for sustainability and global citizenship </vt:lpstr>
      <vt:lpstr>Sustainable development </vt:lpstr>
      <vt:lpstr>Global implications of education</vt:lpstr>
      <vt:lpstr>Becoming global citizens </vt:lpstr>
      <vt:lpstr>Improvement of ESDGC in my setting</vt:lpstr>
      <vt:lpstr>Benefits of Esdgc </vt:lpstr>
      <vt:lpstr>Negative effects of ESDgc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exploration of how education for sustainability and global citizenship can promote global issues </dc:title>
  <dc:creator>Dylan Treharne</dc:creator>
  <cp:lastModifiedBy>Dylan Treharne</cp:lastModifiedBy>
  <cp:revision>8</cp:revision>
  <dcterms:created xsi:type="dcterms:W3CDTF">2020-03-18T18:13:15Z</dcterms:created>
  <dcterms:modified xsi:type="dcterms:W3CDTF">2020-03-19T18:34:11Z</dcterms:modified>
</cp:coreProperties>
</file>