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24" autoAdjust="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E52AA-20C1-46C5-ABF7-36002ECFAF2C}"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4E66998F-DA3D-4CE5-9852-2BD330DF94A0}">
      <dgm:prSet/>
      <dgm:spPr/>
      <dgm:t>
        <a:bodyPr/>
        <a:lstStyle/>
        <a:p>
          <a:r>
            <a:rPr lang="en-US"/>
            <a:t>Overview of the identified ethical dilemma</a:t>
          </a:r>
        </a:p>
      </dgm:t>
    </dgm:pt>
    <dgm:pt modelId="{EEF09FC9-05A2-4203-A79D-B1687F6BE870}" type="parTrans" cxnId="{25735A1F-5145-4819-9C31-B6EDCBACBD94}">
      <dgm:prSet/>
      <dgm:spPr/>
      <dgm:t>
        <a:bodyPr/>
        <a:lstStyle/>
        <a:p>
          <a:endParaRPr lang="en-US"/>
        </a:p>
      </dgm:t>
    </dgm:pt>
    <dgm:pt modelId="{B6E099B0-869C-488A-BE8F-DF6F874D6D68}" type="sibTrans" cxnId="{25735A1F-5145-4819-9C31-B6EDCBACBD94}">
      <dgm:prSet/>
      <dgm:spPr/>
      <dgm:t>
        <a:bodyPr/>
        <a:lstStyle/>
        <a:p>
          <a:endParaRPr lang="en-US"/>
        </a:p>
      </dgm:t>
    </dgm:pt>
    <dgm:pt modelId="{9839DA98-30B8-4BDE-B358-11F48310A21D}">
      <dgm:prSet/>
      <dgm:spPr/>
      <dgm:t>
        <a:bodyPr/>
        <a:lstStyle/>
        <a:p>
          <a:r>
            <a:rPr lang="en-US"/>
            <a:t>The impact on organizational culture</a:t>
          </a:r>
        </a:p>
      </dgm:t>
    </dgm:pt>
    <dgm:pt modelId="{041EACDF-EB71-45C4-BB78-572D9CB9ACB5}" type="parTrans" cxnId="{89A94B1C-1219-4340-B7DF-5BBCA924E88D}">
      <dgm:prSet/>
      <dgm:spPr/>
      <dgm:t>
        <a:bodyPr/>
        <a:lstStyle/>
        <a:p>
          <a:endParaRPr lang="en-US"/>
        </a:p>
      </dgm:t>
    </dgm:pt>
    <dgm:pt modelId="{CD96E24B-BBBA-40D4-A170-40A52B52CB16}" type="sibTrans" cxnId="{89A94B1C-1219-4340-B7DF-5BBCA924E88D}">
      <dgm:prSet/>
      <dgm:spPr/>
      <dgm:t>
        <a:bodyPr/>
        <a:lstStyle/>
        <a:p>
          <a:endParaRPr lang="en-US"/>
        </a:p>
      </dgm:t>
    </dgm:pt>
    <dgm:pt modelId="{47DA1540-80B7-4F06-9396-2DD1DA1E1044}">
      <dgm:prSet/>
      <dgm:spPr/>
      <dgm:t>
        <a:bodyPr/>
        <a:lstStyle/>
        <a:p>
          <a:r>
            <a:rPr lang="en-US"/>
            <a:t>Strategies to address the ethical dilemma and promote ethical values</a:t>
          </a:r>
        </a:p>
      </dgm:t>
    </dgm:pt>
    <dgm:pt modelId="{24C7C67D-8BB7-4960-A695-3C4BE9D5963F}" type="parTrans" cxnId="{F66D4F7E-CFFF-469B-AA0C-9DD85F718FC3}">
      <dgm:prSet/>
      <dgm:spPr/>
      <dgm:t>
        <a:bodyPr/>
        <a:lstStyle/>
        <a:p>
          <a:endParaRPr lang="en-US"/>
        </a:p>
      </dgm:t>
    </dgm:pt>
    <dgm:pt modelId="{308AAF05-E36F-42BE-831B-631255813E4B}" type="sibTrans" cxnId="{F66D4F7E-CFFF-469B-AA0C-9DD85F718FC3}">
      <dgm:prSet/>
      <dgm:spPr/>
      <dgm:t>
        <a:bodyPr/>
        <a:lstStyle/>
        <a:p>
          <a:endParaRPr lang="en-US"/>
        </a:p>
      </dgm:t>
    </dgm:pt>
    <dgm:pt modelId="{236A06EE-1F94-4977-8325-6A21B063C42B}" type="pres">
      <dgm:prSet presAssocID="{913E52AA-20C1-46C5-ABF7-36002ECFAF2C}" presName="Name0" presStyleCnt="0">
        <dgm:presLayoutVars>
          <dgm:dir/>
          <dgm:resizeHandles val="exact"/>
        </dgm:presLayoutVars>
      </dgm:prSet>
      <dgm:spPr/>
    </dgm:pt>
    <dgm:pt modelId="{AE7C3EA8-6DB1-4C37-B7FC-E9189BE23E43}" type="pres">
      <dgm:prSet presAssocID="{913E52AA-20C1-46C5-ABF7-36002ECFAF2C}" presName="arrow" presStyleLbl="bgShp" presStyleIdx="0" presStyleCnt="1"/>
      <dgm:spPr/>
    </dgm:pt>
    <dgm:pt modelId="{43C86A9E-E7E0-42CF-9EDB-3B40589A7EBA}" type="pres">
      <dgm:prSet presAssocID="{913E52AA-20C1-46C5-ABF7-36002ECFAF2C}" presName="points" presStyleCnt="0"/>
      <dgm:spPr/>
    </dgm:pt>
    <dgm:pt modelId="{BD50FC28-ACCA-4073-9EEF-EED64995E0EC}" type="pres">
      <dgm:prSet presAssocID="{4E66998F-DA3D-4CE5-9852-2BD330DF94A0}" presName="compositeA" presStyleCnt="0"/>
      <dgm:spPr/>
    </dgm:pt>
    <dgm:pt modelId="{2DB78462-6AC4-4DEA-AF1A-D4F9D2C46C49}" type="pres">
      <dgm:prSet presAssocID="{4E66998F-DA3D-4CE5-9852-2BD330DF94A0}" presName="textA" presStyleLbl="revTx" presStyleIdx="0" presStyleCnt="3">
        <dgm:presLayoutVars>
          <dgm:bulletEnabled val="1"/>
        </dgm:presLayoutVars>
      </dgm:prSet>
      <dgm:spPr/>
    </dgm:pt>
    <dgm:pt modelId="{7438CE63-12FE-4933-B2BC-91A7F765D63E}" type="pres">
      <dgm:prSet presAssocID="{4E66998F-DA3D-4CE5-9852-2BD330DF94A0}" presName="circleA" presStyleLbl="node1" presStyleIdx="0" presStyleCnt="3"/>
      <dgm:spPr/>
    </dgm:pt>
    <dgm:pt modelId="{DCA78D2C-D15F-46C2-AF75-BE88E564AEA9}" type="pres">
      <dgm:prSet presAssocID="{4E66998F-DA3D-4CE5-9852-2BD330DF94A0}" presName="spaceA" presStyleCnt="0"/>
      <dgm:spPr/>
    </dgm:pt>
    <dgm:pt modelId="{0589DECA-1F84-449C-AF1D-08717592CE64}" type="pres">
      <dgm:prSet presAssocID="{B6E099B0-869C-488A-BE8F-DF6F874D6D68}" presName="space" presStyleCnt="0"/>
      <dgm:spPr/>
    </dgm:pt>
    <dgm:pt modelId="{C7B8D715-4F35-467A-AFD2-02B745EBC306}" type="pres">
      <dgm:prSet presAssocID="{9839DA98-30B8-4BDE-B358-11F48310A21D}" presName="compositeB" presStyleCnt="0"/>
      <dgm:spPr/>
    </dgm:pt>
    <dgm:pt modelId="{95E1F4F0-47D2-4A51-8121-E45BF5720C32}" type="pres">
      <dgm:prSet presAssocID="{9839DA98-30B8-4BDE-B358-11F48310A21D}" presName="textB" presStyleLbl="revTx" presStyleIdx="1" presStyleCnt="3">
        <dgm:presLayoutVars>
          <dgm:bulletEnabled val="1"/>
        </dgm:presLayoutVars>
      </dgm:prSet>
      <dgm:spPr/>
    </dgm:pt>
    <dgm:pt modelId="{D3A5E342-A6E5-4744-906E-FDA96F868718}" type="pres">
      <dgm:prSet presAssocID="{9839DA98-30B8-4BDE-B358-11F48310A21D}" presName="circleB" presStyleLbl="node1" presStyleIdx="1" presStyleCnt="3"/>
      <dgm:spPr/>
    </dgm:pt>
    <dgm:pt modelId="{05673150-2F06-4386-8481-4E838A58C577}" type="pres">
      <dgm:prSet presAssocID="{9839DA98-30B8-4BDE-B358-11F48310A21D}" presName="spaceB" presStyleCnt="0"/>
      <dgm:spPr/>
    </dgm:pt>
    <dgm:pt modelId="{681108F8-BF95-4C90-B3D3-0CE8D7E7D0F8}" type="pres">
      <dgm:prSet presAssocID="{CD96E24B-BBBA-40D4-A170-40A52B52CB16}" presName="space" presStyleCnt="0"/>
      <dgm:spPr/>
    </dgm:pt>
    <dgm:pt modelId="{58D048B9-49EF-47CC-9D64-CEA15846DE4F}" type="pres">
      <dgm:prSet presAssocID="{47DA1540-80B7-4F06-9396-2DD1DA1E1044}" presName="compositeA" presStyleCnt="0"/>
      <dgm:spPr/>
    </dgm:pt>
    <dgm:pt modelId="{74878865-DC77-45A4-8E22-2779C9CF0584}" type="pres">
      <dgm:prSet presAssocID="{47DA1540-80B7-4F06-9396-2DD1DA1E1044}" presName="textA" presStyleLbl="revTx" presStyleIdx="2" presStyleCnt="3">
        <dgm:presLayoutVars>
          <dgm:bulletEnabled val="1"/>
        </dgm:presLayoutVars>
      </dgm:prSet>
      <dgm:spPr/>
    </dgm:pt>
    <dgm:pt modelId="{7C8F3A90-4A4B-4078-BA0C-17C000B7A68C}" type="pres">
      <dgm:prSet presAssocID="{47DA1540-80B7-4F06-9396-2DD1DA1E1044}" presName="circleA" presStyleLbl="node1" presStyleIdx="2" presStyleCnt="3"/>
      <dgm:spPr/>
    </dgm:pt>
    <dgm:pt modelId="{8CE19F67-AC95-415C-84A1-23E436E29C1A}" type="pres">
      <dgm:prSet presAssocID="{47DA1540-80B7-4F06-9396-2DD1DA1E1044}" presName="spaceA" presStyleCnt="0"/>
      <dgm:spPr/>
    </dgm:pt>
  </dgm:ptLst>
  <dgm:cxnLst>
    <dgm:cxn modelId="{FF03DC16-A8D5-428A-A975-22179D9CAAA7}" type="presOf" srcId="{47DA1540-80B7-4F06-9396-2DD1DA1E1044}" destId="{74878865-DC77-45A4-8E22-2779C9CF0584}" srcOrd="0" destOrd="0" presId="urn:microsoft.com/office/officeart/2005/8/layout/hProcess11"/>
    <dgm:cxn modelId="{89A94B1C-1219-4340-B7DF-5BBCA924E88D}" srcId="{913E52AA-20C1-46C5-ABF7-36002ECFAF2C}" destId="{9839DA98-30B8-4BDE-B358-11F48310A21D}" srcOrd="1" destOrd="0" parTransId="{041EACDF-EB71-45C4-BB78-572D9CB9ACB5}" sibTransId="{CD96E24B-BBBA-40D4-A170-40A52B52CB16}"/>
    <dgm:cxn modelId="{25735A1F-5145-4819-9C31-B6EDCBACBD94}" srcId="{913E52AA-20C1-46C5-ABF7-36002ECFAF2C}" destId="{4E66998F-DA3D-4CE5-9852-2BD330DF94A0}" srcOrd="0" destOrd="0" parTransId="{EEF09FC9-05A2-4203-A79D-B1687F6BE870}" sibTransId="{B6E099B0-869C-488A-BE8F-DF6F874D6D68}"/>
    <dgm:cxn modelId="{F84CFE2E-063B-4379-A3AD-454AD7ED3A6A}" type="presOf" srcId="{913E52AA-20C1-46C5-ABF7-36002ECFAF2C}" destId="{236A06EE-1F94-4977-8325-6A21B063C42B}" srcOrd="0" destOrd="0" presId="urn:microsoft.com/office/officeart/2005/8/layout/hProcess11"/>
    <dgm:cxn modelId="{4C271D62-18BA-4F1F-BE0A-EEE3DE41726D}" type="presOf" srcId="{9839DA98-30B8-4BDE-B358-11F48310A21D}" destId="{95E1F4F0-47D2-4A51-8121-E45BF5720C32}" srcOrd="0" destOrd="0" presId="urn:microsoft.com/office/officeart/2005/8/layout/hProcess11"/>
    <dgm:cxn modelId="{F66D4F7E-CFFF-469B-AA0C-9DD85F718FC3}" srcId="{913E52AA-20C1-46C5-ABF7-36002ECFAF2C}" destId="{47DA1540-80B7-4F06-9396-2DD1DA1E1044}" srcOrd="2" destOrd="0" parTransId="{24C7C67D-8BB7-4960-A695-3C4BE9D5963F}" sibTransId="{308AAF05-E36F-42BE-831B-631255813E4B}"/>
    <dgm:cxn modelId="{B8B54AF3-8024-47A7-A974-7D468A4FE955}" type="presOf" srcId="{4E66998F-DA3D-4CE5-9852-2BD330DF94A0}" destId="{2DB78462-6AC4-4DEA-AF1A-D4F9D2C46C49}" srcOrd="0" destOrd="0" presId="urn:microsoft.com/office/officeart/2005/8/layout/hProcess11"/>
    <dgm:cxn modelId="{E92F13B7-81D7-4EF3-9AE6-3BE6A0951DAF}" type="presParOf" srcId="{236A06EE-1F94-4977-8325-6A21B063C42B}" destId="{AE7C3EA8-6DB1-4C37-B7FC-E9189BE23E43}" srcOrd="0" destOrd="0" presId="urn:microsoft.com/office/officeart/2005/8/layout/hProcess11"/>
    <dgm:cxn modelId="{1B0A02A4-5956-4DAF-8E11-AA58B77BD31C}" type="presParOf" srcId="{236A06EE-1F94-4977-8325-6A21B063C42B}" destId="{43C86A9E-E7E0-42CF-9EDB-3B40589A7EBA}" srcOrd="1" destOrd="0" presId="urn:microsoft.com/office/officeart/2005/8/layout/hProcess11"/>
    <dgm:cxn modelId="{6ED47512-1FBE-48FF-8286-7090E314E288}" type="presParOf" srcId="{43C86A9E-E7E0-42CF-9EDB-3B40589A7EBA}" destId="{BD50FC28-ACCA-4073-9EEF-EED64995E0EC}" srcOrd="0" destOrd="0" presId="urn:microsoft.com/office/officeart/2005/8/layout/hProcess11"/>
    <dgm:cxn modelId="{5D46D2B2-FE96-4EFE-93C1-070B16FB92F0}" type="presParOf" srcId="{BD50FC28-ACCA-4073-9EEF-EED64995E0EC}" destId="{2DB78462-6AC4-4DEA-AF1A-D4F9D2C46C49}" srcOrd="0" destOrd="0" presId="urn:microsoft.com/office/officeart/2005/8/layout/hProcess11"/>
    <dgm:cxn modelId="{1F33E4CA-99BF-4561-B376-B7949F4FCA40}" type="presParOf" srcId="{BD50FC28-ACCA-4073-9EEF-EED64995E0EC}" destId="{7438CE63-12FE-4933-B2BC-91A7F765D63E}" srcOrd="1" destOrd="0" presId="urn:microsoft.com/office/officeart/2005/8/layout/hProcess11"/>
    <dgm:cxn modelId="{95AF5CC8-D9E5-4DD3-BD9F-87DCDF77B7BF}" type="presParOf" srcId="{BD50FC28-ACCA-4073-9EEF-EED64995E0EC}" destId="{DCA78D2C-D15F-46C2-AF75-BE88E564AEA9}" srcOrd="2" destOrd="0" presId="urn:microsoft.com/office/officeart/2005/8/layout/hProcess11"/>
    <dgm:cxn modelId="{7698AD0F-BACF-4740-93FE-585762697AFC}" type="presParOf" srcId="{43C86A9E-E7E0-42CF-9EDB-3B40589A7EBA}" destId="{0589DECA-1F84-449C-AF1D-08717592CE64}" srcOrd="1" destOrd="0" presId="urn:microsoft.com/office/officeart/2005/8/layout/hProcess11"/>
    <dgm:cxn modelId="{D998667E-90CC-4CC1-B0EF-11975913ED18}" type="presParOf" srcId="{43C86A9E-E7E0-42CF-9EDB-3B40589A7EBA}" destId="{C7B8D715-4F35-467A-AFD2-02B745EBC306}" srcOrd="2" destOrd="0" presId="urn:microsoft.com/office/officeart/2005/8/layout/hProcess11"/>
    <dgm:cxn modelId="{C7BAB241-1FBE-42D1-83E6-E92913E38F73}" type="presParOf" srcId="{C7B8D715-4F35-467A-AFD2-02B745EBC306}" destId="{95E1F4F0-47D2-4A51-8121-E45BF5720C32}" srcOrd="0" destOrd="0" presId="urn:microsoft.com/office/officeart/2005/8/layout/hProcess11"/>
    <dgm:cxn modelId="{038F47B1-E3C6-4BBB-9360-54135B109F0C}" type="presParOf" srcId="{C7B8D715-4F35-467A-AFD2-02B745EBC306}" destId="{D3A5E342-A6E5-4744-906E-FDA96F868718}" srcOrd="1" destOrd="0" presId="urn:microsoft.com/office/officeart/2005/8/layout/hProcess11"/>
    <dgm:cxn modelId="{02AB6294-5CD2-4EBE-9BE7-16E27529F19A}" type="presParOf" srcId="{C7B8D715-4F35-467A-AFD2-02B745EBC306}" destId="{05673150-2F06-4386-8481-4E838A58C577}" srcOrd="2" destOrd="0" presId="urn:microsoft.com/office/officeart/2005/8/layout/hProcess11"/>
    <dgm:cxn modelId="{F75B2A26-91DC-4493-93AD-D37433BE2368}" type="presParOf" srcId="{43C86A9E-E7E0-42CF-9EDB-3B40589A7EBA}" destId="{681108F8-BF95-4C90-B3D3-0CE8D7E7D0F8}" srcOrd="3" destOrd="0" presId="urn:microsoft.com/office/officeart/2005/8/layout/hProcess11"/>
    <dgm:cxn modelId="{3E84153A-D09C-48EA-A355-A0B3F9610229}" type="presParOf" srcId="{43C86A9E-E7E0-42CF-9EDB-3B40589A7EBA}" destId="{58D048B9-49EF-47CC-9D64-CEA15846DE4F}" srcOrd="4" destOrd="0" presId="urn:microsoft.com/office/officeart/2005/8/layout/hProcess11"/>
    <dgm:cxn modelId="{C2E6BA6A-339B-4CC2-B488-FABE91B610A3}" type="presParOf" srcId="{58D048B9-49EF-47CC-9D64-CEA15846DE4F}" destId="{74878865-DC77-45A4-8E22-2779C9CF0584}" srcOrd="0" destOrd="0" presId="urn:microsoft.com/office/officeart/2005/8/layout/hProcess11"/>
    <dgm:cxn modelId="{E8996F5A-CA84-4CD1-84B6-82514E72AC9A}" type="presParOf" srcId="{58D048B9-49EF-47CC-9D64-CEA15846DE4F}" destId="{7C8F3A90-4A4B-4078-BA0C-17C000B7A68C}" srcOrd="1" destOrd="0" presId="urn:microsoft.com/office/officeart/2005/8/layout/hProcess11"/>
    <dgm:cxn modelId="{E8E1F323-6CB2-4DD8-828C-DB4ACDA6FB9C}" type="presParOf" srcId="{58D048B9-49EF-47CC-9D64-CEA15846DE4F}" destId="{8CE19F67-AC95-415C-84A1-23E436E29C1A}"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B01A2F-9FF5-42B2-8A83-4CA7CF38036E}"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FBA3044E-B733-4E35-866D-4D627314BD66}">
      <dgm:prSet/>
      <dgm:spPr/>
      <dgm:t>
        <a:bodyPr/>
        <a:lstStyle/>
        <a:p>
          <a:r>
            <a:rPr lang="en-US"/>
            <a:t>Identification of barriers to effective organizational culture</a:t>
          </a:r>
        </a:p>
      </dgm:t>
    </dgm:pt>
    <dgm:pt modelId="{EBDD27B9-2A95-4FD0-86BD-2836A4D1C94C}" type="parTrans" cxnId="{DDA29578-BDFA-47D4-8327-E9F11772728B}">
      <dgm:prSet/>
      <dgm:spPr/>
      <dgm:t>
        <a:bodyPr/>
        <a:lstStyle/>
        <a:p>
          <a:endParaRPr lang="en-US"/>
        </a:p>
      </dgm:t>
    </dgm:pt>
    <dgm:pt modelId="{727515E3-AAC3-4830-8632-116945997573}" type="sibTrans" cxnId="{DDA29578-BDFA-47D4-8327-E9F11772728B}">
      <dgm:prSet/>
      <dgm:spPr/>
      <dgm:t>
        <a:bodyPr/>
        <a:lstStyle/>
        <a:p>
          <a:endParaRPr lang="en-US"/>
        </a:p>
      </dgm:t>
    </dgm:pt>
    <dgm:pt modelId="{D194C9C9-3756-40E7-902F-AB271EFC2ECD}">
      <dgm:prSet/>
      <dgm:spPr/>
      <dgm:t>
        <a:bodyPr/>
        <a:lstStyle/>
        <a:p>
          <a:r>
            <a:rPr lang="en-US"/>
            <a:t>Recommended strategies to overcome the barriers</a:t>
          </a:r>
        </a:p>
      </dgm:t>
    </dgm:pt>
    <dgm:pt modelId="{51FBA862-342F-40E5-89E4-BA6B4A2B7268}" type="parTrans" cxnId="{257F0101-98DD-42A0-B40C-0D1C6F6A2022}">
      <dgm:prSet/>
      <dgm:spPr/>
      <dgm:t>
        <a:bodyPr/>
        <a:lstStyle/>
        <a:p>
          <a:endParaRPr lang="en-US"/>
        </a:p>
      </dgm:t>
    </dgm:pt>
    <dgm:pt modelId="{DF3057A7-6F3B-452A-98D3-6C97AF0FC17D}" type="sibTrans" cxnId="{257F0101-98DD-42A0-B40C-0D1C6F6A2022}">
      <dgm:prSet/>
      <dgm:spPr/>
      <dgm:t>
        <a:bodyPr/>
        <a:lstStyle/>
        <a:p>
          <a:endParaRPr lang="en-US"/>
        </a:p>
      </dgm:t>
    </dgm:pt>
    <dgm:pt modelId="{5FD30828-C336-48E6-B4A0-BFD073132E99}">
      <dgm:prSet/>
      <dgm:spPr/>
      <dgm:t>
        <a:bodyPr/>
        <a:lstStyle/>
        <a:p>
          <a:r>
            <a:rPr lang="en-US"/>
            <a:t>The recommendations will positively impact organizational efficiency</a:t>
          </a:r>
        </a:p>
      </dgm:t>
    </dgm:pt>
    <dgm:pt modelId="{29FBD99B-9627-4E11-9C57-981E31979748}" type="parTrans" cxnId="{3A0C869E-6B63-4836-85FB-3BA6AC01794A}">
      <dgm:prSet/>
      <dgm:spPr/>
      <dgm:t>
        <a:bodyPr/>
        <a:lstStyle/>
        <a:p>
          <a:endParaRPr lang="en-US"/>
        </a:p>
      </dgm:t>
    </dgm:pt>
    <dgm:pt modelId="{238932C9-7C1C-4CAB-9D79-85740031B24D}" type="sibTrans" cxnId="{3A0C869E-6B63-4836-85FB-3BA6AC01794A}">
      <dgm:prSet/>
      <dgm:spPr/>
      <dgm:t>
        <a:bodyPr/>
        <a:lstStyle/>
        <a:p>
          <a:endParaRPr lang="en-US"/>
        </a:p>
      </dgm:t>
    </dgm:pt>
    <dgm:pt modelId="{5C17F4B5-8249-4587-B05F-5F5A3A90121C}" type="pres">
      <dgm:prSet presAssocID="{6BB01A2F-9FF5-42B2-8A83-4CA7CF38036E}" presName="Name0" presStyleCnt="0">
        <dgm:presLayoutVars>
          <dgm:dir/>
          <dgm:resizeHandles val="exact"/>
        </dgm:presLayoutVars>
      </dgm:prSet>
      <dgm:spPr/>
    </dgm:pt>
    <dgm:pt modelId="{0C539AB6-CA7D-429E-8852-BB602C227DBF}" type="pres">
      <dgm:prSet presAssocID="{FBA3044E-B733-4E35-866D-4D627314BD66}" presName="node" presStyleLbl="node1" presStyleIdx="0" presStyleCnt="3">
        <dgm:presLayoutVars>
          <dgm:bulletEnabled val="1"/>
        </dgm:presLayoutVars>
      </dgm:prSet>
      <dgm:spPr/>
    </dgm:pt>
    <dgm:pt modelId="{93630415-73FB-48C6-994E-AAC0A8C33C17}" type="pres">
      <dgm:prSet presAssocID="{727515E3-AAC3-4830-8632-116945997573}" presName="sibTrans" presStyleLbl="sibTrans2D1" presStyleIdx="0" presStyleCnt="2"/>
      <dgm:spPr/>
    </dgm:pt>
    <dgm:pt modelId="{DDBBBA46-9FA6-4121-8F83-243D5F907C5B}" type="pres">
      <dgm:prSet presAssocID="{727515E3-AAC3-4830-8632-116945997573}" presName="connectorText" presStyleLbl="sibTrans2D1" presStyleIdx="0" presStyleCnt="2"/>
      <dgm:spPr/>
    </dgm:pt>
    <dgm:pt modelId="{48F76D55-5BA5-4B1B-977E-EE6900C51DE3}" type="pres">
      <dgm:prSet presAssocID="{D194C9C9-3756-40E7-902F-AB271EFC2ECD}" presName="node" presStyleLbl="node1" presStyleIdx="1" presStyleCnt="3">
        <dgm:presLayoutVars>
          <dgm:bulletEnabled val="1"/>
        </dgm:presLayoutVars>
      </dgm:prSet>
      <dgm:spPr/>
    </dgm:pt>
    <dgm:pt modelId="{B166153A-444A-44C2-BC64-D5E41D3A2E07}" type="pres">
      <dgm:prSet presAssocID="{DF3057A7-6F3B-452A-98D3-6C97AF0FC17D}" presName="sibTrans" presStyleLbl="sibTrans2D1" presStyleIdx="1" presStyleCnt="2"/>
      <dgm:spPr/>
    </dgm:pt>
    <dgm:pt modelId="{47566F87-2EE7-4CD0-A671-E31529B05F6D}" type="pres">
      <dgm:prSet presAssocID="{DF3057A7-6F3B-452A-98D3-6C97AF0FC17D}" presName="connectorText" presStyleLbl="sibTrans2D1" presStyleIdx="1" presStyleCnt="2"/>
      <dgm:spPr/>
    </dgm:pt>
    <dgm:pt modelId="{87228FA1-91AD-4D9E-A2D4-30E3E1FC5D97}" type="pres">
      <dgm:prSet presAssocID="{5FD30828-C336-48E6-B4A0-BFD073132E99}" presName="node" presStyleLbl="node1" presStyleIdx="2" presStyleCnt="3">
        <dgm:presLayoutVars>
          <dgm:bulletEnabled val="1"/>
        </dgm:presLayoutVars>
      </dgm:prSet>
      <dgm:spPr/>
    </dgm:pt>
  </dgm:ptLst>
  <dgm:cxnLst>
    <dgm:cxn modelId="{257F0101-98DD-42A0-B40C-0D1C6F6A2022}" srcId="{6BB01A2F-9FF5-42B2-8A83-4CA7CF38036E}" destId="{D194C9C9-3756-40E7-902F-AB271EFC2ECD}" srcOrd="1" destOrd="0" parTransId="{51FBA862-342F-40E5-89E4-BA6B4A2B7268}" sibTransId="{DF3057A7-6F3B-452A-98D3-6C97AF0FC17D}"/>
    <dgm:cxn modelId="{A73ABA11-2637-42E5-A315-17224FCFC251}" type="presOf" srcId="{727515E3-AAC3-4830-8632-116945997573}" destId="{DDBBBA46-9FA6-4121-8F83-243D5F907C5B}" srcOrd="1" destOrd="0" presId="urn:microsoft.com/office/officeart/2005/8/layout/process1"/>
    <dgm:cxn modelId="{9F8D9F19-295B-46F6-B5A5-F10EAB460D8F}" type="presOf" srcId="{DF3057A7-6F3B-452A-98D3-6C97AF0FC17D}" destId="{B166153A-444A-44C2-BC64-D5E41D3A2E07}" srcOrd="0" destOrd="0" presId="urn:microsoft.com/office/officeart/2005/8/layout/process1"/>
    <dgm:cxn modelId="{BF99CA1F-65DB-4000-97F9-CB0540407278}" type="presOf" srcId="{6BB01A2F-9FF5-42B2-8A83-4CA7CF38036E}" destId="{5C17F4B5-8249-4587-B05F-5F5A3A90121C}" srcOrd="0" destOrd="0" presId="urn:microsoft.com/office/officeart/2005/8/layout/process1"/>
    <dgm:cxn modelId="{43D40E71-3F57-4CA8-A824-FAF740250FB7}" type="presOf" srcId="{DF3057A7-6F3B-452A-98D3-6C97AF0FC17D}" destId="{47566F87-2EE7-4CD0-A671-E31529B05F6D}" srcOrd="1" destOrd="0" presId="urn:microsoft.com/office/officeart/2005/8/layout/process1"/>
    <dgm:cxn modelId="{DDA29578-BDFA-47D4-8327-E9F11772728B}" srcId="{6BB01A2F-9FF5-42B2-8A83-4CA7CF38036E}" destId="{FBA3044E-B733-4E35-866D-4D627314BD66}" srcOrd="0" destOrd="0" parTransId="{EBDD27B9-2A95-4FD0-86BD-2836A4D1C94C}" sibTransId="{727515E3-AAC3-4830-8632-116945997573}"/>
    <dgm:cxn modelId="{31D2D396-E362-4D06-8461-34273D4A98DE}" type="presOf" srcId="{5FD30828-C336-48E6-B4A0-BFD073132E99}" destId="{87228FA1-91AD-4D9E-A2D4-30E3E1FC5D97}" srcOrd="0" destOrd="0" presId="urn:microsoft.com/office/officeart/2005/8/layout/process1"/>
    <dgm:cxn modelId="{3A0C869E-6B63-4836-85FB-3BA6AC01794A}" srcId="{6BB01A2F-9FF5-42B2-8A83-4CA7CF38036E}" destId="{5FD30828-C336-48E6-B4A0-BFD073132E99}" srcOrd="2" destOrd="0" parTransId="{29FBD99B-9627-4E11-9C57-981E31979748}" sibTransId="{238932C9-7C1C-4CAB-9D79-85740031B24D}"/>
    <dgm:cxn modelId="{27BC0CB0-23F1-4BB3-BBA6-3FDF78F251A0}" type="presOf" srcId="{D194C9C9-3756-40E7-902F-AB271EFC2ECD}" destId="{48F76D55-5BA5-4B1B-977E-EE6900C51DE3}" srcOrd="0" destOrd="0" presId="urn:microsoft.com/office/officeart/2005/8/layout/process1"/>
    <dgm:cxn modelId="{DEC939C1-C9DF-47E6-82F8-8A779F8D9179}" type="presOf" srcId="{727515E3-AAC3-4830-8632-116945997573}" destId="{93630415-73FB-48C6-994E-AAC0A8C33C17}" srcOrd="0" destOrd="0" presId="urn:microsoft.com/office/officeart/2005/8/layout/process1"/>
    <dgm:cxn modelId="{5F68CDE9-014D-4C9D-8FFC-6AFAD34676A2}" type="presOf" srcId="{FBA3044E-B733-4E35-866D-4D627314BD66}" destId="{0C539AB6-CA7D-429E-8852-BB602C227DBF}" srcOrd="0" destOrd="0" presId="urn:microsoft.com/office/officeart/2005/8/layout/process1"/>
    <dgm:cxn modelId="{C30FC94A-019A-4F7D-80E7-C4DAA791E00D}" type="presParOf" srcId="{5C17F4B5-8249-4587-B05F-5F5A3A90121C}" destId="{0C539AB6-CA7D-429E-8852-BB602C227DBF}" srcOrd="0" destOrd="0" presId="urn:microsoft.com/office/officeart/2005/8/layout/process1"/>
    <dgm:cxn modelId="{3255931C-64EF-4449-860C-3CAE8CB6E5B5}" type="presParOf" srcId="{5C17F4B5-8249-4587-B05F-5F5A3A90121C}" destId="{93630415-73FB-48C6-994E-AAC0A8C33C17}" srcOrd="1" destOrd="0" presId="urn:microsoft.com/office/officeart/2005/8/layout/process1"/>
    <dgm:cxn modelId="{FEDFD0E1-F112-4939-BB55-AFD787938B00}" type="presParOf" srcId="{93630415-73FB-48C6-994E-AAC0A8C33C17}" destId="{DDBBBA46-9FA6-4121-8F83-243D5F907C5B}" srcOrd="0" destOrd="0" presId="urn:microsoft.com/office/officeart/2005/8/layout/process1"/>
    <dgm:cxn modelId="{7F2A7238-5F23-4218-8EC6-ACE1FE84FE77}" type="presParOf" srcId="{5C17F4B5-8249-4587-B05F-5F5A3A90121C}" destId="{48F76D55-5BA5-4B1B-977E-EE6900C51DE3}" srcOrd="2" destOrd="0" presId="urn:microsoft.com/office/officeart/2005/8/layout/process1"/>
    <dgm:cxn modelId="{07535EBB-2393-4DEE-A46B-106CB5B6C6C0}" type="presParOf" srcId="{5C17F4B5-8249-4587-B05F-5F5A3A90121C}" destId="{B166153A-444A-44C2-BC64-D5E41D3A2E07}" srcOrd="3" destOrd="0" presId="urn:microsoft.com/office/officeart/2005/8/layout/process1"/>
    <dgm:cxn modelId="{AE95E00C-1238-48F2-8044-C0757F62AA87}" type="presParOf" srcId="{B166153A-444A-44C2-BC64-D5E41D3A2E07}" destId="{47566F87-2EE7-4CD0-A671-E31529B05F6D}" srcOrd="0" destOrd="0" presId="urn:microsoft.com/office/officeart/2005/8/layout/process1"/>
    <dgm:cxn modelId="{F3E1CF82-9652-4F6B-BBCB-8DC3DA9705D5}" type="presParOf" srcId="{5C17F4B5-8249-4587-B05F-5F5A3A90121C}" destId="{87228FA1-91AD-4D9E-A2D4-30E3E1FC5D9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C3EA8-6DB1-4C37-B7FC-E9189BE23E43}">
      <dsp:nvSpPr>
        <dsp:cNvPr id="0" name=""/>
        <dsp:cNvSpPr/>
      </dsp:nvSpPr>
      <dsp:spPr>
        <a:xfrm>
          <a:off x="0" y="1035183"/>
          <a:ext cx="9521221" cy="138024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B78462-6AC4-4DEA-AF1A-D4F9D2C46C49}">
      <dsp:nvSpPr>
        <dsp:cNvPr id="0" name=""/>
        <dsp:cNvSpPr/>
      </dsp:nvSpPr>
      <dsp:spPr>
        <a:xfrm>
          <a:off x="4184" y="0"/>
          <a:ext cx="2761526"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r>
            <a:rPr lang="en-US" sz="2000" kern="1200"/>
            <a:t>Overview of the identified ethical dilemma</a:t>
          </a:r>
        </a:p>
      </dsp:txBody>
      <dsp:txXfrm>
        <a:off x="4184" y="0"/>
        <a:ext cx="2761526" cy="1380245"/>
      </dsp:txXfrm>
    </dsp:sp>
    <dsp:sp modelId="{7438CE63-12FE-4933-B2BC-91A7F765D63E}">
      <dsp:nvSpPr>
        <dsp:cNvPr id="0" name=""/>
        <dsp:cNvSpPr/>
      </dsp:nvSpPr>
      <dsp:spPr>
        <a:xfrm>
          <a:off x="1212416" y="1552775"/>
          <a:ext cx="345061" cy="345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E1F4F0-47D2-4A51-8121-E45BF5720C32}">
      <dsp:nvSpPr>
        <dsp:cNvPr id="0" name=""/>
        <dsp:cNvSpPr/>
      </dsp:nvSpPr>
      <dsp:spPr>
        <a:xfrm>
          <a:off x="2903786" y="2070367"/>
          <a:ext cx="2761526"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a:t>The impact on organizational culture</a:t>
          </a:r>
        </a:p>
      </dsp:txBody>
      <dsp:txXfrm>
        <a:off x="2903786" y="2070367"/>
        <a:ext cx="2761526" cy="1380245"/>
      </dsp:txXfrm>
    </dsp:sp>
    <dsp:sp modelId="{D3A5E342-A6E5-4744-906E-FDA96F868718}">
      <dsp:nvSpPr>
        <dsp:cNvPr id="0" name=""/>
        <dsp:cNvSpPr/>
      </dsp:nvSpPr>
      <dsp:spPr>
        <a:xfrm>
          <a:off x="4112018" y="1552775"/>
          <a:ext cx="345061" cy="345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878865-DC77-45A4-8E22-2779C9CF0584}">
      <dsp:nvSpPr>
        <dsp:cNvPr id="0" name=""/>
        <dsp:cNvSpPr/>
      </dsp:nvSpPr>
      <dsp:spPr>
        <a:xfrm>
          <a:off x="5803388" y="0"/>
          <a:ext cx="2761526"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r>
            <a:rPr lang="en-US" sz="2000" kern="1200"/>
            <a:t>Strategies to address the ethical dilemma and promote ethical values</a:t>
          </a:r>
        </a:p>
      </dsp:txBody>
      <dsp:txXfrm>
        <a:off x="5803388" y="0"/>
        <a:ext cx="2761526" cy="1380245"/>
      </dsp:txXfrm>
    </dsp:sp>
    <dsp:sp modelId="{7C8F3A90-4A4B-4078-BA0C-17C000B7A68C}">
      <dsp:nvSpPr>
        <dsp:cNvPr id="0" name=""/>
        <dsp:cNvSpPr/>
      </dsp:nvSpPr>
      <dsp:spPr>
        <a:xfrm>
          <a:off x="7011621" y="1552775"/>
          <a:ext cx="345061" cy="345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39AB6-CA7D-429E-8852-BB602C227DBF}">
      <dsp:nvSpPr>
        <dsp:cNvPr id="0" name=""/>
        <dsp:cNvSpPr/>
      </dsp:nvSpPr>
      <dsp:spPr>
        <a:xfrm>
          <a:off x="8440" y="968485"/>
          <a:ext cx="2522735" cy="151364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Identification of barriers to effective organizational culture</a:t>
          </a:r>
        </a:p>
      </dsp:txBody>
      <dsp:txXfrm>
        <a:off x="52773" y="1012818"/>
        <a:ext cx="2434069" cy="1424975"/>
      </dsp:txXfrm>
    </dsp:sp>
    <dsp:sp modelId="{93630415-73FB-48C6-994E-AAC0A8C33C17}">
      <dsp:nvSpPr>
        <dsp:cNvPr id="0" name=""/>
        <dsp:cNvSpPr/>
      </dsp:nvSpPr>
      <dsp:spPr>
        <a:xfrm>
          <a:off x="2783449" y="1412487"/>
          <a:ext cx="534819" cy="625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783449" y="1537615"/>
        <a:ext cx="374373" cy="375382"/>
      </dsp:txXfrm>
    </dsp:sp>
    <dsp:sp modelId="{48F76D55-5BA5-4B1B-977E-EE6900C51DE3}">
      <dsp:nvSpPr>
        <dsp:cNvPr id="0" name=""/>
        <dsp:cNvSpPr/>
      </dsp:nvSpPr>
      <dsp:spPr>
        <a:xfrm>
          <a:off x="3540269" y="968485"/>
          <a:ext cx="2522735" cy="151364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Recommended strategies to overcome the barriers</a:t>
          </a:r>
        </a:p>
      </dsp:txBody>
      <dsp:txXfrm>
        <a:off x="3584602" y="1012818"/>
        <a:ext cx="2434069" cy="1424975"/>
      </dsp:txXfrm>
    </dsp:sp>
    <dsp:sp modelId="{B166153A-444A-44C2-BC64-D5E41D3A2E07}">
      <dsp:nvSpPr>
        <dsp:cNvPr id="0" name=""/>
        <dsp:cNvSpPr/>
      </dsp:nvSpPr>
      <dsp:spPr>
        <a:xfrm>
          <a:off x="6315278" y="1412487"/>
          <a:ext cx="534819" cy="625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315278" y="1537615"/>
        <a:ext cx="374373" cy="375382"/>
      </dsp:txXfrm>
    </dsp:sp>
    <dsp:sp modelId="{87228FA1-91AD-4D9E-A2D4-30E3E1FC5D97}">
      <dsp:nvSpPr>
        <dsp:cNvPr id="0" name=""/>
        <dsp:cNvSpPr/>
      </dsp:nvSpPr>
      <dsp:spPr>
        <a:xfrm>
          <a:off x="7072099" y="968485"/>
          <a:ext cx="2522735" cy="151364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recommendations will positively impact organizational efficiency</a:t>
          </a:r>
        </a:p>
      </dsp:txBody>
      <dsp:txXfrm>
        <a:off x="7116432" y="1012818"/>
        <a:ext cx="2434069" cy="142497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668A61-3B71-43BB-8D5C-165C30B25391}" type="datetimeFigureOut">
              <a:rPr lang="en-US" smtClean="0"/>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1EDB93-3BC6-4E77-B8C4-4B9F28C27F41}" type="slidenum">
              <a:rPr lang="en-US" smtClean="0"/>
              <a:t>‹#›</a:t>
            </a:fld>
            <a:endParaRPr lang="en-US"/>
          </a:p>
        </p:txBody>
      </p:sp>
    </p:spTree>
    <p:extLst>
      <p:ext uri="{BB962C8B-B14F-4D97-AF65-F5344CB8AC3E}">
        <p14:creationId xmlns:p14="http://schemas.microsoft.com/office/powerpoint/2010/main" val="4190262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the dynamics of the workplace culture at House of Fraser requires taking into account the effects of environmental factors on organizational culture. Since financial stability or downturns can affect employee morale, job security, and general organizational values, they have a substantial impact on culture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Bohórquez</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dirty="0"/>
              <a:t>. The adoption of new tools and systems, communication patterns, and work processes are all profoundly impacted by technological improvements </a:t>
            </a:r>
            <a:r>
              <a:rPr lang="en-US" sz="1800" dirty="0">
                <a:solidFill>
                  <a:srgbClr val="000000"/>
                </a:solidFill>
                <a:effectLst/>
                <a:latin typeface="Arial" panose="020B0604020202020204" pitchFamily="34" charset="0"/>
                <a:ea typeface="Times New Roman" panose="02020603050405020304" pitchFamily="18" charset="0"/>
              </a:rPr>
              <a:t>(Broman and </a:t>
            </a:r>
            <a:r>
              <a:rPr lang="en-US" sz="1800" dirty="0" err="1">
                <a:solidFill>
                  <a:srgbClr val="000000"/>
                </a:solidFill>
                <a:effectLst/>
                <a:latin typeface="Arial" panose="020B0604020202020204" pitchFamily="34" charset="0"/>
                <a:ea typeface="Times New Roman" panose="02020603050405020304" pitchFamily="18" charset="0"/>
              </a:rPr>
              <a:t>Robèrt</a:t>
            </a:r>
            <a:r>
              <a:rPr lang="en-US" sz="1800" dirty="0">
                <a:solidFill>
                  <a:srgbClr val="000000"/>
                </a:solidFill>
                <a:effectLst/>
                <a:latin typeface="Arial" panose="020B0604020202020204" pitchFamily="34" charset="0"/>
                <a:ea typeface="Times New Roman" panose="02020603050405020304" pitchFamily="18" charset="0"/>
              </a:rPr>
              <a:t>, 2017)</a:t>
            </a:r>
            <a:r>
              <a:rPr lang="en-US" dirty="0"/>
              <a:t>. Social trends can have an effect on an organization's values, diversity programs, and customer engagement methods, such as shifting consumer preferences and society ideals </a:t>
            </a:r>
            <a:r>
              <a:rPr lang="en-US" sz="1800" dirty="0">
                <a:solidFill>
                  <a:srgbClr val="000000"/>
                </a:solidFill>
                <a:effectLst/>
                <a:latin typeface="Arial" panose="020B0604020202020204" pitchFamily="34" charset="0"/>
                <a:ea typeface="Times New Roman" panose="02020603050405020304" pitchFamily="18" charset="0"/>
              </a:rPr>
              <a:t>(Bratton, 2020)</a:t>
            </a:r>
            <a:r>
              <a:rPr lang="en-US" dirty="0"/>
              <a:t>. Furthermore, a company's attitude to compliance, ethics, and corporate social responsibility can be influenced by the legal and political structures, including rules and laws </a:t>
            </a:r>
            <a:r>
              <a:rPr lang="en-US" sz="1800" dirty="0">
                <a:solidFill>
                  <a:srgbClr val="000000"/>
                </a:solidFill>
                <a:effectLst/>
                <a:latin typeface="Arial" panose="020B0604020202020204" pitchFamily="34" charset="0"/>
                <a:ea typeface="Times New Roman" panose="02020603050405020304" pitchFamily="18" charset="0"/>
              </a:rPr>
              <a:t>(Bratton, 2020)</a:t>
            </a:r>
            <a:r>
              <a:rPr lang="en-US" dirty="0"/>
              <a:t>. </a:t>
            </a:r>
          </a:p>
        </p:txBody>
      </p:sp>
      <p:sp>
        <p:nvSpPr>
          <p:cNvPr id="4" name="Slide Number Placeholder 3"/>
          <p:cNvSpPr>
            <a:spLocks noGrp="1"/>
          </p:cNvSpPr>
          <p:nvPr>
            <p:ph type="sldNum" sz="quarter" idx="5"/>
          </p:nvPr>
        </p:nvSpPr>
        <p:spPr/>
        <p:txBody>
          <a:bodyPr/>
          <a:lstStyle/>
          <a:p>
            <a:fld id="{E81EDB93-3BC6-4E77-B8C4-4B9F28C27F41}" type="slidenum">
              <a:rPr lang="en-US" smtClean="0"/>
              <a:t>3</a:t>
            </a:fld>
            <a:endParaRPr lang="en-US"/>
          </a:p>
        </p:txBody>
      </p:sp>
    </p:spTree>
    <p:extLst>
      <p:ext uri="{BB962C8B-B14F-4D97-AF65-F5344CB8AC3E}">
        <p14:creationId xmlns:p14="http://schemas.microsoft.com/office/powerpoint/2010/main" val="2243219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McKinsey 7s framework offers a thorough framework to evaluate and align various organizational components. This approach is especially helpful in analyzing the ethical components of the organizational culture at House of Fraser. The company can promote a strong ethical culture by aligning these factors </a:t>
            </a:r>
            <a:r>
              <a:rPr lang="en-US" sz="1800" dirty="0">
                <a:solidFill>
                  <a:srgbClr val="000000"/>
                </a:solidFill>
                <a:effectLst/>
                <a:latin typeface="Arial" panose="020B0604020202020204" pitchFamily="34" charset="0"/>
                <a:ea typeface="Times New Roman" panose="02020603050405020304" pitchFamily="18" charset="0"/>
              </a:rPr>
              <a:t>(Broman and </a:t>
            </a:r>
            <a:r>
              <a:rPr lang="en-US" sz="1800" dirty="0" err="1">
                <a:solidFill>
                  <a:srgbClr val="000000"/>
                </a:solidFill>
                <a:effectLst/>
                <a:latin typeface="Arial" panose="020B0604020202020204" pitchFamily="34" charset="0"/>
                <a:ea typeface="Times New Roman" panose="02020603050405020304" pitchFamily="18" charset="0"/>
              </a:rPr>
              <a:t>Robèrt</a:t>
            </a:r>
            <a:r>
              <a:rPr lang="en-US" sz="1800" dirty="0">
                <a:solidFill>
                  <a:srgbClr val="000000"/>
                </a:solidFill>
                <a:effectLst/>
                <a:latin typeface="Arial" panose="020B0604020202020204" pitchFamily="34" charset="0"/>
                <a:ea typeface="Times New Roman" panose="02020603050405020304" pitchFamily="18" charset="0"/>
              </a:rPr>
              <a:t>, 2017)</a:t>
            </a:r>
            <a:r>
              <a:rPr lang="en-US" dirty="0"/>
              <a:t>. For instance, a clear code of ethics and a set of common principles can direct decision-making procedures and ensure that moral conduct is given priority throughout the firm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Chernev</a:t>
            </a:r>
            <a:r>
              <a:rPr lang="en-US" sz="1800" dirty="0">
                <a:solidFill>
                  <a:srgbClr val="000000"/>
                </a:solidFill>
                <a:effectLst/>
                <a:latin typeface="Arial" panose="020B0604020202020204" pitchFamily="34" charset="0"/>
                <a:ea typeface="Times New Roman" panose="02020603050405020304" pitchFamily="18" charset="0"/>
              </a:rPr>
              <a:t>, 2018)</a:t>
            </a:r>
            <a:r>
              <a:rPr lang="en-US" dirty="0"/>
              <a:t>. Systems and structure should encourage moral behavior and transparent reporting. Training in ethical leadership and decision-making should be available to all employees in terms of skills and capacities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Chernev</a:t>
            </a:r>
            <a:r>
              <a:rPr lang="en-US" sz="1800" dirty="0">
                <a:solidFill>
                  <a:srgbClr val="000000"/>
                </a:solidFill>
                <a:effectLst/>
                <a:latin typeface="Arial" panose="020B0604020202020204" pitchFamily="34" charset="0"/>
                <a:ea typeface="Times New Roman" panose="02020603050405020304" pitchFamily="18" charset="0"/>
              </a:rPr>
              <a:t>, 2018)</a:t>
            </a:r>
            <a:r>
              <a:rPr lang="en-US" dirty="0"/>
              <a:t>. By taking into account these factors and relating them to moral principles, House of Fraser may develop a moral workplace environment that encourages honesty, openness, and responsible behavior </a:t>
            </a:r>
            <a:r>
              <a:rPr lang="en-US" sz="1800" dirty="0">
                <a:solidFill>
                  <a:srgbClr val="000000"/>
                </a:solidFill>
                <a:effectLst/>
                <a:latin typeface="Arial" panose="020B0604020202020204" pitchFamily="34" charset="0"/>
                <a:ea typeface="Times New Roman" panose="02020603050405020304" pitchFamily="18" charset="0"/>
              </a:rPr>
              <a:t>(Elliott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2015)</a:t>
            </a:r>
            <a:r>
              <a:rPr lang="en-US" dirty="0"/>
              <a:t>.</a:t>
            </a:r>
          </a:p>
        </p:txBody>
      </p:sp>
      <p:sp>
        <p:nvSpPr>
          <p:cNvPr id="4" name="Slide Number Placeholder 3"/>
          <p:cNvSpPr>
            <a:spLocks noGrp="1"/>
          </p:cNvSpPr>
          <p:nvPr>
            <p:ph type="sldNum" sz="quarter" idx="5"/>
          </p:nvPr>
        </p:nvSpPr>
        <p:spPr/>
        <p:txBody>
          <a:bodyPr/>
          <a:lstStyle/>
          <a:p>
            <a:fld id="{E81EDB93-3BC6-4E77-B8C4-4B9F28C27F41}" type="slidenum">
              <a:rPr lang="en-US" smtClean="0"/>
              <a:t>4</a:t>
            </a:fld>
            <a:endParaRPr lang="en-US"/>
          </a:p>
        </p:txBody>
      </p:sp>
    </p:spTree>
    <p:extLst>
      <p:ext uri="{BB962C8B-B14F-4D97-AF65-F5344CB8AC3E}">
        <p14:creationId xmlns:p14="http://schemas.microsoft.com/office/powerpoint/2010/main" val="227704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Concerning ethical supply chain methods and sustainable sourcing, there is an ethical conundrum for House of Fraser. This conundrum results from the need to strike a balance between cost-effectiveness, consumer demands, and the moral requirements of procuring goods from vendors who uphold ethical standards of fair labor, environmental sustainability, and social responsibility </a:t>
            </a:r>
            <a:r>
              <a:rPr lang="en-US" sz="1800" dirty="0">
                <a:solidFill>
                  <a:srgbClr val="000000"/>
                </a:solidFill>
                <a:effectLst/>
                <a:latin typeface="Arial" panose="020B0604020202020204" pitchFamily="34" charset="0"/>
                <a:ea typeface="Times New Roman" panose="02020603050405020304" pitchFamily="18" charset="0"/>
              </a:rPr>
              <a:t>(David, 2020)</a:t>
            </a:r>
            <a:r>
              <a:rPr lang="en-US" dirty="0"/>
              <a:t>. Since it calls into question the organization's beliefs and priorities, this ethical conundrum has a substantial effect on organizational culture </a:t>
            </a:r>
            <a:r>
              <a:rPr lang="en-US" sz="1800" dirty="0">
                <a:solidFill>
                  <a:srgbClr val="000000"/>
                </a:solidFill>
                <a:effectLst/>
                <a:latin typeface="Arial" panose="020B0604020202020204" pitchFamily="34" charset="0"/>
                <a:ea typeface="Times New Roman" panose="02020603050405020304" pitchFamily="18" charset="0"/>
              </a:rPr>
              <a:t>(Henry, 2021)</a:t>
            </a:r>
            <a:r>
              <a:rPr lang="en-US" dirty="0"/>
              <a:t>. It takes thoughtful ethical decision-making, stakeholder involvement, and the adoption of responsible sourcing policies to resolve this conundrum </a:t>
            </a:r>
            <a:r>
              <a:rPr lang="en-US" sz="1800" dirty="0">
                <a:solidFill>
                  <a:srgbClr val="000000"/>
                </a:solidFill>
                <a:effectLst/>
                <a:latin typeface="Arial" panose="020B0604020202020204" pitchFamily="34" charset="0"/>
                <a:ea typeface="Times New Roman" panose="02020603050405020304" pitchFamily="18" charset="0"/>
              </a:rPr>
              <a:t>(Broman and </a:t>
            </a:r>
            <a:r>
              <a:rPr lang="en-US" sz="1800" dirty="0" err="1">
                <a:solidFill>
                  <a:srgbClr val="000000"/>
                </a:solidFill>
                <a:effectLst/>
                <a:latin typeface="Arial" panose="020B0604020202020204" pitchFamily="34" charset="0"/>
                <a:ea typeface="Times New Roman" panose="02020603050405020304" pitchFamily="18" charset="0"/>
              </a:rPr>
              <a:t>Robèrt</a:t>
            </a:r>
            <a:r>
              <a:rPr lang="en-US" sz="1800" dirty="0">
                <a:solidFill>
                  <a:srgbClr val="000000"/>
                </a:solidFill>
                <a:effectLst/>
                <a:latin typeface="Arial" panose="020B0604020202020204" pitchFamily="34" charset="0"/>
                <a:ea typeface="Times New Roman" panose="02020603050405020304" pitchFamily="18" charset="0"/>
              </a:rPr>
              <a:t>, 2017)</a:t>
            </a:r>
            <a:r>
              <a:rPr lang="en-US" dirty="0"/>
              <a:t>. By resolving this conundrum and advancing moral principles all the way across the supply chain, House of Fraser may influence its corporate culture for the better and build a solid reputation as a moral retailer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Chernev</a:t>
            </a:r>
            <a:r>
              <a:rPr lang="en-US" sz="1800" dirty="0">
                <a:solidFill>
                  <a:srgbClr val="000000"/>
                </a:solidFill>
                <a:effectLst/>
                <a:latin typeface="Arial" panose="020B0604020202020204" pitchFamily="34" charset="0"/>
                <a:ea typeface="Times New Roman" panose="02020603050405020304" pitchFamily="18" charset="0"/>
              </a:rPr>
              <a:t>, 2018)</a:t>
            </a:r>
            <a:r>
              <a:rPr lang="en-US" dirty="0"/>
              <a:t>.</a:t>
            </a:r>
          </a:p>
        </p:txBody>
      </p:sp>
      <p:sp>
        <p:nvSpPr>
          <p:cNvPr id="4" name="Slide Number Placeholder 3"/>
          <p:cNvSpPr>
            <a:spLocks noGrp="1"/>
          </p:cNvSpPr>
          <p:nvPr>
            <p:ph type="sldNum" sz="quarter" idx="5"/>
          </p:nvPr>
        </p:nvSpPr>
        <p:spPr/>
        <p:txBody>
          <a:bodyPr/>
          <a:lstStyle/>
          <a:p>
            <a:fld id="{E81EDB93-3BC6-4E77-B8C4-4B9F28C27F41}" type="slidenum">
              <a:rPr lang="en-US" smtClean="0"/>
              <a:t>5</a:t>
            </a:fld>
            <a:endParaRPr lang="en-US"/>
          </a:p>
        </p:txBody>
      </p:sp>
    </p:spTree>
    <p:extLst>
      <p:ext uri="{BB962C8B-B14F-4D97-AF65-F5344CB8AC3E}">
        <p14:creationId xmlns:p14="http://schemas.microsoft.com/office/powerpoint/2010/main" val="2885049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number of obstacles may prevent House of Fraser's corporate culture from operating effectively. Inadequate communication channels, resistance to change, a lack of leadership support, a lack of employee empowerment,  and practices are just a few of these hindrances. It is essential to remove these obstacles in order to promote a culture that adheres to the intended values and enhances organizational effectiveness </a:t>
            </a:r>
            <a:r>
              <a:rPr lang="en-US" sz="1800" dirty="0">
                <a:solidFill>
                  <a:srgbClr val="000000"/>
                </a:solidFill>
                <a:effectLst/>
                <a:latin typeface="Arial" panose="020B0604020202020204" pitchFamily="34" charset="0"/>
                <a:ea typeface="Times New Roman" panose="02020603050405020304" pitchFamily="18" charset="0"/>
              </a:rPr>
              <a:t>(George and </a:t>
            </a:r>
            <a:r>
              <a:rPr lang="en-US" sz="1800" dirty="0" err="1">
                <a:solidFill>
                  <a:srgbClr val="000000"/>
                </a:solidFill>
                <a:effectLst/>
                <a:latin typeface="Arial" panose="020B0604020202020204" pitchFamily="34" charset="0"/>
                <a:ea typeface="Times New Roman" panose="02020603050405020304" pitchFamily="18" charset="0"/>
              </a:rPr>
              <a:t>Mellahi</a:t>
            </a:r>
            <a:r>
              <a:rPr lang="en-US" sz="1800" dirty="0">
                <a:solidFill>
                  <a:srgbClr val="000000"/>
                </a:solidFill>
                <a:effectLst/>
                <a:latin typeface="Arial" panose="020B0604020202020204" pitchFamily="34" charset="0"/>
                <a:ea typeface="Times New Roman" panose="02020603050405020304" pitchFamily="18" charset="0"/>
              </a:rPr>
              <a:t>, 2015)</a:t>
            </a:r>
            <a:r>
              <a:rPr lang="en-US" dirty="0"/>
              <a:t>. Several suggestions that can be put into practice can help to overcome these obstacles. These include ensuring that policies and procedures are uniform across the board, integrating employees in change processes, providing effective communication channels, enabling employees to make decisions, and aligning leadership with the organization's culture </a:t>
            </a:r>
            <a:r>
              <a:rPr lang="en-US" sz="1800" dirty="0">
                <a:solidFill>
                  <a:srgbClr val="000000"/>
                </a:solidFill>
                <a:effectLst/>
                <a:latin typeface="Arial" panose="020B0604020202020204" pitchFamily="34" charset="0"/>
                <a:ea typeface="Times New Roman" panose="02020603050405020304" pitchFamily="18" charset="0"/>
              </a:rPr>
              <a:t>(Bratton, 2020)</a:t>
            </a:r>
            <a:r>
              <a:rPr lang="en-US" dirty="0"/>
              <a:t>. These suggestions will aid in developing an effective organizational culture that will boost productivity, employee satisfaction, and House of Fraser's overall performance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Bohórquez</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dirty="0"/>
              <a:t>.</a:t>
            </a:r>
          </a:p>
        </p:txBody>
      </p:sp>
      <p:sp>
        <p:nvSpPr>
          <p:cNvPr id="4" name="Slide Number Placeholder 3"/>
          <p:cNvSpPr>
            <a:spLocks noGrp="1"/>
          </p:cNvSpPr>
          <p:nvPr>
            <p:ph type="sldNum" sz="quarter" idx="5"/>
          </p:nvPr>
        </p:nvSpPr>
        <p:spPr/>
        <p:txBody>
          <a:bodyPr/>
          <a:lstStyle/>
          <a:p>
            <a:fld id="{E81EDB93-3BC6-4E77-B8C4-4B9F28C27F41}" type="slidenum">
              <a:rPr lang="en-US" smtClean="0"/>
              <a:t>6</a:t>
            </a:fld>
            <a:endParaRPr lang="en-US"/>
          </a:p>
        </p:txBody>
      </p:sp>
    </p:spTree>
    <p:extLst>
      <p:ext uri="{BB962C8B-B14F-4D97-AF65-F5344CB8AC3E}">
        <p14:creationId xmlns:p14="http://schemas.microsoft.com/office/powerpoint/2010/main" val="1590331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1EDB93-3BC6-4E77-B8C4-4B9F28C27F41}" type="slidenum">
              <a:rPr lang="en-US" smtClean="0"/>
              <a:t>8</a:t>
            </a:fld>
            <a:endParaRPr lang="en-US"/>
          </a:p>
        </p:txBody>
      </p:sp>
    </p:spTree>
    <p:extLst>
      <p:ext uri="{BB962C8B-B14F-4D97-AF65-F5344CB8AC3E}">
        <p14:creationId xmlns:p14="http://schemas.microsoft.com/office/powerpoint/2010/main" val="935849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017EEA-9A42-499E-A16C-22F621332B36}" type="datetimeFigureOut">
              <a:rPr lang="en-US" smtClean="0"/>
              <a:t>7/9/2023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AF0BEDD-FC31-4258-ABC7-B28166362816}"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7606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17EEA-9A42-499E-A16C-22F621332B36}"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F0BEDD-FC31-4258-ABC7-B2816636281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074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017EEA-9A42-499E-A16C-22F621332B36}"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F0BEDD-FC31-4258-ABC7-B2816636281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9428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017EEA-9A42-499E-A16C-22F621332B36}"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F0BEDD-FC31-4258-ABC7-B2816636281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0455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017EEA-9A42-499E-A16C-22F621332B36}" type="datetimeFigureOut">
              <a:rPr lang="en-US" smtClean="0"/>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F0BEDD-FC31-4258-ABC7-B2816636281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970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017EEA-9A42-499E-A16C-22F621332B36}" type="datetimeFigureOut">
              <a:rPr lang="en-US" smtClean="0"/>
              <a:t>7/9/2023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F0BEDD-FC31-4258-ABC7-B2816636281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9478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017EEA-9A42-499E-A16C-22F621332B36}" type="datetimeFigureOut">
              <a:rPr lang="en-US" smtClean="0"/>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F0BEDD-FC31-4258-ABC7-B28166362816}" type="slidenum">
              <a:rPr lang="en-US" smtClean="0"/>
              <a:t>‹#›</a:t>
            </a:fld>
            <a:endParaRPr lang="en-US"/>
          </a:p>
        </p:txBody>
      </p:sp>
    </p:spTree>
    <p:extLst>
      <p:ext uri="{BB962C8B-B14F-4D97-AF65-F5344CB8AC3E}">
        <p14:creationId xmlns:p14="http://schemas.microsoft.com/office/powerpoint/2010/main" val="4265707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17EEA-9A42-499E-A16C-22F621332B36}"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F0BEDD-FC31-4258-ABC7-B2816636281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9592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2017EEA-9A42-499E-A16C-22F621332B36}" type="datetimeFigureOut">
              <a:rPr lang="en-US" smtClean="0"/>
              <a:t>7/9/2023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AF0BEDD-FC31-4258-ABC7-B2816636281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5987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17EEA-9A42-499E-A16C-22F621332B36}"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F0BEDD-FC31-4258-ABC7-B2816636281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2584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17EEA-9A42-499E-A16C-22F621332B36}"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F0BEDD-FC31-4258-ABC7-B2816636281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6890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2017EEA-9A42-499E-A16C-22F621332B36}" type="datetimeFigureOut">
              <a:rPr lang="en-US" smtClean="0"/>
              <a:t>7/9/2023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AF0BEDD-FC31-4258-ABC7-B28166362816}"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88186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6780-725D-0E00-321E-A84D0C70137F}"/>
              </a:ext>
            </a:extLst>
          </p:cNvPr>
          <p:cNvSpPr>
            <a:spLocks noGrp="1"/>
          </p:cNvSpPr>
          <p:nvPr>
            <p:ph type="ctrTitle"/>
          </p:nvPr>
        </p:nvSpPr>
        <p:spPr/>
        <p:txBody>
          <a:bodyPr>
            <a:normAutofit fontScale="90000"/>
          </a:bodyPr>
          <a:lstStyle/>
          <a:p>
            <a:r>
              <a:rPr lang="en-US" dirty="0"/>
              <a:t>the workplace culture of House of Fraser</a:t>
            </a:r>
          </a:p>
        </p:txBody>
      </p:sp>
      <p:sp>
        <p:nvSpPr>
          <p:cNvPr id="4" name="TextBox 3">
            <a:extLst>
              <a:ext uri="{FF2B5EF4-FFF2-40B4-BE49-F238E27FC236}">
                <a16:creationId xmlns:a16="http://schemas.microsoft.com/office/drawing/2014/main" id="{2446639A-FC23-EF60-7087-FD079E328B95}"/>
              </a:ext>
            </a:extLst>
          </p:cNvPr>
          <p:cNvSpPr txBox="1"/>
          <p:nvPr/>
        </p:nvSpPr>
        <p:spPr>
          <a:xfrm>
            <a:off x="2417779" y="3798623"/>
            <a:ext cx="5495068" cy="954107"/>
          </a:xfrm>
          <a:prstGeom prst="rect">
            <a:avLst/>
          </a:prstGeom>
          <a:noFill/>
        </p:spPr>
        <p:txBody>
          <a:bodyPr wrap="square" rtlCol="0">
            <a:spAutoFit/>
          </a:bodyPr>
          <a:lstStyle/>
          <a:p>
            <a:pPr algn="l"/>
            <a:r>
              <a:rPr lang="en-GB" sz="2000" b="1" dirty="0"/>
              <a:t>Jahangir </a:t>
            </a:r>
            <a:r>
              <a:rPr lang="en-GB" sz="2000" b="1" dirty="0" err="1"/>
              <a:t>khalaj</a:t>
            </a:r>
            <a:r>
              <a:rPr lang="en-GB" sz="2000" b="1" dirty="0"/>
              <a:t> </a:t>
            </a:r>
            <a:r>
              <a:rPr lang="en-GB" sz="2000" b="1" dirty="0" err="1"/>
              <a:t>savojbolagh</a:t>
            </a:r>
            <a:r>
              <a:rPr lang="en-GB" b="1" dirty="0"/>
              <a:t> </a:t>
            </a:r>
          </a:p>
          <a:p>
            <a:pPr algn="l"/>
            <a:r>
              <a:rPr lang="en-GB" b="1" dirty="0"/>
              <a:t>2109914</a:t>
            </a:r>
          </a:p>
          <a:p>
            <a:pPr algn="l"/>
            <a:r>
              <a:rPr lang="en-GB" b="1" dirty="0"/>
              <a:t>BMSW5105</a:t>
            </a:r>
            <a:endParaRPr lang="en-US" b="1" dirty="0"/>
          </a:p>
        </p:txBody>
      </p:sp>
    </p:spTree>
    <p:extLst>
      <p:ext uri="{BB962C8B-B14F-4D97-AF65-F5344CB8AC3E}">
        <p14:creationId xmlns:p14="http://schemas.microsoft.com/office/powerpoint/2010/main" val="1379859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70D5B-0D5E-3E50-6B67-4D1314CC194D}"/>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706DD40E-5287-B06E-052D-DE7BBFBAFF04}"/>
              </a:ext>
            </a:extLst>
          </p:cNvPr>
          <p:cNvSpPr>
            <a:spLocks noGrp="1"/>
          </p:cNvSpPr>
          <p:nvPr>
            <p:ph idx="1"/>
          </p:nvPr>
        </p:nvSpPr>
        <p:spPr/>
        <p:txBody>
          <a:bodyPr/>
          <a:lstStyle/>
          <a:p>
            <a:pPr algn="just"/>
            <a:r>
              <a:rPr lang="en-US" dirty="0"/>
              <a:t>The presentation concentrated on the corporate culture of Birmingham-based House of Fraser, a British department store brand. It emphasizes how environmental factors affect organizational culture, examines ethical components using the McKinsey 7s framework, discusses an ethical dilemma that affects culture, identifies obstacles to the culture's ability to function effectively, and provides suggestions for improving workplace culture. In order to analyze the important facets of organizational culture and its effects on organizational effectiveness, this presentation will provide substantial evidence of knowledge and analytical thinking.</a:t>
            </a:r>
          </a:p>
        </p:txBody>
      </p:sp>
    </p:spTree>
    <p:extLst>
      <p:ext uri="{BB962C8B-B14F-4D97-AF65-F5344CB8AC3E}">
        <p14:creationId xmlns:p14="http://schemas.microsoft.com/office/powerpoint/2010/main" val="323768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995D6-D5F3-14D7-2315-CD75BE791F8A}"/>
              </a:ext>
            </a:extLst>
          </p:cNvPr>
          <p:cNvSpPr>
            <a:spLocks noGrp="1"/>
          </p:cNvSpPr>
          <p:nvPr>
            <p:ph type="title"/>
          </p:nvPr>
        </p:nvSpPr>
        <p:spPr/>
        <p:txBody>
          <a:bodyPr/>
          <a:lstStyle/>
          <a:p>
            <a:r>
              <a:rPr lang="en-US" dirty="0"/>
              <a:t>Impact of Environmental Factors on Organizational Culture</a:t>
            </a:r>
          </a:p>
        </p:txBody>
      </p:sp>
      <p:sp>
        <p:nvSpPr>
          <p:cNvPr id="3" name="Content Placeholder 2">
            <a:extLst>
              <a:ext uri="{FF2B5EF4-FFF2-40B4-BE49-F238E27FC236}">
                <a16:creationId xmlns:a16="http://schemas.microsoft.com/office/drawing/2014/main" id="{5E8F5102-BB3A-55D4-F881-09F8104A0526}"/>
              </a:ext>
            </a:extLst>
          </p:cNvPr>
          <p:cNvSpPr>
            <a:spLocks noGrp="1"/>
          </p:cNvSpPr>
          <p:nvPr>
            <p:ph idx="1"/>
          </p:nvPr>
        </p:nvSpPr>
        <p:spPr>
          <a:xfrm>
            <a:off x="1451580" y="2015732"/>
            <a:ext cx="5642904" cy="3450613"/>
          </a:xfrm>
        </p:spPr>
        <p:txBody>
          <a:bodyPr/>
          <a:lstStyle/>
          <a:p>
            <a:pPr algn="l">
              <a:buFont typeface="Arial" panose="020B0604020202020204" pitchFamily="34" charset="0"/>
              <a:buChar char="•"/>
            </a:pPr>
            <a:r>
              <a:rPr lang="en-US" b="0" i="0" dirty="0">
                <a:solidFill>
                  <a:srgbClr val="374151"/>
                </a:solidFill>
                <a:effectLst/>
                <a:latin typeface="Söhne"/>
              </a:rPr>
              <a:t>Influence of economic conditions on organizational culture</a:t>
            </a:r>
          </a:p>
          <a:p>
            <a:pPr algn="l">
              <a:buFont typeface="Arial" panose="020B0604020202020204" pitchFamily="34" charset="0"/>
              <a:buChar char="•"/>
            </a:pPr>
            <a:r>
              <a:rPr lang="en-US" b="0" i="0" dirty="0">
                <a:solidFill>
                  <a:srgbClr val="374151"/>
                </a:solidFill>
                <a:effectLst/>
                <a:latin typeface="Söhne"/>
              </a:rPr>
              <a:t>Role of technological advancements in shaping culture</a:t>
            </a:r>
          </a:p>
          <a:p>
            <a:pPr algn="l">
              <a:buFont typeface="Arial" panose="020B0604020202020204" pitchFamily="34" charset="0"/>
              <a:buChar char="•"/>
            </a:pPr>
            <a:r>
              <a:rPr lang="en-US" b="0" i="0" dirty="0">
                <a:solidFill>
                  <a:srgbClr val="374151"/>
                </a:solidFill>
                <a:effectLst/>
                <a:latin typeface="Söhne"/>
              </a:rPr>
              <a:t>Impact of social trends on organizational values and behaviors</a:t>
            </a:r>
          </a:p>
          <a:p>
            <a:pPr algn="l">
              <a:buFont typeface="Arial" panose="020B0604020202020204" pitchFamily="34" charset="0"/>
              <a:buChar char="•"/>
            </a:pPr>
            <a:r>
              <a:rPr lang="en-US" b="0" i="0" dirty="0">
                <a:solidFill>
                  <a:srgbClr val="374151"/>
                </a:solidFill>
                <a:effectLst/>
                <a:latin typeface="Söhne"/>
              </a:rPr>
              <a:t>Influence of legal and political frameworks on culture</a:t>
            </a:r>
          </a:p>
          <a:p>
            <a:endParaRPr lang="en-US" dirty="0"/>
          </a:p>
        </p:txBody>
      </p:sp>
      <p:pic>
        <p:nvPicPr>
          <p:cNvPr id="5" name="Picture 4">
            <a:extLst>
              <a:ext uri="{FF2B5EF4-FFF2-40B4-BE49-F238E27FC236}">
                <a16:creationId xmlns:a16="http://schemas.microsoft.com/office/drawing/2014/main" id="{CCA9E55F-2BB1-3DBC-B5B5-E5E30293562E}"/>
              </a:ext>
            </a:extLst>
          </p:cNvPr>
          <p:cNvPicPr>
            <a:picLocks noChangeAspect="1"/>
          </p:cNvPicPr>
          <p:nvPr/>
        </p:nvPicPr>
        <p:blipFill>
          <a:blip r:embed="rId3"/>
          <a:stretch>
            <a:fillRect/>
          </a:stretch>
        </p:blipFill>
        <p:spPr>
          <a:xfrm>
            <a:off x="7413898" y="1880047"/>
            <a:ext cx="4143375" cy="3124200"/>
          </a:xfrm>
          <a:prstGeom prst="rect">
            <a:avLst/>
          </a:prstGeom>
        </p:spPr>
      </p:pic>
    </p:spTree>
    <p:extLst>
      <p:ext uri="{BB962C8B-B14F-4D97-AF65-F5344CB8AC3E}">
        <p14:creationId xmlns:p14="http://schemas.microsoft.com/office/powerpoint/2010/main" val="1944669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0ADF9-FA75-8D36-A619-8824C946A0ED}"/>
              </a:ext>
            </a:extLst>
          </p:cNvPr>
          <p:cNvSpPr>
            <a:spLocks noGrp="1"/>
          </p:cNvSpPr>
          <p:nvPr>
            <p:ph type="title"/>
          </p:nvPr>
        </p:nvSpPr>
        <p:spPr/>
        <p:txBody>
          <a:bodyPr/>
          <a:lstStyle/>
          <a:p>
            <a:r>
              <a:rPr lang="en-US" dirty="0"/>
              <a:t>McKinsey 7s Framework: Ethical Elements in Organizational Culture</a:t>
            </a:r>
          </a:p>
        </p:txBody>
      </p:sp>
      <p:sp>
        <p:nvSpPr>
          <p:cNvPr id="3" name="Content Placeholder 2">
            <a:extLst>
              <a:ext uri="{FF2B5EF4-FFF2-40B4-BE49-F238E27FC236}">
                <a16:creationId xmlns:a16="http://schemas.microsoft.com/office/drawing/2014/main" id="{D966B270-80D5-6414-620F-88F29EF992AA}"/>
              </a:ext>
            </a:extLst>
          </p:cNvPr>
          <p:cNvSpPr>
            <a:spLocks noGrp="1"/>
          </p:cNvSpPr>
          <p:nvPr>
            <p:ph idx="1"/>
          </p:nvPr>
        </p:nvSpPr>
        <p:spPr>
          <a:xfrm>
            <a:off x="1451579" y="2015732"/>
            <a:ext cx="4644421" cy="3450613"/>
          </a:xfrm>
        </p:spPr>
        <p:txBody>
          <a:bodyPr/>
          <a:lstStyle/>
          <a:p>
            <a:r>
              <a:rPr lang="en-US" dirty="0"/>
              <a:t>Explanation of the seven elements in the framework</a:t>
            </a:r>
          </a:p>
          <a:p>
            <a:r>
              <a:rPr lang="en-US" dirty="0"/>
              <a:t>Importance of aligning the elements for a strong culture</a:t>
            </a:r>
          </a:p>
          <a:p>
            <a:r>
              <a:rPr lang="en-US" dirty="0"/>
              <a:t>Discussion of how House of Fraser can promote ethical elements in its culture</a:t>
            </a:r>
          </a:p>
        </p:txBody>
      </p:sp>
      <p:pic>
        <p:nvPicPr>
          <p:cNvPr id="5" name="Picture 4">
            <a:extLst>
              <a:ext uri="{FF2B5EF4-FFF2-40B4-BE49-F238E27FC236}">
                <a16:creationId xmlns:a16="http://schemas.microsoft.com/office/drawing/2014/main" id="{B650DB20-825B-7B2F-6038-B5E84F6B0183}"/>
              </a:ext>
            </a:extLst>
          </p:cNvPr>
          <p:cNvPicPr>
            <a:picLocks noChangeAspect="1"/>
          </p:cNvPicPr>
          <p:nvPr/>
        </p:nvPicPr>
        <p:blipFill>
          <a:blip r:embed="rId3"/>
          <a:stretch>
            <a:fillRect/>
          </a:stretch>
        </p:blipFill>
        <p:spPr>
          <a:xfrm>
            <a:off x="6803806" y="1956230"/>
            <a:ext cx="3219450" cy="3371850"/>
          </a:xfrm>
          <a:prstGeom prst="rect">
            <a:avLst/>
          </a:prstGeom>
        </p:spPr>
      </p:pic>
    </p:spTree>
    <p:extLst>
      <p:ext uri="{BB962C8B-B14F-4D97-AF65-F5344CB8AC3E}">
        <p14:creationId xmlns:p14="http://schemas.microsoft.com/office/powerpoint/2010/main" val="1722866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2960-076F-8B5C-5598-201A47D7C381}"/>
              </a:ext>
            </a:extLst>
          </p:cNvPr>
          <p:cNvSpPr>
            <a:spLocks noGrp="1"/>
          </p:cNvSpPr>
          <p:nvPr>
            <p:ph type="title"/>
          </p:nvPr>
        </p:nvSpPr>
        <p:spPr/>
        <p:txBody>
          <a:bodyPr/>
          <a:lstStyle/>
          <a:p>
            <a:r>
              <a:rPr lang="en-US" dirty="0"/>
              <a:t>Ethical Dilemma Influencing the Culture of House of Fraser</a:t>
            </a:r>
          </a:p>
        </p:txBody>
      </p:sp>
      <p:graphicFrame>
        <p:nvGraphicFramePr>
          <p:cNvPr id="4" name="Content Placeholder 3">
            <a:extLst>
              <a:ext uri="{FF2B5EF4-FFF2-40B4-BE49-F238E27FC236}">
                <a16:creationId xmlns:a16="http://schemas.microsoft.com/office/drawing/2014/main" id="{049C375D-FA58-5642-FFD9-A7A20F66F6B9}"/>
              </a:ext>
            </a:extLst>
          </p:cNvPr>
          <p:cNvGraphicFramePr>
            <a:graphicFrameLocks noGrp="1"/>
          </p:cNvGraphicFramePr>
          <p:nvPr>
            <p:ph idx="1"/>
            <p:extLst>
              <p:ext uri="{D42A27DB-BD31-4B8C-83A1-F6EECF244321}">
                <p14:modId xmlns:p14="http://schemas.microsoft.com/office/powerpoint/2010/main" val="2385615153"/>
              </p:ext>
            </p:extLst>
          </p:nvPr>
        </p:nvGraphicFramePr>
        <p:xfrm>
          <a:off x="1451579" y="2015732"/>
          <a:ext cx="9521221"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5575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ADCA2-8E29-8B2C-6C4C-B45E2B8C7224}"/>
              </a:ext>
            </a:extLst>
          </p:cNvPr>
          <p:cNvSpPr>
            <a:spLocks noGrp="1"/>
          </p:cNvSpPr>
          <p:nvPr>
            <p:ph type="title"/>
          </p:nvPr>
        </p:nvSpPr>
        <p:spPr/>
        <p:txBody>
          <a:bodyPr>
            <a:normAutofit fontScale="90000"/>
          </a:bodyPr>
          <a:lstStyle/>
          <a:p>
            <a:r>
              <a:rPr lang="en-US" dirty="0"/>
              <a:t>Barriers to Effective Functioning of Organizational Culture and Recommendations</a:t>
            </a:r>
          </a:p>
        </p:txBody>
      </p:sp>
      <p:graphicFrame>
        <p:nvGraphicFramePr>
          <p:cNvPr id="4" name="Content Placeholder 3">
            <a:extLst>
              <a:ext uri="{FF2B5EF4-FFF2-40B4-BE49-F238E27FC236}">
                <a16:creationId xmlns:a16="http://schemas.microsoft.com/office/drawing/2014/main" id="{5C07ED8E-7491-EE24-F80E-B92B9C66BD4B}"/>
              </a:ext>
            </a:extLst>
          </p:cNvPr>
          <p:cNvGraphicFramePr>
            <a:graphicFrameLocks noGrp="1"/>
          </p:cNvGraphicFramePr>
          <p:nvPr>
            <p:ph idx="1"/>
            <p:extLst>
              <p:ext uri="{D42A27DB-BD31-4B8C-83A1-F6EECF244321}">
                <p14:modId xmlns:p14="http://schemas.microsoft.com/office/powerpoint/2010/main" val="1121974612"/>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1867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19CA9-C394-AECD-2573-994F1BDC01E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20AB48F-D762-DF02-0BC1-4B0518460278}"/>
              </a:ext>
            </a:extLst>
          </p:cNvPr>
          <p:cNvSpPr>
            <a:spLocks noGrp="1"/>
          </p:cNvSpPr>
          <p:nvPr>
            <p:ph idx="1"/>
          </p:nvPr>
        </p:nvSpPr>
        <p:spPr/>
        <p:txBody>
          <a:bodyPr/>
          <a:lstStyle/>
          <a:p>
            <a:r>
              <a:rPr lang="en-US" dirty="0"/>
              <a:t>The key facets of the workplace culture at House of Fraser have been discussed in this presentation, including the effect of environmental factors, the ethical values ingrained in the company, an ethical conundrum that affects the culture, obstacles to efficient operation, and suggestions for improving the workplace culture. Understanding and resolving these elements can help House of Fraser develop a solid and moral culture that is consistent with its values, encourages employee involvement, and eventually leads to increased organizational effectiveness and success.</a:t>
            </a:r>
          </a:p>
        </p:txBody>
      </p:sp>
    </p:spTree>
    <p:extLst>
      <p:ext uri="{BB962C8B-B14F-4D97-AF65-F5344CB8AC3E}">
        <p14:creationId xmlns:p14="http://schemas.microsoft.com/office/powerpoint/2010/main" val="3353424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A3E48-A0BC-0065-6490-AC666099DE31}"/>
              </a:ext>
            </a:extLst>
          </p:cNvPr>
          <p:cNvSpPr>
            <a:spLocks noGrp="1"/>
          </p:cNvSpPr>
          <p:nvPr>
            <p:ph type="title"/>
          </p:nvPr>
        </p:nvSpPr>
        <p:spPr>
          <a:xfrm>
            <a:off x="1294362" y="237591"/>
            <a:ext cx="9603275" cy="384201"/>
          </a:xfrm>
        </p:spPr>
        <p:txBody>
          <a:bodyPr>
            <a:normAutofit fontScale="90000"/>
          </a:bodyPr>
          <a:lstStyle/>
          <a:p>
            <a:r>
              <a:rPr lang="en-US" dirty="0"/>
              <a:t>References </a:t>
            </a:r>
          </a:p>
        </p:txBody>
      </p:sp>
      <p:sp>
        <p:nvSpPr>
          <p:cNvPr id="3" name="Content Placeholder 2">
            <a:extLst>
              <a:ext uri="{FF2B5EF4-FFF2-40B4-BE49-F238E27FC236}">
                <a16:creationId xmlns:a16="http://schemas.microsoft.com/office/drawing/2014/main" id="{B6718537-C9C9-2CD1-3E19-BAA7700026BC}"/>
              </a:ext>
            </a:extLst>
          </p:cNvPr>
          <p:cNvSpPr>
            <a:spLocks noGrp="1"/>
          </p:cNvSpPr>
          <p:nvPr>
            <p:ph idx="1"/>
          </p:nvPr>
        </p:nvSpPr>
        <p:spPr>
          <a:xfrm>
            <a:off x="493776" y="1115568"/>
            <a:ext cx="10917935" cy="4718304"/>
          </a:xfrm>
        </p:spPr>
        <p:txBody>
          <a:bodyPr>
            <a:normAutofit fontScale="92500" lnSpcReduction="20000"/>
          </a:bodyPr>
          <a:lstStyle/>
          <a:p>
            <a:pPr>
              <a:lnSpc>
                <a:spcPct val="200000"/>
              </a:lnSpc>
            </a:pPr>
            <a:r>
              <a:rPr lang="en-US" sz="1600" dirty="0" err="1">
                <a:solidFill>
                  <a:srgbClr val="000000"/>
                </a:solidFill>
                <a:effectLst/>
                <a:latin typeface="Times New Roman" panose="02020603050405020304" pitchFamily="18" charset="0"/>
              </a:rPr>
              <a:t>Bohórquez</a:t>
            </a:r>
            <a:r>
              <a:rPr lang="en-US" sz="1600" dirty="0">
                <a:solidFill>
                  <a:srgbClr val="000000"/>
                </a:solidFill>
                <a:effectLst/>
                <a:latin typeface="Times New Roman" panose="02020603050405020304" pitchFamily="18" charset="0"/>
              </a:rPr>
              <a:t>, E., </a:t>
            </a:r>
            <a:r>
              <a:rPr lang="en-US" sz="1600" dirty="0" err="1">
                <a:solidFill>
                  <a:srgbClr val="000000"/>
                </a:solidFill>
                <a:effectLst/>
                <a:latin typeface="Times New Roman" panose="02020603050405020304" pitchFamily="18" charset="0"/>
              </a:rPr>
              <a:t>Caiche</a:t>
            </a:r>
            <a:r>
              <a:rPr lang="en-US" sz="1600" dirty="0">
                <a:solidFill>
                  <a:srgbClr val="000000"/>
                </a:solidFill>
                <a:effectLst/>
                <a:latin typeface="Times New Roman" panose="02020603050405020304" pitchFamily="18" charset="0"/>
              </a:rPr>
              <a:t>, W., Benavides, V. and Benavides, A. (2021) Motivation and job performance: Human capital as a key factor for organizational success, in: </a:t>
            </a:r>
            <a:r>
              <a:rPr lang="en-US" sz="1600" i="1" dirty="0">
                <a:solidFill>
                  <a:srgbClr val="000000"/>
                </a:solidFill>
                <a:effectLst/>
                <a:latin typeface="Times New Roman" panose="02020603050405020304" pitchFamily="18" charset="0"/>
              </a:rPr>
              <a:t>Springer International Publishing Cham</a:t>
            </a:r>
            <a:r>
              <a:rPr lang="en-US" sz="1600" dirty="0">
                <a:solidFill>
                  <a:srgbClr val="000000"/>
                </a:solidFill>
                <a:effectLst/>
                <a:latin typeface="Times New Roman" panose="02020603050405020304" pitchFamily="18" charset="0"/>
              </a:rPr>
              <a:t>. pp. 291–302.</a:t>
            </a:r>
          </a:p>
          <a:p>
            <a:pPr>
              <a:lnSpc>
                <a:spcPct val="200000"/>
              </a:lnSpc>
            </a:pPr>
            <a:r>
              <a:rPr lang="en-US" sz="1600" dirty="0">
                <a:solidFill>
                  <a:srgbClr val="000000"/>
                </a:solidFill>
                <a:effectLst/>
                <a:latin typeface="Times New Roman" panose="02020603050405020304" pitchFamily="18" charset="0"/>
              </a:rPr>
              <a:t>Bratton, J. (2020) </a:t>
            </a:r>
            <a:r>
              <a:rPr lang="en-US" sz="1600" i="1" dirty="0">
                <a:solidFill>
                  <a:srgbClr val="000000"/>
                </a:solidFill>
                <a:effectLst/>
                <a:latin typeface="Times New Roman" panose="02020603050405020304" pitchFamily="18" charset="0"/>
              </a:rPr>
              <a:t>Organizational leadership</a:t>
            </a:r>
            <a:r>
              <a:rPr lang="en-US" sz="1600" dirty="0">
                <a:solidFill>
                  <a:srgbClr val="000000"/>
                </a:solidFill>
                <a:effectLst/>
                <a:latin typeface="Times New Roman" panose="02020603050405020304" pitchFamily="18" charset="0"/>
              </a:rPr>
              <a:t>, </a:t>
            </a:r>
            <a:r>
              <a:rPr lang="en-US" sz="1600" i="1" dirty="0">
                <a:solidFill>
                  <a:srgbClr val="000000"/>
                </a:solidFill>
                <a:effectLst/>
                <a:latin typeface="Times New Roman" panose="02020603050405020304" pitchFamily="18" charset="0"/>
              </a:rPr>
              <a:t>Organizational Leadership</a:t>
            </a:r>
            <a:r>
              <a:rPr lang="en-US" sz="1600" dirty="0">
                <a:solidFill>
                  <a:srgbClr val="000000"/>
                </a:solidFill>
                <a:effectLst/>
                <a:latin typeface="Times New Roman" panose="02020603050405020304" pitchFamily="18" charset="0"/>
              </a:rPr>
              <a:t>. pp. 1–544. SAGE Publications Ltd.</a:t>
            </a:r>
          </a:p>
          <a:p>
            <a:pPr>
              <a:lnSpc>
                <a:spcPct val="200000"/>
              </a:lnSpc>
            </a:pPr>
            <a:r>
              <a:rPr lang="en-US" sz="1600" dirty="0">
                <a:solidFill>
                  <a:srgbClr val="000000"/>
                </a:solidFill>
                <a:effectLst/>
                <a:latin typeface="Times New Roman" panose="02020603050405020304" pitchFamily="18" charset="0"/>
              </a:rPr>
              <a:t>Broman, G. I. and </a:t>
            </a:r>
            <a:r>
              <a:rPr lang="en-US" sz="1600" dirty="0" err="1">
                <a:solidFill>
                  <a:srgbClr val="000000"/>
                </a:solidFill>
                <a:effectLst/>
                <a:latin typeface="Times New Roman" panose="02020603050405020304" pitchFamily="18" charset="0"/>
              </a:rPr>
              <a:t>Robèrt</a:t>
            </a:r>
            <a:r>
              <a:rPr lang="en-US" sz="1600" dirty="0">
                <a:solidFill>
                  <a:srgbClr val="000000"/>
                </a:solidFill>
                <a:effectLst/>
                <a:latin typeface="Times New Roman" panose="02020603050405020304" pitchFamily="18" charset="0"/>
              </a:rPr>
              <a:t>, K.-H. (2017) A framework for strategic sustainable development, </a:t>
            </a:r>
            <a:r>
              <a:rPr lang="en-US" sz="1600" i="1" dirty="0">
                <a:solidFill>
                  <a:srgbClr val="000000"/>
                </a:solidFill>
                <a:effectLst/>
                <a:latin typeface="Times New Roman" panose="02020603050405020304" pitchFamily="18" charset="0"/>
              </a:rPr>
              <a:t>Journal of Cleaner Production</a:t>
            </a:r>
            <a:r>
              <a:rPr lang="en-US" sz="1600" dirty="0">
                <a:solidFill>
                  <a:srgbClr val="000000"/>
                </a:solidFill>
                <a:effectLst/>
                <a:latin typeface="Times New Roman" panose="02020603050405020304" pitchFamily="18" charset="0"/>
              </a:rPr>
              <a:t>, 140, pp. 17–31.</a:t>
            </a:r>
          </a:p>
          <a:p>
            <a:pPr>
              <a:lnSpc>
                <a:spcPct val="200000"/>
              </a:lnSpc>
            </a:pPr>
            <a:r>
              <a:rPr lang="en-US" sz="1600" dirty="0" err="1">
                <a:solidFill>
                  <a:srgbClr val="000000"/>
                </a:solidFill>
                <a:effectLst/>
                <a:latin typeface="Times New Roman" panose="02020603050405020304" pitchFamily="18" charset="0"/>
              </a:rPr>
              <a:t>Chernev</a:t>
            </a:r>
            <a:r>
              <a:rPr lang="en-US" sz="1600" dirty="0">
                <a:solidFill>
                  <a:srgbClr val="000000"/>
                </a:solidFill>
                <a:effectLst/>
                <a:latin typeface="Times New Roman" panose="02020603050405020304" pitchFamily="18" charset="0"/>
              </a:rPr>
              <a:t>, A. (2018) </a:t>
            </a:r>
            <a:r>
              <a:rPr lang="en-US" sz="1600" i="1" dirty="0">
                <a:solidFill>
                  <a:srgbClr val="000000"/>
                </a:solidFill>
                <a:effectLst/>
                <a:latin typeface="Times New Roman" panose="02020603050405020304" pitchFamily="18" charset="0"/>
              </a:rPr>
              <a:t>Strategic marketing management</a:t>
            </a:r>
            <a:r>
              <a:rPr lang="en-US" sz="1600" dirty="0">
                <a:solidFill>
                  <a:srgbClr val="000000"/>
                </a:solidFill>
                <a:effectLst/>
                <a:latin typeface="Times New Roman" panose="02020603050405020304" pitchFamily="18" charset="0"/>
              </a:rPr>
              <a:t>. Cerebellum Press.</a:t>
            </a:r>
          </a:p>
          <a:p>
            <a:pPr>
              <a:lnSpc>
                <a:spcPct val="200000"/>
              </a:lnSpc>
            </a:pPr>
            <a:r>
              <a:rPr lang="en-US" sz="1600" dirty="0">
                <a:solidFill>
                  <a:srgbClr val="000000"/>
                </a:solidFill>
                <a:effectLst/>
                <a:latin typeface="Times New Roman" panose="02020603050405020304" pitchFamily="18" charset="0"/>
              </a:rPr>
              <a:t>David, H. J. (2020) </a:t>
            </a:r>
            <a:r>
              <a:rPr lang="en-US" sz="1600" i="1" dirty="0">
                <a:solidFill>
                  <a:srgbClr val="000000"/>
                </a:solidFill>
                <a:effectLst/>
                <a:latin typeface="Times New Roman" panose="02020603050405020304" pitchFamily="18" charset="0"/>
              </a:rPr>
              <a:t>Essentials of strategic management</a:t>
            </a:r>
            <a:r>
              <a:rPr lang="en-US" sz="1600" dirty="0">
                <a:solidFill>
                  <a:srgbClr val="000000"/>
                </a:solidFill>
                <a:effectLst/>
                <a:latin typeface="Times New Roman" panose="02020603050405020304" pitchFamily="18" charset="0"/>
              </a:rPr>
              <a:t>.</a:t>
            </a:r>
          </a:p>
          <a:p>
            <a:pPr>
              <a:lnSpc>
                <a:spcPct val="200000"/>
              </a:lnSpc>
            </a:pPr>
            <a:r>
              <a:rPr lang="en-US" sz="1600" dirty="0">
                <a:solidFill>
                  <a:srgbClr val="000000"/>
                </a:solidFill>
                <a:effectLst/>
                <a:latin typeface="Times New Roman" panose="02020603050405020304" pitchFamily="18" charset="0"/>
              </a:rPr>
              <a:t>Elliott, R. H., Rosenbaum-Elliott, R., Percy, L. and </a:t>
            </a:r>
            <a:r>
              <a:rPr lang="en-US" sz="1600" dirty="0" err="1">
                <a:solidFill>
                  <a:srgbClr val="000000"/>
                </a:solidFill>
                <a:effectLst/>
                <a:latin typeface="Times New Roman" panose="02020603050405020304" pitchFamily="18" charset="0"/>
              </a:rPr>
              <a:t>Pervan</a:t>
            </a:r>
            <a:r>
              <a:rPr lang="en-US" sz="1600" dirty="0">
                <a:solidFill>
                  <a:srgbClr val="000000"/>
                </a:solidFill>
                <a:effectLst/>
                <a:latin typeface="Times New Roman" panose="02020603050405020304" pitchFamily="18" charset="0"/>
              </a:rPr>
              <a:t>, S. (2015) </a:t>
            </a:r>
            <a:r>
              <a:rPr lang="en-US" sz="1600" i="1" dirty="0">
                <a:solidFill>
                  <a:srgbClr val="000000"/>
                </a:solidFill>
                <a:effectLst/>
                <a:latin typeface="Times New Roman" panose="02020603050405020304" pitchFamily="18" charset="0"/>
              </a:rPr>
              <a:t>Strategic brand management</a:t>
            </a:r>
            <a:r>
              <a:rPr lang="en-US" sz="1600" dirty="0">
                <a:solidFill>
                  <a:srgbClr val="000000"/>
                </a:solidFill>
                <a:effectLst/>
                <a:latin typeface="Times New Roman" panose="02020603050405020304" pitchFamily="18" charset="0"/>
              </a:rPr>
              <a:t>. Oxford University Press, USA.</a:t>
            </a:r>
          </a:p>
          <a:p>
            <a:pPr>
              <a:lnSpc>
                <a:spcPct val="200000"/>
              </a:lnSpc>
            </a:pPr>
            <a:r>
              <a:rPr lang="en-US" sz="1600" dirty="0">
                <a:solidFill>
                  <a:srgbClr val="000000"/>
                </a:solidFill>
                <a:effectLst/>
                <a:latin typeface="Times New Roman" panose="02020603050405020304" pitchFamily="18" charset="0"/>
              </a:rPr>
              <a:t>George, F. and </a:t>
            </a:r>
            <a:r>
              <a:rPr lang="en-US" sz="1600" dirty="0" err="1">
                <a:solidFill>
                  <a:srgbClr val="000000"/>
                </a:solidFill>
                <a:effectLst/>
                <a:latin typeface="Times New Roman" panose="02020603050405020304" pitchFamily="18" charset="0"/>
              </a:rPr>
              <a:t>Mellahi</a:t>
            </a:r>
            <a:r>
              <a:rPr lang="en-US" sz="1600" dirty="0">
                <a:solidFill>
                  <a:srgbClr val="000000"/>
                </a:solidFill>
                <a:effectLst/>
                <a:latin typeface="Times New Roman" panose="02020603050405020304" pitchFamily="18" charset="0"/>
              </a:rPr>
              <a:t>, K. (2015) </a:t>
            </a:r>
            <a:r>
              <a:rPr lang="en-US" sz="1600" i="1" dirty="0">
                <a:solidFill>
                  <a:srgbClr val="000000"/>
                </a:solidFill>
                <a:effectLst/>
                <a:latin typeface="Times New Roman" panose="02020603050405020304" pitchFamily="18" charset="0"/>
              </a:rPr>
              <a:t>Global strategic management</a:t>
            </a:r>
            <a:r>
              <a:rPr lang="en-US" sz="1600" dirty="0">
                <a:solidFill>
                  <a:srgbClr val="000000"/>
                </a:solidFill>
                <a:effectLst/>
                <a:latin typeface="Times New Roman" panose="02020603050405020304" pitchFamily="18" charset="0"/>
              </a:rPr>
              <a:t>. Oxford University Press, USA.</a:t>
            </a:r>
          </a:p>
          <a:p>
            <a:endParaRPr lang="en-US" sz="160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0734057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73</TotalTime>
  <Words>1146</Words>
  <Application>Microsoft Office PowerPoint</Application>
  <PresentationFormat>Widescreen</PresentationFormat>
  <Paragraphs>39</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the workplace culture of House of Fraser</vt:lpstr>
      <vt:lpstr>Introduction</vt:lpstr>
      <vt:lpstr>Impact of Environmental Factors on Organizational Culture</vt:lpstr>
      <vt:lpstr>McKinsey 7s Framework: Ethical Elements in Organizational Culture</vt:lpstr>
      <vt:lpstr>Ethical Dilemma Influencing the Culture of House of Fraser</vt:lpstr>
      <vt:lpstr>Barriers to Effective Functioning of Organizational Culture and 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workplace culture of House of Fraser</dc:title>
  <dc:creator>Jahangir Khalaj Savojbolagh; Md Shahin Quader</dc:creator>
  <cp:lastModifiedBy>Jahangir Khalaj Savojbolagh</cp:lastModifiedBy>
  <cp:revision>1</cp:revision>
  <dcterms:created xsi:type="dcterms:W3CDTF">2023-06-22T07:24:20Z</dcterms:created>
  <dcterms:modified xsi:type="dcterms:W3CDTF">2023-07-09T15:48:53Z</dcterms:modified>
</cp:coreProperties>
</file>