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notesMasterIdLst>
    <p:notesMasterId r:id="rId24"/>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Lst>
  <p:sldSz cx="18288000" cy="10287000"/>
  <p:notesSz cx="6858000" cy="9144000"/>
  <p:embeddedFontLst>
    <p:embeddedFont>
      <p:font typeface="Mukti" charset="1" panose="00000000000000000000"/>
      <p:regular r:id="rId22"/>
    </p:embeddedFont>
    <p:embeddedFont>
      <p:font typeface="Arial Unicode Bold" charset="1" panose="020B0704020202020204"/>
      <p:regular r:id="rId2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slides/slide16.xml" Type="http://schemas.openxmlformats.org/officeDocument/2006/relationships/slide"/><Relationship Id="rId22" Target="fonts/font22.fntdata" Type="http://schemas.openxmlformats.org/officeDocument/2006/relationships/font"/><Relationship Id="rId23" Target="fonts/font23.fntdata" Type="http://schemas.openxmlformats.org/officeDocument/2006/relationships/font"/><Relationship Id="rId24" Target="notesMasters/notesMaster1.xml" Type="http://schemas.openxmlformats.org/officeDocument/2006/relationships/notesMaster"/><Relationship Id="rId25" Target="theme/theme2.xml" Type="http://schemas.openxmlformats.org/officeDocument/2006/relationships/theme"/><Relationship Id="rId26" Target="notesSlides/notesSlide1.xml" Type="http://schemas.openxmlformats.org/officeDocument/2006/relationships/notesSlide"/><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notesMasters/_rels/notesMaster1.xml.rels><?xml version="1.0" encoding="UTF-8" standalone="yes"?><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5.xml" Type="http://schemas.openxmlformats.org/officeDocument/2006/relationships/slide"/></Relationships>
</file>

<file path=ppt/notesSlides/notesSlide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CDATA[https://www.google.com/search?sa=X&sca_esv=c5f5a1ac408d1a38&biw=1528&bih=738&sxsrf=AE3TifNX42IHtPUNQMXILjKbGzuU1Nwxlg:1762353342642&q=monotropic+bond&ved=2ahUKEwiux9PnnduQAxVkQkEAHSmNMKcQxccNegUIpAEQAQ]]></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 Id="rId3" Target="../media/image4.png" Type="http://schemas.openxmlformats.org/officeDocument/2006/relationships/image"/><Relationship Id="rId4" Target="../media/image5.png" Type="http://schemas.openxmlformats.org/officeDocument/2006/relationships/image"/><Relationship Id="rId5" Target="../media/image1.png" Type="http://schemas.openxmlformats.org/officeDocument/2006/relationships/image"/><Relationship Id="rId6" Target="../media/image2.sv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6.pn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6.pn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xml" Type="http://schemas.openxmlformats.org/officeDocument/2006/relationships/notesSlide"/><Relationship Id="rId3" Target="../media/image1.png" Type="http://schemas.openxmlformats.org/officeDocument/2006/relationships/image"/><Relationship Id="rId4" Target="../media/image2.svg" Type="http://schemas.openxmlformats.org/officeDocument/2006/relationships/image"/><Relationship Id="rId5" Target="../media/image7.pn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8.png" Type="http://schemas.openxmlformats.org/officeDocument/2006/relationships/image"/><Relationship Id="rId3" Target="../media/image1.png" Type="http://schemas.openxmlformats.org/officeDocument/2006/relationships/image"/><Relationship Id="rId4" Target="../media/image2.sv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8.png" Type="http://schemas.openxmlformats.org/officeDocument/2006/relationships/image"/><Relationship Id="rId3" Target="../media/image1.png" Type="http://schemas.openxmlformats.org/officeDocument/2006/relationships/image"/><Relationship Id="rId4" Target="../media/image2.sv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9.pn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 Id="rId4" Target="../media/image10.jpe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1.png" Type="http://schemas.openxmlformats.org/officeDocument/2006/relationships/image"/><Relationship Id="rId3" Target="../media/image12.png" Type="http://schemas.openxmlformats.org/officeDocument/2006/relationships/image"/><Relationship Id="rId4" Target="../media/image13.png" Type="http://schemas.openxmlformats.org/officeDocument/2006/relationships/image"/><Relationship Id="rId5" Target="../media/image1.png" Type="http://schemas.openxmlformats.org/officeDocument/2006/relationships/image"/><Relationship Id="rId6" Target="../media/image2.svg" Type="http://schemas.openxmlformats.org/officeDocument/2006/relationships/imag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4.png" Type="http://schemas.openxmlformats.org/officeDocument/2006/relationships/image"/><Relationship Id="rId3" Target="../media/image15.png" Type="http://schemas.openxmlformats.org/officeDocument/2006/relationships/image"/><Relationship Id="rId4" Target="../media/image16.png" Type="http://schemas.openxmlformats.org/officeDocument/2006/relationships/image"/><Relationship Id="rId5" Target="../media/image1.png" Type="http://schemas.openxmlformats.org/officeDocument/2006/relationships/image"/><Relationship Id="rId6" Target="../media/image2.svg" Type="http://schemas.openxmlformats.org/officeDocument/2006/relationships/image"/></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sv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EBEBE6"/>
        </a:solidFill>
      </p:bgPr>
    </p:bg>
    <p:spTree>
      <p:nvGrpSpPr>
        <p:cNvPr id="1" name=""/>
        <p:cNvGrpSpPr/>
        <p:nvPr/>
      </p:nvGrpSpPr>
      <p:grpSpPr>
        <a:xfrm>
          <a:off x="0" y="0"/>
          <a:ext cx="0" cy="0"/>
          <a:chOff x="0" y="0"/>
          <a:chExt cx="0" cy="0"/>
        </a:xfrm>
      </p:grpSpPr>
      <p:grpSp>
        <p:nvGrpSpPr>
          <p:cNvPr name="Group 2" id="2"/>
          <p:cNvGrpSpPr/>
          <p:nvPr/>
        </p:nvGrpSpPr>
        <p:grpSpPr>
          <a:xfrm rot="0">
            <a:off x="15299967" y="8672740"/>
            <a:ext cx="1959333" cy="585560"/>
            <a:chOff x="0" y="0"/>
            <a:chExt cx="654045" cy="195466"/>
          </a:xfrm>
        </p:grpSpPr>
        <p:sp>
          <p:nvSpPr>
            <p:cNvPr name="Freeform 3" id="3"/>
            <p:cNvSpPr/>
            <p:nvPr/>
          </p:nvSpPr>
          <p:spPr>
            <a:xfrm flipH="false" flipV="false" rot="0">
              <a:off x="0" y="0"/>
              <a:ext cx="654045" cy="195466"/>
            </a:xfrm>
            <a:custGeom>
              <a:avLst/>
              <a:gdLst/>
              <a:ahLst/>
              <a:cxnLst/>
              <a:rect r="r" b="b" t="t" l="l"/>
              <a:pathLst>
                <a:path h="195466" w="654045">
                  <a:moveTo>
                    <a:pt x="97733" y="0"/>
                  </a:moveTo>
                  <a:lnTo>
                    <a:pt x="556312" y="0"/>
                  </a:lnTo>
                  <a:cubicBezTo>
                    <a:pt x="582232" y="0"/>
                    <a:pt x="607091" y="10297"/>
                    <a:pt x="625420" y="28625"/>
                  </a:cubicBezTo>
                  <a:cubicBezTo>
                    <a:pt x="643748" y="46954"/>
                    <a:pt x="654045" y="71813"/>
                    <a:pt x="654045" y="97733"/>
                  </a:cubicBezTo>
                  <a:lnTo>
                    <a:pt x="654045" y="97733"/>
                  </a:lnTo>
                  <a:cubicBezTo>
                    <a:pt x="654045" y="123653"/>
                    <a:pt x="643748" y="148512"/>
                    <a:pt x="625420" y="166840"/>
                  </a:cubicBezTo>
                  <a:cubicBezTo>
                    <a:pt x="607091" y="185169"/>
                    <a:pt x="582232" y="195466"/>
                    <a:pt x="556312" y="195466"/>
                  </a:cubicBezTo>
                  <a:lnTo>
                    <a:pt x="97733" y="195466"/>
                  </a:lnTo>
                  <a:cubicBezTo>
                    <a:pt x="71813" y="195466"/>
                    <a:pt x="46954" y="185169"/>
                    <a:pt x="28625" y="166840"/>
                  </a:cubicBezTo>
                  <a:cubicBezTo>
                    <a:pt x="10297" y="148512"/>
                    <a:pt x="0" y="123653"/>
                    <a:pt x="0" y="97733"/>
                  </a:cubicBezTo>
                  <a:lnTo>
                    <a:pt x="0" y="97733"/>
                  </a:lnTo>
                  <a:cubicBezTo>
                    <a:pt x="0" y="71813"/>
                    <a:pt x="10297" y="46954"/>
                    <a:pt x="28625" y="28625"/>
                  </a:cubicBezTo>
                  <a:cubicBezTo>
                    <a:pt x="46954" y="10297"/>
                    <a:pt x="71813" y="0"/>
                    <a:pt x="97733" y="0"/>
                  </a:cubicBezTo>
                  <a:close/>
                </a:path>
              </a:pathLst>
            </a:custGeom>
            <a:solidFill>
              <a:srgbClr val="000000">
                <a:alpha val="0"/>
              </a:srgbClr>
            </a:solidFill>
            <a:ln w="19050" cap="rnd">
              <a:solidFill>
                <a:srgbClr val="2B2B2B"/>
              </a:solidFill>
              <a:prstDash val="solid"/>
              <a:round/>
            </a:ln>
          </p:spPr>
        </p:sp>
        <p:sp>
          <p:nvSpPr>
            <p:cNvPr name="TextBox 4" id="4"/>
            <p:cNvSpPr txBox="true"/>
            <p:nvPr/>
          </p:nvSpPr>
          <p:spPr>
            <a:xfrm>
              <a:off x="0" y="85725"/>
              <a:ext cx="654045" cy="109741"/>
            </a:xfrm>
            <a:prstGeom prst="rect">
              <a:avLst/>
            </a:prstGeom>
          </p:spPr>
          <p:txBody>
            <a:bodyPr anchor="ctr" rtlCol="false" tIns="50800" lIns="50800" bIns="50800" rIns="50800"/>
            <a:lstStyle/>
            <a:p>
              <a:pPr algn="ctr">
                <a:lnSpc>
                  <a:spcPts val="1638"/>
                </a:lnSpc>
              </a:pPr>
            </a:p>
          </p:txBody>
        </p:sp>
      </p:grpSp>
      <p:sp>
        <p:nvSpPr>
          <p:cNvPr name="Freeform 5" id="5"/>
          <p:cNvSpPr/>
          <p:nvPr/>
        </p:nvSpPr>
        <p:spPr>
          <a:xfrm flipH="false" flipV="false" rot="0">
            <a:off x="16483801" y="8852792"/>
            <a:ext cx="502027" cy="225456"/>
          </a:xfrm>
          <a:custGeom>
            <a:avLst/>
            <a:gdLst/>
            <a:ahLst/>
            <a:cxnLst/>
            <a:rect r="r" b="b" t="t" l="l"/>
            <a:pathLst>
              <a:path h="225456" w="502027">
                <a:moveTo>
                  <a:pt x="0" y="0"/>
                </a:moveTo>
                <a:lnTo>
                  <a:pt x="502028" y="0"/>
                </a:lnTo>
                <a:lnTo>
                  <a:pt x="502028" y="225456"/>
                </a:lnTo>
                <a:lnTo>
                  <a:pt x="0" y="225456"/>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6" id="6"/>
          <p:cNvSpPr txBox="true"/>
          <p:nvPr/>
        </p:nvSpPr>
        <p:spPr>
          <a:xfrm rot="0">
            <a:off x="1028700" y="8902065"/>
            <a:ext cx="3613020" cy="1099185"/>
          </a:xfrm>
          <a:prstGeom prst="rect">
            <a:avLst/>
          </a:prstGeom>
        </p:spPr>
        <p:txBody>
          <a:bodyPr anchor="t" rtlCol="false" tIns="0" lIns="0" bIns="0" rIns="0">
            <a:spAutoFit/>
          </a:bodyPr>
          <a:lstStyle/>
          <a:p>
            <a:pPr algn="l">
              <a:lnSpc>
                <a:spcPts val="2940"/>
              </a:lnSpc>
            </a:pPr>
            <a:r>
              <a:rPr lang="en-US" sz="2100">
                <a:solidFill>
                  <a:srgbClr val="2B2B2B"/>
                </a:solidFill>
                <a:latin typeface="Mukti"/>
                <a:ea typeface="Mukti"/>
                <a:cs typeface="Mukti"/>
                <a:sym typeface="Mukti"/>
              </a:rPr>
              <a:t>LCHS4010</a:t>
            </a:r>
          </a:p>
          <a:p>
            <a:pPr algn="l">
              <a:lnSpc>
                <a:spcPts val="2940"/>
              </a:lnSpc>
            </a:pPr>
            <a:r>
              <a:rPr lang="en-US" sz="2100">
                <a:solidFill>
                  <a:srgbClr val="2B2B2B"/>
                </a:solidFill>
                <a:latin typeface="Mukti"/>
                <a:ea typeface="Mukti"/>
                <a:cs typeface="Mukti"/>
                <a:sym typeface="Mukti"/>
              </a:rPr>
              <a:t>PSYCHOLOGY IN HEALTH &amp; SOCIAL CARE </a:t>
            </a:r>
          </a:p>
        </p:txBody>
      </p:sp>
      <p:sp>
        <p:nvSpPr>
          <p:cNvPr name="TextBox 7" id="7"/>
          <p:cNvSpPr txBox="true"/>
          <p:nvPr/>
        </p:nvSpPr>
        <p:spPr>
          <a:xfrm rot="0">
            <a:off x="1028700" y="990600"/>
            <a:ext cx="3746137" cy="727710"/>
          </a:xfrm>
          <a:prstGeom prst="rect">
            <a:avLst/>
          </a:prstGeom>
        </p:spPr>
        <p:txBody>
          <a:bodyPr anchor="t" rtlCol="false" tIns="0" lIns="0" bIns="0" rIns="0">
            <a:spAutoFit/>
          </a:bodyPr>
          <a:lstStyle/>
          <a:p>
            <a:pPr algn="l">
              <a:lnSpc>
                <a:spcPts val="2940"/>
              </a:lnSpc>
            </a:pPr>
            <a:r>
              <a:rPr lang="en-US" sz="2100">
                <a:solidFill>
                  <a:srgbClr val="2B2B2B"/>
                </a:solidFill>
                <a:latin typeface="Mukti"/>
                <a:ea typeface="Mukti"/>
                <a:cs typeface="Mukti"/>
                <a:sym typeface="Mukti"/>
              </a:rPr>
              <a:t>STUDENT ID: 2431100</a:t>
            </a:r>
          </a:p>
          <a:p>
            <a:pPr algn="l">
              <a:lnSpc>
                <a:spcPts val="2940"/>
              </a:lnSpc>
            </a:pPr>
          </a:p>
        </p:txBody>
      </p:sp>
      <p:sp>
        <p:nvSpPr>
          <p:cNvPr name="TextBox 8" id="8"/>
          <p:cNvSpPr txBox="true"/>
          <p:nvPr/>
        </p:nvSpPr>
        <p:spPr>
          <a:xfrm rot="0">
            <a:off x="13646280" y="990600"/>
            <a:ext cx="3613020" cy="356235"/>
          </a:xfrm>
          <a:prstGeom prst="rect">
            <a:avLst/>
          </a:prstGeom>
        </p:spPr>
        <p:txBody>
          <a:bodyPr anchor="t" rtlCol="false" tIns="0" lIns="0" bIns="0" rIns="0">
            <a:spAutoFit/>
          </a:bodyPr>
          <a:lstStyle/>
          <a:p>
            <a:pPr algn="r">
              <a:lnSpc>
                <a:spcPts val="2940"/>
              </a:lnSpc>
            </a:pPr>
            <a:r>
              <a:rPr lang="en-US" sz="2100">
                <a:solidFill>
                  <a:srgbClr val="2B2B2B"/>
                </a:solidFill>
                <a:latin typeface="Mukti"/>
                <a:ea typeface="Mukti"/>
                <a:cs typeface="Mukti"/>
                <a:sym typeface="Mukti"/>
              </a:rPr>
              <a:t>NOVEMBER 13, 2025</a:t>
            </a:r>
          </a:p>
        </p:txBody>
      </p:sp>
      <p:sp>
        <p:nvSpPr>
          <p:cNvPr name="TextBox 9" id="9"/>
          <p:cNvSpPr txBox="true"/>
          <p:nvPr/>
        </p:nvSpPr>
        <p:spPr>
          <a:xfrm rot="0">
            <a:off x="4368979" y="6460697"/>
            <a:ext cx="9550042" cy="537845"/>
          </a:xfrm>
          <a:prstGeom prst="rect">
            <a:avLst/>
          </a:prstGeom>
        </p:spPr>
        <p:txBody>
          <a:bodyPr anchor="t" rtlCol="false" tIns="0" lIns="0" bIns="0" rIns="0">
            <a:spAutoFit/>
          </a:bodyPr>
          <a:lstStyle/>
          <a:p>
            <a:pPr algn="ctr">
              <a:lnSpc>
                <a:spcPts val="4480"/>
              </a:lnSpc>
            </a:pPr>
            <a:r>
              <a:rPr lang="en-US" sz="3200" spc="-64">
                <a:solidFill>
                  <a:srgbClr val="2B2B2B"/>
                </a:solidFill>
                <a:latin typeface="Mukti"/>
                <a:ea typeface="Mukti"/>
                <a:cs typeface="Mukti"/>
                <a:sym typeface="Mukti"/>
              </a:rPr>
              <a:t>PRESENTATION BY JEMIMA ADAMS</a:t>
            </a:r>
          </a:p>
        </p:txBody>
      </p:sp>
      <p:sp>
        <p:nvSpPr>
          <p:cNvPr name="TextBox 10" id="10"/>
          <p:cNvSpPr txBox="true"/>
          <p:nvPr/>
        </p:nvSpPr>
        <p:spPr>
          <a:xfrm rot="0">
            <a:off x="7628150" y="3231308"/>
            <a:ext cx="3031700" cy="537845"/>
          </a:xfrm>
          <a:prstGeom prst="rect">
            <a:avLst/>
          </a:prstGeom>
        </p:spPr>
        <p:txBody>
          <a:bodyPr anchor="t" rtlCol="false" tIns="0" lIns="0" bIns="0" rIns="0">
            <a:spAutoFit/>
          </a:bodyPr>
          <a:lstStyle/>
          <a:p>
            <a:pPr algn="ctr">
              <a:lnSpc>
                <a:spcPts val="4480"/>
              </a:lnSpc>
            </a:pPr>
            <a:r>
              <a:rPr lang="en-US" sz="3200" spc="-64">
                <a:solidFill>
                  <a:srgbClr val="2B2B2B"/>
                </a:solidFill>
                <a:latin typeface="Mukti"/>
                <a:ea typeface="Mukti"/>
                <a:cs typeface="Mukti"/>
                <a:sym typeface="Mukti"/>
              </a:rPr>
              <a:t>EARLY YEARS</a:t>
            </a:r>
          </a:p>
        </p:txBody>
      </p:sp>
      <p:sp>
        <p:nvSpPr>
          <p:cNvPr name="TextBox 11" id="11"/>
          <p:cNvSpPr txBox="true"/>
          <p:nvPr/>
        </p:nvSpPr>
        <p:spPr>
          <a:xfrm rot="0">
            <a:off x="1028700" y="4413520"/>
            <a:ext cx="16230600" cy="1949087"/>
          </a:xfrm>
          <a:prstGeom prst="rect">
            <a:avLst/>
          </a:prstGeom>
        </p:spPr>
        <p:txBody>
          <a:bodyPr anchor="t" rtlCol="false" tIns="0" lIns="0" bIns="0" rIns="0">
            <a:spAutoFit/>
          </a:bodyPr>
          <a:lstStyle/>
          <a:p>
            <a:pPr algn="ctr">
              <a:lnSpc>
                <a:spcPts val="13598"/>
              </a:lnSpc>
            </a:pPr>
            <a:r>
              <a:rPr lang="en-US" b="true" sz="17433" spc="-749">
                <a:solidFill>
                  <a:srgbClr val="2B2B2B"/>
                </a:solidFill>
                <a:latin typeface="Arial Unicode Bold"/>
                <a:ea typeface="Arial Unicode Bold"/>
                <a:cs typeface="Arial Unicode Bold"/>
                <a:sym typeface="Arial Unicode Bold"/>
              </a:rPr>
              <a:t>PRESENTATION</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bg>
      <p:bgPr>
        <a:solidFill>
          <a:srgbClr val="EBEBE6"/>
        </a:solidFill>
      </p:bgPr>
    </p:bg>
    <p:spTree>
      <p:nvGrpSpPr>
        <p:cNvPr id="1" name=""/>
        <p:cNvGrpSpPr/>
        <p:nvPr/>
      </p:nvGrpSpPr>
      <p:grpSpPr>
        <a:xfrm>
          <a:off x="0" y="0"/>
          <a:ext cx="0" cy="0"/>
          <a:chOff x="0" y="0"/>
          <a:chExt cx="0" cy="0"/>
        </a:xfrm>
      </p:grpSpPr>
      <p:grpSp>
        <p:nvGrpSpPr>
          <p:cNvPr name="Group 2" id="2"/>
          <p:cNvGrpSpPr/>
          <p:nvPr/>
        </p:nvGrpSpPr>
        <p:grpSpPr>
          <a:xfrm rot="0">
            <a:off x="1028700" y="2041075"/>
            <a:ext cx="6914955" cy="6204850"/>
            <a:chOff x="0" y="0"/>
            <a:chExt cx="9219941" cy="8273133"/>
          </a:xfrm>
        </p:grpSpPr>
        <p:pic>
          <p:nvPicPr>
            <p:cNvPr name="Picture 3" id="3"/>
            <p:cNvPicPr>
              <a:picLocks noChangeAspect="true"/>
            </p:cNvPicPr>
            <p:nvPr/>
          </p:nvPicPr>
          <p:blipFill>
            <a:blip r:embed="rId2"/>
            <a:srcRect l="27162" t="-33160" r="36340" b="-31363"/>
            <a:stretch>
              <a:fillRect/>
            </a:stretch>
          </p:blipFill>
          <p:spPr>
            <a:xfrm flipH="false" flipV="false">
              <a:off x="0" y="0"/>
              <a:ext cx="3052470" cy="8273133"/>
            </a:xfrm>
            <a:prstGeom prst="rect">
              <a:avLst/>
            </a:prstGeom>
          </p:spPr>
        </p:pic>
        <p:pic>
          <p:nvPicPr>
            <p:cNvPr name="Picture 4" id="4"/>
            <p:cNvPicPr>
              <a:picLocks noChangeAspect="true"/>
            </p:cNvPicPr>
            <p:nvPr/>
          </p:nvPicPr>
          <p:blipFill>
            <a:blip r:embed="rId3"/>
            <a:srcRect l="8064" t="0" r="8064" b="0"/>
            <a:stretch>
              <a:fillRect/>
            </a:stretch>
          </p:blipFill>
          <p:spPr>
            <a:xfrm flipH="false" flipV="false">
              <a:off x="3115001" y="0"/>
              <a:ext cx="6104939" cy="4105301"/>
            </a:xfrm>
            <a:prstGeom prst="rect">
              <a:avLst/>
            </a:prstGeom>
          </p:spPr>
        </p:pic>
        <p:pic>
          <p:nvPicPr>
            <p:cNvPr name="Picture 5" id="5"/>
            <p:cNvPicPr>
              <a:picLocks noChangeAspect="true"/>
            </p:cNvPicPr>
            <p:nvPr/>
          </p:nvPicPr>
          <p:blipFill>
            <a:blip r:embed="rId4"/>
            <a:srcRect l="430" t="0" r="430" b="0"/>
            <a:stretch>
              <a:fillRect/>
            </a:stretch>
          </p:blipFill>
          <p:spPr>
            <a:xfrm flipH="false" flipV="false">
              <a:off x="3115001" y="4167832"/>
              <a:ext cx="6104939" cy="4105301"/>
            </a:xfrm>
            <a:prstGeom prst="rect">
              <a:avLst/>
            </a:prstGeom>
          </p:spPr>
        </p:pic>
      </p:grpSp>
      <p:grpSp>
        <p:nvGrpSpPr>
          <p:cNvPr name="Group 6" id="6"/>
          <p:cNvGrpSpPr/>
          <p:nvPr/>
        </p:nvGrpSpPr>
        <p:grpSpPr>
          <a:xfrm rot="0">
            <a:off x="15299967" y="8672740"/>
            <a:ext cx="1959333" cy="585560"/>
            <a:chOff x="0" y="0"/>
            <a:chExt cx="654045" cy="195466"/>
          </a:xfrm>
        </p:grpSpPr>
        <p:sp>
          <p:nvSpPr>
            <p:cNvPr name="Freeform 7" id="7"/>
            <p:cNvSpPr/>
            <p:nvPr/>
          </p:nvSpPr>
          <p:spPr>
            <a:xfrm flipH="false" flipV="false" rot="0">
              <a:off x="0" y="0"/>
              <a:ext cx="654045" cy="195466"/>
            </a:xfrm>
            <a:custGeom>
              <a:avLst/>
              <a:gdLst/>
              <a:ahLst/>
              <a:cxnLst/>
              <a:rect r="r" b="b" t="t" l="l"/>
              <a:pathLst>
                <a:path h="195466" w="654045">
                  <a:moveTo>
                    <a:pt x="97733" y="0"/>
                  </a:moveTo>
                  <a:lnTo>
                    <a:pt x="556312" y="0"/>
                  </a:lnTo>
                  <a:cubicBezTo>
                    <a:pt x="582232" y="0"/>
                    <a:pt x="607091" y="10297"/>
                    <a:pt x="625420" y="28625"/>
                  </a:cubicBezTo>
                  <a:cubicBezTo>
                    <a:pt x="643748" y="46954"/>
                    <a:pt x="654045" y="71813"/>
                    <a:pt x="654045" y="97733"/>
                  </a:cubicBezTo>
                  <a:lnTo>
                    <a:pt x="654045" y="97733"/>
                  </a:lnTo>
                  <a:cubicBezTo>
                    <a:pt x="654045" y="123653"/>
                    <a:pt x="643748" y="148512"/>
                    <a:pt x="625420" y="166840"/>
                  </a:cubicBezTo>
                  <a:cubicBezTo>
                    <a:pt x="607091" y="185169"/>
                    <a:pt x="582232" y="195466"/>
                    <a:pt x="556312" y="195466"/>
                  </a:cubicBezTo>
                  <a:lnTo>
                    <a:pt x="97733" y="195466"/>
                  </a:lnTo>
                  <a:cubicBezTo>
                    <a:pt x="71813" y="195466"/>
                    <a:pt x="46954" y="185169"/>
                    <a:pt x="28625" y="166840"/>
                  </a:cubicBezTo>
                  <a:cubicBezTo>
                    <a:pt x="10297" y="148512"/>
                    <a:pt x="0" y="123653"/>
                    <a:pt x="0" y="97733"/>
                  </a:cubicBezTo>
                  <a:lnTo>
                    <a:pt x="0" y="97733"/>
                  </a:lnTo>
                  <a:cubicBezTo>
                    <a:pt x="0" y="71813"/>
                    <a:pt x="10297" y="46954"/>
                    <a:pt x="28625" y="28625"/>
                  </a:cubicBezTo>
                  <a:cubicBezTo>
                    <a:pt x="46954" y="10297"/>
                    <a:pt x="71813" y="0"/>
                    <a:pt x="97733" y="0"/>
                  </a:cubicBezTo>
                  <a:close/>
                </a:path>
              </a:pathLst>
            </a:custGeom>
            <a:solidFill>
              <a:srgbClr val="000000">
                <a:alpha val="0"/>
              </a:srgbClr>
            </a:solidFill>
            <a:ln w="19050" cap="rnd">
              <a:solidFill>
                <a:srgbClr val="2B2B2B"/>
              </a:solidFill>
              <a:prstDash val="solid"/>
              <a:round/>
            </a:ln>
          </p:spPr>
        </p:sp>
        <p:sp>
          <p:nvSpPr>
            <p:cNvPr name="TextBox 8" id="8"/>
            <p:cNvSpPr txBox="true"/>
            <p:nvPr/>
          </p:nvSpPr>
          <p:spPr>
            <a:xfrm>
              <a:off x="0" y="85725"/>
              <a:ext cx="654045" cy="109741"/>
            </a:xfrm>
            <a:prstGeom prst="rect">
              <a:avLst/>
            </a:prstGeom>
          </p:spPr>
          <p:txBody>
            <a:bodyPr anchor="ctr" rtlCol="false" tIns="50800" lIns="50800" bIns="50800" rIns="50800"/>
            <a:lstStyle/>
            <a:p>
              <a:pPr algn="ctr">
                <a:lnSpc>
                  <a:spcPts val="1638"/>
                </a:lnSpc>
              </a:pPr>
            </a:p>
          </p:txBody>
        </p:sp>
      </p:grpSp>
      <p:sp>
        <p:nvSpPr>
          <p:cNvPr name="Freeform 9" id="9"/>
          <p:cNvSpPr/>
          <p:nvPr/>
        </p:nvSpPr>
        <p:spPr>
          <a:xfrm flipH="false" flipV="false" rot="0">
            <a:off x="16483801" y="8852792"/>
            <a:ext cx="502027" cy="225456"/>
          </a:xfrm>
          <a:custGeom>
            <a:avLst/>
            <a:gdLst/>
            <a:ahLst/>
            <a:cxnLst/>
            <a:rect r="r" b="b" t="t" l="l"/>
            <a:pathLst>
              <a:path h="225456" w="502027">
                <a:moveTo>
                  <a:pt x="0" y="0"/>
                </a:moveTo>
                <a:lnTo>
                  <a:pt x="502028" y="0"/>
                </a:lnTo>
                <a:lnTo>
                  <a:pt x="502028" y="225456"/>
                </a:lnTo>
                <a:lnTo>
                  <a:pt x="0" y="225456"/>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TextBox 10" id="10"/>
          <p:cNvSpPr txBox="true"/>
          <p:nvPr/>
        </p:nvSpPr>
        <p:spPr>
          <a:xfrm rot="0">
            <a:off x="9024508" y="4077785"/>
            <a:ext cx="7459294" cy="4168140"/>
          </a:xfrm>
          <a:prstGeom prst="rect">
            <a:avLst/>
          </a:prstGeom>
        </p:spPr>
        <p:txBody>
          <a:bodyPr anchor="t" rtlCol="false" tIns="0" lIns="0" bIns="0" rIns="0">
            <a:spAutoFit/>
          </a:bodyPr>
          <a:lstStyle/>
          <a:p>
            <a:pPr algn="l">
              <a:lnSpc>
                <a:spcPts val="3359"/>
              </a:lnSpc>
            </a:pPr>
            <a:r>
              <a:rPr lang="en-US" sz="2399">
                <a:solidFill>
                  <a:srgbClr val="2B2B2B"/>
                </a:solidFill>
                <a:latin typeface="Mukti"/>
                <a:ea typeface="Mukti"/>
                <a:cs typeface="Mukti"/>
                <a:sym typeface="Mukti"/>
              </a:rPr>
              <a:t>Psychology is the study of the mind and mental process</a:t>
            </a:r>
          </a:p>
          <a:p>
            <a:pPr algn="l">
              <a:lnSpc>
                <a:spcPts val="3359"/>
              </a:lnSpc>
            </a:pPr>
            <a:r>
              <a:rPr lang="en-US" sz="2399">
                <a:solidFill>
                  <a:srgbClr val="2B2B2B"/>
                </a:solidFill>
                <a:latin typeface="Mukti"/>
                <a:ea typeface="Mukti"/>
                <a:cs typeface="Mukti"/>
                <a:sym typeface="Mukti"/>
              </a:rPr>
              <a:t>Exploring how the mind works, influencing our feelings, thoughts and actions </a:t>
            </a:r>
          </a:p>
          <a:p>
            <a:pPr algn="l">
              <a:lnSpc>
                <a:spcPts val="3359"/>
              </a:lnSpc>
            </a:pPr>
          </a:p>
          <a:p>
            <a:pPr algn="l">
              <a:lnSpc>
                <a:spcPts val="3359"/>
              </a:lnSpc>
            </a:pPr>
            <a:r>
              <a:rPr lang="en-US" sz="2399">
                <a:solidFill>
                  <a:srgbClr val="2B2B2B"/>
                </a:solidFill>
                <a:latin typeface="Mukti"/>
                <a:ea typeface="Mukti"/>
                <a:cs typeface="Mukti"/>
                <a:sym typeface="Mukti"/>
              </a:rPr>
              <a:t>Developmental Psychology </a:t>
            </a:r>
          </a:p>
          <a:p>
            <a:pPr algn="l">
              <a:lnSpc>
                <a:spcPts val="3359"/>
              </a:lnSpc>
            </a:pPr>
            <a:r>
              <a:rPr lang="en-US" sz="2399">
                <a:solidFill>
                  <a:srgbClr val="2B2B2B"/>
                </a:solidFill>
                <a:latin typeface="Mukti"/>
                <a:ea typeface="Mukti"/>
                <a:cs typeface="Mukti"/>
                <a:sym typeface="Mukti"/>
              </a:rPr>
              <a:t>The study of why and how people adapt, grow, change and all contributing factors </a:t>
            </a:r>
          </a:p>
          <a:p>
            <a:pPr algn="l">
              <a:lnSpc>
                <a:spcPts val="3359"/>
              </a:lnSpc>
            </a:pPr>
            <a:r>
              <a:rPr lang="en-US" sz="2399">
                <a:solidFill>
                  <a:srgbClr val="2B2B2B"/>
                </a:solidFill>
                <a:latin typeface="Mukti"/>
                <a:ea typeface="Mukti"/>
                <a:cs typeface="Mukti"/>
                <a:sym typeface="Mukti"/>
              </a:rPr>
              <a:t>Allowing individuals to be better supported with their development </a:t>
            </a:r>
          </a:p>
        </p:txBody>
      </p:sp>
      <p:sp>
        <p:nvSpPr>
          <p:cNvPr name="TextBox 11" id="11"/>
          <p:cNvSpPr txBox="true"/>
          <p:nvPr/>
        </p:nvSpPr>
        <p:spPr>
          <a:xfrm rot="0">
            <a:off x="9024508" y="2649400"/>
            <a:ext cx="5981024" cy="1331976"/>
          </a:xfrm>
          <a:prstGeom prst="rect">
            <a:avLst/>
          </a:prstGeom>
        </p:spPr>
        <p:txBody>
          <a:bodyPr anchor="t" rtlCol="false" tIns="0" lIns="0" bIns="0" rIns="0">
            <a:spAutoFit/>
          </a:bodyPr>
          <a:lstStyle/>
          <a:p>
            <a:pPr algn="l">
              <a:lnSpc>
                <a:spcPts val="4991"/>
              </a:lnSpc>
            </a:pPr>
            <a:r>
              <a:rPr lang="en-US" b="true" sz="6399" spc="-275">
                <a:solidFill>
                  <a:srgbClr val="2B2B2B"/>
                </a:solidFill>
                <a:latin typeface="Arial Unicode Bold"/>
                <a:ea typeface="Arial Unicode Bold"/>
                <a:cs typeface="Arial Unicode Bold"/>
                <a:sym typeface="Arial Unicode Bold"/>
              </a:rPr>
              <a:t>DEFINING PSYCHOLOGY</a:t>
            </a: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EBEBE6"/>
        </a:solidFill>
      </p:bgPr>
    </p:bg>
    <p:spTree>
      <p:nvGrpSpPr>
        <p:cNvPr id="1" name=""/>
        <p:cNvGrpSpPr/>
        <p:nvPr/>
      </p:nvGrpSpPr>
      <p:grpSpPr>
        <a:xfrm>
          <a:off x="0" y="0"/>
          <a:ext cx="0" cy="0"/>
          <a:chOff x="0" y="0"/>
          <a:chExt cx="0" cy="0"/>
        </a:xfrm>
      </p:grpSpPr>
      <p:grpSp>
        <p:nvGrpSpPr>
          <p:cNvPr name="Group 2" id="2"/>
          <p:cNvGrpSpPr/>
          <p:nvPr/>
        </p:nvGrpSpPr>
        <p:grpSpPr>
          <a:xfrm rot="0">
            <a:off x="15299967" y="8672740"/>
            <a:ext cx="1959333" cy="585560"/>
            <a:chOff x="0" y="0"/>
            <a:chExt cx="654045" cy="195466"/>
          </a:xfrm>
        </p:grpSpPr>
        <p:sp>
          <p:nvSpPr>
            <p:cNvPr name="Freeform 3" id="3"/>
            <p:cNvSpPr/>
            <p:nvPr/>
          </p:nvSpPr>
          <p:spPr>
            <a:xfrm flipH="false" flipV="false" rot="0">
              <a:off x="0" y="0"/>
              <a:ext cx="654045" cy="195466"/>
            </a:xfrm>
            <a:custGeom>
              <a:avLst/>
              <a:gdLst/>
              <a:ahLst/>
              <a:cxnLst/>
              <a:rect r="r" b="b" t="t" l="l"/>
              <a:pathLst>
                <a:path h="195466" w="654045">
                  <a:moveTo>
                    <a:pt x="97733" y="0"/>
                  </a:moveTo>
                  <a:lnTo>
                    <a:pt x="556312" y="0"/>
                  </a:lnTo>
                  <a:cubicBezTo>
                    <a:pt x="582232" y="0"/>
                    <a:pt x="607091" y="10297"/>
                    <a:pt x="625420" y="28625"/>
                  </a:cubicBezTo>
                  <a:cubicBezTo>
                    <a:pt x="643748" y="46954"/>
                    <a:pt x="654045" y="71813"/>
                    <a:pt x="654045" y="97733"/>
                  </a:cubicBezTo>
                  <a:lnTo>
                    <a:pt x="654045" y="97733"/>
                  </a:lnTo>
                  <a:cubicBezTo>
                    <a:pt x="654045" y="123653"/>
                    <a:pt x="643748" y="148512"/>
                    <a:pt x="625420" y="166840"/>
                  </a:cubicBezTo>
                  <a:cubicBezTo>
                    <a:pt x="607091" y="185169"/>
                    <a:pt x="582232" y="195466"/>
                    <a:pt x="556312" y="195466"/>
                  </a:cubicBezTo>
                  <a:lnTo>
                    <a:pt x="97733" y="195466"/>
                  </a:lnTo>
                  <a:cubicBezTo>
                    <a:pt x="71813" y="195466"/>
                    <a:pt x="46954" y="185169"/>
                    <a:pt x="28625" y="166840"/>
                  </a:cubicBezTo>
                  <a:cubicBezTo>
                    <a:pt x="10297" y="148512"/>
                    <a:pt x="0" y="123653"/>
                    <a:pt x="0" y="97733"/>
                  </a:cubicBezTo>
                  <a:lnTo>
                    <a:pt x="0" y="97733"/>
                  </a:lnTo>
                  <a:cubicBezTo>
                    <a:pt x="0" y="71813"/>
                    <a:pt x="10297" y="46954"/>
                    <a:pt x="28625" y="28625"/>
                  </a:cubicBezTo>
                  <a:cubicBezTo>
                    <a:pt x="46954" y="10297"/>
                    <a:pt x="71813" y="0"/>
                    <a:pt x="97733" y="0"/>
                  </a:cubicBezTo>
                  <a:close/>
                </a:path>
              </a:pathLst>
            </a:custGeom>
            <a:solidFill>
              <a:srgbClr val="000000">
                <a:alpha val="0"/>
              </a:srgbClr>
            </a:solidFill>
            <a:ln w="19050" cap="rnd">
              <a:solidFill>
                <a:srgbClr val="2B2B2B"/>
              </a:solidFill>
              <a:prstDash val="solid"/>
              <a:round/>
            </a:ln>
          </p:spPr>
        </p:sp>
        <p:sp>
          <p:nvSpPr>
            <p:cNvPr name="TextBox 4" id="4"/>
            <p:cNvSpPr txBox="true"/>
            <p:nvPr/>
          </p:nvSpPr>
          <p:spPr>
            <a:xfrm>
              <a:off x="0" y="85725"/>
              <a:ext cx="654045" cy="109741"/>
            </a:xfrm>
            <a:prstGeom prst="rect">
              <a:avLst/>
            </a:prstGeom>
          </p:spPr>
          <p:txBody>
            <a:bodyPr anchor="ctr" rtlCol="false" tIns="50800" lIns="50800" bIns="50800" rIns="50800"/>
            <a:lstStyle/>
            <a:p>
              <a:pPr algn="ctr">
                <a:lnSpc>
                  <a:spcPts val="1638"/>
                </a:lnSpc>
              </a:pPr>
            </a:p>
          </p:txBody>
        </p:sp>
      </p:grpSp>
      <p:sp>
        <p:nvSpPr>
          <p:cNvPr name="Freeform 5" id="5"/>
          <p:cNvSpPr/>
          <p:nvPr/>
        </p:nvSpPr>
        <p:spPr>
          <a:xfrm flipH="false" flipV="false" rot="0">
            <a:off x="16483801" y="8852792"/>
            <a:ext cx="502027" cy="225456"/>
          </a:xfrm>
          <a:custGeom>
            <a:avLst/>
            <a:gdLst/>
            <a:ahLst/>
            <a:cxnLst/>
            <a:rect r="r" b="b" t="t" l="l"/>
            <a:pathLst>
              <a:path h="225456" w="502027">
                <a:moveTo>
                  <a:pt x="0" y="0"/>
                </a:moveTo>
                <a:lnTo>
                  <a:pt x="502028" y="0"/>
                </a:lnTo>
                <a:lnTo>
                  <a:pt x="502028" y="225456"/>
                </a:lnTo>
                <a:lnTo>
                  <a:pt x="0" y="225456"/>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6" id="6"/>
          <p:cNvGrpSpPr/>
          <p:nvPr/>
        </p:nvGrpSpPr>
        <p:grpSpPr>
          <a:xfrm rot="0">
            <a:off x="1028700" y="1990039"/>
            <a:ext cx="8115300" cy="6306921"/>
            <a:chOff x="0" y="0"/>
            <a:chExt cx="1121492" cy="871584"/>
          </a:xfrm>
        </p:grpSpPr>
        <p:sp>
          <p:nvSpPr>
            <p:cNvPr name="Freeform 7" id="7"/>
            <p:cNvSpPr/>
            <p:nvPr/>
          </p:nvSpPr>
          <p:spPr>
            <a:xfrm flipH="false" flipV="false" rot="0">
              <a:off x="0" y="0"/>
              <a:ext cx="1121492" cy="871584"/>
            </a:xfrm>
            <a:custGeom>
              <a:avLst/>
              <a:gdLst/>
              <a:ahLst/>
              <a:cxnLst/>
              <a:rect r="r" b="b" t="t" l="l"/>
              <a:pathLst>
                <a:path h="871584" w="1121492">
                  <a:moveTo>
                    <a:pt x="95399" y="0"/>
                  </a:moveTo>
                  <a:lnTo>
                    <a:pt x="1026093" y="0"/>
                  </a:lnTo>
                  <a:cubicBezTo>
                    <a:pt x="1078780" y="0"/>
                    <a:pt x="1121492" y="42712"/>
                    <a:pt x="1121492" y="95399"/>
                  </a:cubicBezTo>
                  <a:lnTo>
                    <a:pt x="1121492" y="776184"/>
                  </a:lnTo>
                  <a:cubicBezTo>
                    <a:pt x="1121492" y="828872"/>
                    <a:pt x="1078780" y="871584"/>
                    <a:pt x="1026093" y="871584"/>
                  </a:cubicBezTo>
                  <a:lnTo>
                    <a:pt x="95399" y="871584"/>
                  </a:lnTo>
                  <a:cubicBezTo>
                    <a:pt x="70098" y="871584"/>
                    <a:pt x="45833" y="861533"/>
                    <a:pt x="27942" y="843642"/>
                  </a:cubicBezTo>
                  <a:cubicBezTo>
                    <a:pt x="10051" y="825751"/>
                    <a:pt x="0" y="801486"/>
                    <a:pt x="0" y="776184"/>
                  </a:cubicBezTo>
                  <a:lnTo>
                    <a:pt x="0" y="95399"/>
                  </a:lnTo>
                  <a:cubicBezTo>
                    <a:pt x="0" y="42712"/>
                    <a:pt x="42712" y="0"/>
                    <a:pt x="95399" y="0"/>
                  </a:cubicBezTo>
                  <a:close/>
                </a:path>
              </a:pathLst>
            </a:custGeom>
            <a:blipFill>
              <a:blip r:embed="rId4"/>
              <a:stretch>
                <a:fillRect l="-8430" t="0" r="-8430" b="0"/>
              </a:stretch>
            </a:blipFill>
          </p:spPr>
        </p:sp>
      </p:grpSp>
      <p:sp>
        <p:nvSpPr>
          <p:cNvPr name="TextBox 8" id="8"/>
          <p:cNvSpPr txBox="true"/>
          <p:nvPr/>
        </p:nvSpPr>
        <p:spPr>
          <a:xfrm rot="0">
            <a:off x="10049511" y="4547921"/>
            <a:ext cx="7209789" cy="3749040"/>
          </a:xfrm>
          <a:prstGeom prst="rect">
            <a:avLst/>
          </a:prstGeom>
        </p:spPr>
        <p:txBody>
          <a:bodyPr anchor="t" rtlCol="false" tIns="0" lIns="0" bIns="0" rIns="0">
            <a:spAutoFit/>
          </a:bodyPr>
          <a:lstStyle/>
          <a:p>
            <a:pPr algn="l">
              <a:lnSpc>
                <a:spcPts val="3359"/>
              </a:lnSpc>
            </a:pPr>
            <a:r>
              <a:rPr lang="en-US" sz="2399" u="sng">
                <a:solidFill>
                  <a:srgbClr val="2B2B2B"/>
                </a:solidFill>
                <a:latin typeface="Mukti"/>
                <a:ea typeface="Mukti"/>
                <a:cs typeface="Mukti"/>
                <a:sym typeface="Mukti"/>
              </a:rPr>
              <a:t>Early childhood 3-5</a:t>
            </a:r>
          </a:p>
          <a:p>
            <a:pPr algn="l">
              <a:lnSpc>
                <a:spcPts val="3359"/>
              </a:lnSpc>
            </a:pPr>
            <a:r>
              <a:rPr lang="en-US" sz="2399">
                <a:solidFill>
                  <a:srgbClr val="2B2B2B"/>
                </a:solidFill>
                <a:latin typeface="Mukti"/>
                <a:ea typeface="Mukti"/>
                <a:cs typeface="Mukti"/>
                <a:sym typeface="Mukti"/>
              </a:rPr>
              <a:t>A stage of rapid growth in language, play and emotional regulation (Berk, 2021)</a:t>
            </a:r>
          </a:p>
          <a:p>
            <a:pPr algn="l">
              <a:lnSpc>
                <a:spcPts val="3359"/>
              </a:lnSpc>
            </a:pPr>
          </a:p>
          <a:p>
            <a:pPr algn="l">
              <a:lnSpc>
                <a:spcPts val="3359"/>
              </a:lnSpc>
            </a:pPr>
            <a:r>
              <a:rPr lang="en-US" sz="2399">
                <a:solidFill>
                  <a:srgbClr val="2B2B2B"/>
                </a:solidFill>
                <a:latin typeface="Mukti"/>
                <a:ea typeface="Mukti"/>
                <a:cs typeface="Mukti"/>
                <a:sym typeface="Mukti"/>
              </a:rPr>
              <a:t>New to nursery starting a new chapter in life </a:t>
            </a:r>
          </a:p>
          <a:p>
            <a:pPr algn="l">
              <a:lnSpc>
                <a:spcPts val="3359"/>
              </a:lnSpc>
            </a:pPr>
            <a:r>
              <a:rPr lang="en-US" sz="2399">
                <a:solidFill>
                  <a:srgbClr val="2B2B2B"/>
                </a:solidFill>
                <a:latin typeface="Mukti"/>
                <a:ea typeface="Mukti"/>
                <a:cs typeface="Mukti"/>
                <a:sym typeface="Mukti"/>
              </a:rPr>
              <a:t>Amira has been seen to be quite anxious when left by carers </a:t>
            </a:r>
          </a:p>
          <a:p>
            <a:pPr algn="l">
              <a:lnSpc>
                <a:spcPts val="3359"/>
              </a:lnSpc>
            </a:pPr>
            <a:r>
              <a:rPr lang="en-US" sz="2399">
                <a:solidFill>
                  <a:srgbClr val="2B2B2B"/>
                </a:solidFill>
                <a:latin typeface="Mukti"/>
                <a:ea typeface="Mukti"/>
                <a:cs typeface="Mukti"/>
                <a:sym typeface="Mukti"/>
              </a:rPr>
              <a:t>Amira has difficulty engaging in group play and limited communication</a:t>
            </a:r>
          </a:p>
        </p:txBody>
      </p:sp>
      <p:sp>
        <p:nvSpPr>
          <p:cNvPr name="TextBox 9" id="9"/>
          <p:cNvSpPr txBox="true"/>
          <p:nvPr/>
        </p:nvSpPr>
        <p:spPr>
          <a:xfrm rot="0">
            <a:off x="10049511" y="2256739"/>
            <a:ext cx="4616153" cy="1960626"/>
          </a:xfrm>
          <a:prstGeom prst="rect">
            <a:avLst/>
          </a:prstGeom>
        </p:spPr>
        <p:txBody>
          <a:bodyPr anchor="t" rtlCol="false" tIns="0" lIns="0" bIns="0" rIns="0">
            <a:spAutoFit/>
          </a:bodyPr>
          <a:lstStyle/>
          <a:p>
            <a:pPr algn="l">
              <a:lnSpc>
                <a:spcPts val="4991"/>
              </a:lnSpc>
            </a:pPr>
            <a:r>
              <a:rPr lang="en-US" b="true" sz="6399" spc="-275">
                <a:solidFill>
                  <a:srgbClr val="2B2B2B"/>
                </a:solidFill>
                <a:latin typeface="Arial Unicode Bold"/>
                <a:ea typeface="Arial Unicode Bold"/>
                <a:cs typeface="Arial Unicode Bold"/>
                <a:sym typeface="Arial Unicode Bold"/>
              </a:rPr>
              <a:t>AMIRA</a:t>
            </a:r>
          </a:p>
          <a:p>
            <a:pPr algn="l">
              <a:lnSpc>
                <a:spcPts val="4991"/>
              </a:lnSpc>
            </a:pPr>
            <a:r>
              <a:rPr lang="en-US" b="true" sz="6399" spc="-275">
                <a:solidFill>
                  <a:srgbClr val="2B2B2B"/>
                </a:solidFill>
                <a:latin typeface="Arial Unicode Bold"/>
                <a:ea typeface="Arial Unicode Bold"/>
                <a:cs typeface="Arial Unicode Bold"/>
                <a:sym typeface="Arial Unicode Bold"/>
              </a:rPr>
              <a:t>3-YEAR-OLD </a:t>
            </a: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EBEBE6"/>
        </a:solidFill>
      </p:bgPr>
    </p:bg>
    <p:spTree>
      <p:nvGrpSpPr>
        <p:cNvPr id="1" name=""/>
        <p:cNvGrpSpPr/>
        <p:nvPr/>
      </p:nvGrpSpPr>
      <p:grpSpPr>
        <a:xfrm>
          <a:off x="0" y="0"/>
          <a:ext cx="0" cy="0"/>
          <a:chOff x="0" y="0"/>
          <a:chExt cx="0" cy="0"/>
        </a:xfrm>
      </p:grpSpPr>
      <p:grpSp>
        <p:nvGrpSpPr>
          <p:cNvPr name="Group 2" id="2"/>
          <p:cNvGrpSpPr/>
          <p:nvPr/>
        </p:nvGrpSpPr>
        <p:grpSpPr>
          <a:xfrm rot="0">
            <a:off x="1028700" y="1028700"/>
            <a:ext cx="16230600" cy="8296961"/>
            <a:chOff x="0" y="0"/>
            <a:chExt cx="1705001" cy="871584"/>
          </a:xfrm>
        </p:grpSpPr>
        <p:sp>
          <p:nvSpPr>
            <p:cNvPr name="Freeform 3" id="3"/>
            <p:cNvSpPr/>
            <p:nvPr/>
          </p:nvSpPr>
          <p:spPr>
            <a:xfrm flipH="false" flipV="false" rot="0">
              <a:off x="0" y="0"/>
              <a:ext cx="1705001" cy="871584"/>
            </a:xfrm>
            <a:custGeom>
              <a:avLst/>
              <a:gdLst/>
              <a:ahLst/>
              <a:cxnLst/>
              <a:rect r="r" b="b" t="t" l="l"/>
              <a:pathLst>
                <a:path h="871584" w="1705001">
                  <a:moveTo>
                    <a:pt x="47700" y="0"/>
                  </a:moveTo>
                  <a:lnTo>
                    <a:pt x="1657301" y="0"/>
                  </a:lnTo>
                  <a:cubicBezTo>
                    <a:pt x="1669952" y="0"/>
                    <a:pt x="1682085" y="5025"/>
                    <a:pt x="1691030" y="13971"/>
                  </a:cubicBezTo>
                  <a:cubicBezTo>
                    <a:pt x="1699975" y="22916"/>
                    <a:pt x="1705001" y="35049"/>
                    <a:pt x="1705001" y="47700"/>
                  </a:cubicBezTo>
                  <a:lnTo>
                    <a:pt x="1705001" y="823884"/>
                  </a:lnTo>
                  <a:cubicBezTo>
                    <a:pt x="1705001" y="836535"/>
                    <a:pt x="1699975" y="848667"/>
                    <a:pt x="1691030" y="857613"/>
                  </a:cubicBezTo>
                  <a:cubicBezTo>
                    <a:pt x="1682085" y="866558"/>
                    <a:pt x="1669952" y="871584"/>
                    <a:pt x="1657301" y="871584"/>
                  </a:cubicBezTo>
                  <a:lnTo>
                    <a:pt x="47700" y="871584"/>
                  </a:lnTo>
                  <a:cubicBezTo>
                    <a:pt x="35049" y="871584"/>
                    <a:pt x="22916" y="866558"/>
                    <a:pt x="13971" y="857613"/>
                  </a:cubicBezTo>
                  <a:cubicBezTo>
                    <a:pt x="5025" y="848667"/>
                    <a:pt x="0" y="836535"/>
                    <a:pt x="0" y="823884"/>
                  </a:cubicBezTo>
                  <a:lnTo>
                    <a:pt x="0" y="47700"/>
                  </a:lnTo>
                  <a:cubicBezTo>
                    <a:pt x="0" y="35049"/>
                    <a:pt x="5025" y="22916"/>
                    <a:pt x="13971" y="13971"/>
                  </a:cubicBezTo>
                  <a:cubicBezTo>
                    <a:pt x="22916" y="5025"/>
                    <a:pt x="35049" y="0"/>
                    <a:pt x="47700" y="0"/>
                  </a:cubicBezTo>
                  <a:close/>
                </a:path>
              </a:pathLst>
            </a:custGeom>
            <a:blipFill>
              <a:blip r:embed="rId2">
                <a:alphaModFix amt="43000"/>
              </a:blip>
              <a:stretch>
                <a:fillRect l="0" t="-15047" r="0" b="-15047"/>
              </a:stretch>
            </a:blipFill>
          </p:spPr>
        </p:sp>
      </p:grpSp>
      <p:sp>
        <p:nvSpPr>
          <p:cNvPr name="TextBox 4" id="4"/>
          <p:cNvSpPr txBox="true"/>
          <p:nvPr/>
        </p:nvSpPr>
        <p:spPr>
          <a:xfrm rot="0">
            <a:off x="8821809" y="4160883"/>
            <a:ext cx="7209789" cy="4695826"/>
          </a:xfrm>
          <a:prstGeom prst="rect">
            <a:avLst/>
          </a:prstGeom>
        </p:spPr>
        <p:txBody>
          <a:bodyPr anchor="t" rtlCol="false" tIns="0" lIns="0" bIns="0" rIns="0">
            <a:spAutoFit/>
          </a:bodyPr>
          <a:lstStyle/>
          <a:p>
            <a:pPr algn="l" marL="647695" indent="-323848" lvl="1">
              <a:lnSpc>
                <a:spcPts val="4199"/>
              </a:lnSpc>
              <a:buFont typeface="Arial"/>
              <a:buChar char="•"/>
            </a:pPr>
            <a:r>
              <a:rPr lang="en-US" sz="2999">
                <a:solidFill>
                  <a:srgbClr val="2B2B2B"/>
                </a:solidFill>
                <a:latin typeface="Mukti"/>
                <a:ea typeface="Mukti"/>
                <a:cs typeface="Mukti"/>
                <a:sym typeface="Mukti"/>
              </a:rPr>
              <a:t>Co operative play - learning to share </a:t>
            </a:r>
          </a:p>
          <a:p>
            <a:pPr algn="l" marL="647695" indent="-323848" lvl="1">
              <a:lnSpc>
                <a:spcPts val="4199"/>
              </a:lnSpc>
              <a:buFont typeface="Arial"/>
              <a:buChar char="•"/>
            </a:pPr>
            <a:r>
              <a:rPr lang="en-US" sz="2999">
                <a:solidFill>
                  <a:srgbClr val="2B2B2B"/>
                </a:solidFill>
                <a:latin typeface="Mukti"/>
                <a:ea typeface="Mukti"/>
                <a:cs typeface="Mukti"/>
                <a:sym typeface="Mukti"/>
              </a:rPr>
              <a:t>Social skills</a:t>
            </a:r>
          </a:p>
          <a:p>
            <a:pPr algn="l" marL="647695" indent="-323848" lvl="1">
              <a:lnSpc>
                <a:spcPts val="4199"/>
              </a:lnSpc>
              <a:buFont typeface="Arial"/>
              <a:buChar char="•"/>
            </a:pPr>
            <a:r>
              <a:rPr lang="en-US" sz="2999">
                <a:solidFill>
                  <a:srgbClr val="2B2B2B"/>
                </a:solidFill>
                <a:latin typeface="Mukti"/>
                <a:ea typeface="Mukti"/>
                <a:cs typeface="Mukti"/>
                <a:sym typeface="Mukti"/>
              </a:rPr>
              <a:t>Gross &amp; fine motor skills - cognitive skills</a:t>
            </a:r>
          </a:p>
          <a:p>
            <a:pPr algn="l" marL="647695" indent="-323848" lvl="1">
              <a:lnSpc>
                <a:spcPts val="4199"/>
              </a:lnSpc>
              <a:buFont typeface="Arial"/>
              <a:buChar char="•"/>
            </a:pPr>
            <a:r>
              <a:rPr lang="en-US" sz="2999">
                <a:solidFill>
                  <a:srgbClr val="2B2B2B"/>
                </a:solidFill>
                <a:latin typeface="Mukti"/>
                <a:ea typeface="Mukti"/>
                <a:cs typeface="Mukti"/>
                <a:sym typeface="Mukti"/>
              </a:rPr>
              <a:t>Problem solving </a:t>
            </a:r>
          </a:p>
          <a:p>
            <a:pPr algn="l" marL="647695" indent="-323848" lvl="1">
              <a:lnSpc>
                <a:spcPts val="4199"/>
              </a:lnSpc>
              <a:buFont typeface="Arial"/>
              <a:buChar char="•"/>
            </a:pPr>
            <a:r>
              <a:rPr lang="en-US" sz="2999">
                <a:solidFill>
                  <a:srgbClr val="2B2B2B"/>
                </a:solidFill>
                <a:latin typeface="Mukti"/>
                <a:ea typeface="Mukti"/>
                <a:cs typeface="Mukti"/>
                <a:sym typeface="Mukti"/>
              </a:rPr>
              <a:t>Imagination </a:t>
            </a:r>
          </a:p>
          <a:p>
            <a:pPr algn="l" marL="647695" indent="-323848" lvl="1">
              <a:lnSpc>
                <a:spcPts val="4199"/>
              </a:lnSpc>
              <a:buFont typeface="Arial"/>
              <a:buChar char="•"/>
            </a:pPr>
            <a:r>
              <a:rPr lang="en-US" sz="2999">
                <a:solidFill>
                  <a:srgbClr val="2B2B2B"/>
                </a:solidFill>
                <a:latin typeface="Mukti"/>
                <a:ea typeface="Mukti"/>
                <a:cs typeface="Mukti"/>
                <a:sym typeface="Mukti"/>
              </a:rPr>
              <a:t>Social development</a:t>
            </a:r>
          </a:p>
          <a:p>
            <a:pPr algn="l" marL="647695" indent="-323848" lvl="1">
              <a:lnSpc>
                <a:spcPts val="4199"/>
              </a:lnSpc>
              <a:buFont typeface="Arial"/>
              <a:buChar char="•"/>
            </a:pPr>
            <a:r>
              <a:rPr lang="en-US" sz="2999">
                <a:solidFill>
                  <a:srgbClr val="2B2B2B"/>
                </a:solidFill>
                <a:latin typeface="Mukti"/>
                <a:ea typeface="Mukti"/>
                <a:cs typeface="Mukti"/>
                <a:sym typeface="Mukti"/>
              </a:rPr>
              <a:t>Expressing independence although slight separation anxiety is still normal </a:t>
            </a:r>
          </a:p>
        </p:txBody>
      </p:sp>
      <p:sp>
        <p:nvSpPr>
          <p:cNvPr name="TextBox 5" id="5"/>
          <p:cNvSpPr txBox="true"/>
          <p:nvPr/>
        </p:nvSpPr>
        <p:spPr>
          <a:xfrm rot="0">
            <a:off x="2672618" y="2318157"/>
            <a:ext cx="7193127" cy="2589276"/>
          </a:xfrm>
          <a:prstGeom prst="rect">
            <a:avLst/>
          </a:prstGeom>
        </p:spPr>
        <p:txBody>
          <a:bodyPr anchor="t" rtlCol="false" tIns="0" lIns="0" bIns="0" rIns="0">
            <a:spAutoFit/>
          </a:bodyPr>
          <a:lstStyle/>
          <a:p>
            <a:pPr algn="l">
              <a:lnSpc>
                <a:spcPts val="4991"/>
              </a:lnSpc>
            </a:pPr>
            <a:r>
              <a:rPr lang="en-US" b="true" sz="6399" spc="-275">
                <a:solidFill>
                  <a:srgbClr val="2B2B2B"/>
                </a:solidFill>
                <a:latin typeface="Arial Unicode Bold"/>
                <a:ea typeface="Arial Unicode Bold"/>
                <a:cs typeface="Arial Unicode Bold"/>
                <a:sym typeface="Arial Unicode Bold"/>
              </a:rPr>
              <a:t>DEVELOPMENTAL MILETONES IN EARLY CHILDHOOD</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EBEBE6"/>
        </a:solidFill>
      </p:bgPr>
    </p:bg>
    <p:spTree>
      <p:nvGrpSpPr>
        <p:cNvPr id="1" name=""/>
        <p:cNvGrpSpPr/>
        <p:nvPr/>
      </p:nvGrpSpPr>
      <p:grpSpPr>
        <a:xfrm>
          <a:off x="0" y="0"/>
          <a:ext cx="0" cy="0"/>
          <a:chOff x="0" y="0"/>
          <a:chExt cx="0" cy="0"/>
        </a:xfrm>
      </p:grpSpPr>
      <p:grpSp>
        <p:nvGrpSpPr>
          <p:cNvPr name="Group 2" id="2"/>
          <p:cNvGrpSpPr/>
          <p:nvPr/>
        </p:nvGrpSpPr>
        <p:grpSpPr>
          <a:xfrm rot="0">
            <a:off x="15299967" y="8672740"/>
            <a:ext cx="1959333" cy="585560"/>
            <a:chOff x="0" y="0"/>
            <a:chExt cx="654045" cy="195466"/>
          </a:xfrm>
        </p:grpSpPr>
        <p:sp>
          <p:nvSpPr>
            <p:cNvPr name="Freeform 3" id="3"/>
            <p:cNvSpPr/>
            <p:nvPr/>
          </p:nvSpPr>
          <p:spPr>
            <a:xfrm flipH="false" flipV="false" rot="0">
              <a:off x="0" y="0"/>
              <a:ext cx="654045" cy="195466"/>
            </a:xfrm>
            <a:custGeom>
              <a:avLst/>
              <a:gdLst/>
              <a:ahLst/>
              <a:cxnLst/>
              <a:rect r="r" b="b" t="t" l="l"/>
              <a:pathLst>
                <a:path h="195466" w="654045">
                  <a:moveTo>
                    <a:pt x="97733" y="0"/>
                  </a:moveTo>
                  <a:lnTo>
                    <a:pt x="556312" y="0"/>
                  </a:lnTo>
                  <a:cubicBezTo>
                    <a:pt x="582232" y="0"/>
                    <a:pt x="607091" y="10297"/>
                    <a:pt x="625420" y="28625"/>
                  </a:cubicBezTo>
                  <a:cubicBezTo>
                    <a:pt x="643748" y="46954"/>
                    <a:pt x="654045" y="71813"/>
                    <a:pt x="654045" y="97733"/>
                  </a:cubicBezTo>
                  <a:lnTo>
                    <a:pt x="654045" y="97733"/>
                  </a:lnTo>
                  <a:cubicBezTo>
                    <a:pt x="654045" y="123653"/>
                    <a:pt x="643748" y="148512"/>
                    <a:pt x="625420" y="166840"/>
                  </a:cubicBezTo>
                  <a:cubicBezTo>
                    <a:pt x="607091" y="185169"/>
                    <a:pt x="582232" y="195466"/>
                    <a:pt x="556312" y="195466"/>
                  </a:cubicBezTo>
                  <a:lnTo>
                    <a:pt x="97733" y="195466"/>
                  </a:lnTo>
                  <a:cubicBezTo>
                    <a:pt x="71813" y="195466"/>
                    <a:pt x="46954" y="185169"/>
                    <a:pt x="28625" y="166840"/>
                  </a:cubicBezTo>
                  <a:cubicBezTo>
                    <a:pt x="10297" y="148512"/>
                    <a:pt x="0" y="123653"/>
                    <a:pt x="0" y="97733"/>
                  </a:cubicBezTo>
                  <a:lnTo>
                    <a:pt x="0" y="97733"/>
                  </a:lnTo>
                  <a:cubicBezTo>
                    <a:pt x="0" y="71813"/>
                    <a:pt x="10297" y="46954"/>
                    <a:pt x="28625" y="28625"/>
                  </a:cubicBezTo>
                  <a:cubicBezTo>
                    <a:pt x="46954" y="10297"/>
                    <a:pt x="71813" y="0"/>
                    <a:pt x="97733" y="0"/>
                  </a:cubicBezTo>
                  <a:close/>
                </a:path>
              </a:pathLst>
            </a:custGeom>
            <a:solidFill>
              <a:srgbClr val="000000">
                <a:alpha val="0"/>
              </a:srgbClr>
            </a:solidFill>
            <a:ln w="19050" cap="rnd">
              <a:solidFill>
                <a:srgbClr val="2B2B2B"/>
              </a:solidFill>
              <a:prstDash val="solid"/>
              <a:round/>
            </a:ln>
          </p:spPr>
        </p:sp>
        <p:sp>
          <p:nvSpPr>
            <p:cNvPr name="TextBox 4" id="4"/>
            <p:cNvSpPr txBox="true"/>
            <p:nvPr/>
          </p:nvSpPr>
          <p:spPr>
            <a:xfrm>
              <a:off x="0" y="85725"/>
              <a:ext cx="654045" cy="109741"/>
            </a:xfrm>
            <a:prstGeom prst="rect">
              <a:avLst/>
            </a:prstGeom>
          </p:spPr>
          <p:txBody>
            <a:bodyPr anchor="ctr" rtlCol="false" tIns="50800" lIns="50800" bIns="50800" rIns="50800"/>
            <a:lstStyle/>
            <a:p>
              <a:pPr algn="ctr">
                <a:lnSpc>
                  <a:spcPts val="1638"/>
                </a:lnSpc>
              </a:pPr>
            </a:p>
          </p:txBody>
        </p:sp>
      </p:grpSp>
      <p:sp>
        <p:nvSpPr>
          <p:cNvPr name="Freeform 5" id="5"/>
          <p:cNvSpPr/>
          <p:nvPr/>
        </p:nvSpPr>
        <p:spPr>
          <a:xfrm flipH="false" flipV="false" rot="0">
            <a:off x="16483801" y="8852792"/>
            <a:ext cx="502027" cy="225456"/>
          </a:xfrm>
          <a:custGeom>
            <a:avLst/>
            <a:gdLst/>
            <a:ahLst/>
            <a:cxnLst/>
            <a:rect r="r" b="b" t="t" l="l"/>
            <a:pathLst>
              <a:path h="225456" w="502027">
                <a:moveTo>
                  <a:pt x="0" y="0"/>
                </a:moveTo>
                <a:lnTo>
                  <a:pt x="502028" y="0"/>
                </a:lnTo>
                <a:lnTo>
                  <a:pt x="502028" y="225456"/>
                </a:lnTo>
                <a:lnTo>
                  <a:pt x="0" y="225456"/>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grpSp>
        <p:nvGrpSpPr>
          <p:cNvPr name="Group 6" id="6"/>
          <p:cNvGrpSpPr/>
          <p:nvPr/>
        </p:nvGrpSpPr>
        <p:grpSpPr>
          <a:xfrm rot="0">
            <a:off x="9089069" y="2747556"/>
            <a:ext cx="9114422" cy="5246370"/>
            <a:chOff x="0" y="0"/>
            <a:chExt cx="1412063" cy="812800"/>
          </a:xfrm>
        </p:grpSpPr>
        <p:sp>
          <p:nvSpPr>
            <p:cNvPr name="Freeform 7" id="7"/>
            <p:cNvSpPr/>
            <p:nvPr/>
          </p:nvSpPr>
          <p:spPr>
            <a:xfrm flipH="false" flipV="false" rot="0">
              <a:off x="0" y="0"/>
              <a:ext cx="1412063" cy="812800"/>
            </a:xfrm>
            <a:custGeom>
              <a:avLst/>
              <a:gdLst/>
              <a:ahLst/>
              <a:cxnLst/>
              <a:rect r="r" b="b" t="t" l="l"/>
              <a:pathLst>
                <a:path h="812800" w="1412063">
                  <a:moveTo>
                    <a:pt x="84941" y="0"/>
                  </a:moveTo>
                  <a:lnTo>
                    <a:pt x="1327121" y="0"/>
                  </a:lnTo>
                  <a:cubicBezTo>
                    <a:pt x="1349649" y="0"/>
                    <a:pt x="1371254" y="8949"/>
                    <a:pt x="1387184" y="24879"/>
                  </a:cubicBezTo>
                  <a:cubicBezTo>
                    <a:pt x="1403113" y="40808"/>
                    <a:pt x="1412063" y="62414"/>
                    <a:pt x="1412063" y="84941"/>
                  </a:cubicBezTo>
                  <a:lnTo>
                    <a:pt x="1412063" y="727859"/>
                  </a:lnTo>
                  <a:cubicBezTo>
                    <a:pt x="1412063" y="750386"/>
                    <a:pt x="1403113" y="771992"/>
                    <a:pt x="1387184" y="787921"/>
                  </a:cubicBezTo>
                  <a:cubicBezTo>
                    <a:pt x="1371254" y="803851"/>
                    <a:pt x="1349649" y="812800"/>
                    <a:pt x="1327121" y="812800"/>
                  </a:cubicBezTo>
                  <a:lnTo>
                    <a:pt x="84941" y="812800"/>
                  </a:lnTo>
                  <a:cubicBezTo>
                    <a:pt x="62414" y="812800"/>
                    <a:pt x="40808" y="803851"/>
                    <a:pt x="24879" y="787921"/>
                  </a:cubicBezTo>
                  <a:cubicBezTo>
                    <a:pt x="8949" y="771992"/>
                    <a:pt x="0" y="750386"/>
                    <a:pt x="0" y="727859"/>
                  </a:cubicBezTo>
                  <a:lnTo>
                    <a:pt x="0" y="84941"/>
                  </a:lnTo>
                  <a:cubicBezTo>
                    <a:pt x="0" y="62414"/>
                    <a:pt x="8949" y="40808"/>
                    <a:pt x="24879" y="24879"/>
                  </a:cubicBezTo>
                  <a:cubicBezTo>
                    <a:pt x="40808" y="8949"/>
                    <a:pt x="62414" y="0"/>
                    <a:pt x="84941" y="0"/>
                  </a:cubicBezTo>
                  <a:close/>
                </a:path>
              </a:pathLst>
            </a:custGeom>
            <a:blipFill>
              <a:blip r:embed="rId5"/>
              <a:stretch>
                <a:fillRect l="0" t="-4398" r="0" b="-4398"/>
              </a:stretch>
            </a:blipFill>
          </p:spPr>
        </p:sp>
      </p:grpSp>
      <p:sp>
        <p:nvSpPr>
          <p:cNvPr name="TextBox 8" id="8"/>
          <p:cNvSpPr txBox="true"/>
          <p:nvPr/>
        </p:nvSpPr>
        <p:spPr>
          <a:xfrm rot="0">
            <a:off x="1028700" y="4431983"/>
            <a:ext cx="6722198" cy="3589655"/>
          </a:xfrm>
          <a:prstGeom prst="rect">
            <a:avLst/>
          </a:prstGeom>
        </p:spPr>
        <p:txBody>
          <a:bodyPr anchor="t" rtlCol="false" tIns="0" lIns="0" bIns="0" rIns="0">
            <a:spAutoFit/>
          </a:bodyPr>
          <a:lstStyle/>
          <a:p>
            <a:pPr algn="l">
              <a:lnSpc>
                <a:spcPts val="3219"/>
              </a:lnSpc>
            </a:pPr>
            <a:r>
              <a:rPr lang="en-US" sz="2299">
                <a:solidFill>
                  <a:srgbClr val="2B2B2B"/>
                </a:solidFill>
                <a:latin typeface="Mukti"/>
                <a:ea typeface="Mukti"/>
                <a:cs typeface="Mukti"/>
                <a:sym typeface="Mukti"/>
              </a:rPr>
              <a:t>The theory proposes that a deep emotional bond between a child and a primary caregiver is vital for the healthy development of a child. </a:t>
            </a:r>
          </a:p>
          <a:p>
            <a:pPr algn="l">
              <a:lnSpc>
                <a:spcPts val="3219"/>
              </a:lnSpc>
            </a:pPr>
          </a:p>
          <a:p>
            <a:pPr algn="l">
              <a:lnSpc>
                <a:spcPts val="3219"/>
              </a:lnSpc>
            </a:pPr>
            <a:r>
              <a:rPr lang="en-US" sz="2299">
                <a:solidFill>
                  <a:srgbClr val="2B2B2B"/>
                </a:solidFill>
                <a:latin typeface="Mukti"/>
                <a:ea typeface="Mukti"/>
                <a:cs typeface="Mukti"/>
                <a:sym typeface="Mukti"/>
              </a:rPr>
              <a:t>Suggesting a secure attachment must be formed during the critical period ( the first 2 1/2 years) allows children to form an "internal working model" for all future relationships, while disruptions can lead to emotional and social problems later in life. </a:t>
            </a:r>
          </a:p>
        </p:txBody>
      </p:sp>
      <p:sp>
        <p:nvSpPr>
          <p:cNvPr name="TextBox 9" id="9"/>
          <p:cNvSpPr txBox="true"/>
          <p:nvPr/>
        </p:nvSpPr>
        <p:spPr>
          <a:xfrm rot="0">
            <a:off x="1028700" y="2988590"/>
            <a:ext cx="8115300" cy="703326"/>
          </a:xfrm>
          <a:prstGeom prst="rect">
            <a:avLst/>
          </a:prstGeom>
        </p:spPr>
        <p:txBody>
          <a:bodyPr anchor="t" rtlCol="false" tIns="0" lIns="0" bIns="0" rIns="0">
            <a:spAutoFit/>
          </a:bodyPr>
          <a:lstStyle/>
          <a:p>
            <a:pPr algn="l">
              <a:lnSpc>
                <a:spcPts val="4991"/>
              </a:lnSpc>
            </a:pPr>
            <a:r>
              <a:rPr lang="en-US" b="true" sz="6399" spc="-275">
                <a:solidFill>
                  <a:srgbClr val="2B2B2B"/>
                </a:solidFill>
                <a:latin typeface="Arial Unicode Bold"/>
                <a:ea typeface="Arial Unicode Bold"/>
                <a:cs typeface="Arial Unicode Bold"/>
                <a:sym typeface="Arial Unicode Bold"/>
              </a:rPr>
              <a:t>JOHN BOWLBY, 1907</a:t>
            </a:r>
          </a:p>
        </p:txBody>
      </p:sp>
      <p:sp>
        <p:nvSpPr>
          <p:cNvPr name="TextBox 10" id="10"/>
          <p:cNvSpPr txBox="true"/>
          <p:nvPr/>
        </p:nvSpPr>
        <p:spPr>
          <a:xfrm rot="0">
            <a:off x="1028700" y="3787165"/>
            <a:ext cx="6228071" cy="285755"/>
          </a:xfrm>
          <a:prstGeom prst="rect">
            <a:avLst/>
          </a:prstGeom>
        </p:spPr>
        <p:txBody>
          <a:bodyPr anchor="t" rtlCol="false" tIns="0" lIns="0" bIns="0" rIns="0">
            <a:spAutoFit/>
          </a:bodyPr>
          <a:lstStyle/>
          <a:p>
            <a:pPr algn="l">
              <a:lnSpc>
                <a:spcPts val="1950"/>
              </a:lnSpc>
            </a:pPr>
            <a:r>
              <a:rPr lang="en-US" b="true" sz="2500" spc="-107">
                <a:solidFill>
                  <a:srgbClr val="2B2B2B"/>
                </a:solidFill>
                <a:latin typeface="Arial Unicode Bold"/>
                <a:ea typeface="Arial Unicode Bold"/>
                <a:cs typeface="Arial Unicode Bold"/>
                <a:sym typeface="Arial Unicode Bold"/>
              </a:rPr>
              <a:t>ATTACHMENT THEORY</a:t>
            </a: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EBEBE6"/>
        </a:solidFill>
      </p:bgPr>
    </p:bg>
    <p:spTree>
      <p:nvGrpSpPr>
        <p:cNvPr id="1" name=""/>
        <p:cNvGrpSpPr/>
        <p:nvPr/>
      </p:nvGrpSpPr>
      <p:grpSpPr>
        <a:xfrm>
          <a:off x="0" y="0"/>
          <a:ext cx="0" cy="0"/>
          <a:chOff x="0" y="0"/>
          <a:chExt cx="0" cy="0"/>
        </a:xfrm>
      </p:grpSpPr>
      <p:grpSp>
        <p:nvGrpSpPr>
          <p:cNvPr name="Group 2" id="2"/>
          <p:cNvGrpSpPr/>
          <p:nvPr/>
        </p:nvGrpSpPr>
        <p:grpSpPr>
          <a:xfrm rot="0">
            <a:off x="0" y="2588388"/>
            <a:ext cx="2901768" cy="5110225"/>
            <a:chOff x="0" y="0"/>
            <a:chExt cx="3869025" cy="6813633"/>
          </a:xfrm>
        </p:grpSpPr>
        <p:pic>
          <p:nvPicPr>
            <p:cNvPr name="Picture 3" id="3"/>
            <p:cNvPicPr>
              <a:picLocks noChangeAspect="true"/>
            </p:cNvPicPr>
            <p:nvPr/>
          </p:nvPicPr>
          <p:blipFill>
            <a:blip r:embed="rId2"/>
            <a:srcRect l="33066" t="0" r="33066" b="0"/>
            <a:stretch>
              <a:fillRect/>
            </a:stretch>
          </p:blipFill>
          <p:spPr>
            <a:xfrm flipH="false" flipV="false">
              <a:off x="0" y="0"/>
              <a:ext cx="3869025" cy="6813633"/>
            </a:xfrm>
            <a:prstGeom prst="rect">
              <a:avLst/>
            </a:prstGeom>
          </p:spPr>
        </p:pic>
      </p:grpSp>
      <p:grpSp>
        <p:nvGrpSpPr>
          <p:cNvPr name="Group 4" id="4"/>
          <p:cNvGrpSpPr/>
          <p:nvPr/>
        </p:nvGrpSpPr>
        <p:grpSpPr>
          <a:xfrm rot="0">
            <a:off x="15386232" y="2588388"/>
            <a:ext cx="2901768" cy="5110225"/>
            <a:chOff x="0" y="0"/>
            <a:chExt cx="3869025" cy="6813633"/>
          </a:xfrm>
        </p:grpSpPr>
        <p:pic>
          <p:nvPicPr>
            <p:cNvPr name="Picture 5" id="5"/>
            <p:cNvPicPr>
              <a:picLocks noChangeAspect="true"/>
            </p:cNvPicPr>
            <p:nvPr/>
          </p:nvPicPr>
          <p:blipFill>
            <a:blip r:embed="rId2"/>
            <a:srcRect l="33066" t="0" r="33066" b="0"/>
            <a:stretch>
              <a:fillRect/>
            </a:stretch>
          </p:blipFill>
          <p:spPr>
            <a:xfrm flipH="false" flipV="false">
              <a:off x="0" y="0"/>
              <a:ext cx="3869025" cy="6813633"/>
            </a:xfrm>
            <a:prstGeom prst="rect">
              <a:avLst/>
            </a:prstGeom>
          </p:spPr>
        </p:pic>
      </p:grpSp>
      <p:grpSp>
        <p:nvGrpSpPr>
          <p:cNvPr name="Group 6" id="6"/>
          <p:cNvGrpSpPr/>
          <p:nvPr/>
        </p:nvGrpSpPr>
        <p:grpSpPr>
          <a:xfrm rot="0">
            <a:off x="15299967" y="8672740"/>
            <a:ext cx="1959333" cy="585560"/>
            <a:chOff x="0" y="0"/>
            <a:chExt cx="654045" cy="195466"/>
          </a:xfrm>
        </p:grpSpPr>
        <p:sp>
          <p:nvSpPr>
            <p:cNvPr name="Freeform 7" id="7"/>
            <p:cNvSpPr/>
            <p:nvPr/>
          </p:nvSpPr>
          <p:spPr>
            <a:xfrm flipH="false" flipV="false" rot="0">
              <a:off x="0" y="0"/>
              <a:ext cx="654045" cy="195466"/>
            </a:xfrm>
            <a:custGeom>
              <a:avLst/>
              <a:gdLst/>
              <a:ahLst/>
              <a:cxnLst/>
              <a:rect r="r" b="b" t="t" l="l"/>
              <a:pathLst>
                <a:path h="195466" w="654045">
                  <a:moveTo>
                    <a:pt x="97733" y="0"/>
                  </a:moveTo>
                  <a:lnTo>
                    <a:pt x="556312" y="0"/>
                  </a:lnTo>
                  <a:cubicBezTo>
                    <a:pt x="582232" y="0"/>
                    <a:pt x="607091" y="10297"/>
                    <a:pt x="625420" y="28625"/>
                  </a:cubicBezTo>
                  <a:cubicBezTo>
                    <a:pt x="643748" y="46954"/>
                    <a:pt x="654045" y="71813"/>
                    <a:pt x="654045" y="97733"/>
                  </a:cubicBezTo>
                  <a:lnTo>
                    <a:pt x="654045" y="97733"/>
                  </a:lnTo>
                  <a:cubicBezTo>
                    <a:pt x="654045" y="123653"/>
                    <a:pt x="643748" y="148512"/>
                    <a:pt x="625420" y="166840"/>
                  </a:cubicBezTo>
                  <a:cubicBezTo>
                    <a:pt x="607091" y="185169"/>
                    <a:pt x="582232" y="195466"/>
                    <a:pt x="556312" y="195466"/>
                  </a:cubicBezTo>
                  <a:lnTo>
                    <a:pt x="97733" y="195466"/>
                  </a:lnTo>
                  <a:cubicBezTo>
                    <a:pt x="71813" y="195466"/>
                    <a:pt x="46954" y="185169"/>
                    <a:pt x="28625" y="166840"/>
                  </a:cubicBezTo>
                  <a:cubicBezTo>
                    <a:pt x="10297" y="148512"/>
                    <a:pt x="0" y="123653"/>
                    <a:pt x="0" y="97733"/>
                  </a:cubicBezTo>
                  <a:lnTo>
                    <a:pt x="0" y="97733"/>
                  </a:lnTo>
                  <a:cubicBezTo>
                    <a:pt x="0" y="71813"/>
                    <a:pt x="10297" y="46954"/>
                    <a:pt x="28625" y="28625"/>
                  </a:cubicBezTo>
                  <a:cubicBezTo>
                    <a:pt x="46954" y="10297"/>
                    <a:pt x="71813" y="0"/>
                    <a:pt x="97733" y="0"/>
                  </a:cubicBezTo>
                  <a:close/>
                </a:path>
              </a:pathLst>
            </a:custGeom>
            <a:solidFill>
              <a:srgbClr val="000000">
                <a:alpha val="0"/>
              </a:srgbClr>
            </a:solidFill>
            <a:ln w="19050" cap="rnd">
              <a:solidFill>
                <a:srgbClr val="2B2B2B"/>
              </a:solidFill>
              <a:prstDash val="solid"/>
              <a:round/>
            </a:ln>
          </p:spPr>
        </p:sp>
        <p:sp>
          <p:nvSpPr>
            <p:cNvPr name="TextBox 8" id="8"/>
            <p:cNvSpPr txBox="true"/>
            <p:nvPr/>
          </p:nvSpPr>
          <p:spPr>
            <a:xfrm>
              <a:off x="0" y="85725"/>
              <a:ext cx="654045" cy="109741"/>
            </a:xfrm>
            <a:prstGeom prst="rect">
              <a:avLst/>
            </a:prstGeom>
          </p:spPr>
          <p:txBody>
            <a:bodyPr anchor="ctr" rtlCol="false" tIns="50800" lIns="50800" bIns="50800" rIns="50800"/>
            <a:lstStyle/>
            <a:p>
              <a:pPr algn="ctr">
                <a:lnSpc>
                  <a:spcPts val="1638"/>
                </a:lnSpc>
              </a:pPr>
            </a:p>
          </p:txBody>
        </p:sp>
      </p:grpSp>
      <p:sp>
        <p:nvSpPr>
          <p:cNvPr name="Freeform 9" id="9"/>
          <p:cNvSpPr/>
          <p:nvPr/>
        </p:nvSpPr>
        <p:spPr>
          <a:xfrm flipH="false" flipV="false" rot="0">
            <a:off x="16483801" y="8852792"/>
            <a:ext cx="502027" cy="225456"/>
          </a:xfrm>
          <a:custGeom>
            <a:avLst/>
            <a:gdLst/>
            <a:ahLst/>
            <a:cxnLst/>
            <a:rect r="r" b="b" t="t" l="l"/>
            <a:pathLst>
              <a:path h="225456" w="502027">
                <a:moveTo>
                  <a:pt x="0" y="0"/>
                </a:moveTo>
                <a:lnTo>
                  <a:pt x="502028" y="0"/>
                </a:lnTo>
                <a:lnTo>
                  <a:pt x="502028" y="225456"/>
                </a:lnTo>
                <a:lnTo>
                  <a:pt x="0" y="225456"/>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10" id="10"/>
          <p:cNvSpPr txBox="true"/>
          <p:nvPr/>
        </p:nvSpPr>
        <p:spPr>
          <a:xfrm rot="0">
            <a:off x="4456145" y="3524082"/>
            <a:ext cx="9375711" cy="5660391"/>
          </a:xfrm>
          <a:prstGeom prst="rect">
            <a:avLst/>
          </a:prstGeom>
        </p:spPr>
        <p:txBody>
          <a:bodyPr anchor="t" rtlCol="false" tIns="0" lIns="0" bIns="0" rIns="0">
            <a:spAutoFit/>
          </a:bodyPr>
          <a:lstStyle/>
          <a:p>
            <a:pPr algn="ctr">
              <a:lnSpc>
                <a:spcPts val="4059"/>
              </a:lnSpc>
            </a:pPr>
            <a:r>
              <a:rPr lang="en-US" sz="2899">
                <a:solidFill>
                  <a:srgbClr val="2B2B2B"/>
                </a:solidFill>
                <a:latin typeface="Mukti"/>
                <a:ea typeface="Mukti"/>
                <a:cs typeface="Mukti"/>
                <a:sym typeface="Mukti"/>
              </a:rPr>
              <a:t>“Attachment is a clinical term used to describe "a lasting psychological connectedness between human beings” (Bowlby, 1997).”</a:t>
            </a:r>
          </a:p>
          <a:p>
            <a:pPr algn="ctr">
              <a:lnSpc>
                <a:spcPts val="4059"/>
              </a:lnSpc>
            </a:pPr>
            <a:r>
              <a:rPr lang="en-US" sz="2899">
                <a:solidFill>
                  <a:srgbClr val="2B2B2B"/>
                </a:solidFill>
                <a:latin typeface="Mukti"/>
                <a:ea typeface="Mukti"/>
                <a:cs typeface="Mukti"/>
                <a:sym typeface="Mukti"/>
              </a:rPr>
              <a:t>The attachment theory is particularly suited to Amira's needs because it expresses the importance of emotional bonds, separation and the secure base a caregiver has. </a:t>
            </a:r>
          </a:p>
          <a:p>
            <a:pPr algn="ctr">
              <a:lnSpc>
                <a:spcPts val="4059"/>
              </a:lnSpc>
            </a:pPr>
          </a:p>
          <a:p>
            <a:pPr algn="ctr">
              <a:lnSpc>
                <a:spcPts val="4199"/>
              </a:lnSpc>
            </a:pPr>
            <a:r>
              <a:rPr lang="en-US" sz="2999">
                <a:solidFill>
                  <a:srgbClr val="2B2B2B"/>
                </a:solidFill>
                <a:latin typeface="Mukti"/>
                <a:ea typeface="Mukti"/>
                <a:cs typeface="Mukti"/>
                <a:sym typeface="Mukti"/>
              </a:rPr>
              <a:t>This ties in perfectly to the anxiety Amira expresses when separated and relationships in nursey settings </a:t>
            </a:r>
          </a:p>
          <a:p>
            <a:pPr algn="ctr">
              <a:lnSpc>
                <a:spcPts val="4059"/>
              </a:lnSpc>
            </a:pPr>
            <a:r>
              <a:rPr lang="en-US" sz="2899">
                <a:solidFill>
                  <a:srgbClr val="2B2B2B"/>
                </a:solidFill>
                <a:latin typeface="Mukti"/>
                <a:ea typeface="Mukti"/>
                <a:cs typeface="Mukti"/>
                <a:sym typeface="Mukti"/>
              </a:rPr>
              <a:t>Bowlby's focus was on emotional connection which helps for stimulation </a:t>
            </a:r>
          </a:p>
        </p:txBody>
      </p:sp>
      <p:sp>
        <p:nvSpPr>
          <p:cNvPr name="TextBox 11" id="11"/>
          <p:cNvSpPr txBox="true"/>
          <p:nvPr/>
        </p:nvSpPr>
        <p:spPr>
          <a:xfrm rot="0">
            <a:off x="5905449" y="1454468"/>
            <a:ext cx="6477101" cy="1960626"/>
          </a:xfrm>
          <a:prstGeom prst="rect">
            <a:avLst/>
          </a:prstGeom>
        </p:spPr>
        <p:txBody>
          <a:bodyPr anchor="t" rtlCol="false" tIns="0" lIns="0" bIns="0" rIns="0">
            <a:spAutoFit/>
          </a:bodyPr>
          <a:lstStyle/>
          <a:p>
            <a:pPr algn="ctr">
              <a:lnSpc>
                <a:spcPts val="4991"/>
              </a:lnSpc>
            </a:pPr>
            <a:r>
              <a:rPr lang="en-US" b="true" sz="6399" spc="-275">
                <a:solidFill>
                  <a:srgbClr val="2B2B2B"/>
                </a:solidFill>
                <a:latin typeface="Arial Unicode Bold"/>
                <a:ea typeface="Arial Unicode Bold"/>
                <a:cs typeface="Arial Unicode Bold"/>
                <a:sym typeface="Arial Unicode Bold"/>
              </a:rPr>
              <a:t>THE ATTACHMENT THEORY </a:t>
            </a: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bg>
      <p:bgPr>
        <a:solidFill>
          <a:srgbClr val="EBEBE6"/>
        </a:solidFill>
      </p:bgPr>
    </p:bg>
    <p:spTree>
      <p:nvGrpSpPr>
        <p:cNvPr id="1" name=""/>
        <p:cNvGrpSpPr/>
        <p:nvPr/>
      </p:nvGrpSpPr>
      <p:grpSpPr>
        <a:xfrm>
          <a:off x="0" y="0"/>
          <a:ext cx="0" cy="0"/>
          <a:chOff x="0" y="0"/>
          <a:chExt cx="0" cy="0"/>
        </a:xfrm>
      </p:grpSpPr>
      <p:grpSp>
        <p:nvGrpSpPr>
          <p:cNvPr name="Group 2" id="2"/>
          <p:cNvGrpSpPr/>
          <p:nvPr/>
        </p:nvGrpSpPr>
        <p:grpSpPr>
          <a:xfrm rot="0">
            <a:off x="0" y="0"/>
            <a:ext cx="6994091" cy="10287000"/>
            <a:chOff x="0" y="0"/>
            <a:chExt cx="9325455" cy="13716000"/>
          </a:xfrm>
        </p:grpSpPr>
        <p:pic>
          <p:nvPicPr>
            <p:cNvPr name="Picture 3" id="3"/>
            <p:cNvPicPr>
              <a:picLocks noChangeAspect="true"/>
            </p:cNvPicPr>
            <p:nvPr/>
          </p:nvPicPr>
          <p:blipFill>
            <a:blip r:embed="rId2">
              <a:alphaModFix amt="34000"/>
            </a:blip>
            <a:srcRect l="29725" t="0" r="29725" b="0"/>
            <a:stretch>
              <a:fillRect/>
            </a:stretch>
          </p:blipFill>
          <p:spPr>
            <a:xfrm flipH="false" flipV="false">
              <a:off x="0" y="0"/>
              <a:ext cx="9325455" cy="13716000"/>
            </a:xfrm>
            <a:prstGeom prst="rect">
              <a:avLst/>
            </a:prstGeom>
          </p:spPr>
        </p:pic>
      </p:grpSp>
      <p:sp>
        <p:nvSpPr>
          <p:cNvPr name="Freeform 4" id="4"/>
          <p:cNvSpPr/>
          <p:nvPr/>
        </p:nvSpPr>
        <p:spPr>
          <a:xfrm flipH="false" flipV="false" rot="0">
            <a:off x="16483801" y="9640361"/>
            <a:ext cx="502027" cy="225456"/>
          </a:xfrm>
          <a:custGeom>
            <a:avLst/>
            <a:gdLst/>
            <a:ahLst/>
            <a:cxnLst/>
            <a:rect r="r" b="b" t="t" l="l"/>
            <a:pathLst>
              <a:path h="225456" w="502027">
                <a:moveTo>
                  <a:pt x="0" y="0"/>
                </a:moveTo>
                <a:lnTo>
                  <a:pt x="502028" y="0"/>
                </a:lnTo>
                <a:lnTo>
                  <a:pt x="502028" y="225456"/>
                </a:lnTo>
                <a:lnTo>
                  <a:pt x="0" y="225456"/>
                </a:lnTo>
                <a:lnTo>
                  <a:pt x="0" y="0"/>
                </a:lnTo>
                <a:close/>
              </a:path>
            </a:pathLst>
          </a:custGeom>
          <a:blipFill>
            <a:blip r:embed="rId3">
              <a:extLst>
                <a:ext uri="{96DAC541-7B7A-43D3-8B79-37D633B846F1}">
                  <asvg:svgBlip xmlns:asvg="http://schemas.microsoft.com/office/drawing/2016/SVG/main" r:embed="rId4"/>
                </a:ext>
              </a:extLst>
            </a:blip>
            <a:stretch>
              <a:fillRect l="0" t="0" r="0" b="0"/>
            </a:stretch>
          </a:blipFill>
        </p:spPr>
      </p:sp>
      <p:sp>
        <p:nvSpPr>
          <p:cNvPr name="TextBox 5" id="5"/>
          <p:cNvSpPr txBox="true"/>
          <p:nvPr/>
        </p:nvSpPr>
        <p:spPr>
          <a:xfrm rot="0">
            <a:off x="7373686" y="4076528"/>
            <a:ext cx="10914314" cy="5227320"/>
          </a:xfrm>
          <a:prstGeom prst="rect">
            <a:avLst/>
          </a:prstGeom>
        </p:spPr>
        <p:txBody>
          <a:bodyPr anchor="t" rtlCol="false" tIns="0" lIns="0" bIns="0" rIns="0">
            <a:spAutoFit/>
          </a:bodyPr>
          <a:lstStyle/>
          <a:p>
            <a:pPr algn="ctr">
              <a:lnSpc>
                <a:spcPts val="3779"/>
              </a:lnSpc>
            </a:pPr>
            <a:r>
              <a:rPr lang="en-US" sz="2699">
                <a:solidFill>
                  <a:srgbClr val="2B2B2B"/>
                </a:solidFill>
                <a:latin typeface="Mukti"/>
                <a:ea typeface="Mukti"/>
                <a:cs typeface="Mukti"/>
                <a:sym typeface="Mukti"/>
              </a:rPr>
              <a:t>Attachment styles include - anxious, avoidant, secure and disorganised </a:t>
            </a:r>
          </a:p>
          <a:p>
            <a:pPr algn="ctr">
              <a:lnSpc>
                <a:spcPts val="3779"/>
              </a:lnSpc>
            </a:pPr>
          </a:p>
          <a:p>
            <a:pPr algn="l">
              <a:lnSpc>
                <a:spcPts val="3779"/>
              </a:lnSpc>
            </a:pPr>
            <a:r>
              <a:rPr lang="en-US" sz="2699" u="sng">
                <a:solidFill>
                  <a:srgbClr val="2B2B2B"/>
                </a:solidFill>
                <a:latin typeface="Mukti"/>
                <a:ea typeface="Mukti"/>
                <a:cs typeface="Mukti"/>
                <a:sym typeface="Mukti"/>
              </a:rPr>
              <a:t>Key concepts: </a:t>
            </a:r>
          </a:p>
          <a:p>
            <a:pPr algn="l">
              <a:lnSpc>
                <a:spcPts val="3779"/>
              </a:lnSpc>
            </a:pPr>
            <a:r>
              <a:rPr lang="en-US" sz="2699">
                <a:solidFill>
                  <a:srgbClr val="2B2B2B"/>
                </a:solidFill>
                <a:latin typeface="Mukti"/>
                <a:ea typeface="Mukti"/>
                <a:cs typeface="Mukti"/>
                <a:sym typeface="Mukti"/>
              </a:rPr>
              <a:t>Safe haven &amp; secure base - Having a key caregiver provides psychological safety and comfort.</a:t>
            </a:r>
          </a:p>
          <a:p>
            <a:pPr algn="l">
              <a:lnSpc>
                <a:spcPts val="3779"/>
              </a:lnSpc>
            </a:pPr>
            <a:r>
              <a:rPr lang="en-US" sz="2699">
                <a:solidFill>
                  <a:srgbClr val="2B2B2B"/>
                </a:solidFill>
                <a:latin typeface="Mukti"/>
                <a:ea typeface="Mukti"/>
                <a:cs typeface="Mukti"/>
                <a:sym typeface="Mukti"/>
              </a:rPr>
              <a:t>This also allows for the child to explore confidently </a:t>
            </a:r>
          </a:p>
          <a:p>
            <a:pPr algn="l">
              <a:lnSpc>
                <a:spcPts val="3779"/>
              </a:lnSpc>
            </a:pPr>
            <a:r>
              <a:rPr lang="en-US" sz="2699">
                <a:solidFill>
                  <a:srgbClr val="2B2B2B"/>
                </a:solidFill>
                <a:latin typeface="Mukti"/>
                <a:ea typeface="Mukti"/>
                <a:cs typeface="Mukti"/>
                <a:sym typeface="Mukti"/>
              </a:rPr>
              <a:t>Critical periods - these years are incredibly formative for attachment styles although they can change this period is vital </a:t>
            </a:r>
          </a:p>
          <a:p>
            <a:pPr algn="l">
              <a:lnSpc>
                <a:spcPts val="3779"/>
              </a:lnSpc>
            </a:pPr>
            <a:r>
              <a:rPr lang="en-US" sz="2699">
                <a:solidFill>
                  <a:srgbClr val="2B2B2B"/>
                </a:solidFill>
                <a:latin typeface="Mukti"/>
                <a:ea typeface="Mukti"/>
                <a:cs typeface="Mukti"/>
                <a:sym typeface="Mukti"/>
              </a:rPr>
              <a:t>Internal working models - Interactions with care givers being to form models that contribute to future development  </a:t>
            </a:r>
          </a:p>
          <a:p>
            <a:pPr algn="l">
              <a:lnSpc>
                <a:spcPts val="3779"/>
              </a:lnSpc>
            </a:pPr>
            <a:r>
              <a:rPr lang="en-US" sz="2699">
                <a:solidFill>
                  <a:srgbClr val="2B2B2B"/>
                </a:solidFill>
                <a:latin typeface="Mukti"/>
                <a:ea typeface="Mukti"/>
                <a:cs typeface="Mukti"/>
                <a:sym typeface="Mukti"/>
              </a:rPr>
              <a:t>The formation of a primary bond and social releases like smiling</a:t>
            </a:r>
          </a:p>
        </p:txBody>
      </p:sp>
      <p:sp>
        <p:nvSpPr>
          <p:cNvPr name="TextBox 6" id="6"/>
          <p:cNvSpPr txBox="true"/>
          <p:nvPr/>
        </p:nvSpPr>
        <p:spPr>
          <a:xfrm rot="0">
            <a:off x="8822866" y="1295400"/>
            <a:ext cx="6477101" cy="2589276"/>
          </a:xfrm>
          <a:prstGeom prst="rect">
            <a:avLst/>
          </a:prstGeom>
        </p:spPr>
        <p:txBody>
          <a:bodyPr anchor="t" rtlCol="false" tIns="0" lIns="0" bIns="0" rIns="0">
            <a:spAutoFit/>
          </a:bodyPr>
          <a:lstStyle/>
          <a:p>
            <a:pPr algn="ctr">
              <a:lnSpc>
                <a:spcPts val="4991"/>
              </a:lnSpc>
            </a:pPr>
            <a:r>
              <a:rPr lang="en-US" b="true" sz="6399" spc="-275">
                <a:solidFill>
                  <a:srgbClr val="2B2B2B"/>
                </a:solidFill>
                <a:latin typeface="Arial Unicode Bold"/>
                <a:ea typeface="Arial Unicode Bold"/>
                <a:cs typeface="Arial Unicode Bold"/>
                <a:sym typeface="Arial Unicode Bold"/>
              </a:rPr>
              <a:t>KEY CONCEPTS OF THE ATTACHMENT THEORY </a:t>
            </a: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bg>
      <p:bgPr>
        <a:solidFill>
          <a:srgbClr val="EBEBE6"/>
        </a:solidFill>
      </p:bgPr>
    </p:bg>
    <p:spTree>
      <p:nvGrpSpPr>
        <p:cNvPr id="1" name=""/>
        <p:cNvGrpSpPr/>
        <p:nvPr/>
      </p:nvGrpSpPr>
      <p:grpSpPr>
        <a:xfrm>
          <a:off x="0" y="0"/>
          <a:ext cx="0" cy="0"/>
          <a:chOff x="0" y="0"/>
          <a:chExt cx="0" cy="0"/>
        </a:xfrm>
      </p:grpSpPr>
      <p:grpSp>
        <p:nvGrpSpPr>
          <p:cNvPr name="Group 2" id="2"/>
          <p:cNvGrpSpPr/>
          <p:nvPr/>
        </p:nvGrpSpPr>
        <p:grpSpPr>
          <a:xfrm rot="0">
            <a:off x="-3610912" y="-964533"/>
            <a:ext cx="13070736" cy="12216065"/>
            <a:chOff x="0" y="0"/>
            <a:chExt cx="869666" cy="812800"/>
          </a:xfrm>
        </p:grpSpPr>
        <p:sp>
          <p:nvSpPr>
            <p:cNvPr name="Freeform 3" id="3"/>
            <p:cNvSpPr/>
            <p:nvPr/>
          </p:nvSpPr>
          <p:spPr>
            <a:xfrm flipH="false" flipV="false" rot="0">
              <a:off x="0" y="0"/>
              <a:ext cx="869666" cy="812800"/>
            </a:xfrm>
            <a:custGeom>
              <a:avLst/>
              <a:gdLst/>
              <a:ahLst/>
              <a:cxnLst/>
              <a:rect r="r" b="b" t="t" l="l"/>
              <a:pathLst>
                <a:path h="812800" w="869666">
                  <a:moveTo>
                    <a:pt x="434833" y="0"/>
                  </a:moveTo>
                  <a:cubicBezTo>
                    <a:pt x="194681" y="0"/>
                    <a:pt x="0" y="181951"/>
                    <a:pt x="0" y="406400"/>
                  </a:cubicBezTo>
                  <a:cubicBezTo>
                    <a:pt x="0" y="630849"/>
                    <a:pt x="194681" y="812800"/>
                    <a:pt x="434833" y="812800"/>
                  </a:cubicBezTo>
                  <a:cubicBezTo>
                    <a:pt x="674984" y="812800"/>
                    <a:pt x="869666" y="630849"/>
                    <a:pt x="869666" y="406400"/>
                  </a:cubicBezTo>
                  <a:cubicBezTo>
                    <a:pt x="869666" y="181951"/>
                    <a:pt x="674984" y="0"/>
                    <a:pt x="434833" y="0"/>
                  </a:cubicBezTo>
                  <a:close/>
                </a:path>
              </a:pathLst>
            </a:custGeom>
            <a:solidFill>
              <a:srgbClr val="000000">
                <a:alpha val="0"/>
              </a:srgbClr>
            </a:solidFill>
            <a:ln w="9525" cap="sq">
              <a:solidFill>
                <a:srgbClr val="2B2B2B"/>
              </a:solidFill>
              <a:prstDash val="solid"/>
              <a:miter/>
            </a:ln>
          </p:spPr>
        </p:sp>
        <p:sp>
          <p:nvSpPr>
            <p:cNvPr name="TextBox 4" id="4"/>
            <p:cNvSpPr txBox="true"/>
            <p:nvPr/>
          </p:nvSpPr>
          <p:spPr>
            <a:xfrm>
              <a:off x="81531" y="38100"/>
              <a:ext cx="706603" cy="698500"/>
            </a:xfrm>
            <a:prstGeom prst="rect">
              <a:avLst/>
            </a:prstGeom>
          </p:spPr>
          <p:txBody>
            <a:bodyPr anchor="ctr" rtlCol="false" tIns="46332" lIns="46332" bIns="46332" rIns="46332"/>
            <a:lstStyle/>
            <a:p>
              <a:pPr algn="ctr">
                <a:lnSpc>
                  <a:spcPts val="2426"/>
                </a:lnSpc>
              </a:pPr>
            </a:p>
          </p:txBody>
        </p:sp>
      </p:grpSp>
      <p:grpSp>
        <p:nvGrpSpPr>
          <p:cNvPr name="Group 5" id="5"/>
          <p:cNvGrpSpPr/>
          <p:nvPr/>
        </p:nvGrpSpPr>
        <p:grpSpPr>
          <a:xfrm rot="0">
            <a:off x="15299967" y="8672740"/>
            <a:ext cx="1959333" cy="585560"/>
            <a:chOff x="0" y="0"/>
            <a:chExt cx="654045" cy="195466"/>
          </a:xfrm>
        </p:grpSpPr>
        <p:sp>
          <p:nvSpPr>
            <p:cNvPr name="Freeform 6" id="6"/>
            <p:cNvSpPr/>
            <p:nvPr/>
          </p:nvSpPr>
          <p:spPr>
            <a:xfrm flipH="false" flipV="false" rot="0">
              <a:off x="0" y="0"/>
              <a:ext cx="654045" cy="195466"/>
            </a:xfrm>
            <a:custGeom>
              <a:avLst/>
              <a:gdLst/>
              <a:ahLst/>
              <a:cxnLst/>
              <a:rect r="r" b="b" t="t" l="l"/>
              <a:pathLst>
                <a:path h="195466" w="654045">
                  <a:moveTo>
                    <a:pt x="97733" y="0"/>
                  </a:moveTo>
                  <a:lnTo>
                    <a:pt x="556312" y="0"/>
                  </a:lnTo>
                  <a:cubicBezTo>
                    <a:pt x="582232" y="0"/>
                    <a:pt x="607091" y="10297"/>
                    <a:pt x="625420" y="28625"/>
                  </a:cubicBezTo>
                  <a:cubicBezTo>
                    <a:pt x="643748" y="46954"/>
                    <a:pt x="654045" y="71813"/>
                    <a:pt x="654045" y="97733"/>
                  </a:cubicBezTo>
                  <a:lnTo>
                    <a:pt x="654045" y="97733"/>
                  </a:lnTo>
                  <a:cubicBezTo>
                    <a:pt x="654045" y="123653"/>
                    <a:pt x="643748" y="148512"/>
                    <a:pt x="625420" y="166840"/>
                  </a:cubicBezTo>
                  <a:cubicBezTo>
                    <a:pt x="607091" y="185169"/>
                    <a:pt x="582232" y="195466"/>
                    <a:pt x="556312" y="195466"/>
                  </a:cubicBezTo>
                  <a:lnTo>
                    <a:pt x="97733" y="195466"/>
                  </a:lnTo>
                  <a:cubicBezTo>
                    <a:pt x="71813" y="195466"/>
                    <a:pt x="46954" y="185169"/>
                    <a:pt x="28625" y="166840"/>
                  </a:cubicBezTo>
                  <a:cubicBezTo>
                    <a:pt x="10297" y="148512"/>
                    <a:pt x="0" y="123653"/>
                    <a:pt x="0" y="97733"/>
                  </a:cubicBezTo>
                  <a:lnTo>
                    <a:pt x="0" y="97733"/>
                  </a:lnTo>
                  <a:cubicBezTo>
                    <a:pt x="0" y="71813"/>
                    <a:pt x="10297" y="46954"/>
                    <a:pt x="28625" y="28625"/>
                  </a:cubicBezTo>
                  <a:cubicBezTo>
                    <a:pt x="46954" y="10297"/>
                    <a:pt x="71813" y="0"/>
                    <a:pt x="97733" y="0"/>
                  </a:cubicBezTo>
                  <a:close/>
                </a:path>
              </a:pathLst>
            </a:custGeom>
            <a:solidFill>
              <a:srgbClr val="000000">
                <a:alpha val="0"/>
              </a:srgbClr>
            </a:solidFill>
            <a:ln w="19050" cap="rnd">
              <a:solidFill>
                <a:srgbClr val="2B2B2B"/>
              </a:solidFill>
              <a:prstDash val="solid"/>
              <a:round/>
            </a:ln>
          </p:spPr>
        </p:sp>
        <p:sp>
          <p:nvSpPr>
            <p:cNvPr name="TextBox 7" id="7"/>
            <p:cNvSpPr txBox="true"/>
            <p:nvPr/>
          </p:nvSpPr>
          <p:spPr>
            <a:xfrm>
              <a:off x="0" y="85725"/>
              <a:ext cx="654045" cy="109741"/>
            </a:xfrm>
            <a:prstGeom prst="rect">
              <a:avLst/>
            </a:prstGeom>
          </p:spPr>
          <p:txBody>
            <a:bodyPr anchor="ctr" rtlCol="false" tIns="50800" lIns="50800" bIns="50800" rIns="50800"/>
            <a:lstStyle/>
            <a:p>
              <a:pPr algn="ctr">
                <a:lnSpc>
                  <a:spcPts val="1638"/>
                </a:lnSpc>
              </a:pPr>
            </a:p>
          </p:txBody>
        </p:sp>
      </p:grpSp>
      <p:sp>
        <p:nvSpPr>
          <p:cNvPr name="Freeform 8" id="8"/>
          <p:cNvSpPr/>
          <p:nvPr/>
        </p:nvSpPr>
        <p:spPr>
          <a:xfrm flipH="false" flipV="false" rot="0">
            <a:off x="16483801" y="8852792"/>
            <a:ext cx="502027" cy="225456"/>
          </a:xfrm>
          <a:custGeom>
            <a:avLst/>
            <a:gdLst/>
            <a:ahLst/>
            <a:cxnLst/>
            <a:rect r="r" b="b" t="t" l="l"/>
            <a:pathLst>
              <a:path h="225456" w="502027">
                <a:moveTo>
                  <a:pt x="0" y="0"/>
                </a:moveTo>
                <a:lnTo>
                  <a:pt x="502028" y="0"/>
                </a:lnTo>
                <a:lnTo>
                  <a:pt x="502028" y="225456"/>
                </a:lnTo>
                <a:lnTo>
                  <a:pt x="0" y="225456"/>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9" id="9"/>
          <p:cNvGrpSpPr/>
          <p:nvPr/>
        </p:nvGrpSpPr>
        <p:grpSpPr>
          <a:xfrm rot="0">
            <a:off x="9093225" y="4800238"/>
            <a:ext cx="733198" cy="369002"/>
            <a:chOff x="0" y="0"/>
            <a:chExt cx="1615013" cy="812800"/>
          </a:xfrm>
        </p:grpSpPr>
        <p:sp>
          <p:nvSpPr>
            <p:cNvPr name="Freeform 10" id="10"/>
            <p:cNvSpPr/>
            <p:nvPr/>
          </p:nvSpPr>
          <p:spPr>
            <a:xfrm flipH="false" flipV="false" rot="0">
              <a:off x="0" y="0"/>
              <a:ext cx="1615013" cy="812800"/>
            </a:xfrm>
            <a:custGeom>
              <a:avLst/>
              <a:gdLst/>
              <a:ahLst/>
              <a:cxnLst/>
              <a:rect r="r" b="b" t="t" l="l"/>
              <a:pathLst>
                <a:path h="812800" w="1615013">
                  <a:moveTo>
                    <a:pt x="807506" y="0"/>
                  </a:moveTo>
                  <a:cubicBezTo>
                    <a:pt x="361533" y="0"/>
                    <a:pt x="0" y="181951"/>
                    <a:pt x="0" y="406400"/>
                  </a:cubicBezTo>
                  <a:cubicBezTo>
                    <a:pt x="0" y="630849"/>
                    <a:pt x="361533" y="812800"/>
                    <a:pt x="807506" y="812800"/>
                  </a:cubicBezTo>
                  <a:cubicBezTo>
                    <a:pt x="1253480" y="812800"/>
                    <a:pt x="1615013" y="630849"/>
                    <a:pt x="1615013" y="406400"/>
                  </a:cubicBezTo>
                  <a:cubicBezTo>
                    <a:pt x="1615013" y="181951"/>
                    <a:pt x="1253480" y="0"/>
                    <a:pt x="807506" y="0"/>
                  </a:cubicBezTo>
                  <a:close/>
                </a:path>
              </a:pathLst>
            </a:custGeom>
            <a:solidFill>
              <a:srgbClr val="EBEBE6"/>
            </a:solidFill>
            <a:ln w="9525" cap="sq">
              <a:solidFill>
                <a:srgbClr val="2B2B2B"/>
              </a:solidFill>
              <a:prstDash val="solid"/>
              <a:miter/>
            </a:ln>
          </p:spPr>
        </p:sp>
        <p:sp>
          <p:nvSpPr>
            <p:cNvPr name="TextBox 11" id="11"/>
            <p:cNvSpPr txBox="true"/>
            <p:nvPr/>
          </p:nvSpPr>
          <p:spPr>
            <a:xfrm>
              <a:off x="151407" y="38100"/>
              <a:ext cx="1312198" cy="698500"/>
            </a:xfrm>
            <a:prstGeom prst="rect">
              <a:avLst/>
            </a:prstGeom>
          </p:spPr>
          <p:txBody>
            <a:bodyPr anchor="ctr" rtlCol="false" tIns="46332" lIns="46332" bIns="46332" rIns="46332"/>
            <a:lstStyle/>
            <a:p>
              <a:pPr algn="ctr">
                <a:lnSpc>
                  <a:spcPts val="2426"/>
                </a:lnSpc>
              </a:pPr>
            </a:p>
          </p:txBody>
        </p:sp>
      </p:grpSp>
      <p:grpSp>
        <p:nvGrpSpPr>
          <p:cNvPr name="Group 12" id="12"/>
          <p:cNvGrpSpPr/>
          <p:nvPr/>
        </p:nvGrpSpPr>
        <p:grpSpPr>
          <a:xfrm rot="0">
            <a:off x="8374201" y="7502147"/>
            <a:ext cx="733198" cy="369002"/>
            <a:chOff x="0" y="0"/>
            <a:chExt cx="1615013" cy="812800"/>
          </a:xfrm>
        </p:grpSpPr>
        <p:sp>
          <p:nvSpPr>
            <p:cNvPr name="Freeform 13" id="13"/>
            <p:cNvSpPr/>
            <p:nvPr/>
          </p:nvSpPr>
          <p:spPr>
            <a:xfrm flipH="false" flipV="false" rot="0">
              <a:off x="0" y="0"/>
              <a:ext cx="1615013" cy="812800"/>
            </a:xfrm>
            <a:custGeom>
              <a:avLst/>
              <a:gdLst/>
              <a:ahLst/>
              <a:cxnLst/>
              <a:rect r="r" b="b" t="t" l="l"/>
              <a:pathLst>
                <a:path h="812800" w="1615013">
                  <a:moveTo>
                    <a:pt x="807506" y="0"/>
                  </a:moveTo>
                  <a:cubicBezTo>
                    <a:pt x="361533" y="0"/>
                    <a:pt x="0" y="181951"/>
                    <a:pt x="0" y="406400"/>
                  </a:cubicBezTo>
                  <a:cubicBezTo>
                    <a:pt x="0" y="630849"/>
                    <a:pt x="361533" y="812800"/>
                    <a:pt x="807506" y="812800"/>
                  </a:cubicBezTo>
                  <a:cubicBezTo>
                    <a:pt x="1253480" y="812800"/>
                    <a:pt x="1615013" y="630849"/>
                    <a:pt x="1615013" y="406400"/>
                  </a:cubicBezTo>
                  <a:cubicBezTo>
                    <a:pt x="1615013" y="181951"/>
                    <a:pt x="1253480" y="0"/>
                    <a:pt x="807506" y="0"/>
                  </a:cubicBezTo>
                  <a:close/>
                </a:path>
              </a:pathLst>
            </a:custGeom>
            <a:solidFill>
              <a:srgbClr val="EBEBE6"/>
            </a:solidFill>
            <a:ln w="9525" cap="sq">
              <a:solidFill>
                <a:srgbClr val="2B2B2B"/>
              </a:solidFill>
              <a:prstDash val="solid"/>
              <a:miter/>
            </a:ln>
          </p:spPr>
        </p:sp>
        <p:sp>
          <p:nvSpPr>
            <p:cNvPr name="TextBox 14" id="14"/>
            <p:cNvSpPr txBox="true"/>
            <p:nvPr/>
          </p:nvSpPr>
          <p:spPr>
            <a:xfrm>
              <a:off x="151407" y="38100"/>
              <a:ext cx="1312198" cy="698500"/>
            </a:xfrm>
            <a:prstGeom prst="rect">
              <a:avLst/>
            </a:prstGeom>
          </p:spPr>
          <p:txBody>
            <a:bodyPr anchor="ctr" rtlCol="false" tIns="46332" lIns="46332" bIns="46332" rIns="46332"/>
            <a:lstStyle/>
            <a:p>
              <a:pPr algn="ctr">
                <a:lnSpc>
                  <a:spcPts val="2426"/>
                </a:lnSpc>
              </a:pPr>
            </a:p>
          </p:txBody>
        </p:sp>
      </p:grpSp>
      <p:grpSp>
        <p:nvGrpSpPr>
          <p:cNvPr name="Group 15" id="15"/>
          <p:cNvGrpSpPr/>
          <p:nvPr/>
        </p:nvGrpSpPr>
        <p:grpSpPr>
          <a:xfrm rot="0">
            <a:off x="8374201" y="2093335"/>
            <a:ext cx="733198" cy="369002"/>
            <a:chOff x="0" y="0"/>
            <a:chExt cx="1615013" cy="812800"/>
          </a:xfrm>
        </p:grpSpPr>
        <p:sp>
          <p:nvSpPr>
            <p:cNvPr name="Freeform 16" id="16"/>
            <p:cNvSpPr/>
            <p:nvPr/>
          </p:nvSpPr>
          <p:spPr>
            <a:xfrm flipH="false" flipV="false" rot="0">
              <a:off x="0" y="0"/>
              <a:ext cx="1615013" cy="812800"/>
            </a:xfrm>
            <a:custGeom>
              <a:avLst/>
              <a:gdLst/>
              <a:ahLst/>
              <a:cxnLst/>
              <a:rect r="r" b="b" t="t" l="l"/>
              <a:pathLst>
                <a:path h="812800" w="1615013">
                  <a:moveTo>
                    <a:pt x="807506" y="0"/>
                  </a:moveTo>
                  <a:cubicBezTo>
                    <a:pt x="361533" y="0"/>
                    <a:pt x="0" y="181951"/>
                    <a:pt x="0" y="406400"/>
                  </a:cubicBezTo>
                  <a:cubicBezTo>
                    <a:pt x="0" y="630849"/>
                    <a:pt x="361533" y="812800"/>
                    <a:pt x="807506" y="812800"/>
                  </a:cubicBezTo>
                  <a:cubicBezTo>
                    <a:pt x="1253480" y="812800"/>
                    <a:pt x="1615013" y="630849"/>
                    <a:pt x="1615013" y="406400"/>
                  </a:cubicBezTo>
                  <a:cubicBezTo>
                    <a:pt x="1615013" y="181951"/>
                    <a:pt x="1253480" y="0"/>
                    <a:pt x="807506" y="0"/>
                  </a:cubicBezTo>
                  <a:close/>
                </a:path>
              </a:pathLst>
            </a:custGeom>
            <a:solidFill>
              <a:srgbClr val="EBEBE6"/>
            </a:solidFill>
            <a:ln w="9525" cap="sq">
              <a:solidFill>
                <a:srgbClr val="2B2B2B"/>
              </a:solidFill>
              <a:prstDash val="solid"/>
              <a:miter/>
            </a:ln>
          </p:spPr>
        </p:sp>
        <p:sp>
          <p:nvSpPr>
            <p:cNvPr name="TextBox 17" id="17"/>
            <p:cNvSpPr txBox="true"/>
            <p:nvPr/>
          </p:nvSpPr>
          <p:spPr>
            <a:xfrm>
              <a:off x="151407" y="38100"/>
              <a:ext cx="1312198" cy="698500"/>
            </a:xfrm>
            <a:prstGeom prst="rect">
              <a:avLst/>
            </a:prstGeom>
          </p:spPr>
          <p:txBody>
            <a:bodyPr anchor="ctr" rtlCol="false" tIns="46332" lIns="46332" bIns="46332" rIns="46332"/>
            <a:lstStyle/>
            <a:p>
              <a:pPr algn="ctr">
                <a:lnSpc>
                  <a:spcPts val="2426"/>
                </a:lnSpc>
              </a:pPr>
            </a:p>
          </p:txBody>
        </p:sp>
      </p:grpSp>
      <p:sp>
        <p:nvSpPr>
          <p:cNvPr name="TextBox 18" id="18"/>
          <p:cNvSpPr txBox="true"/>
          <p:nvPr/>
        </p:nvSpPr>
        <p:spPr>
          <a:xfrm rot="0">
            <a:off x="1028700" y="2586162"/>
            <a:ext cx="5668377" cy="5600702"/>
          </a:xfrm>
          <a:prstGeom prst="rect">
            <a:avLst/>
          </a:prstGeom>
        </p:spPr>
        <p:txBody>
          <a:bodyPr anchor="t" rtlCol="false" tIns="0" lIns="0" bIns="0" rIns="0">
            <a:spAutoFit/>
          </a:bodyPr>
          <a:lstStyle/>
          <a:p>
            <a:pPr algn="l">
              <a:lnSpc>
                <a:spcPts val="4794"/>
              </a:lnSpc>
            </a:pPr>
            <a:r>
              <a:rPr lang="en-US" b="true" sz="5100" spc="-219">
                <a:solidFill>
                  <a:srgbClr val="2B2B2B"/>
                </a:solidFill>
                <a:latin typeface="Arial Unicode Bold"/>
                <a:ea typeface="Arial Unicode Bold"/>
                <a:cs typeface="Arial Unicode Bold"/>
                <a:sym typeface="Arial Unicode Bold"/>
              </a:rPr>
              <a:t>APPLYING THE ATTACHMENT  THEORY TO AMIRA’S DEVELOPMENT</a:t>
            </a:r>
          </a:p>
          <a:p>
            <a:pPr algn="l">
              <a:lnSpc>
                <a:spcPts val="4794"/>
              </a:lnSpc>
            </a:pPr>
          </a:p>
          <a:p>
            <a:pPr algn="l">
              <a:lnSpc>
                <a:spcPts val="2256"/>
              </a:lnSpc>
            </a:pPr>
            <a:r>
              <a:rPr lang="en-US" b="true" sz="2400" spc="-103">
                <a:solidFill>
                  <a:srgbClr val="2B2B2B"/>
                </a:solidFill>
                <a:latin typeface="Arial Unicode Bold"/>
                <a:ea typeface="Arial Unicode Bold"/>
                <a:cs typeface="Arial Unicode Bold"/>
                <a:sym typeface="Arial Unicode Bold"/>
              </a:rPr>
              <a:t>CHILDREN CAN FORM ATTACHMENT WITH MORE THAN ONE CAREGIVER BUT THE BOND WITH PEOPLE BUT THE BOND WITH PEOPLE WHO HAVE PROVIDED CLOSE CARE FROM EARLY INFANCY IS THE MOST IMPORTANT AND ENDURING (BOWLBY, 1997).</a:t>
            </a:r>
          </a:p>
        </p:txBody>
      </p:sp>
      <p:sp>
        <p:nvSpPr>
          <p:cNvPr name="TextBox 19" id="19"/>
          <p:cNvSpPr txBox="true"/>
          <p:nvPr/>
        </p:nvSpPr>
        <p:spPr>
          <a:xfrm rot="0">
            <a:off x="9678899" y="2518292"/>
            <a:ext cx="5668377" cy="2050415"/>
          </a:xfrm>
          <a:prstGeom prst="rect">
            <a:avLst/>
          </a:prstGeom>
        </p:spPr>
        <p:txBody>
          <a:bodyPr anchor="t" rtlCol="false" tIns="0" lIns="0" bIns="0" rIns="0">
            <a:spAutoFit/>
          </a:bodyPr>
          <a:lstStyle/>
          <a:p>
            <a:pPr algn="l">
              <a:lnSpc>
                <a:spcPts val="3499"/>
              </a:lnSpc>
            </a:pPr>
            <a:r>
              <a:rPr lang="en-US" sz="2499">
                <a:solidFill>
                  <a:srgbClr val="2B2B2B"/>
                </a:solidFill>
                <a:latin typeface="Mukti"/>
                <a:ea typeface="Mukti"/>
                <a:cs typeface="Mukti"/>
                <a:sym typeface="Mukti"/>
              </a:rPr>
              <a:t>A key person providing constant care. A small number of consistent care givers to build strong and predictable relationships</a:t>
            </a:r>
          </a:p>
          <a:p>
            <a:pPr algn="l">
              <a:lnSpc>
                <a:spcPts val="2520"/>
              </a:lnSpc>
            </a:pPr>
          </a:p>
        </p:txBody>
      </p:sp>
      <p:sp>
        <p:nvSpPr>
          <p:cNvPr name="TextBox 20" id="20"/>
          <p:cNvSpPr txBox="true"/>
          <p:nvPr/>
        </p:nvSpPr>
        <p:spPr>
          <a:xfrm rot="0">
            <a:off x="9678899" y="2194778"/>
            <a:ext cx="3436300" cy="261366"/>
          </a:xfrm>
          <a:prstGeom prst="rect">
            <a:avLst/>
          </a:prstGeom>
        </p:spPr>
        <p:txBody>
          <a:bodyPr anchor="t" rtlCol="false" tIns="0" lIns="0" bIns="0" rIns="0">
            <a:spAutoFit/>
          </a:bodyPr>
          <a:lstStyle/>
          <a:p>
            <a:pPr algn="l">
              <a:lnSpc>
                <a:spcPts val="1872"/>
              </a:lnSpc>
            </a:pPr>
            <a:r>
              <a:rPr lang="en-US" b="true" sz="2400" spc="-103">
                <a:solidFill>
                  <a:srgbClr val="2B2B2B"/>
                </a:solidFill>
                <a:latin typeface="Arial Unicode Bold"/>
                <a:ea typeface="Arial Unicode Bold"/>
                <a:cs typeface="Arial Unicode Bold"/>
                <a:sym typeface="Arial Unicode Bold"/>
              </a:rPr>
              <a:t>A KEY PERSON </a:t>
            </a:r>
          </a:p>
        </p:txBody>
      </p:sp>
      <p:sp>
        <p:nvSpPr>
          <p:cNvPr name="TextBox 21" id="21"/>
          <p:cNvSpPr txBox="true"/>
          <p:nvPr/>
        </p:nvSpPr>
        <p:spPr>
          <a:xfrm rot="0">
            <a:off x="9678899" y="7917437"/>
            <a:ext cx="5670955" cy="1653540"/>
          </a:xfrm>
          <a:prstGeom prst="rect">
            <a:avLst/>
          </a:prstGeom>
        </p:spPr>
        <p:txBody>
          <a:bodyPr anchor="t" rtlCol="false" tIns="0" lIns="0" bIns="0" rIns="0">
            <a:spAutoFit/>
          </a:bodyPr>
          <a:lstStyle/>
          <a:p>
            <a:pPr algn="l">
              <a:lnSpc>
                <a:spcPts val="3359"/>
              </a:lnSpc>
            </a:pPr>
            <a:r>
              <a:rPr lang="en-US" sz="2399">
                <a:solidFill>
                  <a:srgbClr val="2B2B2B"/>
                </a:solidFill>
                <a:latin typeface="Mukti"/>
                <a:ea typeface="Mukti"/>
                <a:cs typeface="Mukti"/>
                <a:sym typeface="Mukti"/>
              </a:rPr>
              <a:t>A gradual plan helps for a smoother transition into to new routine that Amira can become accustomed to - brief separation from familiar practitioner </a:t>
            </a:r>
          </a:p>
        </p:txBody>
      </p:sp>
      <p:sp>
        <p:nvSpPr>
          <p:cNvPr name="TextBox 22" id="22"/>
          <p:cNvSpPr txBox="true"/>
          <p:nvPr/>
        </p:nvSpPr>
        <p:spPr>
          <a:xfrm rot="0">
            <a:off x="9678899" y="7603590"/>
            <a:ext cx="3436300" cy="261366"/>
          </a:xfrm>
          <a:prstGeom prst="rect">
            <a:avLst/>
          </a:prstGeom>
        </p:spPr>
        <p:txBody>
          <a:bodyPr anchor="t" rtlCol="false" tIns="0" lIns="0" bIns="0" rIns="0">
            <a:spAutoFit/>
          </a:bodyPr>
          <a:lstStyle/>
          <a:p>
            <a:pPr algn="l">
              <a:lnSpc>
                <a:spcPts val="1872"/>
              </a:lnSpc>
            </a:pPr>
            <a:r>
              <a:rPr lang="en-US" b="true" sz="2400" spc="-103">
                <a:solidFill>
                  <a:srgbClr val="2B2B2B"/>
                </a:solidFill>
                <a:latin typeface="Arial Unicode Bold"/>
                <a:ea typeface="Arial Unicode Bold"/>
                <a:cs typeface="Arial Unicode Bold"/>
                <a:sym typeface="Arial Unicode Bold"/>
              </a:rPr>
              <a:t>TRANSITIONAL PLAN</a:t>
            </a:r>
          </a:p>
        </p:txBody>
      </p:sp>
      <p:sp>
        <p:nvSpPr>
          <p:cNvPr name="TextBox 23" id="23"/>
          <p:cNvSpPr txBox="true"/>
          <p:nvPr/>
        </p:nvSpPr>
        <p:spPr>
          <a:xfrm rot="0">
            <a:off x="10401480" y="5220582"/>
            <a:ext cx="5668377" cy="1234440"/>
          </a:xfrm>
          <a:prstGeom prst="rect">
            <a:avLst/>
          </a:prstGeom>
        </p:spPr>
        <p:txBody>
          <a:bodyPr anchor="t" rtlCol="false" tIns="0" lIns="0" bIns="0" rIns="0">
            <a:spAutoFit/>
          </a:bodyPr>
          <a:lstStyle/>
          <a:p>
            <a:pPr algn="l">
              <a:lnSpc>
                <a:spcPts val="3359"/>
              </a:lnSpc>
            </a:pPr>
            <a:r>
              <a:rPr lang="en-US" sz="2399">
                <a:solidFill>
                  <a:srgbClr val="2B2B2B"/>
                </a:solidFill>
                <a:latin typeface="Mukti"/>
                <a:ea typeface="Mukti"/>
                <a:cs typeface="Mukti"/>
                <a:sym typeface="Mukti"/>
              </a:rPr>
              <a:t>Staff trained to recognise and promptly respond to distress as well as sensitive responses </a:t>
            </a:r>
          </a:p>
        </p:txBody>
      </p:sp>
      <p:sp>
        <p:nvSpPr>
          <p:cNvPr name="TextBox 24" id="24"/>
          <p:cNvSpPr txBox="true"/>
          <p:nvPr/>
        </p:nvSpPr>
        <p:spPr>
          <a:xfrm rot="0">
            <a:off x="10401480" y="4901681"/>
            <a:ext cx="4302625" cy="261366"/>
          </a:xfrm>
          <a:prstGeom prst="rect">
            <a:avLst/>
          </a:prstGeom>
        </p:spPr>
        <p:txBody>
          <a:bodyPr anchor="t" rtlCol="false" tIns="0" lIns="0" bIns="0" rIns="0">
            <a:spAutoFit/>
          </a:bodyPr>
          <a:lstStyle/>
          <a:p>
            <a:pPr algn="l">
              <a:lnSpc>
                <a:spcPts val="1872"/>
              </a:lnSpc>
            </a:pPr>
            <a:r>
              <a:rPr lang="en-US" b="true" sz="2400" spc="-103">
                <a:solidFill>
                  <a:srgbClr val="2B2B2B"/>
                </a:solidFill>
                <a:latin typeface="Arial Unicode Bold"/>
                <a:ea typeface="Arial Unicode Bold"/>
                <a:cs typeface="Arial Unicode Bold"/>
                <a:sym typeface="Arial Unicode Bold"/>
              </a:rPr>
              <a:t>EMOTIONAL AVAILABILITY </a:t>
            </a: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bg>
      <p:bgPr>
        <a:solidFill>
          <a:srgbClr val="EBEBE6"/>
        </a:solidFill>
      </p:bgPr>
    </p:bg>
    <p:spTree>
      <p:nvGrpSpPr>
        <p:cNvPr id="1" name=""/>
        <p:cNvGrpSpPr/>
        <p:nvPr/>
      </p:nvGrpSpPr>
      <p:grpSpPr>
        <a:xfrm>
          <a:off x="0" y="0"/>
          <a:ext cx="0" cy="0"/>
          <a:chOff x="0" y="0"/>
          <a:chExt cx="0" cy="0"/>
        </a:xfrm>
      </p:grpSpPr>
      <p:grpSp>
        <p:nvGrpSpPr>
          <p:cNvPr name="Group 2" id="2"/>
          <p:cNvGrpSpPr/>
          <p:nvPr/>
        </p:nvGrpSpPr>
        <p:grpSpPr>
          <a:xfrm rot="0">
            <a:off x="-3610912" y="-964533"/>
            <a:ext cx="13070736" cy="12216065"/>
            <a:chOff x="0" y="0"/>
            <a:chExt cx="869666" cy="812800"/>
          </a:xfrm>
        </p:grpSpPr>
        <p:sp>
          <p:nvSpPr>
            <p:cNvPr name="Freeform 3" id="3"/>
            <p:cNvSpPr/>
            <p:nvPr/>
          </p:nvSpPr>
          <p:spPr>
            <a:xfrm flipH="false" flipV="false" rot="0">
              <a:off x="0" y="0"/>
              <a:ext cx="869666" cy="812800"/>
            </a:xfrm>
            <a:custGeom>
              <a:avLst/>
              <a:gdLst/>
              <a:ahLst/>
              <a:cxnLst/>
              <a:rect r="r" b="b" t="t" l="l"/>
              <a:pathLst>
                <a:path h="812800" w="869666">
                  <a:moveTo>
                    <a:pt x="434833" y="0"/>
                  </a:moveTo>
                  <a:cubicBezTo>
                    <a:pt x="194681" y="0"/>
                    <a:pt x="0" y="181951"/>
                    <a:pt x="0" y="406400"/>
                  </a:cubicBezTo>
                  <a:cubicBezTo>
                    <a:pt x="0" y="630849"/>
                    <a:pt x="194681" y="812800"/>
                    <a:pt x="434833" y="812800"/>
                  </a:cubicBezTo>
                  <a:cubicBezTo>
                    <a:pt x="674984" y="812800"/>
                    <a:pt x="869666" y="630849"/>
                    <a:pt x="869666" y="406400"/>
                  </a:cubicBezTo>
                  <a:cubicBezTo>
                    <a:pt x="869666" y="181951"/>
                    <a:pt x="674984" y="0"/>
                    <a:pt x="434833" y="0"/>
                  </a:cubicBezTo>
                  <a:close/>
                </a:path>
              </a:pathLst>
            </a:custGeom>
            <a:solidFill>
              <a:srgbClr val="000000">
                <a:alpha val="0"/>
              </a:srgbClr>
            </a:solidFill>
            <a:ln w="9525" cap="sq">
              <a:solidFill>
                <a:srgbClr val="2B2B2B"/>
              </a:solidFill>
              <a:prstDash val="solid"/>
              <a:miter/>
            </a:ln>
          </p:spPr>
        </p:sp>
        <p:sp>
          <p:nvSpPr>
            <p:cNvPr name="TextBox 4" id="4"/>
            <p:cNvSpPr txBox="true"/>
            <p:nvPr/>
          </p:nvSpPr>
          <p:spPr>
            <a:xfrm>
              <a:off x="81531" y="38100"/>
              <a:ext cx="706603" cy="698500"/>
            </a:xfrm>
            <a:prstGeom prst="rect">
              <a:avLst/>
            </a:prstGeom>
          </p:spPr>
          <p:txBody>
            <a:bodyPr anchor="ctr" rtlCol="false" tIns="46332" lIns="46332" bIns="46332" rIns="46332"/>
            <a:lstStyle/>
            <a:p>
              <a:pPr algn="ctr">
                <a:lnSpc>
                  <a:spcPts val="2426"/>
                </a:lnSpc>
              </a:pPr>
            </a:p>
          </p:txBody>
        </p:sp>
      </p:grpSp>
      <p:grpSp>
        <p:nvGrpSpPr>
          <p:cNvPr name="Group 5" id="5"/>
          <p:cNvGrpSpPr/>
          <p:nvPr/>
        </p:nvGrpSpPr>
        <p:grpSpPr>
          <a:xfrm rot="0">
            <a:off x="15299967" y="8672740"/>
            <a:ext cx="1959333" cy="585560"/>
            <a:chOff x="0" y="0"/>
            <a:chExt cx="654045" cy="195466"/>
          </a:xfrm>
        </p:grpSpPr>
        <p:sp>
          <p:nvSpPr>
            <p:cNvPr name="Freeform 6" id="6"/>
            <p:cNvSpPr/>
            <p:nvPr/>
          </p:nvSpPr>
          <p:spPr>
            <a:xfrm flipH="false" flipV="false" rot="0">
              <a:off x="0" y="0"/>
              <a:ext cx="654045" cy="195466"/>
            </a:xfrm>
            <a:custGeom>
              <a:avLst/>
              <a:gdLst/>
              <a:ahLst/>
              <a:cxnLst/>
              <a:rect r="r" b="b" t="t" l="l"/>
              <a:pathLst>
                <a:path h="195466" w="654045">
                  <a:moveTo>
                    <a:pt x="97733" y="0"/>
                  </a:moveTo>
                  <a:lnTo>
                    <a:pt x="556312" y="0"/>
                  </a:lnTo>
                  <a:cubicBezTo>
                    <a:pt x="582232" y="0"/>
                    <a:pt x="607091" y="10297"/>
                    <a:pt x="625420" y="28625"/>
                  </a:cubicBezTo>
                  <a:cubicBezTo>
                    <a:pt x="643748" y="46954"/>
                    <a:pt x="654045" y="71813"/>
                    <a:pt x="654045" y="97733"/>
                  </a:cubicBezTo>
                  <a:lnTo>
                    <a:pt x="654045" y="97733"/>
                  </a:lnTo>
                  <a:cubicBezTo>
                    <a:pt x="654045" y="123653"/>
                    <a:pt x="643748" y="148512"/>
                    <a:pt x="625420" y="166840"/>
                  </a:cubicBezTo>
                  <a:cubicBezTo>
                    <a:pt x="607091" y="185169"/>
                    <a:pt x="582232" y="195466"/>
                    <a:pt x="556312" y="195466"/>
                  </a:cubicBezTo>
                  <a:lnTo>
                    <a:pt x="97733" y="195466"/>
                  </a:lnTo>
                  <a:cubicBezTo>
                    <a:pt x="71813" y="195466"/>
                    <a:pt x="46954" y="185169"/>
                    <a:pt x="28625" y="166840"/>
                  </a:cubicBezTo>
                  <a:cubicBezTo>
                    <a:pt x="10297" y="148512"/>
                    <a:pt x="0" y="123653"/>
                    <a:pt x="0" y="97733"/>
                  </a:cubicBezTo>
                  <a:lnTo>
                    <a:pt x="0" y="97733"/>
                  </a:lnTo>
                  <a:cubicBezTo>
                    <a:pt x="0" y="71813"/>
                    <a:pt x="10297" y="46954"/>
                    <a:pt x="28625" y="28625"/>
                  </a:cubicBezTo>
                  <a:cubicBezTo>
                    <a:pt x="46954" y="10297"/>
                    <a:pt x="71813" y="0"/>
                    <a:pt x="97733" y="0"/>
                  </a:cubicBezTo>
                  <a:close/>
                </a:path>
              </a:pathLst>
            </a:custGeom>
            <a:solidFill>
              <a:srgbClr val="000000">
                <a:alpha val="0"/>
              </a:srgbClr>
            </a:solidFill>
            <a:ln w="19050" cap="rnd">
              <a:solidFill>
                <a:srgbClr val="2B2B2B"/>
              </a:solidFill>
              <a:prstDash val="solid"/>
              <a:round/>
            </a:ln>
          </p:spPr>
        </p:sp>
        <p:sp>
          <p:nvSpPr>
            <p:cNvPr name="TextBox 7" id="7"/>
            <p:cNvSpPr txBox="true"/>
            <p:nvPr/>
          </p:nvSpPr>
          <p:spPr>
            <a:xfrm>
              <a:off x="0" y="85725"/>
              <a:ext cx="654045" cy="109741"/>
            </a:xfrm>
            <a:prstGeom prst="rect">
              <a:avLst/>
            </a:prstGeom>
          </p:spPr>
          <p:txBody>
            <a:bodyPr anchor="ctr" rtlCol="false" tIns="50800" lIns="50800" bIns="50800" rIns="50800"/>
            <a:lstStyle/>
            <a:p>
              <a:pPr algn="ctr">
                <a:lnSpc>
                  <a:spcPts val="1638"/>
                </a:lnSpc>
              </a:pPr>
            </a:p>
          </p:txBody>
        </p:sp>
      </p:grpSp>
      <p:sp>
        <p:nvSpPr>
          <p:cNvPr name="Freeform 8" id="8"/>
          <p:cNvSpPr/>
          <p:nvPr/>
        </p:nvSpPr>
        <p:spPr>
          <a:xfrm flipH="false" flipV="false" rot="0">
            <a:off x="16483801" y="8852792"/>
            <a:ext cx="502027" cy="225456"/>
          </a:xfrm>
          <a:custGeom>
            <a:avLst/>
            <a:gdLst/>
            <a:ahLst/>
            <a:cxnLst/>
            <a:rect r="r" b="b" t="t" l="l"/>
            <a:pathLst>
              <a:path h="225456" w="502027">
                <a:moveTo>
                  <a:pt x="0" y="0"/>
                </a:moveTo>
                <a:lnTo>
                  <a:pt x="502028" y="0"/>
                </a:lnTo>
                <a:lnTo>
                  <a:pt x="502028" y="225456"/>
                </a:lnTo>
                <a:lnTo>
                  <a:pt x="0" y="225456"/>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grpSp>
        <p:nvGrpSpPr>
          <p:cNvPr name="Group 9" id="9"/>
          <p:cNvGrpSpPr/>
          <p:nvPr/>
        </p:nvGrpSpPr>
        <p:grpSpPr>
          <a:xfrm rot="0">
            <a:off x="9093225" y="4800238"/>
            <a:ext cx="733198" cy="369002"/>
            <a:chOff x="0" y="0"/>
            <a:chExt cx="1615013" cy="812800"/>
          </a:xfrm>
        </p:grpSpPr>
        <p:sp>
          <p:nvSpPr>
            <p:cNvPr name="Freeform 10" id="10"/>
            <p:cNvSpPr/>
            <p:nvPr/>
          </p:nvSpPr>
          <p:spPr>
            <a:xfrm flipH="false" flipV="false" rot="0">
              <a:off x="0" y="0"/>
              <a:ext cx="1615013" cy="812800"/>
            </a:xfrm>
            <a:custGeom>
              <a:avLst/>
              <a:gdLst/>
              <a:ahLst/>
              <a:cxnLst/>
              <a:rect r="r" b="b" t="t" l="l"/>
              <a:pathLst>
                <a:path h="812800" w="1615013">
                  <a:moveTo>
                    <a:pt x="807506" y="0"/>
                  </a:moveTo>
                  <a:cubicBezTo>
                    <a:pt x="361533" y="0"/>
                    <a:pt x="0" y="181951"/>
                    <a:pt x="0" y="406400"/>
                  </a:cubicBezTo>
                  <a:cubicBezTo>
                    <a:pt x="0" y="630849"/>
                    <a:pt x="361533" y="812800"/>
                    <a:pt x="807506" y="812800"/>
                  </a:cubicBezTo>
                  <a:cubicBezTo>
                    <a:pt x="1253480" y="812800"/>
                    <a:pt x="1615013" y="630849"/>
                    <a:pt x="1615013" y="406400"/>
                  </a:cubicBezTo>
                  <a:cubicBezTo>
                    <a:pt x="1615013" y="181951"/>
                    <a:pt x="1253480" y="0"/>
                    <a:pt x="807506" y="0"/>
                  </a:cubicBezTo>
                  <a:close/>
                </a:path>
              </a:pathLst>
            </a:custGeom>
            <a:solidFill>
              <a:srgbClr val="EBEBE6"/>
            </a:solidFill>
            <a:ln w="9525" cap="sq">
              <a:solidFill>
                <a:srgbClr val="2B2B2B"/>
              </a:solidFill>
              <a:prstDash val="solid"/>
              <a:miter/>
            </a:ln>
          </p:spPr>
        </p:sp>
        <p:sp>
          <p:nvSpPr>
            <p:cNvPr name="TextBox 11" id="11"/>
            <p:cNvSpPr txBox="true"/>
            <p:nvPr/>
          </p:nvSpPr>
          <p:spPr>
            <a:xfrm>
              <a:off x="151407" y="38100"/>
              <a:ext cx="1312198" cy="698500"/>
            </a:xfrm>
            <a:prstGeom prst="rect">
              <a:avLst/>
            </a:prstGeom>
          </p:spPr>
          <p:txBody>
            <a:bodyPr anchor="ctr" rtlCol="false" tIns="46332" lIns="46332" bIns="46332" rIns="46332"/>
            <a:lstStyle/>
            <a:p>
              <a:pPr algn="ctr">
                <a:lnSpc>
                  <a:spcPts val="2426"/>
                </a:lnSpc>
              </a:pPr>
            </a:p>
          </p:txBody>
        </p:sp>
      </p:grpSp>
      <p:grpSp>
        <p:nvGrpSpPr>
          <p:cNvPr name="Group 12" id="12"/>
          <p:cNvGrpSpPr/>
          <p:nvPr/>
        </p:nvGrpSpPr>
        <p:grpSpPr>
          <a:xfrm rot="0">
            <a:off x="8374201" y="7502147"/>
            <a:ext cx="733198" cy="369002"/>
            <a:chOff x="0" y="0"/>
            <a:chExt cx="1615013" cy="812800"/>
          </a:xfrm>
        </p:grpSpPr>
        <p:sp>
          <p:nvSpPr>
            <p:cNvPr name="Freeform 13" id="13"/>
            <p:cNvSpPr/>
            <p:nvPr/>
          </p:nvSpPr>
          <p:spPr>
            <a:xfrm flipH="false" flipV="false" rot="0">
              <a:off x="0" y="0"/>
              <a:ext cx="1615013" cy="812800"/>
            </a:xfrm>
            <a:custGeom>
              <a:avLst/>
              <a:gdLst/>
              <a:ahLst/>
              <a:cxnLst/>
              <a:rect r="r" b="b" t="t" l="l"/>
              <a:pathLst>
                <a:path h="812800" w="1615013">
                  <a:moveTo>
                    <a:pt x="807506" y="0"/>
                  </a:moveTo>
                  <a:cubicBezTo>
                    <a:pt x="361533" y="0"/>
                    <a:pt x="0" y="181951"/>
                    <a:pt x="0" y="406400"/>
                  </a:cubicBezTo>
                  <a:cubicBezTo>
                    <a:pt x="0" y="630849"/>
                    <a:pt x="361533" y="812800"/>
                    <a:pt x="807506" y="812800"/>
                  </a:cubicBezTo>
                  <a:cubicBezTo>
                    <a:pt x="1253480" y="812800"/>
                    <a:pt x="1615013" y="630849"/>
                    <a:pt x="1615013" y="406400"/>
                  </a:cubicBezTo>
                  <a:cubicBezTo>
                    <a:pt x="1615013" y="181951"/>
                    <a:pt x="1253480" y="0"/>
                    <a:pt x="807506" y="0"/>
                  </a:cubicBezTo>
                  <a:close/>
                </a:path>
              </a:pathLst>
            </a:custGeom>
            <a:solidFill>
              <a:srgbClr val="EBEBE6"/>
            </a:solidFill>
            <a:ln w="9525" cap="sq">
              <a:solidFill>
                <a:srgbClr val="2B2B2B"/>
              </a:solidFill>
              <a:prstDash val="solid"/>
              <a:miter/>
            </a:ln>
          </p:spPr>
        </p:sp>
        <p:sp>
          <p:nvSpPr>
            <p:cNvPr name="TextBox 14" id="14"/>
            <p:cNvSpPr txBox="true"/>
            <p:nvPr/>
          </p:nvSpPr>
          <p:spPr>
            <a:xfrm>
              <a:off x="151407" y="38100"/>
              <a:ext cx="1312198" cy="698500"/>
            </a:xfrm>
            <a:prstGeom prst="rect">
              <a:avLst/>
            </a:prstGeom>
          </p:spPr>
          <p:txBody>
            <a:bodyPr anchor="ctr" rtlCol="false" tIns="46332" lIns="46332" bIns="46332" rIns="46332"/>
            <a:lstStyle/>
            <a:p>
              <a:pPr algn="ctr">
                <a:lnSpc>
                  <a:spcPts val="2426"/>
                </a:lnSpc>
              </a:pPr>
            </a:p>
          </p:txBody>
        </p:sp>
      </p:grpSp>
      <p:grpSp>
        <p:nvGrpSpPr>
          <p:cNvPr name="Group 15" id="15"/>
          <p:cNvGrpSpPr/>
          <p:nvPr/>
        </p:nvGrpSpPr>
        <p:grpSpPr>
          <a:xfrm rot="0">
            <a:off x="8374201" y="2093335"/>
            <a:ext cx="733198" cy="369002"/>
            <a:chOff x="0" y="0"/>
            <a:chExt cx="1615013" cy="812800"/>
          </a:xfrm>
        </p:grpSpPr>
        <p:sp>
          <p:nvSpPr>
            <p:cNvPr name="Freeform 16" id="16"/>
            <p:cNvSpPr/>
            <p:nvPr/>
          </p:nvSpPr>
          <p:spPr>
            <a:xfrm flipH="false" flipV="false" rot="0">
              <a:off x="0" y="0"/>
              <a:ext cx="1615013" cy="812800"/>
            </a:xfrm>
            <a:custGeom>
              <a:avLst/>
              <a:gdLst/>
              <a:ahLst/>
              <a:cxnLst/>
              <a:rect r="r" b="b" t="t" l="l"/>
              <a:pathLst>
                <a:path h="812800" w="1615013">
                  <a:moveTo>
                    <a:pt x="807506" y="0"/>
                  </a:moveTo>
                  <a:cubicBezTo>
                    <a:pt x="361533" y="0"/>
                    <a:pt x="0" y="181951"/>
                    <a:pt x="0" y="406400"/>
                  </a:cubicBezTo>
                  <a:cubicBezTo>
                    <a:pt x="0" y="630849"/>
                    <a:pt x="361533" y="812800"/>
                    <a:pt x="807506" y="812800"/>
                  </a:cubicBezTo>
                  <a:cubicBezTo>
                    <a:pt x="1253480" y="812800"/>
                    <a:pt x="1615013" y="630849"/>
                    <a:pt x="1615013" y="406400"/>
                  </a:cubicBezTo>
                  <a:cubicBezTo>
                    <a:pt x="1615013" y="181951"/>
                    <a:pt x="1253480" y="0"/>
                    <a:pt x="807506" y="0"/>
                  </a:cubicBezTo>
                  <a:close/>
                </a:path>
              </a:pathLst>
            </a:custGeom>
            <a:solidFill>
              <a:srgbClr val="EBEBE6"/>
            </a:solidFill>
            <a:ln w="9525" cap="sq">
              <a:solidFill>
                <a:srgbClr val="2B2B2B"/>
              </a:solidFill>
              <a:prstDash val="solid"/>
              <a:miter/>
            </a:ln>
          </p:spPr>
        </p:sp>
        <p:sp>
          <p:nvSpPr>
            <p:cNvPr name="TextBox 17" id="17"/>
            <p:cNvSpPr txBox="true"/>
            <p:nvPr/>
          </p:nvSpPr>
          <p:spPr>
            <a:xfrm>
              <a:off x="151407" y="38100"/>
              <a:ext cx="1312198" cy="698500"/>
            </a:xfrm>
            <a:prstGeom prst="rect">
              <a:avLst/>
            </a:prstGeom>
          </p:spPr>
          <p:txBody>
            <a:bodyPr anchor="ctr" rtlCol="false" tIns="46332" lIns="46332" bIns="46332" rIns="46332"/>
            <a:lstStyle/>
            <a:p>
              <a:pPr algn="ctr">
                <a:lnSpc>
                  <a:spcPts val="2426"/>
                </a:lnSpc>
              </a:pPr>
            </a:p>
          </p:txBody>
        </p:sp>
      </p:grpSp>
      <p:sp>
        <p:nvSpPr>
          <p:cNvPr name="TextBox 18" id="18"/>
          <p:cNvSpPr txBox="true"/>
          <p:nvPr/>
        </p:nvSpPr>
        <p:spPr>
          <a:xfrm rot="0">
            <a:off x="1028700" y="3682936"/>
            <a:ext cx="5668377" cy="3044953"/>
          </a:xfrm>
          <a:prstGeom prst="rect">
            <a:avLst/>
          </a:prstGeom>
        </p:spPr>
        <p:txBody>
          <a:bodyPr anchor="t" rtlCol="false" tIns="0" lIns="0" bIns="0" rIns="0">
            <a:spAutoFit/>
          </a:bodyPr>
          <a:lstStyle/>
          <a:p>
            <a:pPr algn="l">
              <a:lnSpc>
                <a:spcPts val="4794"/>
              </a:lnSpc>
            </a:pPr>
            <a:r>
              <a:rPr lang="en-US" b="true" sz="5100" spc="-219">
                <a:solidFill>
                  <a:srgbClr val="2B2B2B"/>
                </a:solidFill>
                <a:latin typeface="Arial Unicode Bold"/>
                <a:ea typeface="Arial Unicode Bold"/>
                <a:cs typeface="Arial Unicode Bold"/>
                <a:sym typeface="Arial Unicode Bold"/>
              </a:rPr>
              <a:t>APPLYING THE ATTACHMENT  THEORY TO AMIRA’S DEVELOPMENT</a:t>
            </a:r>
          </a:p>
        </p:txBody>
      </p:sp>
      <p:sp>
        <p:nvSpPr>
          <p:cNvPr name="TextBox 19" id="19"/>
          <p:cNvSpPr txBox="true"/>
          <p:nvPr/>
        </p:nvSpPr>
        <p:spPr>
          <a:xfrm rot="0">
            <a:off x="9678899" y="2518292"/>
            <a:ext cx="5668377" cy="1653540"/>
          </a:xfrm>
          <a:prstGeom prst="rect">
            <a:avLst/>
          </a:prstGeom>
        </p:spPr>
        <p:txBody>
          <a:bodyPr anchor="t" rtlCol="false" tIns="0" lIns="0" bIns="0" rIns="0">
            <a:spAutoFit/>
          </a:bodyPr>
          <a:lstStyle/>
          <a:p>
            <a:pPr algn="l">
              <a:lnSpc>
                <a:spcPts val="3359"/>
              </a:lnSpc>
            </a:pPr>
            <a:r>
              <a:rPr lang="en-US" sz="2399">
                <a:solidFill>
                  <a:srgbClr val="2B2B2B"/>
                </a:solidFill>
                <a:latin typeface="Mukti"/>
                <a:ea typeface="Mukti"/>
                <a:cs typeface="Mukti"/>
                <a:sym typeface="Mukti"/>
              </a:rPr>
              <a:t>Supported 1 - 1 play to slowly transiton into group play followed by small group play with an overseeing adult with examples of  play/turn taking </a:t>
            </a:r>
          </a:p>
        </p:txBody>
      </p:sp>
      <p:sp>
        <p:nvSpPr>
          <p:cNvPr name="TextBox 20" id="20"/>
          <p:cNvSpPr txBox="true"/>
          <p:nvPr/>
        </p:nvSpPr>
        <p:spPr>
          <a:xfrm rot="0">
            <a:off x="9678899" y="2194778"/>
            <a:ext cx="4853923" cy="261366"/>
          </a:xfrm>
          <a:prstGeom prst="rect">
            <a:avLst/>
          </a:prstGeom>
        </p:spPr>
        <p:txBody>
          <a:bodyPr anchor="t" rtlCol="false" tIns="0" lIns="0" bIns="0" rIns="0">
            <a:spAutoFit/>
          </a:bodyPr>
          <a:lstStyle/>
          <a:p>
            <a:pPr algn="l">
              <a:lnSpc>
                <a:spcPts val="1872"/>
              </a:lnSpc>
            </a:pPr>
            <a:r>
              <a:rPr lang="en-US" b="true" sz="2400" spc="-103">
                <a:solidFill>
                  <a:srgbClr val="2B2B2B"/>
                </a:solidFill>
                <a:latin typeface="Arial Unicode Bold"/>
                <a:ea typeface="Arial Unicode Bold"/>
                <a:cs typeface="Arial Unicode Bold"/>
                <a:sym typeface="Arial Unicode Bold"/>
              </a:rPr>
              <a:t>STRUCTURE GROUP PLAY </a:t>
            </a:r>
          </a:p>
        </p:txBody>
      </p:sp>
      <p:sp>
        <p:nvSpPr>
          <p:cNvPr name="TextBox 21" id="21"/>
          <p:cNvSpPr txBox="true"/>
          <p:nvPr/>
        </p:nvSpPr>
        <p:spPr>
          <a:xfrm rot="0">
            <a:off x="9678899" y="7917437"/>
            <a:ext cx="5670955" cy="1234440"/>
          </a:xfrm>
          <a:prstGeom prst="rect">
            <a:avLst/>
          </a:prstGeom>
        </p:spPr>
        <p:txBody>
          <a:bodyPr anchor="t" rtlCol="false" tIns="0" lIns="0" bIns="0" rIns="0">
            <a:spAutoFit/>
          </a:bodyPr>
          <a:lstStyle/>
          <a:p>
            <a:pPr algn="l">
              <a:lnSpc>
                <a:spcPts val="3359"/>
              </a:lnSpc>
            </a:pPr>
            <a:r>
              <a:rPr lang="en-US" sz="2399">
                <a:solidFill>
                  <a:srgbClr val="2B2B2B"/>
                </a:solidFill>
                <a:latin typeface="Mukti"/>
                <a:ea typeface="Mukti"/>
                <a:cs typeface="Mukti"/>
                <a:sym typeface="Mukti"/>
              </a:rPr>
              <a:t>Communication about home and nursey patterns and shared strategies providing stability </a:t>
            </a:r>
          </a:p>
        </p:txBody>
      </p:sp>
      <p:sp>
        <p:nvSpPr>
          <p:cNvPr name="TextBox 22" id="22"/>
          <p:cNvSpPr txBox="true"/>
          <p:nvPr/>
        </p:nvSpPr>
        <p:spPr>
          <a:xfrm rot="0">
            <a:off x="9678899" y="7603590"/>
            <a:ext cx="6114033" cy="261366"/>
          </a:xfrm>
          <a:prstGeom prst="rect">
            <a:avLst/>
          </a:prstGeom>
        </p:spPr>
        <p:txBody>
          <a:bodyPr anchor="t" rtlCol="false" tIns="0" lIns="0" bIns="0" rIns="0">
            <a:spAutoFit/>
          </a:bodyPr>
          <a:lstStyle/>
          <a:p>
            <a:pPr algn="l">
              <a:lnSpc>
                <a:spcPts val="1872"/>
              </a:lnSpc>
            </a:pPr>
            <a:r>
              <a:rPr lang="en-US" b="true" sz="2400" spc="-103">
                <a:solidFill>
                  <a:srgbClr val="2B2B2B"/>
                </a:solidFill>
                <a:latin typeface="Arial Unicode Bold"/>
                <a:ea typeface="Arial Unicode Bold"/>
                <a:cs typeface="Arial Unicode Bold"/>
                <a:sym typeface="Arial Unicode Bold"/>
              </a:rPr>
              <a:t>PRACTIONER/PARENT PARTNERSHIP</a:t>
            </a:r>
          </a:p>
        </p:txBody>
      </p:sp>
      <p:sp>
        <p:nvSpPr>
          <p:cNvPr name="TextBox 23" id="23"/>
          <p:cNvSpPr txBox="true"/>
          <p:nvPr/>
        </p:nvSpPr>
        <p:spPr>
          <a:xfrm rot="0">
            <a:off x="10401480" y="5220582"/>
            <a:ext cx="5668377" cy="1208405"/>
          </a:xfrm>
          <a:prstGeom prst="rect">
            <a:avLst/>
          </a:prstGeom>
        </p:spPr>
        <p:txBody>
          <a:bodyPr anchor="t" rtlCol="false" tIns="0" lIns="0" bIns="0" rIns="0">
            <a:spAutoFit/>
          </a:bodyPr>
          <a:lstStyle/>
          <a:p>
            <a:pPr algn="l">
              <a:lnSpc>
                <a:spcPts val="3359"/>
              </a:lnSpc>
            </a:pPr>
            <a:r>
              <a:rPr lang="en-US" sz="2399">
                <a:solidFill>
                  <a:srgbClr val="2B2B2B"/>
                </a:solidFill>
                <a:latin typeface="Mukti"/>
                <a:ea typeface="Mukti"/>
                <a:cs typeface="Mukti"/>
                <a:sym typeface="Mukti"/>
              </a:rPr>
              <a:t>Informative programmes for parents about attachment </a:t>
            </a:r>
          </a:p>
          <a:p>
            <a:pPr algn="l">
              <a:lnSpc>
                <a:spcPts val="3079"/>
              </a:lnSpc>
            </a:pPr>
            <a:r>
              <a:rPr lang="en-US" sz="2199">
                <a:solidFill>
                  <a:srgbClr val="2B2B2B"/>
                </a:solidFill>
                <a:latin typeface="Mukti"/>
                <a:ea typeface="Mukti"/>
                <a:cs typeface="Mukti"/>
                <a:sym typeface="Mukti"/>
              </a:rPr>
              <a:t>Training for staff about sensitivity </a:t>
            </a:r>
          </a:p>
        </p:txBody>
      </p:sp>
      <p:sp>
        <p:nvSpPr>
          <p:cNvPr name="TextBox 24" id="24"/>
          <p:cNvSpPr txBox="true"/>
          <p:nvPr/>
        </p:nvSpPr>
        <p:spPr>
          <a:xfrm rot="0">
            <a:off x="10401480" y="4901681"/>
            <a:ext cx="4302625" cy="261366"/>
          </a:xfrm>
          <a:prstGeom prst="rect">
            <a:avLst/>
          </a:prstGeom>
        </p:spPr>
        <p:txBody>
          <a:bodyPr anchor="t" rtlCol="false" tIns="0" lIns="0" bIns="0" rIns="0">
            <a:spAutoFit/>
          </a:bodyPr>
          <a:lstStyle/>
          <a:p>
            <a:pPr algn="l">
              <a:lnSpc>
                <a:spcPts val="1872"/>
              </a:lnSpc>
            </a:pPr>
            <a:r>
              <a:rPr lang="en-US" b="true" sz="2400" spc="-103">
                <a:solidFill>
                  <a:srgbClr val="2B2B2B"/>
                </a:solidFill>
                <a:latin typeface="Arial Unicode Bold"/>
                <a:ea typeface="Arial Unicode Bold"/>
                <a:cs typeface="Arial Unicode Bold"/>
                <a:sym typeface="Arial Unicode Bold"/>
              </a:rPr>
              <a:t>TARGETED PLANS</a:t>
            </a:r>
          </a:p>
        </p:txBody>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bg>
      <p:bgPr>
        <a:solidFill>
          <a:srgbClr val="EBEBE6"/>
        </a:solidFill>
      </p:bgPr>
    </p:bg>
    <p:spTree>
      <p:nvGrpSpPr>
        <p:cNvPr id="1" name=""/>
        <p:cNvGrpSpPr/>
        <p:nvPr/>
      </p:nvGrpSpPr>
      <p:grpSpPr>
        <a:xfrm>
          <a:off x="0" y="0"/>
          <a:ext cx="0" cy="0"/>
          <a:chOff x="0" y="0"/>
          <a:chExt cx="0" cy="0"/>
        </a:xfrm>
      </p:grpSpPr>
      <p:grpSp>
        <p:nvGrpSpPr>
          <p:cNvPr name="Group 2" id="2"/>
          <p:cNvGrpSpPr/>
          <p:nvPr/>
        </p:nvGrpSpPr>
        <p:grpSpPr>
          <a:xfrm rot="0">
            <a:off x="15299967" y="8672740"/>
            <a:ext cx="1959333" cy="585560"/>
            <a:chOff x="0" y="0"/>
            <a:chExt cx="654045" cy="195466"/>
          </a:xfrm>
        </p:grpSpPr>
        <p:sp>
          <p:nvSpPr>
            <p:cNvPr name="Freeform 3" id="3"/>
            <p:cNvSpPr/>
            <p:nvPr/>
          </p:nvSpPr>
          <p:spPr>
            <a:xfrm flipH="false" flipV="false" rot="0">
              <a:off x="0" y="0"/>
              <a:ext cx="654045" cy="195466"/>
            </a:xfrm>
            <a:custGeom>
              <a:avLst/>
              <a:gdLst/>
              <a:ahLst/>
              <a:cxnLst/>
              <a:rect r="r" b="b" t="t" l="l"/>
              <a:pathLst>
                <a:path h="195466" w="654045">
                  <a:moveTo>
                    <a:pt x="97733" y="0"/>
                  </a:moveTo>
                  <a:lnTo>
                    <a:pt x="556312" y="0"/>
                  </a:lnTo>
                  <a:cubicBezTo>
                    <a:pt x="582232" y="0"/>
                    <a:pt x="607091" y="10297"/>
                    <a:pt x="625420" y="28625"/>
                  </a:cubicBezTo>
                  <a:cubicBezTo>
                    <a:pt x="643748" y="46954"/>
                    <a:pt x="654045" y="71813"/>
                    <a:pt x="654045" y="97733"/>
                  </a:cubicBezTo>
                  <a:lnTo>
                    <a:pt x="654045" y="97733"/>
                  </a:lnTo>
                  <a:cubicBezTo>
                    <a:pt x="654045" y="123653"/>
                    <a:pt x="643748" y="148512"/>
                    <a:pt x="625420" y="166840"/>
                  </a:cubicBezTo>
                  <a:cubicBezTo>
                    <a:pt x="607091" y="185169"/>
                    <a:pt x="582232" y="195466"/>
                    <a:pt x="556312" y="195466"/>
                  </a:cubicBezTo>
                  <a:lnTo>
                    <a:pt x="97733" y="195466"/>
                  </a:lnTo>
                  <a:cubicBezTo>
                    <a:pt x="71813" y="195466"/>
                    <a:pt x="46954" y="185169"/>
                    <a:pt x="28625" y="166840"/>
                  </a:cubicBezTo>
                  <a:cubicBezTo>
                    <a:pt x="10297" y="148512"/>
                    <a:pt x="0" y="123653"/>
                    <a:pt x="0" y="97733"/>
                  </a:cubicBezTo>
                  <a:lnTo>
                    <a:pt x="0" y="97733"/>
                  </a:lnTo>
                  <a:cubicBezTo>
                    <a:pt x="0" y="71813"/>
                    <a:pt x="10297" y="46954"/>
                    <a:pt x="28625" y="28625"/>
                  </a:cubicBezTo>
                  <a:cubicBezTo>
                    <a:pt x="46954" y="10297"/>
                    <a:pt x="71813" y="0"/>
                    <a:pt x="97733" y="0"/>
                  </a:cubicBezTo>
                  <a:close/>
                </a:path>
              </a:pathLst>
            </a:custGeom>
            <a:solidFill>
              <a:srgbClr val="000000">
                <a:alpha val="0"/>
              </a:srgbClr>
            </a:solidFill>
            <a:ln w="19050" cap="rnd">
              <a:solidFill>
                <a:srgbClr val="2B2B2B"/>
              </a:solidFill>
              <a:prstDash val="solid"/>
              <a:round/>
            </a:ln>
          </p:spPr>
        </p:sp>
        <p:sp>
          <p:nvSpPr>
            <p:cNvPr name="TextBox 4" id="4"/>
            <p:cNvSpPr txBox="true"/>
            <p:nvPr/>
          </p:nvSpPr>
          <p:spPr>
            <a:xfrm>
              <a:off x="0" y="85725"/>
              <a:ext cx="654045" cy="109741"/>
            </a:xfrm>
            <a:prstGeom prst="rect">
              <a:avLst/>
            </a:prstGeom>
          </p:spPr>
          <p:txBody>
            <a:bodyPr anchor="ctr" rtlCol="false" tIns="50800" lIns="50800" bIns="50800" rIns="50800"/>
            <a:lstStyle/>
            <a:p>
              <a:pPr algn="ctr">
                <a:lnSpc>
                  <a:spcPts val="1638"/>
                </a:lnSpc>
              </a:pPr>
            </a:p>
          </p:txBody>
        </p:sp>
      </p:grpSp>
      <p:sp>
        <p:nvSpPr>
          <p:cNvPr name="Freeform 5" id="5"/>
          <p:cNvSpPr/>
          <p:nvPr/>
        </p:nvSpPr>
        <p:spPr>
          <a:xfrm flipH="false" flipV="false" rot="0">
            <a:off x="16483801" y="8852792"/>
            <a:ext cx="502027" cy="225456"/>
          </a:xfrm>
          <a:custGeom>
            <a:avLst/>
            <a:gdLst/>
            <a:ahLst/>
            <a:cxnLst/>
            <a:rect r="r" b="b" t="t" l="l"/>
            <a:pathLst>
              <a:path h="225456" w="502027">
                <a:moveTo>
                  <a:pt x="0" y="0"/>
                </a:moveTo>
                <a:lnTo>
                  <a:pt x="502028" y="0"/>
                </a:lnTo>
                <a:lnTo>
                  <a:pt x="502028" y="225456"/>
                </a:lnTo>
                <a:lnTo>
                  <a:pt x="0" y="225456"/>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AutoShape 6" id="6"/>
          <p:cNvSpPr/>
          <p:nvPr/>
        </p:nvSpPr>
        <p:spPr>
          <a:xfrm flipV="true">
            <a:off x="9873768" y="-3720014"/>
            <a:ext cx="0" cy="18288000"/>
          </a:xfrm>
          <a:prstGeom prst="line">
            <a:avLst/>
          </a:prstGeom>
          <a:ln cap="flat" w="9525">
            <a:solidFill>
              <a:srgbClr val="2B2B2B"/>
            </a:solidFill>
            <a:prstDash val="solid"/>
            <a:headEnd type="none" len="sm" w="sm"/>
            <a:tailEnd type="none" len="sm" w="sm"/>
          </a:ln>
        </p:spPr>
      </p:sp>
      <p:grpSp>
        <p:nvGrpSpPr>
          <p:cNvPr name="Group 7" id="7"/>
          <p:cNvGrpSpPr/>
          <p:nvPr/>
        </p:nvGrpSpPr>
        <p:grpSpPr>
          <a:xfrm rot="0">
            <a:off x="9507169" y="2382360"/>
            <a:ext cx="733198" cy="369002"/>
            <a:chOff x="0" y="0"/>
            <a:chExt cx="1615013" cy="812800"/>
          </a:xfrm>
        </p:grpSpPr>
        <p:sp>
          <p:nvSpPr>
            <p:cNvPr name="Freeform 8" id="8"/>
            <p:cNvSpPr/>
            <p:nvPr/>
          </p:nvSpPr>
          <p:spPr>
            <a:xfrm flipH="false" flipV="false" rot="0">
              <a:off x="0" y="0"/>
              <a:ext cx="1615013" cy="812800"/>
            </a:xfrm>
            <a:custGeom>
              <a:avLst/>
              <a:gdLst/>
              <a:ahLst/>
              <a:cxnLst/>
              <a:rect r="r" b="b" t="t" l="l"/>
              <a:pathLst>
                <a:path h="812800" w="1615013">
                  <a:moveTo>
                    <a:pt x="807506" y="0"/>
                  </a:moveTo>
                  <a:cubicBezTo>
                    <a:pt x="361533" y="0"/>
                    <a:pt x="0" y="181951"/>
                    <a:pt x="0" y="406400"/>
                  </a:cubicBezTo>
                  <a:cubicBezTo>
                    <a:pt x="0" y="630849"/>
                    <a:pt x="361533" y="812800"/>
                    <a:pt x="807506" y="812800"/>
                  </a:cubicBezTo>
                  <a:cubicBezTo>
                    <a:pt x="1253480" y="812800"/>
                    <a:pt x="1615013" y="630849"/>
                    <a:pt x="1615013" y="406400"/>
                  </a:cubicBezTo>
                  <a:cubicBezTo>
                    <a:pt x="1615013" y="181951"/>
                    <a:pt x="1253480" y="0"/>
                    <a:pt x="807506" y="0"/>
                  </a:cubicBezTo>
                  <a:close/>
                </a:path>
              </a:pathLst>
            </a:custGeom>
            <a:solidFill>
              <a:srgbClr val="EBEBE6"/>
            </a:solidFill>
            <a:ln w="9525" cap="sq">
              <a:solidFill>
                <a:srgbClr val="2B2B2B"/>
              </a:solidFill>
              <a:prstDash val="solid"/>
              <a:miter/>
            </a:ln>
          </p:spPr>
        </p:sp>
        <p:sp>
          <p:nvSpPr>
            <p:cNvPr name="TextBox 9" id="9"/>
            <p:cNvSpPr txBox="true"/>
            <p:nvPr/>
          </p:nvSpPr>
          <p:spPr>
            <a:xfrm>
              <a:off x="151407" y="38100"/>
              <a:ext cx="1312198" cy="698500"/>
            </a:xfrm>
            <a:prstGeom prst="rect">
              <a:avLst/>
            </a:prstGeom>
          </p:spPr>
          <p:txBody>
            <a:bodyPr anchor="ctr" rtlCol="false" tIns="46332" lIns="46332" bIns="46332" rIns="46332"/>
            <a:lstStyle/>
            <a:p>
              <a:pPr algn="ctr">
                <a:lnSpc>
                  <a:spcPts val="2426"/>
                </a:lnSpc>
              </a:pPr>
            </a:p>
          </p:txBody>
        </p:sp>
      </p:grpSp>
      <p:grpSp>
        <p:nvGrpSpPr>
          <p:cNvPr name="Group 10" id="10"/>
          <p:cNvGrpSpPr/>
          <p:nvPr/>
        </p:nvGrpSpPr>
        <p:grpSpPr>
          <a:xfrm rot="0">
            <a:off x="9507169" y="4658373"/>
            <a:ext cx="733198" cy="369002"/>
            <a:chOff x="0" y="0"/>
            <a:chExt cx="1615013" cy="812800"/>
          </a:xfrm>
        </p:grpSpPr>
        <p:sp>
          <p:nvSpPr>
            <p:cNvPr name="Freeform 11" id="11"/>
            <p:cNvSpPr/>
            <p:nvPr/>
          </p:nvSpPr>
          <p:spPr>
            <a:xfrm flipH="false" flipV="false" rot="0">
              <a:off x="0" y="0"/>
              <a:ext cx="1615013" cy="812800"/>
            </a:xfrm>
            <a:custGeom>
              <a:avLst/>
              <a:gdLst/>
              <a:ahLst/>
              <a:cxnLst/>
              <a:rect r="r" b="b" t="t" l="l"/>
              <a:pathLst>
                <a:path h="812800" w="1615013">
                  <a:moveTo>
                    <a:pt x="807506" y="0"/>
                  </a:moveTo>
                  <a:cubicBezTo>
                    <a:pt x="361533" y="0"/>
                    <a:pt x="0" y="181951"/>
                    <a:pt x="0" y="406400"/>
                  </a:cubicBezTo>
                  <a:cubicBezTo>
                    <a:pt x="0" y="630849"/>
                    <a:pt x="361533" y="812800"/>
                    <a:pt x="807506" y="812800"/>
                  </a:cubicBezTo>
                  <a:cubicBezTo>
                    <a:pt x="1253480" y="812800"/>
                    <a:pt x="1615013" y="630849"/>
                    <a:pt x="1615013" y="406400"/>
                  </a:cubicBezTo>
                  <a:cubicBezTo>
                    <a:pt x="1615013" y="181951"/>
                    <a:pt x="1253480" y="0"/>
                    <a:pt x="807506" y="0"/>
                  </a:cubicBezTo>
                  <a:close/>
                </a:path>
              </a:pathLst>
            </a:custGeom>
            <a:solidFill>
              <a:srgbClr val="EBEBE6"/>
            </a:solidFill>
            <a:ln w="9525" cap="sq">
              <a:solidFill>
                <a:srgbClr val="2B2B2B"/>
              </a:solidFill>
              <a:prstDash val="solid"/>
              <a:miter/>
            </a:ln>
          </p:spPr>
        </p:sp>
        <p:sp>
          <p:nvSpPr>
            <p:cNvPr name="TextBox 12" id="12"/>
            <p:cNvSpPr txBox="true"/>
            <p:nvPr/>
          </p:nvSpPr>
          <p:spPr>
            <a:xfrm>
              <a:off x="151407" y="38100"/>
              <a:ext cx="1312198" cy="698500"/>
            </a:xfrm>
            <a:prstGeom prst="rect">
              <a:avLst/>
            </a:prstGeom>
          </p:spPr>
          <p:txBody>
            <a:bodyPr anchor="ctr" rtlCol="false" tIns="46332" lIns="46332" bIns="46332" rIns="46332"/>
            <a:lstStyle/>
            <a:p>
              <a:pPr algn="ctr">
                <a:lnSpc>
                  <a:spcPts val="2426"/>
                </a:lnSpc>
              </a:pPr>
            </a:p>
          </p:txBody>
        </p:sp>
      </p:grpSp>
      <p:grpSp>
        <p:nvGrpSpPr>
          <p:cNvPr name="Group 13" id="13"/>
          <p:cNvGrpSpPr/>
          <p:nvPr/>
        </p:nvGrpSpPr>
        <p:grpSpPr>
          <a:xfrm rot="0">
            <a:off x="9507169" y="6934386"/>
            <a:ext cx="733198" cy="369002"/>
            <a:chOff x="0" y="0"/>
            <a:chExt cx="1615013" cy="812800"/>
          </a:xfrm>
        </p:grpSpPr>
        <p:sp>
          <p:nvSpPr>
            <p:cNvPr name="Freeform 14" id="14"/>
            <p:cNvSpPr/>
            <p:nvPr/>
          </p:nvSpPr>
          <p:spPr>
            <a:xfrm flipH="false" flipV="false" rot="0">
              <a:off x="0" y="0"/>
              <a:ext cx="1615013" cy="812800"/>
            </a:xfrm>
            <a:custGeom>
              <a:avLst/>
              <a:gdLst/>
              <a:ahLst/>
              <a:cxnLst/>
              <a:rect r="r" b="b" t="t" l="l"/>
              <a:pathLst>
                <a:path h="812800" w="1615013">
                  <a:moveTo>
                    <a:pt x="807506" y="0"/>
                  </a:moveTo>
                  <a:cubicBezTo>
                    <a:pt x="361533" y="0"/>
                    <a:pt x="0" y="181951"/>
                    <a:pt x="0" y="406400"/>
                  </a:cubicBezTo>
                  <a:cubicBezTo>
                    <a:pt x="0" y="630849"/>
                    <a:pt x="361533" y="812800"/>
                    <a:pt x="807506" y="812800"/>
                  </a:cubicBezTo>
                  <a:cubicBezTo>
                    <a:pt x="1253480" y="812800"/>
                    <a:pt x="1615013" y="630849"/>
                    <a:pt x="1615013" y="406400"/>
                  </a:cubicBezTo>
                  <a:cubicBezTo>
                    <a:pt x="1615013" y="181951"/>
                    <a:pt x="1253480" y="0"/>
                    <a:pt x="807506" y="0"/>
                  </a:cubicBezTo>
                  <a:close/>
                </a:path>
              </a:pathLst>
            </a:custGeom>
            <a:solidFill>
              <a:srgbClr val="EBEBE6"/>
            </a:solidFill>
            <a:ln w="9525" cap="sq">
              <a:solidFill>
                <a:srgbClr val="2B2B2B"/>
              </a:solidFill>
              <a:prstDash val="solid"/>
              <a:miter/>
            </a:ln>
          </p:spPr>
        </p:sp>
        <p:sp>
          <p:nvSpPr>
            <p:cNvPr name="TextBox 15" id="15"/>
            <p:cNvSpPr txBox="true"/>
            <p:nvPr/>
          </p:nvSpPr>
          <p:spPr>
            <a:xfrm>
              <a:off x="151407" y="38100"/>
              <a:ext cx="1312198" cy="698500"/>
            </a:xfrm>
            <a:prstGeom prst="rect">
              <a:avLst/>
            </a:prstGeom>
          </p:spPr>
          <p:txBody>
            <a:bodyPr anchor="ctr" rtlCol="false" tIns="46332" lIns="46332" bIns="46332" rIns="46332"/>
            <a:lstStyle/>
            <a:p>
              <a:pPr algn="ctr">
                <a:lnSpc>
                  <a:spcPts val="2426"/>
                </a:lnSpc>
              </a:pPr>
            </a:p>
          </p:txBody>
        </p:sp>
      </p:grpSp>
      <p:sp>
        <p:nvSpPr>
          <p:cNvPr name="Freeform 16" id="16"/>
          <p:cNvSpPr/>
          <p:nvPr/>
        </p:nvSpPr>
        <p:spPr>
          <a:xfrm flipH="false" flipV="false" rot="5400000">
            <a:off x="2433683" y="582339"/>
            <a:ext cx="4547488" cy="8873147"/>
          </a:xfrm>
          <a:custGeom>
            <a:avLst/>
            <a:gdLst/>
            <a:ahLst/>
            <a:cxnLst/>
            <a:rect r="r" b="b" t="t" l="l"/>
            <a:pathLst>
              <a:path h="8873147" w="4547488">
                <a:moveTo>
                  <a:pt x="0" y="0"/>
                </a:moveTo>
                <a:lnTo>
                  <a:pt x="4547487" y="0"/>
                </a:lnTo>
                <a:lnTo>
                  <a:pt x="4547487" y="8873147"/>
                </a:lnTo>
                <a:lnTo>
                  <a:pt x="0" y="8873147"/>
                </a:lnTo>
                <a:lnTo>
                  <a:pt x="0" y="0"/>
                </a:lnTo>
                <a:close/>
              </a:path>
            </a:pathLst>
          </a:custGeom>
          <a:blipFill>
            <a:blip r:embed="rId4"/>
            <a:stretch>
              <a:fillRect l="0" t="0" r="0" b="0"/>
            </a:stretch>
          </a:blipFill>
        </p:spPr>
      </p:sp>
      <p:sp>
        <p:nvSpPr>
          <p:cNvPr name="TextBox 17" id="17"/>
          <p:cNvSpPr txBox="true"/>
          <p:nvPr/>
        </p:nvSpPr>
        <p:spPr>
          <a:xfrm rot="0">
            <a:off x="10815424" y="2802704"/>
            <a:ext cx="5668377" cy="1234440"/>
          </a:xfrm>
          <a:prstGeom prst="rect">
            <a:avLst/>
          </a:prstGeom>
        </p:spPr>
        <p:txBody>
          <a:bodyPr anchor="t" rtlCol="false" tIns="0" lIns="0" bIns="0" rIns="0">
            <a:spAutoFit/>
          </a:bodyPr>
          <a:lstStyle/>
          <a:p>
            <a:pPr algn="l">
              <a:lnSpc>
                <a:spcPts val="3359"/>
              </a:lnSpc>
            </a:pPr>
            <a:r>
              <a:rPr lang="en-US" sz="2399">
                <a:solidFill>
                  <a:srgbClr val="2B2B2B"/>
                </a:solidFill>
                <a:latin typeface="Mukti"/>
                <a:ea typeface="Mukti"/>
                <a:cs typeface="Mukti"/>
                <a:sym typeface="Mukti"/>
              </a:rPr>
              <a:t>Establish a key person for Amira </a:t>
            </a:r>
          </a:p>
          <a:p>
            <a:pPr algn="l">
              <a:lnSpc>
                <a:spcPts val="3359"/>
              </a:lnSpc>
            </a:pPr>
            <a:r>
              <a:rPr lang="en-US" sz="2399">
                <a:solidFill>
                  <a:srgbClr val="2B2B2B"/>
                </a:solidFill>
                <a:latin typeface="Mukti"/>
                <a:ea typeface="Mukti"/>
                <a:cs typeface="Mukti"/>
                <a:sym typeface="Mukti"/>
              </a:rPr>
              <a:t>Sessions with parental observation with observation notes included </a:t>
            </a:r>
          </a:p>
        </p:txBody>
      </p:sp>
      <p:sp>
        <p:nvSpPr>
          <p:cNvPr name="TextBox 18" id="18"/>
          <p:cNvSpPr txBox="true"/>
          <p:nvPr/>
        </p:nvSpPr>
        <p:spPr>
          <a:xfrm rot="0">
            <a:off x="10815424" y="5078717"/>
            <a:ext cx="5668377" cy="1653540"/>
          </a:xfrm>
          <a:prstGeom prst="rect">
            <a:avLst/>
          </a:prstGeom>
        </p:spPr>
        <p:txBody>
          <a:bodyPr anchor="t" rtlCol="false" tIns="0" lIns="0" bIns="0" rIns="0">
            <a:spAutoFit/>
          </a:bodyPr>
          <a:lstStyle/>
          <a:p>
            <a:pPr algn="l">
              <a:lnSpc>
                <a:spcPts val="3359"/>
              </a:lnSpc>
            </a:pPr>
            <a:r>
              <a:rPr lang="en-US" sz="2399">
                <a:solidFill>
                  <a:srgbClr val="2B2B2B"/>
                </a:solidFill>
                <a:latin typeface="Mukti"/>
                <a:ea typeface="Mukti"/>
                <a:cs typeface="Mukti"/>
                <a:sym typeface="Mukti"/>
              </a:rPr>
              <a:t>Increase parellel play followed by co operative play with another child as well as key worker’s observation</a:t>
            </a:r>
          </a:p>
          <a:p>
            <a:pPr algn="l">
              <a:lnSpc>
                <a:spcPts val="3359"/>
              </a:lnSpc>
            </a:pPr>
            <a:r>
              <a:rPr lang="en-US" sz="2399">
                <a:solidFill>
                  <a:srgbClr val="2B2B2B"/>
                </a:solidFill>
                <a:latin typeface="Mukti"/>
                <a:ea typeface="Mukti"/>
                <a:cs typeface="Mukti"/>
                <a:sym typeface="Mukti"/>
              </a:rPr>
              <a:t>(ranging between 5 - 25 minutes)</a:t>
            </a:r>
          </a:p>
        </p:txBody>
      </p:sp>
      <p:sp>
        <p:nvSpPr>
          <p:cNvPr name="TextBox 19" id="19"/>
          <p:cNvSpPr txBox="true"/>
          <p:nvPr/>
        </p:nvSpPr>
        <p:spPr>
          <a:xfrm rot="0">
            <a:off x="10815424" y="2483803"/>
            <a:ext cx="3436300" cy="261366"/>
          </a:xfrm>
          <a:prstGeom prst="rect">
            <a:avLst/>
          </a:prstGeom>
        </p:spPr>
        <p:txBody>
          <a:bodyPr anchor="t" rtlCol="false" tIns="0" lIns="0" bIns="0" rIns="0">
            <a:spAutoFit/>
          </a:bodyPr>
          <a:lstStyle/>
          <a:p>
            <a:pPr algn="l">
              <a:lnSpc>
                <a:spcPts val="1872"/>
              </a:lnSpc>
            </a:pPr>
            <a:r>
              <a:rPr lang="en-US" b="true" sz="2400" spc="-103">
                <a:solidFill>
                  <a:srgbClr val="2B2B2B"/>
                </a:solidFill>
                <a:latin typeface="Arial Unicode Bold"/>
                <a:ea typeface="Arial Unicode Bold"/>
                <a:cs typeface="Arial Unicode Bold"/>
                <a:sym typeface="Arial Unicode Bold"/>
              </a:rPr>
              <a:t>WEEK 1 - 2</a:t>
            </a:r>
          </a:p>
        </p:txBody>
      </p:sp>
      <p:sp>
        <p:nvSpPr>
          <p:cNvPr name="TextBox 20" id="20"/>
          <p:cNvSpPr txBox="true"/>
          <p:nvPr/>
        </p:nvSpPr>
        <p:spPr>
          <a:xfrm rot="0">
            <a:off x="10815424" y="4759816"/>
            <a:ext cx="3436300" cy="261366"/>
          </a:xfrm>
          <a:prstGeom prst="rect">
            <a:avLst/>
          </a:prstGeom>
        </p:spPr>
        <p:txBody>
          <a:bodyPr anchor="t" rtlCol="false" tIns="0" lIns="0" bIns="0" rIns="0">
            <a:spAutoFit/>
          </a:bodyPr>
          <a:lstStyle/>
          <a:p>
            <a:pPr algn="l">
              <a:lnSpc>
                <a:spcPts val="1872"/>
              </a:lnSpc>
            </a:pPr>
            <a:r>
              <a:rPr lang="en-US" b="true" sz="2400" spc="-103">
                <a:solidFill>
                  <a:srgbClr val="2B2B2B"/>
                </a:solidFill>
                <a:latin typeface="Arial Unicode Bold"/>
                <a:ea typeface="Arial Unicode Bold"/>
                <a:cs typeface="Arial Unicode Bold"/>
                <a:sym typeface="Arial Unicode Bold"/>
              </a:rPr>
              <a:t>WEEK 3 - 4</a:t>
            </a:r>
          </a:p>
        </p:txBody>
      </p:sp>
      <p:sp>
        <p:nvSpPr>
          <p:cNvPr name="TextBox 21" id="21"/>
          <p:cNvSpPr txBox="true"/>
          <p:nvPr/>
        </p:nvSpPr>
        <p:spPr>
          <a:xfrm rot="0">
            <a:off x="10815424" y="7354730"/>
            <a:ext cx="5668377" cy="1234440"/>
          </a:xfrm>
          <a:prstGeom prst="rect">
            <a:avLst/>
          </a:prstGeom>
        </p:spPr>
        <p:txBody>
          <a:bodyPr anchor="t" rtlCol="false" tIns="0" lIns="0" bIns="0" rIns="0">
            <a:spAutoFit/>
          </a:bodyPr>
          <a:lstStyle/>
          <a:p>
            <a:pPr algn="l">
              <a:lnSpc>
                <a:spcPts val="3359"/>
              </a:lnSpc>
            </a:pPr>
            <a:r>
              <a:rPr lang="en-US" sz="2399">
                <a:solidFill>
                  <a:srgbClr val="2B2B2B"/>
                </a:solidFill>
                <a:latin typeface="Mukti"/>
                <a:ea typeface="Mukti"/>
                <a:cs typeface="Mukti"/>
                <a:sym typeface="Mukti"/>
              </a:rPr>
              <a:t>Include group plan with adult modeling Review plan, adapt if needed, assess the progress results </a:t>
            </a:r>
          </a:p>
        </p:txBody>
      </p:sp>
      <p:sp>
        <p:nvSpPr>
          <p:cNvPr name="TextBox 22" id="22"/>
          <p:cNvSpPr txBox="true"/>
          <p:nvPr/>
        </p:nvSpPr>
        <p:spPr>
          <a:xfrm rot="0">
            <a:off x="10815424" y="7035829"/>
            <a:ext cx="3436300" cy="261366"/>
          </a:xfrm>
          <a:prstGeom prst="rect">
            <a:avLst/>
          </a:prstGeom>
        </p:spPr>
        <p:txBody>
          <a:bodyPr anchor="t" rtlCol="false" tIns="0" lIns="0" bIns="0" rIns="0">
            <a:spAutoFit/>
          </a:bodyPr>
          <a:lstStyle/>
          <a:p>
            <a:pPr algn="l">
              <a:lnSpc>
                <a:spcPts val="1872"/>
              </a:lnSpc>
            </a:pPr>
            <a:r>
              <a:rPr lang="en-US" b="true" sz="2400" spc="-103">
                <a:solidFill>
                  <a:srgbClr val="2B2B2B"/>
                </a:solidFill>
                <a:latin typeface="Arial Unicode Bold"/>
                <a:ea typeface="Arial Unicode Bold"/>
                <a:cs typeface="Arial Unicode Bold"/>
                <a:sym typeface="Arial Unicode Bold"/>
              </a:rPr>
              <a:t>WEEK 5 - 6 </a:t>
            </a:r>
          </a:p>
        </p:txBody>
      </p:sp>
      <p:sp>
        <p:nvSpPr>
          <p:cNvPr name="TextBox 23" id="23"/>
          <p:cNvSpPr txBox="true"/>
          <p:nvPr/>
        </p:nvSpPr>
        <p:spPr>
          <a:xfrm rot="0">
            <a:off x="1028700" y="5304791"/>
            <a:ext cx="7459294" cy="1234440"/>
          </a:xfrm>
          <a:prstGeom prst="rect">
            <a:avLst/>
          </a:prstGeom>
        </p:spPr>
        <p:txBody>
          <a:bodyPr anchor="t" rtlCol="false" tIns="0" lIns="0" bIns="0" rIns="0">
            <a:spAutoFit/>
          </a:bodyPr>
          <a:lstStyle/>
          <a:p>
            <a:pPr algn="ctr">
              <a:lnSpc>
                <a:spcPts val="3359"/>
              </a:lnSpc>
            </a:pPr>
            <a:r>
              <a:rPr lang="en-US" sz="2399">
                <a:solidFill>
                  <a:srgbClr val="2B2B2B"/>
                </a:solidFill>
                <a:latin typeface="Mukti"/>
                <a:ea typeface="Mukti"/>
                <a:cs typeface="Mukti"/>
                <a:sym typeface="Mukti"/>
              </a:rPr>
              <a:t>A support plan is in the best interest of Amira allowing for gradual changes implementing structure with time for Amira to adapt to the changes </a:t>
            </a:r>
          </a:p>
        </p:txBody>
      </p:sp>
      <p:sp>
        <p:nvSpPr>
          <p:cNvPr name="TextBox 24" id="24"/>
          <p:cNvSpPr txBox="true"/>
          <p:nvPr/>
        </p:nvSpPr>
        <p:spPr>
          <a:xfrm rot="0">
            <a:off x="1519796" y="3778249"/>
            <a:ext cx="6477101" cy="1331976"/>
          </a:xfrm>
          <a:prstGeom prst="rect">
            <a:avLst/>
          </a:prstGeom>
        </p:spPr>
        <p:txBody>
          <a:bodyPr anchor="t" rtlCol="false" tIns="0" lIns="0" bIns="0" rIns="0">
            <a:spAutoFit/>
          </a:bodyPr>
          <a:lstStyle/>
          <a:p>
            <a:pPr algn="ctr">
              <a:lnSpc>
                <a:spcPts val="4991"/>
              </a:lnSpc>
            </a:pPr>
            <a:r>
              <a:rPr lang="en-US" b="true" sz="6399" spc="-275">
                <a:solidFill>
                  <a:srgbClr val="2B2B2B"/>
                </a:solidFill>
                <a:latin typeface="Arial Unicode Bold"/>
                <a:ea typeface="Arial Unicode Bold"/>
                <a:cs typeface="Arial Unicode Bold"/>
                <a:sym typeface="Arial Unicode Bold"/>
              </a:rPr>
              <a:t>6 WEEK SUPPORT PLAN</a:t>
            </a:r>
          </a:p>
        </p:txBody>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bg>
      <p:bgPr>
        <a:solidFill>
          <a:srgbClr val="EBEBE6"/>
        </a:solidFill>
      </p:bgPr>
    </p:bg>
    <p:spTree>
      <p:nvGrpSpPr>
        <p:cNvPr id="1" name=""/>
        <p:cNvGrpSpPr/>
        <p:nvPr/>
      </p:nvGrpSpPr>
      <p:grpSpPr>
        <a:xfrm>
          <a:off x="0" y="0"/>
          <a:ext cx="0" cy="0"/>
          <a:chOff x="0" y="0"/>
          <a:chExt cx="0" cy="0"/>
        </a:xfrm>
      </p:grpSpPr>
      <p:grpSp>
        <p:nvGrpSpPr>
          <p:cNvPr name="Group 2" id="2"/>
          <p:cNvGrpSpPr/>
          <p:nvPr/>
        </p:nvGrpSpPr>
        <p:grpSpPr>
          <a:xfrm rot="0">
            <a:off x="15299967" y="8672740"/>
            <a:ext cx="1959333" cy="585560"/>
            <a:chOff x="0" y="0"/>
            <a:chExt cx="654045" cy="195466"/>
          </a:xfrm>
        </p:grpSpPr>
        <p:sp>
          <p:nvSpPr>
            <p:cNvPr name="Freeform 3" id="3"/>
            <p:cNvSpPr/>
            <p:nvPr/>
          </p:nvSpPr>
          <p:spPr>
            <a:xfrm flipH="false" flipV="false" rot="0">
              <a:off x="0" y="0"/>
              <a:ext cx="654045" cy="195466"/>
            </a:xfrm>
            <a:custGeom>
              <a:avLst/>
              <a:gdLst/>
              <a:ahLst/>
              <a:cxnLst/>
              <a:rect r="r" b="b" t="t" l="l"/>
              <a:pathLst>
                <a:path h="195466" w="654045">
                  <a:moveTo>
                    <a:pt x="97733" y="0"/>
                  </a:moveTo>
                  <a:lnTo>
                    <a:pt x="556312" y="0"/>
                  </a:lnTo>
                  <a:cubicBezTo>
                    <a:pt x="582232" y="0"/>
                    <a:pt x="607091" y="10297"/>
                    <a:pt x="625420" y="28625"/>
                  </a:cubicBezTo>
                  <a:cubicBezTo>
                    <a:pt x="643748" y="46954"/>
                    <a:pt x="654045" y="71813"/>
                    <a:pt x="654045" y="97733"/>
                  </a:cubicBezTo>
                  <a:lnTo>
                    <a:pt x="654045" y="97733"/>
                  </a:lnTo>
                  <a:cubicBezTo>
                    <a:pt x="654045" y="123653"/>
                    <a:pt x="643748" y="148512"/>
                    <a:pt x="625420" y="166840"/>
                  </a:cubicBezTo>
                  <a:cubicBezTo>
                    <a:pt x="607091" y="185169"/>
                    <a:pt x="582232" y="195466"/>
                    <a:pt x="556312" y="195466"/>
                  </a:cubicBezTo>
                  <a:lnTo>
                    <a:pt x="97733" y="195466"/>
                  </a:lnTo>
                  <a:cubicBezTo>
                    <a:pt x="71813" y="195466"/>
                    <a:pt x="46954" y="185169"/>
                    <a:pt x="28625" y="166840"/>
                  </a:cubicBezTo>
                  <a:cubicBezTo>
                    <a:pt x="10297" y="148512"/>
                    <a:pt x="0" y="123653"/>
                    <a:pt x="0" y="97733"/>
                  </a:cubicBezTo>
                  <a:lnTo>
                    <a:pt x="0" y="97733"/>
                  </a:lnTo>
                  <a:cubicBezTo>
                    <a:pt x="0" y="71813"/>
                    <a:pt x="10297" y="46954"/>
                    <a:pt x="28625" y="28625"/>
                  </a:cubicBezTo>
                  <a:cubicBezTo>
                    <a:pt x="46954" y="10297"/>
                    <a:pt x="71813" y="0"/>
                    <a:pt x="97733" y="0"/>
                  </a:cubicBezTo>
                  <a:close/>
                </a:path>
              </a:pathLst>
            </a:custGeom>
            <a:solidFill>
              <a:srgbClr val="000000">
                <a:alpha val="0"/>
              </a:srgbClr>
            </a:solidFill>
            <a:ln w="19050" cap="rnd">
              <a:solidFill>
                <a:srgbClr val="2B2B2B"/>
              </a:solidFill>
              <a:prstDash val="solid"/>
              <a:round/>
            </a:ln>
          </p:spPr>
        </p:sp>
        <p:sp>
          <p:nvSpPr>
            <p:cNvPr name="TextBox 4" id="4"/>
            <p:cNvSpPr txBox="true"/>
            <p:nvPr/>
          </p:nvSpPr>
          <p:spPr>
            <a:xfrm>
              <a:off x="0" y="85725"/>
              <a:ext cx="654045" cy="109741"/>
            </a:xfrm>
            <a:prstGeom prst="rect">
              <a:avLst/>
            </a:prstGeom>
          </p:spPr>
          <p:txBody>
            <a:bodyPr anchor="ctr" rtlCol="false" tIns="50800" lIns="50800" bIns="50800" rIns="50800"/>
            <a:lstStyle/>
            <a:p>
              <a:pPr algn="ctr">
                <a:lnSpc>
                  <a:spcPts val="1638"/>
                </a:lnSpc>
              </a:pPr>
            </a:p>
          </p:txBody>
        </p:sp>
      </p:grpSp>
      <p:sp>
        <p:nvSpPr>
          <p:cNvPr name="Freeform 5" id="5"/>
          <p:cNvSpPr/>
          <p:nvPr/>
        </p:nvSpPr>
        <p:spPr>
          <a:xfrm flipH="false" flipV="false" rot="0">
            <a:off x="16483801" y="8852792"/>
            <a:ext cx="502027" cy="225456"/>
          </a:xfrm>
          <a:custGeom>
            <a:avLst/>
            <a:gdLst/>
            <a:ahLst/>
            <a:cxnLst/>
            <a:rect r="r" b="b" t="t" l="l"/>
            <a:pathLst>
              <a:path h="225456" w="502027">
                <a:moveTo>
                  <a:pt x="0" y="0"/>
                </a:moveTo>
                <a:lnTo>
                  <a:pt x="502028" y="0"/>
                </a:lnTo>
                <a:lnTo>
                  <a:pt x="502028" y="225456"/>
                </a:lnTo>
                <a:lnTo>
                  <a:pt x="0" y="225456"/>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AutoShape 6" id="6"/>
          <p:cNvSpPr/>
          <p:nvPr/>
        </p:nvSpPr>
        <p:spPr>
          <a:xfrm>
            <a:off x="0" y="6761513"/>
            <a:ext cx="18288000" cy="0"/>
          </a:xfrm>
          <a:prstGeom prst="line">
            <a:avLst/>
          </a:prstGeom>
          <a:ln cap="flat" w="9525">
            <a:solidFill>
              <a:srgbClr val="2B2B2B"/>
            </a:solidFill>
            <a:prstDash val="solid"/>
            <a:headEnd type="none" len="sm" w="sm"/>
            <a:tailEnd type="none" len="sm" w="sm"/>
          </a:ln>
        </p:spPr>
      </p:sp>
      <p:sp>
        <p:nvSpPr>
          <p:cNvPr name="Freeform 7" id="7"/>
          <p:cNvSpPr/>
          <p:nvPr/>
        </p:nvSpPr>
        <p:spPr>
          <a:xfrm flipH="false" flipV="false" rot="0">
            <a:off x="0" y="6759750"/>
            <a:ext cx="18288000" cy="3534732"/>
          </a:xfrm>
          <a:custGeom>
            <a:avLst/>
            <a:gdLst/>
            <a:ahLst/>
            <a:cxnLst/>
            <a:rect r="r" b="b" t="t" l="l"/>
            <a:pathLst>
              <a:path h="3534732" w="18288000">
                <a:moveTo>
                  <a:pt x="0" y="0"/>
                </a:moveTo>
                <a:lnTo>
                  <a:pt x="18288000" y="0"/>
                </a:lnTo>
                <a:lnTo>
                  <a:pt x="18288000" y="3534732"/>
                </a:lnTo>
                <a:lnTo>
                  <a:pt x="0" y="3534732"/>
                </a:lnTo>
                <a:lnTo>
                  <a:pt x="0" y="0"/>
                </a:lnTo>
                <a:close/>
              </a:path>
            </a:pathLst>
          </a:custGeom>
          <a:blipFill>
            <a:blip r:embed="rId4">
              <a:alphaModFix amt="43000"/>
            </a:blip>
            <a:stretch>
              <a:fillRect l="0" t="-188924" r="0" b="-56103"/>
            </a:stretch>
          </a:blipFill>
        </p:spPr>
      </p:sp>
      <p:sp>
        <p:nvSpPr>
          <p:cNvPr name="TextBox 8" id="8"/>
          <p:cNvSpPr txBox="true"/>
          <p:nvPr/>
        </p:nvSpPr>
        <p:spPr>
          <a:xfrm rot="0">
            <a:off x="2565970" y="3377565"/>
            <a:ext cx="13917832" cy="3124201"/>
          </a:xfrm>
          <a:prstGeom prst="rect">
            <a:avLst/>
          </a:prstGeom>
        </p:spPr>
        <p:txBody>
          <a:bodyPr anchor="t" rtlCol="false" tIns="0" lIns="0" bIns="0" rIns="0">
            <a:spAutoFit/>
          </a:bodyPr>
          <a:lstStyle/>
          <a:p>
            <a:pPr algn="ctr">
              <a:lnSpc>
                <a:spcPts val="4199"/>
              </a:lnSpc>
            </a:pPr>
            <a:r>
              <a:rPr lang="en-US" sz="2999">
                <a:solidFill>
                  <a:srgbClr val="2B2B2B"/>
                </a:solidFill>
                <a:latin typeface="Mukti"/>
                <a:ea typeface="Mukti"/>
                <a:cs typeface="Mukti"/>
                <a:sym typeface="Mukti"/>
              </a:rPr>
              <a:t>Nature vs nurture has been a constant topic in psychology over the years of it’s evolution </a:t>
            </a:r>
          </a:p>
          <a:p>
            <a:pPr algn="ctr">
              <a:lnSpc>
                <a:spcPts val="4199"/>
              </a:lnSpc>
            </a:pPr>
            <a:r>
              <a:rPr lang="en-US" sz="2999">
                <a:solidFill>
                  <a:srgbClr val="2B2B2B"/>
                </a:solidFill>
                <a:latin typeface="Mukti"/>
                <a:ea typeface="Mukti"/>
                <a:cs typeface="Mukti"/>
                <a:sym typeface="Mukti"/>
              </a:rPr>
              <a:t>It talks about the biological vs social development of behaviours </a:t>
            </a:r>
          </a:p>
          <a:p>
            <a:pPr algn="ctr">
              <a:lnSpc>
                <a:spcPts val="4199"/>
              </a:lnSpc>
            </a:pPr>
            <a:r>
              <a:rPr lang="en-US" sz="2999">
                <a:solidFill>
                  <a:srgbClr val="2B2B2B"/>
                </a:solidFill>
                <a:latin typeface="Mukti"/>
                <a:ea typeface="Mukti"/>
                <a:cs typeface="Mukti"/>
                <a:sym typeface="Mukti"/>
              </a:rPr>
              <a:t>Whether human behaviours and traits are primarily shaped by genetics and biology or by environmental influences and experiences being nurture</a:t>
            </a:r>
          </a:p>
          <a:p>
            <a:pPr algn="ctr">
              <a:lnSpc>
                <a:spcPts val="4199"/>
              </a:lnSpc>
            </a:pPr>
            <a:r>
              <a:rPr lang="en-US" sz="2999">
                <a:solidFill>
                  <a:srgbClr val="2B2B2B"/>
                </a:solidFill>
                <a:latin typeface="Mukti"/>
                <a:ea typeface="Mukti"/>
                <a:cs typeface="Mukti"/>
                <a:sym typeface="Mukti"/>
              </a:rPr>
              <a:t>It is strongly agreed that both nature and nurture determine who we are </a:t>
            </a:r>
          </a:p>
        </p:txBody>
      </p:sp>
      <p:sp>
        <p:nvSpPr>
          <p:cNvPr name="TextBox 9" id="9"/>
          <p:cNvSpPr txBox="true"/>
          <p:nvPr/>
        </p:nvSpPr>
        <p:spPr>
          <a:xfrm rot="0">
            <a:off x="4395658" y="1295400"/>
            <a:ext cx="9496684" cy="1960626"/>
          </a:xfrm>
          <a:prstGeom prst="rect">
            <a:avLst/>
          </a:prstGeom>
        </p:spPr>
        <p:txBody>
          <a:bodyPr anchor="t" rtlCol="false" tIns="0" lIns="0" bIns="0" rIns="0">
            <a:spAutoFit/>
          </a:bodyPr>
          <a:lstStyle/>
          <a:p>
            <a:pPr algn="ctr">
              <a:lnSpc>
                <a:spcPts val="4991"/>
              </a:lnSpc>
            </a:pPr>
            <a:r>
              <a:rPr lang="en-US" b="true" sz="6399" spc="-275">
                <a:solidFill>
                  <a:srgbClr val="2B2B2B"/>
                </a:solidFill>
                <a:latin typeface="Arial Unicode Bold"/>
                <a:ea typeface="Arial Unicode Bold"/>
                <a:cs typeface="Arial Unicode Bold"/>
                <a:sym typeface="Arial Unicode Bold"/>
              </a:rPr>
              <a:t>NATURE </a:t>
            </a:r>
          </a:p>
          <a:p>
            <a:pPr algn="ctr">
              <a:lnSpc>
                <a:spcPts val="4991"/>
              </a:lnSpc>
            </a:pPr>
            <a:r>
              <a:rPr lang="en-US" b="true" sz="6399" spc="-275">
                <a:solidFill>
                  <a:srgbClr val="2B2B2B"/>
                </a:solidFill>
                <a:latin typeface="Arial Unicode Bold"/>
                <a:ea typeface="Arial Unicode Bold"/>
                <a:cs typeface="Arial Unicode Bold"/>
                <a:sym typeface="Arial Unicode Bold"/>
              </a:rPr>
              <a:t>VS </a:t>
            </a:r>
          </a:p>
          <a:p>
            <a:pPr algn="ctr">
              <a:lnSpc>
                <a:spcPts val="4991"/>
              </a:lnSpc>
            </a:pPr>
            <a:r>
              <a:rPr lang="en-US" b="true" sz="6399" spc="-275">
                <a:solidFill>
                  <a:srgbClr val="2B2B2B"/>
                </a:solidFill>
                <a:latin typeface="Arial Unicode Bold"/>
                <a:ea typeface="Arial Unicode Bold"/>
                <a:cs typeface="Arial Unicode Bold"/>
                <a:sym typeface="Arial Unicode Bold"/>
              </a:rPr>
              <a:t>NURTURE</a:t>
            </a:r>
          </a:p>
        </p:txBody>
      </p:sp>
      <p:sp>
        <p:nvSpPr>
          <p:cNvPr name="TextBox 10" id="10"/>
          <p:cNvSpPr txBox="true"/>
          <p:nvPr/>
        </p:nvSpPr>
        <p:spPr>
          <a:xfrm rot="0">
            <a:off x="4201434" y="7916500"/>
            <a:ext cx="9885132" cy="2040891"/>
          </a:xfrm>
          <a:prstGeom prst="rect">
            <a:avLst/>
          </a:prstGeom>
        </p:spPr>
        <p:txBody>
          <a:bodyPr anchor="t" rtlCol="false" tIns="0" lIns="0" bIns="0" rIns="0">
            <a:spAutoFit/>
          </a:bodyPr>
          <a:lstStyle/>
          <a:p>
            <a:pPr algn="l">
              <a:lnSpc>
                <a:spcPts val="4059"/>
              </a:lnSpc>
            </a:pPr>
            <a:r>
              <a:rPr lang="en-US" sz="2899">
                <a:solidFill>
                  <a:srgbClr val="2B2B2B"/>
                </a:solidFill>
                <a:latin typeface="Mukti"/>
                <a:ea typeface="Mukti"/>
                <a:cs typeface="Mukti"/>
                <a:sym typeface="Mukti"/>
              </a:rPr>
              <a:t>Amira’s development is both influenced by nature and nurture </a:t>
            </a:r>
          </a:p>
          <a:p>
            <a:pPr algn="l">
              <a:lnSpc>
                <a:spcPts val="4059"/>
              </a:lnSpc>
            </a:pPr>
            <a:r>
              <a:rPr lang="en-US" sz="2899">
                <a:solidFill>
                  <a:srgbClr val="2B2B2B"/>
                </a:solidFill>
                <a:latin typeface="Mukti"/>
                <a:ea typeface="Mukti"/>
                <a:cs typeface="Mukti"/>
                <a:sym typeface="Mukti"/>
              </a:rPr>
              <a:t>e.g sensitivity - natural </a:t>
            </a:r>
          </a:p>
          <a:p>
            <a:pPr algn="l">
              <a:lnSpc>
                <a:spcPts val="4059"/>
              </a:lnSpc>
            </a:pPr>
            <a:r>
              <a:rPr lang="en-US" sz="2899">
                <a:solidFill>
                  <a:srgbClr val="2B2B2B"/>
                </a:solidFill>
                <a:latin typeface="Mukti"/>
                <a:ea typeface="Mukti"/>
                <a:cs typeface="Mukti"/>
                <a:sym typeface="Mukti"/>
              </a:rPr>
              <a:t>supportive carers - creating a nurturing environment </a:t>
            </a:r>
          </a:p>
        </p:txBody>
      </p:sp>
      <p:sp>
        <p:nvSpPr>
          <p:cNvPr name="TextBox 11" id="11"/>
          <p:cNvSpPr txBox="true"/>
          <p:nvPr/>
        </p:nvSpPr>
        <p:spPr>
          <a:xfrm rot="0">
            <a:off x="6218245" y="7366351"/>
            <a:ext cx="5851510" cy="411097"/>
          </a:xfrm>
          <a:prstGeom prst="rect">
            <a:avLst/>
          </a:prstGeom>
        </p:spPr>
        <p:txBody>
          <a:bodyPr anchor="t" rtlCol="false" tIns="0" lIns="0" bIns="0" rIns="0">
            <a:spAutoFit/>
          </a:bodyPr>
          <a:lstStyle/>
          <a:p>
            <a:pPr algn="l">
              <a:lnSpc>
                <a:spcPts val="2807"/>
              </a:lnSpc>
            </a:pPr>
            <a:r>
              <a:rPr lang="en-US" b="true" sz="3599" spc="-154">
                <a:solidFill>
                  <a:srgbClr val="2B2B2B"/>
                </a:solidFill>
                <a:latin typeface="Arial Unicode Bold"/>
                <a:ea typeface="Arial Unicode Bold"/>
                <a:cs typeface="Arial Unicode Bold"/>
                <a:sym typeface="Arial Unicode Bold"/>
              </a:rPr>
              <a:t>AMIRA’S DEVELOPMENT</a:t>
            </a:r>
          </a:p>
        </p:txBody>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bg>
      <p:bgPr>
        <a:solidFill>
          <a:srgbClr val="EBEBE6"/>
        </a:solidFill>
      </p:bgPr>
    </p:bg>
    <p:spTree>
      <p:nvGrpSpPr>
        <p:cNvPr id="1" name=""/>
        <p:cNvGrpSpPr/>
        <p:nvPr/>
      </p:nvGrpSpPr>
      <p:grpSpPr>
        <a:xfrm>
          <a:off x="0" y="0"/>
          <a:ext cx="0" cy="0"/>
          <a:chOff x="0" y="0"/>
          <a:chExt cx="0" cy="0"/>
        </a:xfrm>
      </p:grpSpPr>
      <p:grpSp>
        <p:nvGrpSpPr>
          <p:cNvPr name="Group 2" id="2"/>
          <p:cNvGrpSpPr/>
          <p:nvPr/>
        </p:nvGrpSpPr>
        <p:grpSpPr>
          <a:xfrm rot="0">
            <a:off x="15299967" y="8672740"/>
            <a:ext cx="1959333" cy="585560"/>
            <a:chOff x="0" y="0"/>
            <a:chExt cx="654045" cy="195466"/>
          </a:xfrm>
        </p:grpSpPr>
        <p:sp>
          <p:nvSpPr>
            <p:cNvPr name="Freeform 3" id="3"/>
            <p:cNvSpPr/>
            <p:nvPr/>
          </p:nvSpPr>
          <p:spPr>
            <a:xfrm flipH="false" flipV="false" rot="0">
              <a:off x="0" y="0"/>
              <a:ext cx="654045" cy="195466"/>
            </a:xfrm>
            <a:custGeom>
              <a:avLst/>
              <a:gdLst/>
              <a:ahLst/>
              <a:cxnLst/>
              <a:rect r="r" b="b" t="t" l="l"/>
              <a:pathLst>
                <a:path h="195466" w="654045">
                  <a:moveTo>
                    <a:pt x="97733" y="0"/>
                  </a:moveTo>
                  <a:lnTo>
                    <a:pt x="556312" y="0"/>
                  </a:lnTo>
                  <a:cubicBezTo>
                    <a:pt x="582232" y="0"/>
                    <a:pt x="607091" y="10297"/>
                    <a:pt x="625420" y="28625"/>
                  </a:cubicBezTo>
                  <a:cubicBezTo>
                    <a:pt x="643748" y="46954"/>
                    <a:pt x="654045" y="71813"/>
                    <a:pt x="654045" y="97733"/>
                  </a:cubicBezTo>
                  <a:lnTo>
                    <a:pt x="654045" y="97733"/>
                  </a:lnTo>
                  <a:cubicBezTo>
                    <a:pt x="654045" y="123653"/>
                    <a:pt x="643748" y="148512"/>
                    <a:pt x="625420" y="166840"/>
                  </a:cubicBezTo>
                  <a:cubicBezTo>
                    <a:pt x="607091" y="185169"/>
                    <a:pt x="582232" y="195466"/>
                    <a:pt x="556312" y="195466"/>
                  </a:cubicBezTo>
                  <a:lnTo>
                    <a:pt x="97733" y="195466"/>
                  </a:lnTo>
                  <a:cubicBezTo>
                    <a:pt x="71813" y="195466"/>
                    <a:pt x="46954" y="185169"/>
                    <a:pt x="28625" y="166840"/>
                  </a:cubicBezTo>
                  <a:cubicBezTo>
                    <a:pt x="10297" y="148512"/>
                    <a:pt x="0" y="123653"/>
                    <a:pt x="0" y="97733"/>
                  </a:cubicBezTo>
                  <a:lnTo>
                    <a:pt x="0" y="97733"/>
                  </a:lnTo>
                  <a:cubicBezTo>
                    <a:pt x="0" y="71813"/>
                    <a:pt x="10297" y="46954"/>
                    <a:pt x="28625" y="28625"/>
                  </a:cubicBezTo>
                  <a:cubicBezTo>
                    <a:pt x="46954" y="10297"/>
                    <a:pt x="71813" y="0"/>
                    <a:pt x="97733" y="0"/>
                  </a:cubicBezTo>
                  <a:close/>
                </a:path>
              </a:pathLst>
            </a:custGeom>
            <a:solidFill>
              <a:srgbClr val="000000">
                <a:alpha val="0"/>
              </a:srgbClr>
            </a:solidFill>
            <a:ln w="19050" cap="rnd">
              <a:solidFill>
                <a:srgbClr val="2B2B2B"/>
              </a:solidFill>
              <a:prstDash val="solid"/>
              <a:round/>
            </a:ln>
          </p:spPr>
        </p:sp>
        <p:sp>
          <p:nvSpPr>
            <p:cNvPr name="TextBox 4" id="4"/>
            <p:cNvSpPr txBox="true"/>
            <p:nvPr/>
          </p:nvSpPr>
          <p:spPr>
            <a:xfrm>
              <a:off x="0" y="85725"/>
              <a:ext cx="654045" cy="109741"/>
            </a:xfrm>
            <a:prstGeom prst="rect">
              <a:avLst/>
            </a:prstGeom>
          </p:spPr>
          <p:txBody>
            <a:bodyPr anchor="ctr" rtlCol="false" tIns="50800" lIns="50800" bIns="50800" rIns="50800"/>
            <a:lstStyle/>
            <a:p>
              <a:pPr algn="ctr">
                <a:lnSpc>
                  <a:spcPts val="1638"/>
                </a:lnSpc>
              </a:pPr>
            </a:p>
          </p:txBody>
        </p:sp>
      </p:grpSp>
      <p:sp>
        <p:nvSpPr>
          <p:cNvPr name="Freeform 5" id="5"/>
          <p:cNvSpPr/>
          <p:nvPr/>
        </p:nvSpPr>
        <p:spPr>
          <a:xfrm flipH="false" flipV="false" rot="0">
            <a:off x="16483801" y="8852792"/>
            <a:ext cx="502027" cy="225456"/>
          </a:xfrm>
          <a:custGeom>
            <a:avLst/>
            <a:gdLst/>
            <a:ahLst/>
            <a:cxnLst/>
            <a:rect r="r" b="b" t="t" l="l"/>
            <a:pathLst>
              <a:path h="225456" w="502027">
                <a:moveTo>
                  <a:pt x="0" y="0"/>
                </a:moveTo>
                <a:lnTo>
                  <a:pt x="502028" y="0"/>
                </a:lnTo>
                <a:lnTo>
                  <a:pt x="502028" y="225456"/>
                </a:lnTo>
                <a:lnTo>
                  <a:pt x="0" y="225456"/>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TextBox 6" id="6"/>
          <p:cNvSpPr txBox="true"/>
          <p:nvPr/>
        </p:nvSpPr>
        <p:spPr>
          <a:xfrm rot="0">
            <a:off x="2327707" y="2696309"/>
            <a:ext cx="13632585" cy="2076451"/>
          </a:xfrm>
          <a:prstGeom prst="rect">
            <a:avLst/>
          </a:prstGeom>
        </p:spPr>
        <p:txBody>
          <a:bodyPr anchor="t" rtlCol="false" tIns="0" lIns="0" bIns="0" rIns="0">
            <a:spAutoFit/>
          </a:bodyPr>
          <a:lstStyle/>
          <a:p>
            <a:pPr algn="ctr">
              <a:lnSpc>
                <a:spcPts val="4199"/>
              </a:lnSpc>
            </a:pPr>
            <a:r>
              <a:rPr lang="en-US" sz="2999">
                <a:solidFill>
                  <a:srgbClr val="2B2B2B"/>
                </a:solidFill>
                <a:latin typeface="Mukti"/>
                <a:ea typeface="Mukti"/>
                <a:cs typeface="Mukti"/>
                <a:sym typeface="Mukti"/>
              </a:rPr>
              <a:t>Bowlby’s theory has proven to be extremely useful especially for practitioners when it comes to planning and decision making</a:t>
            </a:r>
          </a:p>
          <a:p>
            <a:pPr algn="ctr">
              <a:lnSpc>
                <a:spcPts val="4199"/>
              </a:lnSpc>
            </a:pPr>
            <a:r>
              <a:rPr lang="en-US" sz="2999">
                <a:solidFill>
                  <a:srgbClr val="2B2B2B"/>
                </a:solidFill>
                <a:latin typeface="Mukti"/>
                <a:ea typeface="Mukti"/>
                <a:cs typeface="Mukti"/>
                <a:sym typeface="Mukti"/>
              </a:rPr>
              <a:t>It provides strong explanations for care given and child dynamics as well as separation anxiety </a:t>
            </a:r>
          </a:p>
        </p:txBody>
      </p:sp>
      <p:sp>
        <p:nvSpPr>
          <p:cNvPr name="TextBox 7" id="7"/>
          <p:cNvSpPr txBox="true"/>
          <p:nvPr/>
        </p:nvSpPr>
        <p:spPr>
          <a:xfrm rot="0">
            <a:off x="3861699" y="1295400"/>
            <a:ext cx="10564601" cy="1331976"/>
          </a:xfrm>
          <a:prstGeom prst="rect">
            <a:avLst/>
          </a:prstGeom>
        </p:spPr>
        <p:txBody>
          <a:bodyPr anchor="t" rtlCol="false" tIns="0" lIns="0" bIns="0" rIns="0">
            <a:spAutoFit/>
          </a:bodyPr>
          <a:lstStyle/>
          <a:p>
            <a:pPr algn="ctr">
              <a:lnSpc>
                <a:spcPts val="4991"/>
              </a:lnSpc>
            </a:pPr>
            <a:r>
              <a:rPr lang="en-US" b="true" sz="6399" spc="-275">
                <a:solidFill>
                  <a:srgbClr val="2B2B2B"/>
                </a:solidFill>
                <a:latin typeface="Arial Unicode Bold"/>
                <a:ea typeface="Arial Unicode Bold"/>
                <a:cs typeface="Arial Unicode Bold"/>
                <a:sym typeface="Arial Unicode Bold"/>
              </a:rPr>
              <a:t>EVALUATION OF BOWLBY’S THEORY </a:t>
            </a:r>
          </a:p>
        </p:txBody>
      </p:sp>
      <p:sp>
        <p:nvSpPr>
          <p:cNvPr name="AutoShape 8" id="8"/>
          <p:cNvSpPr/>
          <p:nvPr/>
        </p:nvSpPr>
        <p:spPr>
          <a:xfrm>
            <a:off x="0" y="5423986"/>
            <a:ext cx="18288000" cy="0"/>
          </a:xfrm>
          <a:prstGeom prst="line">
            <a:avLst/>
          </a:prstGeom>
          <a:ln cap="flat" w="9525">
            <a:solidFill>
              <a:srgbClr val="2B2B2B"/>
            </a:solidFill>
            <a:prstDash val="solid"/>
            <a:headEnd type="none" len="sm" w="sm"/>
            <a:tailEnd type="none" len="sm" w="sm"/>
          </a:ln>
        </p:spPr>
      </p:sp>
      <p:sp>
        <p:nvSpPr>
          <p:cNvPr name="TextBox 9" id="9"/>
          <p:cNvSpPr txBox="true"/>
          <p:nvPr/>
        </p:nvSpPr>
        <p:spPr>
          <a:xfrm rot="0">
            <a:off x="1635094" y="6479255"/>
            <a:ext cx="4728092" cy="789305"/>
          </a:xfrm>
          <a:prstGeom prst="rect">
            <a:avLst/>
          </a:prstGeom>
        </p:spPr>
        <p:txBody>
          <a:bodyPr anchor="t" rtlCol="false" tIns="0" lIns="0" bIns="0" rIns="0">
            <a:spAutoFit/>
          </a:bodyPr>
          <a:lstStyle/>
          <a:p>
            <a:pPr algn="l">
              <a:lnSpc>
                <a:spcPts val="3219"/>
              </a:lnSpc>
            </a:pPr>
            <a:r>
              <a:rPr lang="en-US" sz="2299">
                <a:solidFill>
                  <a:srgbClr val="2B2B2B"/>
                </a:solidFill>
                <a:latin typeface="Mukti"/>
                <a:ea typeface="Mukti"/>
                <a:cs typeface="Mukti"/>
                <a:sym typeface="Mukti"/>
              </a:rPr>
              <a:t>John Bowlby provided a foundation for attachment </a:t>
            </a:r>
          </a:p>
        </p:txBody>
      </p:sp>
      <p:sp>
        <p:nvSpPr>
          <p:cNvPr name="TextBox 10" id="10"/>
          <p:cNvSpPr txBox="true"/>
          <p:nvPr/>
        </p:nvSpPr>
        <p:spPr>
          <a:xfrm rot="0">
            <a:off x="1635094" y="6169879"/>
            <a:ext cx="3436300" cy="261366"/>
          </a:xfrm>
          <a:prstGeom prst="rect">
            <a:avLst/>
          </a:prstGeom>
        </p:spPr>
        <p:txBody>
          <a:bodyPr anchor="t" rtlCol="false" tIns="0" lIns="0" bIns="0" rIns="0">
            <a:spAutoFit/>
          </a:bodyPr>
          <a:lstStyle/>
          <a:p>
            <a:pPr algn="l">
              <a:lnSpc>
                <a:spcPts val="1872"/>
              </a:lnSpc>
            </a:pPr>
            <a:r>
              <a:rPr lang="en-US" b="true" sz="2400" spc="-103">
                <a:solidFill>
                  <a:srgbClr val="2B2B2B"/>
                </a:solidFill>
                <a:latin typeface="Arial Unicode Bold"/>
                <a:ea typeface="Arial Unicode Bold"/>
                <a:cs typeface="Arial Unicode Bold"/>
                <a:sym typeface="Arial Unicode Bold"/>
              </a:rPr>
              <a:t>APPLICATION</a:t>
            </a:r>
          </a:p>
        </p:txBody>
      </p:sp>
      <p:sp>
        <p:nvSpPr>
          <p:cNvPr name="TextBox 11" id="11"/>
          <p:cNvSpPr txBox="true"/>
          <p:nvPr/>
        </p:nvSpPr>
        <p:spPr>
          <a:xfrm rot="0">
            <a:off x="6779954" y="6479255"/>
            <a:ext cx="4728092" cy="1989455"/>
          </a:xfrm>
          <a:prstGeom prst="rect">
            <a:avLst/>
          </a:prstGeom>
        </p:spPr>
        <p:txBody>
          <a:bodyPr anchor="t" rtlCol="false" tIns="0" lIns="0" bIns="0" rIns="0">
            <a:spAutoFit/>
          </a:bodyPr>
          <a:lstStyle/>
          <a:p>
            <a:pPr algn="l">
              <a:lnSpc>
                <a:spcPts val="3219"/>
              </a:lnSpc>
            </a:pPr>
            <a:r>
              <a:rPr lang="en-US" sz="2299">
                <a:solidFill>
                  <a:srgbClr val="2B2B2B"/>
                </a:solidFill>
                <a:latin typeface="Mukti"/>
                <a:ea typeface="Mukti"/>
                <a:cs typeface="Mukti"/>
                <a:sym typeface="Mukti"/>
              </a:rPr>
              <a:t>There is a risk of mislabelling children with conditions they do not have during early development so integrating other perspectives are needed </a:t>
            </a:r>
          </a:p>
        </p:txBody>
      </p:sp>
      <p:sp>
        <p:nvSpPr>
          <p:cNvPr name="TextBox 12" id="12"/>
          <p:cNvSpPr txBox="true"/>
          <p:nvPr/>
        </p:nvSpPr>
        <p:spPr>
          <a:xfrm rot="0">
            <a:off x="6779954" y="6169879"/>
            <a:ext cx="3436300" cy="261366"/>
          </a:xfrm>
          <a:prstGeom prst="rect">
            <a:avLst/>
          </a:prstGeom>
        </p:spPr>
        <p:txBody>
          <a:bodyPr anchor="t" rtlCol="false" tIns="0" lIns="0" bIns="0" rIns="0">
            <a:spAutoFit/>
          </a:bodyPr>
          <a:lstStyle/>
          <a:p>
            <a:pPr algn="l">
              <a:lnSpc>
                <a:spcPts val="1872"/>
              </a:lnSpc>
            </a:pPr>
            <a:r>
              <a:rPr lang="en-US" b="true" sz="2400" spc="-103">
                <a:solidFill>
                  <a:srgbClr val="2B2B2B"/>
                </a:solidFill>
                <a:latin typeface="Arial Unicode Bold"/>
                <a:ea typeface="Arial Unicode Bold"/>
                <a:cs typeface="Arial Unicode Bold"/>
                <a:sym typeface="Arial Unicode Bold"/>
              </a:rPr>
              <a:t>MISLABELLING</a:t>
            </a:r>
          </a:p>
        </p:txBody>
      </p:sp>
      <p:sp>
        <p:nvSpPr>
          <p:cNvPr name="TextBox 13" id="13"/>
          <p:cNvSpPr txBox="true"/>
          <p:nvPr/>
        </p:nvSpPr>
        <p:spPr>
          <a:xfrm rot="0">
            <a:off x="11924815" y="6479255"/>
            <a:ext cx="4728092" cy="1589405"/>
          </a:xfrm>
          <a:prstGeom prst="rect">
            <a:avLst/>
          </a:prstGeom>
        </p:spPr>
        <p:txBody>
          <a:bodyPr anchor="t" rtlCol="false" tIns="0" lIns="0" bIns="0" rIns="0">
            <a:spAutoFit/>
          </a:bodyPr>
          <a:lstStyle/>
          <a:p>
            <a:pPr algn="l">
              <a:lnSpc>
                <a:spcPts val="3219"/>
              </a:lnSpc>
            </a:pPr>
            <a:r>
              <a:rPr lang="en-US" sz="2299">
                <a:solidFill>
                  <a:srgbClr val="2B2B2B"/>
                </a:solidFill>
                <a:latin typeface="Mukti"/>
                <a:ea typeface="Mukti"/>
                <a:cs typeface="Mukti"/>
                <a:sym typeface="Mukti"/>
              </a:rPr>
              <a:t>The theory was solely based on a mothers relationship with her child not taking into account other variations </a:t>
            </a:r>
          </a:p>
        </p:txBody>
      </p:sp>
      <p:sp>
        <p:nvSpPr>
          <p:cNvPr name="TextBox 14" id="14"/>
          <p:cNvSpPr txBox="true"/>
          <p:nvPr/>
        </p:nvSpPr>
        <p:spPr>
          <a:xfrm rot="0">
            <a:off x="11924815" y="6169879"/>
            <a:ext cx="3436300" cy="261366"/>
          </a:xfrm>
          <a:prstGeom prst="rect">
            <a:avLst/>
          </a:prstGeom>
        </p:spPr>
        <p:txBody>
          <a:bodyPr anchor="t" rtlCol="false" tIns="0" lIns="0" bIns="0" rIns="0">
            <a:spAutoFit/>
          </a:bodyPr>
          <a:lstStyle/>
          <a:p>
            <a:pPr algn="l">
              <a:lnSpc>
                <a:spcPts val="1872"/>
              </a:lnSpc>
            </a:pPr>
            <a:r>
              <a:rPr lang="en-US" b="true" sz="2400" spc="-103">
                <a:solidFill>
                  <a:srgbClr val="2B2B2B"/>
                </a:solidFill>
                <a:latin typeface="Arial Unicode Bold"/>
                <a:ea typeface="Arial Unicode Bold"/>
                <a:cs typeface="Arial Unicode Bold"/>
                <a:sym typeface="Arial Unicode Bold"/>
              </a:rPr>
              <a:t>LIMITATIONS</a:t>
            </a:r>
          </a:p>
        </p:txBody>
      </p:sp>
      <p:grpSp>
        <p:nvGrpSpPr>
          <p:cNvPr name="Group 15" id="15"/>
          <p:cNvGrpSpPr/>
          <p:nvPr/>
        </p:nvGrpSpPr>
        <p:grpSpPr>
          <a:xfrm rot="0">
            <a:off x="6779954" y="5239485"/>
            <a:ext cx="733198" cy="369002"/>
            <a:chOff x="0" y="0"/>
            <a:chExt cx="1615013" cy="812800"/>
          </a:xfrm>
        </p:grpSpPr>
        <p:sp>
          <p:nvSpPr>
            <p:cNvPr name="Freeform 16" id="16"/>
            <p:cNvSpPr/>
            <p:nvPr/>
          </p:nvSpPr>
          <p:spPr>
            <a:xfrm flipH="false" flipV="false" rot="0">
              <a:off x="0" y="0"/>
              <a:ext cx="1615013" cy="812800"/>
            </a:xfrm>
            <a:custGeom>
              <a:avLst/>
              <a:gdLst/>
              <a:ahLst/>
              <a:cxnLst/>
              <a:rect r="r" b="b" t="t" l="l"/>
              <a:pathLst>
                <a:path h="812800" w="1615013">
                  <a:moveTo>
                    <a:pt x="807506" y="0"/>
                  </a:moveTo>
                  <a:cubicBezTo>
                    <a:pt x="361533" y="0"/>
                    <a:pt x="0" y="181951"/>
                    <a:pt x="0" y="406400"/>
                  </a:cubicBezTo>
                  <a:cubicBezTo>
                    <a:pt x="0" y="630849"/>
                    <a:pt x="361533" y="812800"/>
                    <a:pt x="807506" y="812800"/>
                  </a:cubicBezTo>
                  <a:cubicBezTo>
                    <a:pt x="1253480" y="812800"/>
                    <a:pt x="1615013" y="630849"/>
                    <a:pt x="1615013" y="406400"/>
                  </a:cubicBezTo>
                  <a:cubicBezTo>
                    <a:pt x="1615013" y="181951"/>
                    <a:pt x="1253480" y="0"/>
                    <a:pt x="807506" y="0"/>
                  </a:cubicBezTo>
                  <a:close/>
                </a:path>
              </a:pathLst>
            </a:custGeom>
            <a:solidFill>
              <a:srgbClr val="EBEBE6"/>
            </a:solidFill>
            <a:ln w="9525" cap="sq">
              <a:solidFill>
                <a:srgbClr val="2B2B2B"/>
              </a:solidFill>
              <a:prstDash val="solid"/>
              <a:miter/>
            </a:ln>
          </p:spPr>
        </p:sp>
        <p:sp>
          <p:nvSpPr>
            <p:cNvPr name="TextBox 17" id="17"/>
            <p:cNvSpPr txBox="true"/>
            <p:nvPr/>
          </p:nvSpPr>
          <p:spPr>
            <a:xfrm>
              <a:off x="151407" y="38100"/>
              <a:ext cx="1312198" cy="698500"/>
            </a:xfrm>
            <a:prstGeom prst="rect">
              <a:avLst/>
            </a:prstGeom>
          </p:spPr>
          <p:txBody>
            <a:bodyPr anchor="ctr" rtlCol="false" tIns="46332" lIns="46332" bIns="46332" rIns="46332"/>
            <a:lstStyle/>
            <a:p>
              <a:pPr algn="ctr">
                <a:lnSpc>
                  <a:spcPts val="2426"/>
                </a:lnSpc>
              </a:pPr>
            </a:p>
          </p:txBody>
        </p:sp>
      </p:grpSp>
      <p:grpSp>
        <p:nvGrpSpPr>
          <p:cNvPr name="Group 18" id="18"/>
          <p:cNvGrpSpPr/>
          <p:nvPr/>
        </p:nvGrpSpPr>
        <p:grpSpPr>
          <a:xfrm rot="0">
            <a:off x="11924815" y="5239485"/>
            <a:ext cx="733198" cy="369002"/>
            <a:chOff x="0" y="0"/>
            <a:chExt cx="1615013" cy="812800"/>
          </a:xfrm>
        </p:grpSpPr>
        <p:sp>
          <p:nvSpPr>
            <p:cNvPr name="Freeform 19" id="19"/>
            <p:cNvSpPr/>
            <p:nvPr/>
          </p:nvSpPr>
          <p:spPr>
            <a:xfrm flipH="false" flipV="false" rot="0">
              <a:off x="0" y="0"/>
              <a:ext cx="1615013" cy="812800"/>
            </a:xfrm>
            <a:custGeom>
              <a:avLst/>
              <a:gdLst/>
              <a:ahLst/>
              <a:cxnLst/>
              <a:rect r="r" b="b" t="t" l="l"/>
              <a:pathLst>
                <a:path h="812800" w="1615013">
                  <a:moveTo>
                    <a:pt x="807506" y="0"/>
                  </a:moveTo>
                  <a:cubicBezTo>
                    <a:pt x="361533" y="0"/>
                    <a:pt x="0" y="181951"/>
                    <a:pt x="0" y="406400"/>
                  </a:cubicBezTo>
                  <a:cubicBezTo>
                    <a:pt x="0" y="630849"/>
                    <a:pt x="361533" y="812800"/>
                    <a:pt x="807506" y="812800"/>
                  </a:cubicBezTo>
                  <a:cubicBezTo>
                    <a:pt x="1253480" y="812800"/>
                    <a:pt x="1615013" y="630849"/>
                    <a:pt x="1615013" y="406400"/>
                  </a:cubicBezTo>
                  <a:cubicBezTo>
                    <a:pt x="1615013" y="181951"/>
                    <a:pt x="1253480" y="0"/>
                    <a:pt x="807506" y="0"/>
                  </a:cubicBezTo>
                  <a:close/>
                </a:path>
              </a:pathLst>
            </a:custGeom>
            <a:solidFill>
              <a:srgbClr val="EBEBE6"/>
            </a:solidFill>
            <a:ln w="9525" cap="sq">
              <a:solidFill>
                <a:srgbClr val="2B2B2B"/>
              </a:solidFill>
              <a:prstDash val="solid"/>
              <a:miter/>
            </a:ln>
          </p:spPr>
        </p:sp>
        <p:sp>
          <p:nvSpPr>
            <p:cNvPr name="TextBox 20" id="20"/>
            <p:cNvSpPr txBox="true"/>
            <p:nvPr/>
          </p:nvSpPr>
          <p:spPr>
            <a:xfrm>
              <a:off x="151407" y="38100"/>
              <a:ext cx="1312198" cy="698500"/>
            </a:xfrm>
            <a:prstGeom prst="rect">
              <a:avLst/>
            </a:prstGeom>
          </p:spPr>
          <p:txBody>
            <a:bodyPr anchor="ctr" rtlCol="false" tIns="46332" lIns="46332" bIns="46332" rIns="46332"/>
            <a:lstStyle/>
            <a:p>
              <a:pPr algn="ctr">
                <a:lnSpc>
                  <a:spcPts val="2426"/>
                </a:lnSpc>
              </a:pPr>
            </a:p>
          </p:txBody>
        </p:sp>
      </p:grpSp>
      <p:grpSp>
        <p:nvGrpSpPr>
          <p:cNvPr name="Group 21" id="21"/>
          <p:cNvGrpSpPr/>
          <p:nvPr/>
        </p:nvGrpSpPr>
        <p:grpSpPr>
          <a:xfrm rot="0">
            <a:off x="1635094" y="5239485"/>
            <a:ext cx="733198" cy="369002"/>
            <a:chOff x="0" y="0"/>
            <a:chExt cx="1615013" cy="812800"/>
          </a:xfrm>
        </p:grpSpPr>
        <p:sp>
          <p:nvSpPr>
            <p:cNvPr name="Freeform 22" id="22"/>
            <p:cNvSpPr/>
            <p:nvPr/>
          </p:nvSpPr>
          <p:spPr>
            <a:xfrm flipH="false" flipV="false" rot="0">
              <a:off x="0" y="0"/>
              <a:ext cx="1615013" cy="812800"/>
            </a:xfrm>
            <a:custGeom>
              <a:avLst/>
              <a:gdLst/>
              <a:ahLst/>
              <a:cxnLst/>
              <a:rect r="r" b="b" t="t" l="l"/>
              <a:pathLst>
                <a:path h="812800" w="1615013">
                  <a:moveTo>
                    <a:pt x="807506" y="0"/>
                  </a:moveTo>
                  <a:cubicBezTo>
                    <a:pt x="361533" y="0"/>
                    <a:pt x="0" y="181951"/>
                    <a:pt x="0" y="406400"/>
                  </a:cubicBezTo>
                  <a:cubicBezTo>
                    <a:pt x="0" y="630849"/>
                    <a:pt x="361533" y="812800"/>
                    <a:pt x="807506" y="812800"/>
                  </a:cubicBezTo>
                  <a:cubicBezTo>
                    <a:pt x="1253480" y="812800"/>
                    <a:pt x="1615013" y="630849"/>
                    <a:pt x="1615013" y="406400"/>
                  </a:cubicBezTo>
                  <a:cubicBezTo>
                    <a:pt x="1615013" y="181951"/>
                    <a:pt x="1253480" y="0"/>
                    <a:pt x="807506" y="0"/>
                  </a:cubicBezTo>
                  <a:close/>
                </a:path>
              </a:pathLst>
            </a:custGeom>
            <a:solidFill>
              <a:srgbClr val="EBEBE6"/>
            </a:solidFill>
            <a:ln w="9525" cap="sq">
              <a:solidFill>
                <a:srgbClr val="2B2B2B"/>
              </a:solidFill>
              <a:prstDash val="solid"/>
              <a:miter/>
            </a:ln>
          </p:spPr>
        </p:sp>
        <p:sp>
          <p:nvSpPr>
            <p:cNvPr name="TextBox 23" id="23"/>
            <p:cNvSpPr txBox="true"/>
            <p:nvPr/>
          </p:nvSpPr>
          <p:spPr>
            <a:xfrm>
              <a:off x="151407" y="38100"/>
              <a:ext cx="1312198" cy="698500"/>
            </a:xfrm>
            <a:prstGeom prst="rect">
              <a:avLst/>
            </a:prstGeom>
          </p:spPr>
          <p:txBody>
            <a:bodyPr anchor="ctr" rtlCol="false" tIns="46332" lIns="46332" bIns="46332" rIns="46332"/>
            <a:lstStyle/>
            <a:p>
              <a:pPr algn="ctr">
                <a:lnSpc>
                  <a:spcPts val="2426"/>
                </a:lnSpc>
              </a:pPr>
            </a:p>
          </p:txBody>
        </p:sp>
      </p:grpSp>
    </p:spTree>
  </p:cSld>
  <p:clrMapOvr>
    <a:masterClrMapping/>
  </p:clrMapOvr>
</p:sld>
</file>

<file path=ppt/slides/slide13.xml><?xml version="1.0" encoding="utf-8"?>
<p:sld xmlns:p="http://schemas.openxmlformats.org/presentationml/2006/main" xmlns:a="http://schemas.openxmlformats.org/drawingml/2006/main" xmlns:r="http://schemas.openxmlformats.org/officeDocument/2006/relationships">
  <p:cSld>
    <p:bg>
      <p:bgPr>
        <a:solidFill>
          <a:srgbClr val="EBEBE6"/>
        </a:solidFill>
      </p:bgPr>
    </p:bg>
    <p:spTree>
      <p:nvGrpSpPr>
        <p:cNvPr id="1" name=""/>
        <p:cNvGrpSpPr/>
        <p:nvPr/>
      </p:nvGrpSpPr>
      <p:grpSpPr>
        <a:xfrm>
          <a:off x="0" y="0"/>
          <a:ext cx="0" cy="0"/>
          <a:chOff x="0" y="0"/>
          <a:chExt cx="0" cy="0"/>
        </a:xfrm>
      </p:grpSpPr>
      <p:grpSp>
        <p:nvGrpSpPr>
          <p:cNvPr name="Group 2" id="2"/>
          <p:cNvGrpSpPr/>
          <p:nvPr/>
        </p:nvGrpSpPr>
        <p:grpSpPr>
          <a:xfrm rot="0">
            <a:off x="1028700" y="2041075"/>
            <a:ext cx="6914955" cy="6204850"/>
            <a:chOff x="0" y="0"/>
            <a:chExt cx="9219941" cy="8273133"/>
          </a:xfrm>
        </p:grpSpPr>
        <p:pic>
          <p:nvPicPr>
            <p:cNvPr name="Picture 3" id="3"/>
            <p:cNvPicPr>
              <a:picLocks noChangeAspect="true"/>
            </p:cNvPicPr>
            <p:nvPr/>
          </p:nvPicPr>
          <p:blipFill>
            <a:blip r:embed="rId2"/>
            <a:srcRect l="37708" t="0" r="37708" b="0"/>
            <a:stretch>
              <a:fillRect/>
            </a:stretch>
          </p:blipFill>
          <p:spPr>
            <a:xfrm flipH="false" flipV="false">
              <a:off x="0" y="0"/>
              <a:ext cx="3052470" cy="8273133"/>
            </a:xfrm>
            <a:prstGeom prst="rect">
              <a:avLst/>
            </a:prstGeom>
          </p:spPr>
        </p:pic>
        <p:pic>
          <p:nvPicPr>
            <p:cNvPr name="Picture 4" id="4"/>
            <p:cNvPicPr>
              <a:picLocks noChangeAspect="true"/>
            </p:cNvPicPr>
            <p:nvPr/>
          </p:nvPicPr>
          <p:blipFill>
            <a:blip r:embed="rId3"/>
            <a:srcRect l="7675" t="0" r="7675" b="0"/>
            <a:stretch>
              <a:fillRect/>
            </a:stretch>
          </p:blipFill>
          <p:spPr>
            <a:xfrm flipH="false" flipV="false">
              <a:off x="3115001" y="0"/>
              <a:ext cx="6104939" cy="4105301"/>
            </a:xfrm>
            <a:prstGeom prst="rect">
              <a:avLst/>
            </a:prstGeom>
          </p:spPr>
        </p:pic>
        <p:pic>
          <p:nvPicPr>
            <p:cNvPr name="Picture 5" id="5"/>
            <p:cNvPicPr>
              <a:picLocks noChangeAspect="true"/>
            </p:cNvPicPr>
            <p:nvPr/>
          </p:nvPicPr>
          <p:blipFill>
            <a:blip r:embed="rId4"/>
            <a:srcRect l="8361" t="0" r="8361" b="0"/>
            <a:stretch>
              <a:fillRect/>
            </a:stretch>
          </p:blipFill>
          <p:spPr>
            <a:xfrm flipH="false" flipV="false">
              <a:off x="3115001" y="4167832"/>
              <a:ext cx="6104939" cy="4105301"/>
            </a:xfrm>
            <a:prstGeom prst="rect">
              <a:avLst/>
            </a:prstGeom>
          </p:spPr>
        </p:pic>
      </p:grpSp>
      <p:grpSp>
        <p:nvGrpSpPr>
          <p:cNvPr name="Group 6" id="6"/>
          <p:cNvGrpSpPr/>
          <p:nvPr/>
        </p:nvGrpSpPr>
        <p:grpSpPr>
          <a:xfrm rot="0">
            <a:off x="15299967" y="8672740"/>
            <a:ext cx="1959333" cy="585560"/>
            <a:chOff x="0" y="0"/>
            <a:chExt cx="654045" cy="195466"/>
          </a:xfrm>
        </p:grpSpPr>
        <p:sp>
          <p:nvSpPr>
            <p:cNvPr name="Freeform 7" id="7"/>
            <p:cNvSpPr/>
            <p:nvPr/>
          </p:nvSpPr>
          <p:spPr>
            <a:xfrm flipH="false" flipV="false" rot="0">
              <a:off x="0" y="0"/>
              <a:ext cx="654045" cy="195466"/>
            </a:xfrm>
            <a:custGeom>
              <a:avLst/>
              <a:gdLst/>
              <a:ahLst/>
              <a:cxnLst/>
              <a:rect r="r" b="b" t="t" l="l"/>
              <a:pathLst>
                <a:path h="195466" w="654045">
                  <a:moveTo>
                    <a:pt x="97733" y="0"/>
                  </a:moveTo>
                  <a:lnTo>
                    <a:pt x="556312" y="0"/>
                  </a:lnTo>
                  <a:cubicBezTo>
                    <a:pt x="582232" y="0"/>
                    <a:pt x="607091" y="10297"/>
                    <a:pt x="625420" y="28625"/>
                  </a:cubicBezTo>
                  <a:cubicBezTo>
                    <a:pt x="643748" y="46954"/>
                    <a:pt x="654045" y="71813"/>
                    <a:pt x="654045" y="97733"/>
                  </a:cubicBezTo>
                  <a:lnTo>
                    <a:pt x="654045" y="97733"/>
                  </a:lnTo>
                  <a:cubicBezTo>
                    <a:pt x="654045" y="123653"/>
                    <a:pt x="643748" y="148512"/>
                    <a:pt x="625420" y="166840"/>
                  </a:cubicBezTo>
                  <a:cubicBezTo>
                    <a:pt x="607091" y="185169"/>
                    <a:pt x="582232" y="195466"/>
                    <a:pt x="556312" y="195466"/>
                  </a:cubicBezTo>
                  <a:lnTo>
                    <a:pt x="97733" y="195466"/>
                  </a:lnTo>
                  <a:cubicBezTo>
                    <a:pt x="71813" y="195466"/>
                    <a:pt x="46954" y="185169"/>
                    <a:pt x="28625" y="166840"/>
                  </a:cubicBezTo>
                  <a:cubicBezTo>
                    <a:pt x="10297" y="148512"/>
                    <a:pt x="0" y="123653"/>
                    <a:pt x="0" y="97733"/>
                  </a:cubicBezTo>
                  <a:lnTo>
                    <a:pt x="0" y="97733"/>
                  </a:lnTo>
                  <a:cubicBezTo>
                    <a:pt x="0" y="71813"/>
                    <a:pt x="10297" y="46954"/>
                    <a:pt x="28625" y="28625"/>
                  </a:cubicBezTo>
                  <a:cubicBezTo>
                    <a:pt x="46954" y="10297"/>
                    <a:pt x="71813" y="0"/>
                    <a:pt x="97733" y="0"/>
                  </a:cubicBezTo>
                  <a:close/>
                </a:path>
              </a:pathLst>
            </a:custGeom>
            <a:solidFill>
              <a:srgbClr val="000000">
                <a:alpha val="0"/>
              </a:srgbClr>
            </a:solidFill>
            <a:ln w="19050" cap="rnd">
              <a:solidFill>
                <a:srgbClr val="2B2B2B"/>
              </a:solidFill>
              <a:prstDash val="solid"/>
              <a:round/>
            </a:ln>
          </p:spPr>
        </p:sp>
        <p:sp>
          <p:nvSpPr>
            <p:cNvPr name="TextBox 8" id="8"/>
            <p:cNvSpPr txBox="true"/>
            <p:nvPr/>
          </p:nvSpPr>
          <p:spPr>
            <a:xfrm>
              <a:off x="0" y="85725"/>
              <a:ext cx="654045" cy="109741"/>
            </a:xfrm>
            <a:prstGeom prst="rect">
              <a:avLst/>
            </a:prstGeom>
          </p:spPr>
          <p:txBody>
            <a:bodyPr anchor="ctr" rtlCol="false" tIns="50800" lIns="50800" bIns="50800" rIns="50800"/>
            <a:lstStyle/>
            <a:p>
              <a:pPr algn="ctr">
                <a:lnSpc>
                  <a:spcPts val="1638"/>
                </a:lnSpc>
              </a:pPr>
            </a:p>
          </p:txBody>
        </p:sp>
      </p:grpSp>
      <p:sp>
        <p:nvSpPr>
          <p:cNvPr name="Freeform 9" id="9"/>
          <p:cNvSpPr/>
          <p:nvPr/>
        </p:nvSpPr>
        <p:spPr>
          <a:xfrm flipH="false" flipV="false" rot="0">
            <a:off x="16483801" y="8852792"/>
            <a:ext cx="502027" cy="225456"/>
          </a:xfrm>
          <a:custGeom>
            <a:avLst/>
            <a:gdLst/>
            <a:ahLst/>
            <a:cxnLst/>
            <a:rect r="r" b="b" t="t" l="l"/>
            <a:pathLst>
              <a:path h="225456" w="502027">
                <a:moveTo>
                  <a:pt x="0" y="0"/>
                </a:moveTo>
                <a:lnTo>
                  <a:pt x="502028" y="0"/>
                </a:lnTo>
                <a:lnTo>
                  <a:pt x="502028" y="225456"/>
                </a:lnTo>
                <a:lnTo>
                  <a:pt x="0" y="225456"/>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TextBox 10" id="10"/>
          <p:cNvSpPr txBox="true"/>
          <p:nvPr/>
        </p:nvSpPr>
        <p:spPr>
          <a:xfrm rot="0">
            <a:off x="9024508" y="3343072"/>
            <a:ext cx="7459294" cy="4612641"/>
          </a:xfrm>
          <a:prstGeom prst="rect">
            <a:avLst/>
          </a:prstGeom>
        </p:spPr>
        <p:txBody>
          <a:bodyPr anchor="t" rtlCol="false" tIns="0" lIns="0" bIns="0" rIns="0">
            <a:spAutoFit/>
          </a:bodyPr>
          <a:lstStyle/>
          <a:p>
            <a:pPr algn="l">
              <a:lnSpc>
                <a:spcPts val="4059"/>
              </a:lnSpc>
            </a:pPr>
            <a:r>
              <a:rPr lang="en-US" sz="2899">
                <a:solidFill>
                  <a:srgbClr val="2B2B2B"/>
                </a:solidFill>
                <a:latin typeface="Mukti"/>
                <a:ea typeface="Mukti"/>
                <a:cs typeface="Mukti"/>
                <a:sym typeface="Mukti"/>
              </a:rPr>
              <a:t>Bowlby reflects Amira’s development providing an evidence based rationale for a relationship focused support for Amira </a:t>
            </a:r>
          </a:p>
          <a:p>
            <a:pPr algn="l">
              <a:lnSpc>
                <a:spcPts val="4059"/>
              </a:lnSpc>
            </a:pPr>
            <a:r>
              <a:rPr lang="en-US" sz="2899">
                <a:solidFill>
                  <a:srgbClr val="2B2B2B"/>
                </a:solidFill>
                <a:latin typeface="Mukti"/>
                <a:ea typeface="Mukti"/>
                <a:cs typeface="Mukti"/>
                <a:sym typeface="Mukti"/>
              </a:rPr>
              <a:t>Setting practical strategies </a:t>
            </a:r>
          </a:p>
          <a:p>
            <a:pPr algn="l">
              <a:lnSpc>
                <a:spcPts val="4059"/>
              </a:lnSpc>
            </a:pPr>
            <a:r>
              <a:rPr lang="en-US" sz="2899">
                <a:solidFill>
                  <a:srgbClr val="2B2B2B"/>
                </a:solidFill>
                <a:latin typeface="Mukti"/>
                <a:ea typeface="Mukti"/>
                <a:cs typeface="Mukti"/>
                <a:sym typeface="Mukti"/>
              </a:rPr>
              <a:t>Review outcomes within 6 weeks and tailor needed support if necessary </a:t>
            </a:r>
          </a:p>
          <a:p>
            <a:pPr algn="l">
              <a:lnSpc>
                <a:spcPts val="4059"/>
              </a:lnSpc>
            </a:pPr>
            <a:r>
              <a:rPr lang="en-US" sz="2899">
                <a:solidFill>
                  <a:srgbClr val="2B2B2B"/>
                </a:solidFill>
                <a:latin typeface="Mukti"/>
                <a:ea typeface="Mukti"/>
                <a:cs typeface="Mukti"/>
                <a:sym typeface="Mukti"/>
              </a:rPr>
              <a:t>Emphasis on practical strategies to help prompt Amira’s growth</a:t>
            </a:r>
          </a:p>
          <a:p>
            <a:pPr algn="l">
              <a:lnSpc>
                <a:spcPts val="4059"/>
              </a:lnSpc>
            </a:pPr>
            <a:r>
              <a:rPr lang="en-US" sz="2899">
                <a:solidFill>
                  <a:srgbClr val="2B2B2B"/>
                </a:solidFill>
                <a:latin typeface="Mukti"/>
                <a:ea typeface="Mukti"/>
                <a:cs typeface="Mukti"/>
                <a:sym typeface="Mukti"/>
              </a:rPr>
              <a:t>Combine theory with practical nurturing </a:t>
            </a:r>
          </a:p>
        </p:txBody>
      </p:sp>
      <p:sp>
        <p:nvSpPr>
          <p:cNvPr name="TextBox 11" id="11"/>
          <p:cNvSpPr txBox="true"/>
          <p:nvPr/>
        </p:nvSpPr>
        <p:spPr>
          <a:xfrm rot="0">
            <a:off x="9024508" y="2307775"/>
            <a:ext cx="5828921" cy="703326"/>
          </a:xfrm>
          <a:prstGeom prst="rect">
            <a:avLst/>
          </a:prstGeom>
        </p:spPr>
        <p:txBody>
          <a:bodyPr anchor="t" rtlCol="false" tIns="0" lIns="0" bIns="0" rIns="0">
            <a:spAutoFit/>
          </a:bodyPr>
          <a:lstStyle/>
          <a:p>
            <a:pPr algn="l">
              <a:lnSpc>
                <a:spcPts val="4991"/>
              </a:lnSpc>
            </a:pPr>
            <a:r>
              <a:rPr lang="en-US" b="true" sz="6399" spc="-275">
                <a:solidFill>
                  <a:srgbClr val="2B2B2B"/>
                </a:solidFill>
                <a:latin typeface="Arial Unicode Bold"/>
                <a:ea typeface="Arial Unicode Bold"/>
                <a:cs typeface="Arial Unicode Bold"/>
                <a:sym typeface="Arial Unicode Bold"/>
              </a:rPr>
              <a:t>CONCLUSION</a:t>
            </a:r>
          </a:p>
        </p:txBody>
      </p:sp>
    </p:spTree>
  </p:cSld>
  <p:clrMapOvr>
    <a:masterClrMapping/>
  </p:clrMapOvr>
</p:sld>
</file>

<file path=ppt/slides/slide14.xml><?xml version="1.0" encoding="utf-8"?>
<p:sld xmlns:p="http://schemas.openxmlformats.org/presentationml/2006/main" xmlns:a="http://schemas.openxmlformats.org/drawingml/2006/main" xmlns:r="http://schemas.openxmlformats.org/officeDocument/2006/relationships">
  <p:cSld>
    <p:bg>
      <p:bgPr>
        <a:solidFill>
          <a:srgbClr val="EBEBE6"/>
        </a:solidFill>
      </p:bgPr>
    </p:bg>
    <p:spTree>
      <p:nvGrpSpPr>
        <p:cNvPr id="1" name=""/>
        <p:cNvGrpSpPr/>
        <p:nvPr/>
      </p:nvGrpSpPr>
      <p:grpSpPr>
        <a:xfrm>
          <a:off x="0" y="0"/>
          <a:ext cx="0" cy="0"/>
          <a:chOff x="0" y="0"/>
          <a:chExt cx="0" cy="0"/>
        </a:xfrm>
      </p:grpSpPr>
      <p:grpSp>
        <p:nvGrpSpPr>
          <p:cNvPr name="Group 2" id="2"/>
          <p:cNvGrpSpPr/>
          <p:nvPr/>
        </p:nvGrpSpPr>
        <p:grpSpPr>
          <a:xfrm rot="0">
            <a:off x="1028700" y="1978059"/>
            <a:ext cx="16230600" cy="2468889"/>
            <a:chOff x="0" y="0"/>
            <a:chExt cx="21640800" cy="3291853"/>
          </a:xfrm>
        </p:grpSpPr>
        <p:pic>
          <p:nvPicPr>
            <p:cNvPr name="Picture 3" id="3"/>
            <p:cNvPicPr>
              <a:picLocks noChangeAspect="true"/>
            </p:cNvPicPr>
            <p:nvPr/>
          </p:nvPicPr>
          <p:blipFill>
            <a:blip r:embed="rId2"/>
            <a:srcRect l="0" t="10421" r="0" b="48685"/>
            <a:stretch>
              <a:fillRect/>
            </a:stretch>
          </p:blipFill>
          <p:spPr>
            <a:xfrm flipH="false" flipV="false">
              <a:off x="0" y="0"/>
              <a:ext cx="5363301" cy="3291853"/>
            </a:xfrm>
            <a:prstGeom prst="rect">
              <a:avLst/>
            </a:prstGeom>
          </p:spPr>
        </p:pic>
        <p:pic>
          <p:nvPicPr>
            <p:cNvPr name="Picture 4" id="4"/>
            <p:cNvPicPr>
              <a:picLocks noChangeAspect="true"/>
            </p:cNvPicPr>
            <p:nvPr/>
          </p:nvPicPr>
          <p:blipFill>
            <a:blip r:embed="rId3"/>
            <a:srcRect l="0" t="21900" r="0" b="37206"/>
            <a:stretch>
              <a:fillRect/>
            </a:stretch>
          </p:blipFill>
          <p:spPr>
            <a:xfrm flipH="false" flipV="false">
              <a:off x="5425833" y="0"/>
              <a:ext cx="5363301" cy="3291853"/>
            </a:xfrm>
            <a:prstGeom prst="rect">
              <a:avLst/>
            </a:prstGeom>
          </p:spPr>
        </p:pic>
        <p:pic>
          <p:nvPicPr>
            <p:cNvPr name="Picture 5" id="5"/>
            <p:cNvPicPr>
              <a:picLocks noChangeAspect="true"/>
            </p:cNvPicPr>
            <p:nvPr/>
          </p:nvPicPr>
          <p:blipFill>
            <a:blip r:embed="rId4"/>
            <a:srcRect l="19387" t="19467" r="19387" b="19467"/>
            <a:stretch>
              <a:fillRect/>
            </a:stretch>
          </p:blipFill>
          <p:spPr>
            <a:xfrm flipH="false" flipV="false">
              <a:off x="10851666" y="0"/>
              <a:ext cx="5363301" cy="3291853"/>
            </a:xfrm>
            <a:prstGeom prst="rect">
              <a:avLst/>
            </a:prstGeom>
          </p:spPr>
        </p:pic>
        <p:pic>
          <p:nvPicPr>
            <p:cNvPr name="Picture 6" id="6"/>
            <p:cNvPicPr>
              <a:picLocks noChangeAspect="true"/>
            </p:cNvPicPr>
            <p:nvPr/>
          </p:nvPicPr>
          <p:blipFill>
            <a:blip r:embed="rId3"/>
            <a:srcRect l="0" t="21900" r="0" b="37206"/>
            <a:stretch>
              <a:fillRect/>
            </a:stretch>
          </p:blipFill>
          <p:spPr>
            <a:xfrm flipH="false" flipV="false">
              <a:off x="16277499" y="0"/>
              <a:ext cx="5363301" cy="3291853"/>
            </a:xfrm>
            <a:prstGeom prst="rect">
              <a:avLst/>
            </a:prstGeom>
          </p:spPr>
        </p:pic>
      </p:grpSp>
      <p:grpSp>
        <p:nvGrpSpPr>
          <p:cNvPr name="Group 7" id="7"/>
          <p:cNvGrpSpPr/>
          <p:nvPr/>
        </p:nvGrpSpPr>
        <p:grpSpPr>
          <a:xfrm rot="0">
            <a:off x="15299967" y="8672740"/>
            <a:ext cx="1959333" cy="585560"/>
            <a:chOff x="0" y="0"/>
            <a:chExt cx="654045" cy="195466"/>
          </a:xfrm>
        </p:grpSpPr>
        <p:sp>
          <p:nvSpPr>
            <p:cNvPr name="Freeform 8" id="8"/>
            <p:cNvSpPr/>
            <p:nvPr/>
          </p:nvSpPr>
          <p:spPr>
            <a:xfrm flipH="false" flipV="false" rot="0">
              <a:off x="0" y="0"/>
              <a:ext cx="654045" cy="195466"/>
            </a:xfrm>
            <a:custGeom>
              <a:avLst/>
              <a:gdLst/>
              <a:ahLst/>
              <a:cxnLst/>
              <a:rect r="r" b="b" t="t" l="l"/>
              <a:pathLst>
                <a:path h="195466" w="654045">
                  <a:moveTo>
                    <a:pt x="97733" y="0"/>
                  </a:moveTo>
                  <a:lnTo>
                    <a:pt x="556312" y="0"/>
                  </a:lnTo>
                  <a:cubicBezTo>
                    <a:pt x="582232" y="0"/>
                    <a:pt x="607091" y="10297"/>
                    <a:pt x="625420" y="28625"/>
                  </a:cubicBezTo>
                  <a:cubicBezTo>
                    <a:pt x="643748" y="46954"/>
                    <a:pt x="654045" y="71813"/>
                    <a:pt x="654045" y="97733"/>
                  </a:cubicBezTo>
                  <a:lnTo>
                    <a:pt x="654045" y="97733"/>
                  </a:lnTo>
                  <a:cubicBezTo>
                    <a:pt x="654045" y="123653"/>
                    <a:pt x="643748" y="148512"/>
                    <a:pt x="625420" y="166840"/>
                  </a:cubicBezTo>
                  <a:cubicBezTo>
                    <a:pt x="607091" y="185169"/>
                    <a:pt x="582232" y="195466"/>
                    <a:pt x="556312" y="195466"/>
                  </a:cubicBezTo>
                  <a:lnTo>
                    <a:pt x="97733" y="195466"/>
                  </a:lnTo>
                  <a:cubicBezTo>
                    <a:pt x="71813" y="195466"/>
                    <a:pt x="46954" y="185169"/>
                    <a:pt x="28625" y="166840"/>
                  </a:cubicBezTo>
                  <a:cubicBezTo>
                    <a:pt x="10297" y="148512"/>
                    <a:pt x="0" y="123653"/>
                    <a:pt x="0" y="97733"/>
                  </a:cubicBezTo>
                  <a:lnTo>
                    <a:pt x="0" y="97733"/>
                  </a:lnTo>
                  <a:cubicBezTo>
                    <a:pt x="0" y="71813"/>
                    <a:pt x="10297" y="46954"/>
                    <a:pt x="28625" y="28625"/>
                  </a:cubicBezTo>
                  <a:cubicBezTo>
                    <a:pt x="46954" y="10297"/>
                    <a:pt x="71813" y="0"/>
                    <a:pt x="97733" y="0"/>
                  </a:cubicBezTo>
                  <a:close/>
                </a:path>
              </a:pathLst>
            </a:custGeom>
            <a:solidFill>
              <a:srgbClr val="000000">
                <a:alpha val="0"/>
              </a:srgbClr>
            </a:solidFill>
            <a:ln w="19050" cap="rnd">
              <a:solidFill>
                <a:srgbClr val="2B2B2B"/>
              </a:solidFill>
              <a:prstDash val="solid"/>
              <a:round/>
            </a:ln>
          </p:spPr>
        </p:sp>
        <p:sp>
          <p:nvSpPr>
            <p:cNvPr name="TextBox 9" id="9"/>
            <p:cNvSpPr txBox="true"/>
            <p:nvPr/>
          </p:nvSpPr>
          <p:spPr>
            <a:xfrm>
              <a:off x="0" y="85725"/>
              <a:ext cx="654045" cy="109741"/>
            </a:xfrm>
            <a:prstGeom prst="rect">
              <a:avLst/>
            </a:prstGeom>
          </p:spPr>
          <p:txBody>
            <a:bodyPr anchor="ctr" rtlCol="false" tIns="50800" lIns="50800" bIns="50800" rIns="50800"/>
            <a:lstStyle/>
            <a:p>
              <a:pPr algn="ctr">
                <a:lnSpc>
                  <a:spcPts val="1638"/>
                </a:lnSpc>
              </a:pPr>
            </a:p>
          </p:txBody>
        </p:sp>
      </p:grpSp>
      <p:sp>
        <p:nvSpPr>
          <p:cNvPr name="Freeform 10" id="10"/>
          <p:cNvSpPr/>
          <p:nvPr/>
        </p:nvSpPr>
        <p:spPr>
          <a:xfrm flipH="false" flipV="false" rot="0">
            <a:off x="16483801" y="8852792"/>
            <a:ext cx="502027" cy="225456"/>
          </a:xfrm>
          <a:custGeom>
            <a:avLst/>
            <a:gdLst/>
            <a:ahLst/>
            <a:cxnLst/>
            <a:rect r="r" b="b" t="t" l="l"/>
            <a:pathLst>
              <a:path h="225456" w="502027">
                <a:moveTo>
                  <a:pt x="0" y="0"/>
                </a:moveTo>
                <a:lnTo>
                  <a:pt x="502028" y="0"/>
                </a:lnTo>
                <a:lnTo>
                  <a:pt x="502028" y="225456"/>
                </a:lnTo>
                <a:lnTo>
                  <a:pt x="0" y="225456"/>
                </a:lnTo>
                <a:lnTo>
                  <a:pt x="0" y="0"/>
                </a:lnTo>
                <a:close/>
              </a:path>
            </a:pathLst>
          </a:custGeom>
          <a:blipFill>
            <a:blip r:embed="rId5">
              <a:extLst>
                <a:ext uri="{96DAC541-7B7A-43D3-8B79-37D633B846F1}">
                  <asvg:svgBlip xmlns:asvg="http://schemas.microsoft.com/office/drawing/2016/SVG/main" r:embed="rId6"/>
                </a:ext>
              </a:extLst>
            </a:blip>
            <a:stretch>
              <a:fillRect l="0" t="0" r="0" b="0"/>
            </a:stretch>
          </a:blipFill>
        </p:spPr>
      </p:sp>
      <p:sp>
        <p:nvSpPr>
          <p:cNvPr name="TextBox 11" id="11"/>
          <p:cNvSpPr txBox="true"/>
          <p:nvPr/>
        </p:nvSpPr>
        <p:spPr>
          <a:xfrm rot="0">
            <a:off x="5969251" y="5388961"/>
            <a:ext cx="5430669" cy="3479800"/>
          </a:xfrm>
          <a:prstGeom prst="rect">
            <a:avLst/>
          </a:prstGeom>
        </p:spPr>
        <p:txBody>
          <a:bodyPr anchor="t" rtlCol="false" tIns="0" lIns="0" bIns="0" rIns="0">
            <a:spAutoFit/>
          </a:bodyPr>
          <a:lstStyle/>
          <a:p>
            <a:pPr algn="l">
              <a:lnSpc>
                <a:spcPts val="3499"/>
              </a:lnSpc>
            </a:pPr>
            <a:r>
              <a:rPr lang="en-US" sz="2499">
                <a:solidFill>
                  <a:srgbClr val="2B2B2B"/>
                </a:solidFill>
                <a:latin typeface="Mukti"/>
                <a:ea typeface="Mukti"/>
                <a:cs typeface="Mukti"/>
                <a:sym typeface="Mukti"/>
              </a:rPr>
              <a:t>Assess short term and long term goals</a:t>
            </a:r>
          </a:p>
          <a:p>
            <a:pPr algn="l">
              <a:lnSpc>
                <a:spcPts val="3499"/>
              </a:lnSpc>
            </a:pPr>
          </a:p>
          <a:p>
            <a:pPr algn="l">
              <a:lnSpc>
                <a:spcPts val="3499"/>
              </a:lnSpc>
            </a:pPr>
            <a:r>
              <a:rPr lang="en-US" sz="2499">
                <a:solidFill>
                  <a:srgbClr val="2B2B2B"/>
                </a:solidFill>
                <a:latin typeface="Mukti"/>
                <a:ea typeface="Mukti"/>
                <a:cs typeface="Mukti"/>
                <a:sym typeface="Mukti"/>
              </a:rPr>
              <a:t>Continue to provide practical strategies along side applying theory</a:t>
            </a:r>
          </a:p>
          <a:p>
            <a:pPr algn="l">
              <a:lnSpc>
                <a:spcPts val="3499"/>
              </a:lnSpc>
            </a:pPr>
            <a:r>
              <a:rPr lang="en-US" sz="2499">
                <a:solidFill>
                  <a:srgbClr val="2B2B2B"/>
                </a:solidFill>
                <a:latin typeface="Mukti"/>
                <a:ea typeface="Mukti"/>
                <a:cs typeface="Mukti"/>
                <a:sym typeface="Mukti"/>
              </a:rPr>
              <a:t> </a:t>
            </a:r>
          </a:p>
          <a:p>
            <a:pPr algn="l">
              <a:lnSpc>
                <a:spcPts val="3499"/>
              </a:lnSpc>
            </a:pPr>
            <a:r>
              <a:rPr lang="en-US" sz="2499">
                <a:solidFill>
                  <a:srgbClr val="2B2B2B"/>
                </a:solidFill>
                <a:latin typeface="Mukti"/>
                <a:ea typeface="Mukti"/>
                <a:cs typeface="Mukti"/>
                <a:sym typeface="Mukti"/>
              </a:rPr>
              <a:t>If limited progress is seen consider consulting child mental health professional </a:t>
            </a:r>
          </a:p>
        </p:txBody>
      </p:sp>
      <p:sp>
        <p:nvSpPr>
          <p:cNvPr name="TextBox 12" id="12"/>
          <p:cNvSpPr txBox="true"/>
          <p:nvPr/>
        </p:nvSpPr>
        <p:spPr>
          <a:xfrm rot="0">
            <a:off x="11954418" y="5379436"/>
            <a:ext cx="5168146" cy="3639185"/>
          </a:xfrm>
          <a:prstGeom prst="rect">
            <a:avLst/>
          </a:prstGeom>
        </p:spPr>
        <p:txBody>
          <a:bodyPr anchor="t" rtlCol="false" tIns="0" lIns="0" bIns="0" rIns="0">
            <a:spAutoFit/>
          </a:bodyPr>
          <a:lstStyle/>
          <a:p>
            <a:pPr algn="l">
              <a:lnSpc>
                <a:spcPts val="3639"/>
              </a:lnSpc>
            </a:pPr>
            <a:r>
              <a:rPr lang="en-US" sz="2599">
                <a:solidFill>
                  <a:srgbClr val="2B2B2B"/>
                </a:solidFill>
                <a:latin typeface="Mukti"/>
                <a:ea typeface="Mukti"/>
                <a:cs typeface="Mukti"/>
                <a:sym typeface="Mukti"/>
              </a:rPr>
              <a:t>Taking into account Amira’s current stage practitioners can act accordingly and respond with evidence based strategies </a:t>
            </a:r>
          </a:p>
          <a:p>
            <a:pPr algn="l">
              <a:lnSpc>
                <a:spcPts val="3639"/>
              </a:lnSpc>
            </a:pPr>
          </a:p>
          <a:p>
            <a:pPr algn="l">
              <a:lnSpc>
                <a:spcPts val="3639"/>
              </a:lnSpc>
            </a:pPr>
            <a:r>
              <a:rPr lang="en-US" sz="2599">
                <a:solidFill>
                  <a:srgbClr val="2B2B2B"/>
                </a:solidFill>
                <a:latin typeface="Mukti"/>
                <a:ea typeface="Mukti"/>
                <a:cs typeface="Mukti"/>
                <a:sym typeface="Mukti"/>
              </a:rPr>
              <a:t>Patience, understanding and communication can allow Amira to grow in confidence </a:t>
            </a:r>
          </a:p>
        </p:txBody>
      </p:sp>
      <p:sp>
        <p:nvSpPr>
          <p:cNvPr name="TextBox 13" id="13"/>
          <p:cNvSpPr txBox="true"/>
          <p:nvPr/>
        </p:nvSpPr>
        <p:spPr>
          <a:xfrm rot="0">
            <a:off x="1165436" y="5679768"/>
            <a:ext cx="5357713" cy="703326"/>
          </a:xfrm>
          <a:prstGeom prst="rect">
            <a:avLst/>
          </a:prstGeom>
        </p:spPr>
        <p:txBody>
          <a:bodyPr anchor="t" rtlCol="false" tIns="0" lIns="0" bIns="0" rIns="0">
            <a:spAutoFit/>
          </a:bodyPr>
          <a:lstStyle/>
          <a:p>
            <a:pPr algn="l">
              <a:lnSpc>
                <a:spcPts val="4991"/>
              </a:lnSpc>
            </a:pPr>
            <a:r>
              <a:rPr lang="en-US" b="true" sz="6399" spc="-275">
                <a:solidFill>
                  <a:srgbClr val="2B2B2B"/>
                </a:solidFill>
                <a:latin typeface="Arial Unicode Bold"/>
                <a:ea typeface="Arial Unicode Bold"/>
                <a:cs typeface="Arial Unicode Bold"/>
                <a:sym typeface="Arial Unicode Bold"/>
              </a:rPr>
              <a:t>OUTCOMES </a:t>
            </a:r>
          </a:p>
        </p:txBody>
      </p:sp>
    </p:spTree>
  </p:cSld>
  <p:clrMapOvr>
    <a:masterClrMapping/>
  </p:clrMapOvr>
</p:sld>
</file>

<file path=ppt/slides/slide15.xml><?xml version="1.0" encoding="utf-8"?>
<p:sld xmlns:p="http://schemas.openxmlformats.org/presentationml/2006/main" xmlns:a="http://schemas.openxmlformats.org/drawingml/2006/main">
  <p:cSld>
    <p:bg>
      <p:bgPr>
        <a:solidFill>
          <a:srgbClr val="EBEBE6"/>
        </a:solidFill>
      </p:bgPr>
    </p:bg>
    <p:spTree>
      <p:nvGrpSpPr>
        <p:cNvPr id="1" name=""/>
        <p:cNvGrpSpPr/>
        <p:nvPr/>
      </p:nvGrpSpPr>
      <p:grpSpPr>
        <a:xfrm>
          <a:off x="0" y="0"/>
          <a:ext cx="0" cy="0"/>
          <a:chOff x="0" y="0"/>
          <a:chExt cx="0" cy="0"/>
        </a:xfrm>
      </p:grpSpPr>
      <p:sp>
        <p:nvSpPr>
          <p:cNvPr name="TextBox 2" id="2"/>
          <p:cNvSpPr txBox="true"/>
          <p:nvPr/>
        </p:nvSpPr>
        <p:spPr>
          <a:xfrm rot="0">
            <a:off x="4368979" y="6460697"/>
            <a:ext cx="9550042" cy="537845"/>
          </a:xfrm>
          <a:prstGeom prst="rect">
            <a:avLst/>
          </a:prstGeom>
        </p:spPr>
        <p:txBody>
          <a:bodyPr anchor="t" rtlCol="false" tIns="0" lIns="0" bIns="0" rIns="0">
            <a:spAutoFit/>
          </a:bodyPr>
          <a:lstStyle/>
          <a:p>
            <a:pPr algn="ctr">
              <a:lnSpc>
                <a:spcPts val="4480"/>
              </a:lnSpc>
            </a:pPr>
            <a:r>
              <a:rPr lang="en-US" sz="3200" spc="-64">
                <a:solidFill>
                  <a:srgbClr val="2B2B2B"/>
                </a:solidFill>
                <a:latin typeface="Mukti"/>
                <a:ea typeface="Mukti"/>
                <a:cs typeface="Mukti"/>
                <a:sym typeface="Mukti"/>
              </a:rPr>
              <a:t>PRESENTATION BY JEMIMA ADAMS</a:t>
            </a:r>
          </a:p>
        </p:txBody>
      </p:sp>
      <p:sp>
        <p:nvSpPr>
          <p:cNvPr name="TextBox 3" id="3"/>
          <p:cNvSpPr txBox="true"/>
          <p:nvPr/>
        </p:nvSpPr>
        <p:spPr>
          <a:xfrm rot="0">
            <a:off x="1028700" y="4470670"/>
            <a:ext cx="16230600" cy="2107660"/>
          </a:xfrm>
          <a:prstGeom prst="rect">
            <a:avLst/>
          </a:prstGeom>
        </p:spPr>
        <p:txBody>
          <a:bodyPr anchor="t" rtlCol="false" tIns="0" lIns="0" bIns="0" rIns="0">
            <a:spAutoFit/>
          </a:bodyPr>
          <a:lstStyle/>
          <a:p>
            <a:pPr algn="ctr">
              <a:lnSpc>
                <a:spcPts val="14768"/>
              </a:lnSpc>
            </a:pPr>
            <a:r>
              <a:rPr lang="en-US" b="true" sz="18933" spc="-814">
                <a:solidFill>
                  <a:srgbClr val="2B2B2B"/>
                </a:solidFill>
                <a:latin typeface="Arial Unicode Bold"/>
                <a:ea typeface="Arial Unicode Bold"/>
                <a:cs typeface="Arial Unicode Bold"/>
                <a:sym typeface="Arial Unicode Bold"/>
              </a:rPr>
              <a:t>THANK YOU</a:t>
            </a:r>
          </a:p>
        </p:txBody>
      </p:sp>
    </p:spTree>
  </p:cSld>
  <p:clrMapOvr>
    <a:masterClrMapping/>
  </p:clrMapOvr>
</p:sld>
</file>

<file path=ppt/slides/slide16.xml><?xml version="1.0" encoding="utf-8"?>
<p:sld xmlns:p="http://schemas.openxmlformats.org/presentationml/2006/main" xmlns:a="http://schemas.openxmlformats.org/drawingml/2006/main" xmlns:r="http://schemas.openxmlformats.org/officeDocument/2006/relationships">
  <p:cSld>
    <p:bg>
      <p:bgPr>
        <a:solidFill>
          <a:srgbClr val="EBEBE6"/>
        </a:solidFill>
      </p:bgPr>
    </p:bg>
    <p:spTree>
      <p:nvGrpSpPr>
        <p:cNvPr id="1" name=""/>
        <p:cNvGrpSpPr/>
        <p:nvPr/>
      </p:nvGrpSpPr>
      <p:grpSpPr>
        <a:xfrm>
          <a:off x="0" y="0"/>
          <a:ext cx="0" cy="0"/>
          <a:chOff x="0" y="0"/>
          <a:chExt cx="0" cy="0"/>
        </a:xfrm>
      </p:grpSpPr>
      <p:grpSp>
        <p:nvGrpSpPr>
          <p:cNvPr name="Group 2" id="2"/>
          <p:cNvGrpSpPr/>
          <p:nvPr/>
        </p:nvGrpSpPr>
        <p:grpSpPr>
          <a:xfrm rot="0">
            <a:off x="15299967" y="8672740"/>
            <a:ext cx="1959333" cy="585560"/>
            <a:chOff x="0" y="0"/>
            <a:chExt cx="654045" cy="195466"/>
          </a:xfrm>
        </p:grpSpPr>
        <p:sp>
          <p:nvSpPr>
            <p:cNvPr name="Freeform 3" id="3"/>
            <p:cNvSpPr/>
            <p:nvPr/>
          </p:nvSpPr>
          <p:spPr>
            <a:xfrm flipH="false" flipV="false" rot="0">
              <a:off x="0" y="0"/>
              <a:ext cx="654045" cy="195466"/>
            </a:xfrm>
            <a:custGeom>
              <a:avLst/>
              <a:gdLst/>
              <a:ahLst/>
              <a:cxnLst/>
              <a:rect r="r" b="b" t="t" l="l"/>
              <a:pathLst>
                <a:path h="195466" w="654045">
                  <a:moveTo>
                    <a:pt x="97733" y="0"/>
                  </a:moveTo>
                  <a:lnTo>
                    <a:pt x="556312" y="0"/>
                  </a:lnTo>
                  <a:cubicBezTo>
                    <a:pt x="582232" y="0"/>
                    <a:pt x="607091" y="10297"/>
                    <a:pt x="625420" y="28625"/>
                  </a:cubicBezTo>
                  <a:cubicBezTo>
                    <a:pt x="643748" y="46954"/>
                    <a:pt x="654045" y="71813"/>
                    <a:pt x="654045" y="97733"/>
                  </a:cubicBezTo>
                  <a:lnTo>
                    <a:pt x="654045" y="97733"/>
                  </a:lnTo>
                  <a:cubicBezTo>
                    <a:pt x="654045" y="123653"/>
                    <a:pt x="643748" y="148512"/>
                    <a:pt x="625420" y="166840"/>
                  </a:cubicBezTo>
                  <a:cubicBezTo>
                    <a:pt x="607091" y="185169"/>
                    <a:pt x="582232" y="195466"/>
                    <a:pt x="556312" y="195466"/>
                  </a:cubicBezTo>
                  <a:lnTo>
                    <a:pt x="97733" y="195466"/>
                  </a:lnTo>
                  <a:cubicBezTo>
                    <a:pt x="71813" y="195466"/>
                    <a:pt x="46954" y="185169"/>
                    <a:pt x="28625" y="166840"/>
                  </a:cubicBezTo>
                  <a:cubicBezTo>
                    <a:pt x="10297" y="148512"/>
                    <a:pt x="0" y="123653"/>
                    <a:pt x="0" y="97733"/>
                  </a:cubicBezTo>
                  <a:lnTo>
                    <a:pt x="0" y="97733"/>
                  </a:lnTo>
                  <a:cubicBezTo>
                    <a:pt x="0" y="71813"/>
                    <a:pt x="10297" y="46954"/>
                    <a:pt x="28625" y="28625"/>
                  </a:cubicBezTo>
                  <a:cubicBezTo>
                    <a:pt x="46954" y="10297"/>
                    <a:pt x="71813" y="0"/>
                    <a:pt x="97733" y="0"/>
                  </a:cubicBezTo>
                  <a:close/>
                </a:path>
              </a:pathLst>
            </a:custGeom>
            <a:solidFill>
              <a:srgbClr val="000000">
                <a:alpha val="0"/>
              </a:srgbClr>
            </a:solidFill>
            <a:ln w="19050" cap="rnd">
              <a:solidFill>
                <a:srgbClr val="2B2B2B"/>
              </a:solidFill>
              <a:prstDash val="solid"/>
              <a:round/>
            </a:ln>
          </p:spPr>
        </p:sp>
        <p:sp>
          <p:nvSpPr>
            <p:cNvPr name="TextBox 4" id="4"/>
            <p:cNvSpPr txBox="true"/>
            <p:nvPr/>
          </p:nvSpPr>
          <p:spPr>
            <a:xfrm>
              <a:off x="0" y="85725"/>
              <a:ext cx="654045" cy="109741"/>
            </a:xfrm>
            <a:prstGeom prst="rect">
              <a:avLst/>
            </a:prstGeom>
          </p:spPr>
          <p:txBody>
            <a:bodyPr anchor="ctr" rtlCol="false" tIns="50800" lIns="50800" bIns="50800" rIns="50800"/>
            <a:lstStyle/>
            <a:p>
              <a:pPr algn="ctr">
                <a:lnSpc>
                  <a:spcPts val="1638"/>
                </a:lnSpc>
              </a:pPr>
            </a:p>
          </p:txBody>
        </p:sp>
      </p:grpSp>
      <p:sp>
        <p:nvSpPr>
          <p:cNvPr name="Freeform 5" id="5"/>
          <p:cNvSpPr/>
          <p:nvPr/>
        </p:nvSpPr>
        <p:spPr>
          <a:xfrm flipH="false" flipV="false" rot="0">
            <a:off x="16483801" y="8852792"/>
            <a:ext cx="502027" cy="225456"/>
          </a:xfrm>
          <a:custGeom>
            <a:avLst/>
            <a:gdLst/>
            <a:ahLst/>
            <a:cxnLst/>
            <a:rect r="r" b="b" t="t" l="l"/>
            <a:pathLst>
              <a:path h="225456" w="502027">
                <a:moveTo>
                  <a:pt x="0" y="0"/>
                </a:moveTo>
                <a:lnTo>
                  <a:pt x="502028" y="0"/>
                </a:lnTo>
                <a:lnTo>
                  <a:pt x="502028" y="225456"/>
                </a:lnTo>
                <a:lnTo>
                  <a:pt x="0" y="225456"/>
                </a:lnTo>
                <a:lnTo>
                  <a:pt x="0" y="0"/>
                </a:lnTo>
                <a:close/>
              </a:path>
            </a:pathLst>
          </a:custGeom>
          <a:blipFill>
            <a:blip r:embed="rId2">
              <a:extLst>
                <a:ext uri="{96DAC541-7B7A-43D3-8B79-37D633B846F1}">
                  <asvg:svgBlip xmlns:asvg="http://schemas.microsoft.com/office/drawing/2016/SVG/main" r:embed="rId3"/>
                </a:ext>
              </a:extLst>
            </a:blip>
            <a:stretch>
              <a:fillRect l="0" t="0" r="0" b="0"/>
            </a:stretch>
          </a:blipFill>
        </p:spPr>
      </p:sp>
      <p:sp>
        <p:nvSpPr>
          <p:cNvPr name="AutoShape 6" id="6"/>
          <p:cNvSpPr/>
          <p:nvPr/>
        </p:nvSpPr>
        <p:spPr>
          <a:xfrm flipV="true">
            <a:off x="9873768" y="-3720014"/>
            <a:ext cx="0" cy="18288000"/>
          </a:xfrm>
          <a:prstGeom prst="line">
            <a:avLst/>
          </a:prstGeom>
          <a:ln cap="flat" w="9525">
            <a:solidFill>
              <a:srgbClr val="2B2B2B"/>
            </a:solidFill>
            <a:prstDash val="solid"/>
            <a:headEnd type="none" len="sm" w="sm"/>
            <a:tailEnd type="none" len="sm" w="sm"/>
          </a:ln>
        </p:spPr>
      </p:sp>
      <p:grpSp>
        <p:nvGrpSpPr>
          <p:cNvPr name="Group 7" id="7"/>
          <p:cNvGrpSpPr/>
          <p:nvPr/>
        </p:nvGrpSpPr>
        <p:grpSpPr>
          <a:xfrm rot="0">
            <a:off x="9507169" y="2382360"/>
            <a:ext cx="733198" cy="369002"/>
            <a:chOff x="0" y="0"/>
            <a:chExt cx="1615013" cy="812800"/>
          </a:xfrm>
        </p:grpSpPr>
        <p:sp>
          <p:nvSpPr>
            <p:cNvPr name="Freeform 8" id="8"/>
            <p:cNvSpPr/>
            <p:nvPr/>
          </p:nvSpPr>
          <p:spPr>
            <a:xfrm flipH="false" flipV="false" rot="0">
              <a:off x="0" y="0"/>
              <a:ext cx="1615013" cy="812800"/>
            </a:xfrm>
            <a:custGeom>
              <a:avLst/>
              <a:gdLst/>
              <a:ahLst/>
              <a:cxnLst/>
              <a:rect r="r" b="b" t="t" l="l"/>
              <a:pathLst>
                <a:path h="812800" w="1615013">
                  <a:moveTo>
                    <a:pt x="807506" y="0"/>
                  </a:moveTo>
                  <a:cubicBezTo>
                    <a:pt x="361533" y="0"/>
                    <a:pt x="0" y="181951"/>
                    <a:pt x="0" y="406400"/>
                  </a:cubicBezTo>
                  <a:cubicBezTo>
                    <a:pt x="0" y="630849"/>
                    <a:pt x="361533" y="812800"/>
                    <a:pt x="807506" y="812800"/>
                  </a:cubicBezTo>
                  <a:cubicBezTo>
                    <a:pt x="1253480" y="812800"/>
                    <a:pt x="1615013" y="630849"/>
                    <a:pt x="1615013" y="406400"/>
                  </a:cubicBezTo>
                  <a:cubicBezTo>
                    <a:pt x="1615013" y="181951"/>
                    <a:pt x="1253480" y="0"/>
                    <a:pt x="807506" y="0"/>
                  </a:cubicBezTo>
                  <a:close/>
                </a:path>
              </a:pathLst>
            </a:custGeom>
            <a:solidFill>
              <a:srgbClr val="EBEBE6"/>
            </a:solidFill>
            <a:ln w="9525" cap="sq">
              <a:solidFill>
                <a:srgbClr val="2B2B2B"/>
              </a:solidFill>
              <a:prstDash val="solid"/>
              <a:miter/>
            </a:ln>
          </p:spPr>
        </p:sp>
        <p:sp>
          <p:nvSpPr>
            <p:cNvPr name="TextBox 9" id="9"/>
            <p:cNvSpPr txBox="true"/>
            <p:nvPr/>
          </p:nvSpPr>
          <p:spPr>
            <a:xfrm>
              <a:off x="151407" y="38100"/>
              <a:ext cx="1312198" cy="698500"/>
            </a:xfrm>
            <a:prstGeom prst="rect">
              <a:avLst/>
            </a:prstGeom>
          </p:spPr>
          <p:txBody>
            <a:bodyPr anchor="ctr" rtlCol="false" tIns="46332" lIns="46332" bIns="46332" rIns="46332"/>
            <a:lstStyle/>
            <a:p>
              <a:pPr algn="ctr">
                <a:lnSpc>
                  <a:spcPts val="2426"/>
                </a:lnSpc>
              </a:pPr>
            </a:p>
          </p:txBody>
        </p:sp>
      </p:grpSp>
      <p:grpSp>
        <p:nvGrpSpPr>
          <p:cNvPr name="Group 10" id="10"/>
          <p:cNvGrpSpPr/>
          <p:nvPr/>
        </p:nvGrpSpPr>
        <p:grpSpPr>
          <a:xfrm rot="0">
            <a:off x="9507169" y="4658373"/>
            <a:ext cx="733198" cy="369002"/>
            <a:chOff x="0" y="0"/>
            <a:chExt cx="1615013" cy="812800"/>
          </a:xfrm>
        </p:grpSpPr>
        <p:sp>
          <p:nvSpPr>
            <p:cNvPr name="Freeform 11" id="11"/>
            <p:cNvSpPr/>
            <p:nvPr/>
          </p:nvSpPr>
          <p:spPr>
            <a:xfrm flipH="false" flipV="false" rot="0">
              <a:off x="0" y="0"/>
              <a:ext cx="1615013" cy="812800"/>
            </a:xfrm>
            <a:custGeom>
              <a:avLst/>
              <a:gdLst/>
              <a:ahLst/>
              <a:cxnLst/>
              <a:rect r="r" b="b" t="t" l="l"/>
              <a:pathLst>
                <a:path h="812800" w="1615013">
                  <a:moveTo>
                    <a:pt x="807506" y="0"/>
                  </a:moveTo>
                  <a:cubicBezTo>
                    <a:pt x="361533" y="0"/>
                    <a:pt x="0" y="181951"/>
                    <a:pt x="0" y="406400"/>
                  </a:cubicBezTo>
                  <a:cubicBezTo>
                    <a:pt x="0" y="630849"/>
                    <a:pt x="361533" y="812800"/>
                    <a:pt x="807506" y="812800"/>
                  </a:cubicBezTo>
                  <a:cubicBezTo>
                    <a:pt x="1253480" y="812800"/>
                    <a:pt x="1615013" y="630849"/>
                    <a:pt x="1615013" y="406400"/>
                  </a:cubicBezTo>
                  <a:cubicBezTo>
                    <a:pt x="1615013" y="181951"/>
                    <a:pt x="1253480" y="0"/>
                    <a:pt x="807506" y="0"/>
                  </a:cubicBezTo>
                  <a:close/>
                </a:path>
              </a:pathLst>
            </a:custGeom>
            <a:solidFill>
              <a:srgbClr val="EBEBE6"/>
            </a:solidFill>
            <a:ln w="9525" cap="sq">
              <a:solidFill>
                <a:srgbClr val="2B2B2B"/>
              </a:solidFill>
              <a:prstDash val="solid"/>
              <a:miter/>
            </a:ln>
          </p:spPr>
        </p:sp>
        <p:sp>
          <p:nvSpPr>
            <p:cNvPr name="TextBox 12" id="12"/>
            <p:cNvSpPr txBox="true"/>
            <p:nvPr/>
          </p:nvSpPr>
          <p:spPr>
            <a:xfrm>
              <a:off x="151407" y="38100"/>
              <a:ext cx="1312198" cy="698500"/>
            </a:xfrm>
            <a:prstGeom prst="rect">
              <a:avLst/>
            </a:prstGeom>
          </p:spPr>
          <p:txBody>
            <a:bodyPr anchor="ctr" rtlCol="false" tIns="46332" lIns="46332" bIns="46332" rIns="46332"/>
            <a:lstStyle/>
            <a:p>
              <a:pPr algn="ctr">
                <a:lnSpc>
                  <a:spcPts val="2426"/>
                </a:lnSpc>
              </a:pPr>
            </a:p>
          </p:txBody>
        </p:sp>
      </p:grpSp>
      <p:grpSp>
        <p:nvGrpSpPr>
          <p:cNvPr name="Group 13" id="13"/>
          <p:cNvGrpSpPr/>
          <p:nvPr/>
        </p:nvGrpSpPr>
        <p:grpSpPr>
          <a:xfrm rot="0">
            <a:off x="9507169" y="6934386"/>
            <a:ext cx="733198" cy="369002"/>
            <a:chOff x="0" y="0"/>
            <a:chExt cx="1615013" cy="812800"/>
          </a:xfrm>
        </p:grpSpPr>
        <p:sp>
          <p:nvSpPr>
            <p:cNvPr name="Freeform 14" id="14"/>
            <p:cNvSpPr/>
            <p:nvPr/>
          </p:nvSpPr>
          <p:spPr>
            <a:xfrm flipH="false" flipV="false" rot="0">
              <a:off x="0" y="0"/>
              <a:ext cx="1615013" cy="812800"/>
            </a:xfrm>
            <a:custGeom>
              <a:avLst/>
              <a:gdLst/>
              <a:ahLst/>
              <a:cxnLst/>
              <a:rect r="r" b="b" t="t" l="l"/>
              <a:pathLst>
                <a:path h="812800" w="1615013">
                  <a:moveTo>
                    <a:pt x="807506" y="0"/>
                  </a:moveTo>
                  <a:cubicBezTo>
                    <a:pt x="361533" y="0"/>
                    <a:pt x="0" y="181951"/>
                    <a:pt x="0" y="406400"/>
                  </a:cubicBezTo>
                  <a:cubicBezTo>
                    <a:pt x="0" y="630849"/>
                    <a:pt x="361533" y="812800"/>
                    <a:pt x="807506" y="812800"/>
                  </a:cubicBezTo>
                  <a:cubicBezTo>
                    <a:pt x="1253480" y="812800"/>
                    <a:pt x="1615013" y="630849"/>
                    <a:pt x="1615013" y="406400"/>
                  </a:cubicBezTo>
                  <a:cubicBezTo>
                    <a:pt x="1615013" y="181951"/>
                    <a:pt x="1253480" y="0"/>
                    <a:pt x="807506" y="0"/>
                  </a:cubicBezTo>
                  <a:close/>
                </a:path>
              </a:pathLst>
            </a:custGeom>
            <a:solidFill>
              <a:srgbClr val="EBEBE6"/>
            </a:solidFill>
            <a:ln w="9525" cap="sq">
              <a:solidFill>
                <a:srgbClr val="2B2B2B"/>
              </a:solidFill>
              <a:prstDash val="solid"/>
              <a:miter/>
            </a:ln>
          </p:spPr>
        </p:sp>
        <p:sp>
          <p:nvSpPr>
            <p:cNvPr name="TextBox 15" id="15"/>
            <p:cNvSpPr txBox="true"/>
            <p:nvPr/>
          </p:nvSpPr>
          <p:spPr>
            <a:xfrm>
              <a:off x="151407" y="38100"/>
              <a:ext cx="1312198" cy="698500"/>
            </a:xfrm>
            <a:prstGeom prst="rect">
              <a:avLst/>
            </a:prstGeom>
          </p:spPr>
          <p:txBody>
            <a:bodyPr anchor="ctr" rtlCol="false" tIns="46332" lIns="46332" bIns="46332" rIns="46332"/>
            <a:lstStyle/>
            <a:p>
              <a:pPr algn="ctr">
                <a:lnSpc>
                  <a:spcPts val="2426"/>
                </a:lnSpc>
              </a:pPr>
            </a:p>
          </p:txBody>
        </p:sp>
      </p:grpSp>
      <p:sp>
        <p:nvSpPr>
          <p:cNvPr name="TextBox 16" id="16"/>
          <p:cNvSpPr txBox="true"/>
          <p:nvPr/>
        </p:nvSpPr>
        <p:spPr>
          <a:xfrm rot="0">
            <a:off x="844934" y="2156592"/>
            <a:ext cx="7459294" cy="7035800"/>
          </a:xfrm>
          <a:prstGeom prst="rect">
            <a:avLst/>
          </a:prstGeom>
        </p:spPr>
        <p:txBody>
          <a:bodyPr anchor="t" rtlCol="false" tIns="0" lIns="0" bIns="0" rIns="0">
            <a:spAutoFit/>
          </a:bodyPr>
          <a:lstStyle/>
          <a:p>
            <a:pPr algn="ctr">
              <a:lnSpc>
                <a:spcPts val="2800"/>
              </a:lnSpc>
            </a:pPr>
            <a:r>
              <a:rPr lang="en-US" sz="2000">
                <a:solidFill>
                  <a:srgbClr val="2B2B2B"/>
                </a:solidFill>
                <a:latin typeface="Mukti"/>
                <a:ea typeface="Mukti"/>
                <a:cs typeface="Mukti"/>
                <a:sym typeface="Mukti"/>
              </a:rPr>
              <a:t><![CDATA[https://www.google.com/search?sa=X&sca_esv=c5f5a1ac408d1a38&biw=1528&bih=738&sxsrf=AE3TifNX42IHtPUNQMXILjKbGzuU1Nwxlg:1762353342642&q=monotropic+bond&ved=2ahUKEwiux9PnnduQAxVkQkEAHSmNMKcQxccNegUIpAEQAQ]]></a:t>
            </a:r>
          </a:p>
          <a:p>
            <a:pPr algn="ctr">
              <a:lnSpc>
                <a:spcPts val="2800"/>
              </a:lnSpc>
            </a:pPr>
          </a:p>
          <a:p>
            <a:pPr algn="ctr">
              <a:lnSpc>
                <a:spcPts val="2800"/>
              </a:lnSpc>
            </a:pPr>
            <a:r>
              <a:rPr lang="en-US" sz="2000">
                <a:solidFill>
                  <a:srgbClr val="2B2B2B"/>
                </a:solidFill>
                <a:latin typeface="Mukti"/>
                <a:ea typeface="Mukti"/>
                <a:cs typeface="Mukti"/>
                <a:sym typeface="Mukti"/>
              </a:rPr>
              <a:t>https://learning.nspcc.org.uk/child-health-development/attachment-early-years</a:t>
            </a:r>
          </a:p>
          <a:p>
            <a:pPr algn="ctr">
              <a:lnSpc>
                <a:spcPts val="2800"/>
              </a:lnSpc>
            </a:pPr>
            <a:r>
              <a:rPr lang="en-US" sz="2000">
                <a:solidFill>
                  <a:srgbClr val="2B2B2B"/>
                </a:solidFill>
                <a:latin typeface="Mukti"/>
                <a:ea typeface="Mukti"/>
                <a:cs typeface="Mukti"/>
                <a:sym typeface="Mukti"/>
              </a:rPr>
              <a:t>John Bowlby (1197) Attachment and loss. Volume 1: attachment London : Plimco</a:t>
            </a:r>
          </a:p>
          <a:p>
            <a:pPr algn="ctr">
              <a:lnSpc>
                <a:spcPts val="2800"/>
              </a:lnSpc>
            </a:pPr>
            <a:r>
              <a:rPr lang="en-US" sz="2000">
                <a:solidFill>
                  <a:srgbClr val="2B2B2B"/>
                </a:solidFill>
                <a:latin typeface="Mukti"/>
                <a:ea typeface="Mukti"/>
                <a:cs typeface="Mukti"/>
                <a:sym typeface="Mukti"/>
              </a:rPr>
              <a:t>https://pmc.ncbi.nlm.nih.gov/articles/PMC3051370/</a:t>
            </a:r>
          </a:p>
          <a:p>
            <a:pPr algn="ctr">
              <a:lnSpc>
                <a:spcPts val="2800"/>
              </a:lnSpc>
            </a:pPr>
            <a:r>
              <a:rPr lang="en-US" sz="2000">
                <a:solidFill>
                  <a:srgbClr val="2B2B2B"/>
                </a:solidFill>
                <a:latin typeface="Mukti"/>
                <a:ea typeface="Mukti"/>
                <a:cs typeface="Mukti"/>
                <a:sym typeface="Mukti"/>
              </a:rPr>
              <a:t>https://www.tandfonline.com/doi/full/10.1080/14616734.2025.2550829</a:t>
            </a:r>
          </a:p>
          <a:p>
            <a:pPr algn="ctr">
              <a:lnSpc>
                <a:spcPts val="2800"/>
              </a:lnSpc>
            </a:pPr>
            <a:r>
              <a:rPr lang="en-US" sz="2000">
                <a:solidFill>
                  <a:srgbClr val="2B2B2B"/>
                </a:solidFill>
                <a:latin typeface="Mukti"/>
                <a:ea typeface="Mukti"/>
                <a:cs typeface="Mukti"/>
                <a:sym typeface="Mukti"/>
              </a:rPr>
              <a:t>John Bowbly’s theory of attachment and separation: revisiting his original visions after 50+ years what are we know today, and where to go from here? (Kazuko Y.Behrens, Karen Jones Mason &amp; Tommie Forslund)</a:t>
            </a:r>
          </a:p>
          <a:p>
            <a:pPr algn="ctr">
              <a:lnSpc>
                <a:spcPts val="2800"/>
              </a:lnSpc>
            </a:pPr>
            <a:r>
              <a:rPr lang="en-US" sz="2000">
                <a:solidFill>
                  <a:srgbClr val="2B2B2B"/>
                </a:solidFill>
                <a:latin typeface="Mukti"/>
                <a:ea typeface="Mukti"/>
                <a:cs typeface="Mukti"/>
                <a:sym typeface="Mukti"/>
              </a:rPr>
              <a:t>https://en.wikipedia.org/wiki/Developmental_psychology#:~:text=Developmental%20psychology%20is%20the%20scientific,%2Dconcept%2C%20and%20identity%20formation.</a:t>
            </a:r>
          </a:p>
        </p:txBody>
      </p:sp>
      <p:sp>
        <p:nvSpPr>
          <p:cNvPr name="TextBox 17" id="17"/>
          <p:cNvSpPr txBox="true"/>
          <p:nvPr/>
        </p:nvSpPr>
        <p:spPr>
          <a:xfrm rot="0">
            <a:off x="1336030" y="1295400"/>
            <a:ext cx="6477101" cy="703326"/>
          </a:xfrm>
          <a:prstGeom prst="rect">
            <a:avLst/>
          </a:prstGeom>
        </p:spPr>
        <p:txBody>
          <a:bodyPr anchor="t" rtlCol="false" tIns="0" lIns="0" bIns="0" rIns="0">
            <a:spAutoFit/>
          </a:bodyPr>
          <a:lstStyle/>
          <a:p>
            <a:pPr algn="ctr">
              <a:lnSpc>
                <a:spcPts val="4991"/>
              </a:lnSpc>
            </a:pPr>
            <a:r>
              <a:rPr lang="en-US" b="true" sz="6399" spc="-275">
                <a:solidFill>
                  <a:srgbClr val="2B2B2B"/>
                </a:solidFill>
                <a:latin typeface="Arial Unicode Bold"/>
                <a:ea typeface="Arial Unicode Bold"/>
                <a:cs typeface="Arial Unicode Bold"/>
                <a:sym typeface="Arial Unicode Bold"/>
              </a:rPr>
              <a:t>REFERENCES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DAG31iH3Tps</dc:identifier>
  <dcterms:modified xsi:type="dcterms:W3CDTF">2011-08-01T06:04:30Z</dcterms:modified>
  <cp:revision>1</cp:revision>
  <dc:title>Psychology Presentation</dc:title>
</cp:coreProperties>
</file>