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7"/>
  </p:notesMasterIdLst>
  <p:handoutMasterIdLst>
    <p:handoutMasterId r:id="rId38"/>
  </p:handoutMasterIdLst>
  <p:sldIdLst>
    <p:sldId id="256" r:id="rId4"/>
    <p:sldId id="257" r:id="rId5"/>
    <p:sldId id="293" r:id="rId6"/>
    <p:sldId id="294" r:id="rId7"/>
    <p:sldId id="296" r:id="rId8"/>
    <p:sldId id="297" r:id="rId9"/>
    <p:sldId id="303" r:id="rId10"/>
    <p:sldId id="298" r:id="rId11"/>
    <p:sldId id="295" r:id="rId12"/>
    <p:sldId id="299" r:id="rId13"/>
    <p:sldId id="306" r:id="rId14"/>
    <p:sldId id="308" r:id="rId15"/>
    <p:sldId id="307" r:id="rId16"/>
    <p:sldId id="316" r:id="rId17"/>
    <p:sldId id="317" r:id="rId18"/>
    <p:sldId id="319" r:id="rId19"/>
    <p:sldId id="320" r:id="rId20"/>
    <p:sldId id="321" r:id="rId21"/>
    <p:sldId id="324" r:id="rId22"/>
    <p:sldId id="325" r:id="rId23"/>
    <p:sldId id="327" r:id="rId24"/>
    <p:sldId id="328" r:id="rId25"/>
    <p:sldId id="329" r:id="rId26"/>
    <p:sldId id="330" r:id="rId27"/>
    <p:sldId id="331" r:id="rId28"/>
    <p:sldId id="332" r:id="rId29"/>
    <p:sldId id="333" r:id="rId30"/>
    <p:sldId id="334" r:id="rId31"/>
    <p:sldId id="326" r:id="rId32"/>
    <p:sldId id="335" r:id="rId33"/>
    <p:sldId id="336" r:id="rId34"/>
    <p:sldId id="337" r:id="rId35"/>
    <p:sldId id="292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358" autoAdjust="0"/>
  </p:normalViewPr>
  <p:slideViewPr>
    <p:cSldViewPr>
      <p:cViewPr varScale="1">
        <p:scale>
          <a:sx n="95" d="100"/>
          <a:sy n="95" d="100"/>
        </p:scale>
        <p:origin x="2064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rdova.apache.org/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 https://</a:t>
            </a:r>
            <a:r>
              <a:rPr lang="en-GB" dirty="0" smtClean="0"/>
              <a:t>docs.angularjs.org/tutorial/step_02 [accessed: 11-Nov-2016]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73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https://docs.angularjs.org/api/ng#directive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768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https://www.angularjs.org/</a:t>
            </a:r>
          </a:p>
          <a:p>
            <a:r>
              <a:rPr lang="en-GB" dirty="0"/>
              <a:t>It is recommended that you put the script reference to the AngularJS library in the &lt;head&gt; section</a:t>
            </a:r>
            <a:r>
              <a:rPr lang="en-GB" baseline="0" dirty="0"/>
              <a:t> or at the start of the &lt;body&gt;, i.e. first element in the &lt;body&gt;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46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PhoneGap</a:t>
            </a:r>
            <a:r>
              <a:rPr lang="en-GB" baseline="0" dirty="0"/>
              <a:t> was originally developed by </a:t>
            </a:r>
            <a:r>
              <a:rPr lang="en-GB" baseline="0" dirty="0" err="1"/>
              <a:t>Nitobi</a:t>
            </a:r>
            <a:r>
              <a:rPr lang="en-GB" baseline="0" dirty="0"/>
              <a:t>, a company that was later acquired by Adobe.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Adode</a:t>
            </a:r>
            <a:r>
              <a:rPr lang="en-GB" baseline="0" dirty="0"/>
              <a:t> denoted the </a:t>
            </a:r>
            <a:r>
              <a:rPr lang="en-GB" baseline="0" dirty="0" err="1"/>
              <a:t>PhoneGap</a:t>
            </a:r>
            <a:r>
              <a:rPr lang="en-GB" baseline="0" dirty="0"/>
              <a:t> code base to the Apache Software Foundation (ASF) under the project name Cordova (which is the name of the street where </a:t>
            </a:r>
            <a:r>
              <a:rPr lang="en-GB" baseline="0" dirty="0" err="1"/>
              <a:t>Nitobi’s</a:t>
            </a:r>
            <a:r>
              <a:rPr lang="en-GB" baseline="0" dirty="0"/>
              <a:t> offices were located in Vancouver).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PhoneGap</a:t>
            </a:r>
            <a:r>
              <a:rPr lang="en-GB" baseline="0" dirty="0"/>
              <a:t> simply adds additional features to Cordova.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http://cordova.apache.org/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86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https://cordova.apache.org/docs/en/latest/guide/overview/index.html [accessed: 12-Nov-2016]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48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http://taco.visualstudio.com/en-us/docs/get-started-vs-tools-apache-cordova/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89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webhp?sourceid=chrome-instant&amp;ion=1&amp;espv=2&amp;ie=UTF-8#q=separation%20of%20concern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angularjs.org/api/ng#directiv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ularjs.org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tutorialzine.com/2015/10/comparing-the-top-frameworks-for-building-hybrid-mobile-apps/" TargetMode="External"/><Relationship Id="rId2" Type="http://schemas.openxmlformats.org/officeDocument/2006/relationships/hyperlink" Target="http://noeticforce.com/best-hybrid-mobile-app-ui-frameworks-html5-js-c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echbeacon.com/10-cross-platform-mobile-development-tools-enterprise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honegap.com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plugins/" TargetMode="External"/><Relationship Id="rId2" Type="http://schemas.openxmlformats.org/officeDocument/2006/relationships/hyperlink" Target="https://cordova.apache.org/docs/en/latest/guide/support/index.html#core-plugin-ap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rdova.apache.org/docs/en/latest/guide/hybrid/plugins/index.html" TargetMode="External"/><Relationship Id="rId4" Type="http://schemas.openxmlformats.org/officeDocument/2006/relationships/hyperlink" Target="https://www.npmjs.com/search?q=ecosystem:cordova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cordova.apache.org/docs/en/latest/guide/support/index.html#core-plugin-apis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taco.visualstudio.com/en-us/docs/get-started-vs-tools-apache-cordova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taco.visualstudio.com/en-us/docs/get-started-vs-tools-apache-cordova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cordova.apache.org/docs/en/latest/config_ref/index.html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Cross-Platform Mobile Development WITH Apache Cordova and AngularJS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6: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14-Nov-2016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AngularJS</a:t>
            </a:r>
          </a:p>
          <a:p>
            <a:r>
              <a:rPr lang="en-GB" dirty="0"/>
              <a:t>Introduction to Apache Cordova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78884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Looking at some of the JavaScript we wrote last week, recall that we used </a:t>
            </a:r>
            <a:r>
              <a:rPr lang="en-GB" b="1" dirty="0"/>
              <a:t>string concatenation</a:t>
            </a:r>
            <a:r>
              <a:rPr lang="en-GB" dirty="0"/>
              <a:t> to build and generate HTML content for dynamic content.</a:t>
            </a:r>
          </a:p>
          <a:p>
            <a:r>
              <a:rPr lang="en-GB" dirty="0"/>
              <a:t>In programming:</a:t>
            </a:r>
          </a:p>
          <a:p>
            <a:pPr lvl="1"/>
            <a:r>
              <a:rPr lang="en-GB" dirty="0"/>
              <a:t>This is not good practice as we are mixing logic to retrieve the data and format it together.</a:t>
            </a:r>
          </a:p>
          <a:p>
            <a:pPr lvl="1"/>
            <a:r>
              <a:rPr lang="en-GB" dirty="0"/>
              <a:t>We strive for </a:t>
            </a:r>
            <a:r>
              <a:rPr lang="en-GB" dirty="0">
                <a:hlinkClick r:id="rId2"/>
              </a:rPr>
              <a:t>separation of concerns</a:t>
            </a:r>
            <a:r>
              <a:rPr lang="en-GB" dirty="0"/>
              <a:t>.</a:t>
            </a:r>
          </a:p>
          <a:p>
            <a:r>
              <a:rPr lang="en-GB" dirty="0"/>
              <a:t>Retrieving dynamic data content, applying some logic, and then formatting the data to present it to users is a common problem of web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5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One of the solutions </a:t>
            </a:r>
            <a:r>
              <a:rPr lang="en-GB" dirty="0"/>
              <a:t>to this common problem of web applications is the MVC design pattern.</a:t>
            </a:r>
          </a:p>
          <a:p>
            <a:r>
              <a:rPr lang="en-GB" dirty="0"/>
              <a:t>Design patterns in programming model reusable solutions to commonly occurring problems.</a:t>
            </a:r>
          </a:p>
          <a:p>
            <a:r>
              <a:rPr lang="en-GB" dirty="0"/>
              <a:t>In the MVC design pattern, the aim is to separate:</a:t>
            </a:r>
          </a:p>
          <a:p>
            <a:pPr lvl="1"/>
            <a:r>
              <a:rPr lang="en-GB" dirty="0"/>
              <a:t>The data: known as the </a:t>
            </a:r>
            <a:r>
              <a:rPr lang="en-GB" b="1" dirty="0"/>
              <a:t>Model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Visual representation of the data (the models): known as the </a:t>
            </a:r>
            <a:r>
              <a:rPr lang="en-GB" b="1" dirty="0"/>
              <a:t>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application logic (the logic that links the model and the views together), known as the </a:t>
            </a:r>
            <a:r>
              <a:rPr lang="en-GB" b="1" dirty="0"/>
              <a:t>Controller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40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AngularJS is a JavaScript framework that extends </a:t>
            </a:r>
            <a:r>
              <a:rPr lang="en-GB" dirty="0" smtClean="0"/>
              <a:t>HTML</a:t>
            </a:r>
            <a:r>
              <a:rPr lang="en-GB" dirty="0"/>
              <a:t>.</a:t>
            </a:r>
          </a:p>
          <a:p>
            <a:r>
              <a:rPr lang="en-GB" dirty="0"/>
              <a:t>It is a structural framework for building dynamic web applications.</a:t>
            </a:r>
          </a:p>
          <a:p>
            <a:pPr lvl="1"/>
            <a:r>
              <a:rPr lang="en-GB" dirty="0"/>
              <a:t>You use HTML to define your template: the View</a:t>
            </a:r>
          </a:p>
          <a:p>
            <a:pPr lvl="1"/>
            <a:r>
              <a:rPr lang="en-GB" dirty="0"/>
              <a:t>You define Controllers to add application behaviour, the behaviour behind the views.</a:t>
            </a:r>
          </a:p>
          <a:p>
            <a:pPr lvl="1"/>
            <a:r>
              <a:rPr lang="en-GB" dirty="0"/>
              <a:t>Your data is expressed as Models and the data is bound to the views using Data Binding.</a:t>
            </a:r>
          </a:p>
          <a:p>
            <a:r>
              <a:rPr lang="en-GB" dirty="0"/>
              <a:t>Angular is particularly well-suited for CRUD type applications, which most web apps are.</a:t>
            </a:r>
          </a:p>
        </p:txBody>
      </p:sp>
    </p:spTree>
    <p:extLst>
      <p:ext uri="{BB962C8B-B14F-4D97-AF65-F5344CB8AC3E}">
        <p14:creationId xmlns:p14="http://schemas.microsoft.com/office/powerpoint/2010/main" val="210774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Angular frees you from the following:</a:t>
            </a:r>
          </a:p>
          <a:p>
            <a:r>
              <a:rPr lang="en-GB" dirty="0"/>
              <a:t>Registering </a:t>
            </a:r>
            <a:r>
              <a:rPr lang="en-GB" dirty="0" err="1"/>
              <a:t>callbacks</a:t>
            </a:r>
            <a:endParaRPr lang="en-GB" dirty="0"/>
          </a:p>
          <a:p>
            <a:r>
              <a:rPr lang="en-GB" dirty="0"/>
              <a:t>Manipulating and updating the HTML DOM programmatically e.g. after AJAX requests.</a:t>
            </a:r>
          </a:p>
          <a:p>
            <a:r>
              <a:rPr lang="en-GB" dirty="0"/>
              <a:t>Managing the data flow to and from the views for CRUD operations.</a:t>
            </a:r>
          </a:p>
        </p:txBody>
      </p:sp>
    </p:spTree>
    <p:extLst>
      <p:ext uri="{BB962C8B-B14F-4D97-AF65-F5344CB8AC3E}">
        <p14:creationId xmlns:p14="http://schemas.microsoft.com/office/powerpoint/2010/main" val="226526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and MVC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people will describe AngularJS as an MVC JavaScript framework.</a:t>
            </a:r>
          </a:p>
          <a:p>
            <a:r>
              <a:rPr lang="en-GB" dirty="0"/>
              <a:t>On the AngularJS site, I could not find it being described as an MVC framework.</a:t>
            </a:r>
          </a:p>
          <a:p>
            <a:r>
              <a:rPr lang="en-GB" dirty="0"/>
              <a:t>However, they do state the following:</a:t>
            </a:r>
          </a:p>
          <a:p>
            <a:pPr marL="365760" lvl="1" indent="0">
              <a:buNone/>
            </a:pPr>
            <a:r>
              <a:rPr lang="en-GB" dirty="0"/>
              <a:t>“</a:t>
            </a:r>
            <a:r>
              <a:rPr lang="en-GB" i="1" dirty="0"/>
              <a:t>For Angular applications, we encourage the use of the Model-View-Controller (MVC) design pattern to decouple the code and separate concerns</a:t>
            </a:r>
            <a:r>
              <a:rPr lang="en-GB" dirty="0"/>
              <a:t>.”</a:t>
            </a:r>
          </a:p>
        </p:txBody>
      </p:sp>
    </p:spTree>
    <p:extLst>
      <p:ext uri="{BB962C8B-B14F-4D97-AF65-F5344CB8AC3E}">
        <p14:creationId xmlns:p14="http://schemas.microsoft.com/office/powerpoint/2010/main" val="381226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AngularJS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Controllers</a:t>
            </a:r>
            <a:r>
              <a:rPr lang="en-GB" dirty="0"/>
              <a:t>: the behaviour behind your DOM elements.</a:t>
            </a:r>
          </a:p>
          <a:p>
            <a:r>
              <a:rPr lang="en-GB" b="1" dirty="0"/>
              <a:t>Data-binding</a:t>
            </a:r>
            <a:r>
              <a:rPr lang="en-GB" dirty="0"/>
              <a:t>: provides an automatic way to update the view whenever the model changes, as well as updating the model when the view changes.</a:t>
            </a:r>
          </a:p>
          <a:p>
            <a:r>
              <a:rPr lang="en-GB" b="1" dirty="0"/>
              <a:t>Directives</a:t>
            </a:r>
            <a:r>
              <a:rPr lang="en-GB" dirty="0"/>
              <a:t>: used to extend </a:t>
            </a:r>
            <a:r>
              <a:rPr lang="en-GB" dirty="0" smtClean="0"/>
              <a:t>HTML.</a:t>
            </a:r>
            <a:endParaRPr lang="en-GB" dirty="0"/>
          </a:p>
          <a:p>
            <a:pPr lvl="1"/>
            <a:r>
              <a:rPr lang="en-GB" dirty="0" smtClean="0"/>
              <a:t>They are markers (attributes) on HTML elements that instruct the Angular compiler to attach a specified behaviour to that element.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are a load of predefined directives,</a:t>
            </a:r>
          </a:p>
          <a:p>
            <a:pPr lvl="1"/>
            <a:r>
              <a:rPr lang="en-GB" dirty="0"/>
              <a:t>But you can also create your own.</a:t>
            </a:r>
          </a:p>
        </p:txBody>
      </p:sp>
    </p:spTree>
    <p:extLst>
      <p:ext uri="{BB962C8B-B14F-4D97-AF65-F5344CB8AC3E}">
        <p14:creationId xmlns:p14="http://schemas.microsoft.com/office/powerpoint/2010/main" val="366549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AngularJS Predefined Directives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ng-app</a:t>
            </a:r>
            <a:r>
              <a:rPr lang="en-GB" dirty="0"/>
              <a:t>: the starting point and defines an AngularJS application.</a:t>
            </a:r>
          </a:p>
          <a:p>
            <a:r>
              <a:rPr lang="en-GB" b="1" dirty="0"/>
              <a:t>ng-bind</a:t>
            </a:r>
            <a:r>
              <a:rPr lang="en-GB" dirty="0"/>
              <a:t>: automatically binds the text content of a HTML element to the value of a given expression.</a:t>
            </a:r>
          </a:p>
          <a:p>
            <a:r>
              <a:rPr lang="en-GB" b="1" dirty="0"/>
              <a:t>ng-model</a:t>
            </a:r>
            <a:r>
              <a:rPr lang="en-GB" dirty="0"/>
              <a:t>: two-way binding between HTML elements to application data (models) – used for input form controls.</a:t>
            </a:r>
          </a:p>
          <a:p>
            <a:r>
              <a:rPr lang="en-GB" b="1" dirty="0"/>
              <a:t>ng-controller</a:t>
            </a:r>
            <a:r>
              <a:rPr lang="en-GB" dirty="0"/>
              <a:t>: defines the business logic (JavaScript function) that controls the behaviour of that view.</a:t>
            </a:r>
          </a:p>
          <a:p>
            <a:r>
              <a:rPr lang="en-GB" b="1" dirty="0"/>
              <a:t>ng-</a:t>
            </a:r>
            <a:r>
              <a:rPr lang="en-GB" b="1" dirty="0" err="1"/>
              <a:t>init</a:t>
            </a:r>
            <a:r>
              <a:rPr lang="en-GB" dirty="0"/>
              <a:t>: initialises application data.</a:t>
            </a:r>
          </a:p>
          <a:p>
            <a:r>
              <a:rPr lang="en-GB" b="1" dirty="0"/>
              <a:t>ng-repeat</a:t>
            </a:r>
            <a:r>
              <a:rPr lang="en-GB" dirty="0"/>
              <a:t>: repeats an HTML element for different values, think of looping through a collection.</a:t>
            </a:r>
          </a:p>
          <a:p>
            <a:r>
              <a:rPr lang="en-GB" dirty="0"/>
              <a:t>See </a:t>
            </a:r>
            <a:r>
              <a:rPr lang="en-GB" dirty="0">
                <a:hlinkClick r:id="rId3"/>
              </a:rPr>
              <a:t>more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83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Download </a:t>
            </a:r>
            <a:r>
              <a:rPr lang="en-GB" dirty="0"/>
              <a:t>and add the AngularJS library to your web page, alternatively use a CDN.</a:t>
            </a:r>
          </a:p>
          <a:p>
            <a:r>
              <a:rPr lang="en-GB" dirty="0"/>
              <a:t>In the view (web page),  identify the root element of your Angular application – typically close to the HTML root element.</a:t>
            </a:r>
          </a:p>
          <a:p>
            <a:pPr lvl="1"/>
            <a:r>
              <a:rPr lang="en-GB" dirty="0"/>
              <a:t>Mark the element with the </a:t>
            </a:r>
            <a:r>
              <a:rPr lang="en-GB" b="1" dirty="0"/>
              <a:t>ng-app</a:t>
            </a:r>
            <a:r>
              <a:rPr lang="en-GB" dirty="0"/>
              <a:t> directive attribute.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head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js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/angular.min.js"&gt;&lt;/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head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1800" b="1" dirty="0">
                <a:solidFill>
                  <a:srgbClr val="0000FF"/>
                </a:solidFill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27984" y="5085184"/>
            <a:ext cx="1152128" cy="57606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06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Data Binding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Simple scenario: model data, but no controller.</a:t>
            </a:r>
          </a:p>
          <a:p>
            <a:r>
              <a:rPr lang="en-GB" dirty="0"/>
              <a:t>Use the </a:t>
            </a:r>
            <a:r>
              <a:rPr lang="en-GB" b="1" dirty="0"/>
              <a:t>ng-</a:t>
            </a:r>
            <a:r>
              <a:rPr lang="en-GB" b="1" dirty="0" err="1"/>
              <a:t>init</a:t>
            </a:r>
            <a:r>
              <a:rPr lang="en-GB" dirty="0"/>
              <a:t> directive to initialise app data (model).</a:t>
            </a:r>
          </a:p>
          <a:p>
            <a:r>
              <a:rPr lang="en-GB" dirty="0"/>
              <a:t>Bind the model to the view (put simply, identify where model data items fit in the view template) using: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ng-bind</a:t>
            </a:r>
            <a:r>
              <a:rPr lang="en-GB" dirty="0"/>
              <a:t> directive (usually preferred), or </a:t>
            </a:r>
          </a:p>
          <a:p>
            <a:pPr lvl="1"/>
            <a:r>
              <a:rPr lang="en-GB" dirty="0"/>
              <a:t>the shortcut </a:t>
            </a:r>
            <a:r>
              <a:rPr lang="en-GB" b="1" dirty="0"/>
              <a:t>{{ expression }}</a:t>
            </a:r>
            <a:r>
              <a:rPr lang="en-GB" dirty="0"/>
              <a:t> syntax.</a:t>
            </a:r>
          </a:p>
          <a:p>
            <a:r>
              <a:rPr lang="en-GB" dirty="0"/>
              <a:t>Bind </a:t>
            </a:r>
            <a:r>
              <a:rPr lang="en-GB" b="1" i="1" dirty="0"/>
              <a:t>input items</a:t>
            </a:r>
            <a:r>
              <a:rPr lang="en-GB" dirty="0"/>
              <a:t> linked to model data items in the view using the </a:t>
            </a:r>
            <a:r>
              <a:rPr lang="en-GB" b="1" dirty="0"/>
              <a:t>ng-model</a:t>
            </a:r>
            <a:r>
              <a:rPr lang="en-GB" dirty="0"/>
              <a:t> directive.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7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Simple </a:t>
            </a:r>
            <a:r>
              <a:rPr lang="en-GB" dirty="0"/>
              <a:t>Data Binding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 you expect to happen on the following simple form?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816" y="3068960"/>
            <a:ext cx="414723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611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Simple Data Binding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init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1;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5;"&gt;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  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Costs: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ng-bind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br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label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for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label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b="1" dirty="0">
                <a:solidFill>
                  <a:srgbClr val="800000"/>
                </a:solidFill>
                <a:latin typeface="Consolas" panose="020B0609020204030204" pitchFamily="49" charset="0"/>
              </a:rPr>
              <a:t>input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type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="number"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="0"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ng-model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/&gt;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  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Total: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{{</a:t>
            </a:r>
            <a:r>
              <a:rPr lang="en-GB" sz="2000" dirty="0" err="1">
                <a:solidFill>
                  <a:srgbClr val="800080"/>
                </a:solidFill>
                <a:latin typeface="Consolas" panose="020B0609020204030204" pitchFamily="49" charset="0"/>
              </a:rPr>
              <a:t>qty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*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80"/>
                </a:solidFill>
                <a:latin typeface="Consolas" panose="020B0609020204030204" pitchFamily="49" charset="0"/>
              </a:rPr>
              <a:t>price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}}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span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  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5292080" y="1600200"/>
            <a:ext cx="3384376" cy="4606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347864" y="2348880"/>
            <a:ext cx="2088232" cy="4606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580112" y="3140968"/>
            <a:ext cx="2016224" cy="4606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203848" y="4653136"/>
            <a:ext cx="2088232" cy="4606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419872" y="1991598"/>
            <a:ext cx="5523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 Initialises model items: </a:t>
            </a:r>
            <a:r>
              <a:rPr lang="en-GB" dirty="0" err="1"/>
              <a:t>qty</a:t>
            </a:r>
            <a:r>
              <a:rPr lang="en-GB" dirty="0"/>
              <a:t> and price data variables.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13242" y="3777179"/>
            <a:ext cx="5933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Binds the &lt;span&gt; element to the model data item, price, using the preferred ng-bind directive.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28658" y="4365104"/>
            <a:ext cx="5810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3. Binds the &lt;input&gt; text field to the model data item, qty.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28657" y="5229200"/>
            <a:ext cx="6568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Binds the &lt;span&gt; element to the dynamic result of </a:t>
            </a:r>
            <a:r>
              <a:rPr lang="en-GB" dirty="0" err="1"/>
              <a:t>qty</a:t>
            </a:r>
            <a:r>
              <a:rPr lang="en-GB" dirty="0"/>
              <a:t> * price, using the shortcut {{ expression }} directive.</a:t>
            </a:r>
          </a:p>
        </p:txBody>
      </p:sp>
    </p:spTree>
    <p:extLst>
      <p:ext uri="{BB962C8B-B14F-4D97-AF65-F5344CB8AC3E}">
        <p14:creationId xmlns:p14="http://schemas.microsoft.com/office/powerpoint/2010/main" val="68509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most cases, your app will be slightly more complex than the simple example shown.</a:t>
            </a:r>
          </a:p>
          <a:p>
            <a:r>
              <a:rPr lang="en-GB" dirty="0"/>
              <a:t>Ideally, you also want to split up your app into component parts – make it </a:t>
            </a:r>
            <a:r>
              <a:rPr lang="en-GB" b="1" dirty="0"/>
              <a:t>modular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 Angular, you use </a:t>
            </a:r>
            <a:r>
              <a:rPr lang="en-GB" b="1" dirty="0"/>
              <a:t>modules</a:t>
            </a:r>
            <a:r>
              <a:rPr lang="en-GB" dirty="0"/>
              <a:t> to achieve this and you register modules using the </a:t>
            </a:r>
            <a:r>
              <a:rPr lang="en-GB" b="1" dirty="0" err="1"/>
              <a:t>angular.module</a:t>
            </a:r>
            <a:r>
              <a:rPr lang="en-GB" dirty="0"/>
              <a:t> function.</a:t>
            </a:r>
          </a:p>
          <a:p>
            <a:r>
              <a:rPr lang="en-GB" dirty="0"/>
              <a:t>For example, one of the first modules you will define is the </a:t>
            </a:r>
            <a:r>
              <a:rPr lang="en-GB" dirty="0" smtClean="0"/>
              <a:t>“specific” angular </a:t>
            </a:r>
            <a:r>
              <a:rPr lang="en-GB" dirty="0"/>
              <a:t>app to attach each of the other module components to.</a:t>
            </a:r>
          </a:p>
          <a:p>
            <a:pPr lvl="1"/>
            <a:r>
              <a:rPr lang="en-GB" dirty="0"/>
              <a:t>Think of this as the starting point of your angular application or your application namespace</a:t>
            </a:r>
          </a:p>
          <a:p>
            <a:pPr lvl="1"/>
            <a:r>
              <a:rPr lang="en-GB" dirty="0"/>
              <a:t>All other components in your app will be attached to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39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Angular Application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example, say you decide to identify your angular application with the name “</a:t>
            </a:r>
            <a:r>
              <a:rPr lang="en-GB" b="1" dirty="0" err="1"/>
              <a:t>notesApp</a:t>
            </a:r>
            <a:r>
              <a:rPr lang="en-GB" dirty="0"/>
              <a:t>”.</a:t>
            </a:r>
          </a:p>
          <a:p>
            <a:r>
              <a:rPr lang="en-GB" dirty="0"/>
              <a:t>In </a:t>
            </a:r>
            <a:r>
              <a:rPr lang="en-GB" b="1" dirty="0"/>
              <a:t>JavaScript</a:t>
            </a:r>
            <a:r>
              <a:rPr lang="en-GB" dirty="0"/>
              <a:t>, you add the following:</a:t>
            </a:r>
          </a:p>
          <a:p>
            <a:pPr marL="640080" lvl="2" indent="0">
              <a:buNone/>
            </a:pP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 err="1">
                <a:solidFill>
                  <a:srgbClr val="A31515"/>
                </a:solidFill>
                <a:latin typeface="Consolas" panose="020B0609020204030204" pitchFamily="49" charset="0"/>
              </a:rPr>
              <a:t>notesApp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, []);</a:t>
            </a:r>
            <a:endParaRPr lang="en-GB" sz="2100" dirty="0"/>
          </a:p>
          <a:p>
            <a:r>
              <a:rPr lang="en-GB" dirty="0"/>
              <a:t>Then you can attach all other modules belonging to your </a:t>
            </a:r>
            <a:r>
              <a:rPr lang="en-GB" dirty="0" err="1"/>
              <a:t>notesApp</a:t>
            </a:r>
            <a:r>
              <a:rPr lang="en-GB" dirty="0"/>
              <a:t> using the </a:t>
            </a:r>
            <a:r>
              <a:rPr lang="en-GB" b="1" dirty="0"/>
              <a:t>app</a:t>
            </a:r>
            <a:r>
              <a:rPr lang="en-GB" dirty="0"/>
              <a:t> variable.</a:t>
            </a:r>
          </a:p>
          <a:p>
            <a:r>
              <a:rPr lang="en-GB" dirty="0"/>
              <a:t>In </a:t>
            </a:r>
            <a:r>
              <a:rPr lang="en-GB" b="1" dirty="0"/>
              <a:t>HTML</a:t>
            </a:r>
            <a:r>
              <a:rPr lang="en-GB" dirty="0"/>
              <a:t>, you then attach the </a:t>
            </a:r>
            <a:r>
              <a:rPr lang="en-GB" b="1" dirty="0"/>
              <a:t>root element </a:t>
            </a:r>
            <a:r>
              <a:rPr lang="en-GB" dirty="0"/>
              <a:t>of your angular app to this app module using the ng-app directive as follows.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b="1" dirty="0" err="1">
                <a:solidFill>
                  <a:srgbClr val="0000FF"/>
                </a:solidFill>
                <a:latin typeface="Consolas" panose="020B0609020204030204" pitchFamily="49" charset="0"/>
              </a:rPr>
              <a:t>notesApp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	  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pPr marL="685800" lvl="2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5445224"/>
            <a:ext cx="1368152" cy="57606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22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Model and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Your </a:t>
            </a:r>
            <a:r>
              <a:rPr lang="en-GB" b="1" dirty="0"/>
              <a:t>model</a:t>
            </a:r>
            <a:r>
              <a:rPr lang="en-GB" dirty="0"/>
              <a:t> is simply some form of data e.g. a JSON object, array object, variables, etc.</a:t>
            </a:r>
          </a:p>
          <a:p>
            <a:r>
              <a:rPr lang="en-GB" dirty="0"/>
              <a:t>Recall that the </a:t>
            </a:r>
            <a:r>
              <a:rPr lang="en-GB" b="1" dirty="0"/>
              <a:t>controller</a:t>
            </a:r>
            <a:r>
              <a:rPr lang="en-GB" dirty="0"/>
              <a:t> links the model to the view i.e. it controls the flow of data between them.</a:t>
            </a:r>
          </a:p>
          <a:p>
            <a:r>
              <a:rPr lang="en-GB" dirty="0"/>
              <a:t>You define a controller by:</a:t>
            </a:r>
          </a:p>
          <a:p>
            <a:pPr lvl="1"/>
            <a:r>
              <a:rPr lang="en-GB" dirty="0"/>
              <a:t>Attaching it to your app model</a:t>
            </a:r>
          </a:p>
          <a:p>
            <a:pPr lvl="1"/>
            <a:r>
              <a:rPr lang="en-GB" dirty="0"/>
              <a:t>Instantiating the model in the controller – usually done using the </a:t>
            </a:r>
            <a:r>
              <a:rPr lang="en-GB" b="1" dirty="0"/>
              <a:t>$scope</a:t>
            </a:r>
            <a:r>
              <a:rPr lang="en-GB" dirty="0"/>
              <a:t> property.</a:t>
            </a:r>
          </a:p>
          <a:p>
            <a:pPr lvl="2"/>
            <a:r>
              <a:rPr lang="en-GB" dirty="0"/>
              <a:t>The controller is like a constructor function that accepts a </a:t>
            </a:r>
            <a:r>
              <a:rPr lang="en-GB" b="1" dirty="0"/>
              <a:t>$scope parameter </a:t>
            </a:r>
            <a:r>
              <a:rPr lang="en-GB" dirty="0"/>
              <a:t>used to </a:t>
            </a:r>
            <a:r>
              <a:rPr lang="en-GB" b="1" dirty="0"/>
              <a:t>initialise the model</a:t>
            </a:r>
            <a:r>
              <a:rPr lang="en-GB" dirty="0"/>
              <a:t>.</a:t>
            </a:r>
          </a:p>
          <a:p>
            <a:r>
              <a:rPr lang="en-GB" dirty="0"/>
              <a:t>Note: This is done using JavaScript.</a:t>
            </a:r>
          </a:p>
        </p:txBody>
      </p:sp>
    </p:spTree>
    <p:extLst>
      <p:ext uri="{BB962C8B-B14F-4D97-AF65-F5344CB8AC3E}">
        <p14:creationId xmlns:p14="http://schemas.microsoft.com/office/powerpoint/2010/main" val="31845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Model and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 dirty="0"/>
              <a:t>In </a:t>
            </a:r>
            <a:r>
              <a:rPr lang="en-GB" sz="3600" b="1" dirty="0"/>
              <a:t>JavaScript</a:t>
            </a:r>
            <a:r>
              <a:rPr lang="en-GB" sz="3600" dirty="0"/>
              <a:t>: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Declaring the model - an array of JSON objects.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notes = [{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"title"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"Finish Kemi's Assignment"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done: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}, …];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create a new controller attached to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notesApp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module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using the app variable - 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remember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notesApp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module is stored in the app variable.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notesCtrl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($scope)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initialise </a:t>
            </a: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model item, notes, 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in the controller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b="1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scope.notes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 notes;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27584" y="4365104"/>
            <a:ext cx="2232248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475656" y="5014528"/>
            <a:ext cx="3024336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40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Binding the View to the Model via the Controller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</a:t>
            </a:r>
            <a:r>
              <a:rPr lang="en-GB" b="1" dirty="0"/>
              <a:t>HTML</a:t>
            </a:r>
            <a:r>
              <a:rPr lang="en-GB" dirty="0"/>
              <a:t>, you need to link the view to the corresponding controller which controls the flow of data between the view and the model.</a:t>
            </a:r>
          </a:p>
          <a:p>
            <a:r>
              <a:rPr lang="en-GB" dirty="0"/>
              <a:t>You do this using the </a:t>
            </a:r>
            <a:r>
              <a:rPr lang="en-GB" b="1" dirty="0"/>
              <a:t>ng-controller</a:t>
            </a:r>
            <a:r>
              <a:rPr lang="en-GB" dirty="0"/>
              <a:t> directive.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="app"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ng-app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800080"/>
                </a:solidFill>
                <a:latin typeface="Consolas" panose="020B0609020204030204" pitchFamily="49" charset="0"/>
              </a:rPr>
              <a:t>notesApp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			</a:t>
            </a:r>
            <a:r>
              <a:rPr lang="en-GB" sz="2200" b="1" dirty="0">
                <a:solidFill>
                  <a:srgbClr val="FF0000"/>
                </a:solidFill>
                <a:latin typeface="Consolas" panose="020B0609020204030204" pitchFamily="49" charset="0"/>
              </a:rPr>
              <a:t>ng-controller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b="1" dirty="0" err="1">
                <a:solidFill>
                  <a:srgbClr val="800080"/>
                </a:solidFill>
                <a:latin typeface="Consolas" panose="020B0609020204030204" pitchFamily="49" charset="0"/>
              </a:rPr>
              <a:t>notesCtrl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200" dirty="0">
                <a:solidFill>
                  <a:srgbClr val="006400"/>
                </a:solidFill>
                <a:latin typeface="Consolas" panose="020B0609020204030204" pitchFamily="49" charset="0"/>
              </a:rPr>
              <a:t>&lt;!-- you add your view elements here --&gt;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</a:t>
            </a: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&lt;!– Bind the view elements to the model </a:t>
            </a:r>
            <a:b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           using ng-bind or {{ expression }} --&gt;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js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/app.js"&gt;&lt;/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script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body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83968" y="3861048"/>
            <a:ext cx="3600400" cy="36004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71800" y="6134464"/>
            <a:ext cx="561662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Reference to script file containing the JavaScript code declaring the app module and the model and controller.</a:t>
            </a:r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>
          <a:xfrm flipH="1" flipV="1">
            <a:off x="4499992" y="5733256"/>
            <a:ext cx="1080120" cy="401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51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add AngularJS event listeners to your HTML elements using the following directives: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directives point to JavaScript function code to execute.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911496"/>
              </p:ext>
            </p:extLst>
          </p:nvPr>
        </p:nvGraphicFramePr>
        <p:xfrm>
          <a:off x="1115616" y="2550160"/>
          <a:ext cx="6096000" cy="2966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43343688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5787907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ng-blur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keyup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5631357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mousedown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492267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mouseenter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8069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ng-cut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mouseleave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3004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dblclick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mousemove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1274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mouseover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543966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keydown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</a:t>
                      </a:r>
                      <a:r>
                        <a:rPr lang="en-GB" dirty="0" err="1"/>
                        <a:t>mouseup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8423385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ng-keypress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ng-paste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38133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597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an Angular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In the controller, you initialise an event function in the scope.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notesCtrl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($scope) {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initialise the model in the controller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scope.notes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notes;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$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scope.showDetails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function() {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  $(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"#details"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).show();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};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dirty="0"/>
          </a:p>
          <a:p>
            <a:r>
              <a:rPr lang="en-GB" dirty="0"/>
              <a:t>In HTML view, you add the event using the right directive, e.g. a click event:</a:t>
            </a:r>
          </a:p>
          <a:p>
            <a:pPr lvl="1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button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latin typeface="Consolas" panose="020B0609020204030204" pitchFamily="49" charset="0"/>
              </a:rPr>
              <a:t>ng-click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2000" b="1" dirty="0" err="1">
                <a:solidFill>
                  <a:srgbClr val="800080"/>
                </a:solidFill>
                <a:latin typeface="Consolas" panose="020B0609020204030204" pitchFamily="49" charset="0"/>
              </a:rPr>
              <a:t>showDetails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()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&gt;Show&lt;/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button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52" y="6237312"/>
            <a:ext cx="3456384" cy="36004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403648" y="3717032"/>
            <a:ext cx="4968552" cy="1224136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10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Apache Cordova</a:t>
            </a:r>
          </a:p>
        </p:txBody>
      </p:sp>
    </p:spTree>
    <p:extLst>
      <p:ext uri="{BB962C8B-B14F-4D97-AF65-F5344CB8AC3E}">
        <p14:creationId xmlns:p14="http://schemas.microsoft.com/office/powerpoint/2010/main" val="2562889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Web Cross Platform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r>
              <a:rPr lang="en-GB" dirty="0"/>
              <a:t>Web cross platform development involves using web technologies for app development.</a:t>
            </a:r>
          </a:p>
          <a:p>
            <a:pPr lvl="1"/>
            <a:r>
              <a:rPr lang="en-GB" dirty="0"/>
              <a:t>Typically HTML5, CSS and </a:t>
            </a:r>
            <a:r>
              <a:rPr lang="en-GB" b="1" dirty="0"/>
              <a:t>JavaScript</a:t>
            </a:r>
            <a:r>
              <a:rPr lang="en-GB" dirty="0"/>
              <a:t>.</a:t>
            </a:r>
          </a:p>
          <a:p>
            <a:r>
              <a:rPr lang="en-GB" dirty="0"/>
              <a:t>Web cross platform application development tools can be used to produce the following types of apps:</a:t>
            </a:r>
          </a:p>
          <a:p>
            <a:pPr lvl="1"/>
            <a:r>
              <a:rPr lang="en-GB" dirty="0"/>
              <a:t>Mobile Web Applications</a:t>
            </a:r>
          </a:p>
          <a:p>
            <a:pPr lvl="1"/>
            <a:r>
              <a:rPr lang="en-GB" dirty="0"/>
              <a:t>Hybrid Applications</a:t>
            </a:r>
          </a:p>
          <a:p>
            <a:pPr lvl="1"/>
            <a:r>
              <a:rPr lang="en-GB" dirty="0"/>
              <a:t>Native Applications</a:t>
            </a:r>
          </a:p>
        </p:txBody>
      </p:sp>
    </p:spTree>
    <p:extLst>
      <p:ext uri="{BB962C8B-B14F-4D97-AF65-F5344CB8AC3E}">
        <p14:creationId xmlns:p14="http://schemas.microsoft.com/office/powerpoint/2010/main" val="301246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Frameworks’ Mobile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Mobile web app</a:t>
            </a:r>
            <a:r>
              <a:rPr lang="en-GB" dirty="0"/>
              <a:t>: just a normal web application written using web technologies (e.g. HTML, JavaScript and CSS).</a:t>
            </a:r>
          </a:p>
          <a:p>
            <a:pPr lvl="1"/>
            <a:r>
              <a:rPr lang="en-GB" dirty="0"/>
              <a:t>Launched as web page. Runs in the mobile web browser.</a:t>
            </a:r>
          </a:p>
          <a:p>
            <a:pPr lvl="1"/>
            <a:r>
              <a:rPr lang="en-GB" dirty="0"/>
              <a:t>Limited access to device functionality and no real offline capabilities.</a:t>
            </a:r>
          </a:p>
          <a:p>
            <a:r>
              <a:rPr lang="en-GB" b="1" dirty="0"/>
              <a:t>Hybrid app</a:t>
            </a:r>
            <a:r>
              <a:rPr lang="en-GB" dirty="0"/>
              <a:t>: uses both web and native development tools.</a:t>
            </a:r>
          </a:p>
          <a:p>
            <a:pPr lvl="1"/>
            <a:r>
              <a:rPr lang="en-GB" dirty="0"/>
              <a:t>The web application is wrapped inside a thin, native container (</a:t>
            </a:r>
            <a:r>
              <a:rPr lang="en-GB" b="1" dirty="0" err="1"/>
              <a:t>WebView</a:t>
            </a:r>
            <a:r>
              <a:rPr lang="en-GB" dirty="0"/>
              <a:t>) that provides access to native device features.</a:t>
            </a:r>
          </a:p>
          <a:p>
            <a:pPr lvl="1"/>
            <a:r>
              <a:rPr lang="en-GB" dirty="0"/>
              <a:t>Runs as locally installed app launched in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  <a:p>
            <a:r>
              <a:rPr lang="en-GB" b="1" dirty="0"/>
              <a:t>Native app</a:t>
            </a:r>
            <a:r>
              <a:rPr lang="en-GB" dirty="0"/>
              <a:t>: Developed for target device OS.</a:t>
            </a:r>
          </a:p>
          <a:p>
            <a:pPr lvl="1"/>
            <a:r>
              <a:rPr lang="en-GB" dirty="0"/>
              <a:t>Runs as locally installed app.</a:t>
            </a:r>
          </a:p>
          <a:p>
            <a:pPr lvl="1"/>
            <a:r>
              <a:rPr lang="en-GB" dirty="0"/>
              <a:t>Full access to device features.</a:t>
            </a:r>
          </a:p>
          <a:p>
            <a:pPr lvl="1"/>
            <a:r>
              <a:rPr lang="en-GB" b="1" i="1" dirty="0"/>
              <a:t>Note</a:t>
            </a:r>
            <a:r>
              <a:rPr lang="en-GB" dirty="0"/>
              <a:t>: Some web development frameworks are able to take written web application code and compile it to native code.</a:t>
            </a:r>
          </a:p>
        </p:txBody>
      </p:sp>
    </p:spTree>
    <p:extLst>
      <p:ext uri="{BB962C8B-B14F-4D97-AF65-F5344CB8AC3E}">
        <p14:creationId xmlns:p14="http://schemas.microsoft.com/office/powerpoint/2010/main" val="100802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WebView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dirty="0" err="1"/>
              <a:t>WebView</a:t>
            </a:r>
            <a:r>
              <a:rPr lang="en-GB" dirty="0"/>
              <a:t> component is a native component used to render web content within a native application window/screen.</a:t>
            </a:r>
          </a:p>
          <a:p>
            <a:r>
              <a:rPr lang="en-GB" dirty="0"/>
              <a:t>It’s provides a programmatically accessible wrapper around the built-in web browser on mobile devices.</a:t>
            </a:r>
          </a:p>
          <a:p>
            <a:r>
              <a:rPr lang="en-GB" dirty="0"/>
              <a:t>When the application is launched, it loads the start-up page (e.g. index.html) in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  <a:p>
            <a:r>
              <a:rPr lang="en-GB" dirty="0"/>
              <a:t>Interaction between the user and the application takes place via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647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 Mobile </a:t>
            </a:r>
            <a:r>
              <a:rPr lang="en-GB" dirty="0" smtClean="0"/>
              <a:t>App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10 </a:t>
            </a:r>
            <a:r>
              <a:rPr lang="en-GB" dirty="0">
                <a:hlinkClick r:id="rId2"/>
              </a:rPr>
              <a:t>Best Hybrid Mobile App UI Frameworks: HTML5, CSS and JS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Comparing the Top Frameworks for Building Hybrid Mobile Apps</a:t>
            </a:r>
            <a:endParaRPr lang="en-GB" dirty="0"/>
          </a:p>
          <a:p>
            <a:r>
              <a:rPr lang="en-GB" dirty="0">
                <a:hlinkClick r:id="rId4"/>
              </a:rPr>
              <a:t>10 cross-platform mobile development tools for enterprises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1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Apache Cordova and </a:t>
            </a:r>
            <a:r>
              <a:rPr lang="en-GB" dirty="0" err="1"/>
              <a:t>PhoneGap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Apache Cordova</a:t>
            </a:r>
            <a:r>
              <a:rPr lang="en-GB" dirty="0"/>
              <a:t> and </a:t>
            </a:r>
            <a:r>
              <a:rPr lang="en-GB" dirty="0" err="1">
                <a:hlinkClick r:id="rId4"/>
              </a:rPr>
              <a:t>PhoneGap</a:t>
            </a:r>
            <a:r>
              <a:rPr lang="en-GB" dirty="0"/>
              <a:t> are </a:t>
            </a:r>
            <a:r>
              <a:rPr lang="en-GB" b="1" dirty="0"/>
              <a:t>hybrid</a:t>
            </a:r>
            <a:r>
              <a:rPr lang="en-GB" dirty="0"/>
              <a:t> mobile application development frameworks, using web technologies.</a:t>
            </a:r>
          </a:p>
          <a:p>
            <a:r>
              <a:rPr lang="en-GB" dirty="0"/>
              <a:t>It provides a JavaScript Application Programming Interface (API) that allows you to access features related to the operating system (OS) using JavaScript.</a:t>
            </a:r>
          </a:p>
          <a:p>
            <a:r>
              <a:rPr lang="en-GB" dirty="0" err="1"/>
              <a:t>PhoneGap</a:t>
            </a:r>
            <a:r>
              <a:rPr lang="en-GB" dirty="0"/>
              <a:t> is an enhanced version of Apache Cordova i.e. Cordova with some extra features.</a:t>
            </a:r>
          </a:p>
          <a:p>
            <a:pPr lvl="1"/>
            <a:r>
              <a:rPr lang="en-GB" dirty="0"/>
              <a:t>Cordova is essentially the engine on which </a:t>
            </a:r>
            <a:r>
              <a:rPr lang="en-GB" dirty="0" err="1"/>
              <a:t>PhoneGap</a:t>
            </a:r>
            <a:r>
              <a:rPr lang="en-GB" dirty="0"/>
              <a:t> and its related services (debug, build, emulate) are built.</a:t>
            </a:r>
          </a:p>
          <a:p>
            <a:pPr lvl="1"/>
            <a:r>
              <a:rPr lang="en-GB" dirty="0"/>
              <a:t>It is a free and open licensed distribution of Apache Cordova.</a:t>
            </a:r>
          </a:p>
          <a:p>
            <a:pPr lvl="1"/>
            <a:r>
              <a:rPr lang="en-GB" i="1" dirty="0"/>
              <a:t>Some people use the names interchangeably</a:t>
            </a:r>
            <a:r>
              <a:rPr lang="en-GB" dirty="0"/>
              <a:t>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84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 of a Cordova App</a:t>
            </a:r>
          </a:p>
        </p:txBody>
      </p:sp>
      <p:pic>
        <p:nvPicPr>
          <p:cNvPr id="4" name="Picture 2" descr="https://cordova.apache.org/static/img/guide/cordovaapparchitectur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3333"/>
            <a:ext cx="6343364" cy="501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68870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 of a Cordova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App: your application made up of HTML, CSS, JavaScript and other resources.</a:t>
            </a:r>
          </a:p>
          <a:p>
            <a:r>
              <a:rPr lang="en-GB" dirty="0"/>
              <a:t>Plugins: access to native features exposed through JavaScript APIs.</a:t>
            </a:r>
          </a:p>
          <a:p>
            <a:pPr lvl="2"/>
            <a:r>
              <a:rPr lang="en-GB" dirty="0"/>
              <a:t>Apache Cordova provides a set of </a:t>
            </a:r>
            <a:r>
              <a:rPr lang="en-GB" dirty="0">
                <a:hlinkClick r:id="rId2"/>
              </a:rPr>
              <a:t>Core Plugins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There are also other third-party plugins which you can use. Search </a:t>
            </a:r>
            <a:r>
              <a:rPr lang="en-GB" u="sng" dirty="0">
                <a:hlinkClick r:id="rId3"/>
              </a:rPr>
              <a:t>plugin search</a:t>
            </a:r>
            <a:r>
              <a:rPr lang="en-GB" dirty="0"/>
              <a:t> or </a:t>
            </a:r>
            <a:r>
              <a:rPr lang="en-GB" u="sng" dirty="0" err="1">
                <a:hlinkClick r:id="rId4"/>
              </a:rPr>
              <a:t>npm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You can also </a:t>
            </a:r>
            <a:r>
              <a:rPr lang="en-GB" dirty="0">
                <a:hlinkClick r:id="rId5"/>
              </a:rPr>
              <a:t>develop your own custom plugins</a:t>
            </a:r>
            <a:r>
              <a:rPr lang="en-GB" dirty="0"/>
              <a:t>.</a:t>
            </a:r>
          </a:p>
          <a:p>
            <a:pPr lvl="2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9008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Plugins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the full list and supported platforms, see </a:t>
            </a:r>
            <a:r>
              <a:rPr lang="en-GB" dirty="0">
                <a:hlinkClick r:id="rId2"/>
              </a:rPr>
              <a:t>here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885641"/>
              </p:ext>
            </p:extLst>
          </p:nvPr>
        </p:nvGraphicFramePr>
        <p:xfrm>
          <a:off x="1187624" y="2636912"/>
          <a:ext cx="6096000" cy="37084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2324431059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77013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Accelerometer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File</a:t>
                      </a:r>
                      <a:r>
                        <a:rPr lang="en-GB" baseline="0" dirty="0"/>
                        <a:t> Transfer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363769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Battery Status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Geolocation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00940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Camera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Globalisation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713598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InAppBrowser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773157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38792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Notification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27584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Splash</a:t>
                      </a:r>
                      <a:r>
                        <a:rPr lang="en-GB" baseline="0" dirty="0"/>
                        <a:t> screen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98110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Status Bar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53031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804479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Vibration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51734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0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PhoneGap</a:t>
            </a:r>
            <a:r>
              <a:rPr lang="en-GB" dirty="0"/>
              <a:t>/Apache Cordova require quite a few dependencies:</a:t>
            </a:r>
          </a:p>
          <a:p>
            <a:pPr lvl="1"/>
            <a:r>
              <a:rPr lang="en-GB" dirty="0"/>
              <a:t>Each target platform’s SDK</a:t>
            </a:r>
          </a:p>
          <a:p>
            <a:pPr lvl="1"/>
            <a:r>
              <a:rPr lang="en-GB" dirty="0"/>
              <a:t>Java JDK</a:t>
            </a:r>
          </a:p>
          <a:p>
            <a:pPr lvl="1"/>
            <a:r>
              <a:rPr lang="en-GB" dirty="0"/>
              <a:t>Apache ANT</a:t>
            </a:r>
          </a:p>
          <a:p>
            <a:pPr lvl="1"/>
            <a:r>
              <a:rPr lang="en-GB" dirty="0"/>
              <a:t>Node.js</a:t>
            </a:r>
          </a:p>
          <a:p>
            <a:pPr lvl="1"/>
            <a:r>
              <a:rPr lang="en-GB" dirty="0" err="1"/>
              <a:t>PhoneGap</a:t>
            </a:r>
            <a:r>
              <a:rPr lang="en-GB" dirty="0"/>
              <a:t>/Cordova</a:t>
            </a:r>
          </a:p>
          <a:p>
            <a:r>
              <a:rPr lang="en-GB" dirty="0"/>
              <a:t>The installation can be a bit complex requiring configuration of quite a few environment variables.</a:t>
            </a:r>
          </a:p>
          <a:p>
            <a:r>
              <a:rPr lang="en-GB" dirty="0"/>
              <a:t>Additionally, using Cordova requires using the Command Line Interface (CLI) quite a bit!</a:t>
            </a:r>
          </a:p>
          <a:p>
            <a:r>
              <a:rPr lang="en-GB" dirty="0">
                <a:hlinkClick r:id="rId2"/>
              </a:rPr>
              <a:t>Visual Studio Tools for Apache Cordova</a:t>
            </a:r>
            <a:r>
              <a:rPr lang="en-GB" dirty="0"/>
              <a:t> simplifies this process and that is what we will be using.</a:t>
            </a:r>
          </a:p>
        </p:txBody>
      </p:sp>
    </p:spTree>
    <p:extLst>
      <p:ext uri="{BB962C8B-B14F-4D97-AF65-F5344CB8AC3E}">
        <p14:creationId xmlns:p14="http://schemas.microsoft.com/office/powerpoint/2010/main" val="71044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Visual Studio Tools for Apache Cordova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Tools for Apache Cordova</a:t>
            </a:r>
            <a:r>
              <a:rPr lang="en-GB" dirty="0"/>
              <a:t> enables you to build cross platform apps for iOS, Windows and Android devices within Visual Studio.</a:t>
            </a:r>
          </a:p>
          <a:p>
            <a:r>
              <a:rPr lang="en-GB" dirty="0"/>
              <a:t>It is an easy-to-use installer</a:t>
            </a:r>
          </a:p>
          <a:p>
            <a:pPr lvl="1"/>
            <a:r>
              <a:rPr lang="en-GB" dirty="0"/>
              <a:t>Identifies the right SDKs, tools and libraries needed.</a:t>
            </a:r>
          </a:p>
          <a:p>
            <a:r>
              <a:rPr lang="en-GB" dirty="0"/>
              <a:t>You can also use the Visual Studio debugger to debug your app code.</a:t>
            </a:r>
          </a:p>
          <a:p>
            <a:r>
              <a:rPr lang="en-GB" dirty="0"/>
              <a:t>Debug using the devices and simulators and the Apache Ripple emulator.</a:t>
            </a:r>
          </a:p>
          <a:p>
            <a:r>
              <a:rPr lang="en-GB" dirty="0"/>
              <a:t>Easy plugin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6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Cordova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Cordova project is made of the following folders:</a:t>
            </a:r>
          </a:p>
          <a:p>
            <a:pPr lvl="1"/>
            <a:r>
              <a:rPr lang="en-GB" b="1" dirty="0"/>
              <a:t>www</a:t>
            </a:r>
            <a:r>
              <a:rPr lang="en-GB" dirty="0"/>
              <a:t>: contains the source files of the application. Also contains subfolders </a:t>
            </a:r>
            <a:r>
              <a:rPr lang="en-GB" dirty="0" err="1"/>
              <a:t>css</a:t>
            </a:r>
            <a:r>
              <a:rPr lang="en-GB" dirty="0"/>
              <a:t>, </a:t>
            </a:r>
            <a:r>
              <a:rPr lang="en-GB" dirty="0" err="1"/>
              <a:t>js</a:t>
            </a:r>
            <a:r>
              <a:rPr lang="en-GB" dirty="0"/>
              <a:t> and </a:t>
            </a:r>
            <a:r>
              <a:rPr lang="en-GB" dirty="0" err="1"/>
              <a:t>img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merges</a:t>
            </a:r>
            <a:r>
              <a:rPr lang="en-GB" dirty="0"/>
              <a:t>: add any platform-specific customisation to this folder.</a:t>
            </a:r>
          </a:p>
          <a:p>
            <a:pPr lvl="1"/>
            <a:r>
              <a:rPr lang="en-GB" b="1" dirty="0"/>
              <a:t>platforms</a:t>
            </a:r>
            <a:r>
              <a:rPr lang="en-GB" dirty="0"/>
              <a:t>: contains all platform-dependent build files.</a:t>
            </a:r>
          </a:p>
          <a:p>
            <a:pPr lvl="1"/>
            <a:r>
              <a:rPr lang="en-GB" b="1" dirty="0"/>
              <a:t>plugins</a:t>
            </a:r>
            <a:r>
              <a:rPr lang="en-GB" dirty="0"/>
              <a:t>: contains the plugins used in the project.</a:t>
            </a:r>
          </a:p>
          <a:p>
            <a:pPr lvl="1"/>
            <a:r>
              <a:rPr lang="en-GB" b="1" dirty="0"/>
              <a:t>hooks</a:t>
            </a:r>
            <a:r>
              <a:rPr lang="en-GB" dirty="0"/>
              <a:t>: for advanced use - allows you to extend Cordova to suit your needs, i.e. customise the Cordova/</a:t>
            </a:r>
            <a:r>
              <a:rPr lang="en-GB" dirty="0" err="1"/>
              <a:t>PhoneGap</a:t>
            </a:r>
            <a:r>
              <a:rPr lang="en-GB" dirty="0"/>
              <a:t> commands.</a:t>
            </a:r>
          </a:p>
          <a:p>
            <a:r>
              <a:rPr lang="en-GB" dirty="0"/>
              <a:t>It also contains a </a:t>
            </a:r>
            <a:r>
              <a:rPr lang="en-GB" b="1" dirty="0">
                <a:hlinkClick r:id="rId2"/>
              </a:rPr>
              <a:t>config.xml</a:t>
            </a:r>
            <a:r>
              <a:rPr lang="en-GB" dirty="0"/>
              <a:t> file, which is a configuration file with configuration values specific to the application e.g. app name, version number, etc.</a:t>
            </a:r>
          </a:p>
        </p:txBody>
      </p:sp>
    </p:spTree>
    <p:extLst>
      <p:ext uri="{BB962C8B-B14F-4D97-AF65-F5344CB8AC3E}">
        <p14:creationId xmlns:p14="http://schemas.microsoft.com/office/powerpoint/2010/main" val="303683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15870</TotalTime>
  <Words>2328</Words>
  <Application>Microsoft Office PowerPoint</Application>
  <PresentationFormat>On-screen Show (4:3)</PresentationFormat>
  <Paragraphs>289</Paragraphs>
  <Slides>33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Cross-Platform Mobile Development WITH Apache Cordova and AngularJS </vt:lpstr>
      <vt:lpstr>Today’s Lecture</vt:lpstr>
      <vt:lpstr>The Problem</vt:lpstr>
      <vt:lpstr>The Solution</vt:lpstr>
      <vt:lpstr>AngularJS</vt:lpstr>
      <vt:lpstr>AngularJS</vt:lpstr>
      <vt:lpstr>Angular and MVC</vt:lpstr>
      <vt:lpstr>AngularJS Concepts</vt:lpstr>
      <vt:lpstr>Some AngularJS Predefined Directives</vt:lpstr>
      <vt:lpstr>Getting Started</vt:lpstr>
      <vt:lpstr>Simple Data Binding</vt:lpstr>
      <vt:lpstr>Simple Data Binding Example</vt:lpstr>
      <vt:lpstr>Simple Data Binding Example</vt:lpstr>
      <vt:lpstr>Angular Modules</vt:lpstr>
      <vt:lpstr>Creating an Angular Application Module</vt:lpstr>
      <vt:lpstr>Using a Model and Controller</vt:lpstr>
      <vt:lpstr>Creating a Model and Controller</vt:lpstr>
      <vt:lpstr>Binding the View to the Model via the Controller</vt:lpstr>
      <vt:lpstr>Angular Events</vt:lpstr>
      <vt:lpstr>Adding an Angular Event</vt:lpstr>
      <vt:lpstr>Apache Cordova</vt:lpstr>
      <vt:lpstr>Web Cross Platform Development</vt:lpstr>
      <vt:lpstr>Web Frameworks’ Mobile Apps</vt:lpstr>
      <vt:lpstr>The WebView Object</vt:lpstr>
      <vt:lpstr>Hybrid Mobile App Frameworks</vt:lpstr>
      <vt:lpstr>Apache Cordova and PhoneGap</vt:lpstr>
      <vt:lpstr>Architecture of a Cordova App</vt:lpstr>
      <vt:lpstr>Architecture of a Cordova App</vt:lpstr>
      <vt:lpstr>Core Plugins</vt:lpstr>
      <vt:lpstr>Installation</vt:lpstr>
      <vt:lpstr>Visual Studio Tools for Apache Cordova</vt:lpstr>
      <vt:lpstr>The Structure of a Cordova Application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2188</cp:revision>
  <cp:lastPrinted>2016-11-14T08:17:00Z</cp:lastPrinted>
  <dcterms:created xsi:type="dcterms:W3CDTF">2013-09-18T07:00:31Z</dcterms:created>
  <dcterms:modified xsi:type="dcterms:W3CDTF">2016-11-14T08:22:03Z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