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Montserrat" panose="020B0604020202020204" charset="0"/>
      <p:regular r:id="rId13"/>
    </p:embeddedFont>
    <p:embeddedFont>
      <p:font typeface="Century Gothic" panose="020B0502020202020204" pitchFamily="34" charset="0"/>
      <p:regular r:id="rId14"/>
      <p:bold r:id="rId15"/>
      <p:italic r:id="rId16"/>
      <p:boldItalic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0" d="100"/>
          <a:sy n="60" d="100"/>
        </p:scale>
        <p:origin x="-352" y="88"/>
      </p:cViewPr>
      <p:guideLst>
        <p:guide orient="horz" pos="2592"/>
        <p:guide pos="460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753B04-24C2-4F06-B3F1-C4875623A64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A99B9C-FF4A-42B9-BE1F-22F919616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84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2788682"/>
            <a:ext cx="7627382" cy="1425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Green Haven Florists Business Analysis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44709" y="4300657"/>
            <a:ext cx="7627382" cy="1140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PESTEL, Problem Scope &amp; Cause-Effect Analysis</a:t>
            </a:r>
            <a:endParaRPr lang="en-US" sz="35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906083" y="579120"/>
            <a:ext cx="6818233" cy="4974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Nature &amp; Scope of the Problem (5W2H)</a:t>
            </a:r>
            <a:endParaRPr lang="en-US" sz="3100" dirty="0"/>
          </a:p>
        </p:txBody>
      </p:sp>
      <p:sp>
        <p:nvSpPr>
          <p:cNvPr id="3" name="Shape 1"/>
          <p:cNvSpPr/>
          <p:nvPr/>
        </p:nvSpPr>
        <p:spPr>
          <a:xfrm>
            <a:off x="756166" y="1394222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71406" y="1409462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5" name="Text 3"/>
          <p:cNvSpPr/>
          <p:nvPr/>
        </p:nvSpPr>
        <p:spPr>
          <a:xfrm>
            <a:off x="956667" y="1709499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1527572" y="1560671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What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1527572" y="1899999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30% decline in in‑store sales; online not compensating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56166" y="2459593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771406" y="2474833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10" name="Text 8"/>
          <p:cNvSpPr/>
          <p:nvPr/>
        </p:nvSpPr>
        <p:spPr>
          <a:xfrm>
            <a:off x="956667" y="277487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1527572" y="2626043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Where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1527572" y="2965371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High street location with reduced foot traffic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56166" y="3524964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71406" y="3540204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15" name="Text 13"/>
          <p:cNvSpPr/>
          <p:nvPr/>
        </p:nvSpPr>
        <p:spPr>
          <a:xfrm>
            <a:off x="956667" y="3840242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</a:t>
            </a:r>
            <a:endParaRPr lang="en-US" sz="1750" dirty="0"/>
          </a:p>
        </p:txBody>
      </p:sp>
      <p:sp>
        <p:nvSpPr>
          <p:cNvPr id="16" name="Text 14"/>
          <p:cNvSpPr/>
          <p:nvPr/>
        </p:nvSpPr>
        <p:spPr>
          <a:xfrm>
            <a:off x="1527572" y="3691414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Why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1527572" y="4030742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Shift to online shopping and stronger competitors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56166" y="4590336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771406" y="4605576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20" name="Text 18"/>
          <p:cNvSpPr/>
          <p:nvPr/>
        </p:nvSpPr>
        <p:spPr>
          <a:xfrm>
            <a:off x="956667" y="4905613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4</a:t>
            </a:r>
            <a:endParaRPr lang="en-US" sz="1750" dirty="0"/>
          </a:p>
        </p:txBody>
      </p:sp>
      <p:sp>
        <p:nvSpPr>
          <p:cNvPr id="21" name="Text 19"/>
          <p:cNvSpPr/>
          <p:nvPr/>
        </p:nvSpPr>
        <p:spPr>
          <a:xfrm>
            <a:off x="1527572" y="4756785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How</a:t>
            </a:r>
            <a:endParaRPr lang="en-US" sz="1550" dirty="0"/>
          </a:p>
        </p:txBody>
      </p:sp>
      <p:sp>
        <p:nvSpPr>
          <p:cNvPr id="22" name="Text 20"/>
          <p:cNvSpPr/>
          <p:nvPr/>
        </p:nvSpPr>
        <p:spPr>
          <a:xfrm>
            <a:off x="1527572" y="5096113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High costs, weak digital presence, customer dissatisfaction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756166" y="5655707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771406" y="5670947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25" name="Text 23"/>
          <p:cNvSpPr/>
          <p:nvPr/>
        </p:nvSpPr>
        <p:spPr>
          <a:xfrm>
            <a:off x="956667" y="5970984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5</a:t>
            </a:r>
            <a:endParaRPr lang="en-US" sz="1750" dirty="0"/>
          </a:p>
        </p:txBody>
      </p:sp>
      <p:sp>
        <p:nvSpPr>
          <p:cNvPr id="26" name="Text 24"/>
          <p:cNvSpPr/>
          <p:nvPr/>
        </p:nvSpPr>
        <p:spPr>
          <a:xfrm>
            <a:off x="1527572" y="5822156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Who</a:t>
            </a:r>
            <a:endParaRPr lang="en-US" sz="1550" dirty="0"/>
          </a:p>
        </p:txBody>
      </p:sp>
      <p:sp>
        <p:nvSpPr>
          <p:cNvPr id="27" name="Text 25"/>
          <p:cNvSpPr/>
          <p:nvPr/>
        </p:nvSpPr>
        <p:spPr>
          <a:xfrm>
            <a:off x="1527572" y="6161484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Liam &amp; Priya struggling with digital marketing trends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756166" y="6721078"/>
            <a:ext cx="13118068" cy="914162"/>
          </a:xfrm>
          <a:prstGeom prst="roundRect">
            <a:avLst>
              <a:gd name="adj" fmla="val 2481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771406" y="6736318"/>
            <a:ext cx="604957" cy="883682"/>
          </a:xfrm>
          <a:prstGeom prst="roundRect">
            <a:avLst>
              <a:gd name="adj" fmla="val 34478"/>
            </a:avLst>
          </a:prstGeom>
          <a:solidFill>
            <a:srgbClr val="D4E9F7"/>
          </a:solidFill>
          <a:ln/>
        </p:spPr>
      </p:sp>
      <p:sp>
        <p:nvSpPr>
          <p:cNvPr id="30" name="Text 28"/>
          <p:cNvSpPr/>
          <p:nvPr/>
        </p:nvSpPr>
        <p:spPr>
          <a:xfrm>
            <a:off x="956667" y="703635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6</a:t>
            </a:r>
            <a:endParaRPr lang="en-US" sz="1750" dirty="0"/>
          </a:p>
        </p:txBody>
      </p:sp>
      <p:sp>
        <p:nvSpPr>
          <p:cNvPr id="31" name="Text 29"/>
          <p:cNvSpPr/>
          <p:nvPr/>
        </p:nvSpPr>
        <p:spPr>
          <a:xfrm>
            <a:off x="1527572" y="6887528"/>
            <a:ext cx="1990011" cy="248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When</a:t>
            </a:r>
            <a:endParaRPr lang="en-US" sz="1550" dirty="0"/>
          </a:p>
        </p:txBody>
      </p:sp>
      <p:sp>
        <p:nvSpPr>
          <p:cNvPr id="32" name="Text 30"/>
          <p:cNvSpPr/>
          <p:nvPr/>
        </p:nvSpPr>
        <p:spPr>
          <a:xfrm>
            <a:off x="1527572" y="7226856"/>
            <a:ext cx="12180213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384653"/>
                </a:solidFill>
                <a:latin typeface="Century Gothic" panose="020B0502020202020204" pitchFamily="34" charset="0"/>
                <a:ea typeface="Montserrat" pitchFamily="34" charset="-122"/>
                <a:cs typeface="Montserrat" pitchFamily="34" charset="-120"/>
              </a:rPr>
              <a:t>Past 12 months</a:t>
            </a:r>
            <a:endParaRPr lang="en-US" sz="1400" b="1" dirty="0">
              <a:latin typeface="Century Gothic" panose="020B0502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8630753" y="7693856"/>
            <a:ext cx="3999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Century Gothic" panose="020B0502020202020204" pitchFamily="34" charset="0"/>
              </a:rPr>
              <a:t>Gao</a:t>
            </a:r>
            <a:r>
              <a:rPr lang="en-GB" dirty="0">
                <a:latin typeface="Century Gothic" panose="020B0502020202020204" pitchFamily="34" charset="0"/>
              </a:rPr>
              <a:t>, </a:t>
            </a:r>
            <a:r>
              <a:rPr lang="en-GB" dirty="0" smtClean="0">
                <a:latin typeface="Century Gothic" panose="020B0502020202020204" pitchFamily="34" charset="0"/>
              </a:rPr>
              <a:t>Wang</a:t>
            </a:r>
            <a:r>
              <a:rPr lang="en-GB" dirty="0">
                <a:latin typeface="Century Gothic" panose="020B0502020202020204" pitchFamily="34" charset="0"/>
              </a:rPr>
              <a:t>, </a:t>
            </a:r>
            <a:r>
              <a:rPr lang="en-GB" dirty="0" smtClean="0">
                <a:latin typeface="Century Gothic" panose="020B0502020202020204" pitchFamily="34" charset="0"/>
              </a:rPr>
              <a:t>Tian </a:t>
            </a:r>
            <a:r>
              <a:rPr lang="en-GB" dirty="0">
                <a:latin typeface="Century Gothic" panose="020B0502020202020204" pitchFamily="34" charset="0"/>
              </a:rPr>
              <a:t>and 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r>
              <a:rPr lang="en-GB" dirty="0" smtClean="0">
                <a:latin typeface="Century Gothic" panose="020B0502020202020204" pitchFamily="34" charset="0"/>
              </a:rPr>
              <a:t>Zhang 2025</a:t>
            </a:r>
            <a:endParaRPr lang="en-GB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636281" y="1403390"/>
            <a:ext cx="9141143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External Factors – </a:t>
            </a:r>
            <a:r>
              <a:rPr lang="en-US" sz="4450" b="1" dirty="0" smtClean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PESTEL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58309" y="2549366"/>
            <a:ext cx="6448544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82504" y="2773561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Political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982504" y="3259693"/>
            <a:ext cx="600015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Import regulations affect supply chain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7423428" y="2549366"/>
            <a:ext cx="6448663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47623" y="2773561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Economic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647623" y="3259693"/>
            <a:ext cx="6000274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Inflation &amp; rising costs for fresh flowers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758309" y="4047173"/>
            <a:ext cx="6448544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2504" y="4271367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Social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82504" y="4757499"/>
            <a:ext cx="600015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Customers prefer convenience &amp; online shopping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7423428" y="4047173"/>
            <a:ext cx="6448663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647623" y="4271367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Technological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7647623" y="4757499"/>
            <a:ext cx="6000274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Outdated website &amp; weak online marketing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758309" y="5544979"/>
            <a:ext cx="6448544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82504" y="5769173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Environmental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982504" y="6255306"/>
            <a:ext cx="600015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Sustainable materials increase operating costs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7423428" y="5544979"/>
            <a:ext cx="6448663" cy="1281232"/>
          </a:xfrm>
          <a:prstGeom prst="roundRect">
            <a:avLst>
              <a:gd name="adj" fmla="val 2536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647623" y="5769173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Legal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647623" y="6255306"/>
            <a:ext cx="6000274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Compliance with delivery/consumer regulations</a:t>
            </a:r>
            <a:endParaRPr lang="en-US" sz="1700" dirty="0"/>
          </a:p>
        </p:txBody>
      </p:sp>
      <p:sp>
        <p:nvSpPr>
          <p:cNvPr id="21" name="TextBox 20"/>
          <p:cNvSpPr txBox="1"/>
          <p:nvPr/>
        </p:nvSpPr>
        <p:spPr>
          <a:xfrm>
            <a:off x="10210800" y="7683500"/>
            <a:ext cx="2276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Century Gothic" panose="020B0502020202020204" pitchFamily="34" charset="0"/>
              </a:rPr>
              <a:t>Song, Sun, </a:t>
            </a:r>
            <a:r>
              <a:rPr lang="en-GB" dirty="0" err="1" smtClean="0">
                <a:latin typeface="Century Gothic" panose="020B0502020202020204" pitchFamily="34" charset="0"/>
              </a:rPr>
              <a:t>Jin</a:t>
            </a:r>
            <a:r>
              <a:rPr lang="en-GB" dirty="0" smtClean="0">
                <a:latin typeface="Century Gothic" panose="020B0502020202020204" pitchFamily="34" charset="0"/>
              </a:rPr>
              <a:t> 2017</a:t>
            </a:r>
            <a:endParaRPr lang="en-GB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2221587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Economic Impacts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58309" y="3259217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1462326" y="3333631"/>
            <a:ext cx="465296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Increased prices of imported flowers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462326" y="3819763"/>
            <a:ext cx="692336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(e.g., orchids, tulips)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758309" y="4599742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1462326" y="4674156"/>
            <a:ext cx="6681907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Large competitors offering lower pricing &amp; discounts</a:t>
            </a:r>
            <a:endParaRPr lang="en-US" sz="2200" dirty="0"/>
          </a:p>
        </p:txBody>
      </p:sp>
      <p:sp>
        <p:nvSpPr>
          <p:cNvPr id="9" name="Shape 6"/>
          <p:cNvSpPr/>
          <p:nvPr/>
        </p:nvSpPr>
        <p:spPr>
          <a:xfrm>
            <a:off x="758309" y="5520452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1462326" y="5594866"/>
            <a:ext cx="4236006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Inflation raising operational costs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4357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4556641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Social Impacts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58309" y="5594271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1462326" y="5668685"/>
            <a:ext cx="3486745" cy="7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Customers prefer fast, convenient online orders</a:t>
            </a:r>
            <a:endParaRPr lang="en-US" sz="2200" dirty="0"/>
          </a:p>
        </p:txBody>
      </p:sp>
      <p:sp>
        <p:nvSpPr>
          <p:cNvPr id="6" name="Shape 3"/>
          <p:cNvSpPr/>
          <p:nvPr/>
        </p:nvSpPr>
        <p:spPr>
          <a:xfrm>
            <a:off x="5219819" y="5594271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923836" y="5668685"/>
            <a:ext cx="3486745" cy="7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Demand for subscription services &amp; flexible delivery</a:t>
            </a:r>
            <a:endParaRPr lang="en-US" sz="2200" dirty="0"/>
          </a:p>
        </p:txBody>
      </p:sp>
      <p:sp>
        <p:nvSpPr>
          <p:cNvPr id="8" name="Shape 5"/>
          <p:cNvSpPr/>
          <p:nvPr/>
        </p:nvSpPr>
        <p:spPr>
          <a:xfrm>
            <a:off x="9681329" y="5594271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0385346" y="5668685"/>
            <a:ext cx="3049310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Brand loyalty weakening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2431494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Technological Impacts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58309" y="3469124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1462326" y="3543538"/>
            <a:ext cx="63153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Outdated website impacting customer experience</a:t>
            </a:r>
            <a:endParaRPr lang="en-US" sz="2200" dirty="0"/>
          </a:p>
        </p:txBody>
      </p:sp>
      <p:sp>
        <p:nvSpPr>
          <p:cNvPr id="6" name="Shape 3"/>
          <p:cNvSpPr/>
          <p:nvPr/>
        </p:nvSpPr>
        <p:spPr>
          <a:xfrm>
            <a:off x="758309" y="4389834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1462326" y="4464248"/>
            <a:ext cx="6018252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Competitors strong on social media (Instagram)</a:t>
            </a:r>
            <a:endParaRPr lang="en-US" sz="2200" dirty="0"/>
          </a:p>
        </p:txBody>
      </p:sp>
      <p:sp>
        <p:nvSpPr>
          <p:cNvPr id="8" name="Shape 5"/>
          <p:cNvSpPr/>
          <p:nvPr/>
        </p:nvSpPr>
        <p:spPr>
          <a:xfrm>
            <a:off x="758309" y="5310545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462326" y="5384959"/>
            <a:ext cx="3868579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Low digital marketing maturity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2177772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Competitive Threats</a:t>
            </a:r>
            <a:endParaRPr lang="en-US" sz="4450" dirty="0"/>
          </a:p>
        </p:txBody>
      </p:sp>
      <p:sp>
        <p:nvSpPr>
          <p:cNvPr id="5" name="Text 1"/>
          <p:cNvSpPr/>
          <p:nvPr/>
        </p:nvSpPr>
        <p:spPr>
          <a:xfrm>
            <a:off x="6948726" y="3215402"/>
            <a:ext cx="5258157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New boutique florist with strong branding</a:t>
            </a:r>
            <a:endParaRPr lang="en-US" sz="2200" dirty="0"/>
          </a:p>
        </p:txBody>
      </p:sp>
      <p:sp>
        <p:nvSpPr>
          <p:cNvPr id="7" name="Text 2"/>
          <p:cNvSpPr/>
          <p:nvPr/>
        </p:nvSpPr>
        <p:spPr>
          <a:xfrm>
            <a:off x="6948726" y="4305300"/>
            <a:ext cx="4790599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National chain with aggressive pricing</a:t>
            </a:r>
            <a:endParaRPr lang="en-US" sz="2200" dirty="0"/>
          </a:p>
        </p:txBody>
      </p:sp>
      <p:sp>
        <p:nvSpPr>
          <p:cNvPr id="9" name="Text 3"/>
          <p:cNvSpPr/>
          <p:nvPr/>
        </p:nvSpPr>
        <p:spPr>
          <a:xfrm>
            <a:off x="6948726" y="5395198"/>
            <a:ext cx="378166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Loss of market differentiation</a:t>
            </a:r>
            <a:endParaRPr lang="en-US" sz="2200" dirty="0"/>
          </a:p>
        </p:txBody>
      </p:sp>
      <p:sp>
        <p:nvSpPr>
          <p:cNvPr id="10" name="Shape 1"/>
          <p:cNvSpPr/>
          <p:nvPr/>
        </p:nvSpPr>
        <p:spPr>
          <a:xfrm>
            <a:off x="6163390" y="3149798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1" name="Shape 1"/>
          <p:cNvSpPr/>
          <p:nvPr/>
        </p:nvSpPr>
        <p:spPr>
          <a:xfrm>
            <a:off x="6168958" y="4239696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2" name="Shape 1"/>
          <p:cNvSpPr/>
          <p:nvPr/>
        </p:nvSpPr>
        <p:spPr>
          <a:xfrm>
            <a:off x="6163390" y="5329594"/>
            <a:ext cx="487442" cy="487442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317952" y="563899"/>
            <a:ext cx="9906714" cy="6769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4250" b="1" dirty="0" smtClean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Cause-and-Effect</a:t>
            </a:r>
            <a:endParaRPr lang="en-US" sz="4250" dirty="0"/>
          </a:p>
        </p:txBody>
      </p:sp>
      <p:sp>
        <p:nvSpPr>
          <p:cNvPr id="13" name="TextBox 12"/>
          <p:cNvSpPr txBox="1"/>
          <p:nvPr/>
        </p:nvSpPr>
        <p:spPr>
          <a:xfrm>
            <a:off x="10328949" y="7719641"/>
            <a:ext cx="238760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Mario </a:t>
            </a:r>
            <a:r>
              <a:rPr lang="en-GB" dirty="0" err="1" smtClean="0">
                <a:latin typeface="Century Gothic" panose="020B0502020202020204" pitchFamily="34" charset="0"/>
              </a:rPr>
              <a:t>Coccia</a:t>
            </a:r>
            <a:r>
              <a:rPr lang="en-GB" dirty="0" smtClean="0">
                <a:latin typeface="Century Gothic" panose="020B0502020202020204" pitchFamily="34" charset="0"/>
              </a:rPr>
              <a:t> 2018</a:t>
            </a:r>
            <a:endParaRPr lang="en-GB" dirty="0">
              <a:latin typeface="Century Gothic" panose="020B0502020202020204" pitchFamily="34" charset="0"/>
            </a:endParaRPr>
          </a:p>
        </p:txBody>
      </p:sp>
      <p:grpSp>
        <p:nvGrpSpPr>
          <p:cNvPr id="34" name="Group 33"/>
          <p:cNvGrpSpPr/>
          <p:nvPr/>
        </p:nvGrpSpPr>
        <p:grpSpPr>
          <a:xfrm>
            <a:off x="648586" y="1421643"/>
            <a:ext cx="13482083" cy="6297998"/>
            <a:chOff x="391887" y="1028230"/>
            <a:chExt cx="8474809" cy="5263080"/>
          </a:xfrm>
        </p:grpSpPr>
        <p:sp>
          <p:nvSpPr>
            <p:cNvPr id="35" name="Rounded Rectangle 34"/>
            <p:cNvSpPr/>
            <p:nvPr/>
          </p:nvSpPr>
          <p:spPr>
            <a:xfrm>
              <a:off x="7456456" y="2470267"/>
              <a:ext cx="1410240" cy="1588941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dirty="0"/>
                <a:t>Decline in Sales &amp; </a:t>
              </a:r>
              <a:r>
                <a:rPr lang="en-GB" sz="2800" dirty="0" smtClean="0"/>
                <a:t>Profitability</a:t>
              </a:r>
              <a:endParaRPr lang="en-GB" sz="2800" dirty="0"/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5088928" y="1028230"/>
              <a:ext cx="2236082" cy="27432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Marketing &amp; Promotion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5088928" y="1414194"/>
              <a:ext cx="2433680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Weak online presence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Minimal social media activity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No digital marketing </a:t>
              </a:r>
              <a:r>
                <a:rPr lang="en-GB" sz="1400" dirty="0" smtClean="0"/>
                <a:t>plan</a:t>
              </a:r>
              <a:endParaRPr lang="en-GB" sz="1400" dirty="0"/>
            </a:p>
          </p:txBody>
        </p:sp>
        <p:sp>
          <p:nvSpPr>
            <p:cNvPr id="38" name="Rounded Rectangle 37"/>
            <p:cNvSpPr/>
            <p:nvPr/>
          </p:nvSpPr>
          <p:spPr>
            <a:xfrm>
              <a:off x="2715208" y="1028230"/>
              <a:ext cx="2164701" cy="27432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Products &amp; Pricing</a:t>
              </a: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2724541" y="1433788"/>
              <a:ext cx="2364387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Rising flower import costs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Sustainable materials costly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Hard to compete on </a:t>
              </a:r>
              <a:r>
                <a:rPr lang="en-GB" sz="1400" dirty="0" smtClean="0"/>
                <a:t>price</a:t>
              </a:r>
              <a:endParaRPr lang="en-GB" sz="1400" dirty="0"/>
            </a:p>
          </p:txBody>
        </p:sp>
        <p:sp>
          <p:nvSpPr>
            <p:cNvPr id="40" name="Rounded Rectangle 39"/>
            <p:cNvSpPr/>
            <p:nvPr/>
          </p:nvSpPr>
          <p:spPr>
            <a:xfrm>
              <a:off x="391887" y="1028231"/>
              <a:ext cx="2115152" cy="27432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Market/Environment</a:t>
              </a:r>
              <a:endParaRPr lang="en-GB" sz="1600" dirty="0"/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391887" y="1433787"/>
              <a:ext cx="2387320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Reduced high street traffic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Shift to online shopping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Local competitors </a:t>
              </a:r>
              <a:r>
                <a:rPr lang="en-GB" sz="1400" dirty="0" smtClean="0"/>
                <a:t>increasing</a:t>
              </a:r>
              <a:endParaRPr lang="en-GB" sz="1400" dirty="0"/>
            </a:p>
          </p:txBody>
        </p:sp>
        <p:sp>
          <p:nvSpPr>
            <p:cNvPr id="42" name="Rounded Rectangle 41"/>
            <p:cNvSpPr/>
            <p:nvPr/>
          </p:nvSpPr>
          <p:spPr>
            <a:xfrm>
              <a:off x="690464" y="5120640"/>
              <a:ext cx="2034077" cy="317247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Customer Experience</a:t>
              </a: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699796" y="5532120"/>
              <a:ext cx="2562881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Outdated website design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Limited delivery options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No loyalty/subscription </a:t>
              </a:r>
              <a:r>
                <a:rPr lang="en-GB" sz="1400" dirty="0" smtClean="0"/>
                <a:t>service</a:t>
              </a:r>
              <a:endParaRPr lang="en-GB" sz="1400" dirty="0"/>
            </a:p>
          </p:txBody>
        </p:sp>
        <p:sp>
          <p:nvSpPr>
            <p:cNvPr id="44" name="Rounded Rectangle 43"/>
            <p:cNvSpPr/>
            <p:nvPr/>
          </p:nvSpPr>
          <p:spPr>
            <a:xfrm>
              <a:off x="3417566" y="5120640"/>
              <a:ext cx="1969942" cy="317247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Operations</a:t>
              </a: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3421777" y="5552646"/>
              <a:ext cx="1986954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Higher supplier costs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Slow digital adaptation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Manual </a:t>
              </a:r>
              <a:r>
                <a:rPr lang="en-GB" sz="1400" dirty="0" smtClean="0"/>
                <a:t>processes</a:t>
              </a:r>
              <a:endParaRPr lang="en-GB" sz="1400" dirty="0"/>
            </a:p>
          </p:txBody>
        </p:sp>
        <p:sp>
          <p:nvSpPr>
            <p:cNvPr id="46" name="Rounded Rectangle 45"/>
            <p:cNvSpPr/>
            <p:nvPr/>
          </p:nvSpPr>
          <p:spPr>
            <a:xfrm>
              <a:off x="5794309" y="5107576"/>
              <a:ext cx="2397967" cy="330311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Management/People</a:t>
              </a:r>
              <a:endParaRPr lang="en-GB" sz="1600" dirty="0"/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5724810" y="5532120"/>
              <a:ext cx="2963568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Limited digital skills (Liam &amp; </a:t>
              </a:r>
              <a:r>
                <a:rPr lang="en-GB" sz="1400" dirty="0" err="1"/>
                <a:t>Priya</a:t>
              </a:r>
              <a:r>
                <a:rPr lang="en-GB" sz="1400" dirty="0"/>
                <a:t>)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Slow to react to market shifts</a:t>
              </a:r>
            </a:p>
            <a:p>
              <a:pPr>
                <a:defRPr sz="1200">
                  <a:solidFill>
                    <a:srgbClr val="003319"/>
                  </a:solidFill>
                </a:defRPr>
              </a:pPr>
              <a:r>
                <a:rPr lang="en-GB" sz="1400" dirty="0"/>
                <a:t>• Overreliance on traditional </a:t>
              </a:r>
              <a:r>
                <a:rPr lang="en-GB" sz="1400" dirty="0" smtClean="0"/>
                <a:t>methods</a:t>
              </a:r>
              <a:endParaRPr lang="en-GB" sz="1400" dirty="0"/>
            </a:p>
          </p:txBody>
        </p:sp>
        <p:sp>
          <p:nvSpPr>
            <p:cNvPr id="48" name="Right Arrow 47"/>
            <p:cNvSpPr/>
            <p:nvPr/>
          </p:nvSpPr>
          <p:spPr>
            <a:xfrm>
              <a:off x="522514" y="3107094"/>
              <a:ext cx="6802496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ight Arrow 48"/>
            <p:cNvSpPr/>
            <p:nvPr/>
          </p:nvSpPr>
          <p:spPr>
            <a:xfrm rot="18264141">
              <a:off x="800601" y="4053066"/>
              <a:ext cx="1785419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Right Arrow 49"/>
            <p:cNvSpPr/>
            <p:nvPr/>
          </p:nvSpPr>
          <p:spPr>
            <a:xfrm rot="2970914">
              <a:off x="1105354" y="2438568"/>
              <a:ext cx="1319839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Right Arrow 50"/>
            <p:cNvSpPr/>
            <p:nvPr/>
          </p:nvSpPr>
          <p:spPr>
            <a:xfrm rot="18264141">
              <a:off x="3522545" y="4053067"/>
              <a:ext cx="1785419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Right Arrow 51"/>
            <p:cNvSpPr/>
            <p:nvPr/>
          </p:nvSpPr>
          <p:spPr>
            <a:xfrm rot="18264141">
              <a:off x="5690634" y="4058526"/>
              <a:ext cx="1745734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ight Arrow 52"/>
            <p:cNvSpPr/>
            <p:nvPr/>
          </p:nvSpPr>
          <p:spPr>
            <a:xfrm rot="2970914">
              <a:off x="3742616" y="2438565"/>
              <a:ext cx="1319839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Right Arrow 53"/>
            <p:cNvSpPr/>
            <p:nvPr/>
          </p:nvSpPr>
          <p:spPr>
            <a:xfrm rot="2970914">
              <a:off x="5886991" y="2438564"/>
              <a:ext cx="1319839" cy="475861"/>
            </a:xfrm>
            <a:prstGeom prst="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1192649"/>
            <a:ext cx="5831919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Summary &amp; Next Steps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9" y="2663547"/>
            <a:ext cx="6448544" cy="11430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74884" y="3530084"/>
            <a:ext cx="3405426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Modernise digital presence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974884" y="4016216"/>
            <a:ext cx="601539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(website + social media)</a:t>
            </a:r>
            <a:endParaRPr lang="en-US" sz="17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3428" y="2338626"/>
            <a:ext cx="6448663" cy="11430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640003" y="3205163"/>
            <a:ext cx="5062538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Expand delivery &amp; subscription services</a:t>
            </a:r>
            <a:endParaRPr lang="en-US" sz="22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9" y="5120997"/>
            <a:ext cx="6448544" cy="1143000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974884" y="5987534"/>
            <a:ext cx="3671292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Strengthen value proposition</a:t>
            </a:r>
            <a:endParaRPr lang="en-US" sz="2200" dirty="0"/>
          </a:p>
        </p:txBody>
      </p:sp>
      <p:sp>
        <p:nvSpPr>
          <p:cNvPr id="10" name="Text 5"/>
          <p:cNvSpPr/>
          <p:nvPr/>
        </p:nvSpPr>
        <p:spPr>
          <a:xfrm>
            <a:off x="974884" y="6473666"/>
            <a:ext cx="601539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(local, sustainable)</a:t>
            </a:r>
            <a:endParaRPr lang="en-US" sz="1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3428" y="4796076"/>
            <a:ext cx="6448663" cy="114300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640003" y="5662613"/>
            <a:ext cx="6015514" cy="7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Competitive research &amp; pricing strategy adjustment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69169" y="832338"/>
            <a:ext cx="2789546" cy="769441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GB" sz="4400" dirty="0" smtClean="0">
                <a:latin typeface="Barlow Bold"/>
                <a:ea typeface="Barlow Bold"/>
              </a:rPr>
              <a:t>Reference</a:t>
            </a:r>
            <a:endParaRPr lang="en-GB" sz="4400" dirty="0">
              <a:latin typeface="Barlow Bold"/>
              <a:ea typeface="Barlow Bold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83323" y="1910862"/>
            <a:ext cx="111256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S. Gao, M. Wang, S. Tian and Y. Zhang, "Practical Application and Necessity Analysis of 5W2H Analysis Method in Electrical Construction of a Newly-built Large Nuclear Chemical Plant," </a:t>
            </a:r>
            <a:r>
              <a:rPr lang="en-GB" i="1" dirty="0"/>
              <a:t>2025 IEEE International Conference on Power Systems and Smart Grid Technologies (PSSGT)</a:t>
            </a:r>
            <a:r>
              <a:rPr lang="en-GB" dirty="0"/>
              <a:t>, Chongqing, China, 2025, pp. </a:t>
            </a:r>
            <a:r>
              <a:rPr lang="en-GB" dirty="0" smtClean="0"/>
              <a:t>81-84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83323" y="3162304"/>
            <a:ext cx="11976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Jinbo</a:t>
            </a:r>
            <a:r>
              <a:rPr lang="en-GB" dirty="0"/>
              <a:t> Song, Yan Sun, Lulu </a:t>
            </a:r>
            <a:r>
              <a:rPr lang="en-GB" dirty="0" err="1"/>
              <a:t>Jin</a:t>
            </a:r>
            <a:r>
              <a:rPr lang="en-GB" dirty="0"/>
              <a:t>,</a:t>
            </a:r>
          </a:p>
          <a:p>
            <a:r>
              <a:rPr lang="en-GB" dirty="0"/>
              <a:t>PESTEL analysis of the development of the waste-to-energy incineration industry in China,</a:t>
            </a:r>
          </a:p>
          <a:p>
            <a:r>
              <a:rPr lang="en-GB" dirty="0"/>
              <a:t>Renewable and Sustainable Energy Reviews,</a:t>
            </a:r>
          </a:p>
          <a:p>
            <a:r>
              <a:rPr lang="en-GB" dirty="0"/>
              <a:t>Volume </a:t>
            </a:r>
            <a:r>
              <a:rPr lang="en-GB" dirty="0" smtClean="0"/>
              <a:t>80, 2017, Pages 276-289, ISSN </a:t>
            </a:r>
            <a:r>
              <a:rPr lang="en-GB" dirty="0"/>
              <a:t>1364-0321,</a:t>
            </a:r>
          </a:p>
          <a:p>
            <a:r>
              <a:rPr lang="en-GB" dirty="0"/>
              <a:t>https://doi.org/10.1016/j.rser.2017.05.066.</a:t>
            </a:r>
          </a:p>
          <a:p>
            <a:r>
              <a:rPr lang="en-GB" dirty="0"/>
              <a:t>(https://www.sciencedirect.com/science/article/pii/S1364032117307037)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83323" y="5405735"/>
            <a:ext cx="112848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Mario </a:t>
            </a:r>
            <a:r>
              <a:rPr lang="en-GB" dirty="0" err="1" smtClean="0"/>
              <a:t>Coccia</a:t>
            </a:r>
            <a:r>
              <a:rPr lang="en-GB" dirty="0" smtClean="0"/>
              <a:t>, The </a:t>
            </a:r>
            <a:r>
              <a:rPr lang="en-GB" dirty="0"/>
              <a:t>Fishbone Diagram to Identify, Systematize and </a:t>
            </a:r>
            <a:r>
              <a:rPr lang="en-GB" dirty="0" err="1"/>
              <a:t>Analyze</a:t>
            </a:r>
            <a:r>
              <a:rPr lang="en-GB" dirty="0"/>
              <a:t> the Sources of General Purpose Technologies</a:t>
            </a:r>
          </a:p>
          <a:p>
            <a:r>
              <a:rPr lang="en-GB" i="1" dirty="0"/>
              <a:t>Journal of Social and Administrative Sciences, vol. 4, n. 4, pp. </a:t>
            </a:r>
            <a:r>
              <a:rPr lang="en-GB" i="1" dirty="0" smtClean="0"/>
              <a:t>291-303 January 11 2018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01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487</Words>
  <Application>Microsoft Office PowerPoint</Application>
  <PresentationFormat>Custom</PresentationFormat>
  <Paragraphs>106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Montserrat</vt:lpstr>
      <vt:lpstr>Century Gothic</vt:lpstr>
      <vt:lpstr>Calibri</vt:lpstr>
      <vt:lpstr>Barlow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Admin</cp:lastModifiedBy>
  <cp:revision>10</cp:revision>
  <dcterms:created xsi:type="dcterms:W3CDTF">2025-10-25T14:58:29Z</dcterms:created>
  <dcterms:modified xsi:type="dcterms:W3CDTF">2025-11-08T16:27:53Z</dcterms:modified>
</cp:coreProperties>
</file>