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4"/>
  </p:sldMasterIdLst>
  <p:sldIdLst>
    <p:sldId id="256" r:id="rId5"/>
    <p:sldId id="257"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E0B9333-24FD-4168-8E8B-B56063FBDF88}" v="24" dt="2021-11-20T13:54:48.7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p:scale>
          <a:sx n="75" d="100"/>
          <a:sy n="75" d="100"/>
        </p:scale>
        <p:origin x="-29" y="43"/>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microsoft.com/office/2015/10/relationships/revisionInfo" Target="revisionInfo.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539B5AEA-5AA9-49C2-AB8A-EB456ECD19FE}" type="datetimeFigureOut">
              <a:rPr lang="en-GB" smtClean="0"/>
              <a:t>24/11/2021</a:t>
            </a:fld>
            <a:endParaRPr lang="en-GB"/>
          </a:p>
        </p:txBody>
      </p:sp>
      <p:sp>
        <p:nvSpPr>
          <p:cNvPr id="5" name="Footer Placeholder 4"/>
          <p:cNvSpPr>
            <a:spLocks noGrp="1"/>
          </p:cNvSpPr>
          <p:nvPr>
            <p:ph type="ftr" sz="quarter" idx="11"/>
          </p:nvPr>
        </p:nvSpPr>
        <p:spPr>
          <a:xfrm>
            <a:off x="3962399" y="5870575"/>
            <a:ext cx="4893958" cy="377825"/>
          </a:xfrm>
        </p:spPr>
        <p:txBody>
          <a:bodyPr/>
          <a:lstStyle/>
          <a:p>
            <a:endParaRPr lang="en-GB"/>
          </a:p>
        </p:txBody>
      </p:sp>
      <p:sp>
        <p:nvSpPr>
          <p:cNvPr id="6" name="Slide Number Placeholder 5"/>
          <p:cNvSpPr>
            <a:spLocks noGrp="1"/>
          </p:cNvSpPr>
          <p:nvPr>
            <p:ph type="sldNum" sz="quarter" idx="12"/>
          </p:nvPr>
        </p:nvSpPr>
        <p:spPr>
          <a:xfrm>
            <a:off x="10608958" y="5870575"/>
            <a:ext cx="551167" cy="377825"/>
          </a:xfrm>
        </p:spPr>
        <p:txBody>
          <a:bodyPr/>
          <a:lstStyle/>
          <a:p>
            <a:fld id="{B0614055-2DC2-48A8-95EB-EB0051414A5E}" type="slidenum">
              <a:rPr lang="en-GB" smtClean="0"/>
              <a:t>‹#›</a:t>
            </a:fld>
            <a:endParaRPr lang="en-GB"/>
          </a:p>
        </p:txBody>
      </p:sp>
    </p:spTree>
    <p:extLst>
      <p:ext uri="{BB962C8B-B14F-4D97-AF65-F5344CB8AC3E}">
        <p14:creationId xmlns:p14="http://schemas.microsoft.com/office/powerpoint/2010/main" val="3538827705"/>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9B5AEA-5AA9-49C2-AB8A-EB456ECD19FE}" type="datetimeFigureOut">
              <a:rPr lang="en-GB" smtClean="0"/>
              <a:t>24/11/2021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614055-2DC2-48A8-95EB-EB0051414A5E}" type="slidenum">
              <a:rPr lang="en-GB" smtClean="0"/>
              <a:t>‹#›</a:t>
            </a:fld>
            <a:endParaRPr lang="en-GB"/>
          </a:p>
        </p:txBody>
      </p:sp>
    </p:spTree>
    <p:extLst>
      <p:ext uri="{BB962C8B-B14F-4D97-AF65-F5344CB8AC3E}">
        <p14:creationId xmlns:p14="http://schemas.microsoft.com/office/powerpoint/2010/main" val="8875086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9B5AEA-5AA9-49C2-AB8A-EB456ECD19FE}" type="datetimeFigureOut">
              <a:rPr lang="en-GB" smtClean="0"/>
              <a:t>24/11/2021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614055-2DC2-48A8-95EB-EB0051414A5E}" type="slidenum">
              <a:rPr lang="en-GB" smtClean="0"/>
              <a:t>‹#›</a:t>
            </a:fld>
            <a:endParaRPr lang="en-GB"/>
          </a:p>
        </p:txBody>
      </p:sp>
    </p:spTree>
    <p:extLst>
      <p:ext uri="{BB962C8B-B14F-4D97-AF65-F5344CB8AC3E}">
        <p14:creationId xmlns:p14="http://schemas.microsoft.com/office/powerpoint/2010/main" val="36636267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9B5AEA-5AA9-49C2-AB8A-EB456ECD19FE}" type="datetimeFigureOut">
              <a:rPr lang="en-GB" smtClean="0"/>
              <a:t>24/11/2021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614055-2DC2-48A8-95EB-EB0051414A5E}" type="slidenum">
              <a:rPr lang="en-GB" smtClean="0"/>
              <a:t>‹#›</a:t>
            </a:fld>
            <a:endParaRPr lang="en-GB"/>
          </a:p>
        </p:txBody>
      </p:sp>
    </p:spTree>
    <p:extLst>
      <p:ext uri="{BB962C8B-B14F-4D97-AF65-F5344CB8AC3E}">
        <p14:creationId xmlns:p14="http://schemas.microsoft.com/office/powerpoint/2010/main" val="19046226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9B5AEA-5AA9-49C2-AB8A-EB456ECD19FE}" type="datetimeFigureOut">
              <a:rPr lang="en-GB" smtClean="0"/>
              <a:t>24/11/2021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0614055-2DC2-48A8-95EB-EB0051414A5E}" type="slidenum">
              <a:rPr lang="en-GB" smtClean="0"/>
              <a:t>‹#›</a:t>
            </a:fld>
            <a:endParaRPr lang="en-GB"/>
          </a:p>
        </p:txBody>
      </p:sp>
    </p:spTree>
    <p:extLst>
      <p:ext uri="{BB962C8B-B14F-4D97-AF65-F5344CB8AC3E}">
        <p14:creationId xmlns:p14="http://schemas.microsoft.com/office/powerpoint/2010/main" val="34686966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9B5AEA-5AA9-49C2-AB8A-EB456ECD19FE}" type="datetimeFigureOut">
              <a:rPr lang="en-GB" smtClean="0"/>
              <a:t>24/11/2021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0614055-2DC2-48A8-95EB-EB0051414A5E}" type="slidenum">
              <a:rPr lang="en-GB" smtClean="0"/>
              <a:t>‹#›</a:t>
            </a:fld>
            <a:endParaRPr lang="en-GB"/>
          </a:p>
        </p:txBody>
      </p:sp>
    </p:spTree>
    <p:extLst>
      <p:ext uri="{BB962C8B-B14F-4D97-AF65-F5344CB8AC3E}">
        <p14:creationId xmlns:p14="http://schemas.microsoft.com/office/powerpoint/2010/main" val="37390940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539B5AEA-5AA9-49C2-AB8A-EB456ECD19FE}" type="datetimeFigureOut">
              <a:rPr lang="en-GB" smtClean="0"/>
              <a:t>24/11/2021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0614055-2DC2-48A8-95EB-EB0051414A5E}" type="slidenum">
              <a:rPr lang="en-GB" smtClean="0"/>
              <a:t>‹#›</a:t>
            </a:fld>
            <a:endParaRPr lang="en-GB"/>
          </a:p>
        </p:txBody>
      </p:sp>
    </p:spTree>
    <p:extLst>
      <p:ext uri="{BB962C8B-B14F-4D97-AF65-F5344CB8AC3E}">
        <p14:creationId xmlns:p14="http://schemas.microsoft.com/office/powerpoint/2010/main" val="8466151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9B5AEA-5AA9-49C2-AB8A-EB456ECD19FE}" type="datetimeFigureOut">
              <a:rPr lang="en-GB" smtClean="0"/>
              <a:t>24/11/2021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614055-2DC2-48A8-95EB-EB0051414A5E}" type="slidenum">
              <a:rPr lang="en-GB" smtClean="0"/>
              <a:t>‹#›</a:t>
            </a:fld>
            <a:endParaRPr lang="en-GB"/>
          </a:p>
        </p:txBody>
      </p:sp>
    </p:spTree>
    <p:extLst>
      <p:ext uri="{BB962C8B-B14F-4D97-AF65-F5344CB8AC3E}">
        <p14:creationId xmlns:p14="http://schemas.microsoft.com/office/powerpoint/2010/main" val="37301754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9B5AEA-5AA9-49C2-AB8A-EB456ECD19FE}" type="datetimeFigureOut">
              <a:rPr lang="en-GB" smtClean="0"/>
              <a:t>24/11/2021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614055-2DC2-48A8-95EB-EB0051414A5E}" type="slidenum">
              <a:rPr lang="en-GB" smtClean="0"/>
              <a:t>‹#›</a:t>
            </a:fld>
            <a:endParaRPr lang="en-GB"/>
          </a:p>
        </p:txBody>
      </p:sp>
    </p:spTree>
    <p:extLst>
      <p:ext uri="{BB962C8B-B14F-4D97-AF65-F5344CB8AC3E}">
        <p14:creationId xmlns:p14="http://schemas.microsoft.com/office/powerpoint/2010/main" val="26536350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9B5AEA-5AA9-49C2-AB8A-EB456ECD19FE}" type="datetimeFigureOut">
              <a:rPr lang="en-GB" smtClean="0"/>
              <a:t>24/11/2021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614055-2DC2-48A8-95EB-EB0051414A5E}" type="slidenum">
              <a:rPr lang="en-GB" smtClean="0"/>
              <a:t>‹#›</a:t>
            </a:fld>
            <a:endParaRPr lang="en-GB"/>
          </a:p>
        </p:txBody>
      </p:sp>
    </p:spTree>
    <p:extLst>
      <p:ext uri="{BB962C8B-B14F-4D97-AF65-F5344CB8AC3E}">
        <p14:creationId xmlns:p14="http://schemas.microsoft.com/office/powerpoint/2010/main" val="14750110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9B5AEA-5AA9-49C2-AB8A-EB456ECD19FE}" type="datetimeFigureOut">
              <a:rPr lang="en-GB" smtClean="0"/>
              <a:t>24/11/2021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614055-2DC2-48A8-95EB-EB0051414A5E}" type="slidenum">
              <a:rPr lang="en-GB" smtClean="0"/>
              <a:t>‹#›</a:t>
            </a:fld>
            <a:endParaRPr lang="en-GB"/>
          </a:p>
        </p:txBody>
      </p:sp>
    </p:spTree>
    <p:extLst>
      <p:ext uri="{BB962C8B-B14F-4D97-AF65-F5344CB8AC3E}">
        <p14:creationId xmlns:p14="http://schemas.microsoft.com/office/powerpoint/2010/main" val="9762112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9B5AEA-5AA9-49C2-AB8A-EB456ECD19FE}" type="datetimeFigureOut">
              <a:rPr lang="en-GB" smtClean="0"/>
              <a:t>24/11/2021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614055-2DC2-48A8-95EB-EB0051414A5E}" type="slidenum">
              <a:rPr lang="en-GB" smtClean="0"/>
              <a:t>‹#›</a:t>
            </a:fld>
            <a:endParaRPr lang="en-GB"/>
          </a:p>
        </p:txBody>
      </p:sp>
    </p:spTree>
    <p:extLst>
      <p:ext uri="{BB962C8B-B14F-4D97-AF65-F5344CB8AC3E}">
        <p14:creationId xmlns:p14="http://schemas.microsoft.com/office/powerpoint/2010/main" val="2131281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9B5AEA-5AA9-49C2-AB8A-EB456ECD19FE}" type="datetimeFigureOut">
              <a:rPr lang="en-GB" smtClean="0"/>
              <a:t>24/11/2021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614055-2DC2-48A8-95EB-EB0051414A5E}" type="slidenum">
              <a:rPr lang="en-GB" smtClean="0"/>
              <a:t>‹#›</a:t>
            </a:fld>
            <a:endParaRPr lang="en-GB"/>
          </a:p>
        </p:txBody>
      </p:sp>
    </p:spTree>
    <p:extLst>
      <p:ext uri="{BB962C8B-B14F-4D97-AF65-F5344CB8AC3E}">
        <p14:creationId xmlns:p14="http://schemas.microsoft.com/office/powerpoint/2010/main" val="33230602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9B5AEA-5AA9-49C2-AB8A-EB456ECD19FE}" type="datetimeFigureOut">
              <a:rPr lang="en-GB" smtClean="0"/>
              <a:t>24/11/2021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614055-2DC2-48A8-95EB-EB0051414A5E}" type="slidenum">
              <a:rPr lang="en-GB" smtClean="0"/>
              <a:t>‹#›</a:t>
            </a:fld>
            <a:endParaRPr lang="en-GB"/>
          </a:p>
        </p:txBody>
      </p:sp>
    </p:spTree>
    <p:extLst>
      <p:ext uri="{BB962C8B-B14F-4D97-AF65-F5344CB8AC3E}">
        <p14:creationId xmlns:p14="http://schemas.microsoft.com/office/powerpoint/2010/main" val="40087875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9B5AEA-5AA9-49C2-AB8A-EB456ECD19FE}" type="datetimeFigureOut">
              <a:rPr lang="en-GB" smtClean="0"/>
              <a:t>24/11/2021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614055-2DC2-48A8-95EB-EB0051414A5E}" type="slidenum">
              <a:rPr lang="en-GB" smtClean="0"/>
              <a:t>‹#›</a:t>
            </a:fld>
            <a:endParaRPr lang="en-GB"/>
          </a:p>
        </p:txBody>
      </p:sp>
    </p:spTree>
    <p:extLst>
      <p:ext uri="{BB962C8B-B14F-4D97-AF65-F5344CB8AC3E}">
        <p14:creationId xmlns:p14="http://schemas.microsoft.com/office/powerpoint/2010/main" val="41466657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9B5AEA-5AA9-49C2-AB8A-EB456ECD19FE}" type="datetimeFigureOut">
              <a:rPr lang="en-GB" smtClean="0"/>
              <a:t>24/11/2021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614055-2DC2-48A8-95EB-EB0051414A5E}" type="slidenum">
              <a:rPr lang="en-GB" smtClean="0"/>
              <a:t>‹#›</a:t>
            </a:fld>
            <a:endParaRPr lang="en-GB"/>
          </a:p>
        </p:txBody>
      </p:sp>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Tree>
    <p:extLst>
      <p:ext uri="{BB962C8B-B14F-4D97-AF65-F5344CB8AC3E}">
        <p14:creationId xmlns:p14="http://schemas.microsoft.com/office/powerpoint/2010/main" val="8183847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9B5AEA-5AA9-49C2-AB8A-EB456ECD19FE}" type="datetimeFigureOut">
              <a:rPr lang="en-GB" smtClean="0"/>
              <a:t>24/11/2021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614055-2DC2-48A8-95EB-EB0051414A5E}" type="slidenum">
              <a:rPr lang="en-GB" smtClean="0"/>
              <a:t>‹#›</a:t>
            </a:fld>
            <a:endParaRPr lang="en-GB"/>
          </a:p>
        </p:txBody>
      </p:sp>
    </p:spTree>
    <p:extLst>
      <p:ext uri="{BB962C8B-B14F-4D97-AF65-F5344CB8AC3E}">
        <p14:creationId xmlns:p14="http://schemas.microsoft.com/office/powerpoint/2010/main" val="4312703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39B5AEA-5AA9-49C2-AB8A-EB456ECD19FE}" type="datetimeFigureOut">
              <a:rPr lang="en-GB" smtClean="0"/>
              <a:t>24/11/2021</a:t>
            </a:fld>
            <a:endParaRPr lang="en-GB"/>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0614055-2DC2-48A8-95EB-EB0051414A5E}" type="slidenum">
              <a:rPr lang="en-GB" smtClean="0"/>
              <a:t>‹#›</a:t>
            </a:fld>
            <a:endParaRPr lang="en-GB"/>
          </a:p>
        </p:txBody>
      </p:sp>
    </p:spTree>
    <p:extLst>
      <p:ext uri="{BB962C8B-B14F-4D97-AF65-F5344CB8AC3E}">
        <p14:creationId xmlns:p14="http://schemas.microsoft.com/office/powerpoint/2010/main" val="2221332093"/>
      </p:ext>
    </p:extLst>
  </p:cSld>
  <p:clrMap bg1="dk1" tx1="lt1" bg2="dk2" tx2="lt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 id="2147483707" r:id="rId12"/>
    <p:sldLayoutId id="2147483708" r:id="rId13"/>
    <p:sldLayoutId id="2147483709" r:id="rId14"/>
    <p:sldLayoutId id="2147483710" r:id="rId15"/>
    <p:sldLayoutId id="2147483711" r:id="rId16"/>
    <p:sldLayoutId id="2147483712"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listheory.prattsils.org/a-tale-of-teens-tweens-and-technology-addiction/" TargetMode="External"/><Relationship Id="rId2" Type="http://schemas.openxmlformats.org/officeDocument/2006/relationships/image" Target="../media/image4.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doi.org/10.21013/jmss.v11.n3.p1" TargetMode="External"/><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hyperlink" Target="https://doi.org/10.1093/qjmed/hcaa202" TargetMode="External"/><Relationship Id="rId4" Type="http://schemas.openxmlformats.org/officeDocument/2006/relationships/hyperlink" Target="https://www.ons.gov.uk/peoplepopulationandcommunity/culturalidentity/ethnicity/articles/2011censusanaly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extLst>
              <a:ext uri="{837473B0-CC2E-450A-ABE3-18F120FF3D39}">
                <a1611:picAttrSrcUrl xmlns:a1611="http://schemas.microsoft.com/office/drawing/2016/11/main" r:id="rId3"/>
              </a:ext>
            </a:extLst>
          </a:blip>
          <a:srcRect/>
          <a:stretch>
            <a:fillRect l="-15000" r="-15000"/>
          </a:stretch>
        </a:blipFill>
        <a:effectLst/>
      </p:bgPr>
    </p:bg>
    <p:spTree>
      <p:nvGrpSpPr>
        <p:cNvPr id="1" name=""/>
        <p:cNvGrpSpPr/>
        <p:nvPr/>
      </p:nvGrpSpPr>
      <p:grpSpPr>
        <a:xfrm>
          <a:off x="0" y="0"/>
          <a:ext cx="0" cy="0"/>
          <a:chOff x="0" y="0"/>
          <a:chExt cx="0" cy="0"/>
        </a:xfrm>
      </p:grpSpPr>
      <p:sp>
        <p:nvSpPr>
          <p:cNvPr id="7" name="Speech Bubble: Rectangle with Corners Rounded 8">
            <a:extLst>
              <a:ext uri="{FF2B5EF4-FFF2-40B4-BE49-F238E27FC236}">
                <a16:creationId xmlns:a16="http://schemas.microsoft.com/office/drawing/2014/main" id="{EB87E9C1-5ACA-4242-9BE4-382D8FFDDCF7}"/>
              </a:ext>
            </a:extLst>
          </p:cNvPr>
          <p:cNvSpPr>
            <a:spLocks noChangeArrowheads="1"/>
          </p:cNvSpPr>
          <p:nvPr/>
        </p:nvSpPr>
        <p:spPr bwMode="auto">
          <a:xfrm>
            <a:off x="6306299" y="6248400"/>
            <a:ext cx="935235" cy="392133"/>
          </a:xfrm>
          <a:prstGeom prst="wedgeRoundRectCallout">
            <a:avLst>
              <a:gd name="adj1" fmla="val -16221"/>
              <a:gd name="adj2" fmla="val -43094"/>
              <a:gd name="adj3" fmla="val 16667"/>
            </a:avLst>
          </a:prstGeom>
          <a:solidFill>
            <a:srgbClr val="0070C0">
              <a:alpha val="85000"/>
            </a:srgbClr>
          </a:solidFill>
          <a:ln w="12700">
            <a:solidFill>
              <a:srgbClr val="1F3763"/>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Stress</a:t>
            </a:r>
            <a:endParaRPr kumimoji="0" lang="en-GB" altLang="en-US" b="0" i="0" u="none" strike="noStrike" cap="none" normalizeH="0" baseline="0" dirty="0">
              <a:ln>
                <a:noFill/>
              </a:ln>
              <a:solidFill>
                <a:schemeClr val="tx1"/>
              </a:solidFill>
              <a:effectLst/>
              <a:latin typeface="Arial" panose="020B0604020202020204" pitchFamily="34" charset="0"/>
            </a:endParaRPr>
          </a:p>
        </p:txBody>
      </p:sp>
      <p:sp>
        <p:nvSpPr>
          <p:cNvPr id="10" name="Speech Bubble: Rectangle with Corners Rounded 11">
            <a:extLst>
              <a:ext uri="{FF2B5EF4-FFF2-40B4-BE49-F238E27FC236}">
                <a16:creationId xmlns:a16="http://schemas.microsoft.com/office/drawing/2014/main" id="{5EC554C8-9011-45DB-92BE-5E86CC9CB931}"/>
              </a:ext>
            </a:extLst>
          </p:cNvPr>
          <p:cNvSpPr>
            <a:spLocks noChangeArrowheads="1"/>
          </p:cNvSpPr>
          <p:nvPr/>
        </p:nvSpPr>
        <p:spPr bwMode="auto">
          <a:xfrm>
            <a:off x="3856340" y="2268991"/>
            <a:ext cx="1055545" cy="457201"/>
          </a:xfrm>
          <a:prstGeom prst="wedgeRoundRectCallout">
            <a:avLst>
              <a:gd name="adj1" fmla="val -20833"/>
              <a:gd name="adj2" fmla="val 62500"/>
              <a:gd name="adj3" fmla="val 16667"/>
            </a:avLst>
          </a:prstGeom>
          <a:solidFill>
            <a:srgbClr val="0070C0">
              <a:alpha val="85000"/>
            </a:srgbClr>
          </a:solidFill>
          <a:ln w="12700">
            <a:solidFill>
              <a:srgbClr val="1F3763"/>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Anxiety</a:t>
            </a:r>
            <a:endParaRPr kumimoji="0" lang="en-GB" altLang="en-US" b="0" i="0" u="none" strike="noStrike" cap="none" normalizeH="0" baseline="0" dirty="0">
              <a:ln>
                <a:noFill/>
              </a:ln>
              <a:solidFill>
                <a:schemeClr val="tx1"/>
              </a:solidFill>
              <a:effectLst/>
              <a:latin typeface="Arial" panose="020B0604020202020204" pitchFamily="34" charset="0"/>
            </a:endParaRPr>
          </a:p>
        </p:txBody>
      </p:sp>
      <p:sp>
        <p:nvSpPr>
          <p:cNvPr id="11" name="Rectangle: Rounded Corners 12">
            <a:extLst>
              <a:ext uri="{FF2B5EF4-FFF2-40B4-BE49-F238E27FC236}">
                <a16:creationId xmlns:a16="http://schemas.microsoft.com/office/drawing/2014/main" id="{5DF1341B-38DF-41B5-A6BB-730811736D0F}"/>
              </a:ext>
            </a:extLst>
          </p:cNvPr>
          <p:cNvSpPr>
            <a:spLocks noChangeArrowheads="1"/>
          </p:cNvSpPr>
          <p:nvPr/>
        </p:nvSpPr>
        <p:spPr bwMode="auto">
          <a:xfrm>
            <a:off x="328400" y="187298"/>
            <a:ext cx="1168400" cy="464788"/>
          </a:xfrm>
          <a:prstGeom prst="roundRect">
            <a:avLst>
              <a:gd name="adj" fmla="val 16667"/>
            </a:avLst>
          </a:prstGeom>
          <a:solidFill>
            <a:srgbClr val="0070C0">
              <a:alpha val="85000"/>
            </a:srgbClr>
          </a:solidFill>
          <a:ln w="12700">
            <a:solidFill>
              <a:srgbClr val="1F3763"/>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Culture</a:t>
            </a:r>
          </a:p>
        </p:txBody>
      </p:sp>
      <p:sp>
        <p:nvSpPr>
          <p:cNvPr id="12" name="Rectangle 13">
            <a:extLst>
              <a:ext uri="{FF2B5EF4-FFF2-40B4-BE49-F238E27FC236}">
                <a16:creationId xmlns:a16="http://schemas.microsoft.com/office/drawing/2014/main" id="{2C1732AE-B0AD-4274-ADFA-15B2E74E982D}"/>
              </a:ext>
            </a:extLst>
          </p:cNvPr>
          <p:cNvSpPr>
            <a:spLocks noChangeArrowheads="1"/>
          </p:cNvSpPr>
          <p:nvPr/>
        </p:nvSpPr>
        <p:spPr bwMode="auto">
          <a:xfrm>
            <a:off x="3408419" y="93709"/>
            <a:ext cx="5927503" cy="516674"/>
          </a:xfrm>
          <a:prstGeom prst="rect">
            <a:avLst/>
          </a:prstGeom>
          <a:solidFill>
            <a:srgbClr val="0070C0">
              <a:alpha val="85000"/>
            </a:srgbClr>
          </a:solidFill>
          <a:ln w="12700">
            <a:solidFill>
              <a:srgbClr val="1F3763"/>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Culture, Mental Health and Teenagers</a:t>
            </a:r>
            <a:endParaRPr kumimoji="0" lang="en-GB" altLang="en-US" sz="2400" b="0" i="0" u="none" strike="noStrike" cap="none" normalizeH="0" baseline="0" dirty="0">
              <a:ln>
                <a:noFill/>
              </a:ln>
              <a:solidFill>
                <a:schemeClr val="tx1"/>
              </a:solidFill>
              <a:effectLst/>
              <a:latin typeface="Arial" panose="020B0604020202020204" pitchFamily="34" charset="0"/>
            </a:endParaRPr>
          </a:p>
        </p:txBody>
      </p:sp>
      <p:sp>
        <p:nvSpPr>
          <p:cNvPr id="14" name="Teardrop 15">
            <a:extLst>
              <a:ext uri="{FF2B5EF4-FFF2-40B4-BE49-F238E27FC236}">
                <a16:creationId xmlns:a16="http://schemas.microsoft.com/office/drawing/2014/main" id="{F2F347E3-0346-4D05-BD61-1B0793EA1C02}"/>
              </a:ext>
            </a:extLst>
          </p:cNvPr>
          <p:cNvSpPr>
            <a:spLocks/>
          </p:cNvSpPr>
          <p:nvPr/>
        </p:nvSpPr>
        <p:spPr bwMode="auto">
          <a:xfrm>
            <a:off x="4040377" y="5918013"/>
            <a:ext cx="1736725" cy="605314"/>
          </a:xfrm>
          <a:custGeom>
            <a:avLst/>
            <a:gdLst>
              <a:gd name="T0" fmla="*/ 0 w 1737360"/>
              <a:gd name="T1" fmla="*/ 563880 h 1127760"/>
              <a:gd name="T2" fmla="*/ 868680 w 1737360"/>
              <a:gd name="T3" fmla="*/ 0 h 1127760"/>
              <a:gd name="T4" fmla="*/ 1737360 w 1737360"/>
              <a:gd name="T5" fmla="*/ 0 h 1127760"/>
              <a:gd name="T6" fmla="*/ 1737360 w 1737360"/>
              <a:gd name="T7" fmla="*/ 563880 h 1127760"/>
              <a:gd name="T8" fmla="*/ 868680 w 1737360"/>
              <a:gd name="T9" fmla="*/ 1127760 h 1127760"/>
              <a:gd name="T10" fmla="*/ 0 w 1737360"/>
              <a:gd name="T11" fmla="*/ 563880 h 1127760"/>
              <a:gd name="T12" fmla="*/ 0 60000 65536"/>
              <a:gd name="T13" fmla="*/ 0 60000 65536"/>
              <a:gd name="T14" fmla="*/ 0 60000 65536"/>
              <a:gd name="T15" fmla="*/ 0 60000 65536"/>
              <a:gd name="T16" fmla="*/ 0 60000 65536"/>
              <a:gd name="T17" fmla="*/ 0 60000 65536"/>
              <a:gd name="T18" fmla="*/ 0 w 1737360"/>
              <a:gd name="T19" fmla="*/ 0 h 1127760"/>
              <a:gd name="T20" fmla="*/ 1737360 w 1737360"/>
              <a:gd name="T21" fmla="*/ 1127760 h 1127760"/>
            </a:gdLst>
            <a:ahLst/>
            <a:cxnLst>
              <a:cxn ang="T12">
                <a:pos x="T0" y="T1"/>
              </a:cxn>
              <a:cxn ang="T13">
                <a:pos x="T2" y="T3"/>
              </a:cxn>
              <a:cxn ang="T14">
                <a:pos x="T4" y="T5"/>
              </a:cxn>
              <a:cxn ang="T15">
                <a:pos x="T6" y="T7"/>
              </a:cxn>
              <a:cxn ang="T16">
                <a:pos x="T8" y="T9"/>
              </a:cxn>
              <a:cxn ang="T17">
                <a:pos x="T10" y="T11"/>
              </a:cxn>
            </a:cxnLst>
            <a:rect l="T18" t="T19" r="T20" b="T21"/>
            <a:pathLst>
              <a:path w="1737360" h="1127760">
                <a:moveTo>
                  <a:pt x="0" y="563880"/>
                </a:moveTo>
                <a:cubicBezTo>
                  <a:pt x="0" y="252458"/>
                  <a:pt x="388921" y="0"/>
                  <a:pt x="868680" y="0"/>
                </a:cubicBezTo>
                <a:lnTo>
                  <a:pt x="1737360" y="0"/>
                </a:lnTo>
                <a:lnTo>
                  <a:pt x="1737360" y="563880"/>
                </a:lnTo>
                <a:cubicBezTo>
                  <a:pt x="1737360" y="875302"/>
                  <a:pt x="1348439" y="1127760"/>
                  <a:pt x="868680" y="1127760"/>
                </a:cubicBezTo>
                <a:cubicBezTo>
                  <a:pt x="388921" y="1127760"/>
                  <a:pt x="0" y="875302"/>
                  <a:pt x="0" y="563880"/>
                </a:cubicBezTo>
                <a:close/>
              </a:path>
            </a:pathLst>
          </a:custGeom>
          <a:solidFill>
            <a:srgbClr val="0070C0">
              <a:alpha val="85000"/>
            </a:srgbClr>
          </a:solidFill>
          <a:ln w="12700">
            <a:solidFill>
              <a:srgbClr val="1F3763"/>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Panic Attacks</a:t>
            </a:r>
            <a:endParaRPr kumimoji="0" lang="en-GB" altLang="en-US" b="0" i="0" u="none" strike="noStrike" cap="none" normalizeH="0" baseline="0" dirty="0">
              <a:ln>
                <a:noFill/>
              </a:ln>
              <a:solidFill>
                <a:schemeClr val="tx1"/>
              </a:solidFill>
              <a:effectLst/>
              <a:latin typeface="Arial" panose="020B0604020202020204" pitchFamily="34" charset="0"/>
            </a:endParaRPr>
          </a:p>
        </p:txBody>
      </p:sp>
      <p:sp>
        <p:nvSpPr>
          <p:cNvPr id="15" name="Rectangle: Rounded Corners 16">
            <a:extLst>
              <a:ext uri="{FF2B5EF4-FFF2-40B4-BE49-F238E27FC236}">
                <a16:creationId xmlns:a16="http://schemas.microsoft.com/office/drawing/2014/main" id="{31A6265B-C74C-4D7F-B0F9-FC781527F6EE}"/>
              </a:ext>
            </a:extLst>
          </p:cNvPr>
          <p:cNvSpPr>
            <a:spLocks noChangeArrowheads="1"/>
          </p:cNvSpPr>
          <p:nvPr/>
        </p:nvSpPr>
        <p:spPr bwMode="auto">
          <a:xfrm>
            <a:off x="1991028" y="66492"/>
            <a:ext cx="923162" cy="457200"/>
          </a:xfrm>
          <a:prstGeom prst="roundRect">
            <a:avLst>
              <a:gd name="adj" fmla="val 16667"/>
            </a:avLst>
          </a:prstGeom>
          <a:solidFill>
            <a:srgbClr val="0070C0">
              <a:alpha val="85000"/>
            </a:srgbClr>
          </a:solidFill>
          <a:ln w="12700">
            <a:solidFill>
              <a:srgbClr val="1F3763"/>
            </a:solidFill>
            <a:miter lim="800000"/>
            <a:headEnd/>
            <a:tailEnd/>
          </a:ln>
        </p:spPr>
        <p:txBody>
          <a:bodyPr vert="horz" wrap="square" lIns="91440" tIns="45720" rIns="91440" bIns="45720" numCol="1" anchor="ctr"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Beliefs</a:t>
            </a:r>
            <a:endParaRPr kumimoji="0" lang="en-GB" altLang="en-US" b="0" i="0" u="none" strike="noStrike" cap="none" normalizeH="0" baseline="0" dirty="0">
              <a:ln>
                <a:noFill/>
              </a:ln>
              <a:solidFill>
                <a:schemeClr val="tx1"/>
              </a:solidFill>
              <a:effectLst/>
              <a:latin typeface="Arial" panose="020B0604020202020204" pitchFamily="34" charset="0"/>
            </a:endParaRPr>
          </a:p>
        </p:txBody>
      </p:sp>
      <p:sp>
        <p:nvSpPr>
          <p:cNvPr id="16" name="Rectangle 13">
            <a:extLst>
              <a:ext uri="{FF2B5EF4-FFF2-40B4-BE49-F238E27FC236}">
                <a16:creationId xmlns:a16="http://schemas.microsoft.com/office/drawing/2014/main" id="{EC612FD2-A6A3-493B-96A1-2E89A22ABA99}"/>
              </a:ext>
            </a:extLst>
          </p:cNvPr>
          <p:cNvSpPr>
            <a:spLocks noChangeArrowheads="1"/>
          </p:cNvSpPr>
          <p:nvPr/>
        </p:nvSpPr>
        <p:spPr bwMode="auto">
          <a:xfrm>
            <a:off x="933759" y="1826151"/>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17" name="Rectangle 19">
            <a:extLst>
              <a:ext uri="{FF2B5EF4-FFF2-40B4-BE49-F238E27FC236}">
                <a16:creationId xmlns:a16="http://schemas.microsoft.com/office/drawing/2014/main" id="{0B079AC2-302B-409D-A4D7-78E05640E94B}"/>
              </a:ext>
            </a:extLst>
          </p:cNvPr>
          <p:cNvSpPr>
            <a:spLocks noChangeArrowheads="1"/>
          </p:cNvSpPr>
          <p:nvPr/>
        </p:nvSpPr>
        <p:spPr bwMode="auto">
          <a:xfrm>
            <a:off x="152400" y="6096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GB" altLang="en-US" sz="1800" b="0" i="0" u="none" strike="noStrike" cap="none" normalizeH="0" baseline="0">
                <a:ln>
                  <a:noFill/>
                </a:ln>
                <a:solidFill>
                  <a:schemeClr val="tx1"/>
                </a:solidFill>
                <a:effectLst/>
                <a:latin typeface="Arial" panose="020B0604020202020204" pitchFamily="34" charset="0"/>
              </a:rPr>
            </a:br>
            <a:endParaRPr kumimoji="0" lang="en-GB" altLang="en-US" sz="1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18" name="Rectangle 22">
            <a:extLst>
              <a:ext uri="{FF2B5EF4-FFF2-40B4-BE49-F238E27FC236}">
                <a16:creationId xmlns:a16="http://schemas.microsoft.com/office/drawing/2014/main" id="{9415F0A6-92EB-49FB-80D5-30C32BFB3A80}"/>
              </a:ext>
            </a:extLst>
          </p:cNvPr>
          <p:cNvSpPr>
            <a:spLocks noChangeArrowheads="1"/>
          </p:cNvSpPr>
          <p:nvPr/>
        </p:nvSpPr>
        <p:spPr bwMode="auto">
          <a:xfrm>
            <a:off x="152400" y="6096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19" name="Rectangle 24">
            <a:extLst>
              <a:ext uri="{FF2B5EF4-FFF2-40B4-BE49-F238E27FC236}">
                <a16:creationId xmlns:a16="http://schemas.microsoft.com/office/drawing/2014/main" id="{EDA4DBF9-91E4-4A14-B100-7C3095548736}"/>
              </a:ext>
            </a:extLst>
          </p:cNvPr>
          <p:cNvSpPr>
            <a:spLocks noChangeArrowheads="1"/>
          </p:cNvSpPr>
          <p:nvPr/>
        </p:nvSpPr>
        <p:spPr bwMode="auto">
          <a:xfrm>
            <a:off x="152400" y="265112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20" name="Rectangle 27">
            <a:extLst>
              <a:ext uri="{FF2B5EF4-FFF2-40B4-BE49-F238E27FC236}">
                <a16:creationId xmlns:a16="http://schemas.microsoft.com/office/drawing/2014/main" id="{FE92C242-E18C-4799-91D4-3628E5BAF8D9}"/>
              </a:ext>
            </a:extLst>
          </p:cNvPr>
          <p:cNvSpPr>
            <a:spLocks noChangeArrowheads="1"/>
          </p:cNvSpPr>
          <p:nvPr/>
        </p:nvSpPr>
        <p:spPr bwMode="auto">
          <a:xfrm>
            <a:off x="152400" y="265112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56" name="TextBox 55">
            <a:extLst>
              <a:ext uri="{FF2B5EF4-FFF2-40B4-BE49-F238E27FC236}">
                <a16:creationId xmlns:a16="http://schemas.microsoft.com/office/drawing/2014/main" id="{A8333208-B67F-4D30-AD22-B330FCE7E9CF}"/>
              </a:ext>
            </a:extLst>
          </p:cNvPr>
          <p:cNvSpPr txBox="1"/>
          <p:nvPr/>
        </p:nvSpPr>
        <p:spPr>
          <a:xfrm>
            <a:off x="46129" y="784464"/>
            <a:ext cx="1702533" cy="4128694"/>
          </a:xfrm>
          <a:prstGeom prst="rect">
            <a:avLst/>
          </a:prstGeom>
          <a:solidFill>
            <a:srgbClr val="0070C0">
              <a:alpha val="75000"/>
            </a:srgbClr>
          </a:solidFill>
        </p:spPr>
        <p:txBody>
          <a:bodyPr wrap="square" rtlCol="0">
            <a:spAutoFit/>
          </a:bodyPr>
          <a:lstStyle/>
          <a:p>
            <a:endParaRPr lang="en-GB" sz="10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b="1" dirty="0">
                <a:effectLst/>
                <a:latin typeface="Calibri" panose="020F0502020204030204" pitchFamily="34" charset="0"/>
                <a:ea typeface="Calibri" panose="020F0502020204030204" pitchFamily="34" charset="0"/>
                <a:cs typeface="Times New Roman" panose="02020603050405020304" pitchFamily="18" charset="0"/>
              </a:rPr>
              <a:t>Culture is behaviours and beliefs learnt from past generations. The basis of culture is ethnicity, race, religion and family values.</a:t>
            </a:r>
          </a:p>
          <a:p>
            <a:pPr marL="342900" lvl="0" indent="-342900">
              <a:lnSpc>
                <a:spcPct val="107000"/>
              </a:lnSpc>
              <a:buFont typeface="Symbol" panose="05050102010706020507" pitchFamily="18" charset="2"/>
              <a:buChar char=""/>
            </a:pPr>
            <a:r>
              <a:rPr lang="en-GB" sz="1000" b="1" dirty="0">
                <a:effectLst/>
                <a:latin typeface="Calibri" panose="020F0502020204030204" pitchFamily="34" charset="0"/>
                <a:ea typeface="Calibri" panose="020F0502020204030204" pitchFamily="34" charset="0"/>
                <a:cs typeface="Times New Roman" panose="02020603050405020304" pitchFamily="18" charset="0"/>
              </a:rPr>
              <a:t>Everyone has morals these are made up of beliefs, values, and behaviours, that they will not compromise.</a:t>
            </a:r>
          </a:p>
          <a:p>
            <a:pPr marL="342900" lvl="0" indent="-342900">
              <a:lnSpc>
                <a:spcPct val="107000"/>
              </a:lnSpc>
              <a:buFont typeface="Symbol" panose="05050102010706020507" pitchFamily="18" charset="2"/>
              <a:buChar char=""/>
            </a:pPr>
            <a:r>
              <a:rPr lang="en-GB" sz="1000" b="1" dirty="0">
                <a:effectLst/>
                <a:latin typeface="Calibri" panose="020F0502020204030204" pitchFamily="34" charset="0"/>
                <a:ea typeface="Calibri" panose="020F0502020204030204" pitchFamily="34" charset="0"/>
                <a:cs typeface="Times New Roman" panose="02020603050405020304" pitchFamily="18" charset="0"/>
              </a:rPr>
              <a:t>Everyone has behaviours, beliefs, and values that they would be willing to compromise on.</a:t>
            </a:r>
            <a:r>
              <a:rPr lang="en-GB" sz="1000" b="1" dirty="0">
                <a:effectLst/>
                <a:latin typeface="Garamond" panose="02020404030301010803" pitchFamily="18" charset="0"/>
                <a:ea typeface="Times New Roman" panose="02020603050405020304" pitchFamily="18" charset="0"/>
                <a:cs typeface="Times New Roman" panose="02020603050405020304" pitchFamily="18" charset="0"/>
              </a:rPr>
              <a:t> </a:t>
            </a:r>
            <a:endParaRPr lang="en-GB" sz="1000" b="1" dirty="0">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000" b="1" dirty="0">
                <a:effectLst/>
                <a:latin typeface="Calibri" panose="020F0502020204030204" pitchFamily="34" charset="0"/>
                <a:ea typeface="Calibri" panose="020F0502020204030204" pitchFamily="34" charset="0"/>
                <a:cs typeface="Times New Roman" panose="02020603050405020304" pitchFamily="18" charset="0"/>
              </a:rPr>
              <a:t>Most people can adapt their assumptions to cultural contexts without compromising their integrity (Njoku, C. 2020</a:t>
            </a:r>
            <a:r>
              <a:rPr lang="en-GB" sz="1000" b="1" dirty="0">
                <a:latin typeface="Calibri" panose="020F0502020204030204" pitchFamily="34" charset="0"/>
                <a:ea typeface="Calibri" panose="020F0502020204030204" pitchFamily="34" charset="0"/>
                <a:cs typeface="Times New Roman" panose="02020603050405020304" pitchFamily="18" charset="0"/>
              </a:rPr>
              <a:t>).</a:t>
            </a:r>
            <a:endParaRPr lang="en-GB" sz="10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8" name="TextBox 57">
            <a:extLst>
              <a:ext uri="{FF2B5EF4-FFF2-40B4-BE49-F238E27FC236}">
                <a16:creationId xmlns:a16="http://schemas.microsoft.com/office/drawing/2014/main" id="{2C1A9048-B1D5-471F-AC20-97415E3F4BF5}"/>
              </a:ext>
            </a:extLst>
          </p:cNvPr>
          <p:cNvSpPr txBox="1"/>
          <p:nvPr/>
        </p:nvSpPr>
        <p:spPr>
          <a:xfrm>
            <a:off x="59333" y="5033503"/>
            <a:ext cx="1762475" cy="1731628"/>
          </a:xfrm>
          <a:prstGeom prst="rect">
            <a:avLst/>
          </a:prstGeom>
          <a:solidFill>
            <a:srgbClr val="0070C0">
              <a:alpha val="75000"/>
            </a:srgbClr>
          </a:solidFill>
        </p:spPr>
        <p:txBody>
          <a:bodyPr wrap="square" rtlCol="0">
            <a:spAutoFit/>
          </a:bodyPr>
          <a:lstStyle/>
          <a:p>
            <a:pPr>
              <a:lnSpc>
                <a:spcPct val="107000"/>
              </a:lnSpc>
              <a:spcAft>
                <a:spcPts val="1800"/>
              </a:spcAft>
            </a:pPr>
            <a:r>
              <a:rPr lang="en-GB" sz="1000" b="1" dirty="0">
                <a:effectLst/>
                <a:latin typeface="Calibri" panose="020F0502020204030204" pitchFamily="34" charset="0"/>
                <a:ea typeface="Times New Roman" panose="02020603050405020304" pitchFamily="18" charset="0"/>
                <a:cs typeface="Calibri" panose="020F0502020204030204" pitchFamily="34" charset="0"/>
              </a:rPr>
              <a:t>Many decades ago, mental illness was believed to be a supernatural powers or possession by evil spirits that invaded the human brain. Mental illness was treated in places of worship by faith healers. </a:t>
            </a:r>
            <a:r>
              <a:rPr lang="en-GB" sz="1000" b="1" dirty="0">
                <a:effectLst/>
                <a:latin typeface="Georgia" panose="02040502050405020303" pitchFamily="18" charset="0"/>
                <a:ea typeface="Times New Roman" panose="02020603050405020304" pitchFamily="18" charset="0"/>
                <a:cs typeface="Times New Roman" panose="02020603050405020304" pitchFamily="18" charset="0"/>
              </a:rPr>
              <a:t> </a:t>
            </a:r>
            <a:r>
              <a:rPr lang="en-GB" sz="1000" b="1" dirty="0">
                <a:effectLst/>
                <a:latin typeface="Calibri" panose="020F0502020204030204" pitchFamily="34" charset="0"/>
                <a:ea typeface="Times New Roman" panose="02020603050405020304" pitchFamily="18" charset="0"/>
                <a:cs typeface="Calibri" panose="020F0502020204030204" pitchFamily="34" charset="0"/>
              </a:rPr>
              <a:t>(</a:t>
            </a:r>
            <a:r>
              <a:rPr lang="en-GB" sz="1000" b="1" dirty="0" err="1">
                <a:effectLst/>
                <a:latin typeface="Calibri" panose="020F0502020204030204" pitchFamily="34" charset="0"/>
                <a:ea typeface="Times New Roman" panose="02020603050405020304" pitchFamily="18" charset="0"/>
                <a:cs typeface="Calibri" panose="020F0502020204030204" pitchFamily="34" charset="0"/>
              </a:rPr>
              <a:t>Nayar</a:t>
            </a:r>
            <a:r>
              <a:rPr lang="en-GB" sz="1000" b="1" dirty="0">
                <a:effectLst/>
                <a:latin typeface="Calibri" panose="020F0502020204030204" pitchFamily="34" charset="0"/>
                <a:ea typeface="Times New Roman" panose="02020603050405020304" pitchFamily="18" charset="0"/>
                <a:cs typeface="Calibri" panose="020F0502020204030204" pitchFamily="34" charset="0"/>
              </a:rPr>
              <a:t> and Das, 2012). In some cases, this is still believed today.</a:t>
            </a:r>
            <a:endParaRPr lang="en-GB" sz="10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0" name="TextBox 59">
            <a:extLst>
              <a:ext uri="{FF2B5EF4-FFF2-40B4-BE49-F238E27FC236}">
                <a16:creationId xmlns:a16="http://schemas.microsoft.com/office/drawing/2014/main" id="{0ED8EE09-A081-492D-A924-6C9466ED7F1E}"/>
              </a:ext>
            </a:extLst>
          </p:cNvPr>
          <p:cNvSpPr txBox="1"/>
          <p:nvPr/>
        </p:nvSpPr>
        <p:spPr>
          <a:xfrm>
            <a:off x="3605922" y="652086"/>
            <a:ext cx="5369894" cy="1505220"/>
          </a:xfrm>
          <a:prstGeom prst="rect">
            <a:avLst/>
          </a:prstGeom>
          <a:solidFill>
            <a:srgbClr val="0070C0">
              <a:alpha val="75000"/>
            </a:srgbClr>
          </a:solidFill>
        </p:spPr>
        <p:txBody>
          <a:bodyPr wrap="square" rtlCol="0">
            <a:spAutoFit/>
          </a:bodyPr>
          <a:lstStyle/>
          <a:p>
            <a:pPr algn="ctr">
              <a:lnSpc>
                <a:spcPct val="107000"/>
              </a:lnSpc>
              <a:spcAft>
                <a:spcPts val="1500"/>
              </a:spcAft>
            </a:pPr>
            <a:r>
              <a:rPr lang="en-GB" sz="1100" b="1" dirty="0">
                <a:effectLst/>
                <a:latin typeface="Garamond" panose="02020404030301010803" pitchFamily="18" charset="0"/>
                <a:ea typeface="Times New Roman" panose="02020603050405020304" pitchFamily="18" charset="0"/>
                <a:cs typeface="Times New Roman" panose="02020603050405020304" pitchFamily="18" charset="0"/>
              </a:rPr>
              <a:t>“Culture is the collective programming of the human mind that distinguishes the members of one human group from those of another. Culture in this sense is a system of collectively held values.” —Geert Hofstede (Hofstede, 1991)</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a:p>
            <a:pPr algn="ctr"/>
            <a:r>
              <a:rPr lang="en-GB" sz="1100" b="1" dirty="0">
                <a:effectLst/>
                <a:latin typeface="Garamond" panose="02020404030301010803" pitchFamily="18" charset="0"/>
                <a:ea typeface="Times New Roman" panose="02020603050405020304" pitchFamily="18" charset="0"/>
                <a:cs typeface="Times New Roman" panose="02020603050405020304" pitchFamily="18" charset="0"/>
              </a:rPr>
              <a:t>“Culture is a learned set of shared interpretations about beliefs, values, norms and social practices which affect behaviours of a relatively large group of people.” (Lustig &amp; Koester)</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a:p>
            <a:pPr algn="ctr"/>
            <a:endParaRPr lang="en-GB" sz="1100" dirty="0"/>
          </a:p>
        </p:txBody>
      </p:sp>
      <p:sp>
        <p:nvSpPr>
          <p:cNvPr id="61" name="TextBox 60">
            <a:extLst>
              <a:ext uri="{FF2B5EF4-FFF2-40B4-BE49-F238E27FC236}">
                <a16:creationId xmlns:a16="http://schemas.microsoft.com/office/drawing/2014/main" id="{16EBC992-62D8-45DC-950B-39E7687F1A43}"/>
              </a:ext>
            </a:extLst>
          </p:cNvPr>
          <p:cNvSpPr txBox="1"/>
          <p:nvPr/>
        </p:nvSpPr>
        <p:spPr>
          <a:xfrm>
            <a:off x="1785027" y="694681"/>
            <a:ext cx="1837740" cy="5394682"/>
          </a:xfrm>
          <a:prstGeom prst="rect">
            <a:avLst/>
          </a:prstGeom>
          <a:solidFill>
            <a:srgbClr val="0070C0">
              <a:alpha val="75000"/>
            </a:srgbClr>
          </a:solidFill>
        </p:spPr>
        <p:txBody>
          <a:bodyPr wrap="square" rtlCol="0">
            <a:spAutoFit/>
          </a:bodyPr>
          <a:lstStyle/>
          <a:p>
            <a:pPr>
              <a:lnSpc>
                <a:spcPct val="107000"/>
              </a:lnSpc>
              <a:spcAft>
                <a:spcPts val="800"/>
              </a:spcAft>
            </a:pPr>
            <a:r>
              <a:rPr lang="en-GB" sz="1000" b="1" dirty="0">
                <a:effectLst/>
                <a:latin typeface="Calibri" panose="020F0502020204030204" pitchFamily="34" charset="0"/>
                <a:ea typeface="Calibri" panose="020F0502020204030204" pitchFamily="34" charset="0"/>
                <a:cs typeface="Times New Roman" panose="02020603050405020304" pitchFamily="18" charset="0"/>
              </a:rPr>
              <a:t>Teenagers do not always follow their parent’s culture; some decide to take on the UKs culture, such as celebrating Christmas and Easter. Some teenagers will celebrate events from both cultures. Factors such as age, social class, income, race, ethnicity need to be considered to be able to fully understand the different cultures.  (Wanger et al., 1999)</a:t>
            </a:r>
          </a:p>
          <a:p>
            <a:pPr>
              <a:lnSpc>
                <a:spcPct val="107000"/>
              </a:lnSpc>
              <a:spcAft>
                <a:spcPts val="800"/>
              </a:spcAft>
            </a:pPr>
            <a:r>
              <a:rPr lang="en-GB" sz="1000" b="1" dirty="0">
                <a:effectLst/>
                <a:latin typeface="Calibri" panose="020F0502020204030204" pitchFamily="34" charset="0"/>
                <a:ea typeface="Calibri" panose="020F0502020204030204" pitchFamily="34" charset="0"/>
                <a:cs typeface="Times New Roman" panose="02020603050405020304" pitchFamily="18" charset="0"/>
              </a:rPr>
              <a:t>This knowledge can help to understand how individuals communicate their health problems and can influence their understanding of their illness. It can also help to determine how they would cope with the illness and determine the type of treatment they require.</a:t>
            </a:r>
          </a:p>
          <a:p>
            <a:pPr>
              <a:lnSpc>
                <a:spcPct val="107000"/>
              </a:lnSpc>
              <a:spcAft>
                <a:spcPts val="800"/>
              </a:spcAft>
            </a:pPr>
            <a:r>
              <a:rPr lang="en-GB" sz="1000" b="1" dirty="0">
                <a:effectLst/>
                <a:latin typeface="Calibri" panose="020F0502020204030204" pitchFamily="34" charset="0"/>
                <a:ea typeface="Calibri" panose="020F0502020204030204" pitchFamily="34" charset="0"/>
                <a:cs typeface="Times New Roman" panose="02020603050405020304" pitchFamily="18" charset="0"/>
              </a:rPr>
              <a:t>Some teenagers are bullied, usually by their peers, sometimes due to their colour or culture, over a prolonged period, this could cause stress, panic attacks, depression, and other mental health issues. (Craig, W, M, 1998) </a:t>
            </a:r>
          </a:p>
        </p:txBody>
      </p:sp>
      <p:sp>
        <p:nvSpPr>
          <p:cNvPr id="62" name="TextBox 61">
            <a:extLst>
              <a:ext uri="{FF2B5EF4-FFF2-40B4-BE49-F238E27FC236}">
                <a16:creationId xmlns:a16="http://schemas.microsoft.com/office/drawing/2014/main" id="{D5570E01-5F78-43A8-9809-1A77AA045D70}"/>
              </a:ext>
            </a:extLst>
          </p:cNvPr>
          <p:cNvSpPr txBox="1"/>
          <p:nvPr/>
        </p:nvSpPr>
        <p:spPr>
          <a:xfrm>
            <a:off x="4150111" y="2936508"/>
            <a:ext cx="2195785" cy="2850011"/>
          </a:xfrm>
          <a:prstGeom prst="rect">
            <a:avLst/>
          </a:prstGeom>
          <a:solidFill>
            <a:srgbClr val="0070C0">
              <a:alpha val="75000"/>
            </a:srgbClr>
          </a:solidFill>
        </p:spPr>
        <p:txBody>
          <a:bodyPr wrap="square" rtlCol="0">
            <a:spAutoFit/>
          </a:bodyPr>
          <a:lstStyle/>
          <a:p>
            <a:pPr>
              <a:lnSpc>
                <a:spcPct val="107000"/>
              </a:lnSpc>
              <a:spcAft>
                <a:spcPts val="1800"/>
              </a:spcAft>
            </a:pPr>
            <a:r>
              <a:rPr lang="en-GB" sz="1000" b="1" dirty="0">
                <a:effectLst/>
                <a:latin typeface="Calibri" panose="020F0502020204030204" pitchFamily="34" charset="0"/>
                <a:ea typeface="Times New Roman" panose="02020603050405020304" pitchFamily="18" charset="0"/>
                <a:cs typeface="Calibri" panose="020F0502020204030204" pitchFamily="34" charset="0"/>
              </a:rPr>
              <a:t>Whilst some cultural practices hinder the management of mental illness, </a:t>
            </a:r>
            <a:r>
              <a:rPr lang="en-US" sz="1000" b="1" dirty="0">
                <a:effectLst/>
                <a:latin typeface="Calibri" panose="020F0502020204030204" pitchFamily="34" charset="0"/>
                <a:ea typeface="Calibri" panose="020F0502020204030204" pitchFamily="34" charset="0"/>
                <a:cs typeface="Calibri" panose="020F0502020204030204" pitchFamily="34" charset="0"/>
              </a:rPr>
              <a:t> mental health approaches may not cater to the different communities. This needs to be </a:t>
            </a:r>
            <a:r>
              <a:rPr lang="en-US" sz="1000" b="1" dirty="0">
                <a:latin typeface="Calibri" panose="020F0502020204030204" pitchFamily="34" charset="0"/>
                <a:ea typeface="Calibri" panose="020F0502020204030204" pitchFamily="34" charset="0"/>
                <a:cs typeface="Calibri" panose="020F0502020204030204" pitchFamily="34" charset="0"/>
              </a:rPr>
              <a:t>addressed.  (Lin &amp; Cheung, 1999 )                                                                                                                                                                                                                                                                                                                                                                                                                                                                                                                                                                                                                                                                                                                                                                                                                                                                                                                                                                                                                                                                                                                                                                                                                                                                                                                                                                                                                                                                                                                                                                                                                                                                                                                                                                                                                                                                                                                                                                                                                                                                                                                                                                                                                                                                                                                                                                                                                                                                                                                                                                                                                                                                                     </a:t>
            </a:r>
            <a:endParaRPr lang="en-GB" sz="1000" b="1" dirty="0">
              <a:effectLst/>
              <a:latin typeface="Calibri" panose="020F0502020204030204" pitchFamily="34" charset="0"/>
              <a:ea typeface="Calibri" panose="020F0502020204030204" pitchFamily="34" charset="0"/>
              <a:cs typeface="Times New Roman" panose="02020603050405020304" pitchFamily="18" charset="0"/>
            </a:endParaRPr>
          </a:p>
          <a:p>
            <a:r>
              <a:rPr lang="en-GB" sz="1000" dirty="0">
                <a:effectLst/>
                <a:latin typeface="Times New Roman" panose="02020603050405020304" pitchFamily="18" charset="0"/>
                <a:ea typeface="Calibri" panose="020F0502020204030204" pitchFamily="34" charset="0"/>
                <a:cs typeface="Times New Roman" panose="02020603050405020304" pitchFamily="18" charset="0"/>
              </a:rPr>
              <a:t>Mental health treatment in the UK is based on western medicine, which views mental illness as physiological and biological causes, that can be treated by medical means. However, many prefer to see a psychiatrist. The help is there, but this may not be acceptable in their culture. (</a:t>
            </a:r>
            <a:r>
              <a:rPr lang="en-GB" sz="1000" dirty="0" err="1">
                <a:effectLst/>
                <a:latin typeface="Times New Roman" panose="02020603050405020304" pitchFamily="18" charset="0"/>
                <a:ea typeface="Calibri" panose="020F0502020204030204" pitchFamily="34" charset="0"/>
                <a:cs typeface="Times New Roman" panose="02020603050405020304" pitchFamily="18" charset="0"/>
              </a:rPr>
              <a:t>Srivastrava</a:t>
            </a:r>
            <a:r>
              <a:rPr lang="en-GB" sz="1000" dirty="0">
                <a:effectLst/>
                <a:latin typeface="Times New Roman" panose="02020603050405020304" pitchFamily="18" charset="0"/>
                <a:ea typeface="Calibri" panose="020F0502020204030204" pitchFamily="34" charset="0"/>
                <a:cs typeface="Times New Roman" panose="02020603050405020304" pitchFamily="18" charset="0"/>
              </a:rPr>
              <a:t>, 2002)	</a:t>
            </a:r>
          </a:p>
          <a:p>
            <a:r>
              <a:rPr lang="en-GB" sz="1000" dirty="0">
                <a:latin typeface="Times New Roman" panose="02020603050405020304" pitchFamily="18" charset="0"/>
                <a:ea typeface="Calibri" panose="020F0502020204030204" pitchFamily="34" charset="0"/>
                <a:cs typeface="Times New Roman" panose="02020603050405020304" pitchFamily="18" charset="0"/>
              </a:rPr>
              <a:t> </a:t>
            </a:r>
            <a:endParaRPr lang="en-GB" sz="10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63" name="TextBox 62">
            <a:extLst>
              <a:ext uri="{FF2B5EF4-FFF2-40B4-BE49-F238E27FC236}">
                <a16:creationId xmlns:a16="http://schemas.microsoft.com/office/drawing/2014/main" id="{E6993A88-CB87-4A78-BFDC-82EB36A30B55}"/>
              </a:ext>
            </a:extLst>
          </p:cNvPr>
          <p:cNvSpPr txBox="1"/>
          <p:nvPr/>
        </p:nvSpPr>
        <p:spPr>
          <a:xfrm>
            <a:off x="6968977" y="2619187"/>
            <a:ext cx="2065072" cy="3504549"/>
          </a:xfrm>
          <a:prstGeom prst="rect">
            <a:avLst/>
          </a:prstGeom>
          <a:solidFill>
            <a:srgbClr val="0070C0">
              <a:alpha val="75000"/>
            </a:srgbClr>
          </a:solidFill>
        </p:spPr>
        <p:txBody>
          <a:bodyPr wrap="square" rtlCol="0">
            <a:spAutoFit/>
          </a:bodyPr>
          <a:lstStyle/>
          <a:p>
            <a:pPr>
              <a:lnSpc>
                <a:spcPct val="107000"/>
              </a:lnSpc>
              <a:spcAft>
                <a:spcPts val="800"/>
              </a:spcAft>
            </a:pPr>
            <a:r>
              <a:rPr lang="en-GB" sz="1000" b="1" dirty="0">
                <a:effectLst/>
                <a:latin typeface="Calibri" panose="020F0502020204030204" pitchFamily="34" charset="0"/>
                <a:ea typeface="Calibri" panose="020F0502020204030204" pitchFamily="34" charset="0"/>
                <a:cs typeface="Times New Roman" panose="02020603050405020304" pitchFamily="18" charset="0"/>
              </a:rPr>
              <a:t>Mental health has increased during the Covid 19 pandemic as teenagers have been staying home with their parents. Especially those that are their parents' carers.            </a:t>
            </a:r>
            <a:r>
              <a:rPr lang="en-GB" sz="1000" b="1" dirty="0">
                <a:latin typeface="Calibri" panose="020F0502020204030204" pitchFamily="34" charset="0"/>
                <a:ea typeface="Calibri" panose="020F0502020204030204" pitchFamily="34" charset="0"/>
                <a:cs typeface="Times New Roman" panose="02020603050405020304" pitchFamily="18" charset="0"/>
              </a:rPr>
              <a:t>(</a:t>
            </a:r>
            <a:r>
              <a:rPr lang="en-GB" sz="1000" b="1" dirty="0">
                <a:effectLst/>
                <a:latin typeface="Calibri" panose="020F0502020204030204" pitchFamily="34" charset="0"/>
                <a:ea typeface="Calibri" panose="020F0502020204030204" pitchFamily="34" charset="0"/>
                <a:cs typeface="Times New Roman" panose="02020603050405020304" pitchFamily="18" charset="0"/>
              </a:rPr>
              <a:t> </a:t>
            </a:r>
            <a:r>
              <a:rPr lang="en-US" sz="1000" dirty="0">
                <a:latin typeface="Arial" panose="020B0604020202020204" pitchFamily="34" charset="0"/>
              </a:rPr>
              <a:t>King T. L. 2021) </a:t>
            </a:r>
            <a:endParaRPr lang="en-GB" sz="10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b="1" dirty="0">
                <a:effectLst/>
                <a:latin typeface="Calibri" panose="020F0502020204030204" pitchFamily="34" charset="0"/>
                <a:ea typeface="Calibri" panose="020F0502020204030204" pitchFamily="34" charset="0"/>
                <a:cs typeface="Times New Roman" panose="02020603050405020304" pitchFamily="18" charset="0"/>
              </a:rPr>
              <a:t>Lots of teenagers have suffered from stress, depression, anxiety, and panic attacks. Some have got so depressed that they took their own lives.  (WHO Foundation  2021) </a:t>
            </a:r>
          </a:p>
          <a:p>
            <a:r>
              <a:rPr lang="en-GB" sz="1000" b="1" dirty="0">
                <a:effectLst/>
                <a:latin typeface="Calibri" panose="020F0502020204030204" pitchFamily="34" charset="0"/>
                <a:ea typeface="Calibri" panose="020F0502020204030204" pitchFamily="34" charset="0"/>
                <a:cs typeface="Times New Roman" panose="02020603050405020304" pitchFamily="18" charset="0"/>
              </a:rPr>
              <a:t>Therefore, we need the mental health teams in the UK to take into consideration the cultural background of the teenager whilst commencing treatment. This is where the teenager can get the support, and help they need.</a:t>
            </a:r>
          </a:p>
          <a:p>
            <a:r>
              <a:rPr lang="en-US" sz="1000" dirty="0">
                <a:effectLst/>
                <a:latin typeface="Times New Roman" panose="02020603050405020304" pitchFamily="18" charset="0"/>
              </a:rPr>
              <a:t>(Sher, L. 2020). </a:t>
            </a:r>
            <a:endParaRPr lang="en-GB" sz="1000" b="1" dirty="0"/>
          </a:p>
        </p:txBody>
      </p:sp>
      <p:sp>
        <p:nvSpPr>
          <p:cNvPr id="64" name="TextBox 63">
            <a:extLst>
              <a:ext uri="{FF2B5EF4-FFF2-40B4-BE49-F238E27FC236}">
                <a16:creationId xmlns:a16="http://schemas.microsoft.com/office/drawing/2014/main" id="{207892B5-2538-4476-81AC-64CF75E69D81}"/>
              </a:ext>
            </a:extLst>
          </p:cNvPr>
          <p:cNvSpPr txBox="1"/>
          <p:nvPr/>
        </p:nvSpPr>
        <p:spPr>
          <a:xfrm flipH="1">
            <a:off x="9062938" y="387254"/>
            <a:ext cx="3069728" cy="6470746"/>
          </a:xfrm>
          <a:prstGeom prst="rect">
            <a:avLst/>
          </a:prstGeom>
          <a:solidFill>
            <a:srgbClr val="0070C0">
              <a:alpha val="75000"/>
            </a:srgbClr>
          </a:solidFill>
        </p:spPr>
        <p:txBody>
          <a:bodyPr wrap="square" rtlCol="0">
            <a:spAutoFit/>
          </a:bodyPr>
          <a:lstStyle/>
          <a:p>
            <a:pPr>
              <a:lnSpc>
                <a:spcPct val="107000"/>
              </a:lnSpc>
              <a:spcAft>
                <a:spcPts val="800"/>
              </a:spcAft>
            </a:pPr>
            <a:r>
              <a:rPr lang="en-GB" sz="800" b="1" dirty="0">
                <a:effectLst/>
                <a:latin typeface="Calibri" panose="020F0502020204030204" pitchFamily="34" charset="0"/>
                <a:ea typeface="Calibri" panose="020F0502020204030204" pitchFamily="34" charset="0"/>
                <a:cs typeface="Times New Roman" panose="02020603050405020304" pitchFamily="18" charset="0"/>
              </a:rPr>
              <a:t>At the time of the 2011 Census, born into this country were:</a:t>
            </a:r>
          </a:p>
          <a:p>
            <a:pPr>
              <a:lnSpc>
                <a:spcPct val="107000"/>
              </a:lnSpc>
              <a:spcAft>
                <a:spcPts val="800"/>
              </a:spcAft>
            </a:pPr>
            <a:r>
              <a:rPr lang="en-GB" sz="800" b="1" dirty="0">
                <a:effectLst/>
                <a:latin typeface="Calibri" panose="020F0502020204030204" pitchFamily="34" charset="0"/>
                <a:ea typeface="Calibri" panose="020F0502020204030204" pitchFamily="34" charset="0"/>
                <a:cs typeface="Times New Roman" panose="02020603050405020304" pitchFamily="18" charset="0"/>
              </a:rPr>
              <a:t>GROUP					 %</a:t>
            </a:r>
          </a:p>
          <a:p>
            <a:pPr>
              <a:lnSpc>
                <a:spcPct val="107000"/>
              </a:lnSpc>
              <a:spcAft>
                <a:spcPts val="800"/>
              </a:spcAft>
            </a:pPr>
            <a:r>
              <a:rPr lang="en-GB" sz="800" b="1" dirty="0">
                <a:effectLst/>
                <a:latin typeface="Calibri" panose="020F0502020204030204" pitchFamily="34" charset="0"/>
                <a:ea typeface="Calibri" panose="020F0502020204030204" pitchFamily="34" charset="0"/>
                <a:cs typeface="Times New Roman" panose="02020603050405020304" pitchFamily="18" charset="0"/>
              </a:rPr>
              <a:t>White					92.2</a:t>
            </a:r>
          </a:p>
          <a:p>
            <a:pPr>
              <a:lnSpc>
                <a:spcPct val="107000"/>
              </a:lnSpc>
              <a:spcAft>
                <a:spcPts val="800"/>
              </a:spcAft>
            </a:pPr>
            <a:r>
              <a:rPr lang="en-GB" sz="800" b="1" dirty="0">
                <a:effectLst/>
                <a:latin typeface="Calibri" panose="020F0502020204030204" pitchFamily="34" charset="0"/>
                <a:ea typeface="Calibri" panose="020F0502020204030204" pitchFamily="34" charset="0"/>
                <a:cs typeface="Times New Roman" panose="02020603050405020304" pitchFamily="18" charset="0"/>
              </a:rPr>
              <a:t>British					91.0</a:t>
            </a:r>
          </a:p>
          <a:p>
            <a:pPr>
              <a:lnSpc>
                <a:spcPct val="107000"/>
              </a:lnSpc>
              <a:spcAft>
                <a:spcPts val="800"/>
              </a:spcAft>
            </a:pPr>
            <a:r>
              <a:rPr lang="en-GB" sz="800" b="1" dirty="0">
                <a:effectLst/>
                <a:latin typeface="Calibri" panose="020F0502020204030204" pitchFamily="34" charset="0"/>
                <a:ea typeface="Calibri" panose="020F0502020204030204" pitchFamily="34" charset="0"/>
                <a:cs typeface="Times New Roman" panose="02020603050405020304" pitchFamily="18" charset="0"/>
              </a:rPr>
              <a:t>Irish					00.4</a:t>
            </a:r>
          </a:p>
          <a:p>
            <a:pPr>
              <a:lnSpc>
                <a:spcPct val="107000"/>
              </a:lnSpc>
              <a:spcAft>
                <a:spcPts val="800"/>
              </a:spcAft>
            </a:pPr>
            <a:r>
              <a:rPr lang="en-GB" sz="800" b="1" dirty="0">
                <a:effectLst/>
                <a:latin typeface="Calibri" panose="020F0502020204030204" pitchFamily="34" charset="0"/>
                <a:ea typeface="Calibri" panose="020F0502020204030204" pitchFamily="34" charset="0"/>
                <a:cs typeface="Times New Roman" panose="02020603050405020304" pitchFamily="18" charset="0"/>
              </a:rPr>
              <a:t>Gypsy/Traveller				00.1</a:t>
            </a:r>
          </a:p>
          <a:p>
            <a:pPr>
              <a:lnSpc>
                <a:spcPct val="107000"/>
              </a:lnSpc>
              <a:spcAft>
                <a:spcPts val="800"/>
              </a:spcAft>
            </a:pPr>
            <a:r>
              <a:rPr lang="en-GB" sz="800" b="1" dirty="0">
                <a:effectLst/>
                <a:latin typeface="Calibri" panose="020F0502020204030204" pitchFamily="34" charset="0"/>
                <a:ea typeface="Calibri" panose="020F0502020204030204" pitchFamily="34" charset="0"/>
                <a:cs typeface="Times New Roman" panose="02020603050405020304" pitchFamily="18" charset="0"/>
              </a:rPr>
              <a:t>Other white				00.7</a:t>
            </a:r>
          </a:p>
          <a:p>
            <a:pPr>
              <a:lnSpc>
                <a:spcPct val="107000"/>
              </a:lnSpc>
              <a:spcAft>
                <a:spcPts val="800"/>
              </a:spcAft>
            </a:pPr>
            <a:r>
              <a:rPr lang="en-GB" sz="800" b="1" dirty="0">
                <a:effectLst/>
                <a:latin typeface="Calibri" panose="020F0502020204030204" pitchFamily="34" charset="0"/>
                <a:ea typeface="Calibri" panose="020F0502020204030204" pitchFamily="34" charset="0"/>
                <a:cs typeface="Times New Roman" panose="02020603050405020304" pitchFamily="18" charset="0"/>
              </a:rPr>
              <a:t>Mixed/multiple ethnic group			02.0</a:t>
            </a:r>
          </a:p>
          <a:p>
            <a:pPr>
              <a:lnSpc>
                <a:spcPct val="107000"/>
              </a:lnSpc>
              <a:spcAft>
                <a:spcPts val="800"/>
              </a:spcAft>
            </a:pPr>
            <a:r>
              <a:rPr lang="en-GB" sz="800" b="1" dirty="0">
                <a:effectLst/>
                <a:latin typeface="Calibri" panose="020F0502020204030204" pitchFamily="34" charset="0"/>
                <a:ea typeface="Calibri" panose="020F0502020204030204" pitchFamily="34" charset="0"/>
                <a:cs typeface="Times New Roman" panose="02020603050405020304" pitchFamily="18" charset="0"/>
              </a:rPr>
              <a:t>White/Black Caribbean			00.8</a:t>
            </a:r>
          </a:p>
          <a:p>
            <a:pPr>
              <a:lnSpc>
                <a:spcPct val="107000"/>
              </a:lnSpc>
              <a:spcAft>
                <a:spcPts val="800"/>
              </a:spcAft>
            </a:pPr>
            <a:r>
              <a:rPr lang="en-GB" sz="800" b="1" dirty="0">
                <a:effectLst/>
                <a:latin typeface="Calibri" panose="020F0502020204030204" pitchFamily="34" charset="0"/>
                <a:ea typeface="Calibri" panose="020F0502020204030204" pitchFamily="34" charset="0"/>
                <a:cs typeface="Times New Roman" panose="02020603050405020304" pitchFamily="18" charset="0"/>
              </a:rPr>
              <a:t>Wite/Black African				00.2</a:t>
            </a:r>
          </a:p>
          <a:p>
            <a:pPr>
              <a:lnSpc>
                <a:spcPct val="107000"/>
              </a:lnSpc>
              <a:spcAft>
                <a:spcPts val="800"/>
              </a:spcAft>
            </a:pPr>
            <a:r>
              <a:rPr lang="en-GB" sz="800" b="1" dirty="0">
                <a:effectLst/>
                <a:latin typeface="Calibri" panose="020F0502020204030204" pitchFamily="34" charset="0"/>
                <a:ea typeface="Calibri" panose="020F0502020204030204" pitchFamily="34" charset="0"/>
                <a:cs typeface="Times New Roman" panose="02020603050405020304" pitchFamily="18" charset="0"/>
              </a:rPr>
              <a:t>White/Asian				00.6</a:t>
            </a:r>
          </a:p>
          <a:p>
            <a:pPr>
              <a:lnSpc>
                <a:spcPct val="107000"/>
              </a:lnSpc>
              <a:spcAft>
                <a:spcPts val="800"/>
              </a:spcAft>
            </a:pPr>
            <a:r>
              <a:rPr lang="en-GB" sz="800" b="1" dirty="0">
                <a:effectLst/>
                <a:latin typeface="Calibri" panose="020F0502020204030204" pitchFamily="34" charset="0"/>
                <a:ea typeface="Calibri" panose="020F0502020204030204" pitchFamily="34" charset="0"/>
                <a:cs typeface="Times New Roman" panose="02020603050405020304" pitchFamily="18" charset="0"/>
              </a:rPr>
              <a:t>Other mixed				00.4</a:t>
            </a:r>
          </a:p>
          <a:p>
            <a:pPr>
              <a:lnSpc>
                <a:spcPct val="107000"/>
              </a:lnSpc>
              <a:spcAft>
                <a:spcPts val="800"/>
              </a:spcAft>
            </a:pPr>
            <a:r>
              <a:rPr lang="en-GB" sz="800" b="1" dirty="0">
                <a:effectLst/>
                <a:latin typeface="Calibri" panose="020F0502020204030204" pitchFamily="34" charset="0"/>
                <a:ea typeface="Calibri" panose="020F0502020204030204" pitchFamily="34" charset="0"/>
                <a:cs typeface="Times New Roman" panose="02020603050405020304" pitchFamily="18" charset="0"/>
              </a:rPr>
              <a:t>Asian/Asian British				03.6</a:t>
            </a:r>
          </a:p>
          <a:p>
            <a:pPr>
              <a:lnSpc>
                <a:spcPct val="107000"/>
              </a:lnSpc>
              <a:spcAft>
                <a:spcPts val="800"/>
              </a:spcAft>
            </a:pPr>
            <a:r>
              <a:rPr lang="en-GB" sz="800" b="1" dirty="0">
                <a:effectLst/>
                <a:latin typeface="Calibri" panose="020F0502020204030204" pitchFamily="34" charset="0"/>
                <a:ea typeface="Calibri" panose="020F0502020204030204" pitchFamily="34" charset="0"/>
                <a:cs typeface="Times New Roman" panose="02020603050405020304" pitchFamily="18" charset="0"/>
              </a:rPr>
              <a:t>Indian					01.2</a:t>
            </a:r>
          </a:p>
          <a:p>
            <a:pPr>
              <a:lnSpc>
                <a:spcPct val="107000"/>
              </a:lnSpc>
              <a:spcAft>
                <a:spcPts val="800"/>
              </a:spcAft>
            </a:pPr>
            <a:r>
              <a:rPr lang="en-GB" sz="800" b="1" dirty="0">
                <a:effectLst/>
                <a:latin typeface="Calibri" panose="020F0502020204030204" pitchFamily="34" charset="0"/>
                <a:ea typeface="Calibri" panose="020F0502020204030204" pitchFamily="34" charset="0"/>
                <a:cs typeface="Times New Roman" panose="02020603050405020304" pitchFamily="18" charset="0"/>
              </a:rPr>
              <a:t>Pakistani					01.3</a:t>
            </a:r>
          </a:p>
          <a:p>
            <a:pPr>
              <a:lnSpc>
                <a:spcPct val="107000"/>
              </a:lnSpc>
              <a:spcAft>
                <a:spcPts val="800"/>
              </a:spcAft>
            </a:pPr>
            <a:r>
              <a:rPr lang="en-GB" sz="800" b="1" dirty="0">
                <a:effectLst/>
                <a:latin typeface="Calibri" panose="020F0502020204030204" pitchFamily="34" charset="0"/>
                <a:ea typeface="Calibri" panose="020F0502020204030204" pitchFamily="34" charset="0"/>
                <a:cs typeface="Times New Roman" panose="02020603050405020304" pitchFamily="18" charset="0"/>
              </a:rPr>
              <a:t>Bangladeshi				00.5</a:t>
            </a:r>
          </a:p>
          <a:p>
            <a:pPr>
              <a:lnSpc>
                <a:spcPct val="107000"/>
              </a:lnSpc>
              <a:spcAft>
                <a:spcPts val="800"/>
              </a:spcAft>
            </a:pPr>
            <a:r>
              <a:rPr lang="en-GB" sz="800" b="1" dirty="0">
                <a:effectLst/>
                <a:latin typeface="Calibri" panose="020F0502020204030204" pitchFamily="34" charset="0"/>
                <a:ea typeface="Calibri" panose="020F0502020204030204" pitchFamily="34" charset="0"/>
                <a:cs typeface="Times New Roman" panose="02020603050405020304" pitchFamily="18" charset="0"/>
              </a:rPr>
              <a:t>Chinese					00.2</a:t>
            </a:r>
          </a:p>
          <a:p>
            <a:pPr>
              <a:lnSpc>
                <a:spcPct val="107000"/>
              </a:lnSpc>
              <a:spcAft>
                <a:spcPts val="800"/>
              </a:spcAft>
            </a:pPr>
            <a:r>
              <a:rPr lang="en-GB" sz="800" b="1" dirty="0">
                <a:effectLst/>
                <a:latin typeface="Calibri" panose="020F0502020204030204" pitchFamily="34" charset="0"/>
                <a:ea typeface="Calibri" panose="020F0502020204030204" pitchFamily="34" charset="0"/>
                <a:cs typeface="Times New Roman" panose="02020603050405020304" pitchFamily="18" charset="0"/>
              </a:rPr>
              <a:t>Other Asian				00.4</a:t>
            </a:r>
          </a:p>
          <a:p>
            <a:pPr>
              <a:lnSpc>
                <a:spcPct val="107000"/>
              </a:lnSpc>
              <a:spcAft>
                <a:spcPts val="800"/>
              </a:spcAft>
            </a:pPr>
            <a:r>
              <a:rPr lang="en-GB" sz="800" b="1" dirty="0">
                <a:effectLst/>
                <a:latin typeface="Calibri" panose="020F0502020204030204" pitchFamily="34" charset="0"/>
                <a:ea typeface="Calibri" panose="020F0502020204030204" pitchFamily="34" charset="0"/>
                <a:cs typeface="Times New Roman" panose="02020603050405020304" pitchFamily="18" charset="0"/>
              </a:rPr>
              <a:t>Black/African/ Caribbean/ Black British		01.8</a:t>
            </a:r>
          </a:p>
          <a:p>
            <a:pPr>
              <a:lnSpc>
                <a:spcPct val="107000"/>
              </a:lnSpc>
              <a:spcAft>
                <a:spcPts val="800"/>
              </a:spcAft>
            </a:pPr>
            <a:r>
              <a:rPr lang="en-GB" sz="800" b="1" dirty="0">
                <a:effectLst/>
                <a:latin typeface="Calibri" panose="020F0502020204030204" pitchFamily="34" charset="0"/>
                <a:ea typeface="Calibri" panose="020F0502020204030204" pitchFamily="34" charset="0"/>
                <a:cs typeface="Times New Roman" panose="02020603050405020304" pitchFamily="18" charset="0"/>
              </a:rPr>
              <a:t>African					00.7</a:t>
            </a:r>
          </a:p>
          <a:p>
            <a:pPr>
              <a:lnSpc>
                <a:spcPct val="107000"/>
              </a:lnSpc>
              <a:spcAft>
                <a:spcPts val="800"/>
              </a:spcAft>
            </a:pPr>
            <a:r>
              <a:rPr lang="en-GB" sz="800" b="1" dirty="0">
                <a:effectLst/>
                <a:latin typeface="Calibri" panose="020F0502020204030204" pitchFamily="34" charset="0"/>
                <a:ea typeface="Calibri" panose="020F0502020204030204" pitchFamily="34" charset="0"/>
                <a:cs typeface="Times New Roman" panose="02020603050405020304" pitchFamily="18" charset="0"/>
              </a:rPr>
              <a:t>Caribbean					00.7</a:t>
            </a:r>
          </a:p>
          <a:p>
            <a:pPr>
              <a:lnSpc>
                <a:spcPct val="107000"/>
              </a:lnSpc>
              <a:spcAft>
                <a:spcPts val="800"/>
              </a:spcAft>
            </a:pPr>
            <a:r>
              <a:rPr lang="en-GB" sz="800" b="1" dirty="0">
                <a:effectLst/>
                <a:latin typeface="Calibri" panose="020F0502020204030204" pitchFamily="34" charset="0"/>
                <a:ea typeface="Calibri" panose="020F0502020204030204" pitchFamily="34" charset="0"/>
                <a:cs typeface="Times New Roman" panose="02020603050405020304" pitchFamily="18" charset="0"/>
              </a:rPr>
              <a:t>Other Black				00.4</a:t>
            </a:r>
          </a:p>
          <a:p>
            <a:pPr>
              <a:lnSpc>
                <a:spcPct val="107000"/>
              </a:lnSpc>
              <a:spcAft>
                <a:spcPts val="800"/>
              </a:spcAft>
            </a:pPr>
            <a:r>
              <a:rPr lang="en-GB" sz="800" b="1" dirty="0">
                <a:effectLst/>
                <a:latin typeface="Calibri" panose="020F0502020204030204" pitchFamily="34" charset="0"/>
                <a:ea typeface="Calibri" panose="020F0502020204030204" pitchFamily="34" charset="0"/>
                <a:cs typeface="Times New Roman" panose="02020603050405020304" pitchFamily="18" charset="0"/>
              </a:rPr>
              <a:t>Other ethnic group				00.3</a:t>
            </a:r>
          </a:p>
          <a:p>
            <a:pPr>
              <a:lnSpc>
                <a:spcPct val="107000"/>
              </a:lnSpc>
              <a:spcAft>
                <a:spcPts val="800"/>
              </a:spcAft>
            </a:pPr>
            <a:r>
              <a:rPr lang="en-GB" sz="800" b="1" dirty="0">
                <a:effectLst/>
                <a:latin typeface="Calibri" panose="020F0502020204030204" pitchFamily="34" charset="0"/>
                <a:ea typeface="Calibri" panose="020F0502020204030204" pitchFamily="34" charset="0"/>
                <a:cs typeface="Times New Roman" panose="02020603050405020304" pitchFamily="18" charset="0"/>
              </a:rPr>
              <a:t>(O'Brien, 2015)</a:t>
            </a:r>
          </a:p>
          <a:p>
            <a:pPr>
              <a:lnSpc>
                <a:spcPct val="107000"/>
              </a:lnSpc>
              <a:spcAft>
                <a:spcPts val="800"/>
              </a:spcAft>
            </a:pPr>
            <a:r>
              <a:rPr lang="en-GB" sz="800" b="1" dirty="0">
                <a:latin typeface="Calibri" panose="020F0502020204030204" pitchFamily="34" charset="0"/>
                <a:ea typeface="Calibri" panose="020F0502020204030204" pitchFamily="34" charset="0"/>
                <a:cs typeface="Times New Roman" panose="02020603050405020304" pitchFamily="18" charset="0"/>
              </a:rPr>
              <a:t>The table above shows the diverse population of the UK. As seen above the UK culture is generally British and White. This gives a good indicator of the  cultural groups within the UK at the time of publication.  </a:t>
            </a:r>
            <a:endParaRPr lang="en-GB" sz="8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8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Speech Bubble: Oval 10">
            <a:extLst>
              <a:ext uri="{FF2B5EF4-FFF2-40B4-BE49-F238E27FC236}">
                <a16:creationId xmlns:a16="http://schemas.microsoft.com/office/drawing/2014/main" id="{535D9C7F-2127-44D5-97CD-E3B07CE5D97E}"/>
              </a:ext>
            </a:extLst>
          </p:cNvPr>
          <p:cNvSpPr>
            <a:spLocks noChangeArrowheads="1"/>
          </p:cNvSpPr>
          <p:nvPr/>
        </p:nvSpPr>
        <p:spPr bwMode="auto">
          <a:xfrm>
            <a:off x="2351006" y="5995891"/>
            <a:ext cx="1332135" cy="753116"/>
          </a:xfrm>
          <a:prstGeom prst="wedgeEllipseCallout">
            <a:avLst>
              <a:gd name="adj1" fmla="val -20833"/>
              <a:gd name="adj2" fmla="val 62500"/>
            </a:avLst>
          </a:prstGeom>
          <a:solidFill>
            <a:srgbClr val="0070C0">
              <a:alpha val="85000"/>
            </a:srgbClr>
          </a:solidFill>
          <a:ln w="12700">
            <a:solidFill>
              <a:srgbClr val="1F3763"/>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Tradition</a:t>
            </a:r>
            <a:endParaRPr kumimoji="0" lang="en-GB" altLang="en-US" sz="1600" b="0" i="0" u="none" strike="noStrike" cap="none" normalizeH="0" baseline="0" dirty="0">
              <a:ln>
                <a:noFill/>
              </a:ln>
              <a:solidFill>
                <a:schemeClr val="tx1"/>
              </a:solidFill>
              <a:effectLst/>
              <a:latin typeface="Arial" panose="020B0604020202020204" pitchFamily="34" charset="0"/>
            </a:endParaRPr>
          </a:p>
        </p:txBody>
      </p:sp>
      <p:sp>
        <p:nvSpPr>
          <p:cNvPr id="13" name="Oval 14">
            <a:extLst>
              <a:ext uri="{FF2B5EF4-FFF2-40B4-BE49-F238E27FC236}">
                <a16:creationId xmlns:a16="http://schemas.microsoft.com/office/drawing/2014/main" id="{26705723-439E-49FE-9103-8B64C7D30530}"/>
              </a:ext>
            </a:extLst>
          </p:cNvPr>
          <p:cNvSpPr>
            <a:spLocks noChangeArrowheads="1"/>
          </p:cNvSpPr>
          <p:nvPr/>
        </p:nvSpPr>
        <p:spPr bwMode="auto">
          <a:xfrm>
            <a:off x="7585033" y="6126330"/>
            <a:ext cx="1319624" cy="636271"/>
          </a:xfrm>
          <a:prstGeom prst="ellipse">
            <a:avLst/>
          </a:prstGeom>
          <a:solidFill>
            <a:srgbClr val="0070C0">
              <a:alpha val="85000"/>
            </a:srgbClr>
          </a:solidFill>
          <a:ln w="12700">
            <a:solidFill>
              <a:srgbClr val="1F3763"/>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Suicidal</a:t>
            </a:r>
            <a:endParaRPr kumimoji="0" lang="en-GB" altLang="en-US" b="0" i="0" u="none" strike="noStrike" cap="none" normalizeH="0" baseline="0" dirty="0">
              <a:ln>
                <a:noFill/>
              </a:ln>
              <a:solidFill>
                <a:schemeClr val="tx1"/>
              </a:solidFill>
              <a:effectLst/>
              <a:latin typeface="Arial" panose="020B0604020202020204" pitchFamily="34" charset="0"/>
            </a:endParaRPr>
          </a:p>
        </p:txBody>
      </p:sp>
      <p:sp>
        <p:nvSpPr>
          <p:cNvPr id="8" name="Thought Bubble: Cloud 9">
            <a:extLst>
              <a:ext uri="{FF2B5EF4-FFF2-40B4-BE49-F238E27FC236}">
                <a16:creationId xmlns:a16="http://schemas.microsoft.com/office/drawing/2014/main" id="{F1798F51-A79B-4AAF-B269-9C6DA8C4732E}"/>
              </a:ext>
            </a:extLst>
          </p:cNvPr>
          <p:cNvSpPr>
            <a:spLocks noChangeArrowheads="1"/>
          </p:cNvSpPr>
          <p:nvPr/>
        </p:nvSpPr>
        <p:spPr bwMode="auto">
          <a:xfrm>
            <a:off x="9843210" y="2613"/>
            <a:ext cx="1782168" cy="554770"/>
          </a:xfrm>
          <a:prstGeom prst="cloudCallout">
            <a:avLst>
              <a:gd name="adj1" fmla="val -20833"/>
              <a:gd name="adj2" fmla="val 62500"/>
            </a:avLst>
          </a:prstGeom>
          <a:solidFill>
            <a:srgbClr val="0070C0">
              <a:alpha val="85000"/>
            </a:srgbClr>
          </a:solidFill>
          <a:ln w="12700">
            <a:solidFill>
              <a:srgbClr val="1F3763"/>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Depression</a:t>
            </a:r>
            <a:endParaRPr kumimoji="0" lang="en-GB" altLang="en-US" sz="1600" b="0" i="0" u="none" strike="noStrike" cap="none" normalizeH="0" baseline="0" dirty="0">
              <a:ln>
                <a:noFill/>
              </a:ln>
              <a:solidFill>
                <a:schemeClr val="tx1"/>
              </a:solidFill>
              <a:effectLst/>
              <a:latin typeface="Arial" panose="020B0604020202020204" pitchFamily="34" charset="0"/>
            </a:endParaRPr>
          </a:p>
        </p:txBody>
      </p:sp>
      <p:sp>
        <p:nvSpPr>
          <p:cNvPr id="67" name="Oval 66">
            <a:extLst>
              <a:ext uri="{FF2B5EF4-FFF2-40B4-BE49-F238E27FC236}">
                <a16:creationId xmlns:a16="http://schemas.microsoft.com/office/drawing/2014/main" id="{C5359204-6CB0-46BB-88BA-2374D7E5366D}"/>
              </a:ext>
            </a:extLst>
          </p:cNvPr>
          <p:cNvSpPr/>
          <p:nvPr/>
        </p:nvSpPr>
        <p:spPr>
          <a:xfrm>
            <a:off x="5785252" y="2223614"/>
            <a:ext cx="1393245" cy="543786"/>
          </a:xfrm>
          <a:prstGeom prst="ellipse">
            <a:avLst/>
          </a:prstGeom>
          <a:solidFill>
            <a:srgbClr val="0070C0">
              <a:alpha val="85000"/>
            </a:srgbClr>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dirty="0"/>
              <a:t>Hobbies</a:t>
            </a:r>
          </a:p>
        </p:txBody>
      </p:sp>
    </p:spTree>
    <p:extLst>
      <p:ext uri="{BB962C8B-B14F-4D97-AF65-F5344CB8AC3E}">
        <p14:creationId xmlns:p14="http://schemas.microsoft.com/office/powerpoint/2010/main" val="391374104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1EB41F2-E181-4D4D-9131-A30F6B0AE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3D63CC92-C517-4C71-9222-4579252CD6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70839"/>
          </a:xfrm>
          <a:custGeom>
            <a:avLst/>
            <a:gdLst>
              <a:gd name="connsiteX0" fmla="*/ 0 w 12192000"/>
              <a:gd name="connsiteY0" fmla="*/ 0 h 2270839"/>
              <a:gd name="connsiteX1" fmla="*/ 12192000 w 12192000"/>
              <a:gd name="connsiteY1" fmla="*/ 0 h 2270839"/>
              <a:gd name="connsiteX2" fmla="*/ 12192000 w 12192000"/>
              <a:gd name="connsiteY2" fmla="*/ 213719 h 2270839"/>
              <a:gd name="connsiteX3" fmla="*/ 12192000 w 12192000"/>
              <a:gd name="connsiteY3" fmla="*/ 471948 h 2270839"/>
              <a:gd name="connsiteX4" fmla="*/ 12192000 w 12192000"/>
              <a:gd name="connsiteY4" fmla="*/ 519830 h 2270839"/>
              <a:gd name="connsiteX5" fmla="*/ 12192000 w 12192000"/>
              <a:gd name="connsiteY5" fmla="*/ 744793 h 2270839"/>
              <a:gd name="connsiteX6" fmla="*/ 12192000 w 12192000"/>
              <a:gd name="connsiteY6" fmla="*/ 1754021 h 2270839"/>
              <a:gd name="connsiteX7" fmla="*/ 11957522 w 12192000"/>
              <a:gd name="connsiteY7" fmla="*/ 1797923 h 2270839"/>
              <a:gd name="connsiteX8" fmla="*/ 11679973 w 12192000"/>
              <a:gd name="connsiteY8" fmla="*/ 1847667 h 2270839"/>
              <a:gd name="connsiteX9" fmla="*/ 11401197 w 12192000"/>
              <a:gd name="connsiteY9" fmla="*/ 1896360 h 2270839"/>
              <a:gd name="connsiteX10" fmla="*/ 11121192 w 12192000"/>
              <a:gd name="connsiteY10" fmla="*/ 1938046 h 2270839"/>
              <a:gd name="connsiteX11" fmla="*/ 10842416 w 12192000"/>
              <a:gd name="connsiteY11" fmla="*/ 1980083 h 2270839"/>
              <a:gd name="connsiteX12" fmla="*/ 10562411 w 12192000"/>
              <a:gd name="connsiteY12" fmla="*/ 2019318 h 2270839"/>
              <a:gd name="connsiteX13" fmla="*/ 10286091 w 12192000"/>
              <a:gd name="connsiteY13" fmla="*/ 2052947 h 2270839"/>
              <a:gd name="connsiteX14" fmla="*/ 10006086 w 12192000"/>
              <a:gd name="connsiteY14" fmla="*/ 2084825 h 2270839"/>
              <a:gd name="connsiteX15" fmla="*/ 9727310 w 12192000"/>
              <a:gd name="connsiteY15" fmla="*/ 2113901 h 2270839"/>
              <a:gd name="connsiteX16" fmla="*/ 9453445 w 12192000"/>
              <a:gd name="connsiteY16" fmla="*/ 2139123 h 2270839"/>
              <a:gd name="connsiteX17" fmla="*/ 9175897 w 12192000"/>
              <a:gd name="connsiteY17" fmla="*/ 2164345 h 2270839"/>
              <a:gd name="connsiteX18" fmla="*/ 8902033 w 12192000"/>
              <a:gd name="connsiteY18" fmla="*/ 2185364 h 2270839"/>
              <a:gd name="connsiteX19" fmla="*/ 8628169 w 12192000"/>
              <a:gd name="connsiteY19" fmla="*/ 2201828 h 2270839"/>
              <a:gd name="connsiteX20" fmla="*/ 8355533 w 12192000"/>
              <a:gd name="connsiteY20" fmla="*/ 2218994 h 2270839"/>
              <a:gd name="connsiteX21" fmla="*/ 8085353 w 12192000"/>
              <a:gd name="connsiteY21" fmla="*/ 2233356 h 2270839"/>
              <a:gd name="connsiteX22" fmla="*/ 7817629 w 12192000"/>
              <a:gd name="connsiteY22" fmla="*/ 2243515 h 2270839"/>
              <a:gd name="connsiteX23" fmla="*/ 7549905 w 12192000"/>
              <a:gd name="connsiteY23" fmla="*/ 2252273 h 2270839"/>
              <a:gd name="connsiteX24" fmla="*/ 7284638 w 12192000"/>
              <a:gd name="connsiteY24" fmla="*/ 2260680 h 2270839"/>
              <a:gd name="connsiteX25" fmla="*/ 7023055 w 12192000"/>
              <a:gd name="connsiteY25" fmla="*/ 2264534 h 2270839"/>
              <a:gd name="connsiteX26" fmla="*/ 6761472 w 12192000"/>
              <a:gd name="connsiteY26" fmla="*/ 2268737 h 2270839"/>
              <a:gd name="connsiteX27" fmla="*/ 6503573 w 12192000"/>
              <a:gd name="connsiteY27" fmla="*/ 2270839 h 2270839"/>
              <a:gd name="connsiteX28" fmla="*/ 6248130 w 12192000"/>
              <a:gd name="connsiteY28" fmla="*/ 2268737 h 2270839"/>
              <a:gd name="connsiteX29" fmla="*/ 5995144 w 12192000"/>
              <a:gd name="connsiteY29" fmla="*/ 2268737 h 2270839"/>
              <a:gd name="connsiteX30" fmla="*/ 5744613 w 12192000"/>
              <a:gd name="connsiteY30" fmla="*/ 2264534 h 2270839"/>
              <a:gd name="connsiteX31" fmla="*/ 5498995 w 12192000"/>
              <a:gd name="connsiteY31" fmla="*/ 2258228 h 2270839"/>
              <a:gd name="connsiteX32" fmla="*/ 5255834 w 12192000"/>
              <a:gd name="connsiteY32" fmla="*/ 2252273 h 2270839"/>
              <a:gd name="connsiteX33" fmla="*/ 5017584 w 12192000"/>
              <a:gd name="connsiteY33" fmla="*/ 2245617 h 2270839"/>
              <a:gd name="connsiteX34" fmla="*/ 4780562 w 12192000"/>
              <a:gd name="connsiteY34" fmla="*/ 2235458 h 2270839"/>
              <a:gd name="connsiteX35" fmla="*/ 4547227 w 12192000"/>
              <a:gd name="connsiteY35" fmla="*/ 2224598 h 2270839"/>
              <a:gd name="connsiteX36" fmla="*/ 4318800 w 12192000"/>
              <a:gd name="connsiteY36" fmla="*/ 2214790 h 2270839"/>
              <a:gd name="connsiteX37" fmla="*/ 3873004 w 12192000"/>
              <a:gd name="connsiteY37" fmla="*/ 2187115 h 2270839"/>
              <a:gd name="connsiteX38" fmla="*/ 3445628 w 12192000"/>
              <a:gd name="connsiteY38" fmla="*/ 2157690 h 2270839"/>
              <a:gd name="connsiteX39" fmla="*/ 3035446 w 12192000"/>
              <a:gd name="connsiteY39" fmla="*/ 2126862 h 2270839"/>
              <a:gd name="connsiteX40" fmla="*/ 2647370 w 12192000"/>
              <a:gd name="connsiteY40" fmla="*/ 2092883 h 2270839"/>
              <a:gd name="connsiteX41" fmla="*/ 2276487 w 12192000"/>
              <a:gd name="connsiteY41" fmla="*/ 2057501 h 2270839"/>
              <a:gd name="connsiteX42" fmla="*/ 1932621 w 12192000"/>
              <a:gd name="connsiteY42" fmla="*/ 2019318 h 2270839"/>
              <a:gd name="connsiteX43" fmla="*/ 1609634 w 12192000"/>
              <a:gd name="connsiteY43" fmla="*/ 1981835 h 2270839"/>
              <a:gd name="connsiteX44" fmla="*/ 1312435 w 12192000"/>
              <a:gd name="connsiteY44" fmla="*/ 1944352 h 2270839"/>
              <a:gd name="connsiteX45" fmla="*/ 1039799 w 12192000"/>
              <a:gd name="connsiteY45" fmla="*/ 1908971 h 2270839"/>
              <a:gd name="connsiteX46" fmla="*/ 797865 w 12192000"/>
              <a:gd name="connsiteY46" fmla="*/ 1875341 h 2270839"/>
              <a:gd name="connsiteX47" fmla="*/ 579265 w 12192000"/>
              <a:gd name="connsiteY47" fmla="*/ 1843463 h 2270839"/>
              <a:gd name="connsiteX48" fmla="*/ 395052 w 12192000"/>
              <a:gd name="connsiteY48" fmla="*/ 1816840 h 2270839"/>
              <a:gd name="connsiteX49" fmla="*/ 240312 w 12192000"/>
              <a:gd name="connsiteY49" fmla="*/ 1791617 h 2270839"/>
              <a:gd name="connsiteX50" fmla="*/ 27853 w 12192000"/>
              <a:gd name="connsiteY50" fmla="*/ 1755536 h 2270839"/>
              <a:gd name="connsiteX51" fmla="*/ 0 w 12192000"/>
              <a:gd name="connsiteY51" fmla="*/ 1750823 h 2270839"/>
              <a:gd name="connsiteX52" fmla="*/ 0 w 12192000"/>
              <a:gd name="connsiteY52" fmla="*/ 744793 h 2270839"/>
              <a:gd name="connsiteX53" fmla="*/ 0 w 12192000"/>
              <a:gd name="connsiteY53" fmla="*/ 519830 h 2270839"/>
              <a:gd name="connsiteX54" fmla="*/ 0 w 12192000"/>
              <a:gd name="connsiteY54" fmla="*/ 471948 h 2270839"/>
              <a:gd name="connsiteX55" fmla="*/ 0 w 12192000"/>
              <a:gd name="connsiteY55" fmla="*/ 213719 h 2270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000" h="2270839">
                <a:moveTo>
                  <a:pt x="0" y="0"/>
                </a:moveTo>
                <a:lnTo>
                  <a:pt x="12192000" y="0"/>
                </a:lnTo>
                <a:lnTo>
                  <a:pt x="12192000" y="213719"/>
                </a:lnTo>
                <a:lnTo>
                  <a:pt x="12192000" y="471948"/>
                </a:lnTo>
                <a:lnTo>
                  <a:pt x="12192000" y="519830"/>
                </a:lnTo>
                <a:lnTo>
                  <a:pt x="12192000" y="744793"/>
                </a:lnTo>
                <a:lnTo>
                  <a:pt x="12192000" y="1754021"/>
                </a:lnTo>
                <a:lnTo>
                  <a:pt x="11957522" y="1797923"/>
                </a:lnTo>
                <a:lnTo>
                  <a:pt x="11679973" y="1847667"/>
                </a:lnTo>
                <a:lnTo>
                  <a:pt x="11401197" y="1896360"/>
                </a:lnTo>
                <a:lnTo>
                  <a:pt x="11121192" y="1938046"/>
                </a:lnTo>
                <a:lnTo>
                  <a:pt x="10842416" y="1980083"/>
                </a:lnTo>
                <a:lnTo>
                  <a:pt x="10562411" y="2019318"/>
                </a:lnTo>
                <a:lnTo>
                  <a:pt x="10286091" y="2052947"/>
                </a:lnTo>
                <a:lnTo>
                  <a:pt x="10006086" y="2084825"/>
                </a:lnTo>
                <a:lnTo>
                  <a:pt x="9727310" y="2113901"/>
                </a:lnTo>
                <a:lnTo>
                  <a:pt x="9453445" y="2139123"/>
                </a:lnTo>
                <a:lnTo>
                  <a:pt x="9175897" y="2164345"/>
                </a:lnTo>
                <a:lnTo>
                  <a:pt x="8902033" y="2185364"/>
                </a:lnTo>
                <a:lnTo>
                  <a:pt x="8628169" y="2201828"/>
                </a:lnTo>
                <a:lnTo>
                  <a:pt x="8355533" y="2218994"/>
                </a:lnTo>
                <a:lnTo>
                  <a:pt x="8085353" y="2233356"/>
                </a:lnTo>
                <a:lnTo>
                  <a:pt x="7817629" y="2243515"/>
                </a:lnTo>
                <a:lnTo>
                  <a:pt x="7549905" y="2252273"/>
                </a:lnTo>
                <a:lnTo>
                  <a:pt x="7284638" y="2260680"/>
                </a:lnTo>
                <a:lnTo>
                  <a:pt x="7023055" y="2264534"/>
                </a:lnTo>
                <a:lnTo>
                  <a:pt x="6761472" y="2268737"/>
                </a:lnTo>
                <a:lnTo>
                  <a:pt x="6503573" y="2270839"/>
                </a:lnTo>
                <a:lnTo>
                  <a:pt x="6248130" y="2268737"/>
                </a:lnTo>
                <a:lnTo>
                  <a:pt x="5995144" y="2268737"/>
                </a:lnTo>
                <a:lnTo>
                  <a:pt x="5744613" y="2264534"/>
                </a:lnTo>
                <a:lnTo>
                  <a:pt x="5498995" y="2258228"/>
                </a:lnTo>
                <a:lnTo>
                  <a:pt x="5255834" y="2252273"/>
                </a:lnTo>
                <a:lnTo>
                  <a:pt x="5017584" y="2245617"/>
                </a:lnTo>
                <a:lnTo>
                  <a:pt x="4780562" y="2235458"/>
                </a:lnTo>
                <a:lnTo>
                  <a:pt x="4547227" y="2224598"/>
                </a:lnTo>
                <a:lnTo>
                  <a:pt x="4318800" y="2214790"/>
                </a:lnTo>
                <a:lnTo>
                  <a:pt x="3873004" y="2187115"/>
                </a:lnTo>
                <a:lnTo>
                  <a:pt x="3445628" y="2157690"/>
                </a:lnTo>
                <a:lnTo>
                  <a:pt x="3035446" y="2126862"/>
                </a:lnTo>
                <a:lnTo>
                  <a:pt x="2647370" y="2092883"/>
                </a:lnTo>
                <a:lnTo>
                  <a:pt x="2276487" y="2057501"/>
                </a:lnTo>
                <a:lnTo>
                  <a:pt x="1932621" y="2019318"/>
                </a:lnTo>
                <a:lnTo>
                  <a:pt x="1609634" y="1981835"/>
                </a:lnTo>
                <a:lnTo>
                  <a:pt x="1312435" y="1944352"/>
                </a:lnTo>
                <a:lnTo>
                  <a:pt x="1039799" y="1908971"/>
                </a:lnTo>
                <a:lnTo>
                  <a:pt x="797865" y="1875341"/>
                </a:lnTo>
                <a:lnTo>
                  <a:pt x="579265" y="1843463"/>
                </a:lnTo>
                <a:lnTo>
                  <a:pt x="395052" y="1816840"/>
                </a:lnTo>
                <a:lnTo>
                  <a:pt x="240312" y="1791617"/>
                </a:lnTo>
                <a:lnTo>
                  <a:pt x="27853" y="1755536"/>
                </a:lnTo>
                <a:lnTo>
                  <a:pt x="0" y="1750823"/>
                </a:lnTo>
                <a:lnTo>
                  <a:pt x="0" y="744793"/>
                </a:lnTo>
                <a:lnTo>
                  <a:pt x="0" y="519830"/>
                </a:lnTo>
                <a:lnTo>
                  <a:pt x="0" y="471948"/>
                </a:lnTo>
                <a:lnTo>
                  <a:pt x="0" y="213719"/>
                </a:lnTo>
                <a:close/>
              </a:path>
            </a:pathLst>
          </a:custGeom>
          <a:solidFill>
            <a:schemeClr val="tx2"/>
          </a:solidFill>
          <a:ln w="44450">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pic>
        <p:nvPicPr>
          <p:cNvPr id="12" name="Picture 11">
            <a:extLst>
              <a:ext uri="{FF2B5EF4-FFF2-40B4-BE49-F238E27FC236}">
                <a16:creationId xmlns:a16="http://schemas.microsoft.com/office/drawing/2014/main" id="{40A39FDC-39F4-4CB7-873B-8D786EC0251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25900" b="63148"/>
          <a:stretch/>
        </p:blipFill>
        <p:spPr>
          <a:xfrm>
            <a:off x="4071257" y="1"/>
            <a:ext cx="8117568" cy="2270839"/>
          </a:xfrm>
          <a:custGeom>
            <a:avLst/>
            <a:gdLst>
              <a:gd name="connsiteX0" fmla="*/ 0 w 8117568"/>
              <a:gd name="connsiteY0" fmla="*/ 0 h 2270839"/>
              <a:gd name="connsiteX1" fmla="*/ 8117568 w 8117568"/>
              <a:gd name="connsiteY1" fmla="*/ 0 h 2270839"/>
              <a:gd name="connsiteX2" fmla="*/ 8117568 w 8117568"/>
              <a:gd name="connsiteY2" fmla="*/ 1754616 h 2270839"/>
              <a:gd name="connsiteX3" fmla="*/ 7886265 w 8117568"/>
              <a:gd name="connsiteY3" fmla="*/ 1797923 h 2270839"/>
              <a:gd name="connsiteX4" fmla="*/ 7608716 w 8117568"/>
              <a:gd name="connsiteY4" fmla="*/ 1847667 h 2270839"/>
              <a:gd name="connsiteX5" fmla="*/ 7329940 w 8117568"/>
              <a:gd name="connsiteY5" fmla="*/ 1896360 h 2270839"/>
              <a:gd name="connsiteX6" fmla="*/ 7049935 w 8117568"/>
              <a:gd name="connsiteY6" fmla="*/ 1938046 h 2270839"/>
              <a:gd name="connsiteX7" fmla="*/ 6771159 w 8117568"/>
              <a:gd name="connsiteY7" fmla="*/ 1980083 h 2270839"/>
              <a:gd name="connsiteX8" fmla="*/ 6491154 w 8117568"/>
              <a:gd name="connsiteY8" fmla="*/ 2019318 h 2270839"/>
              <a:gd name="connsiteX9" fmla="*/ 6214834 w 8117568"/>
              <a:gd name="connsiteY9" fmla="*/ 2052947 h 2270839"/>
              <a:gd name="connsiteX10" fmla="*/ 5934829 w 8117568"/>
              <a:gd name="connsiteY10" fmla="*/ 2084825 h 2270839"/>
              <a:gd name="connsiteX11" fmla="*/ 5656053 w 8117568"/>
              <a:gd name="connsiteY11" fmla="*/ 2113901 h 2270839"/>
              <a:gd name="connsiteX12" fmla="*/ 5382188 w 8117568"/>
              <a:gd name="connsiteY12" fmla="*/ 2139123 h 2270839"/>
              <a:gd name="connsiteX13" fmla="*/ 5104640 w 8117568"/>
              <a:gd name="connsiteY13" fmla="*/ 2164345 h 2270839"/>
              <a:gd name="connsiteX14" fmla="*/ 4830776 w 8117568"/>
              <a:gd name="connsiteY14" fmla="*/ 2185364 h 2270839"/>
              <a:gd name="connsiteX15" fmla="*/ 4556912 w 8117568"/>
              <a:gd name="connsiteY15" fmla="*/ 2201828 h 2270839"/>
              <a:gd name="connsiteX16" fmla="*/ 4284276 w 8117568"/>
              <a:gd name="connsiteY16" fmla="*/ 2218994 h 2270839"/>
              <a:gd name="connsiteX17" fmla="*/ 4014096 w 8117568"/>
              <a:gd name="connsiteY17" fmla="*/ 2233356 h 2270839"/>
              <a:gd name="connsiteX18" fmla="*/ 3746372 w 8117568"/>
              <a:gd name="connsiteY18" fmla="*/ 2243515 h 2270839"/>
              <a:gd name="connsiteX19" fmla="*/ 3478648 w 8117568"/>
              <a:gd name="connsiteY19" fmla="*/ 2252273 h 2270839"/>
              <a:gd name="connsiteX20" fmla="*/ 3213381 w 8117568"/>
              <a:gd name="connsiteY20" fmla="*/ 2260680 h 2270839"/>
              <a:gd name="connsiteX21" fmla="*/ 2951798 w 8117568"/>
              <a:gd name="connsiteY21" fmla="*/ 2264534 h 2270839"/>
              <a:gd name="connsiteX22" fmla="*/ 2690215 w 8117568"/>
              <a:gd name="connsiteY22" fmla="*/ 2268737 h 2270839"/>
              <a:gd name="connsiteX23" fmla="*/ 2432316 w 8117568"/>
              <a:gd name="connsiteY23" fmla="*/ 2270839 h 2270839"/>
              <a:gd name="connsiteX24" fmla="*/ 2176873 w 8117568"/>
              <a:gd name="connsiteY24" fmla="*/ 2268737 h 2270839"/>
              <a:gd name="connsiteX25" fmla="*/ 1923887 w 8117568"/>
              <a:gd name="connsiteY25" fmla="*/ 2268737 h 2270839"/>
              <a:gd name="connsiteX26" fmla="*/ 1673356 w 8117568"/>
              <a:gd name="connsiteY26" fmla="*/ 2264534 h 2270839"/>
              <a:gd name="connsiteX27" fmla="*/ 1427738 w 8117568"/>
              <a:gd name="connsiteY27" fmla="*/ 2258228 h 2270839"/>
              <a:gd name="connsiteX28" fmla="*/ 1184577 w 8117568"/>
              <a:gd name="connsiteY28" fmla="*/ 2252273 h 2270839"/>
              <a:gd name="connsiteX29" fmla="*/ 946327 w 8117568"/>
              <a:gd name="connsiteY29" fmla="*/ 2245617 h 2270839"/>
              <a:gd name="connsiteX30" fmla="*/ 709305 w 8117568"/>
              <a:gd name="connsiteY30" fmla="*/ 2235458 h 2270839"/>
              <a:gd name="connsiteX31" fmla="*/ 475970 w 8117568"/>
              <a:gd name="connsiteY31" fmla="*/ 2224598 h 2270839"/>
              <a:gd name="connsiteX32" fmla="*/ 247543 w 8117568"/>
              <a:gd name="connsiteY32" fmla="*/ 2214790 h 2270839"/>
              <a:gd name="connsiteX33" fmla="*/ 0 w 8117568"/>
              <a:gd name="connsiteY33" fmla="*/ 2199423 h 2270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8117568" h="2270839">
                <a:moveTo>
                  <a:pt x="0" y="0"/>
                </a:moveTo>
                <a:lnTo>
                  <a:pt x="8117568" y="0"/>
                </a:lnTo>
                <a:lnTo>
                  <a:pt x="8117568" y="1754616"/>
                </a:lnTo>
                <a:lnTo>
                  <a:pt x="7886265" y="1797923"/>
                </a:lnTo>
                <a:lnTo>
                  <a:pt x="7608716" y="1847667"/>
                </a:lnTo>
                <a:lnTo>
                  <a:pt x="7329940" y="1896360"/>
                </a:lnTo>
                <a:lnTo>
                  <a:pt x="7049935" y="1938046"/>
                </a:lnTo>
                <a:lnTo>
                  <a:pt x="6771159" y="1980083"/>
                </a:lnTo>
                <a:lnTo>
                  <a:pt x="6491154" y="2019318"/>
                </a:lnTo>
                <a:lnTo>
                  <a:pt x="6214834" y="2052947"/>
                </a:lnTo>
                <a:lnTo>
                  <a:pt x="5934829" y="2084825"/>
                </a:lnTo>
                <a:lnTo>
                  <a:pt x="5656053" y="2113901"/>
                </a:lnTo>
                <a:lnTo>
                  <a:pt x="5382188" y="2139123"/>
                </a:lnTo>
                <a:lnTo>
                  <a:pt x="5104640" y="2164345"/>
                </a:lnTo>
                <a:lnTo>
                  <a:pt x="4830776" y="2185364"/>
                </a:lnTo>
                <a:lnTo>
                  <a:pt x="4556912" y="2201828"/>
                </a:lnTo>
                <a:lnTo>
                  <a:pt x="4284276" y="2218994"/>
                </a:lnTo>
                <a:lnTo>
                  <a:pt x="4014096" y="2233356"/>
                </a:lnTo>
                <a:lnTo>
                  <a:pt x="3746372" y="2243515"/>
                </a:lnTo>
                <a:lnTo>
                  <a:pt x="3478648" y="2252273"/>
                </a:lnTo>
                <a:lnTo>
                  <a:pt x="3213381" y="2260680"/>
                </a:lnTo>
                <a:lnTo>
                  <a:pt x="2951798" y="2264534"/>
                </a:lnTo>
                <a:lnTo>
                  <a:pt x="2690215" y="2268737"/>
                </a:lnTo>
                <a:lnTo>
                  <a:pt x="2432316" y="2270839"/>
                </a:lnTo>
                <a:lnTo>
                  <a:pt x="2176873" y="2268737"/>
                </a:lnTo>
                <a:lnTo>
                  <a:pt x="1923887" y="2268737"/>
                </a:lnTo>
                <a:lnTo>
                  <a:pt x="1673356" y="2264534"/>
                </a:lnTo>
                <a:lnTo>
                  <a:pt x="1427738" y="2258228"/>
                </a:lnTo>
                <a:lnTo>
                  <a:pt x="1184577" y="2252273"/>
                </a:lnTo>
                <a:lnTo>
                  <a:pt x="946327" y="2245617"/>
                </a:lnTo>
                <a:lnTo>
                  <a:pt x="709305" y="2235458"/>
                </a:lnTo>
                <a:lnTo>
                  <a:pt x="475970" y="2224598"/>
                </a:lnTo>
                <a:lnTo>
                  <a:pt x="247543" y="2214790"/>
                </a:lnTo>
                <a:lnTo>
                  <a:pt x="0" y="2199423"/>
                </a:lnTo>
                <a:close/>
              </a:path>
            </a:pathLst>
          </a:custGeom>
        </p:spPr>
      </p:pic>
      <p:sp>
        <p:nvSpPr>
          <p:cNvPr id="2" name="Title 1">
            <a:extLst>
              <a:ext uri="{FF2B5EF4-FFF2-40B4-BE49-F238E27FC236}">
                <a16:creationId xmlns:a16="http://schemas.microsoft.com/office/drawing/2014/main" id="{A2EB3560-D029-4ED4-AFE3-AB4597F6F796}"/>
              </a:ext>
            </a:extLst>
          </p:cNvPr>
          <p:cNvSpPr>
            <a:spLocks noGrp="1"/>
          </p:cNvSpPr>
          <p:nvPr>
            <p:ph type="title"/>
          </p:nvPr>
        </p:nvSpPr>
        <p:spPr>
          <a:xfrm>
            <a:off x="1030288" y="609600"/>
            <a:ext cx="10131425" cy="1110343"/>
          </a:xfrm>
        </p:spPr>
        <p:txBody>
          <a:bodyPr>
            <a:normAutofit/>
          </a:bodyPr>
          <a:lstStyle/>
          <a:p>
            <a:pPr algn="ctr"/>
            <a:r>
              <a:rPr lang="en-GB">
                <a:solidFill>
                  <a:schemeClr val="bg1"/>
                </a:solidFill>
              </a:rPr>
              <a:t>References</a:t>
            </a:r>
          </a:p>
        </p:txBody>
      </p:sp>
      <p:sp>
        <p:nvSpPr>
          <p:cNvPr id="3" name="Content Placeholder 2">
            <a:extLst>
              <a:ext uri="{FF2B5EF4-FFF2-40B4-BE49-F238E27FC236}">
                <a16:creationId xmlns:a16="http://schemas.microsoft.com/office/drawing/2014/main" id="{21AC3810-E2F9-4B12-82AC-2B425A439805}"/>
              </a:ext>
            </a:extLst>
          </p:cNvPr>
          <p:cNvSpPr>
            <a:spLocks noGrp="1"/>
          </p:cNvSpPr>
          <p:nvPr>
            <p:ph idx="1"/>
          </p:nvPr>
        </p:nvSpPr>
        <p:spPr>
          <a:xfrm>
            <a:off x="685801" y="2592572"/>
            <a:ext cx="10820400" cy="4265427"/>
          </a:xfrm>
        </p:spPr>
        <p:txBody>
          <a:bodyPr>
            <a:normAutofit/>
          </a:bodyPr>
          <a:lstStyle/>
          <a:p>
            <a:pPr marL="457200" indent="-457200">
              <a:lnSpc>
                <a:spcPct val="90000"/>
              </a:lnSpc>
            </a:pPr>
            <a:r>
              <a:rPr lang="en-US" sz="1100" dirty="0">
                <a:effectLst/>
                <a:latin typeface="Times New Roman" panose="02020603050405020304" pitchFamily="18" charset="0"/>
              </a:rPr>
              <a:t>Bhargava, D., &amp; Trivedi, H. (2018). A Study of Causes of Stress and Stress Management among Youth. </a:t>
            </a:r>
            <a:r>
              <a:rPr lang="en-US" sz="1100" i="1" dirty="0">
                <a:effectLst/>
                <a:latin typeface="Times New Roman" panose="02020603050405020304" pitchFamily="18" charset="0"/>
              </a:rPr>
              <a:t>IRA-International Journal of Management &amp; Social Sciences (ISSN 2455–2267)</a:t>
            </a:r>
            <a:r>
              <a:rPr lang="en-US" sz="1100" dirty="0">
                <a:effectLst/>
                <a:latin typeface="Times New Roman" panose="02020603050405020304" pitchFamily="18" charset="0"/>
              </a:rPr>
              <a:t>, </a:t>
            </a:r>
            <a:r>
              <a:rPr lang="en-US" sz="1100" i="1" dirty="0">
                <a:effectLst/>
                <a:latin typeface="Times New Roman" panose="02020603050405020304" pitchFamily="18" charset="0"/>
              </a:rPr>
              <a:t>11</a:t>
            </a:r>
            <a:r>
              <a:rPr lang="en-US" sz="1100" dirty="0">
                <a:effectLst/>
                <a:latin typeface="Times New Roman" panose="02020603050405020304" pitchFamily="18" charset="0"/>
              </a:rPr>
              <a:t>(3), 108. </a:t>
            </a:r>
            <a:r>
              <a:rPr lang="en-US" sz="1100" dirty="0">
                <a:effectLst/>
                <a:latin typeface="Times New Roman" panose="02020603050405020304" pitchFamily="18" charset="0"/>
                <a:hlinkClick r:id="rId3"/>
              </a:rPr>
              <a:t>https://doi.org/10.21013/jmss.v11.n3.p1</a:t>
            </a:r>
            <a:endParaRPr lang="en-US" sz="1100" dirty="0">
              <a:effectLst/>
              <a:latin typeface="Times New Roman" panose="02020603050405020304" pitchFamily="18" charset="0"/>
            </a:endParaRPr>
          </a:p>
          <a:p>
            <a:pPr marL="457200" indent="-457200">
              <a:lnSpc>
                <a:spcPct val="90000"/>
              </a:lnSpc>
            </a:pPr>
            <a:r>
              <a:rPr lang="en-GB" sz="1100" dirty="0">
                <a:effectLst/>
                <a:latin typeface="Times New Roman" panose="02020603050405020304" pitchFamily="18" charset="0"/>
              </a:rPr>
              <a:t>Brown, A. T. (2011). Mental illness stigma and ethnocultural beliefs, values, and norms: an integrative review. </a:t>
            </a:r>
            <a:r>
              <a:rPr lang="en-GB" sz="1100" i="1" dirty="0">
                <a:effectLst/>
                <a:latin typeface="Times New Roman" panose="02020603050405020304" pitchFamily="18" charset="0"/>
              </a:rPr>
              <a:t>Mental Illness Stigma and Ethnocultural Beliefs, Values, and Norms: An Integrative Review.</a:t>
            </a:r>
            <a:r>
              <a:rPr lang="en-GB" sz="1100" dirty="0">
                <a:effectLst/>
                <a:latin typeface="Times New Roman" panose="02020603050405020304" pitchFamily="18" charset="0"/>
              </a:rPr>
              <a:t>, 934–948.</a:t>
            </a:r>
            <a:r>
              <a:rPr lang="en-US" sz="1100" b="0" i="0" dirty="0">
                <a:effectLst/>
                <a:latin typeface="Arial" panose="020B0604020202020204" pitchFamily="34" charset="0"/>
              </a:rPr>
              <a:t> 31 mars 2021</a:t>
            </a:r>
          </a:p>
          <a:p>
            <a:pPr marL="457200" indent="-457200">
              <a:lnSpc>
                <a:spcPct val="90000"/>
              </a:lnSpc>
            </a:pPr>
            <a:r>
              <a:rPr lang="en-US" sz="1100" b="0" i="0" dirty="0">
                <a:effectLst/>
                <a:latin typeface="Arial" panose="020B0604020202020204" pitchFamily="34" charset="0"/>
              </a:rPr>
              <a:t>Craig, W. </a:t>
            </a:r>
            <a:r>
              <a:rPr lang="en-US" sz="1100" dirty="0">
                <a:latin typeface="Arial" panose="020B0604020202020204" pitchFamily="34" charset="0"/>
              </a:rPr>
              <a:t>M. (1998). The relationship among bullying, victimization, depression, anxiety, and aggression in elementary school. Personality and individual differences, 24: 123-130. </a:t>
            </a:r>
            <a:endParaRPr lang="en-US" sz="1100" b="0" i="0" dirty="0">
              <a:effectLst/>
              <a:latin typeface="Arial" panose="020B0604020202020204" pitchFamily="34" charset="0"/>
            </a:endParaRPr>
          </a:p>
          <a:p>
            <a:pPr marL="457200" indent="-457200">
              <a:lnSpc>
                <a:spcPct val="90000"/>
              </a:lnSpc>
            </a:pPr>
            <a:r>
              <a:rPr lang="en-US" sz="1100" dirty="0">
                <a:latin typeface="Arial" panose="020B0604020202020204" pitchFamily="34" charset="0"/>
              </a:rPr>
              <a:t>King T. L. (2021) Young Carers in the COVID-19 pandemic: risks for mental health. The Lancet regional health. Western Pacific, 16, 100307. Https://doi.org/10.1016/j.lanwpc.2021.100307</a:t>
            </a:r>
            <a:endParaRPr lang="en-GB" sz="1100" dirty="0">
              <a:effectLst/>
              <a:latin typeface="Times New Roman" panose="02020603050405020304" pitchFamily="18" charset="0"/>
            </a:endParaRPr>
          </a:p>
          <a:p>
            <a:pPr marL="457200" indent="-457200">
              <a:lnSpc>
                <a:spcPct val="90000"/>
              </a:lnSpc>
            </a:pPr>
            <a:r>
              <a:rPr lang="en-GB" sz="1100" dirty="0">
                <a:effectLst/>
                <a:latin typeface="Times New Roman" panose="02020603050405020304" pitchFamily="18" charset="0"/>
              </a:rPr>
              <a:t>Mollo</a:t>
            </a:r>
            <a:r>
              <a:rPr lang="en-GB" sz="1100" dirty="0">
                <a:latin typeface="Times New Roman" panose="02020603050405020304" pitchFamily="18" charset="0"/>
              </a:rPr>
              <a:t>y, L., Beckett, P., </a:t>
            </a:r>
            <a:r>
              <a:rPr lang="en-GB" sz="1100" dirty="0" err="1">
                <a:latin typeface="Times New Roman" panose="02020603050405020304" pitchFamily="18" charset="0"/>
              </a:rPr>
              <a:t>Chidarikire</a:t>
            </a:r>
            <a:r>
              <a:rPr lang="en-GB" sz="1100" dirty="0">
                <a:latin typeface="Times New Roman" panose="02020603050405020304" pitchFamily="18" charset="0"/>
              </a:rPr>
              <a:t>, S., Merrick, T. T., Guha, M., &amp; Patton, D. (2020). Culture, the stigma of Mental illness, and young People. Journal of psychosocial nursing and mental health services, 58(11), 15-18. https://doi.org?10.3928?02793695-20201013-03</a:t>
            </a:r>
            <a:endParaRPr lang="en-GB" sz="1100" dirty="0">
              <a:effectLst/>
              <a:latin typeface="Times New Roman" panose="02020603050405020304" pitchFamily="18" charset="0"/>
            </a:endParaRPr>
          </a:p>
          <a:p>
            <a:pPr marL="457200" indent="-457200">
              <a:lnSpc>
                <a:spcPct val="90000"/>
              </a:lnSpc>
            </a:pPr>
            <a:r>
              <a:rPr lang="en-GB" sz="1100" dirty="0">
                <a:effectLst/>
                <a:latin typeface="Times New Roman" panose="02020603050405020304" pitchFamily="18" charset="0"/>
              </a:rPr>
              <a:t>Njoku, C. (2020). Cultural perspectives on mental health. </a:t>
            </a:r>
            <a:r>
              <a:rPr lang="en-GB" sz="1100" i="1" dirty="0">
                <a:effectLst/>
                <a:latin typeface="Times New Roman" panose="02020603050405020304" pitchFamily="18" charset="0"/>
              </a:rPr>
              <a:t>Cultural Perspectives on Mental Health</a:t>
            </a:r>
            <a:r>
              <a:rPr lang="en-GB" sz="1100" dirty="0">
                <a:effectLst/>
                <a:latin typeface="Times New Roman" panose="02020603050405020304" pitchFamily="18" charset="0"/>
              </a:rPr>
              <a:t>. Published.</a:t>
            </a:r>
            <a:r>
              <a:rPr lang="en-US" sz="1100" dirty="0">
                <a:effectLst/>
                <a:latin typeface="Times New Roman" panose="02020603050405020304" pitchFamily="18" charset="0"/>
              </a:rPr>
              <a:t> #</a:t>
            </a:r>
          </a:p>
          <a:p>
            <a:pPr marL="457200" indent="-457200">
              <a:lnSpc>
                <a:spcPct val="90000"/>
              </a:lnSpc>
            </a:pPr>
            <a:r>
              <a:rPr lang="en-GB" sz="1100" i="0" dirty="0">
                <a:effectLst/>
                <a:latin typeface="Open Sans" panose="020B0606030504020204" pitchFamily="34" charset="0"/>
              </a:rPr>
              <a:t>O'Brien, R. A. P. (2015, June 18). 2011 Census analysis: Ethnicity and religion of the non-UK born population in England and Wales - Office for National Statistics. </a:t>
            </a:r>
            <a:r>
              <a:rPr lang="en-GB" sz="1100" i="0" dirty="0" err="1">
                <a:effectLst/>
                <a:latin typeface="Open Sans" panose="020B0606030504020204" pitchFamily="34" charset="0"/>
              </a:rPr>
              <a:t>Www.Ons.Gov.Uk</a:t>
            </a:r>
            <a:r>
              <a:rPr lang="en-GB" sz="1100" i="0" dirty="0">
                <a:effectLst/>
                <a:latin typeface="Open Sans" panose="020B0606030504020204" pitchFamily="34" charset="0"/>
              </a:rPr>
              <a:t>. Retrieved 24 November 2021, from 	</a:t>
            </a:r>
            <a:r>
              <a:rPr lang="en-GB" sz="1100" i="0" dirty="0">
                <a:effectLst/>
                <a:latin typeface="Open Sans" panose="020B0606030504020204" pitchFamily="34" charset="0"/>
                <a:hlinkClick r:id="rId4"/>
              </a:rPr>
              <a:t>https://www.ons.gov.uk/peoplepopulationandcommunity/culturalidentity/ethnicity/articles/2011censusanalys</a:t>
            </a:r>
            <a:r>
              <a:rPr lang="en-GB" sz="1100" i="0" dirty="0">
                <a:effectLst/>
                <a:latin typeface="Open Sans" panose="020B0606030504020204" pitchFamily="34" charset="0"/>
              </a:rPr>
              <a:t>	</a:t>
            </a:r>
            <a:r>
              <a:rPr lang="en-GB" sz="1100" i="0" dirty="0" err="1">
                <a:effectLst/>
                <a:latin typeface="Open Sans" panose="020B0606030504020204" pitchFamily="34" charset="0"/>
              </a:rPr>
              <a:t>isethnicityandreligionofthenonukbornpopulationinenglandandwales</a:t>
            </a:r>
            <a:r>
              <a:rPr lang="en-GB" sz="1100" i="0" dirty="0">
                <a:effectLst/>
                <a:latin typeface="Open Sans" panose="020B0606030504020204" pitchFamily="34" charset="0"/>
              </a:rPr>
              <a:t>/2015-06-18</a:t>
            </a:r>
          </a:p>
          <a:p>
            <a:pPr marL="457200" indent="-457200">
              <a:lnSpc>
                <a:spcPct val="90000"/>
              </a:lnSpc>
            </a:pPr>
            <a:r>
              <a:rPr lang="en-US" sz="1100" dirty="0">
                <a:effectLst/>
                <a:latin typeface="Times New Roman" panose="02020603050405020304" pitchFamily="18" charset="0"/>
              </a:rPr>
              <a:t>Salamanca-</a:t>
            </a:r>
            <a:r>
              <a:rPr lang="en-US" sz="1100" dirty="0" err="1">
                <a:effectLst/>
                <a:latin typeface="Times New Roman" panose="02020603050405020304" pitchFamily="18" charset="0"/>
              </a:rPr>
              <a:t>Buentello</a:t>
            </a:r>
            <a:r>
              <a:rPr lang="en-US" sz="1100" dirty="0">
                <a:effectLst/>
                <a:latin typeface="Times New Roman" panose="02020603050405020304" pitchFamily="18" charset="0"/>
              </a:rPr>
              <a:t>, F., Seeman, M. V., </a:t>
            </a:r>
            <a:r>
              <a:rPr lang="en-US" sz="1100" dirty="0" err="1">
                <a:effectLst/>
                <a:latin typeface="Times New Roman" panose="02020603050405020304" pitchFamily="18" charset="0"/>
              </a:rPr>
              <a:t>Daar</a:t>
            </a:r>
            <a:r>
              <a:rPr lang="en-US" sz="1100" dirty="0">
                <a:effectLst/>
                <a:latin typeface="Times New Roman" panose="02020603050405020304" pitchFamily="18" charset="0"/>
              </a:rPr>
              <a:t>, A, S., &amp; </a:t>
            </a:r>
            <a:r>
              <a:rPr lang="en-US" sz="1100" dirty="0" err="1">
                <a:effectLst/>
                <a:latin typeface="Times New Roman" panose="02020603050405020304" pitchFamily="18" charset="0"/>
              </a:rPr>
              <a:t>Upshar</a:t>
            </a:r>
            <a:r>
              <a:rPr lang="en-US" sz="1100" dirty="0">
                <a:effectLst/>
                <a:latin typeface="Times New Roman" panose="02020603050405020304" pitchFamily="18" charset="0"/>
              </a:rPr>
              <a:t>, R, E. (2020) The ethical, social, and cultural dimensions of screening for mental health in children and adolescents of the developing world. </a:t>
            </a:r>
            <a:r>
              <a:rPr lang="en-US" sz="1100" dirty="0" err="1">
                <a:effectLst/>
                <a:latin typeface="Times New Roman" panose="02020603050405020304" pitchFamily="18" charset="0"/>
              </a:rPr>
              <a:t>PLoS</a:t>
            </a:r>
            <a:r>
              <a:rPr lang="en-US" sz="1100" dirty="0">
                <a:effectLst/>
                <a:latin typeface="Times New Roman" panose="02020603050405020304" pitchFamily="18" charset="0"/>
              </a:rPr>
              <a:t> one, 15(8), e0237853. https://doi.org/10.1371/journal.0237853</a:t>
            </a:r>
          </a:p>
          <a:p>
            <a:pPr marL="457200" indent="-457200">
              <a:lnSpc>
                <a:spcPct val="90000"/>
              </a:lnSpc>
            </a:pPr>
            <a:r>
              <a:rPr lang="en-US" sz="1100" dirty="0">
                <a:effectLst/>
                <a:latin typeface="Times New Roman" panose="02020603050405020304" pitchFamily="18" charset="0"/>
              </a:rPr>
              <a:t>Sher, L. (2020). The impact of the COVID-19 pandemic on suicide rates. </a:t>
            </a:r>
            <a:r>
              <a:rPr lang="en-US" sz="1100" i="1" dirty="0">
                <a:effectLst/>
                <a:latin typeface="Times New Roman" panose="02020603050405020304" pitchFamily="18" charset="0"/>
              </a:rPr>
              <a:t>QJM: An International Journal of Medicine</a:t>
            </a:r>
            <a:r>
              <a:rPr lang="en-US" sz="1100" dirty="0">
                <a:effectLst/>
                <a:latin typeface="Times New Roman" panose="02020603050405020304" pitchFamily="18" charset="0"/>
              </a:rPr>
              <a:t>, </a:t>
            </a:r>
            <a:r>
              <a:rPr lang="en-US" sz="1100" i="1" dirty="0">
                <a:effectLst/>
                <a:latin typeface="Times New Roman" panose="02020603050405020304" pitchFamily="18" charset="0"/>
              </a:rPr>
              <a:t>113</a:t>
            </a:r>
            <a:r>
              <a:rPr lang="en-US" sz="1100" dirty="0">
                <a:effectLst/>
                <a:latin typeface="Times New Roman" panose="02020603050405020304" pitchFamily="18" charset="0"/>
              </a:rPr>
              <a:t>(10), 707–712. </a:t>
            </a:r>
            <a:r>
              <a:rPr lang="en-US" sz="1100" dirty="0">
                <a:effectLst/>
                <a:latin typeface="Times New Roman" panose="02020603050405020304" pitchFamily="18" charset="0"/>
                <a:hlinkClick r:id="rId5"/>
              </a:rPr>
              <a:t>https://doi.org/10.1093/qjmed/hcaa202</a:t>
            </a:r>
            <a:endParaRPr lang="en-US" sz="1100" dirty="0">
              <a:effectLst/>
              <a:latin typeface="Times New Roman" panose="02020603050405020304" pitchFamily="18" charset="0"/>
            </a:endParaRPr>
          </a:p>
          <a:p>
            <a:pPr marL="0" indent="0">
              <a:lnSpc>
                <a:spcPct val="90000"/>
              </a:lnSpc>
              <a:buNone/>
            </a:pPr>
            <a:r>
              <a:rPr lang="en-US" sz="1000" dirty="0">
                <a:effectLst/>
                <a:latin typeface="Times New Roman" panose="02020603050405020304" pitchFamily="18" charset="0"/>
              </a:rPr>
              <a:t>	World Health Organization.  Adolescent mental health. </a:t>
            </a:r>
            <a:r>
              <a:rPr lang="en-US" sz="1000" dirty="0">
                <a:latin typeface="Times New Roman" panose="02020603050405020304" pitchFamily="18" charset="0"/>
              </a:rPr>
              <a:t>Nov 2021</a:t>
            </a:r>
            <a:r>
              <a:rPr lang="en-US" sz="1000" dirty="0">
                <a:effectLst/>
                <a:latin typeface="Times New Roman" panose="02020603050405020304" pitchFamily="18" charset="0"/>
              </a:rPr>
              <a:t>                                                                                                                    </a:t>
            </a:r>
          </a:p>
          <a:p>
            <a:pPr marL="457200" indent="-457200">
              <a:lnSpc>
                <a:spcPct val="90000"/>
              </a:lnSpc>
            </a:pPr>
            <a:endParaRPr lang="en-GB" sz="1000" dirty="0"/>
          </a:p>
        </p:txBody>
      </p:sp>
    </p:spTree>
    <p:extLst>
      <p:ext uri="{BB962C8B-B14F-4D97-AF65-F5344CB8AC3E}">
        <p14:creationId xmlns:p14="http://schemas.microsoft.com/office/powerpoint/2010/main" val="2505475023"/>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0033FA223336B44AB78A5EBBE6527CC3" ma:contentTypeVersion="7" ma:contentTypeDescription="Create a new document." ma:contentTypeScope="" ma:versionID="67899e27d6a30a1b0680042708aad820">
  <xsd:schema xmlns:xsd="http://www.w3.org/2001/XMLSchema" xmlns:xs="http://www.w3.org/2001/XMLSchema" xmlns:p="http://schemas.microsoft.com/office/2006/metadata/properties" xmlns:ns3="7b23fa32-4003-4364-bee1-595462966394" xmlns:ns4="f54e4810-f1f5-4bce-aa8e-e4722dc561be" targetNamespace="http://schemas.microsoft.com/office/2006/metadata/properties" ma:root="true" ma:fieldsID="868ebffb0b35b0d1c6b48b017c9dca7c" ns3:_="" ns4:_="">
    <xsd:import namespace="7b23fa32-4003-4364-bee1-595462966394"/>
    <xsd:import namespace="f54e4810-f1f5-4bce-aa8e-e4722dc561be"/>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23fa32-4003-4364-bee1-59546296639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54e4810-f1f5-4bce-aa8e-e4722dc561b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7950952-6BE6-4305-BBE7-3BD78C1057A6}">
  <ds:schemaRefs>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purl.org/dc/terms/"/>
    <ds:schemaRef ds:uri="http://www.w3.org/XML/1998/namespace"/>
    <ds:schemaRef ds:uri="f54e4810-f1f5-4bce-aa8e-e4722dc561be"/>
    <ds:schemaRef ds:uri="7b23fa32-4003-4364-bee1-595462966394"/>
    <ds:schemaRef ds:uri="http://purl.org/dc/dcmitype/"/>
  </ds:schemaRefs>
</ds:datastoreItem>
</file>

<file path=customXml/itemProps2.xml><?xml version="1.0" encoding="utf-8"?>
<ds:datastoreItem xmlns:ds="http://schemas.openxmlformats.org/officeDocument/2006/customXml" ds:itemID="{020C596E-5A9E-4430-8851-7FF624E09645}">
  <ds:schemaRefs>
    <ds:schemaRef ds:uri="http://schemas.microsoft.com/sharepoint/v3/contenttype/forms"/>
  </ds:schemaRefs>
</ds:datastoreItem>
</file>

<file path=customXml/itemProps3.xml><?xml version="1.0" encoding="utf-8"?>
<ds:datastoreItem xmlns:ds="http://schemas.openxmlformats.org/officeDocument/2006/customXml" ds:itemID="{3155243E-DF0B-4AB4-8FD2-8557AF7A0DC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b23fa32-4003-4364-bee1-595462966394"/>
    <ds:schemaRef ds:uri="f54e4810-f1f5-4bce-aa8e-e4722dc561b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TM03457452[[fn=Celestial]]</Template>
  <TotalTime>8777</TotalTime>
  <Words>1284</Words>
  <Application>Microsoft Office PowerPoint</Application>
  <PresentationFormat>Widescreen</PresentationFormat>
  <Paragraphs>66</Paragraphs>
  <Slides>2</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vt:i4>
      </vt:variant>
    </vt:vector>
  </HeadingPairs>
  <TitlesOfParts>
    <vt:vector size="11" baseType="lpstr">
      <vt:lpstr>Arial</vt:lpstr>
      <vt:lpstr>Calibri</vt:lpstr>
      <vt:lpstr>Calibri Light</vt:lpstr>
      <vt:lpstr>Garamond</vt:lpstr>
      <vt:lpstr>Georgia</vt:lpstr>
      <vt:lpstr>Open Sans</vt:lpstr>
      <vt:lpstr>Symbol</vt:lpstr>
      <vt:lpstr>Times New Roman</vt:lpstr>
      <vt:lpstr>Celestial</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Stanley Allan Jones (1906612)</dc:creator>
  <cp:lastModifiedBy>Stanley Allan Jones</cp:lastModifiedBy>
  <cp:revision>8</cp:revision>
  <dcterms:created xsi:type="dcterms:W3CDTF">2021-11-16T20:21:16Z</dcterms:created>
  <dcterms:modified xsi:type="dcterms:W3CDTF">2021-11-25T02:54:59Z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0x0101000033FA223336B44AB78A5EBBE6527CC3</vt:lpwstr>
  </property>
</Properties>
</file>