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24"/>
  </p:handoutMasterIdLst>
  <p:sldIdLst>
    <p:sldId id="256" r:id="rId2"/>
    <p:sldId id="257" r:id="rId3"/>
    <p:sldId id="258" r:id="rId4"/>
    <p:sldId id="259" r:id="rId5"/>
    <p:sldId id="260" r:id="rId6"/>
    <p:sldId id="270" r:id="rId7"/>
    <p:sldId id="261" r:id="rId8"/>
    <p:sldId id="264" r:id="rId9"/>
    <p:sldId id="265" r:id="rId10"/>
    <p:sldId id="263" r:id="rId11"/>
    <p:sldId id="266" r:id="rId12"/>
    <p:sldId id="267" r:id="rId13"/>
    <p:sldId id="268" r:id="rId14"/>
    <p:sldId id="269" r:id="rId15"/>
    <p:sldId id="271" r:id="rId16"/>
    <p:sldId id="273" r:id="rId17"/>
    <p:sldId id="274" r:id="rId18"/>
    <p:sldId id="275" r:id="rId19"/>
    <p:sldId id="276" r:id="rId20"/>
    <p:sldId id="277" r:id="rId21"/>
    <p:sldId id="278" r:id="rId22"/>
    <p:sldId id="279" r:id="rId23"/>
  </p:sldIdLst>
  <p:sldSz cx="12192000" cy="6858000"/>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116" d="100"/>
          <a:sy n="116" d="100"/>
        </p:scale>
        <p:origin x="390" y="13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777607" y="0"/>
            <a:ext cx="2889938" cy="489374"/>
          </a:xfrm>
          <a:prstGeom prst="rect">
            <a:avLst/>
          </a:prstGeom>
        </p:spPr>
        <p:txBody>
          <a:bodyPr vert="horz" lIns="91440" tIns="45720" rIns="91440" bIns="45720" rtlCol="0"/>
          <a:lstStyle>
            <a:lvl1pPr algn="r">
              <a:defRPr sz="1200"/>
            </a:lvl1pPr>
          </a:lstStyle>
          <a:p>
            <a:fld id="{7B382FDC-13EB-48A8-9DEE-4B0A9B6E761A}" type="datetimeFigureOut">
              <a:rPr lang="en-GB" smtClean="0"/>
              <a:t>16/11/2017</a:t>
            </a:fld>
            <a:endParaRPr lang="en-GB"/>
          </a:p>
        </p:txBody>
      </p:sp>
      <p:sp>
        <p:nvSpPr>
          <p:cNvPr id="4" name="Footer Placeholder 3"/>
          <p:cNvSpPr>
            <a:spLocks noGrp="1"/>
          </p:cNvSpPr>
          <p:nvPr>
            <p:ph type="ftr" sz="quarter" idx="2"/>
          </p:nvPr>
        </p:nvSpPr>
        <p:spPr>
          <a:xfrm>
            <a:off x="0" y="9264228"/>
            <a:ext cx="2889938" cy="489373"/>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777607" y="9264228"/>
            <a:ext cx="2889938" cy="489373"/>
          </a:xfrm>
          <a:prstGeom prst="rect">
            <a:avLst/>
          </a:prstGeom>
        </p:spPr>
        <p:txBody>
          <a:bodyPr vert="horz" lIns="91440" tIns="45720" rIns="91440" bIns="45720" rtlCol="0" anchor="b"/>
          <a:lstStyle>
            <a:lvl1pPr algn="r">
              <a:defRPr sz="1200"/>
            </a:lvl1pPr>
          </a:lstStyle>
          <a:p>
            <a:fld id="{0DA72488-D122-4D22-8B2B-B0164CFEC76D}" type="slidenum">
              <a:rPr lang="en-GB" smtClean="0"/>
              <a:t>‹#›</a:t>
            </a:fld>
            <a:endParaRPr lang="en-GB"/>
          </a:p>
        </p:txBody>
      </p:sp>
    </p:spTree>
    <p:extLst>
      <p:ext uri="{BB962C8B-B14F-4D97-AF65-F5344CB8AC3E}">
        <p14:creationId xmlns:p14="http://schemas.microsoft.com/office/powerpoint/2010/main" val="303889195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7C49C68-64DE-4779-83A6-A8B328FEEB0A}" type="datetimeFigureOut">
              <a:rPr lang="en-US" smtClean="0"/>
              <a:t>11/16/2017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7573EB-8765-4867-BA11-2A1E504A75B3}" type="slidenum">
              <a:rPr lang="en-US" smtClean="0"/>
              <a:t>‹#›</a:t>
            </a:fld>
            <a:endParaRPr lang="en-US"/>
          </a:p>
        </p:txBody>
      </p:sp>
    </p:spTree>
    <p:extLst>
      <p:ext uri="{BB962C8B-B14F-4D97-AF65-F5344CB8AC3E}">
        <p14:creationId xmlns:p14="http://schemas.microsoft.com/office/powerpoint/2010/main" val="37079468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7C49C68-64DE-4779-83A6-A8B328FEEB0A}" type="datetimeFigureOut">
              <a:rPr lang="en-US" smtClean="0"/>
              <a:t>11/16/2017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7573EB-8765-4867-BA11-2A1E504A75B3}" type="slidenum">
              <a:rPr lang="en-US" smtClean="0"/>
              <a:t>‹#›</a:t>
            </a:fld>
            <a:endParaRPr lang="en-US"/>
          </a:p>
        </p:txBody>
      </p:sp>
    </p:spTree>
    <p:extLst>
      <p:ext uri="{BB962C8B-B14F-4D97-AF65-F5344CB8AC3E}">
        <p14:creationId xmlns:p14="http://schemas.microsoft.com/office/powerpoint/2010/main" val="42151100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7C49C68-64DE-4779-83A6-A8B328FEEB0A}" type="datetimeFigureOut">
              <a:rPr lang="en-US" smtClean="0"/>
              <a:t>11/16/2017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7573EB-8765-4867-BA11-2A1E504A75B3}" type="slidenum">
              <a:rPr lang="en-US" smtClean="0"/>
              <a:t>‹#›</a:t>
            </a:fld>
            <a:endParaRPr lang="en-US"/>
          </a:p>
        </p:txBody>
      </p:sp>
    </p:spTree>
    <p:extLst>
      <p:ext uri="{BB962C8B-B14F-4D97-AF65-F5344CB8AC3E}">
        <p14:creationId xmlns:p14="http://schemas.microsoft.com/office/powerpoint/2010/main" val="41343350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7C49C68-64DE-4779-83A6-A8B328FEEB0A}" type="datetimeFigureOut">
              <a:rPr lang="en-US" smtClean="0"/>
              <a:t>11/16/2017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57573EB-8765-4867-BA11-2A1E504A75B3}" type="slidenum">
              <a:rPr lang="en-US" smtClean="0"/>
              <a:t>‹#›</a:t>
            </a:fld>
            <a:endParaRPr lang="en-US"/>
          </a:p>
        </p:txBody>
      </p:sp>
    </p:spTree>
    <p:extLst>
      <p:ext uri="{BB962C8B-B14F-4D97-AF65-F5344CB8AC3E}">
        <p14:creationId xmlns:p14="http://schemas.microsoft.com/office/powerpoint/2010/main" val="40459905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7C49C68-64DE-4779-83A6-A8B328FEEB0A}" type="datetimeFigureOut">
              <a:rPr lang="en-US" smtClean="0"/>
              <a:t>11/16/2017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57573EB-8765-4867-BA11-2A1E504A75B3}" type="slidenum">
              <a:rPr lang="en-US" smtClean="0"/>
              <a:t>‹#›</a:t>
            </a:fld>
            <a:endParaRPr lang="en-US"/>
          </a:p>
        </p:txBody>
      </p:sp>
    </p:spTree>
    <p:extLst>
      <p:ext uri="{BB962C8B-B14F-4D97-AF65-F5344CB8AC3E}">
        <p14:creationId xmlns:p14="http://schemas.microsoft.com/office/powerpoint/2010/main" val="39730215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7C49C68-64DE-4779-83A6-A8B328FEEB0A}" type="datetimeFigureOut">
              <a:rPr lang="en-US" smtClean="0"/>
              <a:t>11/16/2017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57573EB-8765-4867-BA11-2A1E504A75B3}" type="slidenum">
              <a:rPr lang="en-US" smtClean="0"/>
              <a:t>‹#›</a:t>
            </a:fld>
            <a:endParaRPr lang="en-US"/>
          </a:p>
        </p:txBody>
      </p:sp>
    </p:spTree>
    <p:extLst>
      <p:ext uri="{BB962C8B-B14F-4D97-AF65-F5344CB8AC3E}">
        <p14:creationId xmlns:p14="http://schemas.microsoft.com/office/powerpoint/2010/main" val="13573170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7C49C68-64DE-4779-83A6-A8B328FEEB0A}" type="datetimeFigureOut">
              <a:rPr lang="en-US" smtClean="0"/>
              <a:t>11/16/2017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57573EB-8765-4867-BA11-2A1E504A75B3}" type="slidenum">
              <a:rPr lang="en-US" smtClean="0"/>
              <a:t>‹#›</a:t>
            </a:fld>
            <a:endParaRPr lang="en-US"/>
          </a:p>
        </p:txBody>
      </p:sp>
    </p:spTree>
    <p:extLst>
      <p:ext uri="{BB962C8B-B14F-4D97-AF65-F5344CB8AC3E}">
        <p14:creationId xmlns:p14="http://schemas.microsoft.com/office/powerpoint/2010/main" val="31125832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7C49C68-64DE-4779-83A6-A8B328FEEB0A}" type="datetimeFigureOut">
              <a:rPr lang="en-US" smtClean="0"/>
              <a:t>11/16/2017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57573EB-8765-4867-BA11-2A1E504A75B3}" type="slidenum">
              <a:rPr lang="en-US" smtClean="0"/>
              <a:t>‹#›</a:t>
            </a:fld>
            <a:endParaRPr lang="en-US"/>
          </a:p>
        </p:txBody>
      </p:sp>
    </p:spTree>
    <p:extLst>
      <p:ext uri="{BB962C8B-B14F-4D97-AF65-F5344CB8AC3E}">
        <p14:creationId xmlns:p14="http://schemas.microsoft.com/office/powerpoint/2010/main" val="31631609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7C49C68-64DE-4779-83A6-A8B328FEEB0A}" type="datetimeFigureOut">
              <a:rPr lang="en-US" smtClean="0"/>
              <a:t>11/16/2017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57573EB-8765-4867-BA11-2A1E504A75B3}" type="slidenum">
              <a:rPr lang="en-US" smtClean="0"/>
              <a:t>‹#›</a:t>
            </a:fld>
            <a:endParaRPr lang="en-US"/>
          </a:p>
        </p:txBody>
      </p:sp>
    </p:spTree>
    <p:extLst>
      <p:ext uri="{BB962C8B-B14F-4D97-AF65-F5344CB8AC3E}">
        <p14:creationId xmlns:p14="http://schemas.microsoft.com/office/powerpoint/2010/main" val="3667651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7C49C68-64DE-4779-83A6-A8B328FEEB0A}" type="datetimeFigureOut">
              <a:rPr lang="en-US" smtClean="0"/>
              <a:t>11/16/2017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7573EB-8765-4867-BA11-2A1E504A75B3}" type="slidenum">
              <a:rPr lang="en-US" smtClean="0"/>
              <a:t>‹#›</a:t>
            </a:fld>
            <a:endParaRPr lang="en-US"/>
          </a:p>
        </p:txBody>
      </p:sp>
    </p:spTree>
    <p:extLst>
      <p:ext uri="{BB962C8B-B14F-4D97-AF65-F5344CB8AC3E}">
        <p14:creationId xmlns:p14="http://schemas.microsoft.com/office/powerpoint/2010/main" val="20969150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7C49C68-64DE-4779-83A6-A8B328FEEB0A}" type="datetimeFigureOut">
              <a:rPr lang="en-US" smtClean="0"/>
              <a:t>11/16/2017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7573EB-8765-4867-BA11-2A1E504A75B3}" type="slidenum">
              <a:rPr lang="en-US" smtClean="0"/>
              <a:t>‹#›</a:t>
            </a:fld>
            <a:endParaRPr lang="en-US"/>
          </a:p>
        </p:txBody>
      </p:sp>
    </p:spTree>
    <p:extLst>
      <p:ext uri="{BB962C8B-B14F-4D97-AF65-F5344CB8AC3E}">
        <p14:creationId xmlns:p14="http://schemas.microsoft.com/office/powerpoint/2010/main" val="15934244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7C49C68-64DE-4779-83A6-A8B328FEEB0A}" type="datetimeFigureOut">
              <a:rPr lang="en-US" smtClean="0"/>
              <a:t>11/16/2017</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57573EB-8765-4867-BA11-2A1E504A75B3}" type="slidenum">
              <a:rPr lang="en-US" smtClean="0"/>
              <a:t>‹#›</a:t>
            </a:fld>
            <a:endParaRPr lang="en-US"/>
          </a:p>
        </p:txBody>
      </p:sp>
    </p:spTree>
    <p:extLst>
      <p:ext uri="{BB962C8B-B14F-4D97-AF65-F5344CB8AC3E}">
        <p14:creationId xmlns:p14="http://schemas.microsoft.com/office/powerpoint/2010/main" val="10019772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2434107"/>
            <a:ext cx="12192000" cy="707886"/>
          </a:xfrm>
          <a:prstGeom prst="rect">
            <a:avLst/>
          </a:prstGeom>
          <a:noFill/>
        </p:spPr>
        <p:txBody>
          <a:bodyPr wrap="square" rtlCol="0">
            <a:spAutoFit/>
          </a:bodyPr>
          <a:lstStyle/>
          <a:p>
            <a:pPr algn="ctr"/>
            <a:r>
              <a:rPr lang="en-US" sz="4000" dirty="0" smtClean="0"/>
              <a:t>Key Debates in Medieval History Part 1</a:t>
            </a:r>
            <a:endParaRPr lang="en-US" sz="4000" dirty="0"/>
          </a:p>
        </p:txBody>
      </p:sp>
    </p:spTree>
    <p:extLst>
      <p:ext uri="{BB962C8B-B14F-4D97-AF65-F5344CB8AC3E}">
        <p14:creationId xmlns:p14="http://schemas.microsoft.com/office/powerpoint/2010/main" val="8643106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12192000" cy="3785652"/>
          </a:xfrm>
          <a:prstGeom prst="rect">
            <a:avLst/>
          </a:prstGeom>
          <a:noFill/>
        </p:spPr>
        <p:txBody>
          <a:bodyPr wrap="square" rtlCol="0">
            <a:spAutoFit/>
          </a:bodyPr>
          <a:lstStyle/>
          <a:p>
            <a:pPr algn="ctr"/>
            <a:r>
              <a:rPr lang="en-US" sz="4000" dirty="0" smtClean="0"/>
              <a:t>The source of the debate</a:t>
            </a:r>
          </a:p>
          <a:p>
            <a:endParaRPr lang="en-US" sz="4000" dirty="0"/>
          </a:p>
          <a:p>
            <a:pPr marL="342900" indent="-342900">
              <a:buFont typeface="Arial" panose="020B0604020202020204" pitchFamily="34" charset="0"/>
              <a:buChar char="•"/>
            </a:pPr>
            <a:r>
              <a:rPr lang="en-US" sz="2800" dirty="0" smtClean="0">
                <a:cs typeface="Arial" panose="020B0604020202020204" pitchFamily="34" charset="0"/>
              </a:rPr>
              <a:t>Pope Gregory the Great to Bishop </a:t>
            </a:r>
            <a:r>
              <a:rPr lang="en-US" sz="2800" dirty="0" err="1" smtClean="0">
                <a:cs typeface="Arial" panose="020B0604020202020204" pitchFamily="34" charset="0"/>
              </a:rPr>
              <a:t>Serenus</a:t>
            </a:r>
            <a:r>
              <a:rPr lang="en-US" sz="2800" dirty="0" smtClean="0">
                <a:cs typeface="Arial" panose="020B0604020202020204" pitchFamily="34" charset="0"/>
              </a:rPr>
              <a:t> of Marseilles (600 CE): “To adore images is one thing; to teach with their help what should be adored is another. What Scripture is to the educated, images are to the ignorant, who see through them what they must accept; </a:t>
            </a:r>
            <a:r>
              <a:rPr lang="en-US" sz="2800" i="1" dirty="0" smtClean="0">
                <a:cs typeface="Arial" panose="020B0604020202020204" pitchFamily="34" charset="0"/>
              </a:rPr>
              <a:t>they read in them what they cannot read in books</a:t>
            </a:r>
            <a:r>
              <a:rPr lang="en-US" sz="2800" dirty="0" smtClean="0">
                <a:cs typeface="Arial" panose="020B0604020202020204" pitchFamily="34" charset="0"/>
              </a:rPr>
              <a:t>.” [emphasis added]</a:t>
            </a:r>
          </a:p>
          <a:p>
            <a:endParaRPr lang="en-US" sz="2000" dirty="0" smtClean="0"/>
          </a:p>
        </p:txBody>
      </p:sp>
    </p:spTree>
    <p:extLst>
      <p:ext uri="{BB962C8B-B14F-4D97-AF65-F5344CB8AC3E}">
        <p14:creationId xmlns:p14="http://schemas.microsoft.com/office/powerpoint/2010/main" val="13871184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12192000" cy="2769989"/>
          </a:xfrm>
          <a:prstGeom prst="rect">
            <a:avLst/>
          </a:prstGeom>
          <a:noFill/>
        </p:spPr>
        <p:txBody>
          <a:bodyPr wrap="square" rtlCol="0">
            <a:spAutoFit/>
          </a:bodyPr>
          <a:lstStyle/>
          <a:p>
            <a:pPr algn="ctr"/>
            <a:r>
              <a:rPr lang="en-US" sz="3600" dirty="0" smtClean="0"/>
              <a:t>Biblical injunction against images:</a:t>
            </a:r>
          </a:p>
          <a:p>
            <a:pPr algn="ctr"/>
            <a:endParaRPr lang="en-US" sz="3600" dirty="0" smtClean="0"/>
          </a:p>
          <a:p>
            <a:pPr algn="ctr"/>
            <a:endParaRPr lang="en-US" dirty="0"/>
          </a:p>
          <a:p>
            <a:pPr marL="342900" indent="-342900">
              <a:buFont typeface="Arial" panose="020B0604020202020204" pitchFamily="34" charset="0"/>
              <a:buChar char="•"/>
            </a:pPr>
            <a:r>
              <a:rPr lang="en-US" sz="2800" dirty="0" smtClean="0"/>
              <a:t>“Thou shalt not make unto thee any graven image, or any likeness of any thing that is in heaven above, or that is in the earth beneath, or that is in the water under the earth.”—Exodus 20:4</a:t>
            </a:r>
          </a:p>
        </p:txBody>
      </p:sp>
    </p:spTree>
    <p:extLst>
      <p:ext uri="{BB962C8B-B14F-4D97-AF65-F5344CB8AC3E}">
        <p14:creationId xmlns:p14="http://schemas.microsoft.com/office/powerpoint/2010/main" val="4150062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12191999" cy="4924425"/>
          </a:xfrm>
          <a:prstGeom prst="rect">
            <a:avLst/>
          </a:prstGeom>
          <a:noFill/>
        </p:spPr>
        <p:txBody>
          <a:bodyPr wrap="square" rtlCol="0">
            <a:spAutoFit/>
          </a:bodyPr>
          <a:lstStyle/>
          <a:p>
            <a:pPr algn="ctr"/>
            <a:r>
              <a:rPr lang="en-US" sz="3600" dirty="0" smtClean="0"/>
              <a:t>The iconoclasts:</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sz="2800" dirty="0" smtClean="0"/>
              <a:t>Tertullian </a:t>
            </a:r>
            <a:r>
              <a:rPr lang="en-US" sz="2800" dirty="0" smtClean="0">
                <a:cs typeface="Arial" panose="020B0604020202020204" pitchFamily="34" charset="0"/>
              </a:rPr>
              <a:t>(2</a:t>
            </a:r>
            <a:r>
              <a:rPr lang="en-US" sz="2800" baseline="30000" dirty="0" smtClean="0">
                <a:cs typeface="Arial" panose="020B0604020202020204" pitchFamily="34" charset="0"/>
              </a:rPr>
              <a:t>nd</a:t>
            </a:r>
            <a:r>
              <a:rPr lang="en-US" sz="2800" dirty="0" smtClean="0">
                <a:cs typeface="Arial" panose="020B0604020202020204" pitchFamily="34" charset="0"/>
              </a:rPr>
              <a:t>-3</a:t>
            </a:r>
            <a:r>
              <a:rPr lang="en-US" sz="2800" baseline="30000" dirty="0" smtClean="0">
                <a:cs typeface="Arial" panose="020B0604020202020204" pitchFamily="34" charset="0"/>
              </a:rPr>
              <a:t>rd</a:t>
            </a:r>
            <a:r>
              <a:rPr lang="en-US" sz="2800" dirty="0" smtClean="0">
                <a:cs typeface="Arial" panose="020B0604020202020204" pitchFamily="34" charset="0"/>
              </a:rPr>
              <a:t> century CE): “God is not pleased by what he himself did not produce…Now even if the material out of which something is made is from God, it does not therefore follow that every way of enjoying these things is also of God.”</a:t>
            </a:r>
          </a:p>
          <a:p>
            <a:pPr marL="285750" indent="-285750">
              <a:buFont typeface="Arial" panose="020B0604020202020204" pitchFamily="34" charset="0"/>
              <a:buChar char="•"/>
            </a:pPr>
            <a:endParaRPr lang="en-US" sz="2800" dirty="0">
              <a:cs typeface="Arial" panose="020B0604020202020204" pitchFamily="34" charset="0"/>
            </a:endParaRPr>
          </a:p>
          <a:p>
            <a:pPr marL="285750" indent="-285750">
              <a:buFont typeface="Arial" panose="020B0604020202020204" pitchFamily="34" charset="0"/>
              <a:buChar char="•"/>
            </a:pPr>
            <a:r>
              <a:rPr lang="en-US" sz="2800" dirty="0" smtClean="0">
                <a:cs typeface="Arial" panose="020B0604020202020204" pitchFamily="34" charset="0"/>
              </a:rPr>
              <a:t>Bishop Eusebius of Caesarea to the Empress Constantia (early 4</a:t>
            </a:r>
            <a:r>
              <a:rPr lang="en-US" sz="2800" baseline="30000" dirty="0" smtClean="0">
                <a:cs typeface="Arial" panose="020B0604020202020204" pitchFamily="34" charset="0"/>
              </a:rPr>
              <a:t>th</a:t>
            </a:r>
            <a:r>
              <a:rPr lang="en-US" sz="2800" dirty="0" smtClean="0">
                <a:cs typeface="Arial" panose="020B0604020202020204" pitchFamily="34" charset="0"/>
              </a:rPr>
              <a:t> century CE): “What image of Christ are you seeking?...I myself cannot think that you are asking for an image of the divine form.”</a:t>
            </a:r>
          </a:p>
          <a:p>
            <a:pPr marL="285750" indent="-285750">
              <a:buFont typeface="Arial" panose="020B0604020202020204" pitchFamily="34" charset="0"/>
              <a:buChar char="•"/>
            </a:pPr>
            <a:endParaRPr lang="en-US" dirty="0" smtClean="0"/>
          </a:p>
          <a:p>
            <a:pPr marL="285750" indent="-285750">
              <a:buFont typeface="Arial" panose="020B0604020202020204" pitchFamily="34" charset="0"/>
              <a:buChar char="•"/>
            </a:pPr>
            <a:endParaRPr lang="en-US" dirty="0"/>
          </a:p>
        </p:txBody>
      </p:sp>
    </p:spTree>
    <p:extLst>
      <p:ext uri="{BB962C8B-B14F-4D97-AF65-F5344CB8AC3E}">
        <p14:creationId xmlns:p14="http://schemas.microsoft.com/office/powerpoint/2010/main" val="24837807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12192000" cy="3108543"/>
          </a:xfrm>
          <a:prstGeom prst="rect">
            <a:avLst/>
          </a:prstGeom>
          <a:noFill/>
        </p:spPr>
        <p:txBody>
          <a:bodyPr wrap="square" rtlCol="0">
            <a:spAutoFit/>
          </a:bodyPr>
          <a:lstStyle/>
          <a:p>
            <a:pPr algn="ctr"/>
            <a:r>
              <a:rPr lang="en-US" sz="3600" dirty="0" smtClean="0"/>
              <a:t>To an iconoclast, what kinds of images were permissible?</a:t>
            </a:r>
            <a:endParaRPr lang="en-US" sz="3600" dirty="0"/>
          </a:p>
          <a:p>
            <a:pPr marL="571500" indent="-571500">
              <a:buFont typeface="Arial" panose="020B0604020202020204" pitchFamily="34" charset="0"/>
              <a:buChar char="•"/>
            </a:pPr>
            <a:endParaRPr lang="en-US" sz="2800" dirty="0" smtClean="0"/>
          </a:p>
          <a:p>
            <a:pPr marL="571500" indent="-571500">
              <a:buFont typeface="Arial" panose="020B0604020202020204" pitchFamily="34" charset="0"/>
              <a:buChar char="•"/>
            </a:pPr>
            <a:r>
              <a:rPr lang="en-US" sz="2800" dirty="0" smtClean="0"/>
              <a:t>Miraculous images, like Christ’s face on St Veronica’s veil (</a:t>
            </a:r>
            <a:r>
              <a:rPr lang="en-US" sz="2800" dirty="0" err="1" smtClean="0"/>
              <a:t>acheiropoieta</a:t>
            </a:r>
            <a:r>
              <a:rPr lang="en-US" sz="2800" dirty="0" smtClean="0"/>
              <a:t>)</a:t>
            </a:r>
          </a:p>
          <a:p>
            <a:pPr marL="571500" indent="-571500">
              <a:buFont typeface="Arial" panose="020B0604020202020204" pitchFamily="34" charset="0"/>
              <a:buChar char="•"/>
            </a:pPr>
            <a:endParaRPr lang="en-US" sz="2800" dirty="0"/>
          </a:p>
          <a:p>
            <a:pPr marL="571500" indent="-571500">
              <a:buFont typeface="Arial" panose="020B0604020202020204" pitchFamily="34" charset="0"/>
              <a:buChar char="•"/>
            </a:pPr>
            <a:r>
              <a:rPr lang="en-US" sz="2800" dirty="0" smtClean="0"/>
              <a:t>Images with authority, like copies of the portrait St Luke painted of the Virgin and Child</a:t>
            </a:r>
            <a:endParaRPr lang="en-US" sz="2800" dirty="0"/>
          </a:p>
          <a:p>
            <a:pPr marL="571500" indent="-571500">
              <a:buFont typeface="Arial" panose="020B0604020202020204" pitchFamily="34" charset="0"/>
              <a:buChar char="•"/>
            </a:pPr>
            <a:endParaRPr lang="en-US" sz="2000" dirty="0" smtClean="0"/>
          </a:p>
        </p:txBody>
      </p:sp>
    </p:spTree>
    <p:extLst>
      <p:ext uri="{BB962C8B-B14F-4D97-AF65-F5344CB8AC3E}">
        <p14:creationId xmlns:p14="http://schemas.microsoft.com/office/powerpoint/2010/main" val="22372555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12191999" cy="2677656"/>
          </a:xfrm>
          <a:prstGeom prst="rect">
            <a:avLst/>
          </a:prstGeom>
          <a:noFill/>
        </p:spPr>
        <p:txBody>
          <a:bodyPr wrap="square" rtlCol="0">
            <a:spAutoFit/>
          </a:bodyPr>
          <a:lstStyle/>
          <a:p>
            <a:pPr algn="ctr"/>
            <a:r>
              <a:rPr lang="en-US" sz="3600" dirty="0" smtClean="0"/>
              <a:t>Another </a:t>
            </a:r>
            <a:r>
              <a:rPr lang="en-US" sz="3600" dirty="0" err="1" smtClean="0"/>
              <a:t>iconophile</a:t>
            </a:r>
            <a:r>
              <a:rPr lang="en-US" sz="3600" dirty="0" smtClean="0"/>
              <a:t>:</a:t>
            </a:r>
            <a:endParaRPr lang="en-US" sz="3600" dirty="0"/>
          </a:p>
          <a:p>
            <a:pPr algn="ctr"/>
            <a:endParaRPr lang="en-US" sz="2400" dirty="0">
              <a:cs typeface="Arial" panose="020B0604020202020204" pitchFamily="34" charset="0"/>
            </a:endParaRPr>
          </a:p>
          <a:p>
            <a:pPr marL="285750" indent="-285750">
              <a:buFont typeface="Arial" panose="020B0604020202020204" pitchFamily="34" charset="0"/>
              <a:buChar char="•"/>
            </a:pPr>
            <a:r>
              <a:rPr lang="en-US" sz="2400" dirty="0" smtClean="0">
                <a:cs typeface="Arial" panose="020B0604020202020204" pitchFamily="34" charset="0"/>
              </a:rPr>
              <a:t>St John of Damascus (mid 8</a:t>
            </a:r>
            <a:r>
              <a:rPr lang="en-US" sz="2400" baseline="30000" dirty="0" smtClean="0">
                <a:cs typeface="Arial" panose="020B0604020202020204" pitchFamily="34" charset="0"/>
              </a:rPr>
              <a:t>th</a:t>
            </a:r>
            <a:r>
              <a:rPr lang="en-US" sz="2400" dirty="0" smtClean="0">
                <a:cs typeface="Arial" panose="020B0604020202020204" pitchFamily="34" charset="0"/>
              </a:rPr>
              <a:t> century CE): “</a:t>
            </a:r>
            <a:r>
              <a:rPr lang="en-US" sz="2400" dirty="0" smtClean="0"/>
              <a:t>Often, doubtless, when we have not the Lord's </a:t>
            </a:r>
            <a:r>
              <a:rPr lang="en-US" sz="2400" dirty="0"/>
              <a:t>P</a:t>
            </a:r>
            <a:r>
              <a:rPr lang="en-US" sz="2400" dirty="0" smtClean="0"/>
              <a:t>assion in mind and see the image of Christ's crucifixion, his saving Passion is brought back to remembrance, and we fall down and worship not the material but that which is imaged</a:t>
            </a:r>
            <a:r>
              <a:rPr lang="en-US" sz="2400" dirty="0" smtClean="0">
                <a:cs typeface="Arial" panose="020B0604020202020204" pitchFamily="34" charset="0"/>
              </a:rPr>
              <a:t>.”</a:t>
            </a:r>
          </a:p>
          <a:p>
            <a:pPr marL="285750" indent="-285750">
              <a:buFont typeface="Arial" panose="020B0604020202020204" pitchFamily="34" charset="0"/>
              <a:buChar char="•"/>
            </a:pPr>
            <a:endParaRPr lang="en-US" dirty="0" smtClean="0"/>
          </a:p>
          <a:p>
            <a:pPr marL="285750" indent="-285750">
              <a:buFont typeface="Arial" panose="020B0604020202020204" pitchFamily="34" charset="0"/>
              <a:buChar char="•"/>
            </a:pPr>
            <a:endParaRPr lang="en-US" dirty="0"/>
          </a:p>
        </p:txBody>
      </p:sp>
    </p:spTree>
    <p:extLst>
      <p:ext uri="{BB962C8B-B14F-4D97-AF65-F5344CB8AC3E}">
        <p14:creationId xmlns:p14="http://schemas.microsoft.com/office/powerpoint/2010/main" val="11738867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12192000" cy="4647426"/>
          </a:xfrm>
          <a:prstGeom prst="rect">
            <a:avLst/>
          </a:prstGeom>
          <a:noFill/>
        </p:spPr>
        <p:txBody>
          <a:bodyPr wrap="square" rtlCol="0">
            <a:spAutoFit/>
          </a:bodyPr>
          <a:lstStyle/>
          <a:p>
            <a:pPr algn="ctr"/>
            <a:r>
              <a:rPr lang="en-US" sz="4000" dirty="0" smtClean="0"/>
              <a:t>The source of the debate</a:t>
            </a:r>
          </a:p>
          <a:p>
            <a:endParaRPr lang="en-US" sz="4000" dirty="0"/>
          </a:p>
          <a:p>
            <a:pPr marL="342900" indent="-342900">
              <a:buFont typeface="Arial" panose="020B0604020202020204" pitchFamily="34" charset="0"/>
              <a:buChar char="•"/>
            </a:pPr>
            <a:r>
              <a:rPr lang="en-US" sz="2800" dirty="0" smtClean="0">
                <a:cs typeface="Arial" panose="020B0604020202020204" pitchFamily="34" charset="0"/>
              </a:rPr>
              <a:t>Pope Gregory the Great to Bishop </a:t>
            </a:r>
            <a:r>
              <a:rPr lang="en-US" sz="2800" dirty="0" err="1" smtClean="0">
                <a:cs typeface="Arial" panose="020B0604020202020204" pitchFamily="34" charset="0"/>
              </a:rPr>
              <a:t>Serenus</a:t>
            </a:r>
            <a:r>
              <a:rPr lang="en-US" sz="2800" dirty="0" smtClean="0">
                <a:cs typeface="Arial" panose="020B0604020202020204" pitchFamily="34" charset="0"/>
              </a:rPr>
              <a:t> of Marseilles (600 CE): “To adore images is one thing; to teach with their help what should be adored is another. What Scripture is to the educated, images are to the ignorant, who see through them what they must accept; </a:t>
            </a:r>
            <a:r>
              <a:rPr lang="en-US" sz="2800" i="1" dirty="0" smtClean="0">
                <a:cs typeface="Arial" panose="020B0604020202020204" pitchFamily="34" charset="0"/>
              </a:rPr>
              <a:t>they read in them what they cannot read in books</a:t>
            </a:r>
            <a:r>
              <a:rPr lang="en-US" sz="2800" dirty="0" smtClean="0">
                <a:cs typeface="Arial" panose="020B0604020202020204" pitchFamily="34" charset="0"/>
              </a:rPr>
              <a:t>.” [emphasis added]</a:t>
            </a:r>
          </a:p>
          <a:p>
            <a:pPr marL="342900" indent="-342900">
              <a:buFont typeface="Arial" panose="020B0604020202020204" pitchFamily="34" charset="0"/>
              <a:buChar char="•"/>
            </a:pPr>
            <a:endParaRPr lang="en-US" sz="2800" dirty="0">
              <a:cs typeface="Arial" panose="020B0604020202020204" pitchFamily="34" charset="0"/>
            </a:endParaRPr>
          </a:p>
          <a:p>
            <a:pPr marL="342900" indent="-342900">
              <a:buFont typeface="Arial" panose="020B0604020202020204" pitchFamily="34" charset="0"/>
              <a:buChar char="•"/>
            </a:pPr>
            <a:r>
              <a:rPr lang="en-US" sz="2800" dirty="0" smtClean="0">
                <a:cs typeface="Arial" panose="020B0604020202020204" pitchFamily="34" charset="0"/>
              </a:rPr>
              <a:t>Gregory is talking specifically about images that tell religious stories.</a:t>
            </a:r>
          </a:p>
          <a:p>
            <a:endParaRPr lang="en-US" sz="2000" dirty="0" smtClean="0"/>
          </a:p>
        </p:txBody>
      </p:sp>
    </p:spTree>
    <p:extLst>
      <p:ext uri="{BB962C8B-B14F-4D97-AF65-F5344CB8AC3E}">
        <p14:creationId xmlns:p14="http://schemas.microsoft.com/office/powerpoint/2010/main" val="31261097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12192000" cy="5509200"/>
          </a:xfrm>
          <a:prstGeom prst="rect">
            <a:avLst/>
          </a:prstGeom>
          <a:noFill/>
        </p:spPr>
        <p:txBody>
          <a:bodyPr wrap="square" rtlCol="0">
            <a:spAutoFit/>
          </a:bodyPr>
          <a:lstStyle/>
          <a:p>
            <a:pPr algn="ctr"/>
            <a:r>
              <a:rPr lang="en-US" sz="4000" dirty="0" smtClean="0"/>
              <a:t>What does being able to read mean?</a:t>
            </a:r>
          </a:p>
          <a:p>
            <a:pPr algn="ctr"/>
            <a:endParaRPr lang="en-US" sz="4000" dirty="0"/>
          </a:p>
          <a:p>
            <a:pPr marL="571500" indent="-571500">
              <a:buFont typeface="Arial" panose="020B0604020202020204" pitchFamily="34" charset="0"/>
              <a:buChar char="•"/>
            </a:pPr>
            <a:r>
              <a:rPr lang="en-US" sz="2800" dirty="0" smtClean="0"/>
              <a:t>Today, being able to read means not only being able to sound out letters and words, but also understanding what those words mean.</a:t>
            </a:r>
          </a:p>
          <a:p>
            <a:pPr marL="571500" indent="-571500">
              <a:buFont typeface="Arial" panose="020B0604020202020204" pitchFamily="34" charset="0"/>
              <a:buChar char="•"/>
            </a:pPr>
            <a:endParaRPr lang="en-US" sz="2800" dirty="0"/>
          </a:p>
          <a:p>
            <a:pPr marL="571500" indent="-571500">
              <a:buFont typeface="Arial" panose="020B0604020202020204" pitchFamily="34" charset="0"/>
              <a:buChar char="•"/>
            </a:pPr>
            <a:r>
              <a:rPr lang="en-US" sz="2800" dirty="0" smtClean="0"/>
              <a:t>In the medieval period, being able to read did not necessarily mean being able to understand. A person could “read” Latin by sounding out the words, but not understand them.</a:t>
            </a:r>
          </a:p>
          <a:p>
            <a:pPr marL="571500" indent="-571500">
              <a:buFont typeface="Arial" panose="020B0604020202020204" pitchFamily="34" charset="0"/>
              <a:buChar char="•"/>
            </a:pPr>
            <a:endParaRPr lang="en-US" sz="2800" dirty="0"/>
          </a:p>
          <a:p>
            <a:pPr marL="571500" indent="-571500">
              <a:buFont typeface="Arial" panose="020B0604020202020204" pitchFamily="34" charset="0"/>
              <a:buChar char="•"/>
            </a:pPr>
            <a:r>
              <a:rPr lang="en-US" sz="2800" dirty="0" smtClean="0"/>
              <a:t>When Gregory talks about the “educated” or the “literate,” he means people who can read and </a:t>
            </a:r>
            <a:r>
              <a:rPr lang="en-US" sz="2800" i="1" dirty="0" smtClean="0"/>
              <a:t>understand</a:t>
            </a:r>
            <a:r>
              <a:rPr lang="en-US" sz="2800" dirty="0" smtClean="0"/>
              <a:t> Latin.</a:t>
            </a:r>
            <a:endParaRPr lang="en-US" sz="2800" dirty="0"/>
          </a:p>
          <a:p>
            <a:endParaRPr lang="en-US" sz="2000" dirty="0" smtClean="0"/>
          </a:p>
        </p:txBody>
      </p:sp>
    </p:spTree>
    <p:extLst>
      <p:ext uri="{BB962C8B-B14F-4D97-AF65-F5344CB8AC3E}">
        <p14:creationId xmlns:p14="http://schemas.microsoft.com/office/powerpoint/2010/main" val="24912502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12192000" cy="6247864"/>
          </a:xfrm>
          <a:prstGeom prst="rect">
            <a:avLst/>
          </a:prstGeom>
          <a:noFill/>
        </p:spPr>
        <p:txBody>
          <a:bodyPr wrap="square" rtlCol="0">
            <a:spAutoFit/>
          </a:bodyPr>
          <a:lstStyle/>
          <a:p>
            <a:pPr algn="ctr"/>
            <a:r>
              <a:rPr lang="en-US" sz="4000" dirty="0" smtClean="0"/>
              <a:t>How did medieval people read?</a:t>
            </a:r>
          </a:p>
          <a:p>
            <a:endParaRPr lang="en-US" sz="4000" dirty="0" smtClean="0"/>
          </a:p>
          <a:p>
            <a:pPr marL="571500" indent="-571500">
              <a:buFont typeface="Arial" panose="020B0604020202020204" pitchFamily="34" charset="0"/>
              <a:buChar char="•"/>
            </a:pPr>
            <a:r>
              <a:rPr lang="en-US" sz="2800" dirty="0" smtClean="0"/>
              <a:t>In the early medieval period (when Gregory was writing), most people were illiterate; they could not read or understand Latin or their native language.</a:t>
            </a:r>
          </a:p>
          <a:p>
            <a:pPr algn="ctr"/>
            <a:endParaRPr lang="en-US" sz="4000" dirty="0"/>
          </a:p>
          <a:p>
            <a:pPr marL="571500" indent="-571500">
              <a:buFont typeface="Arial" panose="020B0604020202020204" pitchFamily="34" charset="0"/>
              <a:buChar char="•"/>
            </a:pPr>
            <a:r>
              <a:rPr lang="en-US" sz="2800" dirty="0" smtClean="0"/>
              <a:t>In the early medieval period, reading silently to yourself was unusual. 	          In the late 4</a:t>
            </a:r>
            <a:r>
              <a:rPr lang="en-US" sz="2800" baseline="30000" dirty="0" smtClean="0"/>
              <a:t>th</a:t>
            </a:r>
            <a:r>
              <a:rPr lang="en-US" sz="2800" dirty="0" smtClean="0"/>
              <a:t> century, St Augustine writes that when St Ambrose read, “his eyes scanned the page…but his voice was silent…for he never read aloud.” (</a:t>
            </a:r>
            <a:r>
              <a:rPr lang="en-US" sz="2800" i="1" dirty="0" smtClean="0"/>
              <a:t>Confessions</a:t>
            </a:r>
            <a:r>
              <a:rPr lang="en-US" sz="2800" dirty="0" smtClean="0"/>
              <a:t>, Book 6, Chapter 3)</a:t>
            </a:r>
          </a:p>
          <a:p>
            <a:pPr marL="571500" indent="-571500">
              <a:buFont typeface="Arial" panose="020B0604020202020204" pitchFamily="34" charset="0"/>
              <a:buChar char="•"/>
            </a:pPr>
            <a:endParaRPr lang="en-US" sz="2800" dirty="0"/>
          </a:p>
          <a:p>
            <a:pPr marL="571500" indent="-571500">
              <a:buFont typeface="Arial" panose="020B0604020202020204" pitchFamily="34" charset="0"/>
              <a:buChar char="•"/>
            </a:pPr>
            <a:r>
              <a:rPr lang="en-US" sz="2800" dirty="0" smtClean="0"/>
              <a:t>Reading generally involved reading aloud to yourself, to others, or listening to somebody else read aloud. Reading and hearing were thought of as closely linked.</a:t>
            </a:r>
          </a:p>
        </p:txBody>
      </p:sp>
    </p:spTree>
    <p:extLst>
      <p:ext uri="{BB962C8B-B14F-4D97-AF65-F5344CB8AC3E}">
        <p14:creationId xmlns:p14="http://schemas.microsoft.com/office/powerpoint/2010/main" val="12241367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12192000" cy="6555641"/>
          </a:xfrm>
          <a:prstGeom prst="rect">
            <a:avLst/>
          </a:prstGeom>
          <a:noFill/>
        </p:spPr>
        <p:txBody>
          <a:bodyPr wrap="square" rtlCol="0">
            <a:spAutoFit/>
          </a:bodyPr>
          <a:lstStyle/>
          <a:p>
            <a:pPr algn="ctr"/>
            <a:r>
              <a:rPr lang="en-US" sz="4000" dirty="0" smtClean="0"/>
              <a:t>The debate</a:t>
            </a:r>
          </a:p>
          <a:p>
            <a:endParaRPr lang="en-US" sz="4000" dirty="0"/>
          </a:p>
          <a:p>
            <a:pPr marL="571500" indent="-571500">
              <a:buFont typeface="Arial" panose="020B0604020202020204" pitchFamily="34" charset="0"/>
              <a:buChar char="•"/>
            </a:pPr>
            <a:r>
              <a:rPr lang="en-US" sz="2800" dirty="0" smtClean="0"/>
              <a:t>1989: Lawrence G. Duggan publishes “Was art really the ‘book of the illiterate’?” in </a:t>
            </a:r>
            <a:r>
              <a:rPr lang="en-US" sz="2800" i="1" dirty="0" smtClean="0"/>
              <a:t>Word </a:t>
            </a:r>
            <a:r>
              <a:rPr lang="en-US" sz="2800" i="1" dirty="0"/>
              <a:t>&amp;</a:t>
            </a:r>
            <a:r>
              <a:rPr lang="en-US" sz="2800" i="1" dirty="0" smtClean="0"/>
              <a:t> </a:t>
            </a:r>
            <a:r>
              <a:rPr lang="en-US" sz="2800" i="1" dirty="0" smtClean="0"/>
              <a:t>Image </a:t>
            </a:r>
            <a:r>
              <a:rPr lang="en-US" sz="2800" dirty="0" smtClean="0"/>
              <a:t>(reproduced in 2005 in </a:t>
            </a:r>
            <a:r>
              <a:rPr lang="en-US" sz="2800" i="1" dirty="0" smtClean="0"/>
              <a:t>Reading Images and Texts</a:t>
            </a:r>
            <a:r>
              <a:rPr lang="en-US" sz="2800" dirty="0" smtClean="0"/>
              <a:t>)</a:t>
            </a:r>
          </a:p>
          <a:p>
            <a:pPr marL="571500" indent="-571500">
              <a:buFont typeface="Arial" panose="020B0604020202020204" pitchFamily="34" charset="0"/>
              <a:buChar char="•"/>
            </a:pPr>
            <a:endParaRPr lang="en-US" sz="2800" dirty="0"/>
          </a:p>
          <a:p>
            <a:pPr marL="571500" indent="-571500">
              <a:buFont typeface="Arial" panose="020B0604020202020204" pitchFamily="34" charset="0"/>
              <a:buChar char="•"/>
            </a:pPr>
            <a:r>
              <a:rPr lang="en-US" sz="2800" dirty="0" smtClean="0"/>
              <a:t>Duggan’s argument: Gregory was wrong. The “ignorant” could not and did not “read” images like the “educated” read books. </a:t>
            </a:r>
          </a:p>
          <a:p>
            <a:pPr marL="571500" indent="-571500">
              <a:buFont typeface="Arial" panose="020B0604020202020204" pitchFamily="34" charset="0"/>
              <a:buChar char="•"/>
            </a:pPr>
            <a:endParaRPr lang="en-US" sz="2800" dirty="0"/>
          </a:p>
          <a:p>
            <a:pPr marL="571500" indent="-571500">
              <a:buFont typeface="Arial" panose="020B0604020202020204" pitchFamily="34" charset="0"/>
              <a:buChar char="•"/>
            </a:pPr>
            <a:r>
              <a:rPr lang="en-US" sz="2800" dirty="0" smtClean="0"/>
              <a:t>Central to Duggan’s argument is the assumption that reading (and understanding) a text can communicate new information to a reader: “words are inherently more precise than images and can convey new knowledge.”      —Duggan, “Was art really the ‘book of the illiterate’?”, p.96</a:t>
            </a:r>
          </a:p>
          <a:p>
            <a:endParaRPr lang="en-US" sz="4000" dirty="0"/>
          </a:p>
          <a:p>
            <a:endParaRPr lang="en-US" sz="2000" dirty="0" smtClean="0"/>
          </a:p>
        </p:txBody>
      </p:sp>
    </p:spTree>
    <p:extLst>
      <p:ext uri="{BB962C8B-B14F-4D97-AF65-F5344CB8AC3E}">
        <p14:creationId xmlns:p14="http://schemas.microsoft.com/office/powerpoint/2010/main" val="26685056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12192000" cy="7478970"/>
          </a:xfrm>
          <a:prstGeom prst="rect">
            <a:avLst/>
          </a:prstGeom>
          <a:noFill/>
        </p:spPr>
        <p:txBody>
          <a:bodyPr wrap="square" rtlCol="0">
            <a:spAutoFit/>
          </a:bodyPr>
          <a:lstStyle/>
          <a:p>
            <a:pPr algn="ctr"/>
            <a:r>
              <a:rPr lang="en-US" sz="4000" dirty="0" smtClean="0"/>
              <a:t>The debate</a:t>
            </a:r>
          </a:p>
          <a:p>
            <a:pPr marL="571500" indent="-571500">
              <a:buFont typeface="Arial" panose="020B0604020202020204" pitchFamily="34" charset="0"/>
              <a:buChar char="•"/>
            </a:pPr>
            <a:endParaRPr lang="en-US" sz="2800" dirty="0" smtClean="0"/>
          </a:p>
          <a:p>
            <a:pPr marL="571500" indent="-571500">
              <a:buFont typeface="Arial" panose="020B0604020202020204" pitchFamily="34" charset="0"/>
              <a:buChar char="•"/>
            </a:pPr>
            <a:r>
              <a:rPr lang="en-US" sz="2800" dirty="0" smtClean="0"/>
              <a:t>Could an “ignorant” or illiterate medieval person, who did not know a particular story depicted in an image, be able to “read” the image to learn what the story was about?</a:t>
            </a:r>
          </a:p>
          <a:p>
            <a:pPr marL="571500" indent="-571500">
              <a:buFont typeface="Arial" panose="020B0604020202020204" pitchFamily="34" charset="0"/>
              <a:buChar char="•"/>
            </a:pPr>
            <a:endParaRPr lang="en-US" sz="2800" dirty="0"/>
          </a:p>
          <a:p>
            <a:pPr marL="571500" indent="-571500">
              <a:buFont typeface="Arial" panose="020B0604020202020204" pitchFamily="34" charset="0"/>
              <a:buChar char="•"/>
            </a:pPr>
            <a:r>
              <a:rPr lang="en-US" sz="2800" dirty="0" smtClean="0"/>
              <a:t>Duggan does not seem to think so: “…imagine what difficulties were presented to an illiterate medieval viewer of a complex scene based on the many stories in the Old Testament and the New? One either knew already what was depicted, or else one could not learn from the image alone anything of elementary value. Imagine a Tuscan peasant coming upon Masaccio’s </a:t>
            </a:r>
            <a:r>
              <a:rPr lang="en-US" sz="2800" i="1" dirty="0" smtClean="0"/>
              <a:t>Tribute Money</a:t>
            </a:r>
            <a:r>
              <a:rPr lang="en-US" sz="2800" dirty="0" smtClean="0"/>
              <a:t> in the </a:t>
            </a:r>
            <a:r>
              <a:rPr lang="en-US" sz="2800" dirty="0" err="1" smtClean="0"/>
              <a:t>Brancacci</a:t>
            </a:r>
            <a:r>
              <a:rPr lang="en-US" sz="2800" dirty="0" smtClean="0"/>
              <a:t> Chapel, or a Roman considering </a:t>
            </a:r>
            <a:r>
              <a:rPr lang="en-US" sz="2800" i="1" dirty="0" smtClean="0"/>
              <a:t>The Entry into Jerusalem </a:t>
            </a:r>
            <a:r>
              <a:rPr lang="en-US" sz="2800" dirty="0" smtClean="0"/>
              <a:t>in </a:t>
            </a:r>
            <a:r>
              <a:rPr lang="en-US" sz="2800" dirty="0" err="1" smtClean="0"/>
              <a:t>Duccio’s</a:t>
            </a:r>
            <a:r>
              <a:rPr lang="en-US" sz="2800" dirty="0" smtClean="0"/>
              <a:t> </a:t>
            </a:r>
            <a:r>
              <a:rPr lang="en-US" sz="2800" dirty="0" err="1" smtClean="0"/>
              <a:t>Maestà</a:t>
            </a:r>
            <a:r>
              <a:rPr lang="en-US" sz="2800" dirty="0" smtClean="0"/>
              <a:t>…None of these people could learn from the painting…what it was about.”—Duggan, “Was art really the ‘book of the illiterate’?”, p.95</a:t>
            </a:r>
            <a:endParaRPr lang="en-US" sz="2800" dirty="0"/>
          </a:p>
          <a:p>
            <a:endParaRPr lang="en-US" sz="2800" dirty="0"/>
          </a:p>
          <a:p>
            <a:endParaRPr lang="en-US" sz="2000" dirty="0" smtClean="0"/>
          </a:p>
        </p:txBody>
      </p:sp>
    </p:spTree>
    <p:extLst>
      <p:ext uri="{BB962C8B-B14F-4D97-AF65-F5344CB8AC3E}">
        <p14:creationId xmlns:p14="http://schemas.microsoft.com/office/powerpoint/2010/main" val="21794972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12192000" cy="6309420"/>
          </a:xfrm>
          <a:prstGeom prst="rect">
            <a:avLst/>
          </a:prstGeom>
          <a:noFill/>
        </p:spPr>
        <p:txBody>
          <a:bodyPr wrap="square" rtlCol="0">
            <a:spAutoFit/>
          </a:bodyPr>
          <a:lstStyle/>
          <a:p>
            <a:pPr algn="ctr"/>
            <a:r>
              <a:rPr lang="en-US" sz="4000" dirty="0" smtClean="0"/>
              <a:t>The debate</a:t>
            </a:r>
          </a:p>
          <a:p>
            <a:pPr marL="571500" indent="-571500">
              <a:buFont typeface="Arial" panose="020B0604020202020204" pitchFamily="34" charset="0"/>
              <a:buChar char="•"/>
            </a:pPr>
            <a:endParaRPr lang="en-US" sz="2800" dirty="0" smtClean="0"/>
          </a:p>
          <a:p>
            <a:pPr marL="457200" indent="-457200">
              <a:buFont typeface="Arial" panose="020B0604020202020204" pitchFamily="34" charset="0"/>
              <a:buChar char="•"/>
            </a:pPr>
            <a:r>
              <a:rPr lang="en-US" sz="2800" dirty="0" smtClean="0"/>
              <a:t>So what does Duggan believe happened when a medieval person “read” an image? Duggan observes that “‘Reading’ a book…implied memorizing it…and so by extension reading could remind one in a sense of what one already knew.”</a:t>
            </a:r>
            <a:endParaRPr lang="en-US" sz="2800" dirty="0"/>
          </a:p>
          <a:p>
            <a:r>
              <a:rPr lang="en-US" sz="2800" dirty="0" smtClean="0"/>
              <a:t>      —Duggan, “Was art really the ‘book of the illiterate’?”, p.97</a:t>
            </a:r>
          </a:p>
          <a:p>
            <a:endParaRPr lang="en-US" sz="2800" dirty="0"/>
          </a:p>
          <a:p>
            <a:pPr marL="457200" indent="-457200">
              <a:buFont typeface="Arial" panose="020B0604020202020204" pitchFamily="34" charset="0"/>
              <a:buChar char="•"/>
            </a:pPr>
            <a:r>
              <a:rPr lang="en-US" sz="2800" dirty="0" smtClean="0"/>
              <a:t>For Duggan, an illiterate medieval person could only “read” an image if they already knew the story.</a:t>
            </a:r>
          </a:p>
          <a:p>
            <a:pPr marL="457200" indent="-457200">
              <a:buFont typeface="Arial" panose="020B0604020202020204" pitchFamily="34" charset="0"/>
              <a:buChar char="•"/>
            </a:pPr>
            <a:endParaRPr lang="en-US" sz="2800" dirty="0"/>
          </a:p>
          <a:p>
            <a:pPr marL="457200" indent="-457200">
              <a:buFont typeface="Arial" panose="020B0604020202020204" pitchFamily="34" charset="0"/>
              <a:buChar char="•"/>
            </a:pPr>
            <a:r>
              <a:rPr lang="en-US" sz="2800" dirty="0" smtClean="0"/>
              <a:t>Duggan concludes (about Gregory and his followers): “they were still wrong insofar as they intended to say that images can do more than remind and deepen what one already knows.”—Duggan, “Was art really the ‘book of the illiterate’?”, p.101</a:t>
            </a:r>
          </a:p>
        </p:txBody>
      </p:sp>
    </p:spTree>
    <p:extLst>
      <p:ext uri="{BB962C8B-B14F-4D97-AF65-F5344CB8AC3E}">
        <p14:creationId xmlns:p14="http://schemas.microsoft.com/office/powerpoint/2010/main" val="12095147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12192000" cy="5016758"/>
          </a:xfrm>
          <a:prstGeom prst="rect">
            <a:avLst/>
          </a:prstGeom>
          <a:noFill/>
        </p:spPr>
        <p:txBody>
          <a:bodyPr wrap="square" rtlCol="0">
            <a:spAutoFit/>
          </a:bodyPr>
          <a:lstStyle/>
          <a:p>
            <a:pPr algn="ctr"/>
            <a:r>
              <a:rPr lang="en-US" sz="4000" dirty="0" smtClean="0"/>
              <a:t>The debate</a:t>
            </a:r>
          </a:p>
          <a:p>
            <a:pPr marL="571500" indent="-571500">
              <a:buFont typeface="Arial" panose="020B0604020202020204" pitchFamily="34" charset="0"/>
              <a:buChar char="•"/>
            </a:pPr>
            <a:endParaRPr lang="en-US" sz="2800" dirty="0" smtClean="0"/>
          </a:p>
          <a:p>
            <a:pPr marL="571500" indent="-571500">
              <a:buFont typeface="Arial" panose="020B0604020202020204" pitchFamily="34" charset="0"/>
              <a:buChar char="•"/>
            </a:pPr>
            <a:r>
              <a:rPr lang="en-US" sz="2800" dirty="0" smtClean="0"/>
              <a:t>1989: Herbert L. Kessler publishes “Diction in the ‘Bibles of the Illiterate’”, his refutation of Duggan.</a:t>
            </a:r>
          </a:p>
          <a:p>
            <a:pPr marL="571500" indent="-571500">
              <a:buFont typeface="Arial" panose="020B0604020202020204" pitchFamily="34" charset="0"/>
              <a:buChar char="•"/>
            </a:pPr>
            <a:endParaRPr lang="en-US" sz="2800" dirty="0"/>
          </a:p>
          <a:p>
            <a:pPr marL="571500" indent="-571500">
              <a:buFont typeface="Arial" panose="020B0604020202020204" pitchFamily="34" charset="0"/>
              <a:buChar char="•"/>
            </a:pPr>
            <a:r>
              <a:rPr lang="en-US" sz="2800" dirty="0" smtClean="0"/>
              <a:t>Kessler’s question: “If medieval paintings really were meant for those faithful who could not read, why do almost all of these pictures include words</a:t>
            </a:r>
            <a:r>
              <a:rPr lang="en-US" sz="2800" dirty="0" smtClean="0"/>
              <a:t>?”</a:t>
            </a:r>
          </a:p>
          <a:p>
            <a:r>
              <a:rPr lang="en-US" sz="2800" dirty="0" smtClean="0"/>
              <a:t>       —</a:t>
            </a:r>
            <a:r>
              <a:rPr lang="en-US" sz="2800" dirty="0" smtClean="0"/>
              <a:t>Kessler, “Diction in the ‘Bibles of the Illiterate’”, p.33</a:t>
            </a:r>
          </a:p>
          <a:p>
            <a:pPr marL="571500" indent="-571500">
              <a:buFont typeface="Arial" panose="020B0604020202020204" pitchFamily="34" charset="0"/>
              <a:buChar char="•"/>
            </a:pPr>
            <a:endParaRPr lang="en-US" sz="2800" dirty="0"/>
          </a:p>
          <a:p>
            <a:pPr marL="571500" indent="-571500">
              <a:buFont typeface="Arial" panose="020B0604020202020204" pitchFamily="34" charset="0"/>
              <a:buChar char="•"/>
            </a:pPr>
            <a:r>
              <a:rPr lang="en-US" sz="2800" dirty="0" smtClean="0"/>
              <a:t>Implied critique: Duggan does not analyze the sort of artworks Gregory was talking about.</a:t>
            </a:r>
          </a:p>
        </p:txBody>
      </p:sp>
    </p:spTree>
    <p:extLst>
      <p:ext uri="{BB962C8B-B14F-4D97-AF65-F5344CB8AC3E}">
        <p14:creationId xmlns:p14="http://schemas.microsoft.com/office/powerpoint/2010/main" val="39995625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rotWithShape="1">
          <a:blip r:embed="rId2"/>
          <a:srcRect l="39584" t="39624" r="12339" b="23318"/>
          <a:stretch/>
        </p:blipFill>
        <p:spPr bwMode="auto">
          <a:xfrm>
            <a:off x="1169832" y="584775"/>
            <a:ext cx="9852337" cy="5167313"/>
          </a:xfrm>
          <a:prstGeom prst="rect">
            <a:avLst/>
          </a:prstGeom>
          <a:ln>
            <a:noFill/>
          </a:ln>
          <a:extLst>
            <a:ext uri="{53640926-AAD7-44D8-BBD7-CCE9431645EC}">
              <a14:shadowObscured xmlns:a14="http://schemas.microsoft.com/office/drawing/2010/main"/>
            </a:ext>
          </a:extLst>
        </p:spPr>
      </p:pic>
      <p:sp>
        <p:nvSpPr>
          <p:cNvPr id="5" name="TextBox 4"/>
          <p:cNvSpPr txBox="1"/>
          <p:nvPr/>
        </p:nvSpPr>
        <p:spPr>
          <a:xfrm>
            <a:off x="1169831" y="5921364"/>
            <a:ext cx="9852338" cy="830997"/>
          </a:xfrm>
          <a:prstGeom prst="rect">
            <a:avLst/>
          </a:prstGeom>
          <a:noFill/>
        </p:spPr>
        <p:txBody>
          <a:bodyPr wrap="square" rtlCol="0">
            <a:spAutoFit/>
          </a:bodyPr>
          <a:lstStyle/>
          <a:p>
            <a:pPr algn="ctr"/>
            <a:r>
              <a:rPr lang="en-US" sz="2400" dirty="0" smtClean="0"/>
              <a:t>Late 18</a:t>
            </a:r>
            <a:r>
              <a:rPr lang="en-US" sz="2400" baseline="30000" dirty="0" smtClean="0"/>
              <a:t>th</a:t>
            </a:r>
            <a:r>
              <a:rPr lang="en-US" sz="2400" dirty="0" smtClean="0"/>
              <a:t> century-early 19</a:t>
            </a:r>
            <a:r>
              <a:rPr lang="en-US" sz="2400" baseline="30000" dirty="0" smtClean="0"/>
              <a:t>th</a:t>
            </a:r>
            <a:r>
              <a:rPr lang="en-US" sz="2400" dirty="0" smtClean="0"/>
              <a:t> century drawing of the 5</a:t>
            </a:r>
            <a:r>
              <a:rPr lang="en-US" sz="2400" baseline="30000" dirty="0" smtClean="0"/>
              <a:t>th</a:t>
            </a:r>
            <a:r>
              <a:rPr lang="en-US" sz="2400" dirty="0" smtClean="0"/>
              <a:t>-century decoration on the nave walls of St Paul’s Outside the Walls, Rome</a:t>
            </a:r>
            <a:endParaRPr lang="en-US" sz="2400" dirty="0"/>
          </a:p>
        </p:txBody>
      </p:sp>
      <p:sp>
        <p:nvSpPr>
          <p:cNvPr id="6" name="TextBox 5"/>
          <p:cNvSpPr txBox="1"/>
          <p:nvPr/>
        </p:nvSpPr>
        <p:spPr>
          <a:xfrm>
            <a:off x="1169831" y="0"/>
            <a:ext cx="9852338" cy="584775"/>
          </a:xfrm>
          <a:prstGeom prst="rect">
            <a:avLst/>
          </a:prstGeom>
          <a:noFill/>
        </p:spPr>
        <p:txBody>
          <a:bodyPr wrap="square" rtlCol="0">
            <a:spAutoFit/>
          </a:bodyPr>
          <a:lstStyle/>
          <a:p>
            <a:pPr algn="ctr"/>
            <a:r>
              <a:rPr lang="en-US" sz="3200" dirty="0" smtClean="0"/>
              <a:t>One of Kessler’s examples</a:t>
            </a:r>
            <a:endParaRPr lang="en-US" sz="3200" dirty="0"/>
          </a:p>
        </p:txBody>
      </p:sp>
    </p:spTree>
    <p:extLst>
      <p:ext uri="{BB962C8B-B14F-4D97-AF65-F5344CB8AC3E}">
        <p14:creationId xmlns:p14="http://schemas.microsoft.com/office/powerpoint/2010/main" val="15562791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12192000" cy="7171194"/>
          </a:xfrm>
          <a:prstGeom prst="rect">
            <a:avLst/>
          </a:prstGeom>
          <a:noFill/>
        </p:spPr>
        <p:txBody>
          <a:bodyPr wrap="square" rtlCol="0">
            <a:spAutoFit/>
          </a:bodyPr>
          <a:lstStyle/>
          <a:p>
            <a:pPr algn="ctr"/>
            <a:r>
              <a:rPr lang="en-US" sz="4000" dirty="0" smtClean="0"/>
              <a:t>The debate</a:t>
            </a:r>
          </a:p>
          <a:p>
            <a:pPr marL="571500" indent="-571500">
              <a:buFont typeface="Arial" panose="020B0604020202020204" pitchFamily="34" charset="0"/>
              <a:buChar char="•"/>
            </a:pPr>
            <a:endParaRPr lang="en-US" sz="2800" dirty="0" smtClean="0"/>
          </a:p>
          <a:p>
            <a:pPr marL="571500" indent="-571500">
              <a:buFont typeface="Arial" panose="020B0604020202020204" pitchFamily="34" charset="0"/>
              <a:buChar char="•"/>
            </a:pPr>
            <a:r>
              <a:rPr lang="en-US" sz="2800" dirty="0" smtClean="0"/>
              <a:t>Kessler picks up on the words Gregory uses: “For it is one thing to adore a picture, another through a picture’s story </a:t>
            </a:r>
            <a:r>
              <a:rPr lang="en-US" sz="2800" dirty="0" smtClean="0">
                <a:solidFill>
                  <a:srgbClr val="00B0F0"/>
                </a:solidFill>
              </a:rPr>
              <a:t>to learn </a:t>
            </a:r>
            <a:r>
              <a:rPr lang="en-US" sz="2800" dirty="0" smtClean="0"/>
              <a:t>what must be adored.” [“</a:t>
            </a:r>
            <a:r>
              <a:rPr lang="en-US" sz="2800" dirty="0" err="1" smtClean="0"/>
              <a:t>Aliud</a:t>
            </a:r>
            <a:r>
              <a:rPr lang="en-US" sz="2800" dirty="0" smtClean="0"/>
              <a:t> </a:t>
            </a:r>
            <a:r>
              <a:rPr lang="en-US" sz="2800" dirty="0" err="1" smtClean="0"/>
              <a:t>est</a:t>
            </a:r>
            <a:r>
              <a:rPr lang="en-US" sz="2800" dirty="0" smtClean="0"/>
              <a:t> </a:t>
            </a:r>
            <a:r>
              <a:rPr lang="en-US" sz="2800" dirty="0" err="1" smtClean="0"/>
              <a:t>enim</a:t>
            </a:r>
            <a:r>
              <a:rPr lang="en-US" sz="2800" dirty="0" smtClean="0"/>
              <a:t> </a:t>
            </a:r>
            <a:r>
              <a:rPr lang="en-US" sz="2800" dirty="0" err="1" smtClean="0"/>
              <a:t>picturam</a:t>
            </a:r>
            <a:r>
              <a:rPr lang="en-US" sz="2800" dirty="0" smtClean="0"/>
              <a:t> </a:t>
            </a:r>
            <a:r>
              <a:rPr lang="en-US" sz="2800" dirty="0" err="1" smtClean="0"/>
              <a:t>adorare</a:t>
            </a:r>
            <a:r>
              <a:rPr lang="en-US" sz="2800" dirty="0" smtClean="0"/>
              <a:t>, </a:t>
            </a:r>
            <a:r>
              <a:rPr lang="en-US" sz="2800" dirty="0" err="1" smtClean="0"/>
              <a:t>aliud</a:t>
            </a:r>
            <a:r>
              <a:rPr lang="en-US" sz="2800" dirty="0" smtClean="0"/>
              <a:t> per </a:t>
            </a:r>
            <a:r>
              <a:rPr lang="en-US" sz="2800" dirty="0" err="1" smtClean="0"/>
              <a:t>picturae</a:t>
            </a:r>
            <a:r>
              <a:rPr lang="en-US" sz="2800" dirty="0" smtClean="0"/>
              <a:t> </a:t>
            </a:r>
            <a:r>
              <a:rPr lang="en-US" sz="2800" dirty="0" err="1" smtClean="0"/>
              <a:t>historiam</a:t>
            </a:r>
            <a:r>
              <a:rPr lang="en-US" sz="2800" dirty="0" smtClean="0"/>
              <a:t> quid sit </a:t>
            </a:r>
            <a:r>
              <a:rPr lang="en-US" sz="2800" dirty="0" err="1" smtClean="0"/>
              <a:t>adorandum</a:t>
            </a:r>
            <a:r>
              <a:rPr lang="en-US" sz="2800" dirty="0" smtClean="0"/>
              <a:t> </a:t>
            </a:r>
            <a:r>
              <a:rPr lang="en-US" sz="2800" dirty="0" err="1" smtClean="0">
                <a:solidFill>
                  <a:srgbClr val="00B0F0"/>
                </a:solidFill>
              </a:rPr>
              <a:t>addiscere</a:t>
            </a:r>
            <a:r>
              <a:rPr lang="en-US" sz="2800" dirty="0" smtClean="0"/>
              <a:t>.”]—Chazelle, “Pictures, books, and the illiterate”, pp.139-140</a:t>
            </a:r>
          </a:p>
          <a:p>
            <a:pPr marL="571500" indent="-571500">
              <a:buFont typeface="Arial" panose="020B0604020202020204" pitchFamily="34" charset="0"/>
              <a:buChar char="•"/>
            </a:pPr>
            <a:endParaRPr lang="en-US" sz="2800" dirty="0"/>
          </a:p>
          <a:p>
            <a:pPr marL="571500" indent="-571500">
              <a:buFont typeface="Arial" panose="020B0604020202020204" pitchFamily="34" charset="0"/>
              <a:buChar char="•"/>
            </a:pPr>
            <a:r>
              <a:rPr lang="en-US" sz="2800" dirty="0" smtClean="0"/>
              <a:t>Kessler does not assume that “reading” means acquiring new knowledge: “In his very choice of the word ‘</a:t>
            </a:r>
            <a:r>
              <a:rPr lang="en-US" sz="2800" dirty="0" err="1" smtClean="0">
                <a:solidFill>
                  <a:srgbClr val="00B0F0"/>
                </a:solidFill>
              </a:rPr>
              <a:t>addiscere</a:t>
            </a:r>
            <a:r>
              <a:rPr lang="en-US" sz="2800" dirty="0" smtClean="0">
                <a:solidFill>
                  <a:srgbClr val="00B0F0"/>
                </a:solidFill>
              </a:rPr>
              <a:t>,’ with its suggestion of learning </a:t>
            </a:r>
            <a:r>
              <a:rPr lang="en-US" sz="2800" i="1" dirty="0" smtClean="0">
                <a:solidFill>
                  <a:srgbClr val="00B0F0"/>
                </a:solidFill>
              </a:rPr>
              <a:t>further</a:t>
            </a:r>
            <a:r>
              <a:rPr lang="en-US" sz="2800" dirty="0" smtClean="0">
                <a:solidFill>
                  <a:srgbClr val="00B0F0"/>
                </a:solidFill>
              </a:rPr>
              <a:t> </a:t>
            </a:r>
            <a:r>
              <a:rPr lang="en-US" sz="2800" dirty="0" smtClean="0"/>
              <a:t>and with his insistence that picture were but aids for teaching, Gregory hinted that the illiterate audience he had in mind would either have some knowledge of the subjects depicted or could have the depictions explained by someone who did.”—</a:t>
            </a:r>
            <a:r>
              <a:rPr lang="en-US" sz="2800" dirty="0"/>
              <a:t>Kessler, “Diction in the ‘Bibles of the Illiterate’”, </a:t>
            </a:r>
            <a:r>
              <a:rPr lang="en-US" sz="2800" dirty="0" smtClean="0"/>
              <a:t>p.34</a:t>
            </a:r>
          </a:p>
          <a:p>
            <a:pPr marL="571500" indent="-571500">
              <a:buFont typeface="Arial" panose="020B0604020202020204" pitchFamily="34" charset="0"/>
              <a:buChar char="•"/>
            </a:pPr>
            <a:endParaRPr lang="en-US" sz="2800" dirty="0"/>
          </a:p>
          <a:p>
            <a:pPr marL="571500" indent="-571500">
              <a:buFont typeface="Arial" panose="020B0604020202020204" pitchFamily="34" charset="0"/>
              <a:buChar char="•"/>
            </a:pPr>
            <a:endParaRPr lang="en-US" sz="2800" dirty="0" smtClean="0"/>
          </a:p>
        </p:txBody>
      </p:sp>
    </p:spTree>
    <p:extLst>
      <p:ext uri="{BB962C8B-B14F-4D97-AF65-F5344CB8AC3E}">
        <p14:creationId xmlns:p14="http://schemas.microsoft.com/office/powerpoint/2010/main" val="16643432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12192000" cy="2000548"/>
          </a:xfrm>
          <a:prstGeom prst="rect">
            <a:avLst/>
          </a:prstGeom>
          <a:noFill/>
        </p:spPr>
        <p:txBody>
          <a:bodyPr wrap="square" rtlCol="0">
            <a:spAutoFit/>
          </a:bodyPr>
          <a:lstStyle/>
          <a:p>
            <a:pPr algn="ctr"/>
            <a:r>
              <a:rPr lang="en-US" sz="4000" dirty="0" smtClean="0"/>
              <a:t>The debate</a:t>
            </a:r>
          </a:p>
          <a:p>
            <a:pPr marL="571500" indent="-571500">
              <a:buFont typeface="Arial" panose="020B0604020202020204" pitchFamily="34" charset="0"/>
              <a:buChar char="•"/>
            </a:pPr>
            <a:endParaRPr lang="en-US" sz="2800" dirty="0" smtClean="0"/>
          </a:p>
          <a:p>
            <a:pPr marL="571500" indent="-571500">
              <a:buFont typeface="Arial" panose="020B0604020202020204" pitchFamily="34" charset="0"/>
              <a:buChar char="•"/>
            </a:pPr>
            <a:endParaRPr lang="en-US" sz="2800" dirty="0"/>
          </a:p>
          <a:p>
            <a:pPr marL="571500" indent="-571500">
              <a:buFont typeface="Arial" panose="020B0604020202020204" pitchFamily="34" charset="0"/>
              <a:buChar char="•"/>
            </a:pPr>
            <a:endParaRPr lang="en-US" sz="2800" dirty="0" smtClean="0"/>
          </a:p>
        </p:txBody>
      </p:sp>
      <p:sp>
        <p:nvSpPr>
          <p:cNvPr id="3" name="Rectangle 2"/>
          <p:cNvSpPr/>
          <p:nvPr/>
        </p:nvSpPr>
        <p:spPr>
          <a:xfrm>
            <a:off x="0" y="782247"/>
            <a:ext cx="12192000" cy="4401205"/>
          </a:xfrm>
          <a:prstGeom prst="rect">
            <a:avLst/>
          </a:prstGeom>
        </p:spPr>
        <p:txBody>
          <a:bodyPr wrap="square">
            <a:spAutoFit/>
          </a:bodyPr>
          <a:lstStyle/>
          <a:p>
            <a:pPr marL="571500" indent="-571500">
              <a:buFont typeface="Arial" panose="020B0604020202020204" pitchFamily="34" charset="0"/>
              <a:buChar char="•"/>
            </a:pPr>
            <a:r>
              <a:rPr lang="en-US" sz="2800" dirty="0"/>
              <a:t>Kessler continues: “Beyond that, one must remember that the viewers for whom such medieval pictures were intended learned what they knew not by reading but by hearing; and it is in terms of the essentially oral nature of medieval culture that the ‘bibles of the illiterate’ are to be understood.”</a:t>
            </a:r>
          </a:p>
          <a:p>
            <a:r>
              <a:rPr lang="en-US" sz="2800" dirty="0"/>
              <a:t>       —Kessler, “Diction in the ‘Bibles of the Illiterate’”, </a:t>
            </a:r>
            <a:r>
              <a:rPr lang="en-US" sz="2800" dirty="0" smtClean="0"/>
              <a:t>p.34</a:t>
            </a:r>
          </a:p>
          <a:p>
            <a:endParaRPr lang="en-US" sz="2800" dirty="0"/>
          </a:p>
          <a:p>
            <a:pPr marL="457200" indent="-457200">
              <a:buFont typeface="Arial" panose="020B0604020202020204" pitchFamily="34" charset="0"/>
              <a:buChar char="•"/>
            </a:pPr>
            <a:r>
              <a:rPr lang="en-US" sz="2800" dirty="0" smtClean="0"/>
              <a:t>Implication: Duggan is ignoring or neglecting the link between hearing and reading during the medieval period. An illiterate medieval person could “read” the image by hearing a literate person read the text associated with an image or by hearing an explanation of the image.</a:t>
            </a:r>
            <a:endParaRPr lang="en-US" sz="2800" dirty="0"/>
          </a:p>
        </p:txBody>
      </p:sp>
    </p:spTree>
    <p:extLst>
      <p:ext uri="{BB962C8B-B14F-4D97-AF65-F5344CB8AC3E}">
        <p14:creationId xmlns:p14="http://schemas.microsoft.com/office/powerpoint/2010/main" val="287723705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12192000" cy="2000548"/>
          </a:xfrm>
          <a:prstGeom prst="rect">
            <a:avLst/>
          </a:prstGeom>
          <a:noFill/>
        </p:spPr>
        <p:txBody>
          <a:bodyPr wrap="square" rtlCol="0">
            <a:spAutoFit/>
          </a:bodyPr>
          <a:lstStyle/>
          <a:p>
            <a:pPr algn="ctr"/>
            <a:r>
              <a:rPr lang="en-US" sz="4000" dirty="0" smtClean="0"/>
              <a:t>The debate</a:t>
            </a:r>
          </a:p>
          <a:p>
            <a:pPr marL="571500" indent="-571500">
              <a:buFont typeface="Arial" panose="020B0604020202020204" pitchFamily="34" charset="0"/>
              <a:buChar char="•"/>
            </a:pPr>
            <a:endParaRPr lang="en-US" sz="2800" dirty="0" smtClean="0"/>
          </a:p>
          <a:p>
            <a:pPr marL="571500" indent="-571500">
              <a:buFont typeface="Arial" panose="020B0604020202020204" pitchFamily="34" charset="0"/>
              <a:buChar char="•"/>
            </a:pPr>
            <a:endParaRPr lang="en-US" sz="2800" dirty="0"/>
          </a:p>
          <a:p>
            <a:pPr marL="571500" indent="-571500">
              <a:buFont typeface="Arial" panose="020B0604020202020204" pitchFamily="34" charset="0"/>
              <a:buChar char="•"/>
            </a:pPr>
            <a:endParaRPr lang="en-US" sz="2800" dirty="0" smtClean="0"/>
          </a:p>
        </p:txBody>
      </p:sp>
      <p:sp>
        <p:nvSpPr>
          <p:cNvPr id="3" name="Rectangle 2"/>
          <p:cNvSpPr/>
          <p:nvPr/>
        </p:nvSpPr>
        <p:spPr>
          <a:xfrm>
            <a:off x="0" y="782247"/>
            <a:ext cx="12192000" cy="4401205"/>
          </a:xfrm>
          <a:prstGeom prst="rect">
            <a:avLst/>
          </a:prstGeom>
        </p:spPr>
        <p:txBody>
          <a:bodyPr wrap="square">
            <a:spAutoFit/>
          </a:bodyPr>
          <a:lstStyle/>
          <a:p>
            <a:pPr marL="571500" indent="-571500">
              <a:buFont typeface="Arial" panose="020B0604020202020204" pitchFamily="34" charset="0"/>
              <a:buChar char="•"/>
            </a:pPr>
            <a:r>
              <a:rPr lang="en-US" sz="2800" dirty="0" smtClean="0"/>
              <a:t>Kessler does acknowledge that words and pictures worked differently. Images were thought to convey only literal meaning, while words could communicate allegorical or metaphorical meaning as well. </a:t>
            </a:r>
          </a:p>
          <a:p>
            <a:pPr marL="571500" indent="-571500">
              <a:buFont typeface="Arial" panose="020B0604020202020204" pitchFamily="34" charset="0"/>
              <a:buChar char="•"/>
            </a:pPr>
            <a:endParaRPr lang="en-US" sz="2800" dirty="0"/>
          </a:p>
          <a:p>
            <a:pPr marL="571500" indent="-571500">
              <a:buFont typeface="Arial" panose="020B0604020202020204" pitchFamily="34" charset="0"/>
              <a:buChar char="•"/>
            </a:pPr>
            <a:r>
              <a:rPr lang="en-US" sz="2800" dirty="0" smtClean="0"/>
              <a:t>Kessler concludes: “Here, as in most medieval images, however, words are privileged elements in the presentation; through them alone, not through the images, the meaning of the story is disclosed. What the diction makes clear is that pictures were Scripture in a basic and essential sense, but words alone gave the faithful access to the Christian mystery.”—</a:t>
            </a:r>
            <a:r>
              <a:rPr lang="en-US" sz="2800" dirty="0"/>
              <a:t>Kessler, “Diction in the ‘Bibles of the Illiterate</a:t>
            </a:r>
            <a:r>
              <a:rPr lang="en-US" sz="2800" dirty="0" smtClean="0"/>
              <a:t>’”, p.38</a:t>
            </a:r>
            <a:endParaRPr lang="en-US" sz="2800" dirty="0"/>
          </a:p>
        </p:txBody>
      </p:sp>
    </p:spTree>
    <p:extLst>
      <p:ext uri="{BB962C8B-B14F-4D97-AF65-F5344CB8AC3E}">
        <p14:creationId xmlns:p14="http://schemas.microsoft.com/office/powerpoint/2010/main" val="26119768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12192000" cy="6309420"/>
          </a:xfrm>
          <a:prstGeom prst="rect">
            <a:avLst/>
          </a:prstGeom>
          <a:noFill/>
        </p:spPr>
        <p:txBody>
          <a:bodyPr wrap="square" rtlCol="0">
            <a:spAutoFit/>
          </a:bodyPr>
          <a:lstStyle/>
          <a:p>
            <a:pPr algn="ctr"/>
            <a:r>
              <a:rPr lang="en-US" sz="4000" dirty="0" smtClean="0"/>
              <a:t>The debate</a:t>
            </a:r>
          </a:p>
          <a:p>
            <a:pPr marL="571500" indent="-571500">
              <a:buFont typeface="Arial" panose="020B0604020202020204" pitchFamily="34" charset="0"/>
              <a:buChar char="•"/>
            </a:pPr>
            <a:endParaRPr lang="en-US" sz="2800" dirty="0" smtClean="0"/>
          </a:p>
          <a:p>
            <a:pPr marL="571500" indent="-571500">
              <a:buFont typeface="Arial" panose="020B0604020202020204" pitchFamily="34" charset="0"/>
              <a:buChar char="•"/>
            </a:pPr>
            <a:r>
              <a:rPr lang="en-US" sz="2800" dirty="0" smtClean="0"/>
              <a:t>1990: Celia M. Chazelle publishes “Pictures, books, and the illiterate” in </a:t>
            </a:r>
            <a:r>
              <a:rPr lang="en-US" sz="2800" i="1" dirty="0" smtClean="0"/>
              <a:t>Word &amp; Image</a:t>
            </a:r>
            <a:r>
              <a:rPr lang="en-US" sz="2800" dirty="0" smtClean="0"/>
              <a:t>, the same journal Duggan published in</a:t>
            </a:r>
          </a:p>
          <a:p>
            <a:pPr marL="571500" indent="-571500">
              <a:buFont typeface="Arial" panose="020B0604020202020204" pitchFamily="34" charset="0"/>
              <a:buChar char="•"/>
            </a:pPr>
            <a:endParaRPr lang="en-US" sz="2800" i="1" dirty="0"/>
          </a:p>
          <a:p>
            <a:pPr marL="571500" indent="-571500">
              <a:buFont typeface="Arial" panose="020B0604020202020204" pitchFamily="34" charset="0"/>
              <a:buChar char="•"/>
            </a:pPr>
            <a:r>
              <a:rPr lang="en-US" sz="2800" dirty="0" smtClean="0"/>
              <a:t>Chazelle appears to agree with Duggan that images cannot convey new information, but disagrees with Duggan’s interpretation of Gregory’s letter: “neither of the two letters seems to offer a solid foundation for the idea that, to Gregory’s mind, the artistic depiction could teach its subject-matter to a viewer who was totally ignorant of what was represented—as though without any previous insight into the identity of the persons or events represented, the beholder could grasp the basic substance of what the artist intended to convey.”—</a:t>
            </a:r>
            <a:r>
              <a:rPr lang="en-US" sz="2800" dirty="0"/>
              <a:t>Chazelle, “Pictures, books, and the illiterate”, </a:t>
            </a:r>
            <a:r>
              <a:rPr lang="en-US" sz="2800" dirty="0" smtClean="0"/>
              <a:t>p.138</a:t>
            </a:r>
            <a:r>
              <a:rPr lang="en-US" sz="2800" i="1" dirty="0" smtClean="0"/>
              <a:t> </a:t>
            </a:r>
            <a:endParaRPr lang="en-US" sz="2800" dirty="0" smtClean="0"/>
          </a:p>
          <a:p>
            <a:endParaRPr lang="en-US" sz="2800" dirty="0" smtClean="0"/>
          </a:p>
        </p:txBody>
      </p:sp>
    </p:spTree>
    <p:extLst>
      <p:ext uri="{BB962C8B-B14F-4D97-AF65-F5344CB8AC3E}">
        <p14:creationId xmlns:p14="http://schemas.microsoft.com/office/powerpoint/2010/main" val="18489333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12192000" cy="7171194"/>
          </a:xfrm>
          <a:prstGeom prst="rect">
            <a:avLst/>
          </a:prstGeom>
          <a:noFill/>
        </p:spPr>
        <p:txBody>
          <a:bodyPr wrap="square" rtlCol="0">
            <a:spAutoFit/>
          </a:bodyPr>
          <a:lstStyle/>
          <a:p>
            <a:pPr algn="ctr"/>
            <a:r>
              <a:rPr lang="en-US" sz="4000" dirty="0" smtClean="0"/>
              <a:t>The debate</a:t>
            </a:r>
          </a:p>
          <a:p>
            <a:pPr marL="571500" indent="-571500">
              <a:buFont typeface="Arial" panose="020B0604020202020204" pitchFamily="34" charset="0"/>
              <a:buChar char="•"/>
            </a:pPr>
            <a:endParaRPr lang="en-US" sz="2800" dirty="0" smtClean="0"/>
          </a:p>
          <a:p>
            <a:pPr marL="571500" indent="-571500">
              <a:buFont typeface="Arial" panose="020B0604020202020204" pitchFamily="34" charset="0"/>
              <a:buChar char="•"/>
            </a:pPr>
            <a:r>
              <a:rPr lang="en-US" sz="2800" dirty="0"/>
              <a:t>“For it is one thing to adore a picture, </a:t>
            </a:r>
            <a:r>
              <a:rPr lang="en-US" sz="2800" dirty="0">
                <a:solidFill>
                  <a:srgbClr val="00B0F0"/>
                </a:solidFill>
              </a:rPr>
              <a:t>another through a picture’s story to learn what must be adored</a:t>
            </a:r>
            <a:r>
              <a:rPr lang="en-US" sz="2800" dirty="0"/>
              <a:t>.” [“</a:t>
            </a:r>
            <a:r>
              <a:rPr lang="en-US" sz="2800" dirty="0" err="1"/>
              <a:t>Aliud</a:t>
            </a:r>
            <a:r>
              <a:rPr lang="en-US" sz="2800" dirty="0"/>
              <a:t> </a:t>
            </a:r>
            <a:r>
              <a:rPr lang="en-US" sz="2800" dirty="0" err="1"/>
              <a:t>est</a:t>
            </a:r>
            <a:r>
              <a:rPr lang="en-US" sz="2800" dirty="0"/>
              <a:t> </a:t>
            </a:r>
            <a:r>
              <a:rPr lang="en-US" sz="2800" dirty="0" err="1"/>
              <a:t>enim</a:t>
            </a:r>
            <a:r>
              <a:rPr lang="en-US" sz="2800" dirty="0"/>
              <a:t> </a:t>
            </a:r>
            <a:r>
              <a:rPr lang="en-US" sz="2800" dirty="0" err="1"/>
              <a:t>picturam</a:t>
            </a:r>
            <a:r>
              <a:rPr lang="en-US" sz="2800" dirty="0"/>
              <a:t> </a:t>
            </a:r>
            <a:r>
              <a:rPr lang="en-US" sz="2800" dirty="0" err="1"/>
              <a:t>adorare</a:t>
            </a:r>
            <a:r>
              <a:rPr lang="en-US" sz="2800" dirty="0"/>
              <a:t>, </a:t>
            </a:r>
            <a:r>
              <a:rPr lang="en-US" sz="2800" dirty="0" err="1"/>
              <a:t>aliud</a:t>
            </a:r>
            <a:r>
              <a:rPr lang="en-US" sz="2800" dirty="0"/>
              <a:t> per </a:t>
            </a:r>
            <a:r>
              <a:rPr lang="en-US" sz="2800" dirty="0" err="1"/>
              <a:t>picturae</a:t>
            </a:r>
            <a:r>
              <a:rPr lang="en-US" sz="2800" dirty="0"/>
              <a:t> </a:t>
            </a:r>
            <a:r>
              <a:rPr lang="en-US" sz="2800" dirty="0" err="1"/>
              <a:t>historiam</a:t>
            </a:r>
            <a:r>
              <a:rPr lang="en-US" sz="2800" dirty="0"/>
              <a:t> quid sit </a:t>
            </a:r>
            <a:r>
              <a:rPr lang="en-US" sz="2800" dirty="0" err="1"/>
              <a:t>adorandum</a:t>
            </a:r>
            <a:r>
              <a:rPr lang="en-US" sz="2800" dirty="0"/>
              <a:t> </a:t>
            </a:r>
            <a:r>
              <a:rPr lang="en-US" sz="2800" dirty="0" err="1"/>
              <a:t>addiscere</a:t>
            </a:r>
            <a:r>
              <a:rPr lang="en-US" sz="2800" dirty="0"/>
              <a:t>.”]—Chazelle, “Pictures, books, and the illiterate”, </a:t>
            </a:r>
            <a:r>
              <a:rPr lang="en-US" sz="2800" dirty="0" smtClean="0"/>
              <a:t>pp.139-140</a:t>
            </a:r>
            <a:endParaRPr lang="en-US" sz="2800" dirty="0"/>
          </a:p>
          <a:p>
            <a:pPr marL="571500" indent="-571500">
              <a:buFont typeface="Arial" panose="020B0604020202020204" pitchFamily="34" charset="0"/>
              <a:buChar char="•"/>
            </a:pPr>
            <a:endParaRPr lang="en-US" sz="2800" dirty="0"/>
          </a:p>
          <a:p>
            <a:pPr marL="571500" indent="-571500">
              <a:buFont typeface="Arial" panose="020B0604020202020204" pitchFamily="34" charset="0"/>
              <a:buChar char="•"/>
            </a:pPr>
            <a:r>
              <a:rPr lang="en-US" sz="2800" dirty="0" smtClean="0"/>
              <a:t>Chazelle argues that Gregory does not mean that images can convey new information, but that they can teach devotion to God: “The point here is not that a picture educates its viewers about its subject—this is simply not what is stated—but that it inspires them to awareness of the adoration which…is owed solely to God. It does this, Gregory perhaps believed, because while a representation reminds viewers of a sacred event it fills them with awe for the divine power that made the event happen.”—</a:t>
            </a:r>
            <a:r>
              <a:rPr lang="en-US" sz="2800" dirty="0"/>
              <a:t>Chazelle, “Pictures, books, and the illiterate”, </a:t>
            </a:r>
            <a:r>
              <a:rPr lang="en-US" sz="2800" dirty="0" smtClean="0"/>
              <a:t>p.141</a:t>
            </a:r>
            <a:endParaRPr lang="en-US" sz="2800" dirty="0" smtClean="0"/>
          </a:p>
          <a:p>
            <a:endParaRPr lang="en-US" sz="2800" dirty="0" smtClean="0"/>
          </a:p>
        </p:txBody>
      </p:sp>
    </p:spTree>
    <p:extLst>
      <p:ext uri="{BB962C8B-B14F-4D97-AF65-F5344CB8AC3E}">
        <p14:creationId xmlns:p14="http://schemas.microsoft.com/office/powerpoint/2010/main" val="354171468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12192000" cy="5878532"/>
          </a:xfrm>
          <a:prstGeom prst="rect">
            <a:avLst/>
          </a:prstGeom>
          <a:noFill/>
        </p:spPr>
        <p:txBody>
          <a:bodyPr wrap="square" rtlCol="0">
            <a:spAutoFit/>
          </a:bodyPr>
          <a:lstStyle/>
          <a:p>
            <a:pPr algn="ctr"/>
            <a:r>
              <a:rPr lang="en-US" sz="4000" dirty="0" smtClean="0"/>
              <a:t>The debate</a:t>
            </a:r>
          </a:p>
          <a:p>
            <a:pPr marL="571500" indent="-571500">
              <a:buFont typeface="Arial" panose="020B0604020202020204" pitchFamily="34" charset="0"/>
              <a:buChar char="•"/>
            </a:pPr>
            <a:endParaRPr lang="en-US" sz="2800" dirty="0" smtClean="0"/>
          </a:p>
          <a:p>
            <a:pPr marL="457200" indent="-457200">
              <a:buFont typeface="Arial" panose="020B0604020202020204" pitchFamily="34" charset="0"/>
              <a:buChar char="•"/>
            </a:pPr>
            <a:r>
              <a:rPr lang="en-US" sz="2800" dirty="0" smtClean="0"/>
              <a:t>Chazelle does interpret Gregory to mean that illiterate people could engage with images themselves: “In the end, though, he was convinced that there was something about the pictures on church walls that enabled </a:t>
            </a:r>
            <a:r>
              <a:rPr lang="en-US" sz="2800" i="1" dirty="0" err="1" smtClean="0"/>
              <a:t>illiterati</a:t>
            </a:r>
            <a:r>
              <a:rPr lang="en-US" sz="2800" i="1" dirty="0" smtClean="0"/>
              <a:t> </a:t>
            </a:r>
            <a:r>
              <a:rPr lang="en-US" sz="2800" dirty="0" smtClean="0"/>
              <a:t>to engage for themselves in such reading, an activity that when it came to written texts lay beyond their grasp.”—</a:t>
            </a:r>
            <a:r>
              <a:rPr lang="en-US" sz="2800" dirty="0"/>
              <a:t>Chazelle, “Pictures, books, and the illiterate”, </a:t>
            </a:r>
            <a:r>
              <a:rPr lang="en-US" sz="2800" dirty="0" smtClean="0"/>
              <a:t>p.145</a:t>
            </a:r>
          </a:p>
          <a:p>
            <a:pPr marL="457200" indent="-457200">
              <a:buFont typeface="Arial" panose="020B0604020202020204" pitchFamily="34" charset="0"/>
              <a:buChar char="•"/>
            </a:pPr>
            <a:endParaRPr lang="en-US" sz="2800" dirty="0"/>
          </a:p>
          <a:p>
            <a:pPr marL="457200" indent="-457200">
              <a:buFont typeface="Arial" panose="020B0604020202020204" pitchFamily="34" charset="0"/>
              <a:buChar char="•"/>
            </a:pPr>
            <a:r>
              <a:rPr lang="en-US" sz="2800" dirty="0" smtClean="0"/>
              <a:t>Chazelle emphasizes hearing as well, and concludes: “…the sight of pictures could advance and refresh the illiterates’ knowledge of the stories learned from the clergy’s sermons and exhortations, and by setting those events before their eyes the depictions could lead them to be more virtuous as well as to adore God alone.”—</a:t>
            </a:r>
            <a:r>
              <a:rPr lang="en-US" sz="2800" dirty="0"/>
              <a:t>Chazelle, “Pictures, books, and the illiterate”, </a:t>
            </a:r>
            <a:r>
              <a:rPr lang="en-US" sz="2800" dirty="0" smtClean="0"/>
              <a:t>p.148</a:t>
            </a:r>
            <a:endParaRPr lang="en-US" sz="2800" dirty="0" smtClean="0"/>
          </a:p>
        </p:txBody>
      </p:sp>
    </p:spTree>
    <p:extLst>
      <p:ext uri="{BB962C8B-B14F-4D97-AF65-F5344CB8AC3E}">
        <p14:creationId xmlns:p14="http://schemas.microsoft.com/office/powerpoint/2010/main" val="41198698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12192000" cy="4585871"/>
          </a:xfrm>
          <a:prstGeom prst="rect">
            <a:avLst/>
          </a:prstGeom>
          <a:noFill/>
        </p:spPr>
        <p:txBody>
          <a:bodyPr wrap="square" rtlCol="0">
            <a:spAutoFit/>
          </a:bodyPr>
          <a:lstStyle/>
          <a:p>
            <a:pPr algn="ctr"/>
            <a:r>
              <a:rPr lang="en-US" sz="4000" dirty="0" smtClean="0"/>
              <a:t>The debate</a:t>
            </a:r>
          </a:p>
          <a:p>
            <a:pPr marL="571500" indent="-571500">
              <a:buFont typeface="Arial" panose="020B0604020202020204" pitchFamily="34" charset="0"/>
              <a:buChar char="•"/>
            </a:pPr>
            <a:endParaRPr lang="en-US" sz="2800" dirty="0" smtClean="0"/>
          </a:p>
          <a:p>
            <a:pPr marL="457200" indent="-457200">
              <a:buFont typeface="Arial" panose="020B0604020202020204" pitchFamily="34" charset="0"/>
              <a:buChar char="•"/>
            </a:pPr>
            <a:r>
              <a:rPr lang="en-US" sz="2800" dirty="0" smtClean="0"/>
              <a:t>2005: Duggan publishes “Reflections on “Was Art Really the ‘Book of the Illiterate’?” in the same volume that his original essay was re-published</a:t>
            </a:r>
          </a:p>
          <a:p>
            <a:pPr marL="457200" indent="-457200">
              <a:buFont typeface="Arial" panose="020B0604020202020204" pitchFamily="34" charset="0"/>
              <a:buChar char="•"/>
            </a:pPr>
            <a:endParaRPr lang="en-US" sz="2800" dirty="0"/>
          </a:p>
          <a:p>
            <a:pPr marL="457200" indent="-457200">
              <a:buFont typeface="Arial" panose="020B0604020202020204" pitchFamily="34" charset="0"/>
              <a:buChar char="•"/>
            </a:pPr>
            <a:r>
              <a:rPr lang="en-US" sz="2800" dirty="0" smtClean="0"/>
              <a:t>Duggan remarks that he has been described as agreeing with Chazelle by some scholars, and as opposing her by other scholars</a:t>
            </a:r>
          </a:p>
          <a:p>
            <a:pPr marL="457200" indent="-457200">
              <a:buFont typeface="Arial" panose="020B0604020202020204" pitchFamily="34" charset="0"/>
              <a:buChar char="•"/>
            </a:pPr>
            <a:endParaRPr lang="en-US" sz="2800" dirty="0"/>
          </a:p>
          <a:p>
            <a:pPr marL="457200" indent="-457200">
              <a:buFont typeface="Arial" panose="020B0604020202020204" pitchFamily="34" charset="0"/>
              <a:buChar char="•"/>
            </a:pPr>
            <a:r>
              <a:rPr lang="en-US" sz="2800" dirty="0" smtClean="0"/>
              <a:t>He reiterates his belief that Gregory was wrong about the illiterate being able to read images.</a:t>
            </a:r>
            <a:endParaRPr lang="en-US" sz="2800" dirty="0" smtClean="0"/>
          </a:p>
        </p:txBody>
      </p:sp>
    </p:spTree>
    <p:extLst>
      <p:ext uri="{BB962C8B-B14F-4D97-AF65-F5344CB8AC3E}">
        <p14:creationId xmlns:p14="http://schemas.microsoft.com/office/powerpoint/2010/main" val="8755788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12192000" cy="4585871"/>
          </a:xfrm>
          <a:prstGeom prst="rect">
            <a:avLst/>
          </a:prstGeom>
          <a:noFill/>
        </p:spPr>
        <p:txBody>
          <a:bodyPr wrap="square" rtlCol="0">
            <a:spAutoFit/>
          </a:bodyPr>
          <a:lstStyle/>
          <a:p>
            <a:pPr algn="ctr"/>
            <a:r>
              <a:rPr lang="en-US" sz="4000" dirty="0" smtClean="0"/>
              <a:t>The debate</a:t>
            </a:r>
          </a:p>
          <a:p>
            <a:pPr marL="571500" indent="-571500">
              <a:buFont typeface="Arial" panose="020B0604020202020204" pitchFamily="34" charset="0"/>
              <a:buChar char="•"/>
            </a:pPr>
            <a:endParaRPr lang="en-US" sz="2800" dirty="0" smtClean="0"/>
          </a:p>
          <a:p>
            <a:pPr marL="457200" indent="-457200">
              <a:buFont typeface="Arial" panose="020B0604020202020204" pitchFamily="34" charset="0"/>
              <a:buChar char="•"/>
            </a:pPr>
            <a:r>
              <a:rPr lang="en-US" sz="2800" dirty="0" smtClean="0"/>
              <a:t>Duggan argues that Kessler’s point about most images including words is wrong: “…the kind of association between word and images to which Kessler alludes, which was indeed characteristic of later medieval art, was still infrequent in Gregory’s own age…In short, it is anachronistic to think of a late antique Gregory in this medieval way, and therefore misleading to contextualize and rationalize his words about pictures as “books of the illiterate” in this manner. Kessler’s governing premise in his refutation of my original argument seems wrong.”—Duggan, “Reflections”, p.119 </a:t>
            </a:r>
            <a:endParaRPr lang="en-US" sz="2800" dirty="0" smtClean="0"/>
          </a:p>
        </p:txBody>
      </p:sp>
    </p:spTree>
    <p:extLst>
      <p:ext uri="{BB962C8B-B14F-4D97-AF65-F5344CB8AC3E}">
        <p14:creationId xmlns:p14="http://schemas.microsoft.com/office/powerpoint/2010/main" val="51135683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1334</TotalTime>
  <Words>2037</Words>
  <Application>Microsoft Office PowerPoint</Application>
  <PresentationFormat>Widescreen</PresentationFormat>
  <Paragraphs>111</Paragraphs>
  <Slides>22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22</vt:i4>
      </vt:variant>
    </vt:vector>
  </HeadingPairs>
  <TitlesOfParts>
    <vt:vector size="26"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Erica</dc:creator>
  <cp:lastModifiedBy>Erica O'Brien</cp:lastModifiedBy>
  <cp:revision>28</cp:revision>
  <cp:lastPrinted>2017-11-16T13:26:57Z</cp:lastPrinted>
  <dcterms:created xsi:type="dcterms:W3CDTF">2017-11-14T17:05:28Z</dcterms:created>
  <dcterms:modified xsi:type="dcterms:W3CDTF">2017-11-16T14:13:37Z</dcterms:modified>
</cp:coreProperties>
</file>