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2"/>
  </p:notesMasterIdLst>
  <p:sldIdLst>
    <p:sldId id="273" r:id="rId2"/>
    <p:sldId id="303" r:id="rId3"/>
    <p:sldId id="292" r:id="rId4"/>
    <p:sldId id="293" r:id="rId5"/>
    <p:sldId id="295" r:id="rId6"/>
    <p:sldId id="296" r:id="rId7"/>
    <p:sldId id="294" r:id="rId8"/>
    <p:sldId id="274" r:id="rId9"/>
    <p:sldId id="275" r:id="rId10"/>
    <p:sldId id="276" r:id="rId11"/>
    <p:sldId id="298" r:id="rId12"/>
    <p:sldId id="278" r:id="rId13"/>
    <p:sldId id="299" r:id="rId14"/>
    <p:sldId id="282" r:id="rId15"/>
    <p:sldId id="285" r:id="rId16"/>
    <p:sldId id="286" r:id="rId17"/>
    <p:sldId id="287" r:id="rId18"/>
    <p:sldId id="301" r:id="rId19"/>
    <p:sldId id="300" r:id="rId20"/>
    <p:sldId id="290" r:id="rId21"/>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20" autoAdjust="0"/>
    <p:restoredTop sz="70120" autoAdjust="0"/>
  </p:normalViewPr>
  <p:slideViewPr>
    <p:cSldViewPr>
      <p:cViewPr varScale="1">
        <p:scale>
          <a:sx n="63" d="100"/>
          <a:sy n="63" d="100"/>
        </p:scale>
        <p:origin x="1629" y="51"/>
      </p:cViewPr>
      <p:guideLst>
        <p:guide orient="horz" pos="2160"/>
        <p:guide pos="2880"/>
      </p:guideLst>
    </p:cSldViewPr>
  </p:slideViewPr>
  <p:notesTextViewPr>
    <p:cViewPr>
      <p:scale>
        <a:sx n="1" d="1"/>
        <a:sy n="1" d="1"/>
      </p:scale>
      <p:origin x="0" y="0"/>
    </p:cViewPr>
  </p:notesTextViewPr>
  <p:notesViewPr>
    <p:cSldViewPr>
      <p:cViewPr varScale="1">
        <p:scale>
          <a:sx n="63" d="100"/>
          <a:sy n="63" d="100"/>
        </p:scale>
        <p:origin x="2715" y="5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9D450E04-9EA3-46FD-A284-7B770F8A67CD}" type="datetimeFigureOut">
              <a:rPr lang="en-GB" smtClean="0"/>
              <a:t>06/02/2018</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B3DF2F78-CBC1-4052-B67C-A207E484FBE5}" type="slidenum">
              <a:rPr lang="en-GB" smtClean="0"/>
              <a:t>‹#›</a:t>
            </a:fld>
            <a:endParaRPr lang="en-GB"/>
          </a:p>
        </p:txBody>
      </p:sp>
    </p:spTree>
    <p:extLst>
      <p:ext uri="{BB962C8B-B14F-4D97-AF65-F5344CB8AC3E}">
        <p14:creationId xmlns:p14="http://schemas.microsoft.com/office/powerpoint/2010/main" val="17423333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3FD59BA-6F5A-4855-A1B9-C767A90C5A6F}" type="slidenum">
              <a:rPr lang="en-GB" smtClean="0">
                <a:solidFill>
                  <a:prstClr val="black"/>
                </a:solidFill>
              </a:rPr>
              <a:pPr/>
              <a:t>1</a:t>
            </a:fld>
            <a:endParaRPr lang="en-GB">
              <a:solidFill>
                <a:prstClr val="black"/>
              </a:solidFill>
            </a:endParaRPr>
          </a:p>
        </p:txBody>
      </p:sp>
    </p:spTree>
    <p:extLst>
      <p:ext uri="{BB962C8B-B14F-4D97-AF65-F5344CB8AC3E}">
        <p14:creationId xmlns:p14="http://schemas.microsoft.com/office/powerpoint/2010/main" val="42741222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3DF2F78-CBC1-4052-B67C-A207E484FBE5}" type="slidenum">
              <a:rPr lang="en-GB" smtClean="0"/>
              <a:t>2</a:t>
            </a:fld>
            <a:endParaRPr lang="en-GB"/>
          </a:p>
        </p:txBody>
      </p:sp>
    </p:spTree>
    <p:extLst>
      <p:ext uri="{BB962C8B-B14F-4D97-AF65-F5344CB8AC3E}">
        <p14:creationId xmlns:p14="http://schemas.microsoft.com/office/powerpoint/2010/main" val="40558852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3DF2F78-CBC1-4052-B67C-A207E484FBE5}" type="slidenum">
              <a:rPr lang="en-GB" smtClean="0"/>
              <a:t>3</a:t>
            </a:fld>
            <a:endParaRPr lang="en-GB"/>
          </a:p>
        </p:txBody>
      </p:sp>
    </p:spTree>
    <p:extLst>
      <p:ext uri="{BB962C8B-B14F-4D97-AF65-F5344CB8AC3E}">
        <p14:creationId xmlns:p14="http://schemas.microsoft.com/office/powerpoint/2010/main" val="7786807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3DF2F78-CBC1-4052-B67C-A207E484FBE5}" type="slidenum">
              <a:rPr lang="en-GB" smtClean="0"/>
              <a:t>4</a:t>
            </a:fld>
            <a:endParaRPr lang="en-GB"/>
          </a:p>
        </p:txBody>
      </p:sp>
    </p:spTree>
    <p:extLst>
      <p:ext uri="{BB962C8B-B14F-4D97-AF65-F5344CB8AC3E}">
        <p14:creationId xmlns:p14="http://schemas.microsoft.com/office/powerpoint/2010/main" val="17491037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3DF2F78-CBC1-4052-B67C-A207E484FBE5}" type="slidenum">
              <a:rPr lang="en-GB" smtClean="0"/>
              <a:t>5</a:t>
            </a:fld>
            <a:endParaRPr lang="en-GB"/>
          </a:p>
        </p:txBody>
      </p:sp>
    </p:spTree>
    <p:extLst>
      <p:ext uri="{BB962C8B-B14F-4D97-AF65-F5344CB8AC3E}">
        <p14:creationId xmlns:p14="http://schemas.microsoft.com/office/powerpoint/2010/main" val="13076405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3DF2F78-CBC1-4052-B67C-A207E484FBE5}" type="slidenum">
              <a:rPr lang="en-GB" smtClean="0"/>
              <a:t>6</a:t>
            </a:fld>
            <a:endParaRPr lang="en-GB"/>
          </a:p>
        </p:txBody>
      </p:sp>
    </p:spTree>
    <p:extLst>
      <p:ext uri="{BB962C8B-B14F-4D97-AF65-F5344CB8AC3E}">
        <p14:creationId xmlns:p14="http://schemas.microsoft.com/office/powerpoint/2010/main" val="31549797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3DF2F78-CBC1-4052-B67C-A207E484FBE5}" type="slidenum">
              <a:rPr lang="en-GB" smtClean="0"/>
              <a:t>7</a:t>
            </a:fld>
            <a:endParaRPr lang="en-GB"/>
          </a:p>
        </p:txBody>
      </p:sp>
    </p:spTree>
    <p:extLst>
      <p:ext uri="{BB962C8B-B14F-4D97-AF65-F5344CB8AC3E}">
        <p14:creationId xmlns:p14="http://schemas.microsoft.com/office/powerpoint/2010/main" val="415993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3DF2F78-CBC1-4052-B67C-A207E484FBE5}" type="slidenum">
              <a:rPr lang="en-GB" smtClean="0"/>
              <a:t>8</a:t>
            </a:fld>
            <a:endParaRPr lang="en-GB"/>
          </a:p>
        </p:txBody>
      </p:sp>
    </p:spTree>
    <p:extLst>
      <p:ext uri="{BB962C8B-B14F-4D97-AF65-F5344CB8AC3E}">
        <p14:creationId xmlns:p14="http://schemas.microsoft.com/office/powerpoint/2010/main" val="209796042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Guidance and advice in the areas of ICT use and infrastructure</a:t>
            </a:r>
          </a:p>
          <a:p>
            <a:endParaRPr lang="en-GB" dirty="0" smtClean="0"/>
          </a:p>
          <a:p>
            <a:r>
              <a:rPr lang="en-GB" dirty="0" smtClean="0"/>
              <a:t>Positive approach to technology</a:t>
            </a:r>
          </a:p>
          <a:p>
            <a:r>
              <a:rPr lang="en-GB" dirty="0" smtClean="0"/>
              <a:t>Seeking users to experience the benefits that technology brings</a:t>
            </a:r>
          </a:p>
          <a:p>
            <a:r>
              <a:rPr lang="en-GB" dirty="0" smtClean="0"/>
              <a:t>Raising awareness of and</a:t>
            </a:r>
            <a:r>
              <a:rPr lang="en-GB" baseline="0" dirty="0" smtClean="0"/>
              <a:t> m</a:t>
            </a:r>
            <a:r>
              <a:rPr lang="en-GB" dirty="0" smtClean="0"/>
              <a:t>inimising the associated risks.</a:t>
            </a:r>
          </a:p>
          <a:p>
            <a:endParaRPr lang="en-GB" dirty="0" smtClean="0"/>
          </a:p>
          <a:p>
            <a:r>
              <a:rPr lang="en-GB" dirty="0" smtClean="0"/>
              <a:t>However, who is responsible for each of these aspects?  Put students in groups and ask them to make a list</a:t>
            </a:r>
            <a:r>
              <a:rPr lang="en-GB" baseline="0" dirty="0" smtClean="0"/>
              <a:t> of who should be responsible for each point, how can policies, training, guidance </a:t>
            </a:r>
            <a:r>
              <a:rPr lang="en-GB" baseline="0" dirty="0" err="1" smtClean="0"/>
              <a:t>etc</a:t>
            </a:r>
            <a:r>
              <a:rPr lang="en-GB" baseline="0" dirty="0" smtClean="0"/>
              <a:t> be created?  Is this just for one person in a setting to be responsible for?  </a:t>
            </a:r>
            <a:r>
              <a:rPr lang="en-GB" baseline="0" dirty="0" err="1" smtClean="0"/>
              <a:t>Cybersafety</a:t>
            </a:r>
            <a:r>
              <a:rPr lang="en-GB" baseline="0" dirty="0" smtClean="0"/>
              <a:t> education – for whom?  Children, parents, practitioners?  Ask for feedback – do some of them have experience of this in settings where they work or volunteer?  Some adults will feel that children understand more than them about digital media/social media, apps etc.  Is this a concern?</a:t>
            </a:r>
            <a:endParaRPr lang="en-GB" dirty="0"/>
          </a:p>
        </p:txBody>
      </p:sp>
      <p:sp>
        <p:nvSpPr>
          <p:cNvPr id="4" name="Slide Number Placeholder 3"/>
          <p:cNvSpPr>
            <a:spLocks noGrp="1"/>
          </p:cNvSpPr>
          <p:nvPr>
            <p:ph type="sldNum" sz="quarter" idx="10"/>
          </p:nvPr>
        </p:nvSpPr>
        <p:spPr/>
        <p:txBody>
          <a:bodyPr/>
          <a:lstStyle/>
          <a:p>
            <a:fld id="{B3DF2F78-CBC1-4052-B67C-A207E484FBE5}" type="slidenum">
              <a:rPr lang="en-GB" smtClean="0"/>
              <a:t>9</a:t>
            </a:fld>
            <a:endParaRPr lang="en-GB"/>
          </a:p>
        </p:txBody>
      </p:sp>
    </p:spTree>
    <p:extLst>
      <p:ext uri="{BB962C8B-B14F-4D97-AF65-F5344CB8AC3E}">
        <p14:creationId xmlns:p14="http://schemas.microsoft.com/office/powerpoint/2010/main" val="18186290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3DF2F78-CBC1-4052-B67C-A207E484FBE5}" type="slidenum">
              <a:rPr lang="en-GB" smtClean="0"/>
              <a:t>10</a:t>
            </a:fld>
            <a:endParaRPr lang="en-GB"/>
          </a:p>
        </p:txBody>
      </p:sp>
    </p:spTree>
    <p:extLst>
      <p:ext uri="{BB962C8B-B14F-4D97-AF65-F5344CB8AC3E}">
        <p14:creationId xmlns:p14="http://schemas.microsoft.com/office/powerpoint/2010/main" val="326316443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3DF2F78-CBC1-4052-B67C-A207E484FBE5}" type="slidenum">
              <a:rPr lang="en-GB" smtClean="0"/>
              <a:t>11</a:t>
            </a:fld>
            <a:endParaRPr lang="en-GB"/>
          </a:p>
        </p:txBody>
      </p:sp>
    </p:spTree>
    <p:extLst>
      <p:ext uri="{BB962C8B-B14F-4D97-AF65-F5344CB8AC3E}">
        <p14:creationId xmlns:p14="http://schemas.microsoft.com/office/powerpoint/2010/main" val="353802268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p>
        </p:txBody>
      </p:sp>
      <p:sp>
        <p:nvSpPr>
          <p:cNvPr id="4" name="Slide Number Placeholder 3"/>
          <p:cNvSpPr>
            <a:spLocks noGrp="1"/>
          </p:cNvSpPr>
          <p:nvPr>
            <p:ph type="sldNum" sz="quarter" idx="10"/>
          </p:nvPr>
        </p:nvSpPr>
        <p:spPr/>
        <p:txBody>
          <a:bodyPr/>
          <a:lstStyle/>
          <a:p>
            <a:fld id="{B3DF2F78-CBC1-4052-B67C-A207E484FBE5}" type="slidenum">
              <a:rPr lang="en-GB" smtClean="0"/>
              <a:t>12</a:t>
            </a:fld>
            <a:endParaRPr lang="en-GB"/>
          </a:p>
        </p:txBody>
      </p:sp>
    </p:spTree>
    <p:extLst>
      <p:ext uri="{BB962C8B-B14F-4D97-AF65-F5344CB8AC3E}">
        <p14:creationId xmlns:p14="http://schemas.microsoft.com/office/powerpoint/2010/main" val="95648176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3DF2F78-CBC1-4052-B67C-A207E484FBE5}" type="slidenum">
              <a:rPr lang="en-GB" smtClean="0"/>
              <a:t>13</a:t>
            </a:fld>
            <a:endParaRPr lang="en-GB"/>
          </a:p>
        </p:txBody>
      </p:sp>
    </p:spTree>
    <p:extLst>
      <p:ext uri="{BB962C8B-B14F-4D97-AF65-F5344CB8AC3E}">
        <p14:creationId xmlns:p14="http://schemas.microsoft.com/office/powerpoint/2010/main" val="265297052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3DF2F78-CBC1-4052-B67C-A207E484FBE5}" type="slidenum">
              <a:rPr lang="en-GB" smtClean="0"/>
              <a:t>14</a:t>
            </a:fld>
            <a:endParaRPr lang="en-GB"/>
          </a:p>
        </p:txBody>
      </p:sp>
    </p:spTree>
    <p:extLst>
      <p:ext uri="{BB962C8B-B14F-4D97-AF65-F5344CB8AC3E}">
        <p14:creationId xmlns:p14="http://schemas.microsoft.com/office/powerpoint/2010/main" val="248510152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3DF2F78-CBC1-4052-B67C-A207E484FBE5}" type="slidenum">
              <a:rPr lang="en-GB" smtClean="0"/>
              <a:t>15</a:t>
            </a:fld>
            <a:endParaRPr lang="en-GB"/>
          </a:p>
        </p:txBody>
      </p:sp>
    </p:spTree>
    <p:extLst>
      <p:ext uri="{BB962C8B-B14F-4D97-AF65-F5344CB8AC3E}">
        <p14:creationId xmlns:p14="http://schemas.microsoft.com/office/powerpoint/2010/main" val="184833250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3DF2F78-CBC1-4052-B67C-A207E484FBE5}" type="slidenum">
              <a:rPr lang="en-GB" smtClean="0"/>
              <a:t>16</a:t>
            </a:fld>
            <a:endParaRPr lang="en-GB"/>
          </a:p>
        </p:txBody>
      </p:sp>
    </p:spTree>
    <p:extLst>
      <p:ext uri="{BB962C8B-B14F-4D97-AF65-F5344CB8AC3E}">
        <p14:creationId xmlns:p14="http://schemas.microsoft.com/office/powerpoint/2010/main" val="217246273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3DF2F78-CBC1-4052-B67C-A207E484FBE5}" type="slidenum">
              <a:rPr lang="en-GB" smtClean="0"/>
              <a:t>17</a:t>
            </a:fld>
            <a:endParaRPr lang="en-GB"/>
          </a:p>
        </p:txBody>
      </p:sp>
    </p:spTree>
    <p:extLst>
      <p:ext uri="{BB962C8B-B14F-4D97-AF65-F5344CB8AC3E}">
        <p14:creationId xmlns:p14="http://schemas.microsoft.com/office/powerpoint/2010/main" val="332316233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3DF2F78-CBC1-4052-B67C-A207E484FBE5}" type="slidenum">
              <a:rPr lang="en-GB" smtClean="0"/>
              <a:t>18</a:t>
            </a:fld>
            <a:endParaRPr lang="en-GB"/>
          </a:p>
        </p:txBody>
      </p:sp>
    </p:spTree>
    <p:extLst>
      <p:ext uri="{BB962C8B-B14F-4D97-AF65-F5344CB8AC3E}">
        <p14:creationId xmlns:p14="http://schemas.microsoft.com/office/powerpoint/2010/main" val="416788731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Go to the link – this is a</a:t>
            </a:r>
            <a:r>
              <a:rPr lang="en-GB" baseline="0" dirty="0" smtClean="0"/>
              <a:t> NZ </a:t>
            </a:r>
            <a:r>
              <a:rPr lang="en-GB" baseline="0" dirty="0" smtClean="0"/>
              <a:t>site.  This site is specifically targeted at parents.</a:t>
            </a:r>
            <a:endParaRPr lang="en-GB" dirty="0"/>
          </a:p>
        </p:txBody>
      </p:sp>
      <p:sp>
        <p:nvSpPr>
          <p:cNvPr id="4" name="Slide Number Placeholder 3"/>
          <p:cNvSpPr>
            <a:spLocks noGrp="1"/>
          </p:cNvSpPr>
          <p:nvPr>
            <p:ph type="sldNum" sz="quarter" idx="10"/>
          </p:nvPr>
        </p:nvSpPr>
        <p:spPr/>
        <p:txBody>
          <a:bodyPr/>
          <a:lstStyle/>
          <a:p>
            <a:fld id="{B3DF2F78-CBC1-4052-B67C-A207E484FBE5}" type="slidenum">
              <a:rPr lang="en-GB" smtClean="0"/>
              <a:t>19</a:t>
            </a:fld>
            <a:endParaRPr lang="en-GB"/>
          </a:p>
        </p:txBody>
      </p:sp>
    </p:spTree>
    <p:extLst>
      <p:ext uri="{BB962C8B-B14F-4D97-AF65-F5344CB8AC3E}">
        <p14:creationId xmlns:p14="http://schemas.microsoft.com/office/powerpoint/2010/main" val="104933756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3DF2F78-CBC1-4052-B67C-A207E484FBE5}" type="slidenum">
              <a:rPr lang="en-GB" smtClean="0"/>
              <a:t>20</a:t>
            </a:fld>
            <a:endParaRPr lang="en-GB"/>
          </a:p>
        </p:txBody>
      </p:sp>
    </p:spTree>
    <p:extLst>
      <p:ext uri="{BB962C8B-B14F-4D97-AF65-F5344CB8AC3E}">
        <p14:creationId xmlns:p14="http://schemas.microsoft.com/office/powerpoint/2010/main" val="22600875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solidFill>
                  <a:prstClr val="black">
                    <a:tint val="75000"/>
                  </a:prstClr>
                </a:solidFill>
              </a:rPr>
              <a:pPr/>
              <a:t>06/02/2018</a:t>
            </a:fld>
            <a:endParaRPr lang="en-GB">
              <a:solidFill>
                <a:prstClr val="black">
                  <a:tint val="75000"/>
                </a:prstClr>
              </a:solidFill>
            </a:endParaRPr>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7589166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06/02/2018</a:t>
            </a:fld>
            <a:endParaRPr lang="en-GB">
              <a:solidFill>
                <a:prstClr val="black">
                  <a:tint val="75000"/>
                </a:prstClr>
              </a:solidFill>
            </a:endParaRPr>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1725844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06/02/2018</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0374720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06/02/2018</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004029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06/02/2018</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3118299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06/02/2018</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281982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06/02/2018</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931427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06/02/2018</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4117103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06/02/2018</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832610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06/02/2018</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128093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06/02/2018</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98002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rPr>
              <a:pPr/>
              <a:t>06/02/2018</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147827721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hyperlink" Target="http://www.education.vic.gov.au/about/programs/bullystoppers/Pages/advicecybersafe.aspx" TargetMode="External"/><Relationship Id="rId7" Type="http://schemas.openxmlformats.org/officeDocument/2006/relationships/hyperlink" Target="https://www.saferinternet.org.uk/"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hyperlink" Target="https://www.nspcc.org.uk/preventing-abuse/keeping-children-safe/online-safety/" TargetMode="External"/><Relationship Id="rId5" Type="http://schemas.openxmlformats.org/officeDocument/2006/relationships/hyperlink" Target="https://www.netsafe.org.nz/the-netsafe-kit-for-schools/" TargetMode="External"/><Relationship Id="rId4" Type="http://schemas.openxmlformats.org/officeDocument/2006/relationships/hyperlink" Target="https://www.esafety.gov.au/kids-quiz/"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www.netsafe.org.nz/online-safety-for-parents/"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smtClean="0">
                <a:solidFill>
                  <a:schemeClr val="bg1"/>
                </a:solidFill>
              </a:rPr>
              <a:t>Plant </a:t>
            </a:r>
            <a:r>
              <a:rPr lang="en-GB" dirty="0" err="1" smtClean="0">
                <a:solidFill>
                  <a:schemeClr val="bg1"/>
                </a:solidFill>
              </a:rPr>
              <a:t>a’r</a:t>
            </a:r>
            <a:r>
              <a:rPr lang="en-GB" dirty="0" smtClean="0">
                <a:solidFill>
                  <a:schemeClr val="bg1"/>
                </a:solidFill>
              </a:rPr>
              <a:t> </a:t>
            </a:r>
            <a:r>
              <a:rPr lang="en-GB" dirty="0" err="1" smtClean="0">
                <a:solidFill>
                  <a:schemeClr val="bg1"/>
                </a:solidFill>
              </a:rPr>
              <a:t>cyfryngau</a:t>
            </a:r>
            <a:r>
              <a:rPr lang="en-GB" dirty="0" smtClean="0">
                <a:solidFill>
                  <a:schemeClr val="bg1"/>
                </a:solidFill>
              </a:rPr>
              <a:t> </a:t>
            </a:r>
            <a:br>
              <a:rPr lang="en-GB" dirty="0" smtClean="0">
                <a:solidFill>
                  <a:schemeClr val="bg1"/>
                </a:solidFill>
              </a:rPr>
            </a:br>
            <a:r>
              <a:rPr lang="en-GB" dirty="0" smtClean="0">
                <a:solidFill>
                  <a:schemeClr val="bg1"/>
                </a:solidFill>
              </a:rPr>
              <a:t>EAEC6011C</a:t>
            </a:r>
            <a:br>
              <a:rPr lang="en-GB" dirty="0" smtClean="0">
                <a:solidFill>
                  <a:schemeClr val="bg1"/>
                </a:solidFill>
              </a:rPr>
            </a:br>
            <a:r>
              <a:rPr lang="en-GB" dirty="0" smtClean="0">
                <a:solidFill>
                  <a:schemeClr val="bg1"/>
                </a:solidFill>
              </a:rPr>
              <a:t>Children and the media </a:t>
            </a:r>
            <a:br>
              <a:rPr lang="en-GB" dirty="0" smtClean="0">
                <a:solidFill>
                  <a:schemeClr val="bg1"/>
                </a:solidFill>
              </a:rPr>
            </a:br>
            <a:r>
              <a:rPr lang="en-GB" dirty="0" smtClean="0">
                <a:solidFill>
                  <a:schemeClr val="bg1"/>
                </a:solidFill>
              </a:rPr>
              <a:t>EAEC6011</a:t>
            </a:r>
            <a:br>
              <a:rPr lang="en-GB" dirty="0" smtClean="0">
                <a:solidFill>
                  <a:schemeClr val="bg1"/>
                </a:solidFill>
              </a:rPr>
            </a:br>
            <a:r>
              <a:rPr lang="en-GB" dirty="0"/>
              <a:t/>
            </a:r>
            <a:br>
              <a:rPr lang="en-GB" dirty="0"/>
            </a:br>
            <a:endParaRPr lang="en-GB" dirty="0"/>
          </a:p>
        </p:txBody>
      </p:sp>
      <p:sp>
        <p:nvSpPr>
          <p:cNvPr id="3" name="Subtitle 2"/>
          <p:cNvSpPr>
            <a:spLocks noGrp="1"/>
          </p:cNvSpPr>
          <p:nvPr>
            <p:ph type="subTitle" idx="1"/>
          </p:nvPr>
        </p:nvSpPr>
        <p:spPr/>
        <p:txBody>
          <a:bodyPr/>
          <a:lstStyle/>
          <a:p>
            <a:r>
              <a:rPr lang="en-GB" dirty="0" err="1" smtClean="0">
                <a:solidFill>
                  <a:schemeClr val="bg1"/>
                </a:solidFill>
              </a:rPr>
              <a:t>Darlith</a:t>
            </a:r>
            <a:r>
              <a:rPr lang="en-GB" dirty="0" smtClean="0">
                <a:solidFill>
                  <a:schemeClr val="bg1"/>
                </a:solidFill>
              </a:rPr>
              <a:t> 6</a:t>
            </a:r>
          </a:p>
          <a:p>
            <a:r>
              <a:rPr lang="en-GB" dirty="0" smtClean="0">
                <a:solidFill>
                  <a:schemeClr val="bg1"/>
                </a:solidFill>
              </a:rPr>
              <a:t>Lecture 6</a:t>
            </a:r>
            <a:endParaRPr lang="en-GB" dirty="0">
              <a:solidFill>
                <a:schemeClr val="bg1"/>
              </a:solidFill>
            </a:endParaRPr>
          </a:p>
        </p:txBody>
      </p:sp>
    </p:spTree>
    <p:extLst>
      <p:ext uri="{BB962C8B-B14F-4D97-AF65-F5344CB8AC3E}">
        <p14:creationId xmlns:p14="http://schemas.microsoft.com/office/powerpoint/2010/main" val="33430343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Dogfennau</a:t>
            </a:r>
            <a:r>
              <a:rPr lang="en-GB" dirty="0" smtClean="0"/>
              <a:t> </a:t>
            </a:r>
            <a:r>
              <a:rPr lang="en-GB" dirty="0" err="1" smtClean="0"/>
              <a:t>ar</a:t>
            </a:r>
            <a:r>
              <a:rPr lang="en-GB" dirty="0" smtClean="0"/>
              <a:t> Moodle</a:t>
            </a:r>
            <a:br>
              <a:rPr lang="en-GB" dirty="0" smtClean="0"/>
            </a:br>
            <a:r>
              <a:rPr lang="en-GB" dirty="0" smtClean="0"/>
              <a:t>Documents on Moodle</a:t>
            </a:r>
            <a:endParaRPr lang="en-GB" dirty="0"/>
          </a:p>
        </p:txBody>
      </p:sp>
      <p:sp>
        <p:nvSpPr>
          <p:cNvPr id="3" name="Content Placeholder 2"/>
          <p:cNvSpPr>
            <a:spLocks noGrp="1"/>
          </p:cNvSpPr>
          <p:nvPr>
            <p:ph idx="1"/>
          </p:nvPr>
        </p:nvSpPr>
        <p:spPr/>
        <p:txBody>
          <a:bodyPr>
            <a:normAutofit fontScale="85000" lnSpcReduction="20000"/>
          </a:bodyPr>
          <a:lstStyle/>
          <a:p>
            <a:r>
              <a:rPr lang="en-GB" dirty="0" err="1" smtClean="0"/>
              <a:t>Llywodraeth</a:t>
            </a:r>
            <a:r>
              <a:rPr lang="en-GB" dirty="0" smtClean="0"/>
              <a:t> </a:t>
            </a:r>
            <a:r>
              <a:rPr lang="en-GB" dirty="0" err="1" smtClean="0"/>
              <a:t>Cymru</a:t>
            </a:r>
            <a:r>
              <a:rPr lang="en-GB" dirty="0" smtClean="0"/>
              <a:t> (2016) ‘</a:t>
            </a:r>
            <a:r>
              <a:rPr lang="en-GB" dirty="0" err="1" smtClean="0"/>
              <a:t>Fframwaith</a:t>
            </a:r>
            <a:r>
              <a:rPr lang="en-GB" dirty="0" smtClean="0"/>
              <a:t> </a:t>
            </a:r>
            <a:r>
              <a:rPr lang="en-GB" dirty="0" err="1" smtClean="0"/>
              <a:t>Cymhwysedd</a:t>
            </a:r>
            <a:r>
              <a:rPr lang="en-GB" dirty="0" smtClean="0"/>
              <a:t> </a:t>
            </a:r>
            <a:r>
              <a:rPr lang="en-GB" dirty="0" err="1" smtClean="0"/>
              <a:t>Digidol</a:t>
            </a:r>
            <a:r>
              <a:rPr lang="en-GB" dirty="0" smtClean="0"/>
              <a:t>: </a:t>
            </a:r>
            <a:r>
              <a:rPr lang="en-GB" dirty="0" err="1" smtClean="0"/>
              <a:t>canllawiau</a:t>
            </a:r>
            <a:r>
              <a:rPr lang="en-GB" dirty="0"/>
              <a:t>’. </a:t>
            </a:r>
            <a:endParaRPr lang="en-GB" dirty="0" smtClean="0"/>
          </a:p>
          <a:p>
            <a:r>
              <a:rPr lang="en-GB" dirty="0" smtClean="0"/>
              <a:t>Welsh </a:t>
            </a:r>
            <a:r>
              <a:rPr lang="en-GB" dirty="0"/>
              <a:t>Government (2016) ‘Digital Competence Framework: guidance.’</a:t>
            </a:r>
            <a:endParaRPr lang="en-GB" dirty="0" smtClean="0"/>
          </a:p>
          <a:p>
            <a:r>
              <a:rPr lang="en-GB" dirty="0" smtClean="0"/>
              <a:t>National Literacy Trust (2015) ‘The </a:t>
            </a:r>
            <a:r>
              <a:rPr lang="en-GB" dirty="0"/>
              <a:t>Use of Technology to Support Literacy in the Early Years in </a:t>
            </a:r>
            <a:r>
              <a:rPr lang="en-GB" dirty="0" smtClean="0"/>
              <a:t>2015’. </a:t>
            </a:r>
          </a:p>
          <a:p>
            <a:r>
              <a:rPr lang="en-GB" dirty="0" smtClean="0"/>
              <a:t>Technology and Play (2016) ‘Exploring play and creativity in pre-schoolers’ use of apps: final project report.’</a:t>
            </a:r>
          </a:p>
        </p:txBody>
      </p:sp>
    </p:spTree>
    <p:extLst>
      <p:ext uri="{BB962C8B-B14F-4D97-AF65-F5344CB8AC3E}">
        <p14:creationId xmlns:p14="http://schemas.microsoft.com/office/powerpoint/2010/main" val="21640110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err="1" smtClean="0"/>
              <a:t>Fframwaith</a:t>
            </a:r>
            <a:r>
              <a:rPr lang="en-GB" dirty="0" smtClean="0"/>
              <a:t> </a:t>
            </a:r>
            <a:r>
              <a:rPr lang="en-GB" dirty="0" err="1" smtClean="0"/>
              <a:t>Cymhwysedd</a:t>
            </a:r>
            <a:r>
              <a:rPr lang="en-GB" dirty="0" smtClean="0"/>
              <a:t> </a:t>
            </a:r>
            <a:r>
              <a:rPr lang="en-GB" dirty="0" err="1" smtClean="0"/>
              <a:t>Digidol</a:t>
            </a:r>
            <a:r>
              <a:rPr lang="en-GB" dirty="0" smtClean="0"/>
              <a:t/>
            </a:r>
            <a:br>
              <a:rPr lang="en-GB" dirty="0" smtClean="0"/>
            </a:br>
            <a:r>
              <a:rPr lang="en-GB" dirty="0" smtClean="0"/>
              <a:t>Digital Competence Framework</a:t>
            </a:r>
            <a:endParaRPr lang="en-GB" dirty="0"/>
          </a:p>
        </p:txBody>
      </p:sp>
      <p:sp>
        <p:nvSpPr>
          <p:cNvPr id="5" name="Content Placeholder 4"/>
          <p:cNvSpPr>
            <a:spLocks noGrp="1"/>
          </p:cNvSpPr>
          <p:nvPr>
            <p:ph sz="half" idx="1"/>
          </p:nvPr>
        </p:nvSpPr>
        <p:spPr/>
        <p:txBody>
          <a:bodyPr>
            <a:normAutofit fontScale="77500" lnSpcReduction="20000"/>
          </a:bodyPr>
          <a:lstStyle/>
          <a:p>
            <a:r>
              <a:rPr lang="en-GB" dirty="0" err="1"/>
              <a:t>Cymhwysedd</a:t>
            </a:r>
            <a:r>
              <a:rPr lang="en-GB" dirty="0"/>
              <a:t> </a:t>
            </a:r>
            <a:r>
              <a:rPr lang="en-GB" dirty="0" err="1"/>
              <a:t>digidol</a:t>
            </a:r>
            <a:r>
              <a:rPr lang="en-GB" dirty="0"/>
              <a:t> </a:t>
            </a:r>
            <a:r>
              <a:rPr lang="en-GB" dirty="0" err="1"/>
              <a:t>yw’r</a:t>
            </a:r>
            <a:r>
              <a:rPr lang="en-GB" dirty="0"/>
              <a:t> </a:t>
            </a:r>
            <a:r>
              <a:rPr lang="en-GB" dirty="0" err="1"/>
              <a:t>enw</a:t>
            </a:r>
            <a:r>
              <a:rPr lang="en-GB" dirty="0"/>
              <a:t> </a:t>
            </a:r>
            <a:r>
              <a:rPr lang="en-GB" dirty="0" err="1"/>
              <a:t>ar</a:t>
            </a:r>
            <a:r>
              <a:rPr lang="en-GB" dirty="0"/>
              <a:t> set o </a:t>
            </a:r>
            <a:r>
              <a:rPr lang="en-GB" dirty="0" err="1"/>
              <a:t>sgiliau</a:t>
            </a:r>
            <a:r>
              <a:rPr lang="en-GB" dirty="0"/>
              <a:t>, </a:t>
            </a:r>
            <a:r>
              <a:rPr lang="en-GB" dirty="0" err="1"/>
              <a:t>gwybodaeth</a:t>
            </a:r>
            <a:r>
              <a:rPr lang="en-GB" dirty="0"/>
              <a:t> ac </a:t>
            </a:r>
            <a:r>
              <a:rPr lang="en-GB" dirty="0" err="1"/>
              <a:t>agweddau</a:t>
            </a:r>
            <a:r>
              <a:rPr lang="en-GB" dirty="0"/>
              <a:t> </a:t>
            </a:r>
            <a:r>
              <a:rPr lang="en-GB" dirty="0" err="1"/>
              <a:t>sy’n</a:t>
            </a:r>
            <a:r>
              <a:rPr lang="en-GB" dirty="0"/>
              <a:t> </a:t>
            </a:r>
            <a:r>
              <a:rPr lang="en-GB" dirty="0" err="1" smtClean="0"/>
              <a:t>caniatáui</a:t>
            </a:r>
            <a:r>
              <a:rPr lang="en-GB" dirty="0" smtClean="0"/>
              <a:t> </a:t>
            </a:r>
            <a:r>
              <a:rPr lang="en-GB" dirty="0" err="1"/>
              <a:t>rywun</a:t>
            </a:r>
            <a:r>
              <a:rPr lang="en-GB" dirty="0"/>
              <a:t> </a:t>
            </a:r>
            <a:r>
              <a:rPr lang="en-GB" dirty="0" err="1"/>
              <a:t>ddefnyddio</a:t>
            </a:r>
            <a:r>
              <a:rPr lang="en-GB" dirty="0"/>
              <a:t> </a:t>
            </a:r>
            <a:r>
              <a:rPr lang="en-GB" dirty="0" err="1"/>
              <a:t>technolegau</a:t>
            </a:r>
            <a:r>
              <a:rPr lang="en-GB" dirty="0"/>
              <a:t> a </a:t>
            </a:r>
            <a:r>
              <a:rPr lang="en-GB" dirty="0" err="1"/>
              <a:t>systemau’n</a:t>
            </a:r>
            <a:r>
              <a:rPr lang="en-GB" dirty="0"/>
              <a:t> </a:t>
            </a:r>
            <a:r>
              <a:rPr lang="en-GB" dirty="0" err="1"/>
              <a:t>hyderus</a:t>
            </a:r>
            <a:r>
              <a:rPr lang="en-GB" dirty="0"/>
              <a:t>, </a:t>
            </a:r>
            <a:r>
              <a:rPr lang="en-GB" dirty="0" err="1"/>
              <a:t>yn</a:t>
            </a:r>
            <a:r>
              <a:rPr lang="en-GB" dirty="0"/>
              <a:t> </a:t>
            </a:r>
            <a:r>
              <a:rPr lang="en-GB" dirty="0" err="1"/>
              <a:t>greadigol</a:t>
            </a:r>
            <a:r>
              <a:rPr lang="en-GB" dirty="0"/>
              <a:t> ac </a:t>
            </a:r>
            <a:r>
              <a:rPr lang="en-GB" dirty="0" err="1"/>
              <a:t>yn</a:t>
            </a:r>
            <a:r>
              <a:rPr lang="en-GB" dirty="0"/>
              <a:t> </a:t>
            </a:r>
            <a:r>
              <a:rPr lang="en-GB" dirty="0" err="1" smtClean="0"/>
              <a:t>feirniadol</a:t>
            </a:r>
            <a:r>
              <a:rPr lang="en-GB" dirty="0" smtClean="0"/>
              <a:t>.  </a:t>
            </a:r>
            <a:r>
              <a:rPr lang="en-GB" dirty="0" err="1" smtClean="0"/>
              <a:t>Mae’n</a:t>
            </a:r>
            <a:r>
              <a:rPr lang="en-GB" dirty="0" smtClean="0"/>
              <a:t> </a:t>
            </a:r>
            <a:r>
              <a:rPr lang="en-GB" dirty="0"/>
              <a:t>set </a:t>
            </a:r>
            <a:r>
              <a:rPr lang="en-GB" dirty="0" err="1"/>
              <a:t>hanfodol</a:t>
            </a:r>
            <a:r>
              <a:rPr lang="en-GB" dirty="0"/>
              <a:t> o </a:t>
            </a:r>
            <a:r>
              <a:rPr lang="en-GB" dirty="0" err="1"/>
              <a:t>wybodaeth</a:t>
            </a:r>
            <a:r>
              <a:rPr lang="en-GB" dirty="0"/>
              <a:t> </a:t>
            </a:r>
            <a:r>
              <a:rPr lang="en-GB" dirty="0" err="1"/>
              <a:t>i</a:t>
            </a:r>
            <a:r>
              <a:rPr lang="en-GB" dirty="0"/>
              <a:t> </a:t>
            </a:r>
            <a:r>
              <a:rPr lang="en-GB" dirty="0" err="1"/>
              <a:t>blant</a:t>
            </a:r>
            <a:r>
              <a:rPr lang="en-GB" dirty="0"/>
              <a:t> a </a:t>
            </a:r>
            <a:r>
              <a:rPr lang="en-GB" dirty="0" err="1"/>
              <a:t>phobl</a:t>
            </a:r>
            <a:r>
              <a:rPr lang="en-GB" dirty="0"/>
              <a:t> </a:t>
            </a:r>
            <a:r>
              <a:rPr lang="en-GB" dirty="0" err="1"/>
              <a:t>ifanc</a:t>
            </a:r>
            <a:r>
              <a:rPr lang="en-GB" dirty="0"/>
              <a:t> </a:t>
            </a:r>
            <a:r>
              <a:rPr lang="en-GB" dirty="0" err="1"/>
              <a:t>fod</a:t>
            </a:r>
            <a:r>
              <a:rPr lang="en-GB" dirty="0"/>
              <a:t> </a:t>
            </a:r>
            <a:r>
              <a:rPr lang="en-GB" dirty="0" err="1"/>
              <a:t>yn</a:t>
            </a:r>
            <a:r>
              <a:rPr lang="en-GB" dirty="0"/>
              <a:t> </a:t>
            </a:r>
            <a:r>
              <a:rPr lang="en-GB" dirty="0" err="1"/>
              <a:t>wybodus</a:t>
            </a:r>
            <a:r>
              <a:rPr lang="en-GB" dirty="0"/>
              <a:t>, </a:t>
            </a:r>
            <a:r>
              <a:rPr lang="en-GB" dirty="0" err="1"/>
              <a:t>yn</a:t>
            </a:r>
            <a:r>
              <a:rPr lang="en-GB" dirty="0"/>
              <a:t> </a:t>
            </a:r>
            <a:r>
              <a:rPr lang="en-GB" dirty="0" err="1"/>
              <a:t>alluog</a:t>
            </a:r>
            <a:r>
              <a:rPr lang="en-GB" dirty="0"/>
              <a:t> ac </a:t>
            </a:r>
            <a:r>
              <a:rPr lang="en-GB" dirty="0" err="1" smtClean="0"/>
              <a:t>yn</a:t>
            </a:r>
            <a:r>
              <a:rPr lang="en-GB" dirty="0" smtClean="0"/>
              <a:t> </a:t>
            </a:r>
            <a:r>
              <a:rPr lang="en-GB" dirty="0" err="1" smtClean="0"/>
              <a:t>llwyddiannus</a:t>
            </a:r>
            <a:r>
              <a:rPr lang="en-GB" dirty="0" smtClean="0"/>
              <a:t> </a:t>
            </a:r>
            <a:r>
              <a:rPr lang="en-GB" dirty="0" err="1"/>
              <a:t>yn</a:t>
            </a:r>
            <a:r>
              <a:rPr lang="en-GB" dirty="0"/>
              <a:t> y </a:t>
            </a:r>
            <a:r>
              <a:rPr lang="en-GB" dirty="0" err="1"/>
              <a:t>gymdeithas</a:t>
            </a:r>
            <a:r>
              <a:rPr lang="en-GB" dirty="0"/>
              <a:t> </a:t>
            </a:r>
            <a:r>
              <a:rPr lang="en-GB" dirty="0" err="1"/>
              <a:t>sydd</a:t>
            </a:r>
            <a:r>
              <a:rPr lang="en-GB" dirty="0"/>
              <a:t> </a:t>
            </a:r>
            <a:r>
              <a:rPr lang="en-GB" dirty="0" err="1"/>
              <a:t>ohoni</a:t>
            </a:r>
            <a:r>
              <a:rPr lang="en-GB" dirty="0" smtClean="0"/>
              <a:t>.</a:t>
            </a:r>
          </a:p>
          <a:p>
            <a:pPr marL="0" indent="0" algn="r">
              <a:buNone/>
            </a:pPr>
            <a:r>
              <a:rPr lang="en-GB" sz="2300" dirty="0" smtClean="0"/>
              <a:t>(</a:t>
            </a:r>
            <a:r>
              <a:rPr lang="en-GB" sz="2300" dirty="0" err="1" smtClean="0"/>
              <a:t>Llywodraeth</a:t>
            </a:r>
            <a:r>
              <a:rPr lang="en-GB" sz="2300" dirty="0" smtClean="0"/>
              <a:t> </a:t>
            </a:r>
            <a:r>
              <a:rPr lang="en-GB" sz="2300" dirty="0" err="1" smtClean="0"/>
              <a:t>Cymru</a:t>
            </a:r>
            <a:r>
              <a:rPr lang="en-GB" sz="2300" dirty="0" smtClean="0"/>
              <a:t>, 2016:2)</a:t>
            </a:r>
            <a:endParaRPr lang="en-GB" sz="2300" dirty="0"/>
          </a:p>
        </p:txBody>
      </p:sp>
      <p:sp>
        <p:nvSpPr>
          <p:cNvPr id="6" name="Content Placeholder 5"/>
          <p:cNvSpPr>
            <a:spLocks noGrp="1"/>
          </p:cNvSpPr>
          <p:nvPr>
            <p:ph sz="half" idx="2"/>
          </p:nvPr>
        </p:nvSpPr>
        <p:spPr/>
        <p:txBody>
          <a:bodyPr>
            <a:normAutofit fontScale="77500" lnSpcReduction="20000"/>
          </a:bodyPr>
          <a:lstStyle/>
          <a:p>
            <a:r>
              <a:rPr lang="en-GB" dirty="0"/>
              <a:t>Digital competence is the set of skills, knowledge and attitudes that enable the confident, creative and critical use of technologies and systems. It is essential for learners if they are to be informed, capable and have the potential to be successful in today’s society. </a:t>
            </a:r>
            <a:endParaRPr lang="en-GB" dirty="0" smtClean="0"/>
          </a:p>
          <a:p>
            <a:pPr marL="0" indent="0" algn="r">
              <a:buNone/>
            </a:pPr>
            <a:r>
              <a:rPr lang="en-GB" sz="2300" dirty="0" smtClean="0"/>
              <a:t>(Welsh Government, 2016:2)</a:t>
            </a:r>
            <a:endParaRPr lang="en-GB" sz="2300" dirty="0"/>
          </a:p>
        </p:txBody>
      </p:sp>
    </p:spTree>
    <p:extLst>
      <p:ext uri="{BB962C8B-B14F-4D97-AF65-F5344CB8AC3E}">
        <p14:creationId xmlns:p14="http://schemas.microsoft.com/office/powerpoint/2010/main" val="26440026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err="1" smtClean="0"/>
              <a:t>Pedwar</a:t>
            </a:r>
            <a:r>
              <a:rPr lang="en-GB" sz="3600" dirty="0" smtClean="0"/>
              <a:t> </a:t>
            </a:r>
            <a:r>
              <a:rPr lang="en-GB" sz="3600" dirty="0" err="1" smtClean="0"/>
              <a:t>llinyn</a:t>
            </a:r>
            <a:r>
              <a:rPr lang="en-GB" sz="3600" dirty="0" smtClean="0"/>
              <a:t> CD     Four strands of DC</a:t>
            </a:r>
            <a:endParaRPr lang="en-GB" sz="3600" dirty="0"/>
          </a:p>
        </p:txBody>
      </p:sp>
      <p:sp>
        <p:nvSpPr>
          <p:cNvPr id="3" name="Content Placeholder 2"/>
          <p:cNvSpPr>
            <a:spLocks noGrp="1"/>
          </p:cNvSpPr>
          <p:nvPr>
            <p:ph sz="half" idx="1"/>
          </p:nvPr>
        </p:nvSpPr>
        <p:spPr/>
        <p:txBody>
          <a:bodyPr/>
          <a:lstStyle/>
          <a:p>
            <a:r>
              <a:rPr lang="en-GB" dirty="0" err="1"/>
              <a:t>Dinasyddiaeth</a:t>
            </a:r>
            <a:r>
              <a:rPr lang="en-GB" dirty="0"/>
              <a:t>.</a:t>
            </a:r>
          </a:p>
          <a:p>
            <a:r>
              <a:rPr lang="en-GB" dirty="0" err="1" smtClean="0"/>
              <a:t>Rhyngweithio</a:t>
            </a:r>
            <a:r>
              <a:rPr lang="en-GB" dirty="0" smtClean="0"/>
              <a:t> </a:t>
            </a:r>
            <a:r>
              <a:rPr lang="en-GB" dirty="0"/>
              <a:t>a </a:t>
            </a:r>
            <a:r>
              <a:rPr lang="en-GB" dirty="0" err="1"/>
              <a:t>chydweithio</a:t>
            </a:r>
            <a:r>
              <a:rPr lang="en-GB" dirty="0"/>
              <a:t>.</a:t>
            </a:r>
          </a:p>
          <a:p>
            <a:r>
              <a:rPr lang="en-GB" dirty="0" err="1" smtClean="0"/>
              <a:t>Cynhyrchu</a:t>
            </a:r>
            <a:r>
              <a:rPr lang="en-GB" dirty="0"/>
              <a:t>.</a:t>
            </a:r>
          </a:p>
          <a:p>
            <a:r>
              <a:rPr lang="en-GB" dirty="0" smtClean="0"/>
              <a:t>Data </a:t>
            </a:r>
            <a:r>
              <a:rPr lang="en-GB" dirty="0"/>
              <a:t>a </a:t>
            </a:r>
            <a:r>
              <a:rPr lang="en-GB" dirty="0" err="1"/>
              <a:t>meddwl</a:t>
            </a:r>
            <a:r>
              <a:rPr lang="en-GB" dirty="0"/>
              <a:t> </a:t>
            </a:r>
            <a:r>
              <a:rPr lang="en-GB" dirty="0" err="1" smtClean="0"/>
              <a:t>cyfrifiadurol</a:t>
            </a:r>
            <a:endParaRPr lang="en-GB" dirty="0" smtClean="0"/>
          </a:p>
          <a:p>
            <a:pPr marL="0" lvl="0" indent="0" algn="r">
              <a:buNone/>
            </a:pPr>
            <a:r>
              <a:rPr lang="en-GB" sz="1800" dirty="0">
                <a:solidFill>
                  <a:prstClr val="black"/>
                </a:solidFill>
              </a:rPr>
              <a:t>(</a:t>
            </a:r>
            <a:r>
              <a:rPr lang="en-GB" sz="1800" dirty="0" err="1">
                <a:solidFill>
                  <a:prstClr val="black"/>
                </a:solidFill>
              </a:rPr>
              <a:t>Llywodraeth</a:t>
            </a:r>
            <a:r>
              <a:rPr lang="en-GB" sz="1800" dirty="0">
                <a:solidFill>
                  <a:prstClr val="black"/>
                </a:solidFill>
              </a:rPr>
              <a:t> </a:t>
            </a:r>
            <a:r>
              <a:rPr lang="en-GB" sz="1800" dirty="0" err="1">
                <a:solidFill>
                  <a:prstClr val="black"/>
                </a:solidFill>
              </a:rPr>
              <a:t>Cymru</a:t>
            </a:r>
            <a:r>
              <a:rPr lang="en-GB" sz="1800" dirty="0">
                <a:solidFill>
                  <a:prstClr val="black"/>
                </a:solidFill>
              </a:rPr>
              <a:t>, </a:t>
            </a:r>
            <a:r>
              <a:rPr lang="en-GB" sz="1800" dirty="0" smtClean="0">
                <a:solidFill>
                  <a:prstClr val="black"/>
                </a:solidFill>
              </a:rPr>
              <a:t>2016:4)</a:t>
            </a:r>
            <a:endParaRPr lang="en-GB" sz="1800" dirty="0">
              <a:solidFill>
                <a:prstClr val="black"/>
              </a:solidFill>
            </a:endParaRPr>
          </a:p>
          <a:p>
            <a:pPr marL="0" indent="0" algn="r">
              <a:buNone/>
            </a:pPr>
            <a:endParaRPr lang="en-GB" dirty="0"/>
          </a:p>
        </p:txBody>
      </p:sp>
      <p:sp>
        <p:nvSpPr>
          <p:cNvPr id="4" name="Content Placeholder 3"/>
          <p:cNvSpPr>
            <a:spLocks noGrp="1"/>
          </p:cNvSpPr>
          <p:nvPr>
            <p:ph sz="half" idx="2"/>
          </p:nvPr>
        </p:nvSpPr>
        <p:spPr/>
        <p:txBody>
          <a:bodyPr/>
          <a:lstStyle/>
          <a:p>
            <a:r>
              <a:rPr lang="en-GB" dirty="0" smtClean="0"/>
              <a:t>Citizenship</a:t>
            </a:r>
          </a:p>
          <a:p>
            <a:r>
              <a:rPr lang="en-GB" dirty="0" smtClean="0"/>
              <a:t>Interacting and collaboration</a:t>
            </a:r>
          </a:p>
          <a:p>
            <a:r>
              <a:rPr lang="en-GB" dirty="0" smtClean="0"/>
              <a:t>Producing</a:t>
            </a:r>
          </a:p>
          <a:p>
            <a:r>
              <a:rPr lang="en-GB" dirty="0" smtClean="0"/>
              <a:t>Data and computational thinking</a:t>
            </a:r>
          </a:p>
          <a:p>
            <a:pPr marL="0" lvl="0" indent="0" algn="r">
              <a:buNone/>
            </a:pPr>
            <a:r>
              <a:rPr lang="en-GB" sz="1800" dirty="0">
                <a:solidFill>
                  <a:prstClr val="black"/>
                </a:solidFill>
              </a:rPr>
              <a:t>(Welsh Government, </a:t>
            </a:r>
            <a:r>
              <a:rPr lang="en-GB" sz="1800" dirty="0" smtClean="0">
                <a:solidFill>
                  <a:prstClr val="black"/>
                </a:solidFill>
              </a:rPr>
              <a:t>2016:4)</a:t>
            </a:r>
            <a:endParaRPr lang="en-GB" sz="1800" dirty="0">
              <a:solidFill>
                <a:prstClr val="black"/>
              </a:solidFill>
            </a:endParaRPr>
          </a:p>
          <a:p>
            <a:pPr marL="0" indent="0" algn="r">
              <a:buNone/>
            </a:pPr>
            <a:endParaRPr lang="en-GB" dirty="0"/>
          </a:p>
        </p:txBody>
      </p:sp>
    </p:spTree>
    <p:extLst>
      <p:ext uri="{BB962C8B-B14F-4D97-AF65-F5344CB8AC3E}">
        <p14:creationId xmlns:p14="http://schemas.microsoft.com/office/powerpoint/2010/main" val="41834972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600" dirty="0" err="1" smtClean="0"/>
              <a:t>Adroddiad</a:t>
            </a:r>
            <a:r>
              <a:rPr lang="en-GB" sz="3600" dirty="0" smtClean="0"/>
              <a:t> ‘Technology and Play’ Report</a:t>
            </a:r>
            <a:endParaRPr lang="en-GB" sz="3600" dirty="0"/>
          </a:p>
        </p:txBody>
      </p:sp>
      <p:sp>
        <p:nvSpPr>
          <p:cNvPr id="4" name="Content Placeholder 3"/>
          <p:cNvSpPr>
            <a:spLocks noGrp="1"/>
          </p:cNvSpPr>
          <p:nvPr>
            <p:ph idx="1"/>
          </p:nvPr>
        </p:nvSpPr>
        <p:spPr/>
        <p:txBody>
          <a:bodyPr>
            <a:normAutofit lnSpcReduction="10000"/>
          </a:bodyPr>
          <a:lstStyle/>
          <a:p>
            <a:r>
              <a:rPr lang="en-GB" dirty="0"/>
              <a:t> </a:t>
            </a:r>
            <a:r>
              <a:rPr lang="en-GB" dirty="0" smtClean="0"/>
              <a:t>‘The </a:t>
            </a:r>
            <a:r>
              <a:rPr lang="en-GB" dirty="0"/>
              <a:t>aim of the study was to identify pre-school children’s (aged 0-5) uses of and responses to tablet apps in terms of the impact on their play and creativity</a:t>
            </a:r>
            <a:r>
              <a:rPr lang="en-GB" dirty="0" smtClean="0"/>
              <a:t>.’ </a:t>
            </a:r>
          </a:p>
          <a:p>
            <a:r>
              <a:rPr lang="en-GB" dirty="0" smtClean="0"/>
              <a:t>‘There </a:t>
            </a:r>
            <a:r>
              <a:rPr lang="en-GB" dirty="0"/>
              <a:t>is emergent evidence that use of tablets by the under 5s can promote creativity and </a:t>
            </a:r>
            <a:r>
              <a:rPr lang="en-GB" dirty="0" smtClean="0"/>
              <a:t>play…’ </a:t>
            </a:r>
          </a:p>
          <a:p>
            <a:pPr marL="0" indent="0" algn="r">
              <a:buNone/>
            </a:pPr>
            <a:r>
              <a:rPr lang="en-GB" sz="1800" dirty="0" smtClean="0"/>
              <a:t>(TAP, 2016:1)</a:t>
            </a:r>
            <a:endParaRPr lang="en-GB" sz="1800" dirty="0"/>
          </a:p>
        </p:txBody>
      </p:sp>
    </p:spTree>
    <p:extLst>
      <p:ext uri="{BB962C8B-B14F-4D97-AF65-F5344CB8AC3E}">
        <p14:creationId xmlns:p14="http://schemas.microsoft.com/office/powerpoint/2010/main" val="12186972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err="1">
                <a:solidFill>
                  <a:prstClr val="black"/>
                </a:solidFill>
              </a:rPr>
              <a:t>Adroddiad</a:t>
            </a:r>
            <a:r>
              <a:rPr lang="en-GB" sz="3200" dirty="0">
                <a:solidFill>
                  <a:prstClr val="black"/>
                </a:solidFill>
              </a:rPr>
              <a:t> ‘Technology and Play’ Report</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‘Children </a:t>
            </a:r>
            <a:r>
              <a:rPr lang="en-GB" dirty="0"/>
              <a:t>had access to a wide range of </a:t>
            </a:r>
            <a:r>
              <a:rPr lang="en-GB" dirty="0" smtClean="0"/>
              <a:t>technologies…  Only </a:t>
            </a:r>
            <a:r>
              <a:rPr lang="en-GB" dirty="0"/>
              <a:t>9% of children had access to three or fewer technological devices, such as televisions, tablets and smartphones. Fifty percent of the sample had access to 4-10 devices, whilst 32% accessed 11-20 devices and 9% had access to more than 20 devices</a:t>
            </a:r>
            <a:r>
              <a:rPr lang="en-GB" dirty="0" smtClean="0"/>
              <a:t>.’</a:t>
            </a:r>
          </a:p>
          <a:p>
            <a:pPr marL="0" lvl="0" indent="0" algn="r">
              <a:buNone/>
            </a:pPr>
            <a:r>
              <a:rPr lang="en-GB" sz="1800" dirty="0">
                <a:solidFill>
                  <a:prstClr val="black"/>
                </a:solidFill>
              </a:rPr>
              <a:t>(TAP, </a:t>
            </a:r>
            <a:r>
              <a:rPr lang="en-GB" sz="1800" dirty="0" smtClean="0">
                <a:solidFill>
                  <a:prstClr val="black"/>
                </a:solidFill>
              </a:rPr>
              <a:t>2016:8)</a:t>
            </a:r>
            <a:endParaRPr lang="en-GB" sz="1800" dirty="0">
              <a:solidFill>
                <a:prstClr val="black"/>
              </a:solidFill>
            </a:endParaRPr>
          </a:p>
          <a:p>
            <a:pPr marL="0" indent="0" algn="r">
              <a:buNone/>
            </a:pPr>
            <a:r>
              <a:rPr lang="en-GB" dirty="0" smtClean="0"/>
              <a:t> </a:t>
            </a:r>
            <a:endParaRPr lang="en-GB" dirty="0"/>
          </a:p>
        </p:txBody>
      </p:sp>
    </p:spTree>
    <p:extLst>
      <p:ext uri="{BB962C8B-B14F-4D97-AF65-F5344CB8AC3E}">
        <p14:creationId xmlns:p14="http://schemas.microsoft.com/office/powerpoint/2010/main" val="37531083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Rol</a:t>
            </a:r>
            <a:r>
              <a:rPr lang="en-GB" dirty="0" smtClean="0"/>
              <a:t> </a:t>
            </a:r>
            <a:r>
              <a:rPr lang="en-GB" dirty="0" err="1" smtClean="0"/>
              <a:t>oedolion</a:t>
            </a:r>
            <a:r>
              <a:rPr lang="en-GB" dirty="0" smtClean="0"/>
              <a:t>?      Adults’ role?  </a:t>
            </a:r>
            <a:endParaRPr lang="en-GB" dirty="0"/>
          </a:p>
        </p:txBody>
      </p:sp>
      <p:sp>
        <p:nvSpPr>
          <p:cNvPr id="3" name="Content Placeholder 2"/>
          <p:cNvSpPr>
            <a:spLocks noGrp="1"/>
          </p:cNvSpPr>
          <p:nvPr>
            <p:ph sz="half" idx="1"/>
          </p:nvPr>
        </p:nvSpPr>
        <p:spPr/>
        <p:txBody>
          <a:bodyPr/>
          <a:lstStyle/>
          <a:p>
            <a:r>
              <a:rPr lang="en-GB" dirty="0" err="1" smtClean="0"/>
              <a:t>Hwyluswr</a:t>
            </a:r>
            <a:r>
              <a:rPr lang="en-GB" dirty="0" smtClean="0"/>
              <a:t>?</a:t>
            </a:r>
          </a:p>
          <a:p>
            <a:r>
              <a:rPr lang="en-GB" dirty="0" err="1" smtClean="0"/>
              <a:t>Amddiffynnydd</a:t>
            </a:r>
            <a:r>
              <a:rPr lang="en-GB" dirty="0" smtClean="0"/>
              <a:t>?</a:t>
            </a:r>
          </a:p>
          <a:p>
            <a:r>
              <a:rPr lang="en-GB" dirty="0" err="1" smtClean="0"/>
              <a:t>Darparwr</a:t>
            </a:r>
            <a:r>
              <a:rPr lang="en-GB" dirty="0" smtClean="0"/>
              <a:t> </a:t>
            </a:r>
            <a:r>
              <a:rPr lang="en-GB" dirty="0" err="1" smtClean="0"/>
              <a:t>gwybodaeth</a:t>
            </a:r>
            <a:r>
              <a:rPr lang="en-GB" dirty="0" smtClean="0"/>
              <a:t>?</a:t>
            </a:r>
          </a:p>
          <a:p>
            <a:r>
              <a:rPr lang="en-GB" dirty="0" err="1" smtClean="0"/>
              <a:t>Darparwr</a:t>
            </a:r>
            <a:r>
              <a:rPr lang="en-GB" dirty="0" smtClean="0"/>
              <a:t> </a:t>
            </a:r>
            <a:r>
              <a:rPr lang="en-GB" dirty="0" err="1" smtClean="0"/>
              <a:t>adnoddau</a:t>
            </a:r>
            <a:r>
              <a:rPr lang="en-GB" dirty="0" smtClean="0"/>
              <a:t>?</a:t>
            </a:r>
          </a:p>
          <a:p>
            <a:r>
              <a:rPr lang="en-GB" dirty="0" err="1" smtClean="0"/>
              <a:t>Beirniad</a:t>
            </a:r>
            <a:r>
              <a:rPr lang="en-GB" dirty="0" smtClean="0"/>
              <a:t>?</a:t>
            </a:r>
          </a:p>
          <a:p>
            <a:r>
              <a:rPr lang="en-GB" dirty="0" smtClean="0"/>
              <a:t>Mentor?</a:t>
            </a:r>
          </a:p>
          <a:p>
            <a:endParaRPr lang="en-GB" dirty="0"/>
          </a:p>
        </p:txBody>
      </p:sp>
      <p:sp>
        <p:nvSpPr>
          <p:cNvPr id="4" name="Content Placeholder 3"/>
          <p:cNvSpPr>
            <a:spLocks noGrp="1"/>
          </p:cNvSpPr>
          <p:nvPr>
            <p:ph sz="half" idx="2"/>
          </p:nvPr>
        </p:nvSpPr>
        <p:spPr/>
        <p:txBody>
          <a:bodyPr/>
          <a:lstStyle/>
          <a:p>
            <a:r>
              <a:rPr lang="en-GB" dirty="0" smtClean="0"/>
              <a:t>Facilitator?</a:t>
            </a:r>
          </a:p>
          <a:p>
            <a:r>
              <a:rPr lang="en-GB" dirty="0" smtClean="0"/>
              <a:t>Protector?</a:t>
            </a:r>
          </a:p>
          <a:p>
            <a:r>
              <a:rPr lang="en-GB" dirty="0" smtClean="0"/>
              <a:t>Provider of information?</a:t>
            </a:r>
          </a:p>
          <a:p>
            <a:r>
              <a:rPr lang="en-GB" dirty="0" smtClean="0"/>
              <a:t>Provider of resources?</a:t>
            </a:r>
          </a:p>
          <a:p>
            <a:r>
              <a:rPr lang="en-GB" dirty="0" smtClean="0"/>
              <a:t>Critic?</a:t>
            </a:r>
          </a:p>
          <a:p>
            <a:r>
              <a:rPr lang="en-GB" dirty="0" smtClean="0"/>
              <a:t>Mentor?</a:t>
            </a:r>
            <a:endParaRPr lang="en-GB" dirty="0"/>
          </a:p>
        </p:txBody>
      </p:sp>
    </p:spTree>
    <p:extLst>
      <p:ext uri="{BB962C8B-B14F-4D97-AF65-F5344CB8AC3E}">
        <p14:creationId xmlns:p14="http://schemas.microsoft.com/office/powerpoint/2010/main" val="553571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solidFill>
                  <a:prstClr val="black"/>
                </a:solidFill>
              </a:rPr>
              <a:t>Diogeluseiber</a:t>
            </a:r>
            <a:r>
              <a:rPr lang="en-GB" dirty="0">
                <a:solidFill>
                  <a:prstClr val="black"/>
                </a:solidFill>
              </a:rPr>
              <a:t/>
            </a:r>
            <a:br>
              <a:rPr lang="en-GB" dirty="0">
                <a:solidFill>
                  <a:prstClr val="black"/>
                </a:solidFill>
              </a:rPr>
            </a:br>
            <a:r>
              <a:rPr lang="en-GB" dirty="0" err="1">
                <a:solidFill>
                  <a:prstClr val="black"/>
                </a:solidFill>
              </a:rPr>
              <a:t>Cybersafety</a:t>
            </a:r>
            <a:endParaRPr lang="en-GB" dirty="0"/>
          </a:p>
        </p:txBody>
      </p:sp>
      <p:sp>
        <p:nvSpPr>
          <p:cNvPr id="3" name="Content Placeholder 2"/>
          <p:cNvSpPr>
            <a:spLocks noGrp="1"/>
          </p:cNvSpPr>
          <p:nvPr>
            <p:ph idx="1"/>
          </p:nvPr>
        </p:nvSpPr>
        <p:spPr/>
        <p:txBody>
          <a:bodyPr/>
          <a:lstStyle/>
          <a:p>
            <a:pPr marL="0" indent="0">
              <a:buNone/>
            </a:pPr>
            <a:r>
              <a:rPr lang="en-GB" dirty="0" smtClean="0"/>
              <a:t>“Young children are our most precious resource… The use of ICT in the learning environment does, however, come with some risk.”</a:t>
            </a:r>
          </a:p>
          <a:p>
            <a:pPr marL="0" indent="0">
              <a:buNone/>
            </a:pPr>
            <a:r>
              <a:rPr lang="en-GB" dirty="0"/>
              <a:t> </a:t>
            </a:r>
            <a:r>
              <a:rPr lang="en-GB" dirty="0" smtClean="0"/>
              <a:t>                                                </a:t>
            </a:r>
            <a:r>
              <a:rPr lang="en-GB" sz="2400" dirty="0" smtClean="0"/>
              <a:t>(Beach, 2010:71)</a:t>
            </a:r>
            <a:endParaRPr lang="en-GB" dirty="0"/>
          </a:p>
        </p:txBody>
      </p:sp>
    </p:spTree>
    <p:extLst>
      <p:ext uri="{BB962C8B-B14F-4D97-AF65-F5344CB8AC3E}">
        <p14:creationId xmlns:p14="http://schemas.microsoft.com/office/powerpoint/2010/main" val="31589813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Diogeluseiber</a:t>
            </a:r>
            <a:r>
              <a:rPr lang="en-GB" dirty="0" smtClean="0"/>
              <a:t/>
            </a:r>
            <a:br>
              <a:rPr lang="en-GB" dirty="0" smtClean="0"/>
            </a:br>
            <a:r>
              <a:rPr lang="en-GB" dirty="0" err="1" smtClean="0"/>
              <a:t>Cybersafety</a:t>
            </a:r>
            <a:endParaRPr lang="en-GB" dirty="0"/>
          </a:p>
        </p:txBody>
      </p:sp>
      <p:sp>
        <p:nvSpPr>
          <p:cNvPr id="3" name="Content Placeholder 2"/>
          <p:cNvSpPr>
            <a:spLocks noGrp="1"/>
          </p:cNvSpPr>
          <p:nvPr>
            <p:ph sz="half" idx="1"/>
          </p:nvPr>
        </p:nvSpPr>
        <p:spPr/>
        <p:txBody>
          <a:bodyPr>
            <a:normAutofit/>
          </a:bodyPr>
          <a:lstStyle/>
          <a:p>
            <a:r>
              <a:rPr lang="en-GB" dirty="0" err="1" smtClean="0"/>
              <a:t>datblygu</a:t>
            </a:r>
            <a:r>
              <a:rPr lang="en-GB" dirty="0" smtClean="0"/>
              <a:t> </a:t>
            </a:r>
            <a:r>
              <a:rPr lang="en-GB" dirty="0" err="1" smtClean="0"/>
              <a:t>polisiau</a:t>
            </a:r>
            <a:r>
              <a:rPr lang="en-GB" dirty="0" smtClean="0"/>
              <a:t> </a:t>
            </a:r>
            <a:r>
              <a:rPr lang="en-GB" dirty="0" err="1" smtClean="0"/>
              <a:t>diogeluseiber</a:t>
            </a:r>
            <a:endParaRPr lang="en-GB" dirty="0" smtClean="0"/>
          </a:p>
          <a:p>
            <a:r>
              <a:rPr lang="en-GB" dirty="0" err="1" smtClean="0"/>
              <a:t>cyfleoedd</a:t>
            </a:r>
            <a:r>
              <a:rPr lang="en-GB" dirty="0" smtClean="0"/>
              <a:t> </a:t>
            </a:r>
            <a:r>
              <a:rPr lang="en-GB" dirty="0" err="1" smtClean="0"/>
              <a:t>dysgu</a:t>
            </a:r>
            <a:r>
              <a:rPr lang="en-GB" dirty="0" smtClean="0"/>
              <a:t> </a:t>
            </a:r>
            <a:r>
              <a:rPr lang="en-GB" dirty="0" err="1" smtClean="0"/>
              <a:t>proffesiynol</a:t>
            </a:r>
            <a:endParaRPr lang="en-GB" dirty="0" smtClean="0"/>
          </a:p>
          <a:p>
            <a:r>
              <a:rPr lang="en-GB" dirty="0" err="1" smtClean="0"/>
              <a:t>arweiniad</a:t>
            </a:r>
            <a:r>
              <a:rPr lang="en-GB" dirty="0" smtClean="0"/>
              <a:t> a </a:t>
            </a:r>
            <a:r>
              <a:rPr lang="en-GB" dirty="0" err="1" smtClean="0"/>
              <a:t>chyngor</a:t>
            </a:r>
            <a:endParaRPr lang="en-GB" dirty="0" smtClean="0"/>
          </a:p>
          <a:p>
            <a:r>
              <a:rPr lang="en-GB" dirty="0" err="1" smtClean="0"/>
              <a:t>addysg</a:t>
            </a:r>
            <a:r>
              <a:rPr lang="en-GB" dirty="0" smtClean="0"/>
              <a:t> </a:t>
            </a:r>
            <a:r>
              <a:rPr lang="en-GB" dirty="0" err="1" smtClean="0"/>
              <a:t>diogeluseiber</a:t>
            </a:r>
            <a:endParaRPr lang="en-GB" dirty="0" smtClean="0"/>
          </a:p>
          <a:p>
            <a:endParaRPr lang="en-GB" dirty="0"/>
          </a:p>
        </p:txBody>
      </p:sp>
      <p:sp>
        <p:nvSpPr>
          <p:cNvPr id="4" name="Content Placeholder 3"/>
          <p:cNvSpPr>
            <a:spLocks noGrp="1"/>
          </p:cNvSpPr>
          <p:nvPr>
            <p:ph sz="half" idx="2"/>
          </p:nvPr>
        </p:nvSpPr>
        <p:spPr/>
        <p:txBody>
          <a:bodyPr>
            <a:normAutofit/>
          </a:bodyPr>
          <a:lstStyle/>
          <a:p>
            <a:r>
              <a:rPr lang="en-GB" dirty="0" smtClean="0"/>
              <a:t>developing </a:t>
            </a:r>
            <a:r>
              <a:rPr lang="en-GB" dirty="0" err="1" smtClean="0"/>
              <a:t>cybersafety</a:t>
            </a:r>
            <a:r>
              <a:rPr lang="en-GB" dirty="0" smtClean="0"/>
              <a:t> policies</a:t>
            </a:r>
          </a:p>
          <a:p>
            <a:r>
              <a:rPr lang="en-GB" dirty="0" smtClean="0"/>
              <a:t>professional learning opportunities</a:t>
            </a:r>
          </a:p>
          <a:p>
            <a:r>
              <a:rPr lang="en-GB" dirty="0" smtClean="0"/>
              <a:t>guidance and advice</a:t>
            </a:r>
          </a:p>
          <a:p>
            <a:r>
              <a:rPr lang="en-GB" dirty="0" err="1" smtClean="0"/>
              <a:t>cybersafety</a:t>
            </a:r>
            <a:r>
              <a:rPr lang="en-GB" dirty="0" smtClean="0"/>
              <a:t> education</a:t>
            </a:r>
          </a:p>
        </p:txBody>
      </p:sp>
    </p:spTree>
    <p:extLst>
      <p:ext uri="{BB962C8B-B14F-4D97-AF65-F5344CB8AC3E}">
        <p14:creationId xmlns:p14="http://schemas.microsoft.com/office/powerpoint/2010/main" val="5315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Diogeluseiber</a:t>
            </a:r>
            <a:r>
              <a:rPr lang="en-GB" dirty="0" smtClean="0"/>
              <a:t/>
            </a:r>
            <a:br>
              <a:rPr lang="en-GB" dirty="0" smtClean="0"/>
            </a:br>
            <a:r>
              <a:rPr lang="en-GB" dirty="0" err="1" smtClean="0"/>
              <a:t>Cybersafety</a:t>
            </a:r>
            <a:endParaRPr lang="en-GB" dirty="0"/>
          </a:p>
        </p:txBody>
      </p:sp>
      <p:sp>
        <p:nvSpPr>
          <p:cNvPr id="3" name="Content Placeholder 2"/>
          <p:cNvSpPr>
            <a:spLocks noGrp="1"/>
          </p:cNvSpPr>
          <p:nvPr>
            <p:ph sz="half" idx="1"/>
          </p:nvPr>
        </p:nvSpPr>
        <p:spPr/>
        <p:txBody>
          <a:bodyPr/>
          <a:lstStyle/>
          <a:p>
            <a:pPr marL="0" indent="0">
              <a:buNone/>
            </a:pPr>
            <a:r>
              <a:rPr lang="en-GB" dirty="0" err="1" smtClean="0"/>
              <a:t>Materion</a:t>
            </a:r>
            <a:r>
              <a:rPr lang="en-GB" dirty="0" smtClean="0"/>
              <a:t> o </a:t>
            </a:r>
            <a:r>
              <a:rPr lang="en-GB" dirty="0" err="1" smtClean="0"/>
              <a:t>fewn</a:t>
            </a:r>
            <a:r>
              <a:rPr lang="en-GB" dirty="0" smtClean="0"/>
              <a:t> </a:t>
            </a:r>
            <a:r>
              <a:rPr lang="en-GB" dirty="0" err="1" smtClean="0"/>
              <a:t>lleoliadau</a:t>
            </a:r>
            <a:r>
              <a:rPr lang="en-GB" dirty="0" smtClean="0"/>
              <a:t>:</a:t>
            </a:r>
          </a:p>
          <a:p>
            <a:r>
              <a:rPr lang="en-GB" dirty="0" err="1" smtClean="0"/>
              <a:t>diffyg</a:t>
            </a:r>
            <a:r>
              <a:rPr lang="en-GB" dirty="0" smtClean="0"/>
              <a:t> </a:t>
            </a:r>
            <a:r>
              <a:rPr lang="en-GB" dirty="0" err="1" smtClean="0"/>
              <a:t>gwybodaeth</a:t>
            </a:r>
            <a:endParaRPr lang="en-GB" dirty="0" smtClean="0"/>
          </a:p>
          <a:p>
            <a:r>
              <a:rPr lang="en-GB" dirty="0" err="1" smtClean="0"/>
              <a:t>diffyg</a:t>
            </a:r>
            <a:r>
              <a:rPr lang="en-GB" dirty="0" smtClean="0"/>
              <a:t> </a:t>
            </a:r>
            <a:r>
              <a:rPr lang="en-GB" dirty="0" err="1" smtClean="0"/>
              <a:t>hyder</a:t>
            </a:r>
            <a:endParaRPr lang="en-GB" dirty="0" smtClean="0"/>
          </a:p>
          <a:p>
            <a:r>
              <a:rPr lang="en-GB" dirty="0" err="1" smtClean="0"/>
              <a:t>diffyg</a:t>
            </a:r>
            <a:r>
              <a:rPr lang="en-GB" dirty="0" smtClean="0"/>
              <a:t> </a:t>
            </a:r>
            <a:r>
              <a:rPr lang="en-GB" dirty="0" err="1" smtClean="0"/>
              <a:t>arbenigedd</a:t>
            </a:r>
            <a:endParaRPr lang="en-GB" dirty="0" smtClean="0"/>
          </a:p>
          <a:p>
            <a:pPr marL="0" indent="0">
              <a:buNone/>
            </a:pPr>
            <a:endParaRPr lang="en-GB" dirty="0"/>
          </a:p>
        </p:txBody>
      </p:sp>
      <p:sp>
        <p:nvSpPr>
          <p:cNvPr id="4" name="Content Placeholder 3"/>
          <p:cNvSpPr>
            <a:spLocks noGrp="1"/>
          </p:cNvSpPr>
          <p:nvPr>
            <p:ph sz="half" idx="2"/>
          </p:nvPr>
        </p:nvSpPr>
        <p:spPr/>
        <p:txBody>
          <a:bodyPr/>
          <a:lstStyle/>
          <a:p>
            <a:pPr marL="0" indent="0">
              <a:buNone/>
            </a:pPr>
            <a:r>
              <a:rPr lang="en-GB" dirty="0" smtClean="0"/>
              <a:t>Issues within settings:</a:t>
            </a:r>
          </a:p>
          <a:p>
            <a:r>
              <a:rPr lang="en-GB" dirty="0" smtClean="0"/>
              <a:t>lack of knowledge</a:t>
            </a:r>
          </a:p>
          <a:p>
            <a:r>
              <a:rPr lang="en-GB" dirty="0" smtClean="0"/>
              <a:t>lack of confidence</a:t>
            </a:r>
          </a:p>
          <a:p>
            <a:r>
              <a:rPr lang="en-GB" dirty="0" smtClean="0"/>
              <a:t>lack of expertise</a:t>
            </a:r>
            <a:endParaRPr lang="en-GB" dirty="0"/>
          </a:p>
        </p:txBody>
      </p:sp>
    </p:spTree>
    <p:extLst>
      <p:ext uri="{BB962C8B-B14F-4D97-AF65-F5344CB8AC3E}">
        <p14:creationId xmlns:p14="http://schemas.microsoft.com/office/powerpoint/2010/main" val="37130898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Defnydd</a:t>
            </a:r>
            <a:r>
              <a:rPr lang="en-GB" dirty="0" smtClean="0"/>
              <a:t> o </a:t>
            </a:r>
            <a:r>
              <a:rPr lang="en-GB" dirty="0" err="1" smtClean="0"/>
              <a:t>ddyfeisiadau</a:t>
            </a:r>
            <a:r>
              <a:rPr lang="en-GB" dirty="0" smtClean="0"/>
              <a:t> </a:t>
            </a:r>
            <a:r>
              <a:rPr lang="en-GB" dirty="0" err="1" smtClean="0"/>
              <a:t>digidol</a:t>
            </a:r>
            <a:r>
              <a:rPr lang="en-GB" dirty="0" smtClean="0"/>
              <a:t/>
            </a:r>
            <a:br>
              <a:rPr lang="en-GB" dirty="0" smtClean="0"/>
            </a:br>
            <a:r>
              <a:rPr lang="en-GB" dirty="0" smtClean="0"/>
              <a:t>Use of digital devices</a:t>
            </a:r>
            <a:endParaRPr lang="en-GB" dirty="0"/>
          </a:p>
        </p:txBody>
      </p:sp>
      <p:sp>
        <p:nvSpPr>
          <p:cNvPr id="3" name="Content Placeholder 2"/>
          <p:cNvSpPr>
            <a:spLocks noGrp="1"/>
          </p:cNvSpPr>
          <p:nvPr>
            <p:ph sz="half" idx="1"/>
          </p:nvPr>
        </p:nvSpPr>
        <p:spPr/>
        <p:txBody>
          <a:bodyPr>
            <a:normAutofit fontScale="85000" lnSpcReduction="10000"/>
          </a:bodyPr>
          <a:lstStyle/>
          <a:p>
            <a:r>
              <a:rPr lang="en-GB" dirty="0" smtClean="0"/>
              <a:t>CB – </a:t>
            </a:r>
            <a:r>
              <a:rPr lang="en-GB" dirty="0" err="1" smtClean="0"/>
              <a:t>cyfrifiadaur</a:t>
            </a:r>
            <a:r>
              <a:rPr lang="en-GB" dirty="0" smtClean="0"/>
              <a:t> </a:t>
            </a:r>
            <a:r>
              <a:rPr lang="en-GB" dirty="0" err="1" smtClean="0"/>
              <a:t>bersonol</a:t>
            </a:r>
            <a:endParaRPr lang="en-GB" dirty="0" smtClean="0"/>
          </a:p>
          <a:p>
            <a:r>
              <a:rPr lang="en-GB" dirty="0" err="1" smtClean="0"/>
              <a:t>Gliniadur</a:t>
            </a:r>
            <a:endParaRPr lang="en-GB" dirty="0" smtClean="0"/>
          </a:p>
          <a:p>
            <a:r>
              <a:rPr lang="en-GB" dirty="0" err="1" smtClean="0"/>
              <a:t>Bwrdd</a:t>
            </a:r>
            <a:r>
              <a:rPr lang="en-GB" dirty="0" smtClean="0"/>
              <a:t> </a:t>
            </a:r>
            <a:r>
              <a:rPr lang="en-GB" dirty="0" err="1" smtClean="0"/>
              <a:t>gwyn</a:t>
            </a:r>
            <a:r>
              <a:rPr lang="en-GB" dirty="0" smtClean="0"/>
              <a:t> </a:t>
            </a:r>
            <a:r>
              <a:rPr lang="en-GB" dirty="0" err="1" smtClean="0"/>
              <a:t>rhyngweithiol</a:t>
            </a:r>
            <a:endParaRPr lang="en-GB" dirty="0" smtClean="0"/>
          </a:p>
          <a:p>
            <a:r>
              <a:rPr lang="en-GB" dirty="0" smtClean="0"/>
              <a:t>iPad/tabled</a:t>
            </a:r>
          </a:p>
          <a:p>
            <a:r>
              <a:rPr lang="en-GB" dirty="0" smtClean="0"/>
              <a:t>Camera </a:t>
            </a:r>
            <a:r>
              <a:rPr lang="en-GB" dirty="0" err="1" smtClean="0"/>
              <a:t>digidol</a:t>
            </a:r>
            <a:endParaRPr lang="en-GB" dirty="0" smtClean="0"/>
          </a:p>
          <a:p>
            <a:r>
              <a:rPr lang="en-GB" dirty="0" err="1" smtClean="0"/>
              <a:t>Recordydd</a:t>
            </a:r>
            <a:r>
              <a:rPr lang="en-GB" dirty="0" smtClean="0"/>
              <a:t> </a:t>
            </a:r>
            <a:r>
              <a:rPr lang="en-GB" dirty="0" err="1" smtClean="0"/>
              <a:t>sain</a:t>
            </a:r>
            <a:r>
              <a:rPr lang="en-GB" dirty="0" smtClean="0"/>
              <a:t> </a:t>
            </a:r>
            <a:r>
              <a:rPr lang="en-GB" dirty="0" err="1" smtClean="0"/>
              <a:t>digidol</a:t>
            </a:r>
            <a:endParaRPr lang="en-GB" dirty="0" smtClean="0"/>
          </a:p>
          <a:p>
            <a:r>
              <a:rPr lang="en-GB" dirty="0" err="1" smtClean="0"/>
              <a:t>Argraffwr</a:t>
            </a:r>
            <a:r>
              <a:rPr lang="en-GB" dirty="0" smtClean="0"/>
              <a:t>/</a:t>
            </a:r>
            <a:r>
              <a:rPr lang="en-GB" dirty="0" err="1" smtClean="0"/>
              <a:t>sganiwr</a:t>
            </a:r>
            <a:r>
              <a:rPr lang="en-GB" dirty="0" smtClean="0"/>
              <a:t> </a:t>
            </a:r>
            <a:r>
              <a:rPr lang="en-GB" dirty="0" err="1" smtClean="0"/>
              <a:t>digidol</a:t>
            </a:r>
            <a:endParaRPr lang="en-GB" dirty="0" smtClean="0"/>
          </a:p>
          <a:p>
            <a:r>
              <a:rPr lang="en-GB" dirty="0" err="1" smtClean="0"/>
              <a:t>Eraill</a:t>
            </a:r>
            <a:r>
              <a:rPr lang="en-GB" dirty="0" smtClean="0"/>
              <a:t>?</a:t>
            </a:r>
            <a:endParaRPr lang="en-GB" dirty="0"/>
          </a:p>
        </p:txBody>
      </p:sp>
      <p:sp>
        <p:nvSpPr>
          <p:cNvPr id="4" name="Content Placeholder 3"/>
          <p:cNvSpPr>
            <a:spLocks noGrp="1"/>
          </p:cNvSpPr>
          <p:nvPr>
            <p:ph sz="half" idx="2"/>
          </p:nvPr>
        </p:nvSpPr>
        <p:spPr/>
        <p:txBody>
          <a:bodyPr>
            <a:normAutofit fontScale="85000" lnSpcReduction="10000"/>
          </a:bodyPr>
          <a:lstStyle/>
          <a:p>
            <a:r>
              <a:rPr lang="en-GB" dirty="0" smtClean="0"/>
              <a:t>PC – personal computer</a:t>
            </a:r>
          </a:p>
          <a:p>
            <a:r>
              <a:rPr lang="en-GB" dirty="0" smtClean="0"/>
              <a:t>Laptop</a:t>
            </a:r>
          </a:p>
          <a:p>
            <a:r>
              <a:rPr lang="en-GB" dirty="0" smtClean="0"/>
              <a:t>Interactive whiteboard</a:t>
            </a:r>
          </a:p>
          <a:p>
            <a:r>
              <a:rPr lang="en-GB" dirty="0" smtClean="0"/>
              <a:t>iPad/tablet</a:t>
            </a:r>
          </a:p>
          <a:p>
            <a:r>
              <a:rPr lang="en-GB" dirty="0" smtClean="0"/>
              <a:t>Digital camera</a:t>
            </a:r>
          </a:p>
          <a:p>
            <a:r>
              <a:rPr lang="en-GB" dirty="0" smtClean="0"/>
              <a:t>Digital audio recorder</a:t>
            </a:r>
          </a:p>
          <a:p>
            <a:r>
              <a:rPr lang="en-GB" dirty="0" smtClean="0"/>
              <a:t>Digital printer/scanner</a:t>
            </a:r>
          </a:p>
          <a:p>
            <a:r>
              <a:rPr lang="en-GB" dirty="0" smtClean="0"/>
              <a:t>Other?</a:t>
            </a:r>
          </a:p>
          <a:p>
            <a:endParaRPr lang="en-GB" dirty="0"/>
          </a:p>
        </p:txBody>
      </p:sp>
    </p:spTree>
    <p:extLst>
      <p:ext uri="{BB962C8B-B14F-4D97-AF65-F5344CB8AC3E}">
        <p14:creationId xmlns:p14="http://schemas.microsoft.com/office/powerpoint/2010/main" val="1881626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Diogelu</a:t>
            </a:r>
            <a:r>
              <a:rPr lang="en-GB" dirty="0" smtClean="0"/>
              <a:t/>
            </a:r>
            <a:br>
              <a:rPr lang="en-GB" dirty="0" smtClean="0"/>
            </a:br>
            <a:r>
              <a:rPr lang="en-GB" dirty="0" err="1" smtClean="0"/>
              <a:t>Cybersafety</a:t>
            </a:r>
            <a:endParaRPr lang="en-GB" dirty="0"/>
          </a:p>
        </p:txBody>
      </p:sp>
      <p:sp>
        <p:nvSpPr>
          <p:cNvPr id="4" name="Content Placeholder 3"/>
          <p:cNvSpPr>
            <a:spLocks noGrp="1"/>
          </p:cNvSpPr>
          <p:nvPr>
            <p:ph sz="half" idx="1"/>
          </p:nvPr>
        </p:nvSpPr>
        <p:spPr/>
        <p:txBody>
          <a:bodyPr>
            <a:normAutofit fontScale="92500"/>
          </a:bodyPr>
          <a:lstStyle/>
          <a:p>
            <a:pPr marL="0" indent="0">
              <a:buNone/>
            </a:pPr>
            <a:r>
              <a:rPr lang="en-GB" dirty="0" err="1" smtClean="0"/>
              <a:t>Materion</a:t>
            </a:r>
            <a:endParaRPr lang="en-GB" dirty="0" smtClean="0"/>
          </a:p>
          <a:p>
            <a:r>
              <a:rPr lang="en-GB" dirty="0" err="1" smtClean="0"/>
              <a:t>lluniau</a:t>
            </a:r>
            <a:r>
              <a:rPr lang="en-GB" dirty="0" smtClean="0"/>
              <a:t> </a:t>
            </a:r>
            <a:r>
              <a:rPr lang="en-GB" dirty="0" err="1" smtClean="0"/>
              <a:t>personol</a:t>
            </a:r>
            <a:r>
              <a:rPr lang="en-GB" dirty="0" smtClean="0"/>
              <a:t> </a:t>
            </a:r>
            <a:r>
              <a:rPr lang="en-GB" dirty="0" err="1" smtClean="0"/>
              <a:t>ymhlith</a:t>
            </a:r>
            <a:r>
              <a:rPr lang="en-GB" dirty="0" smtClean="0"/>
              <a:t> </a:t>
            </a:r>
            <a:r>
              <a:rPr lang="en-GB" dirty="0" err="1" smtClean="0"/>
              <a:t>storiau</a:t>
            </a:r>
            <a:r>
              <a:rPr lang="en-GB" dirty="0" smtClean="0"/>
              <a:t> </a:t>
            </a:r>
            <a:r>
              <a:rPr lang="en-GB" dirty="0" err="1" smtClean="0"/>
              <a:t>dysgu</a:t>
            </a:r>
            <a:endParaRPr lang="en-GB" dirty="0" smtClean="0"/>
          </a:p>
          <a:p>
            <a:r>
              <a:rPr lang="en-GB" dirty="0" err="1" smtClean="0"/>
              <a:t>rhai</a:t>
            </a:r>
            <a:r>
              <a:rPr lang="en-GB" dirty="0" smtClean="0"/>
              <a:t> </a:t>
            </a:r>
            <a:r>
              <a:rPr lang="en-GB" dirty="0" err="1" smtClean="0"/>
              <a:t>delweddau</a:t>
            </a:r>
            <a:r>
              <a:rPr lang="en-GB" dirty="0" smtClean="0"/>
              <a:t> </a:t>
            </a:r>
            <a:r>
              <a:rPr lang="en-GB" dirty="0" err="1" smtClean="0"/>
              <a:t>anweddus</a:t>
            </a:r>
            <a:endParaRPr lang="en-GB" dirty="0" smtClean="0"/>
          </a:p>
          <a:p>
            <a:r>
              <a:rPr lang="en-GB" dirty="0" err="1" smtClean="0"/>
              <a:t>Hyfforddiant</a:t>
            </a:r>
            <a:endParaRPr lang="en-GB" dirty="0" smtClean="0"/>
          </a:p>
          <a:p>
            <a:pPr lvl="1"/>
            <a:r>
              <a:rPr lang="en-GB" dirty="0" smtClean="0"/>
              <a:t>Plant</a:t>
            </a:r>
          </a:p>
          <a:p>
            <a:pPr lvl="1"/>
            <a:r>
              <a:rPr lang="en-GB" dirty="0" err="1" smtClean="0"/>
              <a:t>Rhieni</a:t>
            </a:r>
            <a:endParaRPr lang="en-GB" dirty="0" smtClean="0"/>
          </a:p>
          <a:p>
            <a:pPr lvl="1"/>
            <a:r>
              <a:rPr lang="en-GB" dirty="0" err="1" smtClean="0"/>
              <a:t>Ymarferwyr</a:t>
            </a:r>
            <a:r>
              <a:rPr lang="en-GB" dirty="0" smtClean="0"/>
              <a:t> </a:t>
            </a:r>
            <a:endParaRPr lang="en-GB" dirty="0"/>
          </a:p>
        </p:txBody>
      </p:sp>
      <p:sp>
        <p:nvSpPr>
          <p:cNvPr id="5" name="Content Placeholder 4"/>
          <p:cNvSpPr>
            <a:spLocks noGrp="1"/>
          </p:cNvSpPr>
          <p:nvPr>
            <p:ph sz="half" idx="2"/>
          </p:nvPr>
        </p:nvSpPr>
        <p:spPr/>
        <p:txBody>
          <a:bodyPr>
            <a:normAutofit fontScale="92500"/>
          </a:bodyPr>
          <a:lstStyle/>
          <a:p>
            <a:pPr marL="0" indent="0">
              <a:buNone/>
            </a:pPr>
            <a:r>
              <a:rPr lang="en-GB" dirty="0" smtClean="0"/>
              <a:t>Issues</a:t>
            </a:r>
          </a:p>
          <a:p>
            <a:r>
              <a:rPr lang="en-GB" dirty="0" smtClean="0"/>
              <a:t>personal photos mixed up with learning stories</a:t>
            </a:r>
          </a:p>
          <a:p>
            <a:r>
              <a:rPr lang="en-GB" dirty="0" smtClean="0"/>
              <a:t>some inappropriate images</a:t>
            </a:r>
          </a:p>
          <a:p>
            <a:r>
              <a:rPr lang="en-GB" dirty="0" smtClean="0"/>
              <a:t>Training</a:t>
            </a:r>
          </a:p>
          <a:p>
            <a:pPr lvl="1"/>
            <a:r>
              <a:rPr lang="en-GB" dirty="0" smtClean="0"/>
              <a:t>Children</a:t>
            </a:r>
          </a:p>
          <a:p>
            <a:pPr lvl="1"/>
            <a:r>
              <a:rPr lang="en-GB" dirty="0" smtClean="0"/>
              <a:t>Parents</a:t>
            </a:r>
          </a:p>
          <a:p>
            <a:pPr lvl="1"/>
            <a:r>
              <a:rPr lang="en-GB" dirty="0" smtClean="0"/>
              <a:t>Practitioners </a:t>
            </a:r>
          </a:p>
          <a:p>
            <a:endParaRPr lang="en-GB" dirty="0"/>
          </a:p>
        </p:txBody>
      </p:sp>
    </p:spTree>
    <p:extLst>
      <p:ext uri="{BB962C8B-B14F-4D97-AF65-F5344CB8AC3E}">
        <p14:creationId xmlns:p14="http://schemas.microsoft.com/office/powerpoint/2010/main" val="28615988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Diogelu</a:t>
            </a:r>
            <a:r>
              <a:rPr lang="en-GB" dirty="0" smtClean="0"/>
              <a:t/>
            </a:r>
            <a:br>
              <a:rPr lang="en-GB" dirty="0" smtClean="0"/>
            </a:br>
            <a:r>
              <a:rPr lang="en-GB" dirty="0" err="1" smtClean="0"/>
              <a:t>Cybersafety</a:t>
            </a:r>
            <a:endParaRPr lang="en-GB" dirty="0"/>
          </a:p>
        </p:txBody>
      </p:sp>
      <p:sp>
        <p:nvSpPr>
          <p:cNvPr id="3" name="Content Placeholder 2"/>
          <p:cNvSpPr>
            <a:spLocks noGrp="1"/>
          </p:cNvSpPr>
          <p:nvPr>
            <p:ph sz="half" idx="1"/>
          </p:nvPr>
        </p:nvSpPr>
        <p:spPr/>
        <p:txBody>
          <a:bodyPr/>
          <a:lstStyle/>
          <a:p>
            <a:pPr marL="0" indent="0">
              <a:buNone/>
            </a:pPr>
            <a:r>
              <a:rPr lang="en-GB" dirty="0" err="1" smtClean="0"/>
              <a:t>Cofnodi</a:t>
            </a:r>
            <a:r>
              <a:rPr lang="en-GB" dirty="0" smtClean="0"/>
              <a:t> </a:t>
            </a:r>
            <a:r>
              <a:rPr lang="en-GB" dirty="0" err="1" smtClean="0"/>
              <a:t>gwybodaeth</a:t>
            </a:r>
            <a:r>
              <a:rPr lang="en-GB" dirty="0" smtClean="0"/>
              <a:t>:</a:t>
            </a:r>
            <a:endParaRPr lang="en-GB" dirty="0" smtClean="0"/>
          </a:p>
          <a:p>
            <a:r>
              <a:rPr lang="en-GB" dirty="0" err="1" smtClean="0"/>
              <a:t>sensitif</a:t>
            </a:r>
            <a:endParaRPr lang="en-GB" dirty="0" smtClean="0"/>
          </a:p>
          <a:p>
            <a:r>
              <a:rPr lang="en-GB" dirty="0" err="1" smtClean="0"/>
              <a:t>cyfrinachol</a:t>
            </a:r>
            <a:endParaRPr lang="en-GB" dirty="0" smtClean="0"/>
          </a:p>
          <a:p>
            <a:r>
              <a:rPr lang="en-GB" dirty="0" err="1" smtClean="0"/>
              <a:t>personol</a:t>
            </a:r>
            <a:endParaRPr lang="en-GB" dirty="0" smtClean="0"/>
          </a:p>
          <a:p>
            <a:r>
              <a:rPr lang="en-GB" dirty="0" err="1" smtClean="0"/>
              <a:t>manylion</a:t>
            </a:r>
            <a:r>
              <a:rPr lang="en-GB" dirty="0" smtClean="0"/>
              <a:t> </a:t>
            </a:r>
            <a:r>
              <a:rPr lang="en-GB" dirty="0" err="1" smtClean="0"/>
              <a:t>cyllid</a:t>
            </a:r>
            <a:endParaRPr lang="en-GB" dirty="0"/>
          </a:p>
        </p:txBody>
      </p:sp>
      <p:sp>
        <p:nvSpPr>
          <p:cNvPr id="4" name="Content Placeholder 3"/>
          <p:cNvSpPr>
            <a:spLocks noGrp="1"/>
          </p:cNvSpPr>
          <p:nvPr>
            <p:ph sz="half" idx="2"/>
          </p:nvPr>
        </p:nvSpPr>
        <p:spPr/>
        <p:txBody>
          <a:bodyPr/>
          <a:lstStyle/>
          <a:p>
            <a:pPr marL="0" indent="0">
              <a:buNone/>
            </a:pPr>
            <a:r>
              <a:rPr lang="en-GB" dirty="0" smtClean="0"/>
              <a:t>Recording information :</a:t>
            </a:r>
            <a:endParaRPr lang="en-GB" dirty="0" smtClean="0"/>
          </a:p>
          <a:p>
            <a:r>
              <a:rPr lang="en-GB" dirty="0" smtClean="0"/>
              <a:t>sensitive </a:t>
            </a:r>
          </a:p>
          <a:p>
            <a:r>
              <a:rPr lang="en-GB" dirty="0" smtClean="0"/>
              <a:t>confidential </a:t>
            </a:r>
          </a:p>
          <a:p>
            <a:r>
              <a:rPr lang="en-GB" dirty="0" smtClean="0"/>
              <a:t>personal </a:t>
            </a:r>
          </a:p>
          <a:p>
            <a:r>
              <a:rPr lang="en-GB" dirty="0" smtClean="0"/>
              <a:t>financial details</a:t>
            </a:r>
            <a:endParaRPr lang="en-GB" dirty="0"/>
          </a:p>
        </p:txBody>
      </p:sp>
    </p:spTree>
    <p:extLst>
      <p:ext uri="{BB962C8B-B14F-4D97-AF65-F5344CB8AC3E}">
        <p14:creationId xmlns:p14="http://schemas.microsoft.com/office/powerpoint/2010/main" val="9694336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346050"/>
          </a:xfrm>
        </p:spPr>
        <p:txBody>
          <a:bodyPr>
            <a:normAutofit fontScale="90000"/>
          </a:bodyPr>
          <a:lstStyle/>
          <a:p>
            <a:r>
              <a:rPr lang="en-GB" dirty="0" err="1" smtClean="0"/>
              <a:t>Diogeluseiber</a:t>
            </a:r>
            <a:r>
              <a:rPr lang="en-GB" dirty="0"/>
              <a:t> </a:t>
            </a:r>
            <a:r>
              <a:rPr lang="en-GB" dirty="0" smtClean="0"/>
              <a:t>   </a:t>
            </a:r>
            <a:r>
              <a:rPr lang="en-GB" dirty="0" err="1" smtClean="0"/>
              <a:t>Cybersafety</a:t>
            </a:r>
            <a:endParaRPr lang="en-GB" dirty="0"/>
          </a:p>
        </p:txBody>
      </p:sp>
      <p:sp>
        <p:nvSpPr>
          <p:cNvPr id="3" name="Content Placeholder 2"/>
          <p:cNvSpPr>
            <a:spLocks noGrp="1"/>
          </p:cNvSpPr>
          <p:nvPr>
            <p:ph sz="half" idx="1"/>
          </p:nvPr>
        </p:nvSpPr>
        <p:spPr>
          <a:xfrm>
            <a:off x="457200" y="836712"/>
            <a:ext cx="4038600" cy="4752529"/>
          </a:xfrm>
        </p:spPr>
        <p:txBody>
          <a:bodyPr>
            <a:normAutofit fontScale="92500" lnSpcReduction="20000"/>
          </a:bodyPr>
          <a:lstStyle/>
          <a:p>
            <a:pPr marL="0" indent="0">
              <a:buNone/>
            </a:pPr>
            <a:r>
              <a:rPr lang="en-GB" dirty="0" err="1" smtClean="0"/>
              <a:t>Polisiau</a:t>
            </a:r>
            <a:r>
              <a:rPr lang="en-GB" dirty="0" smtClean="0"/>
              <a:t> a </a:t>
            </a:r>
            <a:r>
              <a:rPr lang="en-GB" dirty="0" err="1" smtClean="0"/>
              <a:t>gweithdrefnau</a:t>
            </a:r>
            <a:r>
              <a:rPr lang="en-GB" dirty="0" smtClean="0"/>
              <a:t>:</a:t>
            </a:r>
          </a:p>
          <a:p>
            <a:r>
              <a:rPr lang="en-GB" dirty="0" err="1"/>
              <a:t>p</a:t>
            </a:r>
            <a:r>
              <a:rPr lang="en-GB" dirty="0" err="1" smtClean="0"/>
              <a:t>olisi</a:t>
            </a:r>
            <a:r>
              <a:rPr lang="en-GB" dirty="0" smtClean="0"/>
              <a:t> </a:t>
            </a:r>
            <a:r>
              <a:rPr lang="en-GB" dirty="0" err="1" smtClean="0"/>
              <a:t>diogelseiber</a:t>
            </a:r>
            <a:r>
              <a:rPr lang="en-GB" dirty="0" smtClean="0"/>
              <a:t> </a:t>
            </a:r>
            <a:r>
              <a:rPr lang="en-GB" dirty="0" err="1" smtClean="0"/>
              <a:t>yn</a:t>
            </a:r>
            <a:r>
              <a:rPr lang="en-GB" dirty="0" smtClean="0"/>
              <a:t> </a:t>
            </a:r>
            <a:r>
              <a:rPr lang="en-GB" dirty="0" err="1" smtClean="0"/>
              <a:t>ei</a:t>
            </a:r>
            <a:r>
              <a:rPr lang="en-GB" dirty="0" smtClean="0"/>
              <a:t> le</a:t>
            </a:r>
          </a:p>
          <a:p>
            <a:r>
              <a:rPr lang="en-GB" dirty="0" smtClean="0"/>
              <a:t>staff </a:t>
            </a:r>
            <a:r>
              <a:rPr lang="en-GB" dirty="0" smtClean="0"/>
              <a:t>a </a:t>
            </a:r>
            <a:r>
              <a:rPr lang="en-GB" dirty="0" err="1" smtClean="0"/>
              <a:t>gwirfoddolwyr</a:t>
            </a:r>
            <a:r>
              <a:rPr lang="en-GB" dirty="0" smtClean="0"/>
              <a:t> </a:t>
            </a:r>
            <a:r>
              <a:rPr lang="en-GB" dirty="0" err="1" smtClean="0"/>
              <a:t>arwyddo</a:t>
            </a:r>
            <a:r>
              <a:rPr lang="en-GB" dirty="0" smtClean="0"/>
              <a:t> </a:t>
            </a:r>
            <a:r>
              <a:rPr lang="en-GB" dirty="0" err="1" smtClean="0"/>
              <a:t>cytundeb</a:t>
            </a:r>
            <a:r>
              <a:rPr lang="en-GB" dirty="0" smtClean="0"/>
              <a:t> </a:t>
            </a:r>
            <a:r>
              <a:rPr lang="en-GB" dirty="0" err="1" smtClean="0"/>
              <a:t>cyn</a:t>
            </a:r>
            <a:r>
              <a:rPr lang="en-GB" dirty="0" smtClean="0"/>
              <a:t> </a:t>
            </a:r>
            <a:r>
              <a:rPr lang="en-GB" dirty="0" err="1" smtClean="0"/>
              <a:t>defnyddio</a:t>
            </a:r>
            <a:r>
              <a:rPr lang="en-GB" dirty="0" smtClean="0"/>
              <a:t> </a:t>
            </a:r>
            <a:r>
              <a:rPr lang="en-GB" dirty="0" err="1" smtClean="0"/>
              <a:t>gwasanaeth</a:t>
            </a:r>
            <a:r>
              <a:rPr lang="en-GB" dirty="0" smtClean="0"/>
              <a:t> TGCH</a:t>
            </a:r>
          </a:p>
          <a:p>
            <a:r>
              <a:rPr lang="en-GB" dirty="0" err="1" smtClean="0"/>
              <a:t>angen</a:t>
            </a:r>
            <a:r>
              <a:rPr lang="en-GB" dirty="0" smtClean="0"/>
              <a:t> </a:t>
            </a:r>
            <a:r>
              <a:rPr lang="en-GB" dirty="0" err="1" smtClean="0"/>
              <a:t>cofnodi</a:t>
            </a:r>
            <a:r>
              <a:rPr lang="en-GB" dirty="0" smtClean="0"/>
              <a:t> </a:t>
            </a:r>
            <a:r>
              <a:rPr lang="en-GB" dirty="0" err="1" smtClean="0"/>
              <a:t>digwyddiadau</a:t>
            </a:r>
            <a:endParaRPr lang="en-GB" dirty="0" smtClean="0"/>
          </a:p>
          <a:p>
            <a:pPr marL="0" indent="0">
              <a:buNone/>
            </a:pPr>
            <a:r>
              <a:rPr lang="en-GB" dirty="0"/>
              <a:t>Beth </a:t>
            </a:r>
            <a:r>
              <a:rPr lang="en-GB" dirty="0" err="1"/>
              <a:t>fydd</a:t>
            </a:r>
            <a:r>
              <a:rPr lang="en-GB" dirty="0"/>
              <a:t> </a:t>
            </a:r>
            <a:r>
              <a:rPr lang="en-GB" dirty="0" err="1"/>
              <a:t>yn</a:t>
            </a:r>
            <a:r>
              <a:rPr lang="en-GB" dirty="0"/>
              <a:t> </a:t>
            </a:r>
            <a:r>
              <a:rPr lang="en-GB" dirty="0" err="1"/>
              <a:t>digwydd</a:t>
            </a:r>
            <a:r>
              <a:rPr lang="en-GB" dirty="0"/>
              <a:t> </a:t>
            </a:r>
            <a:r>
              <a:rPr lang="en-GB" dirty="0" err="1"/>
              <a:t>os</a:t>
            </a:r>
            <a:r>
              <a:rPr lang="en-GB" dirty="0"/>
              <a:t> </a:t>
            </a:r>
            <a:r>
              <a:rPr lang="en-GB" dirty="0" err="1"/>
              <a:t>fydd</a:t>
            </a:r>
            <a:r>
              <a:rPr lang="en-GB" dirty="0"/>
              <a:t> y </a:t>
            </a:r>
            <a:r>
              <a:rPr lang="en-GB" dirty="0" err="1"/>
              <a:t>wybodaeth</a:t>
            </a:r>
            <a:r>
              <a:rPr lang="en-GB" dirty="0"/>
              <a:t> </a:t>
            </a:r>
            <a:r>
              <a:rPr lang="en-GB" dirty="0" err="1"/>
              <a:t>yma’n</a:t>
            </a:r>
            <a:r>
              <a:rPr lang="en-GB" dirty="0"/>
              <a:t> </a:t>
            </a:r>
            <a:r>
              <a:rPr lang="en-GB" dirty="0" err="1"/>
              <a:t>cael</a:t>
            </a:r>
            <a:r>
              <a:rPr lang="en-GB" dirty="0"/>
              <a:t> </a:t>
            </a:r>
            <a:r>
              <a:rPr lang="en-GB" dirty="0" err="1"/>
              <a:t>ei</a:t>
            </a:r>
            <a:r>
              <a:rPr lang="en-GB" dirty="0"/>
              <a:t> </a:t>
            </a:r>
            <a:r>
              <a:rPr lang="en-GB" dirty="0" err="1"/>
              <a:t>golli</a:t>
            </a:r>
            <a:r>
              <a:rPr lang="en-GB" dirty="0"/>
              <a:t> </a:t>
            </a:r>
            <a:r>
              <a:rPr lang="en-GB" dirty="0" err="1"/>
              <a:t>neu</a:t>
            </a:r>
            <a:r>
              <a:rPr lang="en-GB" dirty="0"/>
              <a:t> </a:t>
            </a:r>
            <a:r>
              <a:rPr lang="en-GB" dirty="0" err="1"/>
              <a:t>ei</a:t>
            </a:r>
            <a:r>
              <a:rPr lang="en-GB" dirty="0"/>
              <a:t> </a:t>
            </a:r>
            <a:r>
              <a:rPr lang="en-GB" dirty="0" err="1"/>
              <a:t>dwyn</a:t>
            </a:r>
            <a:r>
              <a:rPr lang="en-GB" dirty="0"/>
              <a:t>? </a:t>
            </a:r>
          </a:p>
          <a:p>
            <a:pPr marL="0" indent="0">
              <a:buNone/>
            </a:pPr>
            <a:endParaRPr lang="en-GB" dirty="0"/>
          </a:p>
        </p:txBody>
      </p:sp>
      <p:sp>
        <p:nvSpPr>
          <p:cNvPr id="4" name="Content Placeholder 3"/>
          <p:cNvSpPr>
            <a:spLocks noGrp="1"/>
          </p:cNvSpPr>
          <p:nvPr>
            <p:ph sz="half" idx="2"/>
          </p:nvPr>
        </p:nvSpPr>
        <p:spPr>
          <a:xfrm>
            <a:off x="4648200" y="764704"/>
            <a:ext cx="4038600" cy="4824537"/>
          </a:xfrm>
        </p:spPr>
        <p:txBody>
          <a:bodyPr>
            <a:normAutofit fontScale="92500" lnSpcReduction="20000"/>
          </a:bodyPr>
          <a:lstStyle/>
          <a:p>
            <a:pPr marL="0" indent="0">
              <a:buNone/>
            </a:pPr>
            <a:r>
              <a:rPr lang="en-GB" dirty="0" smtClean="0"/>
              <a:t>Policies and procedures:</a:t>
            </a:r>
          </a:p>
          <a:p>
            <a:r>
              <a:rPr lang="en-GB" dirty="0" err="1" smtClean="0"/>
              <a:t>cybersafety</a:t>
            </a:r>
            <a:r>
              <a:rPr lang="en-GB" dirty="0" smtClean="0"/>
              <a:t> </a:t>
            </a:r>
            <a:r>
              <a:rPr lang="en-GB" dirty="0" smtClean="0"/>
              <a:t>policy in place</a:t>
            </a:r>
          </a:p>
          <a:p>
            <a:r>
              <a:rPr lang="en-GB" dirty="0" smtClean="0"/>
              <a:t>requirement </a:t>
            </a:r>
            <a:r>
              <a:rPr lang="en-GB" dirty="0" smtClean="0"/>
              <a:t>that staff and volunteers had to sign a use of agreement before using service ICT</a:t>
            </a:r>
          </a:p>
          <a:p>
            <a:r>
              <a:rPr lang="en-GB" dirty="0" smtClean="0"/>
              <a:t>incidents need to be </a:t>
            </a:r>
            <a:r>
              <a:rPr lang="en-GB" dirty="0" smtClean="0"/>
              <a:t>documented</a:t>
            </a:r>
          </a:p>
          <a:p>
            <a:pPr marL="0" indent="0">
              <a:buNone/>
            </a:pPr>
            <a:r>
              <a:rPr lang="en-GB" dirty="0"/>
              <a:t>What happens if this information is lost or stolen?</a:t>
            </a:r>
          </a:p>
          <a:p>
            <a:pPr marL="0" indent="0">
              <a:buNone/>
            </a:pPr>
            <a:endParaRPr lang="en-GB" dirty="0"/>
          </a:p>
        </p:txBody>
      </p:sp>
    </p:spTree>
    <p:extLst>
      <p:ext uri="{BB962C8B-B14F-4D97-AF65-F5344CB8AC3E}">
        <p14:creationId xmlns:p14="http://schemas.microsoft.com/office/powerpoint/2010/main" val="9114945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Diogeluseiber</a:t>
            </a:r>
            <a:r>
              <a:rPr lang="en-GB" dirty="0"/>
              <a:t/>
            </a:r>
            <a:br>
              <a:rPr lang="en-GB" dirty="0"/>
            </a:br>
            <a:r>
              <a:rPr lang="en-GB" dirty="0" err="1"/>
              <a:t>Cybersafety</a:t>
            </a:r>
            <a:endParaRPr lang="en-GB" dirty="0"/>
          </a:p>
        </p:txBody>
      </p:sp>
      <p:sp>
        <p:nvSpPr>
          <p:cNvPr id="3" name="Content Placeholder 2"/>
          <p:cNvSpPr>
            <a:spLocks noGrp="1"/>
          </p:cNvSpPr>
          <p:nvPr>
            <p:ph sz="half" idx="1"/>
          </p:nvPr>
        </p:nvSpPr>
        <p:spPr/>
        <p:txBody>
          <a:bodyPr>
            <a:normAutofit fontScale="92500" lnSpcReduction="10000"/>
          </a:bodyPr>
          <a:lstStyle/>
          <a:p>
            <a:pPr marL="0" indent="0">
              <a:buNone/>
            </a:pPr>
            <a:r>
              <a:rPr lang="en-GB" dirty="0" err="1" smtClean="0"/>
              <a:t>Hidlo</a:t>
            </a:r>
            <a:endParaRPr lang="en-GB" dirty="0" smtClean="0"/>
          </a:p>
          <a:p>
            <a:r>
              <a:rPr lang="en-GB" dirty="0" err="1" smtClean="0"/>
              <a:t>Ffordd</a:t>
            </a:r>
            <a:r>
              <a:rPr lang="en-GB" dirty="0" smtClean="0"/>
              <a:t> </a:t>
            </a:r>
            <a:r>
              <a:rPr lang="en-GB" dirty="0" err="1" smtClean="0"/>
              <a:t>effeithlon</a:t>
            </a:r>
            <a:r>
              <a:rPr lang="en-GB" dirty="0" smtClean="0"/>
              <a:t> </a:t>
            </a:r>
            <a:r>
              <a:rPr lang="en-GB" dirty="0" err="1" smtClean="0"/>
              <a:t>i</a:t>
            </a:r>
            <a:r>
              <a:rPr lang="en-GB" dirty="0" smtClean="0"/>
              <a:t> </a:t>
            </a:r>
            <a:r>
              <a:rPr lang="en-GB" dirty="0" err="1" smtClean="0"/>
              <a:t>osgoi</a:t>
            </a:r>
            <a:r>
              <a:rPr lang="en-GB" dirty="0" smtClean="0"/>
              <a:t> </a:t>
            </a:r>
            <a:r>
              <a:rPr lang="en-GB" dirty="0" err="1" smtClean="0"/>
              <a:t>mynediad</a:t>
            </a:r>
            <a:r>
              <a:rPr lang="en-GB" dirty="0" smtClean="0"/>
              <a:t> </a:t>
            </a:r>
            <a:r>
              <a:rPr lang="en-GB" dirty="0" err="1" smtClean="0"/>
              <a:t>damweiniol</a:t>
            </a:r>
            <a:r>
              <a:rPr lang="en-GB" dirty="0" smtClean="0"/>
              <a:t> </a:t>
            </a:r>
            <a:r>
              <a:rPr lang="en-GB" dirty="0" err="1" smtClean="0"/>
              <a:t>i</a:t>
            </a:r>
            <a:r>
              <a:rPr lang="en-GB" dirty="0" smtClean="0"/>
              <a:t> </a:t>
            </a:r>
            <a:r>
              <a:rPr lang="en-GB" dirty="0" err="1" smtClean="0"/>
              <a:t>ddeunydd</a:t>
            </a:r>
            <a:r>
              <a:rPr lang="en-GB" dirty="0" smtClean="0"/>
              <a:t> </a:t>
            </a:r>
            <a:r>
              <a:rPr lang="en-GB" dirty="0" err="1" smtClean="0"/>
              <a:t>anweddus</a:t>
            </a:r>
            <a:r>
              <a:rPr lang="en-GB" dirty="0" smtClean="0"/>
              <a:t> </a:t>
            </a:r>
            <a:r>
              <a:rPr lang="en-GB" dirty="0" err="1" smtClean="0"/>
              <a:t>o’r</a:t>
            </a:r>
            <a:r>
              <a:rPr lang="en-GB" dirty="0" smtClean="0"/>
              <a:t> </a:t>
            </a:r>
            <a:r>
              <a:rPr lang="en-GB" dirty="0" err="1" smtClean="0"/>
              <a:t>rhwydwaith</a:t>
            </a:r>
            <a:endParaRPr lang="en-GB" dirty="0" smtClean="0"/>
          </a:p>
          <a:p>
            <a:pPr marL="0" indent="0">
              <a:buNone/>
            </a:pPr>
            <a:r>
              <a:rPr lang="en-GB" dirty="0" err="1" smtClean="0"/>
              <a:t>Addysg</a:t>
            </a:r>
            <a:endParaRPr lang="en-GB" dirty="0" smtClean="0"/>
          </a:p>
          <a:p>
            <a:r>
              <a:rPr lang="en-GB" dirty="0" err="1" smtClean="0"/>
              <a:t>Defnydd</a:t>
            </a:r>
            <a:r>
              <a:rPr lang="en-GB" dirty="0" smtClean="0"/>
              <a:t> </a:t>
            </a:r>
            <a:r>
              <a:rPr lang="en-GB" dirty="0" err="1" smtClean="0"/>
              <a:t>diogel</a:t>
            </a:r>
            <a:r>
              <a:rPr lang="en-GB" dirty="0" smtClean="0"/>
              <a:t> a </a:t>
            </a:r>
            <a:r>
              <a:rPr lang="en-GB" dirty="0" err="1" smtClean="0"/>
              <a:t>chyfrifol</a:t>
            </a:r>
            <a:r>
              <a:rPr lang="en-GB" dirty="0" smtClean="0"/>
              <a:t> o TGCH </a:t>
            </a:r>
            <a:r>
              <a:rPr lang="en-GB" dirty="0" err="1" smtClean="0"/>
              <a:t>yn</a:t>
            </a:r>
            <a:r>
              <a:rPr lang="en-GB" dirty="0" smtClean="0"/>
              <a:t> </a:t>
            </a:r>
            <a:r>
              <a:rPr lang="en-GB" dirty="0" err="1" smtClean="0"/>
              <a:t>eu</a:t>
            </a:r>
            <a:r>
              <a:rPr lang="en-GB" dirty="0" smtClean="0"/>
              <a:t> </a:t>
            </a:r>
            <a:r>
              <a:rPr lang="en-GB" dirty="0" err="1" smtClean="0"/>
              <a:t>rhaglen</a:t>
            </a:r>
            <a:r>
              <a:rPr lang="en-GB" dirty="0" smtClean="0"/>
              <a:t> </a:t>
            </a:r>
            <a:r>
              <a:rPr lang="en-GB" dirty="0" err="1" smtClean="0"/>
              <a:t>addysgu</a:t>
            </a:r>
            <a:endParaRPr lang="en-GB" dirty="0"/>
          </a:p>
        </p:txBody>
      </p:sp>
      <p:sp>
        <p:nvSpPr>
          <p:cNvPr id="4" name="Content Placeholder 3"/>
          <p:cNvSpPr>
            <a:spLocks noGrp="1"/>
          </p:cNvSpPr>
          <p:nvPr>
            <p:ph sz="half" idx="2"/>
          </p:nvPr>
        </p:nvSpPr>
        <p:spPr/>
        <p:txBody>
          <a:bodyPr>
            <a:normAutofit fontScale="92500" lnSpcReduction="10000"/>
          </a:bodyPr>
          <a:lstStyle/>
          <a:p>
            <a:pPr marL="0" indent="0">
              <a:buNone/>
            </a:pPr>
            <a:r>
              <a:rPr lang="en-GB" dirty="0" smtClean="0"/>
              <a:t>Filtering</a:t>
            </a:r>
          </a:p>
          <a:p>
            <a:r>
              <a:rPr lang="en-GB" dirty="0" smtClean="0"/>
              <a:t>An effective way of avoiding accidental access to inappropriate material from the internet </a:t>
            </a:r>
          </a:p>
          <a:p>
            <a:pPr marL="0" indent="0">
              <a:buNone/>
            </a:pPr>
            <a:r>
              <a:rPr lang="en-GB" dirty="0" smtClean="0"/>
              <a:t>Education</a:t>
            </a:r>
          </a:p>
          <a:p>
            <a:r>
              <a:rPr lang="en-GB" dirty="0"/>
              <a:t>S</a:t>
            </a:r>
            <a:r>
              <a:rPr lang="en-GB" dirty="0" smtClean="0"/>
              <a:t>afe </a:t>
            </a:r>
            <a:r>
              <a:rPr lang="en-GB" dirty="0" smtClean="0"/>
              <a:t>and responsible use of ICT in their teaching programme</a:t>
            </a:r>
            <a:endParaRPr lang="en-GB" dirty="0"/>
          </a:p>
        </p:txBody>
      </p:sp>
    </p:spTree>
    <p:extLst>
      <p:ext uri="{BB962C8B-B14F-4D97-AF65-F5344CB8AC3E}">
        <p14:creationId xmlns:p14="http://schemas.microsoft.com/office/powerpoint/2010/main" val="22408239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Diogeluseiber</a:t>
            </a:r>
            <a:r>
              <a:rPr lang="en-GB" dirty="0"/>
              <a:t/>
            </a:r>
            <a:br>
              <a:rPr lang="en-GB" dirty="0"/>
            </a:br>
            <a:r>
              <a:rPr lang="en-GB" dirty="0" err="1"/>
              <a:t>Cybersafety</a:t>
            </a:r>
            <a:endParaRPr lang="en-GB" dirty="0"/>
          </a:p>
        </p:txBody>
      </p:sp>
      <p:sp>
        <p:nvSpPr>
          <p:cNvPr id="3" name="Content Placeholder 2"/>
          <p:cNvSpPr>
            <a:spLocks noGrp="1"/>
          </p:cNvSpPr>
          <p:nvPr>
            <p:ph sz="half" idx="1"/>
          </p:nvPr>
        </p:nvSpPr>
        <p:spPr/>
        <p:txBody>
          <a:bodyPr>
            <a:normAutofit fontScale="77500" lnSpcReduction="20000"/>
          </a:bodyPr>
          <a:lstStyle/>
          <a:p>
            <a:pPr marL="0" indent="0">
              <a:buNone/>
            </a:pPr>
            <a:r>
              <a:rPr lang="en-GB" dirty="0" err="1" smtClean="0"/>
              <a:t>Materion</a:t>
            </a:r>
            <a:endParaRPr lang="en-GB" dirty="0" smtClean="0"/>
          </a:p>
          <a:p>
            <a:r>
              <a:rPr lang="en-GB" dirty="0" err="1" smtClean="0"/>
              <a:t>Ymwelwyr</a:t>
            </a:r>
            <a:r>
              <a:rPr lang="en-GB" dirty="0" smtClean="0"/>
              <a:t> </a:t>
            </a:r>
            <a:r>
              <a:rPr lang="en-GB" dirty="0" err="1" smtClean="0"/>
              <a:t>yn</a:t>
            </a:r>
            <a:r>
              <a:rPr lang="en-GB" dirty="0" smtClean="0"/>
              <a:t> </a:t>
            </a:r>
            <a:r>
              <a:rPr lang="en-GB" dirty="0" err="1" smtClean="0"/>
              <a:t>cael</a:t>
            </a:r>
            <a:r>
              <a:rPr lang="en-GB" dirty="0" smtClean="0"/>
              <a:t> </a:t>
            </a:r>
            <a:r>
              <a:rPr lang="en-GB" dirty="0" err="1" smtClean="0"/>
              <a:t>eu</a:t>
            </a:r>
            <a:r>
              <a:rPr lang="en-GB" dirty="0" smtClean="0"/>
              <a:t> dal </a:t>
            </a:r>
            <a:r>
              <a:rPr lang="en-GB" dirty="0" err="1" smtClean="0"/>
              <a:t>yn</a:t>
            </a:r>
            <a:r>
              <a:rPr lang="en-GB" dirty="0" smtClean="0"/>
              <a:t> </a:t>
            </a:r>
            <a:r>
              <a:rPr lang="en-GB" dirty="0" err="1" smtClean="0"/>
              <a:t>edrych</a:t>
            </a:r>
            <a:r>
              <a:rPr lang="en-GB" dirty="0" smtClean="0"/>
              <a:t> </a:t>
            </a:r>
            <a:r>
              <a:rPr lang="en-GB" dirty="0" err="1" smtClean="0"/>
              <a:t>ar</a:t>
            </a:r>
            <a:r>
              <a:rPr lang="en-GB" dirty="0" smtClean="0"/>
              <a:t> </a:t>
            </a:r>
            <a:r>
              <a:rPr lang="en-GB" dirty="0" err="1" smtClean="0"/>
              <a:t>gynnwys</a:t>
            </a:r>
            <a:r>
              <a:rPr lang="en-GB" dirty="0" smtClean="0"/>
              <a:t> </a:t>
            </a:r>
            <a:r>
              <a:rPr lang="en-GB" dirty="0" err="1" smtClean="0"/>
              <a:t>ffonau</a:t>
            </a:r>
            <a:r>
              <a:rPr lang="en-GB" dirty="0" smtClean="0"/>
              <a:t> </a:t>
            </a:r>
            <a:r>
              <a:rPr lang="en-GB" dirty="0" err="1" smtClean="0"/>
              <a:t>symudol</a:t>
            </a:r>
            <a:r>
              <a:rPr lang="en-GB" dirty="0" smtClean="0"/>
              <a:t> staff</a:t>
            </a:r>
          </a:p>
          <a:p>
            <a:r>
              <a:rPr lang="en-GB" dirty="0" err="1" smtClean="0"/>
              <a:t>Tynnu</a:t>
            </a:r>
            <a:r>
              <a:rPr lang="en-GB" dirty="0" smtClean="0"/>
              <a:t>  </a:t>
            </a:r>
            <a:r>
              <a:rPr lang="en-GB" dirty="0" err="1" smtClean="0"/>
              <a:t>lluniau</a:t>
            </a:r>
            <a:r>
              <a:rPr lang="en-GB" dirty="0" smtClean="0"/>
              <a:t> o </a:t>
            </a:r>
            <a:r>
              <a:rPr lang="en-GB" dirty="0" err="1" smtClean="0"/>
              <a:t>blant</a:t>
            </a:r>
            <a:r>
              <a:rPr lang="en-GB" dirty="0" smtClean="0"/>
              <a:t> </a:t>
            </a:r>
            <a:r>
              <a:rPr lang="en-GB" dirty="0" err="1" smtClean="0"/>
              <a:t>heb</a:t>
            </a:r>
            <a:r>
              <a:rPr lang="en-GB" dirty="0" smtClean="0"/>
              <a:t> </a:t>
            </a:r>
            <a:r>
              <a:rPr lang="en-GB" dirty="0" err="1" smtClean="0"/>
              <a:t>ganiatad</a:t>
            </a:r>
            <a:endParaRPr lang="en-GB" dirty="0" smtClean="0"/>
          </a:p>
          <a:p>
            <a:r>
              <a:rPr lang="en-GB" dirty="0" err="1" smtClean="0"/>
              <a:t>Disgiau</a:t>
            </a:r>
            <a:r>
              <a:rPr lang="en-GB" dirty="0" smtClean="0"/>
              <a:t> </a:t>
            </a:r>
            <a:r>
              <a:rPr lang="en-GB" dirty="0" err="1" smtClean="0"/>
              <a:t>wrth</a:t>
            </a:r>
            <a:r>
              <a:rPr lang="en-GB" dirty="0" smtClean="0"/>
              <a:t> </a:t>
            </a:r>
            <a:r>
              <a:rPr lang="en-GB" dirty="0" err="1" smtClean="0"/>
              <a:t>gefn</a:t>
            </a:r>
            <a:r>
              <a:rPr lang="en-GB" dirty="0" smtClean="0"/>
              <a:t> </a:t>
            </a:r>
            <a:r>
              <a:rPr lang="en-GB" dirty="0" err="1" smtClean="0"/>
              <a:t>yn</a:t>
            </a:r>
            <a:r>
              <a:rPr lang="en-GB" dirty="0" smtClean="0"/>
              <a:t> wag</a:t>
            </a:r>
          </a:p>
          <a:p>
            <a:r>
              <a:rPr lang="en-GB" dirty="0" err="1" smtClean="0"/>
              <a:t>Gwefannau</a:t>
            </a:r>
            <a:r>
              <a:rPr lang="en-GB" dirty="0" smtClean="0"/>
              <a:t> </a:t>
            </a:r>
            <a:r>
              <a:rPr lang="en-GB" dirty="0" err="1" smtClean="0"/>
              <a:t>anaddas</a:t>
            </a:r>
            <a:r>
              <a:rPr lang="en-GB" dirty="0" smtClean="0"/>
              <a:t> </a:t>
            </a:r>
            <a:r>
              <a:rPr lang="en-GB" dirty="0" err="1" smtClean="0"/>
              <a:t>wedi</a:t>
            </a:r>
            <a:r>
              <a:rPr lang="en-GB" dirty="0" smtClean="0"/>
              <a:t> </a:t>
            </a:r>
            <a:r>
              <a:rPr lang="en-GB" dirty="0" err="1" smtClean="0"/>
              <a:t>eu</a:t>
            </a:r>
            <a:r>
              <a:rPr lang="en-GB" dirty="0" smtClean="0"/>
              <a:t> </a:t>
            </a:r>
            <a:r>
              <a:rPr lang="en-GB" dirty="0" err="1" smtClean="0"/>
              <a:t>nodi</a:t>
            </a:r>
            <a:r>
              <a:rPr lang="en-GB" dirty="0" smtClean="0"/>
              <a:t> </a:t>
            </a:r>
            <a:r>
              <a:rPr lang="en-GB" dirty="0" err="1" smtClean="0"/>
              <a:t>ar</a:t>
            </a:r>
            <a:r>
              <a:rPr lang="en-GB" dirty="0" smtClean="0"/>
              <a:t> </a:t>
            </a:r>
            <a:r>
              <a:rPr lang="en-GB" dirty="0" err="1" smtClean="0"/>
              <a:t>restr</a:t>
            </a:r>
            <a:r>
              <a:rPr lang="en-GB" dirty="0" smtClean="0"/>
              <a:t> ‘favourites’ y </a:t>
            </a:r>
            <a:r>
              <a:rPr lang="en-GB" dirty="0" err="1" smtClean="0"/>
              <a:t>cyfrifiadur</a:t>
            </a:r>
            <a:r>
              <a:rPr lang="en-GB" dirty="0" smtClean="0"/>
              <a:t> </a:t>
            </a:r>
            <a:r>
              <a:rPr lang="en-GB" dirty="0" err="1" smtClean="0"/>
              <a:t>sy’n</a:t>
            </a:r>
            <a:r>
              <a:rPr lang="en-GB" dirty="0" smtClean="0"/>
              <a:t> </a:t>
            </a:r>
            <a:r>
              <a:rPr lang="en-GB" dirty="0" err="1" smtClean="0"/>
              <a:t>cael</a:t>
            </a:r>
            <a:r>
              <a:rPr lang="en-GB" dirty="0" smtClean="0"/>
              <a:t> </a:t>
            </a:r>
            <a:r>
              <a:rPr lang="en-GB" dirty="0" err="1" smtClean="0"/>
              <a:t>ei</a:t>
            </a:r>
            <a:r>
              <a:rPr lang="en-GB" dirty="0" smtClean="0"/>
              <a:t> </a:t>
            </a:r>
            <a:r>
              <a:rPr lang="en-GB" dirty="0" err="1" smtClean="0"/>
              <a:t>ddefnyddio</a:t>
            </a:r>
            <a:r>
              <a:rPr lang="en-GB" dirty="0" smtClean="0"/>
              <a:t> </a:t>
            </a:r>
            <a:r>
              <a:rPr lang="en-GB" dirty="0" err="1" smtClean="0"/>
              <a:t>gan</a:t>
            </a:r>
            <a:r>
              <a:rPr lang="en-GB" dirty="0" smtClean="0"/>
              <a:t> staff a </a:t>
            </a:r>
            <a:r>
              <a:rPr lang="en-GB" dirty="0" err="1" smtClean="0"/>
              <a:t>phlant</a:t>
            </a:r>
            <a:endParaRPr lang="en-GB" dirty="0"/>
          </a:p>
        </p:txBody>
      </p:sp>
      <p:sp>
        <p:nvSpPr>
          <p:cNvPr id="4" name="Content Placeholder 3"/>
          <p:cNvSpPr>
            <a:spLocks noGrp="1"/>
          </p:cNvSpPr>
          <p:nvPr>
            <p:ph sz="half" idx="2"/>
          </p:nvPr>
        </p:nvSpPr>
        <p:spPr/>
        <p:txBody>
          <a:bodyPr>
            <a:normAutofit fontScale="77500" lnSpcReduction="20000"/>
          </a:bodyPr>
          <a:lstStyle/>
          <a:p>
            <a:pPr marL="0" indent="0">
              <a:buNone/>
            </a:pPr>
            <a:r>
              <a:rPr lang="en-GB" dirty="0" smtClean="0"/>
              <a:t>Issues</a:t>
            </a:r>
          </a:p>
          <a:p>
            <a:r>
              <a:rPr lang="en-GB" dirty="0" smtClean="0"/>
              <a:t>Visitors caught prying through staff mobile phone contents </a:t>
            </a:r>
          </a:p>
          <a:p>
            <a:r>
              <a:rPr lang="en-GB" dirty="0" smtClean="0"/>
              <a:t>Taking photographs of children without permission</a:t>
            </a:r>
          </a:p>
          <a:p>
            <a:r>
              <a:rPr lang="en-GB" dirty="0" smtClean="0"/>
              <a:t>Back up disks found to be blank</a:t>
            </a:r>
          </a:p>
          <a:p>
            <a:r>
              <a:rPr lang="en-GB" dirty="0" smtClean="0"/>
              <a:t>Inappropriate websites saved as favourites on the computer being used by staff with children</a:t>
            </a:r>
            <a:endParaRPr lang="en-GB" dirty="0"/>
          </a:p>
        </p:txBody>
      </p:sp>
    </p:spTree>
    <p:extLst>
      <p:ext uri="{BB962C8B-B14F-4D97-AF65-F5344CB8AC3E}">
        <p14:creationId xmlns:p14="http://schemas.microsoft.com/office/powerpoint/2010/main" val="40615677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Diogeluseiber</a:t>
            </a:r>
            <a:r>
              <a:rPr lang="en-GB" dirty="0"/>
              <a:t/>
            </a:r>
            <a:br>
              <a:rPr lang="en-GB" dirty="0"/>
            </a:br>
            <a:r>
              <a:rPr lang="en-GB" dirty="0" err="1"/>
              <a:t>Cybersafety</a:t>
            </a:r>
            <a:endParaRPr lang="en-GB" dirty="0"/>
          </a:p>
        </p:txBody>
      </p:sp>
      <p:sp>
        <p:nvSpPr>
          <p:cNvPr id="7" name="Content Placeholder 6"/>
          <p:cNvSpPr>
            <a:spLocks noGrp="1"/>
          </p:cNvSpPr>
          <p:nvPr>
            <p:ph sz="half" idx="1"/>
          </p:nvPr>
        </p:nvSpPr>
        <p:spPr/>
        <p:txBody>
          <a:bodyPr>
            <a:normAutofit fontScale="92500"/>
          </a:bodyPr>
          <a:lstStyle/>
          <a:p>
            <a:r>
              <a:rPr lang="en-GB" dirty="0" err="1" smtClean="0"/>
              <a:t>Cyfrifoldeb</a:t>
            </a:r>
            <a:r>
              <a:rPr lang="en-GB" dirty="0" smtClean="0"/>
              <a:t> </a:t>
            </a:r>
            <a:r>
              <a:rPr lang="en-GB" dirty="0" err="1" smtClean="0"/>
              <a:t>grŵp</a:t>
            </a:r>
            <a:r>
              <a:rPr lang="en-GB" dirty="0" smtClean="0"/>
              <a:t> </a:t>
            </a:r>
            <a:r>
              <a:rPr lang="en-GB" dirty="0" err="1" smtClean="0"/>
              <a:t>yw</a:t>
            </a:r>
            <a:r>
              <a:rPr lang="en-GB" dirty="0" smtClean="0"/>
              <a:t> </a:t>
            </a:r>
            <a:r>
              <a:rPr lang="en-GB" dirty="0" err="1" smtClean="0"/>
              <a:t>diogeluseiber</a:t>
            </a:r>
            <a:r>
              <a:rPr lang="en-GB" dirty="0" smtClean="0"/>
              <a:t> </a:t>
            </a:r>
            <a:r>
              <a:rPr lang="en-GB" dirty="0" err="1" smtClean="0"/>
              <a:t>i</a:t>
            </a:r>
            <a:r>
              <a:rPr lang="en-GB" dirty="0" smtClean="0"/>
              <a:t> </a:t>
            </a:r>
            <a:r>
              <a:rPr lang="en-GB" dirty="0" err="1" smtClean="0"/>
              <a:t>fod</a:t>
            </a:r>
            <a:r>
              <a:rPr lang="en-GB" dirty="0" smtClean="0"/>
              <a:t> </a:t>
            </a:r>
            <a:r>
              <a:rPr lang="en-GB" dirty="0" err="1" smtClean="0"/>
              <a:t>yn</a:t>
            </a:r>
            <a:r>
              <a:rPr lang="en-GB" dirty="0" smtClean="0"/>
              <a:t> </a:t>
            </a:r>
            <a:r>
              <a:rPr lang="en-GB" dirty="0" err="1" smtClean="0"/>
              <a:t>effeithlon</a:t>
            </a:r>
            <a:endParaRPr lang="en-GB" dirty="0" smtClean="0"/>
          </a:p>
          <a:p>
            <a:r>
              <a:rPr lang="en-GB" dirty="0" err="1" smtClean="0"/>
              <a:t>Grwpiau</a:t>
            </a:r>
            <a:r>
              <a:rPr lang="en-GB" dirty="0" smtClean="0"/>
              <a:t> </a:t>
            </a:r>
            <a:r>
              <a:rPr lang="en-GB" dirty="0" err="1" smtClean="0"/>
              <a:t>ymgynghoriad</a:t>
            </a:r>
            <a:r>
              <a:rPr lang="en-GB" dirty="0" smtClean="0"/>
              <a:t> </a:t>
            </a:r>
            <a:r>
              <a:rPr lang="en-GB" dirty="0" err="1" smtClean="0"/>
              <a:t>yn</a:t>
            </a:r>
            <a:r>
              <a:rPr lang="en-GB" dirty="0" smtClean="0"/>
              <a:t> </a:t>
            </a:r>
            <a:r>
              <a:rPr lang="en-GB" dirty="0" err="1" smtClean="0"/>
              <a:t>cynnwys</a:t>
            </a:r>
            <a:r>
              <a:rPr lang="en-GB" dirty="0" smtClean="0"/>
              <a:t> </a:t>
            </a:r>
            <a:r>
              <a:rPr lang="en-GB" dirty="0" err="1" smtClean="0"/>
              <a:t>addysgwyr</a:t>
            </a:r>
            <a:r>
              <a:rPr lang="en-GB" dirty="0" smtClean="0"/>
              <a:t>, </a:t>
            </a:r>
            <a:r>
              <a:rPr lang="en-GB" dirty="0" err="1" smtClean="0"/>
              <a:t>rheolwyr</a:t>
            </a:r>
            <a:r>
              <a:rPr lang="en-GB" dirty="0" smtClean="0"/>
              <a:t>, </a:t>
            </a:r>
            <a:r>
              <a:rPr lang="en-GB" dirty="0" err="1" smtClean="0"/>
              <a:t>adrannau</a:t>
            </a:r>
            <a:r>
              <a:rPr lang="en-GB" dirty="0" smtClean="0"/>
              <a:t> </a:t>
            </a:r>
            <a:r>
              <a:rPr lang="en-GB" dirty="0" err="1" smtClean="0"/>
              <a:t>llywodraeth</a:t>
            </a:r>
            <a:r>
              <a:rPr lang="en-GB" dirty="0" smtClean="0"/>
              <a:t> a </a:t>
            </a:r>
            <a:r>
              <a:rPr lang="en-GB" dirty="0" err="1" smtClean="0"/>
              <a:t>rhieni</a:t>
            </a:r>
            <a:endParaRPr lang="en-GB" dirty="0" smtClean="0"/>
          </a:p>
          <a:p>
            <a:r>
              <a:rPr lang="en-GB" dirty="0" err="1" smtClean="0"/>
              <a:t>Addysg</a:t>
            </a:r>
            <a:r>
              <a:rPr lang="en-GB" dirty="0" smtClean="0"/>
              <a:t> </a:t>
            </a:r>
            <a:r>
              <a:rPr lang="en-GB" dirty="0" err="1" smtClean="0"/>
              <a:t>yw</a:t>
            </a:r>
            <a:r>
              <a:rPr lang="en-GB" dirty="0" smtClean="0"/>
              <a:t> </a:t>
            </a:r>
            <a:r>
              <a:rPr lang="en-GB" dirty="0" err="1" smtClean="0"/>
              <a:t>allwedd</a:t>
            </a:r>
            <a:r>
              <a:rPr lang="en-GB" dirty="0" smtClean="0"/>
              <a:t> </a:t>
            </a:r>
            <a:r>
              <a:rPr lang="en-GB" dirty="0" err="1" smtClean="0"/>
              <a:t>diogelu</a:t>
            </a:r>
            <a:r>
              <a:rPr lang="en-GB" dirty="0" smtClean="0"/>
              <a:t> </a:t>
            </a:r>
            <a:r>
              <a:rPr lang="en-GB" dirty="0" err="1" smtClean="0"/>
              <a:t>ar</a:t>
            </a:r>
            <a:r>
              <a:rPr lang="en-GB" dirty="0" smtClean="0"/>
              <a:t> </a:t>
            </a:r>
            <a:r>
              <a:rPr lang="en-GB" dirty="0" err="1" smtClean="0"/>
              <a:t>lein</a:t>
            </a:r>
            <a:endParaRPr lang="en-GB" dirty="0"/>
          </a:p>
        </p:txBody>
      </p:sp>
      <p:sp>
        <p:nvSpPr>
          <p:cNvPr id="8" name="Content Placeholder 7"/>
          <p:cNvSpPr>
            <a:spLocks noGrp="1"/>
          </p:cNvSpPr>
          <p:nvPr>
            <p:ph sz="half" idx="2"/>
          </p:nvPr>
        </p:nvSpPr>
        <p:spPr/>
        <p:txBody>
          <a:bodyPr>
            <a:normAutofit fontScale="92500"/>
          </a:bodyPr>
          <a:lstStyle/>
          <a:p>
            <a:r>
              <a:rPr lang="en-GB" dirty="0" smtClean="0"/>
              <a:t>Effective </a:t>
            </a:r>
            <a:r>
              <a:rPr lang="en-GB" dirty="0" err="1" smtClean="0"/>
              <a:t>cybersafety</a:t>
            </a:r>
            <a:r>
              <a:rPr lang="en-GB" dirty="0" smtClean="0"/>
              <a:t> requires group responsibility </a:t>
            </a:r>
          </a:p>
          <a:p>
            <a:r>
              <a:rPr lang="en-GB" dirty="0" smtClean="0"/>
              <a:t>Consultation groups include educators, managers, government agencies and parents</a:t>
            </a:r>
          </a:p>
          <a:p>
            <a:r>
              <a:rPr lang="en-GB" dirty="0" smtClean="0"/>
              <a:t>Education is the key to online safety</a:t>
            </a:r>
            <a:endParaRPr lang="en-GB" dirty="0"/>
          </a:p>
        </p:txBody>
      </p:sp>
    </p:spTree>
    <p:extLst>
      <p:ext uri="{BB962C8B-B14F-4D97-AF65-F5344CB8AC3E}">
        <p14:creationId xmlns:p14="http://schemas.microsoft.com/office/powerpoint/2010/main" val="11752030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620688"/>
          </a:xfrm>
        </p:spPr>
        <p:txBody>
          <a:bodyPr>
            <a:noAutofit/>
          </a:bodyPr>
          <a:lstStyle/>
          <a:p>
            <a:r>
              <a:rPr lang="en-GB" sz="3200" dirty="0" err="1" smtClean="0"/>
              <a:t>Ffynonellau</a:t>
            </a:r>
            <a:r>
              <a:rPr lang="en-GB" sz="3200" dirty="0" smtClean="0"/>
              <a:t> </a:t>
            </a:r>
            <a:r>
              <a:rPr lang="en-GB" sz="3200" dirty="0" err="1" smtClean="0"/>
              <a:t>cymorth</a:t>
            </a:r>
            <a:r>
              <a:rPr lang="en-GB" sz="3200" dirty="0" smtClean="0"/>
              <a:t>     Information sources</a:t>
            </a:r>
            <a:endParaRPr lang="en-GB" sz="3200" dirty="0"/>
          </a:p>
        </p:txBody>
      </p:sp>
      <p:sp>
        <p:nvSpPr>
          <p:cNvPr id="4" name="Content Placeholder 3"/>
          <p:cNvSpPr>
            <a:spLocks noGrp="1"/>
          </p:cNvSpPr>
          <p:nvPr>
            <p:ph idx="1"/>
          </p:nvPr>
        </p:nvSpPr>
        <p:spPr>
          <a:xfrm>
            <a:off x="457200" y="836712"/>
            <a:ext cx="8229600" cy="4680521"/>
          </a:xfrm>
        </p:spPr>
        <p:txBody>
          <a:bodyPr>
            <a:normAutofit fontScale="92500" lnSpcReduction="10000"/>
          </a:bodyPr>
          <a:lstStyle/>
          <a:p>
            <a:r>
              <a:rPr lang="en-GB" dirty="0" smtClean="0"/>
              <a:t>Ofcom</a:t>
            </a:r>
          </a:p>
          <a:p>
            <a:r>
              <a:rPr lang="en-GB" dirty="0">
                <a:hlinkClick r:id="rId3"/>
              </a:rPr>
              <a:t>http://</a:t>
            </a:r>
            <a:r>
              <a:rPr lang="en-GB" dirty="0" smtClean="0">
                <a:hlinkClick r:id="rId3"/>
              </a:rPr>
              <a:t>www.education.vic.gov.au/about/programs/bullystoppers/Pages/advicecybersafe.aspx</a:t>
            </a:r>
            <a:r>
              <a:rPr lang="en-GB" dirty="0" smtClean="0"/>
              <a:t> </a:t>
            </a:r>
          </a:p>
          <a:p>
            <a:r>
              <a:rPr lang="en-GB" dirty="0">
                <a:hlinkClick r:id="rId4"/>
              </a:rPr>
              <a:t>https://www.esafety.gov.au/kids-quiz</a:t>
            </a:r>
            <a:r>
              <a:rPr lang="en-GB" dirty="0" smtClean="0">
                <a:hlinkClick r:id="rId4"/>
              </a:rPr>
              <a:t>/</a:t>
            </a:r>
            <a:endParaRPr lang="en-GB" dirty="0" smtClean="0"/>
          </a:p>
          <a:p>
            <a:r>
              <a:rPr lang="en-GB" dirty="0">
                <a:hlinkClick r:id="rId5"/>
              </a:rPr>
              <a:t>https://www.netsafe.org.nz/the-netsafe-kit-for-schools</a:t>
            </a:r>
            <a:r>
              <a:rPr lang="en-GB" dirty="0" smtClean="0">
                <a:hlinkClick r:id="rId5"/>
              </a:rPr>
              <a:t>/</a:t>
            </a:r>
            <a:endParaRPr lang="en-GB" dirty="0" smtClean="0"/>
          </a:p>
          <a:p>
            <a:r>
              <a:rPr lang="en-GB" dirty="0">
                <a:hlinkClick r:id="rId6"/>
              </a:rPr>
              <a:t>https://www.nspcc.org.uk/preventing-abuse/keeping-children-safe/online-safety</a:t>
            </a:r>
            <a:r>
              <a:rPr lang="en-GB" dirty="0" smtClean="0">
                <a:hlinkClick r:id="rId6"/>
              </a:rPr>
              <a:t>/</a:t>
            </a:r>
            <a:endParaRPr lang="en-GB" dirty="0"/>
          </a:p>
          <a:p>
            <a:r>
              <a:rPr lang="en-GB" dirty="0">
                <a:hlinkClick r:id="rId7"/>
              </a:rPr>
              <a:t>https://www.saferinternet.org.uk</a:t>
            </a:r>
            <a:r>
              <a:rPr lang="en-GB" dirty="0" smtClean="0">
                <a:hlinkClick r:id="rId7"/>
              </a:rPr>
              <a:t>/</a:t>
            </a:r>
            <a:r>
              <a:rPr lang="en-GB" dirty="0" smtClean="0"/>
              <a:t> </a:t>
            </a:r>
            <a:endParaRPr lang="en-GB" dirty="0"/>
          </a:p>
        </p:txBody>
      </p:sp>
    </p:spTree>
    <p:extLst>
      <p:ext uri="{BB962C8B-B14F-4D97-AF65-F5344CB8AC3E}">
        <p14:creationId xmlns:p14="http://schemas.microsoft.com/office/powerpoint/2010/main" val="3286682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GB"/>
          </a:p>
        </p:txBody>
      </p:sp>
      <p:sp>
        <p:nvSpPr>
          <p:cNvPr id="4" name="Content Placeholder 3"/>
          <p:cNvSpPr>
            <a:spLocks noGrp="1"/>
          </p:cNvSpPr>
          <p:nvPr>
            <p:ph idx="1"/>
          </p:nvPr>
        </p:nvSpPr>
        <p:spPr/>
        <p:txBody>
          <a:bodyPr/>
          <a:lstStyle/>
          <a:p>
            <a:r>
              <a:rPr lang="en-GB" dirty="0" smtClean="0"/>
              <a:t>10 tips for parents</a:t>
            </a:r>
          </a:p>
          <a:p>
            <a:r>
              <a:rPr lang="en-GB" dirty="0" smtClean="0">
                <a:hlinkClick r:id="rId3"/>
              </a:rPr>
              <a:t>https</a:t>
            </a:r>
            <a:r>
              <a:rPr lang="en-GB" dirty="0">
                <a:hlinkClick r:id="rId3"/>
              </a:rPr>
              <a:t>://www.netsafe.org.nz/online-safety-for-parents</a:t>
            </a:r>
            <a:r>
              <a:rPr lang="en-GB" dirty="0" smtClean="0">
                <a:hlinkClick r:id="rId3"/>
              </a:rPr>
              <a:t>/</a:t>
            </a:r>
            <a:r>
              <a:rPr lang="en-GB" dirty="0" smtClean="0"/>
              <a:t> </a:t>
            </a:r>
            <a:endParaRPr lang="en-GB" dirty="0"/>
          </a:p>
        </p:txBody>
      </p:sp>
    </p:spTree>
    <p:extLst>
      <p:ext uri="{BB962C8B-B14F-4D97-AF65-F5344CB8AC3E}">
        <p14:creationId xmlns:p14="http://schemas.microsoft.com/office/powerpoint/2010/main" val="1191505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sz="3600" dirty="0" err="1" smtClean="0"/>
              <a:t>Trafodaeth</a:t>
            </a:r>
            <a:r>
              <a:rPr lang="en-GB" sz="3600" dirty="0" smtClean="0"/>
              <a:t> </a:t>
            </a:r>
            <a:r>
              <a:rPr lang="en-GB" sz="3600" dirty="0" err="1" smtClean="0"/>
              <a:t>grwp</a:t>
            </a:r>
            <a:r>
              <a:rPr lang="en-GB" sz="3600" dirty="0" smtClean="0"/>
              <a:t>     Group Discussion</a:t>
            </a:r>
            <a:endParaRPr lang="en-GB" sz="3600" dirty="0"/>
          </a:p>
        </p:txBody>
      </p:sp>
      <p:sp>
        <p:nvSpPr>
          <p:cNvPr id="5" name="Content Placeholder 4"/>
          <p:cNvSpPr>
            <a:spLocks noGrp="1"/>
          </p:cNvSpPr>
          <p:nvPr>
            <p:ph sz="half" idx="1"/>
          </p:nvPr>
        </p:nvSpPr>
        <p:spPr/>
        <p:txBody>
          <a:bodyPr>
            <a:normAutofit fontScale="92500" lnSpcReduction="10000"/>
          </a:bodyPr>
          <a:lstStyle/>
          <a:p>
            <a:pPr marL="0" indent="0">
              <a:buNone/>
            </a:pPr>
            <a:r>
              <a:rPr lang="en-GB" dirty="0" err="1" smtClean="0"/>
              <a:t>Os</a:t>
            </a:r>
            <a:r>
              <a:rPr lang="en-GB" dirty="0" smtClean="0"/>
              <a:t> </a:t>
            </a:r>
            <a:r>
              <a:rPr lang="en-GB" dirty="0" err="1" smtClean="0"/>
              <a:t>ydych</a:t>
            </a:r>
            <a:r>
              <a:rPr lang="en-GB" dirty="0" smtClean="0"/>
              <a:t> </a:t>
            </a:r>
            <a:r>
              <a:rPr lang="en-GB" dirty="0" err="1" smtClean="0"/>
              <a:t>yn</a:t>
            </a:r>
            <a:r>
              <a:rPr lang="en-GB" dirty="0" smtClean="0"/>
              <a:t> </a:t>
            </a:r>
            <a:r>
              <a:rPr lang="en-GB" dirty="0" err="1" smtClean="0"/>
              <a:t>cynnwys</a:t>
            </a:r>
            <a:r>
              <a:rPr lang="en-GB" dirty="0" smtClean="0"/>
              <a:t> </a:t>
            </a:r>
            <a:r>
              <a:rPr lang="en-GB" dirty="0" err="1" smtClean="0"/>
              <a:t>diogeluseiber</a:t>
            </a:r>
            <a:r>
              <a:rPr lang="en-GB" dirty="0" smtClean="0"/>
              <a:t> </a:t>
            </a:r>
            <a:r>
              <a:rPr lang="en-GB" dirty="0" err="1" smtClean="0"/>
              <a:t>yn</a:t>
            </a:r>
            <a:r>
              <a:rPr lang="en-GB" dirty="0" smtClean="0"/>
              <a:t> </a:t>
            </a:r>
            <a:r>
              <a:rPr lang="en-GB" dirty="0" err="1" smtClean="0"/>
              <a:t>eich</a:t>
            </a:r>
            <a:r>
              <a:rPr lang="en-GB" dirty="0" smtClean="0"/>
              <a:t> </a:t>
            </a:r>
            <a:r>
              <a:rPr lang="en-GB" dirty="0" err="1" smtClean="0"/>
              <a:t>trafodaeth</a:t>
            </a:r>
            <a:r>
              <a:rPr lang="en-GB" dirty="0" smtClean="0"/>
              <a:t> </a:t>
            </a:r>
            <a:r>
              <a:rPr lang="en-GB" dirty="0" err="1" smtClean="0"/>
              <a:t>ystyriwch</a:t>
            </a:r>
            <a:r>
              <a:rPr lang="en-GB" dirty="0" smtClean="0"/>
              <a:t>:</a:t>
            </a:r>
          </a:p>
          <a:p>
            <a:r>
              <a:rPr lang="en-GB" dirty="0" err="1" smtClean="0"/>
              <a:t>Manylion</a:t>
            </a:r>
            <a:r>
              <a:rPr lang="en-GB" dirty="0" smtClean="0"/>
              <a:t> </a:t>
            </a:r>
            <a:r>
              <a:rPr lang="en-GB" dirty="0" err="1" smtClean="0"/>
              <a:t>penodol</a:t>
            </a:r>
            <a:r>
              <a:rPr lang="en-GB" dirty="0" smtClean="0"/>
              <a:t> </a:t>
            </a:r>
            <a:r>
              <a:rPr lang="en-GB" dirty="0" err="1" smtClean="0"/>
              <a:t>ams</a:t>
            </a:r>
            <a:r>
              <a:rPr lang="en-GB" dirty="0" smtClean="0"/>
              <a:t> </a:t>
            </a:r>
            <a:r>
              <a:rPr lang="en-GB" dirty="0" err="1" smtClean="0"/>
              <a:t>sut</a:t>
            </a:r>
            <a:r>
              <a:rPr lang="en-GB" dirty="0" smtClean="0"/>
              <a:t> </a:t>
            </a:r>
            <a:r>
              <a:rPr lang="en-GB" dirty="0" err="1" smtClean="0"/>
              <a:t>i</a:t>
            </a:r>
            <a:r>
              <a:rPr lang="en-GB" dirty="0" smtClean="0"/>
              <a:t> </a:t>
            </a:r>
            <a:r>
              <a:rPr lang="en-GB" dirty="0" err="1" smtClean="0"/>
              <a:t>ddiogelu</a:t>
            </a:r>
            <a:r>
              <a:rPr lang="en-GB" dirty="0" smtClean="0"/>
              <a:t> plant </a:t>
            </a:r>
            <a:r>
              <a:rPr lang="en-GB" dirty="0" err="1" smtClean="0"/>
              <a:t>ar-lein</a:t>
            </a:r>
            <a:endParaRPr lang="en-GB" dirty="0" smtClean="0"/>
          </a:p>
          <a:p>
            <a:r>
              <a:rPr lang="en-GB" dirty="0" err="1" smtClean="0"/>
              <a:t>Sut</a:t>
            </a:r>
            <a:r>
              <a:rPr lang="en-GB" dirty="0" smtClean="0"/>
              <a:t> </a:t>
            </a:r>
            <a:r>
              <a:rPr lang="en-GB" dirty="0" err="1" smtClean="0"/>
              <a:t>mae</a:t>
            </a:r>
            <a:r>
              <a:rPr lang="en-GB" dirty="0" smtClean="0"/>
              <a:t> </a:t>
            </a:r>
            <a:r>
              <a:rPr lang="en-GB" dirty="0" err="1" smtClean="0"/>
              <a:t>dyfeisiadau</a:t>
            </a:r>
            <a:r>
              <a:rPr lang="en-GB" dirty="0" smtClean="0"/>
              <a:t> </a:t>
            </a:r>
            <a:r>
              <a:rPr lang="en-GB" dirty="0" err="1" smtClean="0"/>
              <a:t>rhyngweithiol</a:t>
            </a:r>
            <a:r>
              <a:rPr lang="en-GB" dirty="0" smtClean="0"/>
              <a:t> </a:t>
            </a:r>
            <a:r>
              <a:rPr lang="en-GB" dirty="0" err="1" smtClean="0"/>
              <a:t>yn</a:t>
            </a:r>
            <a:r>
              <a:rPr lang="en-GB" dirty="0" smtClean="0"/>
              <a:t> </a:t>
            </a:r>
            <a:r>
              <a:rPr lang="en-GB" dirty="0" err="1" smtClean="0"/>
              <a:t>cael</a:t>
            </a:r>
            <a:r>
              <a:rPr lang="en-GB" dirty="0" smtClean="0"/>
              <a:t> </a:t>
            </a:r>
            <a:r>
              <a:rPr lang="en-GB" dirty="0" err="1" smtClean="0"/>
              <a:t>ei</a:t>
            </a:r>
            <a:r>
              <a:rPr lang="en-GB" dirty="0" smtClean="0"/>
              <a:t> </a:t>
            </a:r>
            <a:r>
              <a:rPr lang="en-GB" dirty="0" err="1" smtClean="0"/>
              <a:t>defnyddio</a:t>
            </a:r>
            <a:r>
              <a:rPr lang="en-GB" dirty="0" smtClean="0"/>
              <a:t> </a:t>
            </a:r>
            <a:r>
              <a:rPr lang="en-GB" dirty="0" err="1" smtClean="0"/>
              <a:t>gan</a:t>
            </a:r>
            <a:r>
              <a:rPr lang="en-GB" dirty="0" smtClean="0"/>
              <a:t> </a:t>
            </a:r>
            <a:r>
              <a:rPr lang="en-GB" dirty="0" err="1" smtClean="0"/>
              <a:t>blant</a:t>
            </a:r>
            <a:r>
              <a:rPr lang="en-GB" dirty="0" smtClean="0"/>
              <a:t> </a:t>
            </a:r>
            <a:r>
              <a:rPr lang="en-GB" dirty="0" err="1" smtClean="0"/>
              <a:t>ifanc</a:t>
            </a:r>
            <a:r>
              <a:rPr lang="en-GB" dirty="0" smtClean="0"/>
              <a:t>?</a:t>
            </a:r>
            <a:endParaRPr lang="en-GB" dirty="0"/>
          </a:p>
        </p:txBody>
      </p:sp>
      <p:sp>
        <p:nvSpPr>
          <p:cNvPr id="6" name="Content Placeholder 5"/>
          <p:cNvSpPr>
            <a:spLocks noGrp="1"/>
          </p:cNvSpPr>
          <p:nvPr>
            <p:ph sz="half" idx="2"/>
          </p:nvPr>
        </p:nvSpPr>
        <p:spPr/>
        <p:txBody>
          <a:bodyPr>
            <a:normAutofit fontScale="92500" lnSpcReduction="10000"/>
          </a:bodyPr>
          <a:lstStyle/>
          <a:p>
            <a:pPr marL="0" indent="0">
              <a:buNone/>
            </a:pPr>
            <a:r>
              <a:rPr lang="en-GB" dirty="0" smtClean="0"/>
              <a:t>If you are including </a:t>
            </a:r>
            <a:r>
              <a:rPr lang="en-GB" dirty="0" err="1" smtClean="0"/>
              <a:t>cybersafety</a:t>
            </a:r>
            <a:r>
              <a:rPr lang="en-GB" dirty="0" smtClean="0"/>
              <a:t> in your discussion consider:</a:t>
            </a:r>
          </a:p>
          <a:p>
            <a:r>
              <a:rPr lang="en-GB" dirty="0" smtClean="0"/>
              <a:t>Specific details about how children can be safeguarded on-line</a:t>
            </a:r>
          </a:p>
          <a:p>
            <a:r>
              <a:rPr lang="en-GB" dirty="0" smtClean="0"/>
              <a:t>How are interactive devices used by young children?</a:t>
            </a:r>
            <a:endParaRPr lang="en-GB" dirty="0"/>
          </a:p>
        </p:txBody>
      </p:sp>
    </p:spTree>
    <p:extLst>
      <p:ext uri="{BB962C8B-B14F-4D97-AF65-F5344CB8AC3E}">
        <p14:creationId xmlns:p14="http://schemas.microsoft.com/office/powerpoint/2010/main" val="213690903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878</TotalTime>
  <Words>1110</Words>
  <Application>Microsoft Office PowerPoint</Application>
  <PresentationFormat>On-screen Show (4:3)</PresentationFormat>
  <Paragraphs>191</Paragraphs>
  <Slides>20</Slides>
  <Notes>20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Calibri</vt:lpstr>
      <vt:lpstr>Myriad Pro</vt:lpstr>
      <vt:lpstr>20140311PresentationUWTSDTemplate</vt:lpstr>
      <vt:lpstr>Plant a’r cyfryngau  EAEC6011C Children and the media  EAEC6011  </vt:lpstr>
      <vt:lpstr>Dogfennau ar Moodle Documents on Moodle</vt:lpstr>
      <vt:lpstr>Fframwaith Cymhwysedd Digidol Digital Competence Framework</vt:lpstr>
      <vt:lpstr>Pedwar llinyn CD     Four strands of DC</vt:lpstr>
      <vt:lpstr>Adroddiad ‘Technology and Play’ Report</vt:lpstr>
      <vt:lpstr>Adroddiad ‘Technology and Play’ Report</vt:lpstr>
      <vt:lpstr>Rol oedolion?      Adults’ role?  </vt:lpstr>
      <vt:lpstr>Diogeluseiber Cybersafety</vt:lpstr>
      <vt:lpstr>Diogeluseiber Cybersafety</vt:lpstr>
      <vt:lpstr>Diogeluseiber Cybersafety</vt:lpstr>
      <vt:lpstr>Defnydd o ddyfeisiadau digidol Use of digital devices</vt:lpstr>
      <vt:lpstr>Diogelu Cybersafety</vt:lpstr>
      <vt:lpstr>Diogelu Cybersafety</vt:lpstr>
      <vt:lpstr>Diogeluseiber    Cybersafety</vt:lpstr>
      <vt:lpstr>Diogeluseiber Cybersafety</vt:lpstr>
      <vt:lpstr>Diogeluseiber Cybersafety</vt:lpstr>
      <vt:lpstr>Diogeluseiber Cybersafety</vt:lpstr>
      <vt:lpstr>Ffynonellau cymorth     Information sources</vt:lpstr>
      <vt:lpstr>PowerPoint Presentation</vt:lpstr>
      <vt:lpstr>Trafodaeth grwp     Group Discussion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Diogelu Cybersafety</dc:title>
  <dc:creator>Administrator</dc:creator>
  <cp:lastModifiedBy>Gwyneth Davies</cp:lastModifiedBy>
  <cp:revision>45</cp:revision>
  <cp:lastPrinted>2015-01-28T17:00:54Z</cp:lastPrinted>
  <dcterms:created xsi:type="dcterms:W3CDTF">2015-01-27T12:20:05Z</dcterms:created>
  <dcterms:modified xsi:type="dcterms:W3CDTF">2018-02-06T14:40:26Z</dcterms:modified>
</cp:coreProperties>
</file>