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7" r:id="rId3"/>
    <p:sldId id="261" r:id="rId4"/>
    <p:sldId id="257" r:id="rId5"/>
    <p:sldId id="258" r:id="rId6"/>
    <p:sldId id="259" r:id="rId7"/>
    <p:sldId id="262" r:id="rId8"/>
    <p:sldId id="263" r:id="rId9"/>
    <p:sldId id="269" r:id="rId10"/>
    <p:sldId id="260" r:id="rId11"/>
    <p:sldId id="264" r:id="rId12"/>
    <p:sldId id="268" r:id="rId13"/>
    <p:sldId id="265" r:id="rId1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7B345"/>
    <a:srgbClr val="99C63D"/>
    <a:srgbClr val="95C439"/>
    <a:srgbClr val="699841"/>
    <a:srgbClr val="D4D4D4"/>
    <a:srgbClr val="7BB54D"/>
    <a:srgbClr val="83B95C"/>
    <a:srgbClr val="719A50"/>
    <a:srgbClr val="91C229"/>
    <a:srgbClr val="A1CB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6" autoAdjust="0"/>
    <p:restoredTop sz="85637" autoAdjust="0"/>
  </p:normalViewPr>
  <p:slideViewPr>
    <p:cSldViewPr snapToGrid="0">
      <p:cViewPr varScale="1">
        <p:scale>
          <a:sx n="70" d="100"/>
          <a:sy n="70" d="100"/>
        </p:scale>
        <p:origin x="62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D7A3445-7EAD-41DB-8281-28A57486C95D}" type="datetimeFigureOut">
              <a:rPr lang="en-GB" smtClean="0"/>
              <a:t>22/02/2020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7E0890E-B913-42E9-B159-D1CFBADEEA25}" type="slidenum">
              <a:rPr lang="en-GB" smtClean="0"/>
              <a:t>‹#›</a:t>
            </a:fld>
            <a:endParaRPr lang="en-GB"/>
          </a:p>
        </p:txBody>
      </p:sp>
    </p:spTree>
    <p:extLst>
      <p:ext uri="{BB962C8B-B14F-4D97-AF65-F5344CB8AC3E}">
        <p14:creationId xmlns:p14="http://schemas.microsoft.com/office/powerpoint/2010/main" val="383431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1</a:t>
            </a:fld>
            <a:endParaRPr lang="en-GB"/>
          </a:p>
        </p:txBody>
      </p:sp>
    </p:spTree>
    <p:extLst>
      <p:ext uri="{BB962C8B-B14F-4D97-AF65-F5344CB8AC3E}">
        <p14:creationId xmlns:p14="http://schemas.microsoft.com/office/powerpoint/2010/main" val="4020192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E0890E-B913-42E9-B159-D1CFBADEEA25}" type="slidenum">
              <a:rPr lang="en-GB" smtClean="0"/>
              <a:t>2</a:t>
            </a:fld>
            <a:endParaRPr lang="en-GB"/>
          </a:p>
        </p:txBody>
      </p:sp>
    </p:spTree>
    <p:extLst>
      <p:ext uri="{BB962C8B-B14F-4D97-AF65-F5344CB8AC3E}">
        <p14:creationId xmlns:p14="http://schemas.microsoft.com/office/powerpoint/2010/main" val="3884111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todays presentation I am going to discuss </a:t>
            </a:r>
          </a:p>
        </p:txBody>
      </p:sp>
      <p:sp>
        <p:nvSpPr>
          <p:cNvPr id="4" name="Slide Number Placeholder 3"/>
          <p:cNvSpPr>
            <a:spLocks noGrp="1"/>
          </p:cNvSpPr>
          <p:nvPr>
            <p:ph type="sldNum" sz="quarter" idx="10"/>
          </p:nvPr>
        </p:nvSpPr>
        <p:spPr/>
        <p:txBody>
          <a:bodyPr/>
          <a:lstStyle/>
          <a:p>
            <a:fld id="{A7E0890E-B913-42E9-B159-D1CFBADEEA25}" type="slidenum">
              <a:rPr lang="en-GB" smtClean="0"/>
              <a:t>3</a:t>
            </a:fld>
            <a:endParaRPr lang="en-GB"/>
          </a:p>
        </p:txBody>
      </p:sp>
    </p:spTree>
    <p:extLst>
      <p:ext uri="{BB962C8B-B14F-4D97-AF65-F5344CB8AC3E}">
        <p14:creationId xmlns:p14="http://schemas.microsoft.com/office/powerpoint/2010/main" val="720721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5"/>
                </a:solidFill>
              </a:rPr>
              <a:t>To start with the definition</a:t>
            </a:r>
            <a:r>
              <a:rPr lang="en-GB" i="1" baseline="0" dirty="0">
                <a:solidFill>
                  <a:schemeClr val="accent5"/>
                </a:solidFill>
              </a:rPr>
              <a:t> of </a:t>
            </a:r>
            <a:r>
              <a:rPr lang="en-GB" i="1" dirty="0">
                <a:solidFill>
                  <a:schemeClr val="accent5"/>
                </a:solidFill>
              </a:rPr>
              <a:t>Sustainability, it</a:t>
            </a:r>
            <a:r>
              <a:rPr lang="en-GB" i="1" baseline="0" dirty="0">
                <a:solidFill>
                  <a:schemeClr val="accent5"/>
                </a:solidFill>
              </a:rPr>
              <a:t> is</a:t>
            </a:r>
            <a:r>
              <a:rPr lang="en-GB" i="1" dirty="0">
                <a:solidFill>
                  <a:schemeClr val="accent5"/>
                </a:solidFill>
              </a:rPr>
              <a:t> defined as “the balance between three elements; economy, environment and social equity” (</a:t>
            </a:r>
            <a:r>
              <a:rPr lang="en-GB" i="1" dirty="0" err="1">
                <a:solidFill>
                  <a:schemeClr val="accent5"/>
                </a:solidFill>
              </a:rPr>
              <a:t>Gardetti</a:t>
            </a:r>
            <a:r>
              <a:rPr lang="en-GB" i="1" dirty="0">
                <a:solidFill>
                  <a:schemeClr val="accent5"/>
                </a:solidFill>
              </a:rPr>
              <a:t> and Torres, 2016)p.1 </a:t>
            </a:r>
          </a:p>
          <a:p>
            <a:endParaRPr lang="en-GB" i="1" dirty="0">
              <a:solidFill>
                <a:schemeClr val="accent5"/>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And sustainability is currently, one of the vital issues facing the world </a:t>
            </a:r>
            <a:r>
              <a:rPr lang="en-GB" i="0" dirty="0"/>
              <a:t>as</a:t>
            </a:r>
            <a:r>
              <a:rPr lang="en-GB" i="0" baseline="0" dirty="0"/>
              <a:t> humans has been a consumer </a:t>
            </a:r>
            <a:r>
              <a:rPr lang="en-GB" sz="1200" b="0" i="0" kern="1200" dirty="0">
                <a:solidFill>
                  <a:schemeClr val="tx1"/>
                </a:solidFill>
                <a:effectLst/>
                <a:latin typeface="+mn-lt"/>
                <a:ea typeface="+mn-ea"/>
                <a:cs typeface="+mn-cs"/>
              </a:rPr>
              <a:t>rather than a </a:t>
            </a:r>
            <a:r>
              <a:rPr lang="en-GB" sz="1200" b="0" i="0" kern="1200" dirty="0" err="1">
                <a:solidFill>
                  <a:schemeClr val="tx1"/>
                </a:solidFill>
                <a:effectLst/>
                <a:latin typeface="+mn-lt"/>
                <a:ea typeface="+mn-ea"/>
                <a:cs typeface="+mn-cs"/>
              </a:rPr>
              <a:t>replenisher</a:t>
            </a:r>
            <a:r>
              <a:rPr lang="en-GB" sz="1200" b="0" i="0" kern="1200" dirty="0">
                <a:solidFill>
                  <a:schemeClr val="tx1"/>
                </a:solidFill>
                <a:effectLst/>
                <a:latin typeface="+mn-lt"/>
                <a:ea typeface="+mn-ea"/>
                <a:cs typeface="+mn-cs"/>
              </a:rPr>
              <a:t> of environmental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Sustainability takes into account how we</a:t>
            </a:r>
            <a:r>
              <a:rPr lang="en-GB" sz="1200" b="0" i="0" kern="1200" baseline="0" dirty="0">
                <a:solidFill>
                  <a:schemeClr val="tx1"/>
                </a:solidFill>
                <a:effectLst/>
                <a:latin typeface="+mn-lt"/>
                <a:ea typeface="+mn-ea"/>
                <a:cs typeface="+mn-cs"/>
              </a:rPr>
              <a:t> could </a:t>
            </a:r>
            <a:r>
              <a:rPr lang="en-GB" sz="1200" b="0" i="0" kern="1200" dirty="0">
                <a:solidFill>
                  <a:schemeClr val="tx1"/>
                </a:solidFill>
                <a:effectLst/>
                <a:latin typeface="+mn-lt"/>
                <a:ea typeface="+mn-ea"/>
                <a:cs typeface="+mn-cs"/>
              </a:rPr>
              <a:t>live in harmony with the natural world around us, protecting it from damage and destruction</a:t>
            </a:r>
            <a:endParaRPr lang="en-GB" i="1" dirty="0"/>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Therefore, </a:t>
            </a:r>
            <a:r>
              <a:rPr lang="en-GB" sz="1200" b="0" i="1" kern="1200" dirty="0">
                <a:solidFill>
                  <a:schemeClr val="tx1"/>
                </a:solidFill>
                <a:effectLst/>
                <a:latin typeface="+mn-lt"/>
                <a:ea typeface="+mn-ea"/>
                <a:cs typeface="+mn-cs"/>
              </a:rPr>
              <a:t>In 2005, the World Summit on Social Development identified three core areas for</a:t>
            </a:r>
            <a:r>
              <a:rPr lang="en-GB" sz="1200" b="0" i="1" kern="1200" baseline="0" dirty="0">
                <a:solidFill>
                  <a:schemeClr val="tx1"/>
                </a:solidFill>
                <a:effectLst/>
                <a:latin typeface="+mn-lt"/>
                <a:ea typeface="+mn-ea"/>
                <a:cs typeface="+mn-cs"/>
              </a:rPr>
              <a:t> country's to use to </a:t>
            </a:r>
            <a:r>
              <a:rPr lang="en-GB" sz="1200" b="0" i="1" kern="1200" dirty="0">
                <a:solidFill>
                  <a:schemeClr val="tx1"/>
                </a:solidFill>
                <a:effectLst/>
                <a:latin typeface="+mn-lt"/>
                <a:ea typeface="+mn-ea"/>
                <a:cs typeface="+mn-cs"/>
              </a:rPr>
              <a:t>tackle major</a:t>
            </a:r>
            <a:r>
              <a:rPr lang="en-GB" sz="1200" b="0" i="1" kern="1200" baseline="0" dirty="0">
                <a:solidFill>
                  <a:schemeClr val="tx1"/>
                </a:solidFill>
                <a:effectLst/>
                <a:latin typeface="+mn-lt"/>
                <a:ea typeface="+mn-ea"/>
                <a:cs typeface="+mn-cs"/>
              </a:rPr>
              <a:t> issue that could prevent the destination from becoming saturated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which are</a:t>
            </a:r>
            <a:r>
              <a:rPr lang="en-GB" sz="1200" b="0" i="0" kern="1200" baseline="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economic,</a:t>
            </a:r>
            <a:r>
              <a:rPr lang="en-GB" sz="1200" b="0" i="1" kern="1200" baseline="0" dirty="0">
                <a:solidFill>
                  <a:schemeClr val="tx1"/>
                </a:solidFill>
                <a:effectLst/>
                <a:latin typeface="+mn-lt"/>
                <a:ea typeface="+mn-ea"/>
                <a:cs typeface="+mn-cs"/>
              </a:rPr>
              <a:t> environmental and social elements</a:t>
            </a:r>
            <a:r>
              <a:rPr lang="en-GB" sz="1200" b="0" i="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Sustainability and sustainable development focuses on balancing these three pillars to</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protect the environments in which we and others live.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Sustainable</a:t>
            </a:r>
            <a:r>
              <a:rPr lang="en-GB" baseline="0" dirty="0">
                <a:solidFill>
                  <a:schemeClr val="bg1"/>
                </a:solidFill>
              </a:rPr>
              <a:t> developed is defined as </a:t>
            </a:r>
            <a:r>
              <a:rPr lang="en-GB" dirty="0">
                <a:solidFill>
                  <a:schemeClr val="bg1"/>
                </a:solidFill>
              </a:rPr>
              <a:t>“A kind of development that meets the needs of the present population, without compromising the ability of future generations to meet their own needs” (</a:t>
            </a:r>
            <a:r>
              <a:rPr lang="en-GB" dirty="0" err="1">
                <a:solidFill>
                  <a:schemeClr val="bg1"/>
                </a:solidFill>
              </a:rPr>
              <a:t>Prud'Homme</a:t>
            </a:r>
            <a:r>
              <a:rPr lang="en-GB" dirty="0">
                <a:solidFill>
                  <a:schemeClr val="bg1"/>
                </a:solidFill>
              </a:rPr>
              <a:t> and Raymond, 2013)p.117</a:t>
            </a:r>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Therefore, it is now considered a need for hoteliers to understand their responsibilities towards the local environment as the industry is dependent on the countries environmental resources to sustain the future their</a:t>
            </a:r>
            <a:r>
              <a:rPr lang="en-GB" sz="1200" i="1" baseline="0" dirty="0"/>
              <a:t> business.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sustainable practices are being adopted by the hotel and hospitality industry, to minimise the negative impacts the sector has on the natural and social environment, and to benefit the host community (</a:t>
            </a:r>
            <a:r>
              <a:rPr lang="en-GB" dirty="0" err="1"/>
              <a:t>Prud'Homme</a:t>
            </a:r>
            <a:r>
              <a:rPr lang="en-GB" dirty="0"/>
              <a:t> and Raymond, 2013).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Sustainable development is considered by </a:t>
            </a:r>
            <a:r>
              <a:rPr lang="en-GB" sz="1200" b="1" kern="1200" dirty="0" err="1">
                <a:solidFill>
                  <a:schemeClr val="tx1"/>
                </a:solidFill>
                <a:effectLst/>
                <a:latin typeface="+mn-lt"/>
                <a:ea typeface="+mn-ea"/>
                <a:cs typeface="+mn-cs"/>
              </a:rPr>
              <a:t>Emas</a:t>
            </a:r>
            <a:r>
              <a:rPr lang="en-GB" sz="1200" b="1" kern="1200" dirty="0">
                <a:solidFill>
                  <a:schemeClr val="tx1"/>
                </a:solidFill>
                <a:effectLst/>
                <a:latin typeface="+mn-lt"/>
                <a:ea typeface="+mn-ea"/>
                <a:cs typeface="+mn-cs"/>
              </a:rPr>
              <a:t> (2015), to maintain economic advancement and growth for the host countries whilst protecting the value of the natural environment</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hoteliers are becoming more aware of the importance of sustainability in the hospitality industry as it is associated with hotel development and operations, in addition to the economic, environmental and social impacts.</a:t>
            </a:r>
          </a:p>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4</a:t>
            </a:fld>
            <a:endParaRPr lang="en-GB"/>
          </a:p>
        </p:txBody>
      </p:sp>
    </p:spTree>
    <p:extLst>
      <p:ext uri="{BB962C8B-B14F-4D97-AF65-F5344CB8AC3E}">
        <p14:creationId xmlns:p14="http://schemas.microsoft.com/office/powerpoint/2010/main" val="1112643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 hotel industry</a:t>
            </a:r>
            <a:r>
              <a:rPr lang="en-GB" sz="1200" i="1" kern="1200" baseline="0" dirty="0">
                <a:solidFill>
                  <a:schemeClr val="tx1"/>
                </a:solidFill>
                <a:effectLst/>
                <a:latin typeface="+mn-lt"/>
                <a:ea typeface="+mn-ea"/>
                <a:cs typeface="+mn-cs"/>
              </a:rPr>
              <a:t> is considered </a:t>
            </a:r>
            <a:r>
              <a:rPr lang="en-GB" sz="1200" i="1" kern="1200" dirty="0">
                <a:solidFill>
                  <a:schemeClr val="tx1"/>
                </a:solidFill>
                <a:effectLst/>
                <a:latin typeface="+mn-lt"/>
                <a:ea typeface="+mn-ea"/>
                <a:cs typeface="+mn-cs"/>
              </a:rPr>
              <a:t>energy- intensive, accounting for two percent of the worlds CO2 emissions, which is about one-fifth of the CO2 emissions generated from tourism,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hotels contribute 60 million tons of CO2 emissions annually due to wasteful practices and oblivious guests.</a:t>
            </a:r>
            <a:r>
              <a:rPr lang="en-GB" sz="1200" i="1"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a:t>
            </a:r>
            <a:r>
              <a:rPr lang="en-GB" sz="1200" kern="1200" baseline="0" dirty="0">
                <a:solidFill>
                  <a:schemeClr val="tx1"/>
                </a:solidFill>
                <a:effectLst/>
                <a:latin typeface="+mn-lt"/>
                <a:ea typeface="+mn-ea"/>
                <a:cs typeface="+mn-cs"/>
              </a:rPr>
              <a:t> CO emissions is </a:t>
            </a:r>
            <a:r>
              <a:rPr lang="en-GB" sz="1200" kern="1200" dirty="0">
                <a:solidFill>
                  <a:schemeClr val="tx1"/>
                </a:solidFill>
                <a:effectLst/>
                <a:latin typeface="+mn-lt"/>
                <a:ea typeface="+mn-ea"/>
                <a:cs typeface="+mn-cs"/>
              </a:rPr>
              <a:t>generated from the consumption of energy, waste and the accumulation of waste produced.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Hotels</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consumption of energy in hotels has also </a:t>
            </a:r>
            <a:r>
              <a:rPr lang="en-GB" sz="1200" i="1" kern="1200" dirty="0">
                <a:solidFill>
                  <a:schemeClr val="tx1"/>
                </a:solidFill>
                <a:effectLst/>
                <a:latin typeface="+mn-lt"/>
                <a:ea typeface="+mn-ea"/>
                <a:cs typeface="+mn-cs"/>
              </a:rPr>
              <a:t>risen from twenty-five percent to thirty present over the past decade, due to the rising growth in development</a:t>
            </a:r>
            <a:r>
              <a:rPr lang="en-GB" sz="1200" i="1" kern="1200" baseline="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(Vadam,2015).</a:t>
            </a:r>
            <a:r>
              <a:rPr lang="en-GB" sz="1200" i="1" kern="1200" baseline="0" dirty="0">
                <a:solidFill>
                  <a:schemeClr val="tx1"/>
                </a:solidFill>
                <a:effectLst/>
                <a:latin typeface="+mn-lt"/>
                <a:ea typeface="+mn-ea"/>
                <a:cs typeface="+mn-cs"/>
              </a:rPr>
              <a:t> </a:t>
            </a: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Larger</a:t>
            </a:r>
            <a:r>
              <a:rPr lang="en-GB" sz="1200" kern="1200" baseline="0" dirty="0">
                <a:solidFill>
                  <a:schemeClr val="tx1"/>
                </a:solidFill>
                <a:effectLst/>
                <a:latin typeface="+mn-lt"/>
                <a:ea typeface="+mn-ea"/>
                <a:cs typeface="+mn-cs"/>
              </a:rPr>
              <a:t> h</a:t>
            </a:r>
            <a:r>
              <a:rPr lang="en-GB" sz="1200" kern="1200" dirty="0">
                <a:solidFill>
                  <a:schemeClr val="tx1"/>
                </a:solidFill>
                <a:effectLst/>
                <a:latin typeface="+mn-lt"/>
                <a:ea typeface="+mn-ea"/>
                <a:cs typeface="+mn-cs"/>
              </a:rPr>
              <a:t>otels now offer more facilities and service due to the increased customer demand,</a:t>
            </a:r>
            <a:r>
              <a:rPr lang="en-GB" sz="1200" kern="1200" baseline="0" dirty="0">
                <a:solidFill>
                  <a:schemeClr val="tx1"/>
                </a:solidFill>
                <a:effectLst/>
                <a:latin typeface="+mn-lt"/>
                <a:ea typeface="+mn-ea"/>
                <a:cs typeface="+mn-cs"/>
              </a:rPr>
              <a:t> t</a:t>
            </a:r>
            <a:r>
              <a:rPr lang="en-GB" sz="1200" kern="1200" dirty="0">
                <a:solidFill>
                  <a:schemeClr val="tx1"/>
                </a:solidFill>
                <a:effectLst/>
                <a:latin typeface="+mn-lt"/>
                <a:ea typeface="+mn-ea"/>
                <a:cs typeface="+mn-cs"/>
              </a:rPr>
              <a:t>he average hotel now offers a range of facilities such as restaurants, bars, spas and recreational amenities, therefore creating a more negative influence on the countries natural resources.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it is essential for hoteliers to adopt sustainable development practices to ensure the sustainable future of the foundation which hospitality is built on. </a:t>
            </a:r>
            <a:endParaRPr lang="fr-FR"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these</a:t>
            </a:r>
            <a:r>
              <a:rPr lang="en-GB" sz="1200" i="1" kern="1200" baseline="0" dirty="0">
                <a:solidFill>
                  <a:schemeClr val="tx1"/>
                </a:solidFill>
                <a:effectLst/>
                <a:latin typeface="+mn-lt"/>
                <a:ea typeface="+mn-ea"/>
                <a:cs typeface="+mn-cs"/>
              </a:rPr>
              <a:t> figures are </a:t>
            </a:r>
            <a:r>
              <a:rPr lang="en-GB" sz="1200" i="1" kern="1200" dirty="0">
                <a:solidFill>
                  <a:schemeClr val="tx1"/>
                </a:solidFill>
                <a:effectLst/>
                <a:latin typeface="+mn-lt"/>
                <a:ea typeface="+mn-ea"/>
                <a:cs typeface="+mn-cs"/>
              </a:rPr>
              <a:t>suspected to rise if sustainable practices are not implemented (UNWTO</a:t>
            </a:r>
            <a:r>
              <a:rPr lang="en-GB" sz="1200" i="1" kern="1200" baseline="0" dirty="0">
                <a:solidFill>
                  <a:schemeClr val="tx1"/>
                </a:solidFill>
                <a:effectLst/>
                <a:latin typeface="+mn-lt"/>
                <a:ea typeface="+mn-ea"/>
                <a:cs typeface="+mn-cs"/>
              </a:rPr>
              <a:t>, 2012).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and these figures are suspected to rise if sustainable practices are not implemented </a:t>
            </a:r>
            <a:endParaRPr lang="en-GB" sz="1200" i="1"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5</a:t>
            </a:fld>
            <a:endParaRPr lang="en-GB"/>
          </a:p>
        </p:txBody>
      </p:sp>
    </p:spTree>
    <p:extLst>
      <p:ext uri="{BB962C8B-B14F-4D97-AF65-F5344CB8AC3E}">
        <p14:creationId xmlns:p14="http://schemas.microsoft.com/office/powerpoint/2010/main" val="3022926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Hotels depend primarily on the success of the business financial performance to survive, from repeat consumer demand and having</a:t>
            </a:r>
            <a:r>
              <a:rPr lang="en-GB" sz="1200" i="1" kern="1200" baseline="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minimal costs</a:t>
            </a:r>
            <a:r>
              <a:rPr lang="en-GB" sz="1200" kern="1200" dirty="0">
                <a:solidFill>
                  <a:schemeClr val="tx1"/>
                </a:solidFill>
                <a:effectLst/>
                <a:latin typeface="+mn-lt"/>
                <a:ea typeface="+mn-ea"/>
                <a:cs typeface="+mn-cs"/>
              </a:rPr>
              <a:t> (Bader,</a:t>
            </a:r>
            <a:r>
              <a:rPr lang="en-GB" sz="1200" kern="1200" baseline="0" dirty="0">
                <a:solidFill>
                  <a:schemeClr val="tx1"/>
                </a:solidFill>
                <a:effectLst/>
                <a:latin typeface="+mn-lt"/>
                <a:ea typeface="+mn-ea"/>
                <a:cs typeface="+mn-cs"/>
              </a:rPr>
              <a:t>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a:t>
            </a:r>
            <a:r>
              <a:rPr lang="en-GB" sz="1200" kern="1200" baseline="0" dirty="0">
                <a:solidFill>
                  <a:schemeClr val="tx1"/>
                </a:solidFill>
                <a:effectLst/>
                <a:latin typeface="+mn-lt"/>
                <a:ea typeface="+mn-ea"/>
                <a:cs typeface="+mn-cs"/>
              </a:rPr>
              <a:t> is </a:t>
            </a:r>
            <a:r>
              <a:rPr lang="en-GB" sz="1200" i="1" kern="1200" baseline="0" dirty="0">
                <a:solidFill>
                  <a:schemeClr val="tx1"/>
                </a:solidFill>
                <a:effectLst/>
                <a:latin typeface="+mn-lt"/>
                <a:ea typeface="+mn-ea"/>
                <a:cs typeface="+mn-cs"/>
              </a:rPr>
              <a:t>seen as a </a:t>
            </a:r>
            <a:r>
              <a:rPr lang="en-GB" sz="1200" i="1" kern="1200" dirty="0">
                <a:solidFill>
                  <a:schemeClr val="tx1"/>
                </a:solidFill>
                <a:effectLst/>
                <a:latin typeface="+mn-lt"/>
                <a:ea typeface="+mn-ea"/>
                <a:cs typeface="+mn-cs"/>
              </a:rPr>
              <a:t>competitive advantage for hotels to become green</a:t>
            </a:r>
            <a:r>
              <a:rPr lang="en-GB" sz="1200" kern="1200" dirty="0">
                <a:solidFill>
                  <a:schemeClr val="tx1"/>
                </a:solidFill>
                <a:effectLst/>
                <a:latin typeface="+mn-lt"/>
                <a:ea typeface="+mn-ea"/>
                <a:cs typeface="+mn-cs"/>
              </a:rPr>
              <a:t>, as it </a:t>
            </a:r>
            <a:r>
              <a:rPr lang="en-GB" sz="1200" i="1" kern="1200" dirty="0">
                <a:solidFill>
                  <a:schemeClr val="tx1"/>
                </a:solidFill>
                <a:effectLst/>
                <a:latin typeface="+mn-lt"/>
                <a:ea typeface="+mn-ea"/>
                <a:cs typeface="+mn-cs"/>
              </a:rPr>
              <a:t>creates an altruistic reputation to the guests</a:t>
            </a:r>
            <a:r>
              <a:rPr lang="en-GB" sz="1200" kern="1200" dirty="0">
                <a:solidFill>
                  <a:schemeClr val="tx1"/>
                </a:solidFill>
                <a:effectLst/>
                <a:latin typeface="+mn-lt"/>
                <a:ea typeface="+mn-ea"/>
                <a:cs typeface="+mn-cs"/>
              </a:rPr>
              <a:t>, therefore </a:t>
            </a:r>
            <a:r>
              <a:rPr lang="en-GB" sz="1200" i="1" kern="1200" dirty="0">
                <a:solidFill>
                  <a:schemeClr val="tx1"/>
                </a:solidFill>
                <a:effectLst/>
                <a:latin typeface="+mn-lt"/>
                <a:ea typeface="+mn-ea"/>
                <a:cs typeface="+mn-cs"/>
              </a:rPr>
              <a:t>creating increased consumer demand</a:t>
            </a:r>
            <a:r>
              <a:rPr lang="en-GB" sz="1200" kern="1200" dirty="0">
                <a:solidFill>
                  <a:schemeClr val="tx1"/>
                </a:solidFill>
                <a:effectLst/>
                <a:latin typeface="+mn-lt"/>
                <a:ea typeface="+mn-ea"/>
                <a:cs typeface="+mn-cs"/>
              </a:rPr>
              <a:t>, in addition </a:t>
            </a:r>
            <a:r>
              <a:rPr lang="en-GB" sz="1200" i="1" kern="1200" dirty="0">
                <a:solidFill>
                  <a:schemeClr val="tx1"/>
                </a:solidFill>
                <a:effectLst/>
                <a:latin typeface="+mn-lt"/>
                <a:ea typeface="+mn-ea"/>
                <a:cs typeface="+mn-cs"/>
              </a:rPr>
              <a:t>to enabling the business to market</a:t>
            </a:r>
            <a:r>
              <a:rPr lang="en-GB" sz="1200" i="1" kern="1200" baseline="0" dirty="0">
                <a:solidFill>
                  <a:schemeClr val="tx1"/>
                </a:solidFill>
                <a:effectLst/>
                <a:latin typeface="+mn-lt"/>
                <a:ea typeface="+mn-ea"/>
                <a:cs typeface="+mn-cs"/>
              </a:rPr>
              <a:t> their business in new areas for example trip </a:t>
            </a:r>
            <a:r>
              <a:rPr lang="en-GB" sz="1200" kern="1200" baseline="0" dirty="0">
                <a:solidFill>
                  <a:schemeClr val="tx1"/>
                </a:solidFill>
                <a:effectLst/>
                <a:latin typeface="+mn-lt"/>
                <a:ea typeface="+mn-ea"/>
                <a:cs typeface="+mn-cs"/>
              </a:rPr>
              <a:t>advisor has developed a program called ‘Green Leader’ which rates the hotels approach to green practices </a:t>
            </a:r>
            <a:r>
              <a:rPr lang="en-GB" sz="1200" b="0" i="0" kern="1200" dirty="0">
                <a:solidFill>
                  <a:schemeClr val="tx1"/>
                </a:solidFill>
                <a:effectLst/>
                <a:latin typeface="+mn-lt"/>
                <a:ea typeface="+mn-ea"/>
                <a:cs typeface="+mn-cs"/>
              </a:rPr>
              <a:t>and ranks them based on four levels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 Bronze, Silver, Gold or Platinum, which is then made noticeable on the</a:t>
            </a:r>
            <a:r>
              <a:rPr lang="en-GB" sz="1200" b="0" i="0" kern="1200" baseline="0" dirty="0">
                <a:solidFill>
                  <a:schemeClr val="tx1"/>
                </a:solidFill>
                <a:effectLst/>
                <a:latin typeface="+mn-lt"/>
                <a:ea typeface="+mn-ea"/>
                <a:cs typeface="+mn-cs"/>
              </a:rPr>
              <a:t> hotels listing on the website. </a:t>
            </a:r>
            <a:r>
              <a:rPr lang="en-GB" sz="1200" kern="1200" dirty="0" err="1">
                <a:solidFill>
                  <a:schemeClr val="tx1"/>
                </a:solidFill>
                <a:effectLst/>
                <a:latin typeface="+mn-lt"/>
                <a:ea typeface="+mn-ea"/>
                <a:cs typeface="+mn-cs"/>
              </a:rPr>
              <a:t>Dodds</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2016).</a:t>
            </a:r>
            <a:r>
              <a:rPr lang="en-GB"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Consumer expectations are continuously evolving, hotel guests are becoming more aware of the worlds environmental concerns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Prud’Homme</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2016)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consumers are now seeking accommodation that has implemented practices which have a smaller negative impact on the environment. (Ruud,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Sixty-six percent of travellers are willing to pay more for accommodation that commits to creating a positive environmental impact</a:t>
            </a:r>
            <a:r>
              <a:rPr lang="en-GB" sz="1200" kern="1200" dirty="0">
                <a:solidFill>
                  <a:schemeClr val="tx1"/>
                </a:solidFill>
                <a:effectLst/>
                <a:latin typeface="+mn-lt"/>
                <a:ea typeface="+mn-ea"/>
                <a:cs typeface="+mn-cs"/>
              </a:rPr>
              <a:t>, therefore bigger brands are becoming more aware of this growing trend, thus developing</a:t>
            </a:r>
            <a:r>
              <a:rPr lang="en-GB" sz="1200" kern="1200" baseline="0" dirty="0">
                <a:solidFill>
                  <a:schemeClr val="tx1"/>
                </a:solidFill>
                <a:effectLst/>
                <a:latin typeface="+mn-lt"/>
                <a:ea typeface="+mn-ea"/>
                <a:cs typeface="+mn-cs"/>
              </a:rPr>
              <a:t> more </a:t>
            </a:r>
            <a:r>
              <a:rPr lang="en-GB" sz="1200" kern="1200" dirty="0">
                <a:solidFill>
                  <a:schemeClr val="tx1"/>
                </a:solidFill>
                <a:effectLst/>
                <a:latin typeface="+mn-lt"/>
                <a:ea typeface="+mn-ea"/>
                <a:cs typeface="+mn-cs"/>
              </a:rPr>
              <a:t>renewable energy sources, such as solar panels, wind generators, and geothermal heating technologies (</a:t>
            </a:r>
            <a:r>
              <a:rPr lang="en-GB" sz="1200" kern="1200" dirty="0" err="1">
                <a:solidFill>
                  <a:schemeClr val="tx1"/>
                </a:solidFill>
                <a:effectLst/>
                <a:latin typeface="+mn-lt"/>
                <a:ea typeface="+mn-ea"/>
                <a:cs typeface="+mn-cs"/>
              </a:rPr>
              <a:t>Hallstrom</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2017).</a:t>
            </a:r>
            <a:endParaRPr lang="fr-FR"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Therefore hotel</a:t>
            </a:r>
            <a:r>
              <a:rPr lang="en-GB" sz="1200" i="1" kern="1200" baseline="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companies that incorporating sustainable practices are considered to increase the environmental performance, and profitability of the business</a:t>
            </a:r>
            <a:r>
              <a:rPr lang="en-GB" sz="1200" i="1" kern="1200" baseline="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Rahman,</a:t>
            </a:r>
            <a:r>
              <a:rPr lang="en-GB" sz="1200" i="1" kern="1200" baseline="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2012)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some hotelier can be reluctant to adopt sustainable measures, especially practices that are cost-sensitive and responsible to the environment as it is expensive to implement. Although the cost of applying the practices may vary, the benefit it will have on the environment and the long-term cost reduction will be significant, therefore, justifying the hotels investment (</a:t>
            </a:r>
            <a:r>
              <a:rPr lang="en-GB" sz="1200" kern="1200" dirty="0" err="1">
                <a:solidFill>
                  <a:schemeClr val="tx1"/>
                </a:solidFill>
                <a:effectLst/>
                <a:latin typeface="+mn-lt"/>
                <a:ea typeface="+mn-ea"/>
                <a:cs typeface="+mn-cs"/>
              </a:rPr>
              <a:t>Vadam</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2015)</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Lee and Cheng,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2017).</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Sustainable development practices that are designed to maintain the economic advancement and growth of the host countries whilst protecting the value of the natural environment (</a:t>
            </a:r>
            <a:r>
              <a:rPr lang="en-GB" sz="1200" kern="1200" dirty="0" err="1">
                <a:solidFill>
                  <a:schemeClr val="tx1"/>
                </a:solidFill>
                <a:effectLst/>
                <a:latin typeface="+mn-lt"/>
                <a:ea typeface="+mn-ea"/>
                <a:cs typeface="+mn-cs"/>
              </a:rPr>
              <a:t>Emas</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2015), </a:t>
            </a:r>
          </a:p>
          <a:p>
            <a:r>
              <a:rPr lang="en-GB" sz="1200" kern="1200" dirty="0">
                <a:solidFill>
                  <a:schemeClr val="tx1"/>
                </a:solidFill>
                <a:effectLst/>
                <a:latin typeface="+mn-lt"/>
                <a:ea typeface="+mn-ea"/>
                <a:cs typeface="+mn-cs"/>
              </a:rPr>
              <a:t>Therefore hotels are adopting sustainable development practices can reduce the negative impacts the industry has on the countries natural resources and host communities, by developing more renewable energy sources, such as solar panels, wind generators, and geothermal heating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enabling hotels to reduce their environmental impact on the natural resources, to continue to grow responsibly (UNWTO, 2012). </a:t>
            </a:r>
            <a:endParaRPr lang="fr-FR"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hotels that have adopted sustainable practices, to become a greener hotel are considered to increase the business long-term profitability and repeat custom, therefore staying competitive in the current market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Rahman,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2012),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E0890E-B913-42E9-B159-D1CFBADEEA25}" type="slidenum">
              <a:rPr lang="en-GB" smtClean="0"/>
              <a:t>6</a:t>
            </a:fld>
            <a:endParaRPr lang="en-GB"/>
          </a:p>
        </p:txBody>
      </p:sp>
    </p:spTree>
    <p:extLst>
      <p:ext uri="{BB962C8B-B14F-4D97-AF65-F5344CB8AC3E}">
        <p14:creationId xmlns:p14="http://schemas.microsoft.com/office/powerpoint/2010/main" val="1925833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Green hotels are defined by the Green Hotels Association (2016), as the commitment of implanting various environmental measures to reduce water and energy consumption and minimize waste, to protect the planet.</a:t>
            </a:r>
          </a:p>
          <a:p>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Green hotels adopt the ‘3Rs’ which stand for recycling, reuse and reduce, </a:t>
            </a:r>
          </a:p>
          <a:p>
            <a:r>
              <a:rPr lang="en-GB" sz="1200" i="1" kern="1200" dirty="0">
                <a:solidFill>
                  <a:schemeClr val="tx1"/>
                </a:solidFill>
                <a:effectLst/>
                <a:latin typeface="+mn-lt"/>
                <a:ea typeface="+mn-ea"/>
                <a:cs typeface="+mn-cs"/>
              </a:rPr>
              <a:t>These</a:t>
            </a:r>
            <a:r>
              <a:rPr lang="en-GB" sz="1200" i="1" kern="1200" baseline="0" dirty="0">
                <a:solidFill>
                  <a:schemeClr val="tx1"/>
                </a:solidFill>
                <a:effectLst/>
                <a:latin typeface="+mn-lt"/>
                <a:ea typeface="+mn-ea"/>
                <a:cs typeface="+mn-cs"/>
              </a:rPr>
              <a:t> 3’Rs</a:t>
            </a:r>
            <a:r>
              <a:rPr lang="en-GB" sz="1200" kern="1200" dirty="0">
                <a:solidFill>
                  <a:schemeClr val="tx1"/>
                </a:solidFill>
                <a:effectLst/>
                <a:latin typeface="+mn-lt"/>
                <a:ea typeface="+mn-ea"/>
                <a:cs typeface="+mn-cs"/>
              </a:rPr>
              <a:t> enable business’s to lower the hotel's environmental impact, by decreasing the carbon footprint of the hotel's operations (Lee and Cheng,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2017)</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Many hotel companies are now considering adopting the 3Rs</a:t>
            </a:r>
            <a:r>
              <a:rPr lang="en-GB" sz="1200" i="1" kern="1200" baseline="0" dirty="0">
                <a:solidFill>
                  <a:schemeClr val="tx1"/>
                </a:solidFill>
                <a:effectLst/>
                <a:latin typeface="+mn-lt"/>
                <a:ea typeface="+mn-ea"/>
                <a:cs typeface="+mn-cs"/>
              </a:rPr>
              <a:t> and become more green </a:t>
            </a:r>
            <a:r>
              <a:rPr lang="en-GB" sz="1200" i="1" kern="1200" dirty="0">
                <a:solidFill>
                  <a:schemeClr val="tx1"/>
                </a:solidFill>
                <a:effectLst/>
                <a:latin typeface="+mn-lt"/>
                <a:ea typeface="+mn-ea"/>
                <a:cs typeface="+mn-cs"/>
              </a:rPr>
              <a:t>as it makes business sense, due to stricter water obligations, increase in sewage rates and extra recycling options. The increased operating costs are convincing hotels to cut down on water and energy costs, by incorporating sustainable practices into hotels’ daily operations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Hetter</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2013) (Adam,</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2017) </a:t>
            </a:r>
          </a:p>
          <a:p>
            <a:endParaRPr lang="en-GB" sz="1200" kern="1200" dirty="0">
              <a:solidFill>
                <a:schemeClr val="tx1"/>
              </a:solidFill>
              <a:effectLst/>
              <a:latin typeface="+mn-lt"/>
              <a:ea typeface="+mn-ea"/>
              <a:cs typeface="+mn-cs"/>
            </a:endParaRPr>
          </a:p>
          <a:p>
            <a:r>
              <a:rPr lang="en-GB" sz="1200" i="1" kern="1200" dirty="0">
                <a:solidFill>
                  <a:schemeClr val="accent4">
                    <a:lumMod val="50000"/>
                  </a:schemeClr>
                </a:solidFill>
                <a:effectLst/>
                <a:latin typeface="+mn-lt"/>
                <a:ea typeface="+mn-ea"/>
                <a:cs typeface="+mn-cs"/>
              </a:rPr>
              <a:t>More than seventy-five percent of the hotels in the U.S alone had introduced linen and towel reuse programs, also, forty-six percent have developed water-saving programs and fifty-nine percent have incorporated internal recycling programs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E0890E-B913-42E9-B159-D1CFBADEEA25}" type="slidenum">
              <a:rPr lang="en-GB" smtClean="0"/>
              <a:t>7</a:t>
            </a:fld>
            <a:endParaRPr lang="en-GB"/>
          </a:p>
        </p:txBody>
      </p:sp>
    </p:spTree>
    <p:extLst>
      <p:ext uri="{BB962C8B-B14F-4D97-AF65-F5344CB8AC3E}">
        <p14:creationId xmlns:p14="http://schemas.microsoft.com/office/powerpoint/2010/main" val="3507066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Proximity Hotel, </a:t>
            </a:r>
            <a:r>
              <a:rPr lang="en-GB" sz="1200" i="1" kern="1200" dirty="0">
                <a:solidFill>
                  <a:schemeClr val="tx1"/>
                </a:solidFill>
                <a:effectLst/>
                <a:latin typeface="+mn-lt"/>
                <a:ea typeface="+mn-ea"/>
                <a:cs typeface="+mn-cs"/>
              </a:rPr>
              <a:t>located in Greensboro North Carolina, owned by </a:t>
            </a:r>
            <a:r>
              <a:rPr lang="en-GB" sz="1200" i="1" kern="1200" dirty="0" err="1">
                <a:solidFill>
                  <a:schemeClr val="tx1"/>
                </a:solidFill>
                <a:effectLst/>
                <a:latin typeface="+mn-lt"/>
                <a:ea typeface="+mn-ea"/>
                <a:cs typeface="+mn-cs"/>
              </a:rPr>
              <a:t>Quaintance</a:t>
            </a:r>
            <a:r>
              <a:rPr lang="en-GB" sz="1200" i="1" kern="1200" dirty="0">
                <a:solidFill>
                  <a:schemeClr val="tx1"/>
                </a:solidFill>
                <a:effectLst/>
                <a:latin typeface="+mn-lt"/>
                <a:ea typeface="+mn-ea"/>
                <a:cs typeface="+mn-cs"/>
              </a:rPr>
              <a:t>-Weaver Restaurants and Hotels,</a:t>
            </a:r>
            <a:r>
              <a:rPr lang="en-GB" sz="1200" kern="1200" dirty="0">
                <a:solidFill>
                  <a:schemeClr val="tx1"/>
                </a:solidFill>
                <a:effectLst/>
                <a:latin typeface="+mn-lt"/>
                <a:ea typeface="+mn-ea"/>
                <a:cs typeface="+mn-cs"/>
              </a:rPr>
              <a:t> is considered</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to be the greenest hotel in America, as it </a:t>
            </a:r>
            <a:r>
              <a:rPr lang="en-GB" sz="1200" i="1" kern="1200" dirty="0">
                <a:solidFill>
                  <a:schemeClr val="tx1"/>
                </a:solidFill>
                <a:effectLst/>
                <a:latin typeface="+mn-lt"/>
                <a:ea typeface="+mn-ea"/>
                <a:cs typeface="+mn-cs"/>
              </a:rPr>
              <a:t>uses 39% less energy and 34% less water than a traditional hotel </a:t>
            </a:r>
            <a:r>
              <a:rPr lang="en-GB" sz="1200" kern="1200" dirty="0">
                <a:solidFill>
                  <a:schemeClr val="tx1"/>
                </a:solidFill>
                <a:effectLst/>
                <a:latin typeface="+mn-lt"/>
                <a:ea typeface="+mn-ea"/>
                <a:cs typeface="+mn-cs"/>
              </a:rPr>
              <a:t>(Dennis,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2017).</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Proximity Hotel was designed to reduce its impact on the environment, without affecting the guest luxury experience, by implementing sustainable practices such as solar panels, energy-efficient plumbing, energy recovery elevators and geothermal technology.</a:t>
            </a:r>
            <a:r>
              <a:rPr lang="en-GB"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Geothermal technology is</a:t>
            </a:r>
            <a:r>
              <a:rPr lang="en-GB" sz="1200" kern="1200" dirty="0">
                <a:solidFill>
                  <a:schemeClr val="tx1"/>
                </a:solidFill>
                <a:effectLst/>
                <a:latin typeface="+mn-lt"/>
                <a:ea typeface="+mn-ea"/>
                <a:cs typeface="+mn-cs"/>
              </a:rPr>
              <a:t> the energy heated from deep in the earth,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that is then brought to the surface by underground water circulation (RNP, 2009).</a:t>
            </a:r>
            <a:endParaRPr lang="fr-FR" sz="1200" kern="1200" dirty="0">
              <a:solidFill>
                <a:schemeClr val="tx1"/>
              </a:solidFill>
              <a:effectLst/>
              <a:latin typeface="+mn-lt"/>
              <a:ea typeface="+mn-ea"/>
              <a:cs typeface="+mn-cs"/>
            </a:endParaRPr>
          </a:p>
          <a:p>
            <a:endParaRPr lang="en-GB" dirty="0"/>
          </a:p>
          <a:p>
            <a:r>
              <a:rPr lang="en-GB" sz="1200" kern="1200" dirty="0">
                <a:solidFill>
                  <a:schemeClr val="tx1"/>
                </a:solidFill>
                <a:effectLst/>
                <a:latin typeface="+mn-lt"/>
                <a:ea typeface="+mn-ea"/>
                <a:cs typeface="+mn-cs"/>
              </a:rPr>
              <a:t>The Proximity hotel  </a:t>
            </a:r>
            <a:r>
              <a:rPr lang="en-GB" sz="1200" i="1" kern="1200" dirty="0">
                <a:solidFill>
                  <a:schemeClr val="tx1"/>
                </a:solidFill>
                <a:effectLst/>
                <a:latin typeface="+mn-lt"/>
                <a:ea typeface="+mn-ea"/>
                <a:cs typeface="+mn-cs"/>
              </a:rPr>
              <a:t>installed one-hundred solar panels on the four-thousand square feet roof which generates 60% of the hotel's heated water,</a:t>
            </a:r>
            <a:r>
              <a:rPr lang="en-GB" sz="1200" kern="1200" dirty="0">
                <a:solidFill>
                  <a:schemeClr val="tx1"/>
                </a:solidFill>
                <a:effectLst/>
                <a:latin typeface="+mn-lt"/>
                <a:ea typeface="+mn-ea"/>
                <a:cs typeface="+mn-cs"/>
              </a:rPr>
              <a:t> which enables guests to wash with water that is heated from the sun.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Reducing water use is one of the hotel industry's biggest challenges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Newberg,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2008).</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a:t>
            </a:r>
            <a:r>
              <a:rPr lang="en-GB" sz="1200" i="1" kern="1200" dirty="0">
                <a:solidFill>
                  <a:schemeClr val="tx1"/>
                </a:solidFill>
                <a:effectLst/>
                <a:latin typeface="+mn-lt"/>
                <a:ea typeface="+mn-ea"/>
                <a:cs typeface="+mn-cs"/>
              </a:rPr>
              <a:t>the Proximity Hotel installed water conservation measures</a:t>
            </a:r>
            <a:r>
              <a:rPr lang="en-GB" sz="1200" kern="1200" dirty="0">
                <a:solidFill>
                  <a:schemeClr val="tx1"/>
                </a:solidFill>
                <a:effectLst/>
                <a:latin typeface="+mn-lt"/>
                <a:ea typeface="+mn-ea"/>
                <a:cs typeface="+mn-cs"/>
              </a:rPr>
              <a:t>, such as low-flow showerheads, low-flush toilets, and low-flow sink faucets, </a:t>
            </a:r>
            <a:r>
              <a:rPr lang="en-GB" sz="1200" i="1" kern="1200" dirty="0">
                <a:solidFill>
                  <a:schemeClr val="tx1"/>
                </a:solidFill>
                <a:effectLst/>
                <a:latin typeface="+mn-lt"/>
                <a:ea typeface="+mn-ea"/>
                <a:cs typeface="+mn-cs"/>
              </a:rPr>
              <a:t>which reduced the water demand by 30% compared to water used in traditional luxury hotels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a:t>
            </a:r>
            <a:r>
              <a:rPr lang="en-GB" sz="1200" kern="1200" baseline="0" dirty="0">
                <a:solidFill>
                  <a:schemeClr val="tx1"/>
                </a:solidFill>
                <a:effectLst/>
                <a:latin typeface="+mn-lt"/>
                <a:ea typeface="+mn-ea"/>
                <a:cs typeface="+mn-cs"/>
              </a:rPr>
              <a:t> for the hotel to </a:t>
            </a:r>
            <a:r>
              <a:rPr lang="en-GB" sz="1200" kern="1200" baseline="0" dirty="0" err="1">
                <a:solidFill>
                  <a:schemeClr val="tx1"/>
                </a:solidFill>
                <a:effectLst/>
                <a:latin typeface="+mn-lt"/>
                <a:ea typeface="+mn-ea"/>
                <a:cs typeface="+mn-cs"/>
              </a:rPr>
              <a:t>implament</a:t>
            </a:r>
            <a:r>
              <a:rPr lang="en-GB" sz="1200" kern="1200" dirty="0">
                <a:solidFill>
                  <a:schemeClr val="tx1"/>
                </a:solidFill>
                <a:effectLst/>
                <a:latin typeface="+mn-lt"/>
                <a:ea typeface="+mn-ea"/>
                <a:cs typeface="+mn-cs"/>
              </a:rPr>
              <a:t> water-efficient fixture, compared to conventional design</a:t>
            </a:r>
            <a:r>
              <a:rPr lang="fr-FR" dirty="0">
                <a:effectLst/>
              </a:rPr>
              <a:t> </a:t>
            </a:r>
            <a:r>
              <a:rPr lang="fr-FR" dirty="0" err="1">
                <a:effectLst/>
              </a:rPr>
              <a:t>features</a:t>
            </a:r>
            <a:r>
              <a:rPr lang="fr-FR" baseline="0" dirty="0">
                <a:effectLst/>
              </a:rPr>
              <a:t> </a:t>
            </a:r>
            <a:r>
              <a:rPr lang="fr-FR" baseline="0" dirty="0" err="1">
                <a:effectLst/>
              </a:rPr>
              <a:t>cost</a:t>
            </a:r>
            <a:r>
              <a:rPr lang="fr-FR" dirty="0">
                <a:effectLst/>
              </a:rPr>
              <a:t> the </a:t>
            </a:r>
            <a:r>
              <a:rPr lang="en-GB" noProof="0" dirty="0">
                <a:effectLst/>
              </a:rPr>
              <a:t>proximity</a:t>
            </a:r>
            <a:r>
              <a:rPr lang="fr-FR" dirty="0">
                <a:effectLst/>
              </a:rPr>
              <a:t> £7,000</a:t>
            </a:r>
            <a:r>
              <a:rPr lang="fr-FR" baseline="0" dirty="0">
                <a:effectLst/>
              </a:rPr>
              <a:t> to </a:t>
            </a:r>
            <a:r>
              <a:rPr lang="fr-FR" baseline="0" dirty="0" err="1">
                <a:effectLst/>
              </a:rPr>
              <a:t>install</a:t>
            </a:r>
            <a:r>
              <a:rPr lang="fr-FR" baseline="0" dirty="0">
                <a:effectLst/>
              </a:rPr>
              <a:t> .</a:t>
            </a:r>
          </a:p>
          <a:p>
            <a:r>
              <a:rPr lang="fr-FR" baseline="0" dirty="0" err="1">
                <a:effectLst/>
              </a:rPr>
              <a:t>Although</a:t>
            </a:r>
            <a:r>
              <a:rPr lang="fr-FR" baseline="0" dirty="0">
                <a:effectLst/>
              </a:rPr>
              <a:t> the </a:t>
            </a:r>
            <a:r>
              <a:rPr lang="en-GB" sz="1200" kern="1200" dirty="0">
                <a:solidFill>
                  <a:schemeClr val="tx1"/>
                </a:solidFill>
                <a:effectLst/>
                <a:latin typeface="+mn-lt"/>
                <a:ea typeface="+mn-ea"/>
                <a:cs typeface="+mn-cs"/>
              </a:rPr>
              <a:t>Hotel saved in the first year of operation, two million gallons of water, which made an annual saving of thirteen-thousand pound, which makes the 7000 a good investment</a:t>
            </a:r>
            <a:r>
              <a:rPr lang="en-GB" sz="1200" kern="1200" baseline="0" dirty="0">
                <a:solidFill>
                  <a:schemeClr val="tx1"/>
                </a:solidFill>
                <a:effectLst/>
                <a:latin typeface="+mn-lt"/>
                <a:ea typeface="+mn-ea"/>
                <a:cs typeface="+mn-cs"/>
              </a:rPr>
              <a:t> </a:t>
            </a:r>
          </a:p>
          <a:p>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 hotel also</a:t>
            </a:r>
            <a:r>
              <a:rPr lang="en-GB" sz="1200" i="1" kern="1200" baseline="0" dirty="0">
                <a:solidFill>
                  <a:schemeClr val="tx1"/>
                </a:solidFill>
                <a:effectLst/>
                <a:latin typeface="+mn-lt"/>
                <a:ea typeface="+mn-ea"/>
                <a:cs typeface="+mn-cs"/>
              </a:rPr>
              <a:t> installed </a:t>
            </a:r>
            <a:r>
              <a:rPr lang="en-GB" sz="1200" kern="1200" dirty="0">
                <a:solidFill>
                  <a:schemeClr val="tx1"/>
                </a:solidFill>
                <a:effectLst/>
                <a:latin typeface="+mn-lt"/>
                <a:ea typeface="+mn-ea"/>
                <a:cs typeface="+mn-cs"/>
              </a:rPr>
              <a:t>innovated measures to reduce the hotel energy such</a:t>
            </a:r>
            <a:r>
              <a:rPr lang="en-GB" sz="1200" kern="1200" baseline="0" dirty="0">
                <a:solidFill>
                  <a:schemeClr val="tx1"/>
                </a:solidFill>
                <a:effectLst/>
                <a:latin typeface="+mn-lt"/>
                <a:ea typeface="+mn-ea"/>
                <a:cs typeface="+mn-cs"/>
              </a:rPr>
              <a:t> as the </a:t>
            </a:r>
            <a:r>
              <a:rPr lang="en-GB" sz="1200" i="1" kern="1200" dirty="0">
                <a:solidFill>
                  <a:schemeClr val="tx1"/>
                </a:solidFill>
                <a:effectLst/>
                <a:latin typeface="+mn-lt"/>
                <a:ea typeface="+mn-ea"/>
                <a:cs typeface="+mn-cs"/>
              </a:rPr>
              <a:t>large windows in the guest rooms. Theses windows have a high solar heat gain, which aids reduction in heating and cooling needs. </a:t>
            </a:r>
            <a:r>
              <a:rPr lang="en-GB" sz="1200" kern="1200" dirty="0">
                <a:solidFill>
                  <a:schemeClr val="tx1"/>
                </a:solidFill>
                <a:effectLst/>
                <a:latin typeface="+mn-lt"/>
                <a:ea typeface="+mn-ea"/>
                <a:cs typeface="+mn-cs"/>
              </a:rPr>
              <a:t>The windows also allow natural light to fill each room during the day to minimize the use of electric light (Spray,</a:t>
            </a:r>
            <a:r>
              <a:rPr lang="en-GB" sz="1200" kern="1200" baseline="0" dirty="0">
                <a:solidFill>
                  <a:schemeClr val="tx1"/>
                </a:solidFill>
                <a:effectLst/>
                <a:latin typeface="+mn-lt"/>
                <a:ea typeface="+mn-ea"/>
                <a:cs typeface="+mn-cs"/>
              </a:rPr>
              <a:t> 2016).</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Hotel also sourced art from local designers and built furniture from local walnut trees, that fell due to storms or sickness, which helped reduce emissions from transportation.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Proximity Hotel innovative commitment to responsible development,</a:t>
            </a:r>
            <a:r>
              <a:rPr lang="en-GB" sz="1200" kern="1200" baseline="0" dirty="0">
                <a:solidFill>
                  <a:schemeClr val="tx1"/>
                </a:solidFill>
                <a:effectLst/>
                <a:latin typeface="+mn-lt"/>
                <a:ea typeface="+mn-ea"/>
                <a:cs typeface="+mn-cs"/>
              </a:rPr>
              <a:t> it was the first hotel </a:t>
            </a:r>
            <a:r>
              <a:rPr lang="en-GB" sz="1200" kern="1200" dirty="0">
                <a:solidFill>
                  <a:schemeClr val="tx1"/>
                </a:solidFill>
                <a:effectLst/>
                <a:latin typeface="+mn-lt"/>
                <a:ea typeface="+mn-ea"/>
                <a:cs typeface="+mn-cs"/>
              </a:rPr>
              <a:t>in America to receive the LEED Platinum certification from the U.S. Green Building Council (USGBC),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The USGBC created the Leadership in Energy and Environmental Design (LEED) program to certify and rate buildings on their environmental performance (</a:t>
            </a:r>
            <a:r>
              <a:rPr lang="en-GB" sz="1200" i="0" kern="1200" dirty="0" err="1">
                <a:solidFill>
                  <a:schemeClr val="tx1"/>
                </a:solidFill>
                <a:effectLst/>
                <a:latin typeface="+mn-lt"/>
                <a:ea typeface="+mn-ea"/>
                <a:cs typeface="+mn-cs"/>
              </a:rPr>
              <a:t>Legard</a:t>
            </a:r>
            <a:r>
              <a:rPr lang="en-GB" sz="1200" i="0" kern="1200" dirty="0">
                <a:solidFill>
                  <a:schemeClr val="tx1"/>
                </a:solidFill>
                <a:effectLst/>
                <a:latin typeface="+mn-lt"/>
                <a:ea typeface="+mn-ea"/>
                <a:cs typeface="+mn-cs"/>
              </a:rPr>
              <a:t> et al,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almost 130 hotels that are LEED certified, as LEED has become one of the most common standards, hoteliers in the U.S. now follow, when choosing to go green. </a:t>
            </a:r>
            <a:endParaRPr lang="fr-FR"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E0890E-B913-42E9-B159-D1CFBADEEA25}" type="slidenum">
              <a:rPr lang="en-GB" smtClean="0"/>
              <a:t>8</a:t>
            </a:fld>
            <a:endParaRPr lang="en-GB"/>
          </a:p>
        </p:txBody>
      </p:sp>
    </p:spTree>
    <p:extLst>
      <p:ext uri="{BB962C8B-B14F-4D97-AF65-F5344CB8AC3E}">
        <p14:creationId xmlns:p14="http://schemas.microsoft.com/office/powerpoint/2010/main" val="62131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E0890E-B913-42E9-B159-D1CFBADEEA25}" type="slidenum">
              <a:rPr lang="en-GB" smtClean="0"/>
              <a:t>9</a:t>
            </a:fld>
            <a:endParaRPr lang="en-GB"/>
          </a:p>
        </p:txBody>
      </p:sp>
    </p:spTree>
    <p:extLst>
      <p:ext uri="{BB962C8B-B14F-4D97-AF65-F5344CB8AC3E}">
        <p14:creationId xmlns:p14="http://schemas.microsoft.com/office/powerpoint/2010/main" val="414251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Proximity Hotel also</a:t>
            </a:r>
            <a:r>
              <a:rPr lang="en-GB" sz="1200" kern="1200" baseline="0" dirty="0">
                <a:solidFill>
                  <a:schemeClr val="tx1"/>
                </a:solidFill>
                <a:effectLst/>
                <a:latin typeface="+mn-lt"/>
                <a:ea typeface="+mn-ea"/>
                <a:cs typeface="+mn-cs"/>
              </a:rPr>
              <a:t> i</a:t>
            </a:r>
            <a:r>
              <a:rPr lang="en-GB" sz="1200" kern="1200" dirty="0">
                <a:solidFill>
                  <a:schemeClr val="tx1"/>
                </a:solidFill>
                <a:effectLst/>
                <a:latin typeface="+mn-lt"/>
                <a:ea typeface="+mn-ea"/>
                <a:cs typeface="+mn-cs"/>
              </a:rPr>
              <a:t>mplemented other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innovated measures to reduce the hotel energy usage, </a:t>
            </a:r>
          </a:p>
          <a:p>
            <a:r>
              <a:rPr lang="en-GB" sz="1200" i="1" kern="1200" dirty="0">
                <a:solidFill>
                  <a:schemeClr val="tx1"/>
                </a:solidFill>
                <a:effectLst/>
                <a:latin typeface="+mn-lt"/>
                <a:ea typeface="+mn-ea"/>
                <a:cs typeface="+mn-cs"/>
              </a:rPr>
              <a:t>it was the first hotel to install energy recovery elevators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which are designed to reduce the energy used from the elevators by capturing the energy used and then feeding it back into the hotels internal electrically</a:t>
            </a:r>
          </a:p>
          <a:p>
            <a:r>
              <a:rPr lang="en-GB" sz="1200" i="1" kern="1200" dirty="0">
                <a:solidFill>
                  <a:schemeClr val="tx1"/>
                </a:solidFill>
                <a:effectLst/>
                <a:latin typeface="+mn-lt"/>
                <a:ea typeface="+mn-ea"/>
                <a:cs typeface="+mn-cs"/>
              </a:rPr>
              <a:t>Energy-efficient elevators can regenerate 30% of the total electricity used to power the elevators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 Hyatt Place Hotel, located in Waikiki Beach, Hawaii had also installed the energy-efficient elevators, which reduced the energy consumption by 56%, in </a:t>
            </a:r>
            <a:r>
              <a:rPr lang="en-GB" sz="1200" kern="1200" dirty="0">
                <a:solidFill>
                  <a:schemeClr val="tx1"/>
                </a:solidFill>
                <a:effectLst/>
                <a:latin typeface="+mn-lt"/>
                <a:ea typeface="+mn-ea"/>
                <a:cs typeface="+mn-cs"/>
              </a:rPr>
              <a:t>addition to the performance and ride quality were improved compared to a conventional elevator. (Newberg,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2008), </a:t>
            </a:r>
          </a:p>
          <a:p>
            <a:endParaRPr lang="en-GB" sz="1200" u="sng"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 laundry room </a:t>
            </a:r>
            <a:r>
              <a:rPr lang="en-GB" sz="1200" i="0" kern="1200" dirty="0">
                <a:solidFill>
                  <a:schemeClr val="tx1"/>
                </a:solidFill>
                <a:effectLst/>
                <a:latin typeface="+mn-lt"/>
                <a:ea typeface="+mn-ea"/>
                <a:cs typeface="+mn-cs"/>
              </a:rPr>
              <a:t>is one of the features available in most full-service hotels,</a:t>
            </a:r>
            <a:r>
              <a:rPr lang="en-GB" sz="1200" i="1" kern="1200" dirty="0">
                <a:solidFill>
                  <a:schemeClr val="tx1"/>
                </a:solidFill>
                <a:effectLst/>
                <a:latin typeface="+mn-lt"/>
                <a:ea typeface="+mn-ea"/>
                <a:cs typeface="+mn-cs"/>
              </a:rPr>
              <a:t> and the area is seen as one of</a:t>
            </a:r>
            <a:r>
              <a:rPr lang="en-GB" sz="1200" i="1" kern="1200" baseline="0" dirty="0">
                <a:solidFill>
                  <a:schemeClr val="tx1"/>
                </a:solidFill>
                <a:effectLst/>
                <a:latin typeface="+mn-lt"/>
                <a:ea typeface="+mn-ea"/>
                <a:cs typeface="+mn-cs"/>
              </a:rPr>
              <a:t> the most </a:t>
            </a:r>
            <a:r>
              <a:rPr lang="en-GB" sz="1200" i="1" kern="1200" dirty="0">
                <a:solidFill>
                  <a:schemeClr val="tx1"/>
                </a:solidFill>
                <a:effectLst/>
                <a:latin typeface="+mn-lt"/>
                <a:ea typeface="+mn-ea"/>
                <a:cs typeface="+mn-cs"/>
              </a:rPr>
              <a:t>impacting operations, as it generates fifteen to twenty percent of all energy consumption within the hotel, thus causing a sizable impact on the environment </a:t>
            </a:r>
            <a:r>
              <a:rPr lang="en-GB" sz="1200" kern="1200" dirty="0">
                <a:solidFill>
                  <a:schemeClr val="tx1"/>
                </a:solidFill>
                <a:effectLst/>
                <a:latin typeface="+mn-lt"/>
                <a:ea typeface="+mn-ea"/>
                <a:cs typeface="+mn-cs"/>
              </a:rPr>
              <a:t>(Tuppen,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2013).</a:t>
            </a:r>
            <a:r>
              <a:rPr lang="en-GB" sz="1200" kern="1200" baseline="0" dirty="0">
                <a:solidFill>
                  <a:schemeClr val="tx1"/>
                </a:solidFill>
                <a:effectLst/>
                <a:latin typeface="+mn-lt"/>
                <a:ea typeface="+mn-ea"/>
                <a:cs typeface="+mn-cs"/>
              </a:rPr>
              <a:t> </a:t>
            </a:r>
          </a:p>
          <a:p>
            <a:endParaRPr lang="en-GB" sz="1200" kern="1200" baseline="0" dirty="0">
              <a:solidFill>
                <a:schemeClr val="tx1"/>
              </a:solidFill>
              <a:effectLst/>
              <a:latin typeface="+mn-lt"/>
              <a:ea typeface="+mn-ea"/>
              <a:cs typeface="+mn-cs"/>
            </a:endParaRPr>
          </a:p>
          <a:p>
            <a:r>
              <a:rPr lang="en-GB" sz="1200" i="1" kern="1200" baseline="0" dirty="0">
                <a:solidFill>
                  <a:schemeClr val="tx1"/>
                </a:solidFill>
                <a:effectLst/>
                <a:latin typeface="+mn-lt"/>
                <a:ea typeface="+mn-ea"/>
                <a:cs typeface="+mn-cs"/>
              </a:rPr>
              <a:t>And the </a:t>
            </a:r>
            <a:r>
              <a:rPr lang="en-GB" sz="1200" i="1" kern="1200" baseline="0" dirty="0">
                <a:solidFill>
                  <a:schemeClr val="accent4">
                    <a:lumMod val="75000"/>
                  </a:schemeClr>
                </a:solidFill>
                <a:effectLst/>
                <a:latin typeface="+mn-lt"/>
                <a:ea typeface="+mn-ea"/>
                <a:cs typeface="+mn-cs"/>
              </a:rPr>
              <a:t>water</a:t>
            </a:r>
            <a:r>
              <a:rPr lang="en-GB" sz="1200" i="1" dirty="0">
                <a:solidFill>
                  <a:schemeClr val="accent4">
                    <a:lumMod val="75000"/>
                  </a:schemeClr>
                </a:solidFill>
              </a:rPr>
              <a:t> used to operate the machines totals to </a:t>
            </a:r>
            <a:r>
              <a:rPr lang="en-GB" sz="1400" b="1" i="1" dirty="0">
                <a:solidFill>
                  <a:schemeClr val="accent5">
                    <a:lumMod val="75000"/>
                  </a:schemeClr>
                </a:solidFill>
              </a:rPr>
              <a:t>16% </a:t>
            </a:r>
            <a:r>
              <a:rPr lang="en-GB" sz="1200" i="1" dirty="0">
                <a:solidFill>
                  <a:schemeClr val="accent4">
                    <a:lumMod val="75000"/>
                  </a:schemeClr>
                </a:solidFill>
              </a:rPr>
              <a:t>of the hotels water usage </a:t>
            </a:r>
          </a:p>
          <a:p>
            <a:endParaRPr lang="en-GB" sz="1400" i="1" dirty="0">
              <a:solidFill>
                <a:schemeClr val="accent4">
                  <a:lumMod val="75000"/>
                </a:schemeClr>
              </a:solidFill>
            </a:endParaRPr>
          </a:p>
          <a:p>
            <a:r>
              <a:rPr lang="en-GB" sz="1200" kern="1200" dirty="0">
                <a:solidFill>
                  <a:schemeClr val="tx1"/>
                </a:solidFill>
                <a:effectLst/>
                <a:latin typeface="+mn-lt"/>
                <a:ea typeface="+mn-ea"/>
                <a:cs typeface="+mn-cs"/>
              </a:rPr>
              <a:t>Therefore new</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advanced technology have been developed, </a:t>
            </a:r>
            <a:r>
              <a:rPr lang="en-GB" sz="1200" kern="1200" baseline="0" dirty="0">
                <a:solidFill>
                  <a:schemeClr val="tx1"/>
                </a:solidFill>
                <a:effectLst/>
                <a:latin typeface="+mn-lt"/>
                <a:ea typeface="+mn-ea"/>
                <a:cs typeface="+mn-cs"/>
              </a:rPr>
              <a:t>that </a:t>
            </a:r>
            <a:r>
              <a:rPr lang="en-GB" sz="1200" kern="1200" dirty="0">
                <a:solidFill>
                  <a:schemeClr val="tx1"/>
                </a:solidFill>
                <a:effectLst/>
                <a:latin typeface="+mn-lt"/>
                <a:ea typeface="+mn-ea"/>
                <a:cs typeface="+mn-cs"/>
              </a:rPr>
              <a:t>creates alternative energy to power their washing machines, through ‘Ozone Laundry’.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a:t>
            </a:r>
            <a:r>
              <a:rPr lang="en-GB" sz="1200" kern="1200" baseline="0" dirty="0">
                <a:solidFill>
                  <a:schemeClr val="tx1"/>
                </a:solidFill>
                <a:effectLst/>
                <a:latin typeface="+mn-lt"/>
                <a:ea typeface="+mn-ea"/>
                <a:cs typeface="+mn-cs"/>
              </a:rPr>
              <a:t> is seen as </a:t>
            </a:r>
            <a:r>
              <a:rPr lang="en-GB" sz="1200" kern="1200" dirty="0">
                <a:solidFill>
                  <a:schemeClr val="tx1"/>
                </a:solidFill>
                <a:effectLst/>
                <a:latin typeface="+mn-lt"/>
                <a:ea typeface="+mn-ea"/>
                <a:cs typeface="+mn-cs"/>
              </a:rPr>
              <a:t>highly effective cleaning laundry process by using only cold water, therefore reducing the gas and energy used to heat the water in the traditional washing process, which provides hotels with the opportunity to reduce the hotel negative impact on the environment, whilst decreasing the hotel's operational costs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 Le Centre Sheraton Montreal, located in Canada, installed the Ozone laundry system, which enabled the hotel to reduce the building laundry expenses by seventy percent.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Ozone technology is powered by oxygen and electricity, to replace many of the normal chemicals used in traditional washing machines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fr-FR" sz="1200" i="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10</a:t>
            </a:fld>
            <a:endParaRPr lang="en-GB"/>
          </a:p>
        </p:txBody>
      </p:sp>
    </p:spTree>
    <p:extLst>
      <p:ext uri="{BB962C8B-B14F-4D97-AF65-F5344CB8AC3E}">
        <p14:creationId xmlns:p14="http://schemas.microsoft.com/office/powerpoint/2010/main" val="2926503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sustainable development is becoming a vital concern for hotels to implement, due to rising costs, increased government pressure and the fierce competition in the hotel market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Hotels are energy-intensive, generating two percent of the world CO2 emissions, from the consumption of water and energy produced,</a:t>
            </a:r>
            <a:r>
              <a:rPr lang="en-GB" sz="1200" kern="1200" baseline="0" dirty="0">
                <a:solidFill>
                  <a:schemeClr val="tx1"/>
                </a:solidFill>
                <a:effectLst/>
                <a:latin typeface="+mn-lt"/>
                <a:ea typeface="+mn-ea"/>
                <a:cs typeface="+mn-cs"/>
              </a:rPr>
              <a:t> therefore </a:t>
            </a:r>
            <a:r>
              <a:rPr lang="en-GB" sz="1200" b="0" i="0" kern="1200" dirty="0">
                <a:solidFill>
                  <a:schemeClr val="tx1"/>
                </a:solidFill>
                <a:effectLst/>
                <a:latin typeface="+mn-lt"/>
                <a:ea typeface="+mn-ea"/>
                <a:cs typeface="+mn-cs"/>
              </a:rPr>
              <a:t>It's vital for hotels to follow the 3R’s and develop new, cleaner technologies to cope the energy and water demands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Hotels that i</a:t>
            </a:r>
            <a:r>
              <a:rPr lang="en-GB" sz="1200" kern="1200" dirty="0">
                <a:solidFill>
                  <a:schemeClr val="tx1"/>
                </a:solidFill>
                <a:effectLst/>
                <a:latin typeface="+mn-lt"/>
                <a:ea typeface="+mn-ea"/>
                <a:cs typeface="+mn-cs"/>
              </a:rPr>
              <a:t>mplementing sustainable measure can increase profitability as well as encouraging repeat custom,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going green is considered an attractive trait for a company to acquire, and enables</a:t>
            </a:r>
            <a:r>
              <a:rPr lang="en-GB" sz="1200" kern="1200" baseline="0" dirty="0">
                <a:solidFill>
                  <a:schemeClr val="tx1"/>
                </a:solidFill>
                <a:effectLst/>
                <a:latin typeface="+mn-lt"/>
                <a:ea typeface="+mn-ea"/>
                <a:cs typeface="+mn-cs"/>
              </a:rPr>
              <a:t> the business to market in new areas such as TripAdvisor's green leader.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consumer’s environmental awareness is rising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Although</a:t>
            </a:r>
            <a:r>
              <a:rPr lang="en-GB" sz="1200" kern="1200" baseline="0" dirty="0">
                <a:solidFill>
                  <a:schemeClr val="tx1"/>
                </a:solidFill>
                <a:effectLst/>
                <a:latin typeface="+mn-lt"/>
                <a:ea typeface="+mn-ea"/>
                <a:cs typeface="+mn-cs"/>
              </a:rPr>
              <a:t> sustainable practices are </a:t>
            </a:r>
            <a:r>
              <a:rPr lang="en-GB" sz="1200" kern="1200" dirty="0">
                <a:solidFill>
                  <a:schemeClr val="tx1"/>
                </a:solidFill>
                <a:effectLst/>
                <a:latin typeface="+mn-lt"/>
                <a:ea typeface="+mn-ea"/>
                <a:cs typeface="+mn-cs"/>
              </a:rPr>
              <a:t>cost-sensitive, and experienced for hotels to implement, it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could be that if hotels</a:t>
            </a:r>
            <a:r>
              <a:rPr lang="en-GB" sz="1200" kern="1200" baseline="0" dirty="0">
                <a:solidFill>
                  <a:schemeClr val="tx1"/>
                </a:solidFill>
                <a:effectLst/>
                <a:latin typeface="+mn-lt"/>
                <a:ea typeface="+mn-ea"/>
                <a:cs typeface="+mn-cs"/>
              </a:rPr>
              <a:t> do not adopt sustainable practices, it could questions the sustainable future of the</a:t>
            </a:r>
            <a:r>
              <a:rPr lang="en-GB" sz="1200" kern="1200" dirty="0">
                <a:solidFill>
                  <a:schemeClr val="tx1"/>
                </a:solidFill>
                <a:effectLst/>
                <a:latin typeface="+mn-lt"/>
                <a:ea typeface="+mn-ea"/>
                <a:cs typeface="+mn-cs"/>
              </a:rPr>
              <a:t> foundation on which the hospitality industry is built on</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argued that it is important for hotels to adopt sustainable practices, in order to ensure the foundation on which the hospitality industry is built on, is sustained for the future.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nevertheless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adopting these practices will not only benefit the environment but have a significant effect on reducing cost long-term, therefore justifying the investment </a:t>
            </a:r>
          </a:p>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11</a:t>
            </a:fld>
            <a:endParaRPr lang="en-GB"/>
          </a:p>
        </p:txBody>
      </p:sp>
    </p:spTree>
    <p:extLst>
      <p:ext uri="{BB962C8B-B14F-4D97-AF65-F5344CB8AC3E}">
        <p14:creationId xmlns:p14="http://schemas.microsoft.com/office/powerpoint/2010/main" val="3707370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E0890E-B913-42E9-B159-D1CFBADEEA25}" type="slidenum">
              <a:rPr lang="en-GB" smtClean="0"/>
              <a:t>12</a:t>
            </a:fld>
            <a:endParaRPr lang="en-GB"/>
          </a:p>
        </p:txBody>
      </p:sp>
    </p:spTree>
    <p:extLst>
      <p:ext uri="{BB962C8B-B14F-4D97-AF65-F5344CB8AC3E}">
        <p14:creationId xmlns:p14="http://schemas.microsoft.com/office/powerpoint/2010/main" val="326194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E0890E-B913-42E9-B159-D1CFBADEEA25}" type="slidenum">
              <a:rPr lang="en-GB" smtClean="0"/>
              <a:t>13</a:t>
            </a:fld>
            <a:endParaRPr lang="en-GB"/>
          </a:p>
        </p:txBody>
      </p:sp>
    </p:spTree>
    <p:extLst>
      <p:ext uri="{BB962C8B-B14F-4D97-AF65-F5344CB8AC3E}">
        <p14:creationId xmlns:p14="http://schemas.microsoft.com/office/powerpoint/2010/main" val="2125325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60775"/>
            <a:ext cx="7766936" cy="3193678"/>
          </a:xfrm>
        </p:spPr>
        <p:txBody>
          <a:bodyPr/>
          <a:lstStyle/>
          <a:p>
            <a:pPr algn="l"/>
            <a:r>
              <a:rPr lang="en-GB" sz="4800" dirty="0"/>
              <a:t>Making Hotels </a:t>
            </a:r>
            <a:br>
              <a:rPr lang="en-GB" sz="4800" dirty="0"/>
            </a:br>
            <a:r>
              <a:rPr lang="en-GB" sz="4800" dirty="0">
                <a:solidFill>
                  <a:srgbClr val="FF0000"/>
                </a:solidFill>
              </a:rPr>
              <a:t>more</a:t>
            </a:r>
            <a:r>
              <a:rPr lang="en-GB" sz="4800" dirty="0"/>
              <a:t> Sustainable</a:t>
            </a:r>
            <a:br>
              <a:rPr lang="en-GB" sz="4800" dirty="0"/>
            </a:br>
            <a:r>
              <a:rPr lang="en-GB" sz="4800" dirty="0">
                <a:solidFill>
                  <a:srgbClr val="FF0000"/>
                </a:solidFill>
              </a:rPr>
              <a:t>more</a:t>
            </a:r>
            <a:r>
              <a:rPr lang="en-GB" sz="4800" dirty="0"/>
              <a:t> Profitable and….</a:t>
            </a:r>
            <a:br>
              <a:rPr lang="en-GB" sz="4800" dirty="0"/>
            </a:br>
            <a:r>
              <a:rPr lang="en-GB" sz="4800" dirty="0">
                <a:solidFill>
                  <a:srgbClr val="FF0000"/>
                </a:solidFill>
              </a:rPr>
              <a:t>more</a:t>
            </a:r>
            <a:r>
              <a:rPr lang="en-GB" sz="4800" dirty="0"/>
              <a:t> Attractive to guests</a:t>
            </a:r>
          </a:p>
        </p:txBody>
      </p:sp>
      <p:sp>
        <p:nvSpPr>
          <p:cNvPr id="3" name="Subtitle 2"/>
          <p:cNvSpPr>
            <a:spLocks noGrp="1"/>
          </p:cNvSpPr>
          <p:nvPr>
            <p:ph type="subTitle" idx="1"/>
          </p:nvPr>
        </p:nvSpPr>
        <p:spPr>
          <a:xfrm>
            <a:off x="1620638" y="4333859"/>
            <a:ext cx="8350676" cy="1489997"/>
          </a:xfrm>
        </p:spPr>
        <p:txBody>
          <a:bodyPr>
            <a:normAutofit/>
          </a:bodyPr>
          <a:lstStyle/>
          <a:p>
            <a:r>
              <a:rPr lang="en-GB" sz="2400" dirty="0">
                <a:solidFill>
                  <a:schemeClr val="accent2">
                    <a:lumMod val="50000"/>
                  </a:schemeClr>
                </a:solidFill>
              </a:rPr>
              <a:t>Lecture 5 – </a:t>
            </a:r>
          </a:p>
          <a:p>
            <a:r>
              <a:rPr lang="en-GB" sz="2400" dirty="0">
                <a:solidFill>
                  <a:schemeClr val="accent2">
                    <a:lumMod val="50000"/>
                  </a:schemeClr>
                </a:solidFill>
              </a:rPr>
              <a:t>The Circular Economy –</a:t>
            </a:r>
          </a:p>
          <a:p>
            <a:r>
              <a:rPr lang="en-GB" sz="2400" dirty="0">
                <a:solidFill>
                  <a:schemeClr val="accent2">
                    <a:lumMod val="50000"/>
                  </a:schemeClr>
                </a:solidFill>
              </a:rPr>
              <a:t>Green Hotel Best Practices </a:t>
            </a:r>
          </a:p>
        </p:txBody>
      </p:sp>
      <p:pic>
        <p:nvPicPr>
          <p:cNvPr id="1026" name="Picture 2" descr="Image result for sustainable development in the hospitality industry"/>
          <p:cNvPicPr>
            <a:picLocks noChangeAspect="1" noChangeArrowheads="1"/>
          </p:cNvPicPr>
          <p:nvPr/>
        </p:nvPicPr>
        <p:blipFill rotWithShape="1">
          <a:blip r:embed="rId3">
            <a:clrChange>
              <a:clrFrom>
                <a:srgbClr val="ECF4DC"/>
              </a:clrFrom>
              <a:clrTo>
                <a:srgbClr val="ECF4DC">
                  <a:alpha val="0"/>
                </a:srgbClr>
              </a:clrTo>
            </a:clrChange>
            <a:extLst>
              <a:ext uri="{28A0092B-C50C-407E-A947-70E740481C1C}">
                <a14:useLocalDpi xmlns:a14="http://schemas.microsoft.com/office/drawing/2010/main" val="0"/>
              </a:ext>
            </a:extLst>
          </a:blip>
          <a:srcRect l="6290" r="6831"/>
          <a:stretch/>
        </p:blipFill>
        <p:spPr bwMode="auto">
          <a:xfrm>
            <a:off x="-172997" y="3664323"/>
            <a:ext cx="6104240" cy="3193677"/>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p:cNvCxnSpPr/>
          <p:nvPr/>
        </p:nvCxnSpPr>
        <p:spPr>
          <a:xfrm>
            <a:off x="845127" y="3664323"/>
            <a:ext cx="5347855"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7014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A1D4-F27E-47C2-B18B-CC1C1B088D57}"/>
              </a:ext>
            </a:extLst>
          </p:cNvPr>
          <p:cNvSpPr>
            <a:spLocks noGrp="1"/>
          </p:cNvSpPr>
          <p:nvPr>
            <p:ph type="title"/>
          </p:nvPr>
        </p:nvSpPr>
        <p:spPr/>
        <p:txBody>
          <a:bodyPr/>
          <a:lstStyle/>
          <a:p>
            <a:r>
              <a:rPr lang="en-GB" dirty="0"/>
              <a:t>Blue planet footage</a:t>
            </a:r>
          </a:p>
        </p:txBody>
      </p:sp>
      <p:pic>
        <p:nvPicPr>
          <p:cNvPr id="4" name="vlc-record-2018-06-15-14h30m35s-Blue Planet II Plastic Pollution Awareness 2018.mp4-">
            <a:hlinkClick r:id="" action="ppaction://media"/>
            <a:extLst>
              <a:ext uri="{FF2B5EF4-FFF2-40B4-BE49-F238E27FC236}">
                <a16:creationId xmlns:a16="http://schemas.microsoft.com/office/drawing/2014/main" id="{8E8B9CD4-2FE4-451A-A9F8-03E4C7BDF8F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10393" y="1266093"/>
            <a:ext cx="9790078" cy="5506496"/>
          </a:xfrm>
        </p:spPr>
      </p:pic>
    </p:spTree>
    <p:extLst>
      <p:ext uri="{BB962C8B-B14F-4D97-AF65-F5344CB8AC3E}">
        <p14:creationId xmlns:p14="http://schemas.microsoft.com/office/powerpoint/2010/main" val="4291207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0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994" y="603486"/>
            <a:ext cx="8596668" cy="1320800"/>
          </a:xfrm>
        </p:spPr>
        <p:txBody>
          <a:bodyPr/>
          <a:lstStyle/>
          <a:p>
            <a:r>
              <a:rPr lang="en-GB" dirty="0"/>
              <a:t>To Be Discussed </a:t>
            </a:r>
          </a:p>
        </p:txBody>
      </p:sp>
      <p:pic>
        <p:nvPicPr>
          <p:cNvPr id="3074" name="Picture 2" descr="Related image"/>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1188806">
            <a:off x="7417515" y="1469800"/>
            <a:ext cx="3611256" cy="45626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17695" y="1906731"/>
            <a:ext cx="7711292" cy="3880773"/>
          </a:xfrm>
        </p:spPr>
        <p:txBody>
          <a:bodyPr>
            <a:normAutofit/>
          </a:bodyPr>
          <a:lstStyle/>
          <a:p>
            <a:r>
              <a:rPr lang="en-GB" sz="2400" dirty="0">
                <a:solidFill>
                  <a:schemeClr val="tx1"/>
                </a:solidFill>
              </a:rPr>
              <a:t>What is sustainability. </a:t>
            </a:r>
          </a:p>
          <a:p>
            <a:r>
              <a:rPr lang="en-GB" sz="2400" dirty="0">
                <a:solidFill>
                  <a:schemeClr val="tx1"/>
                </a:solidFill>
              </a:rPr>
              <a:t>What effect does the hotel industry have on the environment?</a:t>
            </a:r>
          </a:p>
          <a:p>
            <a:r>
              <a:rPr lang="en-GB" sz="2400" dirty="0">
                <a:solidFill>
                  <a:schemeClr val="tx1"/>
                </a:solidFill>
              </a:rPr>
              <a:t>What are the benefits of hotels incorporating sustainable practices? </a:t>
            </a:r>
          </a:p>
          <a:p>
            <a:r>
              <a:rPr lang="en-GB" sz="2400" dirty="0">
                <a:solidFill>
                  <a:schemeClr val="tx1"/>
                </a:solidFill>
              </a:rPr>
              <a:t>The Proximity Hotel – the greenest hotel in America </a:t>
            </a:r>
          </a:p>
          <a:p>
            <a:r>
              <a:rPr lang="en-GB" sz="2400" dirty="0">
                <a:solidFill>
                  <a:schemeClr val="tx1"/>
                </a:solidFill>
              </a:rPr>
              <a:t>Practices being implemented by  other hotel chains</a:t>
            </a:r>
          </a:p>
          <a:p>
            <a:r>
              <a:rPr lang="en-GB" sz="2400" dirty="0">
                <a:solidFill>
                  <a:schemeClr val="tx1"/>
                </a:solidFill>
              </a:rPr>
              <a:t>Conclusion </a:t>
            </a:r>
          </a:p>
          <a:p>
            <a:endParaRPr lang="en-GB" sz="2400" dirty="0">
              <a:solidFill>
                <a:schemeClr val="tx1"/>
              </a:solidFill>
            </a:endParaRPr>
          </a:p>
          <a:p>
            <a:endParaRPr lang="en-GB" sz="2400" dirty="0"/>
          </a:p>
        </p:txBody>
      </p:sp>
      <p:cxnSp>
        <p:nvCxnSpPr>
          <p:cNvPr id="5" name="Straight Connector 4"/>
          <p:cNvCxnSpPr/>
          <p:nvPr/>
        </p:nvCxnSpPr>
        <p:spPr>
          <a:xfrm>
            <a:off x="1250859" y="1270640"/>
            <a:ext cx="6997147" cy="0"/>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060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5" y="164862"/>
            <a:ext cx="8596668" cy="1320800"/>
          </a:xfrm>
        </p:spPr>
        <p:txBody>
          <a:bodyPr/>
          <a:lstStyle/>
          <a:p>
            <a:r>
              <a:rPr lang="en-GB" dirty="0"/>
              <a:t>What is Sustainable Development</a:t>
            </a:r>
          </a:p>
        </p:txBody>
      </p:sp>
      <p:sp>
        <p:nvSpPr>
          <p:cNvPr id="4" name="TextBox 3"/>
          <p:cNvSpPr txBox="1"/>
          <p:nvPr/>
        </p:nvSpPr>
        <p:spPr>
          <a:xfrm>
            <a:off x="3244286" y="2262539"/>
            <a:ext cx="6268510" cy="1323439"/>
          </a:xfrm>
          <a:prstGeom prst="rect">
            <a:avLst/>
          </a:prstGeom>
          <a:noFill/>
        </p:spPr>
        <p:txBody>
          <a:bodyPr wrap="square" rtlCol="0">
            <a:spAutoFit/>
          </a:bodyPr>
          <a:lstStyle/>
          <a:p>
            <a:pPr lvl="0" defTabSz="914400">
              <a:defRPr/>
            </a:pPr>
            <a:r>
              <a:rPr lang="en-GB" sz="2000" dirty="0"/>
              <a:t>In 2005, the World Summit on Social Development identified three core areas for countries to use to tackle major issue that could prevent the destination from becoming saturated.</a:t>
            </a:r>
          </a:p>
        </p:txBody>
      </p:sp>
      <p:sp>
        <p:nvSpPr>
          <p:cNvPr id="11" name="Snip Diagonal Corner Rectangle 10"/>
          <p:cNvSpPr/>
          <p:nvPr/>
        </p:nvSpPr>
        <p:spPr>
          <a:xfrm>
            <a:off x="3145397" y="3654072"/>
            <a:ext cx="8457753" cy="994843"/>
          </a:xfrm>
          <a:prstGeom prst="snip2DiagRect">
            <a:avLst/>
          </a:prstGeom>
          <a:solidFill>
            <a:schemeClr val="accent1">
              <a:lumMod val="60000"/>
              <a:lumOff val="40000"/>
            </a:schemeClr>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70825" y="4813849"/>
            <a:ext cx="8173066" cy="1200329"/>
          </a:xfrm>
          <a:prstGeom prst="rect">
            <a:avLst/>
          </a:prstGeom>
          <a:noFill/>
        </p:spPr>
        <p:txBody>
          <a:bodyPr wrap="square" rtlCol="0">
            <a:spAutoFit/>
          </a:bodyPr>
          <a:lstStyle/>
          <a:p>
            <a:r>
              <a:rPr lang="en-GB" sz="3200" b="1" dirty="0"/>
              <a:t>a need </a:t>
            </a:r>
            <a:r>
              <a:rPr lang="en-GB" sz="2000" dirty="0"/>
              <a:t>for hoteliers to understand their responsibilities towards the local environment as the industry is dependent on the country’s environmental resources to sustain the future of their business.</a:t>
            </a:r>
          </a:p>
        </p:txBody>
      </p:sp>
      <p:sp>
        <p:nvSpPr>
          <p:cNvPr id="13" name="Snip Diagonal Corner Rectangle 12"/>
          <p:cNvSpPr/>
          <p:nvPr/>
        </p:nvSpPr>
        <p:spPr>
          <a:xfrm>
            <a:off x="-109447" y="1684322"/>
            <a:ext cx="3233999" cy="1933521"/>
          </a:xfrm>
          <a:prstGeom prst="snip2Diag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188348" y="3673999"/>
            <a:ext cx="8656538" cy="923330"/>
          </a:xfrm>
          <a:prstGeom prst="rect">
            <a:avLst/>
          </a:prstGeom>
          <a:noFill/>
        </p:spPr>
        <p:txBody>
          <a:bodyPr wrap="square" rtlCol="0">
            <a:spAutoFit/>
          </a:bodyPr>
          <a:lstStyle/>
          <a:p>
            <a:r>
              <a:rPr lang="en-GB" dirty="0">
                <a:solidFill>
                  <a:schemeClr val="accent2">
                    <a:lumMod val="50000"/>
                  </a:schemeClr>
                </a:solidFill>
              </a:rPr>
              <a:t>Sustainable development is defined as “A kind of development that meets the needs of the present population, without compromising the ability of future generations to meet their own needs” (</a:t>
            </a:r>
            <a:r>
              <a:rPr lang="en-GB" dirty="0" err="1">
                <a:solidFill>
                  <a:schemeClr val="accent2">
                    <a:lumMod val="50000"/>
                  </a:schemeClr>
                </a:solidFill>
              </a:rPr>
              <a:t>Prud'Homme</a:t>
            </a:r>
            <a:r>
              <a:rPr lang="en-GB" dirty="0">
                <a:solidFill>
                  <a:schemeClr val="accent2">
                    <a:lumMod val="50000"/>
                  </a:schemeClr>
                </a:solidFill>
              </a:rPr>
              <a:t> and Raymond, 2013)p.117</a:t>
            </a:r>
          </a:p>
        </p:txBody>
      </p:sp>
      <p:sp>
        <p:nvSpPr>
          <p:cNvPr id="7" name="TextBox 6"/>
          <p:cNvSpPr txBox="1"/>
          <p:nvPr/>
        </p:nvSpPr>
        <p:spPr>
          <a:xfrm>
            <a:off x="132289" y="1753880"/>
            <a:ext cx="3107869" cy="1569660"/>
          </a:xfrm>
          <a:prstGeom prst="rect">
            <a:avLst/>
          </a:prstGeom>
          <a:noFill/>
        </p:spPr>
        <p:txBody>
          <a:bodyPr wrap="square" rtlCol="0">
            <a:spAutoFit/>
          </a:bodyPr>
          <a:lstStyle/>
          <a:p>
            <a:r>
              <a:rPr lang="en-GB" sz="2400" dirty="0">
                <a:solidFill>
                  <a:schemeClr val="bg1"/>
                </a:solidFill>
              </a:rPr>
              <a:t>Sustainability is currently, one of the vital issues facing the world.</a:t>
            </a:r>
          </a:p>
        </p:txBody>
      </p:sp>
      <p:sp>
        <p:nvSpPr>
          <p:cNvPr id="16" name="Snip Diagonal Corner Rectangle 15"/>
          <p:cNvSpPr/>
          <p:nvPr/>
        </p:nvSpPr>
        <p:spPr>
          <a:xfrm>
            <a:off x="9263270" y="1816678"/>
            <a:ext cx="1967948" cy="537744"/>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151799" y="924162"/>
            <a:ext cx="9163296" cy="984885"/>
          </a:xfrm>
          <a:prstGeom prst="rect">
            <a:avLst/>
          </a:prstGeom>
          <a:noFill/>
        </p:spPr>
        <p:txBody>
          <a:bodyPr wrap="square" rtlCol="0">
            <a:spAutoFit/>
          </a:bodyPr>
          <a:lstStyle/>
          <a:p>
            <a:r>
              <a:rPr lang="en-GB" sz="2000" dirty="0"/>
              <a:t>Sustainability is defined as “the balance between three elements;                economy, environment and social equity” (</a:t>
            </a:r>
            <a:r>
              <a:rPr lang="en-GB" sz="2000" dirty="0" err="1"/>
              <a:t>Gardetti</a:t>
            </a:r>
            <a:r>
              <a:rPr lang="en-GB" sz="2000" dirty="0"/>
              <a:t> and Torres, 2016)p.1 </a:t>
            </a:r>
          </a:p>
          <a:p>
            <a:endParaRPr lang="en-GB" dirty="0"/>
          </a:p>
        </p:txBody>
      </p:sp>
      <p:cxnSp>
        <p:nvCxnSpPr>
          <p:cNvPr id="10" name="Straight Connector 9"/>
          <p:cNvCxnSpPr/>
          <p:nvPr/>
        </p:nvCxnSpPr>
        <p:spPr>
          <a:xfrm>
            <a:off x="2317095" y="1689716"/>
            <a:ext cx="7998000" cy="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9337590" y="1791445"/>
            <a:ext cx="2334086"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Economic</a:t>
            </a:r>
            <a:r>
              <a:rPr lang="en-GB" sz="2800" dirty="0">
                <a:solidFill>
                  <a:schemeClr val="bg1"/>
                </a:solidFill>
              </a:rPr>
              <a:t> </a:t>
            </a:r>
          </a:p>
        </p:txBody>
      </p:sp>
      <p:sp>
        <p:nvSpPr>
          <p:cNvPr id="17" name="Snip Diagonal Corner Rectangle 16"/>
          <p:cNvSpPr/>
          <p:nvPr/>
        </p:nvSpPr>
        <p:spPr>
          <a:xfrm>
            <a:off x="9456858" y="2424144"/>
            <a:ext cx="2569490" cy="497987"/>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9441142" y="2398911"/>
            <a:ext cx="2764690"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Environmental </a:t>
            </a:r>
            <a:endParaRPr lang="en-GB" sz="2800" dirty="0">
              <a:solidFill>
                <a:schemeClr val="bg1"/>
              </a:solidFill>
            </a:endParaRPr>
          </a:p>
        </p:txBody>
      </p:sp>
      <p:sp>
        <p:nvSpPr>
          <p:cNvPr id="19" name="Snip Diagonal Corner Rectangle 18"/>
          <p:cNvSpPr/>
          <p:nvPr/>
        </p:nvSpPr>
        <p:spPr>
          <a:xfrm>
            <a:off x="9711111" y="2992090"/>
            <a:ext cx="1321325" cy="497987"/>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9695396" y="2966857"/>
            <a:ext cx="1337040"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Social  </a:t>
            </a:r>
            <a:endParaRPr lang="en-GB" sz="2800" dirty="0">
              <a:solidFill>
                <a:schemeClr val="bg1"/>
              </a:solidFill>
            </a:endParaRPr>
          </a:p>
        </p:txBody>
      </p:sp>
      <p:sp>
        <p:nvSpPr>
          <p:cNvPr id="25" name="TextBox 24"/>
          <p:cNvSpPr txBox="1"/>
          <p:nvPr/>
        </p:nvSpPr>
        <p:spPr>
          <a:xfrm>
            <a:off x="370825" y="3953377"/>
            <a:ext cx="2511520" cy="1077218"/>
          </a:xfrm>
          <a:prstGeom prst="rect">
            <a:avLst/>
          </a:prstGeom>
          <a:noFill/>
        </p:spPr>
        <p:txBody>
          <a:bodyPr wrap="square" rtlCol="0">
            <a:spAutoFit/>
          </a:bodyPr>
          <a:lstStyle/>
          <a:p>
            <a:r>
              <a:rPr lang="en-GB" sz="3200" b="1" dirty="0"/>
              <a:t>It is now considered </a:t>
            </a:r>
          </a:p>
        </p:txBody>
      </p:sp>
      <p:cxnSp>
        <p:nvCxnSpPr>
          <p:cNvPr id="26" name="Straight Connector 25"/>
          <p:cNvCxnSpPr/>
          <p:nvPr/>
        </p:nvCxnSpPr>
        <p:spPr>
          <a:xfrm>
            <a:off x="350947" y="6354481"/>
            <a:ext cx="7998000" cy="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1892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nip Diagonal Corner Rectangle 7"/>
          <p:cNvSpPr/>
          <p:nvPr/>
        </p:nvSpPr>
        <p:spPr>
          <a:xfrm>
            <a:off x="-815009" y="-19878"/>
            <a:ext cx="8925339" cy="1510750"/>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69645" y="130316"/>
            <a:ext cx="8596668" cy="1320800"/>
          </a:xfrm>
        </p:spPr>
        <p:txBody>
          <a:bodyPr/>
          <a:lstStyle/>
          <a:p>
            <a:r>
              <a:rPr lang="en-GB" dirty="0">
                <a:solidFill>
                  <a:schemeClr val="bg1"/>
                </a:solidFill>
              </a:rPr>
              <a:t>The Effect the Hotel Industry has on </a:t>
            </a:r>
            <a:br>
              <a:rPr lang="en-GB" dirty="0">
                <a:solidFill>
                  <a:schemeClr val="bg1"/>
                </a:solidFill>
              </a:rPr>
            </a:br>
            <a:r>
              <a:rPr lang="en-GB" dirty="0">
                <a:solidFill>
                  <a:schemeClr val="bg1"/>
                </a:solidFill>
              </a:rPr>
              <a:t>the Environment</a:t>
            </a:r>
          </a:p>
        </p:txBody>
      </p:sp>
      <p:sp>
        <p:nvSpPr>
          <p:cNvPr id="3" name="Down Arrow 2"/>
          <p:cNvSpPr/>
          <p:nvPr/>
        </p:nvSpPr>
        <p:spPr>
          <a:xfrm rot="10800000">
            <a:off x="8021553" y="130316"/>
            <a:ext cx="2146853" cy="2553258"/>
          </a:xfrm>
          <a:prstGeom prst="downArrow">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54394" y="1385138"/>
            <a:ext cx="9248152" cy="1292662"/>
          </a:xfrm>
          <a:prstGeom prst="rect">
            <a:avLst/>
          </a:prstGeom>
          <a:noFill/>
        </p:spPr>
        <p:txBody>
          <a:bodyPr wrap="square" rtlCol="0">
            <a:spAutoFit/>
          </a:bodyPr>
          <a:lstStyle/>
          <a:p>
            <a:pPr lvl="0" algn="r" defTabSz="914400">
              <a:defRPr/>
            </a:pPr>
            <a:r>
              <a:rPr lang="en-GB" dirty="0"/>
              <a:t>The hotel industry is energy- intensive, accounting for </a:t>
            </a:r>
            <a:r>
              <a:rPr lang="en-GB" b="1" dirty="0">
                <a:solidFill>
                  <a:schemeClr val="accent5">
                    <a:lumMod val="75000"/>
                  </a:schemeClr>
                </a:solidFill>
              </a:rPr>
              <a:t>2% </a:t>
            </a:r>
            <a:r>
              <a:rPr lang="en-GB" dirty="0"/>
              <a:t>of the worlds CO2 </a:t>
            </a:r>
          </a:p>
          <a:p>
            <a:pPr lvl="0" algn="r" defTabSz="914400">
              <a:defRPr/>
            </a:pPr>
            <a:r>
              <a:rPr lang="en-GB" dirty="0"/>
              <a:t>emissions, which is about </a:t>
            </a:r>
            <a:r>
              <a:rPr lang="en-GB" b="1" dirty="0">
                <a:solidFill>
                  <a:schemeClr val="accent4">
                    <a:lumMod val="50000"/>
                  </a:schemeClr>
                </a:solidFill>
              </a:rPr>
              <a:t>one-fifth </a:t>
            </a:r>
            <a:r>
              <a:rPr lang="en-GB" dirty="0"/>
              <a:t>of the CO2 emissions generated from </a:t>
            </a:r>
            <a:r>
              <a:rPr lang="en-GB" sz="2000" dirty="0"/>
              <a:t>tourism (UNWTO, 2012).</a:t>
            </a:r>
          </a:p>
          <a:p>
            <a:pPr lvl="0" defTabSz="914400">
              <a:defRPr/>
            </a:pPr>
            <a:endParaRPr lang="en-GB" sz="2000" dirty="0"/>
          </a:p>
        </p:txBody>
      </p:sp>
      <p:cxnSp>
        <p:nvCxnSpPr>
          <p:cNvPr id="10" name="Straight Connector 9"/>
          <p:cNvCxnSpPr/>
          <p:nvPr/>
        </p:nvCxnSpPr>
        <p:spPr>
          <a:xfrm>
            <a:off x="5660670" y="2683575"/>
            <a:ext cx="4357973" cy="0"/>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85061" y="5957894"/>
            <a:ext cx="9452792" cy="1138773"/>
          </a:xfrm>
          <a:prstGeom prst="rect">
            <a:avLst/>
          </a:prstGeom>
          <a:noFill/>
        </p:spPr>
        <p:txBody>
          <a:bodyPr wrap="square" rtlCol="0">
            <a:spAutoFit/>
          </a:bodyPr>
          <a:lstStyle/>
          <a:p>
            <a:pPr lvl="0" defTabSz="914400">
              <a:defRPr/>
            </a:pPr>
            <a:r>
              <a:rPr lang="en-GB" sz="2000" dirty="0"/>
              <a:t>The consumption of energy used in hotels has also risen from </a:t>
            </a:r>
            <a:r>
              <a:rPr lang="en-GB" sz="2800" dirty="0">
                <a:solidFill>
                  <a:schemeClr val="accent4">
                    <a:lumMod val="75000"/>
                  </a:schemeClr>
                </a:solidFill>
              </a:rPr>
              <a:t>25% </a:t>
            </a:r>
            <a:r>
              <a:rPr lang="en-GB" sz="2000" dirty="0"/>
              <a:t>to </a:t>
            </a:r>
            <a:r>
              <a:rPr lang="en-GB" sz="2800" dirty="0">
                <a:solidFill>
                  <a:schemeClr val="accent4">
                    <a:lumMod val="75000"/>
                  </a:schemeClr>
                </a:solidFill>
              </a:rPr>
              <a:t>30%</a:t>
            </a:r>
            <a:r>
              <a:rPr lang="en-GB" sz="2000" dirty="0"/>
              <a:t>     over the past decade due to the rising growth in development </a:t>
            </a:r>
          </a:p>
          <a:p>
            <a:pPr lvl="0" defTabSz="914400">
              <a:defRPr/>
            </a:pPr>
            <a:endParaRPr lang="en-GB" sz="2000" dirty="0"/>
          </a:p>
        </p:txBody>
      </p:sp>
      <p:pic>
        <p:nvPicPr>
          <p:cNvPr id="13" name="Picture 12"/>
          <p:cNvPicPr>
            <a:picLocks noChangeAspect="1"/>
          </p:cNvPicPr>
          <p:nvPr/>
        </p:nvPicPr>
        <p:blipFill rotWithShape="1">
          <a:blip r:embed="rId3"/>
          <a:srcRect l="14837" t="42605" r="43750" b="6645"/>
          <a:stretch/>
        </p:blipFill>
        <p:spPr>
          <a:xfrm>
            <a:off x="278976" y="3449410"/>
            <a:ext cx="3578086" cy="24652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p:cNvSpPr txBox="1"/>
          <p:nvPr/>
        </p:nvSpPr>
        <p:spPr>
          <a:xfrm>
            <a:off x="124243" y="2943999"/>
            <a:ext cx="1923219" cy="584775"/>
          </a:xfrm>
          <a:prstGeom prst="rect">
            <a:avLst/>
          </a:prstGeom>
          <a:noFill/>
        </p:spPr>
        <p:txBody>
          <a:bodyPr wrap="square" rtlCol="0">
            <a:spAutoFit/>
          </a:bodyPr>
          <a:lstStyle/>
          <a:p>
            <a:r>
              <a:rPr lang="en-GB" sz="3200" b="1" dirty="0">
                <a:solidFill>
                  <a:schemeClr val="accent2">
                    <a:lumMod val="50000"/>
                  </a:schemeClr>
                </a:solidFill>
              </a:rPr>
              <a:t>Energy</a:t>
            </a:r>
            <a:r>
              <a:rPr lang="en-GB" b="1" dirty="0">
                <a:solidFill>
                  <a:schemeClr val="accent2">
                    <a:lumMod val="50000"/>
                  </a:schemeClr>
                </a:solidFill>
              </a:rPr>
              <a:t> </a:t>
            </a:r>
          </a:p>
        </p:txBody>
      </p:sp>
      <p:cxnSp>
        <p:nvCxnSpPr>
          <p:cNvPr id="16" name="Straight Connector 15"/>
          <p:cNvCxnSpPr/>
          <p:nvPr/>
        </p:nvCxnSpPr>
        <p:spPr>
          <a:xfrm flipV="1">
            <a:off x="59634" y="3379299"/>
            <a:ext cx="2733941" cy="23730"/>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pic>
        <p:nvPicPr>
          <p:cNvPr id="19" name="Picture 18"/>
          <p:cNvPicPr>
            <a:picLocks noChangeAspect="1"/>
          </p:cNvPicPr>
          <p:nvPr/>
        </p:nvPicPr>
        <p:blipFill rotWithShape="1">
          <a:blip r:embed="rId4"/>
          <a:srcRect l="14835" t="22015" r="43194" b="41056"/>
          <a:stretch/>
        </p:blipFill>
        <p:spPr>
          <a:xfrm>
            <a:off x="4074626" y="3740488"/>
            <a:ext cx="3913954" cy="21719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0" name="TextBox 19"/>
          <p:cNvSpPr txBox="1"/>
          <p:nvPr/>
        </p:nvSpPr>
        <p:spPr>
          <a:xfrm>
            <a:off x="4030816" y="3208713"/>
            <a:ext cx="1931805" cy="584775"/>
          </a:xfrm>
          <a:prstGeom prst="rect">
            <a:avLst/>
          </a:prstGeom>
          <a:noFill/>
        </p:spPr>
        <p:txBody>
          <a:bodyPr wrap="square" rtlCol="0">
            <a:spAutoFit/>
          </a:bodyPr>
          <a:lstStyle/>
          <a:p>
            <a:r>
              <a:rPr lang="en-GB" sz="3200" b="1" dirty="0">
                <a:solidFill>
                  <a:schemeClr val="accent2">
                    <a:lumMod val="50000"/>
                  </a:schemeClr>
                </a:solidFill>
              </a:rPr>
              <a:t>Water </a:t>
            </a:r>
            <a:r>
              <a:rPr lang="en-GB" b="1" dirty="0">
                <a:solidFill>
                  <a:schemeClr val="accent2">
                    <a:lumMod val="50000"/>
                  </a:schemeClr>
                </a:solidFill>
              </a:rPr>
              <a:t> </a:t>
            </a:r>
          </a:p>
        </p:txBody>
      </p:sp>
      <p:cxnSp>
        <p:nvCxnSpPr>
          <p:cNvPr id="21" name="Straight Connector 20"/>
          <p:cNvCxnSpPr/>
          <p:nvPr/>
        </p:nvCxnSpPr>
        <p:spPr>
          <a:xfrm flipV="1">
            <a:off x="4229455" y="3639287"/>
            <a:ext cx="2746146" cy="11131"/>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rotWithShape="1">
          <a:blip r:embed="rId5"/>
          <a:srcRect l="16468" t="39995" r="45543" b="24625"/>
          <a:stretch/>
        </p:blipFill>
        <p:spPr>
          <a:xfrm>
            <a:off x="8188748" y="3975027"/>
            <a:ext cx="3742146" cy="19594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3" name="TextBox 22"/>
          <p:cNvSpPr txBox="1"/>
          <p:nvPr/>
        </p:nvSpPr>
        <p:spPr>
          <a:xfrm>
            <a:off x="8288202" y="3437111"/>
            <a:ext cx="1923219" cy="584775"/>
          </a:xfrm>
          <a:prstGeom prst="rect">
            <a:avLst/>
          </a:prstGeom>
          <a:noFill/>
        </p:spPr>
        <p:txBody>
          <a:bodyPr wrap="square" rtlCol="0">
            <a:spAutoFit/>
          </a:bodyPr>
          <a:lstStyle/>
          <a:p>
            <a:r>
              <a:rPr lang="en-GB" sz="3200" b="1" dirty="0">
                <a:solidFill>
                  <a:schemeClr val="accent2">
                    <a:lumMod val="50000"/>
                  </a:schemeClr>
                </a:solidFill>
              </a:rPr>
              <a:t>Waste </a:t>
            </a:r>
            <a:r>
              <a:rPr lang="en-GB" b="1" dirty="0">
                <a:solidFill>
                  <a:schemeClr val="accent2">
                    <a:lumMod val="50000"/>
                  </a:schemeClr>
                </a:solidFill>
              </a:rPr>
              <a:t> </a:t>
            </a:r>
          </a:p>
        </p:txBody>
      </p:sp>
      <p:cxnSp>
        <p:nvCxnSpPr>
          <p:cNvPr id="24" name="Straight Connector 23"/>
          <p:cNvCxnSpPr/>
          <p:nvPr/>
        </p:nvCxnSpPr>
        <p:spPr>
          <a:xfrm flipV="1">
            <a:off x="8223593" y="3872411"/>
            <a:ext cx="2733941" cy="23730"/>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169645" y="2270263"/>
            <a:ext cx="6608842" cy="769441"/>
          </a:xfrm>
          <a:prstGeom prst="rect">
            <a:avLst/>
          </a:prstGeom>
        </p:spPr>
        <p:txBody>
          <a:bodyPr wrap="square">
            <a:spAutoFit/>
          </a:bodyPr>
          <a:lstStyle/>
          <a:p>
            <a:pPr lvl="0" defTabSz="914400">
              <a:defRPr/>
            </a:pPr>
            <a:r>
              <a:rPr lang="en-GB" sz="2000" dirty="0"/>
              <a:t>Hotels contribute </a:t>
            </a:r>
            <a:r>
              <a:rPr lang="en-GB" sz="2400" b="1" dirty="0">
                <a:solidFill>
                  <a:schemeClr val="accent4">
                    <a:lumMod val="50000"/>
                  </a:schemeClr>
                </a:solidFill>
              </a:rPr>
              <a:t>60</a:t>
            </a:r>
            <a:r>
              <a:rPr lang="en-GB" sz="2000" dirty="0"/>
              <a:t> million tons of CO2 emissions                   annually due to wasteful practices and oblivious guests.</a:t>
            </a:r>
          </a:p>
        </p:txBody>
      </p:sp>
    </p:spTree>
    <p:extLst>
      <p:ext uri="{BB962C8B-B14F-4D97-AF65-F5344CB8AC3E}">
        <p14:creationId xmlns:p14="http://schemas.microsoft.com/office/powerpoint/2010/main" val="381538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647" y="251791"/>
            <a:ext cx="8596668" cy="1320800"/>
          </a:xfrm>
        </p:spPr>
        <p:txBody>
          <a:bodyPr>
            <a:normAutofit/>
          </a:bodyPr>
          <a:lstStyle/>
          <a:p>
            <a:r>
              <a:rPr lang="en-GB" dirty="0">
                <a:solidFill>
                  <a:schemeClr val="tx1"/>
                </a:solidFill>
              </a:rPr>
              <a:t>The                       of the Hotels    Incorporating Sustainable Practices  </a:t>
            </a:r>
            <a:endParaRPr lang="en-GB" dirty="0"/>
          </a:p>
        </p:txBody>
      </p:sp>
      <p:sp>
        <p:nvSpPr>
          <p:cNvPr id="26" name="Snip Diagonal Corner Rectangle 25"/>
          <p:cNvSpPr/>
          <p:nvPr/>
        </p:nvSpPr>
        <p:spPr>
          <a:xfrm>
            <a:off x="8721374" y="3267862"/>
            <a:ext cx="3686816" cy="599726"/>
          </a:xfrm>
          <a:prstGeom prst="snip2Diag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descr="Image result for benefits"/>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36162"/>
          <a:stretch/>
        </p:blipFill>
        <p:spPr bwMode="auto">
          <a:xfrm>
            <a:off x="1053548" y="-596348"/>
            <a:ext cx="3279913" cy="1570383"/>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p:cNvCxnSpPr/>
          <p:nvPr/>
        </p:nvCxnSpPr>
        <p:spPr>
          <a:xfrm>
            <a:off x="218660" y="1353930"/>
            <a:ext cx="4452731" cy="0"/>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4443584" y="909982"/>
            <a:ext cx="4452731" cy="0"/>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24" name="Snip Diagonal Corner Rectangle 23"/>
          <p:cNvSpPr/>
          <p:nvPr/>
        </p:nvSpPr>
        <p:spPr>
          <a:xfrm>
            <a:off x="-417443" y="1353930"/>
            <a:ext cx="9720469" cy="1016959"/>
          </a:xfrm>
          <a:prstGeom prst="snip2Diag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469803" y="5525508"/>
            <a:ext cx="8682670" cy="1077218"/>
          </a:xfrm>
          <a:prstGeom prst="rect">
            <a:avLst/>
          </a:prstGeom>
          <a:noFill/>
        </p:spPr>
        <p:txBody>
          <a:bodyPr wrap="square" rtlCol="0">
            <a:spAutoFit/>
          </a:bodyPr>
          <a:lstStyle/>
          <a:p>
            <a:pPr lvl="0" defTabSz="914400">
              <a:defRPr/>
            </a:pPr>
            <a:r>
              <a:rPr lang="en-GB" sz="2000" dirty="0"/>
              <a:t>Hotel companies that incorporate sustainable practices are considered to increase the </a:t>
            </a:r>
            <a:r>
              <a:rPr lang="en-GB" sz="2400" b="1" dirty="0">
                <a:solidFill>
                  <a:schemeClr val="accent4">
                    <a:lumMod val="50000"/>
                  </a:schemeClr>
                </a:solidFill>
              </a:rPr>
              <a:t>environmental performance</a:t>
            </a:r>
            <a:r>
              <a:rPr lang="en-GB" sz="2000" dirty="0"/>
              <a:t>, and </a:t>
            </a:r>
            <a:r>
              <a:rPr lang="en-GB" sz="2400" b="1" dirty="0">
                <a:solidFill>
                  <a:schemeClr val="accent4">
                    <a:lumMod val="50000"/>
                  </a:schemeClr>
                </a:solidFill>
              </a:rPr>
              <a:t>profitability</a:t>
            </a:r>
            <a:r>
              <a:rPr lang="en-GB" sz="2000" dirty="0"/>
              <a:t> of the business (Rahman, 2012).</a:t>
            </a:r>
          </a:p>
        </p:txBody>
      </p:sp>
      <p:sp>
        <p:nvSpPr>
          <p:cNvPr id="25" name="Oval 24"/>
          <p:cNvSpPr/>
          <p:nvPr/>
        </p:nvSpPr>
        <p:spPr>
          <a:xfrm>
            <a:off x="9056019" y="1394071"/>
            <a:ext cx="2246243" cy="211708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2735" y="1457187"/>
            <a:ext cx="9173870" cy="707886"/>
          </a:xfrm>
          <a:prstGeom prst="rect">
            <a:avLst/>
          </a:prstGeom>
          <a:noFill/>
        </p:spPr>
        <p:txBody>
          <a:bodyPr wrap="square" rtlCol="0">
            <a:spAutoFit/>
          </a:bodyPr>
          <a:lstStyle/>
          <a:p>
            <a:pPr lvl="0" defTabSz="914400">
              <a:defRPr/>
            </a:pPr>
            <a:r>
              <a:rPr lang="en-GB" sz="2000" dirty="0">
                <a:solidFill>
                  <a:schemeClr val="bg1"/>
                </a:solidFill>
                <a:latin typeface="Arial" panose="020B0604020202020204" pitchFamily="34" charset="0"/>
                <a:cs typeface="Arial" panose="020B0604020202020204" pitchFamily="34" charset="0"/>
              </a:rPr>
              <a:t>Hotels depend primarily on the success of the business financial performance to survive, from repeat consumer demand and minimal costs </a:t>
            </a:r>
          </a:p>
        </p:txBody>
      </p:sp>
      <p:pic>
        <p:nvPicPr>
          <p:cNvPr id="22" name="Picture 21"/>
          <p:cNvPicPr>
            <a:picLocks noChangeAspect="1"/>
          </p:cNvPicPr>
          <p:nvPr/>
        </p:nvPicPr>
        <p:blipFill rotWithShape="1">
          <a:blip r:embed="rId4">
            <a:clrChange>
              <a:clrFrom>
                <a:srgbClr val="FFFFFF"/>
              </a:clrFrom>
              <a:clrTo>
                <a:srgbClr val="FFFFFF">
                  <a:alpha val="0"/>
                </a:srgbClr>
              </a:clrTo>
            </a:clrChange>
          </a:blip>
          <a:srcRect b="26270"/>
          <a:stretch/>
        </p:blipFill>
        <p:spPr>
          <a:xfrm>
            <a:off x="9195113" y="1409386"/>
            <a:ext cx="1968054" cy="2003288"/>
          </a:xfrm>
          <a:prstGeom prst="rect">
            <a:avLst/>
          </a:prstGeom>
        </p:spPr>
      </p:pic>
      <p:sp>
        <p:nvSpPr>
          <p:cNvPr id="28" name="TextBox 27"/>
          <p:cNvSpPr txBox="1"/>
          <p:nvPr/>
        </p:nvSpPr>
        <p:spPr>
          <a:xfrm>
            <a:off x="184533" y="2370889"/>
            <a:ext cx="8682670" cy="400110"/>
          </a:xfrm>
          <a:prstGeom prst="rect">
            <a:avLst/>
          </a:prstGeom>
          <a:noFill/>
        </p:spPr>
        <p:txBody>
          <a:bodyPr wrap="square" rtlCol="0">
            <a:spAutoFit/>
          </a:bodyPr>
          <a:lstStyle/>
          <a:p>
            <a:pPr lvl="0" defTabSz="914400">
              <a:defRPr/>
            </a:pPr>
            <a:r>
              <a:rPr lang="en-GB" sz="2000" b="1" dirty="0">
                <a:solidFill>
                  <a:schemeClr val="accent4">
                    <a:lumMod val="75000"/>
                  </a:schemeClr>
                </a:solidFill>
              </a:rPr>
              <a:t>Seen as a competitive advantage for hotels to become green</a:t>
            </a:r>
          </a:p>
        </p:txBody>
      </p:sp>
      <p:sp>
        <p:nvSpPr>
          <p:cNvPr id="29" name="TextBox 28"/>
          <p:cNvSpPr txBox="1"/>
          <p:nvPr/>
        </p:nvSpPr>
        <p:spPr>
          <a:xfrm>
            <a:off x="184533" y="2770999"/>
            <a:ext cx="5474396" cy="400110"/>
          </a:xfrm>
          <a:prstGeom prst="rect">
            <a:avLst/>
          </a:prstGeom>
          <a:noFill/>
        </p:spPr>
        <p:txBody>
          <a:bodyPr wrap="square" rtlCol="0">
            <a:spAutoFit/>
          </a:bodyPr>
          <a:lstStyle/>
          <a:p>
            <a:pPr lvl="0" defTabSz="914400">
              <a:defRPr/>
            </a:pPr>
            <a:r>
              <a:rPr lang="en-GB" sz="2000" dirty="0"/>
              <a:t>Creates an altruistic reputation to the guests</a:t>
            </a:r>
            <a:endParaRPr lang="en-GB" sz="2000" b="1" dirty="0">
              <a:solidFill>
                <a:schemeClr val="accent4">
                  <a:lumMod val="75000"/>
                </a:schemeClr>
              </a:solidFill>
            </a:endParaRPr>
          </a:p>
        </p:txBody>
      </p:sp>
      <p:sp>
        <p:nvSpPr>
          <p:cNvPr id="35" name="Snip Diagonal Corner Rectangle 34"/>
          <p:cNvSpPr/>
          <p:nvPr/>
        </p:nvSpPr>
        <p:spPr>
          <a:xfrm>
            <a:off x="3465004" y="4629474"/>
            <a:ext cx="7569747" cy="896033"/>
          </a:xfrm>
          <a:prstGeom prst="snip2DiagRect">
            <a:avLst/>
          </a:prstGeom>
          <a:solidFill>
            <a:srgbClr val="77B3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184533" y="3108200"/>
            <a:ext cx="6220423" cy="400110"/>
          </a:xfrm>
          <a:prstGeom prst="rect">
            <a:avLst/>
          </a:prstGeom>
          <a:noFill/>
        </p:spPr>
        <p:txBody>
          <a:bodyPr wrap="square" rtlCol="0">
            <a:spAutoFit/>
          </a:bodyPr>
          <a:lstStyle/>
          <a:p>
            <a:pPr lvl="0" defTabSz="914400">
              <a:defRPr/>
            </a:pPr>
            <a:r>
              <a:rPr lang="en-GB" sz="2000" dirty="0"/>
              <a:t>Therefore creating increased consumer demand</a:t>
            </a:r>
            <a:endParaRPr lang="en-GB" sz="2000" b="1" dirty="0">
              <a:solidFill>
                <a:schemeClr val="accent4">
                  <a:lumMod val="75000"/>
                </a:schemeClr>
              </a:solidFill>
            </a:endParaRPr>
          </a:p>
        </p:txBody>
      </p:sp>
      <p:sp>
        <p:nvSpPr>
          <p:cNvPr id="31" name="TextBox 30"/>
          <p:cNvSpPr txBox="1"/>
          <p:nvPr/>
        </p:nvSpPr>
        <p:spPr>
          <a:xfrm>
            <a:off x="224289" y="3433107"/>
            <a:ext cx="12223657" cy="400110"/>
          </a:xfrm>
          <a:prstGeom prst="rect">
            <a:avLst/>
          </a:prstGeom>
          <a:noFill/>
        </p:spPr>
        <p:txBody>
          <a:bodyPr wrap="square" rtlCol="0">
            <a:spAutoFit/>
          </a:bodyPr>
          <a:lstStyle/>
          <a:p>
            <a:pPr lvl="0" defTabSz="914400">
              <a:defRPr/>
            </a:pPr>
            <a:r>
              <a:rPr lang="en-GB" sz="2000" dirty="0"/>
              <a:t>by enabling the business to market their business in new areas for example </a:t>
            </a:r>
            <a:r>
              <a:rPr lang="en-GB" sz="2000" b="1" dirty="0">
                <a:solidFill>
                  <a:schemeClr val="accent4">
                    <a:lumMod val="75000"/>
                  </a:schemeClr>
                </a:solidFill>
              </a:rPr>
              <a:t>Trip Advisor Green Leader. </a:t>
            </a:r>
          </a:p>
        </p:txBody>
      </p:sp>
      <p:sp>
        <p:nvSpPr>
          <p:cNvPr id="32" name="TextBox 31"/>
          <p:cNvSpPr txBox="1"/>
          <p:nvPr/>
        </p:nvSpPr>
        <p:spPr>
          <a:xfrm>
            <a:off x="756110" y="3921588"/>
            <a:ext cx="7830562" cy="707886"/>
          </a:xfrm>
          <a:prstGeom prst="rect">
            <a:avLst/>
          </a:prstGeom>
          <a:noFill/>
        </p:spPr>
        <p:txBody>
          <a:bodyPr wrap="square" rtlCol="0">
            <a:spAutoFit/>
          </a:bodyPr>
          <a:lstStyle/>
          <a:p>
            <a:pPr lvl="0" defTabSz="914400">
              <a:defRPr/>
            </a:pPr>
            <a:r>
              <a:rPr lang="en-GB" sz="2000" dirty="0"/>
              <a:t>Consumer expectations are continuously evolving, hotel guests are becoming more aware of the world’s environmental concerns</a:t>
            </a:r>
            <a:endParaRPr lang="en-GB" sz="2000" b="1" dirty="0">
              <a:solidFill>
                <a:schemeClr val="accent4">
                  <a:lumMod val="75000"/>
                </a:schemeClr>
              </a:solidFill>
            </a:endParaRPr>
          </a:p>
        </p:txBody>
      </p:sp>
      <p:sp>
        <p:nvSpPr>
          <p:cNvPr id="33" name="TextBox 32"/>
          <p:cNvSpPr txBox="1"/>
          <p:nvPr/>
        </p:nvSpPr>
        <p:spPr>
          <a:xfrm>
            <a:off x="3204189" y="4614086"/>
            <a:ext cx="7830562" cy="830997"/>
          </a:xfrm>
          <a:prstGeom prst="rect">
            <a:avLst/>
          </a:prstGeom>
          <a:noFill/>
          <a:ln>
            <a:noFill/>
          </a:ln>
        </p:spPr>
        <p:txBody>
          <a:bodyPr wrap="square" rtlCol="0">
            <a:spAutoFit/>
          </a:bodyPr>
          <a:lstStyle/>
          <a:p>
            <a:pPr lvl="0" algn="r" defTabSz="914400">
              <a:defRPr/>
            </a:pPr>
            <a:r>
              <a:rPr lang="en-GB" sz="2800" b="1" dirty="0">
                <a:solidFill>
                  <a:schemeClr val="accent4">
                    <a:lumMod val="75000"/>
                  </a:schemeClr>
                </a:solidFill>
              </a:rPr>
              <a:t>66% </a:t>
            </a:r>
            <a:r>
              <a:rPr lang="en-GB" sz="2000" dirty="0">
                <a:solidFill>
                  <a:schemeClr val="bg1"/>
                </a:solidFill>
              </a:rPr>
              <a:t>of travellers are willing to pay more for accommodation that commits to creating a positive environmental impact</a:t>
            </a:r>
            <a:endParaRPr lang="en-GB" sz="2000" b="1" dirty="0">
              <a:solidFill>
                <a:schemeClr val="bg1"/>
              </a:solidFill>
            </a:endParaRPr>
          </a:p>
        </p:txBody>
      </p:sp>
      <p:cxnSp>
        <p:nvCxnSpPr>
          <p:cNvPr id="34" name="Straight Connector 33"/>
          <p:cNvCxnSpPr/>
          <p:nvPr/>
        </p:nvCxnSpPr>
        <p:spPr>
          <a:xfrm>
            <a:off x="3758462" y="3934075"/>
            <a:ext cx="6420678" cy="13938"/>
          </a:xfrm>
          <a:prstGeom prst="line">
            <a:avLst/>
          </a:prstGeom>
          <a:ln w="285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823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941" y="313636"/>
            <a:ext cx="8596668" cy="859181"/>
          </a:xfrm>
        </p:spPr>
        <p:txBody>
          <a:bodyPr/>
          <a:lstStyle/>
          <a:p>
            <a:r>
              <a:rPr lang="en-GB" dirty="0"/>
              <a:t>Green Hotels</a:t>
            </a:r>
          </a:p>
        </p:txBody>
      </p:sp>
      <p:sp>
        <p:nvSpPr>
          <p:cNvPr id="9" name="Snip Diagonal Corner Rectangle 8"/>
          <p:cNvSpPr/>
          <p:nvPr/>
        </p:nvSpPr>
        <p:spPr>
          <a:xfrm>
            <a:off x="1044288" y="874645"/>
            <a:ext cx="9480571" cy="1331844"/>
          </a:xfrm>
          <a:prstGeom prst="snip2DiagRect">
            <a:avLst/>
          </a:prstGeom>
          <a:solidFill>
            <a:srgbClr val="729D51"/>
          </a:solidFill>
          <a:ln>
            <a:solidFill>
              <a:srgbClr val="729D5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606967" y="874645"/>
            <a:ext cx="2971120" cy="0"/>
          </a:xfrm>
          <a:prstGeom prst="line">
            <a:avLst/>
          </a:prstGeom>
          <a:ln w="28575">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044288" y="1072106"/>
            <a:ext cx="9451434" cy="1323439"/>
          </a:xfrm>
          <a:prstGeom prst="rect">
            <a:avLst/>
          </a:prstGeom>
          <a:noFill/>
        </p:spPr>
        <p:txBody>
          <a:bodyPr wrap="square" rtlCol="0">
            <a:spAutoFit/>
          </a:bodyPr>
          <a:lstStyle/>
          <a:p>
            <a:pPr algn="r" defTabSz="914400">
              <a:defRPr/>
            </a:pPr>
            <a:r>
              <a:rPr lang="en-GB" sz="2000" dirty="0">
                <a:solidFill>
                  <a:schemeClr val="bg1"/>
                </a:solidFill>
              </a:rPr>
              <a:t>Green hotels are defined as the commitment of implementing various environmental measures to reduce water and energy consumption and minimize waste, to protect the planet (Green Hotels Association, 2016).</a:t>
            </a:r>
          </a:p>
          <a:p>
            <a:pPr lvl="0" algn="r" defTabSz="914400">
              <a:defRPr/>
            </a:pPr>
            <a:r>
              <a:rPr lang="en-GB" sz="2000" dirty="0"/>
              <a:t> </a:t>
            </a:r>
            <a:endParaRPr lang="en-GB" sz="2000" b="1" dirty="0">
              <a:solidFill>
                <a:schemeClr val="accent4">
                  <a:lumMod val="75000"/>
                </a:schemeClr>
              </a:solidFill>
            </a:endParaRPr>
          </a:p>
        </p:txBody>
      </p:sp>
      <p:sp>
        <p:nvSpPr>
          <p:cNvPr id="10" name="TextBox 9"/>
          <p:cNvSpPr txBox="1"/>
          <p:nvPr/>
        </p:nvSpPr>
        <p:spPr>
          <a:xfrm>
            <a:off x="1636063" y="2311493"/>
            <a:ext cx="6220423" cy="523220"/>
          </a:xfrm>
          <a:prstGeom prst="rect">
            <a:avLst/>
          </a:prstGeom>
          <a:noFill/>
        </p:spPr>
        <p:txBody>
          <a:bodyPr wrap="square" rtlCol="0">
            <a:spAutoFit/>
          </a:bodyPr>
          <a:lstStyle/>
          <a:p>
            <a:pPr lvl="0" defTabSz="914400">
              <a:defRPr/>
            </a:pPr>
            <a:r>
              <a:rPr lang="en-GB" sz="2000" dirty="0"/>
              <a:t>Green hotels adopt the </a:t>
            </a:r>
            <a:r>
              <a:rPr lang="en-GB" sz="2800" dirty="0">
                <a:solidFill>
                  <a:schemeClr val="accent4">
                    <a:lumMod val="50000"/>
                  </a:schemeClr>
                </a:solidFill>
              </a:rPr>
              <a:t>‘3Rs</a:t>
            </a:r>
            <a:r>
              <a:rPr lang="en-GB" sz="2000" dirty="0"/>
              <a:t>’ which stand for…</a:t>
            </a:r>
            <a:endParaRPr lang="en-GB" sz="2000" b="1" dirty="0">
              <a:solidFill>
                <a:schemeClr val="accent4">
                  <a:lumMod val="75000"/>
                </a:schemeClr>
              </a:solidFill>
            </a:endParaRPr>
          </a:p>
        </p:txBody>
      </p:sp>
      <p:sp>
        <p:nvSpPr>
          <p:cNvPr id="11" name="Snip Diagonal Corner Rectangle 10"/>
          <p:cNvSpPr/>
          <p:nvPr/>
        </p:nvSpPr>
        <p:spPr>
          <a:xfrm>
            <a:off x="7573617" y="2355982"/>
            <a:ext cx="1967948" cy="537744"/>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647937" y="2330749"/>
            <a:ext cx="2334086" cy="523220"/>
          </a:xfrm>
          <a:prstGeom prst="rect">
            <a:avLst/>
          </a:prstGeom>
          <a:noFill/>
        </p:spPr>
        <p:txBody>
          <a:bodyPr wrap="square" rtlCol="0">
            <a:spAutoFit/>
          </a:bodyPr>
          <a:lstStyle/>
          <a:p>
            <a:r>
              <a:rPr lang="en-GB" sz="2800" dirty="0">
                <a:solidFill>
                  <a:schemeClr val="accent4">
                    <a:lumMod val="50000"/>
                  </a:schemeClr>
                </a:solidFill>
                <a:latin typeface="Arial" panose="020B0604020202020204" pitchFamily="34" charset="0"/>
                <a:cs typeface="Arial" panose="020B0604020202020204" pitchFamily="34" charset="0"/>
              </a:rPr>
              <a:t>R</a:t>
            </a:r>
            <a:r>
              <a:rPr lang="en-GB" sz="2800" dirty="0">
                <a:solidFill>
                  <a:schemeClr val="bg1"/>
                </a:solidFill>
                <a:latin typeface="Arial" panose="020B0604020202020204" pitchFamily="34" charset="0"/>
                <a:cs typeface="Arial" panose="020B0604020202020204" pitchFamily="34" charset="0"/>
              </a:rPr>
              <a:t>ecycling </a:t>
            </a:r>
            <a:endParaRPr lang="en-GB" sz="2800" dirty="0">
              <a:solidFill>
                <a:schemeClr val="bg1"/>
              </a:solidFill>
            </a:endParaRPr>
          </a:p>
        </p:txBody>
      </p:sp>
      <p:sp>
        <p:nvSpPr>
          <p:cNvPr id="13" name="Snip Diagonal Corner Rectangle 12"/>
          <p:cNvSpPr/>
          <p:nvPr/>
        </p:nvSpPr>
        <p:spPr>
          <a:xfrm>
            <a:off x="7270249" y="2963448"/>
            <a:ext cx="1356916" cy="497987"/>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7254533" y="2938215"/>
            <a:ext cx="1372632" cy="523220"/>
          </a:xfrm>
          <a:prstGeom prst="rect">
            <a:avLst/>
          </a:prstGeom>
          <a:noFill/>
        </p:spPr>
        <p:txBody>
          <a:bodyPr wrap="square" rtlCol="0">
            <a:spAutoFit/>
          </a:bodyPr>
          <a:lstStyle/>
          <a:p>
            <a:r>
              <a:rPr lang="en-GB" sz="2800" dirty="0">
                <a:solidFill>
                  <a:schemeClr val="accent4">
                    <a:lumMod val="50000"/>
                  </a:schemeClr>
                </a:solidFill>
                <a:latin typeface="Arial" panose="020B0604020202020204" pitchFamily="34" charset="0"/>
                <a:cs typeface="Arial" panose="020B0604020202020204" pitchFamily="34" charset="0"/>
              </a:rPr>
              <a:t>R</a:t>
            </a:r>
            <a:r>
              <a:rPr lang="en-GB" sz="2800" dirty="0">
                <a:solidFill>
                  <a:schemeClr val="bg1"/>
                </a:solidFill>
                <a:latin typeface="Arial" panose="020B0604020202020204" pitchFamily="34" charset="0"/>
                <a:cs typeface="Arial" panose="020B0604020202020204" pitchFamily="34" charset="0"/>
              </a:rPr>
              <a:t>euse  </a:t>
            </a:r>
            <a:endParaRPr lang="en-GB" sz="2800" dirty="0">
              <a:solidFill>
                <a:schemeClr val="bg1"/>
              </a:solidFill>
            </a:endParaRPr>
          </a:p>
        </p:txBody>
      </p:sp>
      <p:sp>
        <p:nvSpPr>
          <p:cNvPr id="15" name="Snip Diagonal Corner Rectangle 14"/>
          <p:cNvSpPr/>
          <p:nvPr/>
        </p:nvSpPr>
        <p:spPr>
          <a:xfrm>
            <a:off x="8756955" y="2954923"/>
            <a:ext cx="1321325" cy="497987"/>
          </a:xfrm>
          <a:prstGeom prst="snip2Diag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Snip Diagonal Corner Rectangle 19"/>
          <p:cNvSpPr/>
          <p:nvPr/>
        </p:nvSpPr>
        <p:spPr>
          <a:xfrm>
            <a:off x="606967" y="5478454"/>
            <a:ext cx="9749607" cy="1253717"/>
          </a:xfrm>
          <a:prstGeom prst="snip2DiagRect">
            <a:avLst/>
          </a:prstGeom>
          <a:solidFill>
            <a:srgbClr val="77B345"/>
          </a:solidFill>
          <a:ln>
            <a:solidFill>
              <a:srgbClr val="77B3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Snip Diagonal Corner Rectangle 17"/>
          <p:cNvSpPr/>
          <p:nvPr/>
        </p:nvSpPr>
        <p:spPr>
          <a:xfrm>
            <a:off x="-636105" y="4399851"/>
            <a:ext cx="10257182" cy="742481"/>
          </a:xfrm>
          <a:prstGeom prst="snip2DiagRect">
            <a:avLst/>
          </a:prstGeom>
          <a:solidFill>
            <a:srgbClr val="A1CB46"/>
          </a:solidFill>
          <a:ln>
            <a:solidFill>
              <a:srgbClr val="A1CB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8741240" y="2929690"/>
            <a:ext cx="1615334" cy="523220"/>
          </a:xfrm>
          <a:prstGeom prst="rect">
            <a:avLst/>
          </a:prstGeom>
          <a:noFill/>
        </p:spPr>
        <p:txBody>
          <a:bodyPr wrap="square" rtlCol="0">
            <a:spAutoFit/>
          </a:bodyPr>
          <a:lstStyle/>
          <a:p>
            <a:r>
              <a:rPr lang="en-GB" sz="2800" dirty="0">
                <a:solidFill>
                  <a:schemeClr val="accent4">
                    <a:lumMod val="50000"/>
                  </a:schemeClr>
                </a:solidFill>
                <a:latin typeface="Arial" panose="020B0604020202020204" pitchFamily="34" charset="0"/>
                <a:cs typeface="Arial" panose="020B0604020202020204" pitchFamily="34" charset="0"/>
              </a:rPr>
              <a:t>R</a:t>
            </a:r>
            <a:r>
              <a:rPr lang="en-GB" sz="2800" dirty="0">
                <a:solidFill>
                  <a:schemeClr val="bg1"/>
                </a:solidFill>
                <a:latin typeface="Arial" panose="020B0604020202020204" pitchFamily="34" charset="0"/>
                <a:cs typeface="Arial" panose="020B0604020202020204" pitchFamily="34" charset="0"/>
              </a:rPr>
              <a:t>educe   </a:t>
            </a:r>
            <a:endParaRPr lang="en-GB" sz="2800" dirty="0">
              <a:solidFill>
                <a:schemeClr val="bg1"/>
              </a:solidFill>
            </a:endParaRPr>
          </a:p>
        </p:txBody>
      </p:sp>
      <p:sp>
        <p:nvSpPr>
          <p:cNvPr id="17" name="TextBox 16"/>
          <p:cNvSpPr txBox="1"/>
          <p:nvPr/>
        </p:nvSpPr>
        <p:spPr>
          <a:xfrm>
            <a:off x="407991" y="5468366"/>
            <a:ext cx="10073704" cy="1138773"/>
          </a:xfrm>
          <a:prstGeom prst="rect">
            <a:avLst/>
          </a:prstGeom>
          <a:noFill/>
        </p:spPr>
        <p:txBody>
          <a:bodyPr wrap="square" rtlCol="0">
            <a:spAutoFit/>
          </a:bodyPr>
          <a:lstStyle/>
          <a:p>
            <a:pPr algn="r"/>
            <a:r>
              <a:rPr lang="en-GB" sz="2000" dirty="0">
                <a:solidFill>
                  <a:schemeClr val="bg1"/>
                </a:solidFill>
              </a:rPr>
              <a:t>More than </a:t>
            </a:r>
            <a:r>
              <a:rPr lang="en-GB" sz="2400" b="1" dirty="0">
                <a:solidFill>
                  <a:schemeClr val="accent4">
                    <a:lumMod val="50000"/>
                  </a:schemeClr>
                </a:solidFill>
              </a:rPr>
              <a:t>75% </a:t>
            </a:r>
            <a:r>
              <a:rPr lang="en-GB" sz="2000" dirty="0">
                <a:solidFill>
                  <a:schemeClr val="bg1"/>
                </a:solidFill>
              </a:rPr>
              <a:t>of the hotels in the U.S alone had introduced linen and towel reuse programmes, also, </a:t>
            </a:r>
            <a:r>
              <a:rPr lang="en-GB" sz="2400" b="1" dirty="0">
                <a:solidFill>
                  <a:schemeClr val="accent4">
                    <a:lumMod val="50000"/>
                  </a:schemeClr>
                </a:solidFill>
              </a:rPr>
              <a:t>46% </a:t>
            </a:r>
            <a:r>
              <a:rPr lang="en-GB" sz="2000" dirty="0">
                <a:solidFill>
                  <a:schemeClr val="bg1"/>
                </a:solidFill>
              </a:rPr>
              <a:t>have developed water-saving programmes and </a:t>
            </a:r>
            <a:r>
              <a:rPr lang="en-GB" sz="2400" b="1" dirty="0">
                <a:solidFill>
                  <a:schemeClr val="accent4">
                    <a:lumMod val="50000"/>
                  </a:schemeClr>
                </a:solidFill>
              </a:rPr>
              <a:t>59% </a:t>
            </a:r>
            <a:r>
              <a:rPr lang="en-GB" sz="2000" dirty="0">
                <a:solidFill>
                  <a:schemeClr val="bg1"/>
                </a:solidFill>
              </a:rPr>
              <a:t>percent have incorporated internal recycling programmes.</a:t>
            </a:r>
          </a:p>
        </p:txBody>
      </p:sp>
      <p:sp>
        <p:nvSpPr>
          <p:cNvPr id="19" name="TextBox 18"/>
          <p:cNvSpPr txBox="1"/>
          <p:nvPr/>
        </p:nvSpPr>
        <p:spPr>
          <a:xfrm>
            <a:off x="222656" y="3156960"/>
            <a:ext cx="9736355" cy="1938992"/>
          </a:xfrm>
          <a:prstGeom prst="rect">
            <a:avLst/>
          </a:prstGeom>
          <a:noFill/>
        </p:spPr>
        <p:txBody>
          <a:bodyPr wrap="square" rtlCol="0">
            <a:spAutoFit/>
          </a:bodyPr>
          <a:lstStyle/>
          <a:p>
            <a:pPr defTabSz="914400">
              <a:defRPr/>
            </a:pPr>
            <a:r>
              <a:rPr lang="en-GB" sz="2000" dirty="0"/>
              <a:t>Many hotel companies are now considering adopting the                                                          3Rs and become more green as it makes business sense, due to stricter water obligations, increase in sewage rates and extra recycling options. </a:t>
            </a:r>
          </a:p>
          <a:p>
            <a:pPr defTabSz="914400">
              <a:defRPr/>
            </a:pPr>
            <a:endParaRPr lang="en-GB" sz="2000" dirty="0"/>
          </a:p>
          <a:p>
            <a:pPr defTabSz="914400">
              <a:defRPr/>
            </a:pPr>
            <a:r>
              <a:rPr lang="en-GB" sz="2000" dirty="0"/>
              <a:t>The increased operating costs are convincing hotels to cut down on water and energy costs, by incorporating sustainable practices into hotels’ daily operations.</a:t>
            </a:r>
            <a:r>
              <a:rPr lang="en-GB" sz="2000" dirty="0">
                <a:solidFill>
                  <a:schemeClr val="accent4">
                    <a:lumMod val="50000"/>
                  </a:schemeClr>
                </a:solidFill>
              </a:rPr>
              <a:t> </a:t>
            </a:r>
            <a:endParaRPr lang="en-GB" sz="2000" b="1" dirty="0">
              <a:solidFill>
                <a:schemeClr val="accent4">
                  <a:lumMod val="50000"/>
                </a:schemeClr>
              </a:solidFill>
            </a:endParaRPr>
          </a:p>
        </p:txBody>
      </p:sp>
    </p:spTree>
    <p:extLst>
      <p:ext uri="{BB962C8B-B14F-4D97-AF65-F5344CB8AC3E}">
        <p14:creationId xmlns:p14="http://schemas.microsoft.com/office/powerpoint/2010/main" val="1758214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nip Diagonal Corner Rectangle 19"/>
          <p:cNvSpPr/>
          <p:nvPr/>
        </p:nvSpPr>
        <p:spPr>
          <a:xfrm>
            <a:off x="7558207" y="2351142"/>
            <a:ext cx="5261742" cy="2083574"/>
          </a:xfrm>
          <a:prstGeom prst="snip2DiagRect">
            <a:avLst/>
          </a:prstGeom>
          <a:solidFill>
            <a:srgbClr val="91C2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nip Diagonal Corner Rectangle 7"/>
          <p:cNvSpPr/>
          <p:nvPr/>
        </p:nvSpPr>
        <p:spPr>
          <a:xfrm>
            <a:off x="3818848" y="690876"/>
            <a:ext cx="6362967" cy="1728835"/>
          </a:xfrm>
          <a:prstGeom prst="snip2DiagRect">
            <a:avLst/>
          </a:prstGeom>
          <a:noFill/>
          <a:ln w="38100">
            <a:solidFill>
              <a:srgbClr val="6998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Snip Diagonal Corner Rectangle 16"/>
          <p:cNvSpPr/>
          <p:nvPr/>
        </p:nvSpPr>
        <p:spPr>
          <a:xfrm>
            <a:off x="4253023" y="5386840"/>
            <a:ext cx="6898681" cy="1323439"/>
          </a:xfrm>
          <a:prstGeom prst="snip2DiagRect">
            <a:avLst/>
          </a:prstGeom>
          <a:solidFill>
            <a:srgbClr val="7BB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49285" y="72188"/>
            <a:ext cx="8596668" cy="1320800"/>
          </a:xfrm>
        </p:spPr>
        <p:txBody>
          <a:bodyPr/>
          <a:lstStyle/>
          <a:p>
            <a:r>
              <a:rPr lang="en-GB" dirty="0"/>
              <a:t>Greenest Hotel in America </a:t>
            </a:r>
          </a:p>
        </p:txBody>
      </p:sp>
      <p:pic>
        <p:nvPicPr>
          <p:cNvPr id="2054" name="Picture 6" descr="Image result for proximity hotel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2178" y="-10633"/>
            <a:ext cx="3552954" cy="24515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Image result for proximity hotel logo"/>
          <p:cNvPicPr>
            <a:picLocks noChangeAspect="1" noChangeArrowheads="1"/>
          </p:cNvPicPr>
          <p:nvPr/>
        </p:nvPicPr>
        <p:blipFill>
          <a:blip r:embed="rId4">
            <a:clrChange>
              <a:clrFrom>
                <a:srgbClr val="FFFEFD"/>
              </a:clrFrom>
              <a:clrTo>
                <a:srgbClr val="FFFEFD">
                  <a:alpha val="0"/>
                </a:srgbClr>
              </a:clrTo>
            </a:clrChange>
            <a:extLst>
              <a:ext uri="{28A0092B-C50C-407E-A947-70E740481C1C}">
                <a14:useLocalDpi xmlns:a14="http://schemas.microsoft.com/office/drawing/2010/main" val="0"/>
              </a:ext>
            </a:extLst>
          </a:blip>
          <a:srcRect/>
          <a:stretch>
            <a:fillRect/>
          </a:stretch>
        </p:blipFill>
        <p:spPr bwMode="auto">
          <a:xfrm>
            <a:off x="4261590" y="751699"/>
            <a:ext cx="4237521" cy="1488429"/>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Connector 3"/>
          <p:cNvCxnSpPr/>
          <p:nvPr/>
        </p:nvCxnSpPr>
        <p:spPr>
          <a:xfrm>
            <a:off x="1712929" y="690876"/>
            <a:ext cx="5487297" cy="0"/>
          </a:xfrm>
          <a:prstGeom prst="line">
            <a:avLst/>
          </a:prstGeom>
          <a:ln w="381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8" name="Oval 17"/>
          <p:cNvSpPr/>
          <p:nvPr/>
        </p:nvSpPr>
        <p:spPr>
          <a:xfrm rot="15996725">
            <a:off x="9347789" y="4001871"/>
            <a:ext cx="2802313" cy="30631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6" name="Picture 8" descr="Image result for proximity hotel logo"/>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359220" y="4044222"/>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Energy-Saving Practices. Proximity Hotel, Greensboro - The Wayward Post. Photo by Zygmunt Spray."/>
          <p:cNvPicPr>
            <a:picLocks noChangeAspect="1" noChangeArrowheads="1"/>
          </p:cNvPicPr>
          <p:nvPr/>
        </p:nvPicPr>
        <p:blipFill rotWithShape="1">
          <a:blip r:embed="rId6">
            <a:extLst>
              <a:ext uri="{28A0092B-C50C-407E-A947-70E740481C1C}">
                <a14:useLocalDpi xmlns:a14="http://schemas.microsoft.com/office/drawing/2010/main" val="0"/>
              </a:ext>
            </a:extLst>
          </a:blip>
          <a:srcRect l="28485" t="35660" r="39937" b="36727"/>
          <a:stretch/>
        </p:blipFill>
        <p:spPr bwMode="auto">
          <a:xfrm>
            <a:off x="91873" y="4330784"/>
            <a:ext cx="1690815" cy="22176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Snip Diagonal Corner Rectangle 20"/>
          <p:cNvSpPr/>
          <p:nvPr/>
        </p:nvSpPr>
        <p:spPr>
          <a:xfrm>
            <a:off x="-302340" y="1839553"/>
            <a:ext cx="3693624" cy="1026723"/>
          </a:xfrm>
          <a:prstGeom prst="snip2DiagRect">
            <a:avLst/>
          </a:prstGeom>
          <a:solidFill>
            <a:srgbClr val="7BB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60" name="Picture 12" descr="Solar Water Heating Panels - Proximity Hotel, Greensboro - The Wayward Post. Photo by Zygmunt Spray."/>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59688" y="2480533"/>
            <a:ext cx="2368964" cy="15800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8" name="Picture 10" descr="Image result for proximity hotel windows in bed rooms"/>
          <p:cNvPicPr>
            <a:picLocks noChangeAspect="1" noChangeArrowheads="1"/>
          </p:cNvPicPr>
          <p:nvPr/>
        </p:nvPicPr>
        <p:blipFill rotWithShape="1">
          <a:blip r:embed="rId8">
            <a:extLst>
              <a:ext uri="{28A0092B-C50C-407E-A947-70E740481C1C}">
                <a14:useLocalDpi xmlns:a14="http://schemas.microsoft.com/office/drawing/2010/main" val="0"/>
              </a:ext>
            </a:extLst>
          </a:blip>
          <a:srcRect r="25835"/>
          <a:stretch/>
        </p:blipFill>
        <p:spPr bwMode="auto">
          <a:xfrm>
            <a:off x="2029843" y="5335872"/>
            <a:ext cx="1577807" cy="14232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Right Arrow 10"/>
          <p:cNvSpPr/>
          <p:nvPr/>
        </p:nvSpPr>
        <p:spPr>
          <a:xfrm rot="9017229">
            <a:off x="3472357" y="5228719"/>
            <a:ext cx="608342" cy="488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Snip Diagonal Corner Rectangle 18"/>
          <p:cNvSpPr/>
          <p:nvPr/>
        </p:nvSpPr>
        <p:spPr>
          <a:xfrm>
            <a:off x="0" y="729619"/>
            <a:ext cx="5378692" cy="856215"/>
          </a:xfrm>
          <a:prstGeom prst="snip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8486" y="890001"/>
            <a:ext cx="5189497" cy="1015663"/>
          </a:xfrm>
          <a:prstGeom prst="rect">
            <a:avLst/>
          </a:prstGeom>
          <a:noFill/>
        </p:spPr>
        <p:txBody>
          <a:bodyPr wrap="square" rtlCol="0">
            <a:spAutoFit/>
          </a:bodyPr>
          <a:lstStyle/>
          <a:p>
            <a:pPr lvl="0" defTabSz="914400">
              <a:defRPr/>
            </a:pPr>
            <a:r>
              <a:rPr lang="en-GB" sz="2000" dirty="0"/>
              <a:t>Located in Greensboro North Carolina, owned by </a:t>
            </a:r>
            <a:r>
              <a:rPr lang="en-GB" sz="2000" dirty="0" err="1"/>
              <a:t>Quaintance</a:t>
            </a:r>
            <a:r>
              <a:rPr lang="en-GB" sz="2000" dirty="0"/>
              <a:t>-  Weaver Restaurants and Hotels.</a:t>
            </a:r>
            <a:endParaRPr lang="en-GB" sz="2000" b="1" dirty="0">
              <a:solidFill>
                <a:schemeClr val="accent4">
                  <a:lumMod val="75000"/>
                </a:schemeClr>
              </a:solidFill>
            </a:endParaRPr>
          </a:p>
        </p:txBody>
      </p:sp>
      <p:sp>
        <p:nvSpPr>
          <p:cNvPr id="14" name="TextBox 13"/>
          <p:cNvSpPr txBox="1"/>
          <p:nvPr/>
        </p:nvSpPr>
        <p:spPr>
          <a:xfrm>
            <a:off x="38486" y="1760287"/>
            <a:ext cx="3780362" cy="1181709"/>
          </a:xfrm>
          <a:prstGeom prst="rect">
            <a:avLst/>
          </a:prstGeom>
          <a:noFill/>
        </p:spPr>
        <p:txBody>
          <a:bodyPr wrap="square" rtlCol="0">
            <a:spAutoFit/>
          </a:bodyPr>
          <a:lstStyle/>
          <a:p>
            <a:pPr lvl="0" defTabSz="914400">
              <a:defRPr/>
            </a:pPr>
            <a:r>
              <a:rPr lang="en-GB" sz="2000" dirty="0">
                <a:solidFill>
                  <a:schemeClr val="bg1"/>
                </a:solidFill>
              </a:rPr>
              <a:t>Uses</a:t>
            </a:r>
            <a:r>
              <a:rPr lang="en-GB" sz="2000" dirty="0"/>
              <a:t> </a:t>
            </a:r>
            <a:r>
              <a:rPr lang="en-GB" sz="2400" b="1" dirty="0">
                <a:solidFill>
                  <a:schemeClr val="accent4">
                    <a:lumMod val="50000"/>
                  </a:schemeClr>
                </a:solidFill>
              </a:rPr>
              <a:t>39% </a:t>
            </a:r>
            <a:r>
              <a:rPr lang="en-GB" sz="2000" dirty="0">
                <a:solidFill>
                  <a:schemeClr val="bg1"/>
                </a:solidFill>
              </a:rPr>
              <a:t>less energy and </a:t>
            </a:r>
            <a:r>
              <a:rPr lang="en-GB" sz="2400" b="1" dirty="0">
                <a:solidFill>
                  <a:schemeClr val="accent4">
                    <a:lumMod val="50000"/>
                  </a:schemeClr>
                </a:solidFill>
              </a:rPr>
              <a:t>34% </a:t>
            </a:r>
            <a:r>
              <a:rPr lang="en-GB" sz="2000" dirty="0">
                <a:solidFill>
                  <a:schemeClr val="bg1"/>
                </a:solidFill>
              </a:rPr>
              <a:t>less water                                            than a traditional hotel.</a:t>
            </a:r>
            <a:endParaRPr lang="en-GB" sz="2000" b="1" dirty="0">
              <a:solidFill>
                <a:schemeClr val="bg1"/>
              </a:solidFill>
            </a:endParaRPr>
          </a:p>
        </p:txBody>
      </p:sp>
      <p:sp>
        <p:nvSpPr>
          <p:cNvPr id="15" name="TextBox 14"/>
          <p:cNvSpPr txBox="1"/>
          <p:nvPr/>
        </p:nvSpPr>
        <p:spPr>
          <a:xfrm>
            <a:off x="2479" y="2866277"/>
            <a:ext cx="4977830" cy="1384995"/>
          </a:xfrm>
          <a:prstGeom prst="rect">
            <a:avLst/>
          </a:prstGeom>
          <a:noFill/>
        </p:spPr>
        <p:txBody>
          <a:bodyPr wrap="square" rtlCol="0">
            <a:spAutoFit/>
          </a:bodyPr>
          <a:lstStyle/>
          <a:p>
            <a:pPr lvl="0" defTabSz="914400">
              <a:defRPr/>
            </a:pPr>
            <a:r>
              <a:rPr lang="en-GB" sz="2000" dirty="0"/>
              <a:t>Installed one-hundred solar panels on the four-thousand square feet roof which generates </a:t>
            </a:r>
            <a:r>
              <a:rPr lang="en-GB" sz="2400" b="1" dirty="0">
                <a:solidFill>
                  <a:schemeClr val="accent4">
                    <a:lumMod val="50000"/>
                  </a:schemeClr>
                </a:solidFill>
              </a:rPr>
              <a:t>60% </a:t>
            </a:r>
            <a:r>
              <a:rPr lang="en-GB" sz="2000" dirty="0"/>
              <a:t>of the hotel's heated water</a:t>
            </a:r>
            <a:endParaRPr lang="en-GB" sz="2000" b="1" dirty="0">
              <a:solidFill>
                <a:schemeClr val="accent4">
                  <a:lumMod val="75000"/>
                </a:schemeClr>
              </a:solidFill>
            </a:endParaRPr>
          </a:p>
        </p:txBody>
      </p:sp>
      <p:sp>
        <p:nvSpPr>
          <p:cNvPr id="22" name="TextBox 21"/>
          <p:cNvSpPr txBox="1"/>
          <p:nvPr/>
        </p:nvSpPr>
        <p:spPr>
          <a:xfrm>
            <a:off x="1872081" y="4220407"/>
            <a:ext cx="6063640" cy="1015663"/>
          </a:xfrm>
          <a:prstGeom prst="rect">
            <a:avLst/>
          </a:prstGeom>
          <a:noFill/>
        </p:spPr>
        <p:txBody>
          <a:bodyPr wrap="square" rtlCol="0">
            <a:spAutoFit/>
          </a:bodyPr>
          <a:lstStyle/>
          <a:p>
            <a:pPr lvl="0" defTabSz="914400">
              <a:defRPr/>
            </a:pPr>
            <a:r>
              <a:rPr lang="en-GB" sz="2000" dirty="0"/>
              <a:t>The hotel also installed large windows in the guest rooms which have a high solar heat gain, which aids reduction in heating and cooling needs</a:t>
            </a:r>
            <a:endParaRPr lang="en-GB" sz="2000" b="1" dirty="0">
              <a:solidFill>
                <a:schemeClr val="accent4">
                  <a:lumMod val="75000"/>
                </a:schemeClr>
              </a:solidFill>
            </a:endParaRPr>
          </a:p>
        </p:txBody>
      </p:sp>
      <p:sp>
        <p:nvSpPr>
          <p:cNvPr id="12" name="Down Arrow 11"/>
          <p:cNvSpPr/>
          <p:nvPr/>
        </p:nvSpPr>
        <p:spPr>
          <a:xfrm rot="17534523">
            <a:off x="4591018" y="3131122"/>
            <a:ext cx="483834" cy="65575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4237470" y="5447662"/>
            <a:ext cx="4977830" cy="1323439"/>
          </a:xfrm>
          <a:prstGeom prst="rect">
            <a:avLst/>
          </a:prstGeom>
          <a:noFill/>
        </p:spPr>
        <p:txBody>
          <a:bodyPr wrap="square" rtlCol="0">
            <a:spAutoFit/>
          </a:bodyPr>
          <a:lstStyle/>
          <a:p>
            <a:pPr lvl="0" algn="r" defTabSz="914400">
              <a:defRPr/>
            </a:pPr>
            <a:r>
              <a:rPr lang="en-GB" sz="2000" dirty="0">
                <a:solidFill>
                  <a:schemeClr val="bg1"/>
                </a:solidFill>
              </a:rPr>
              <a:t>The USGBC created the Leadership in Energy and Environmental Design (LEED) programme to certify and rate buildings on their environmental performance </a:t>
            </a:r>
            <a:endParaRPr lang="en-GB" sz="2000" b="1" dirty="0">
              <a:solidFill>
                <a:schemeClr val="bg1"/>
              </a:solidFill>
            </a:endParaRPr>
          </a:p>
        </p:txBody>
      </p:sp>
      <p:sp>
        <p:nvSpPr>
          <p:cNvPr id="29" name="TextBox 28"/>
          <p:cNvSpPr txBox="1"/>
          <p:nvPr/>
        </p:nvSpPr>
        <p:spPr>
          <a:xfrm>
            <a:off x="7590832" y="2416212"/>
            <a:ext cx="4428982" cy="2062103"/>
          </a:xfrm>
          <a:prstGeom prst="rect">
            <a:avLst/>
          </a:prstGeom>
          <a:noFill/>
        </p:spPr>
        <p:txBody>
          <a:bodyPr wrap="square" rtlCol="0">
            <a:spAutoFit/>
          </a:bodyPr>
          <a:lstStyle/>
          <a:p>
            <a:pPr defTabSz="914400">
              <a:defRPr/>
            </a:pPr>
            <a:r>
              <a:rPr lang="en-GB" sz="2000" dirty="0">
                <a:solidFill>
                  <a:schemeClr val="bg1"/>
                </a:solidFill>
              </a:rPr>
              <a:t>The Proximity Hotel installed water conservation measures which reduced the water demand by </a:t>
            </a:r>
            <a:r>
              <a:rPr lang="en-GB" sz="2800" b="1" dirty="0">
                <a:solidFill>
                  <a:schemeClr val="accent4">
                    <a:lumMod val="50000"/>
                  </a:schemeClr>
                </a:solidFill>
              </a:rPr>
              <a:t>30% </a:t>
            </a:r>
            <a:r>
              <a:rPr lang="en-GB" sz="2000" dirty="0">
                <a:solidFill>
                  <a:schemeClr val="bg1"/>
                </a:solidFill>
              </a:rPr>
              <a:t>compared to water used in traditional luxury hotels</a:t>
            </a:r>
          </a:p>
          <a:p>
            <a:pPr lvl="0" defTabSz="914400">
              <a:defRPr/>
            </a:pPr>
            <a:endParaRPr lang="en-GB" sz="2000" b="1" dirty="0">
              <a:solidFill>
                <a:schemeClr val="accent4">
                  <a:lumMod val="75000"/>
                </a:schemeClr>
              </a:solidFill>
            </a:endParaRPr>
          </a:p>
        </p:txBody>
      </p:sp>
    </p:spTree>
    <p:extLst>
      <p:ext uri="{BB962C8B-B14F-4D97-AF65-F5344CB8AC3E}">
        <p14:creationId xmlns:p14="http://schemas.microsoft.com/office/powerpoint/2010/main" val="1209881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E31B-0959-4C25-AE82-0AFFDE1EBB6C}"/>
              </a:ext>
            </a:extLst>
          </p:cNvPr>
          <p:cNvSpPr>
            <a:spLocks noGrp="1"/>
          </p:cNvSpPr>
          <p:nvPr>
            <p:ph type="title"/>
          </p:nvPr>
        </p:nvSpPr>
        <p:spPr>
          <a:xfrm>
            <a:off x="677334" y="609600"/>
            <a:ext cx="8596668" cy="606251"/>
          </a:xfrm>
        </p:spPr>
        <p:txBody>
          <a:bodyPr>
            <a:normAutofit/>
          </a:bodyPr>
          <a:lstStyle/>
          <a:p>
            <a:r>
              <a:rPr lang="en-GB" sz="2800" b="1" u="sng" dirty="0"/>
              <a:t>10 Sustainable features of the Proximity Hotel.</a:t>
            </a:r>
          </a:p>
        </p:txBody>
      </p:sp>
      <p:sp>
        <p:nvSpPr>
          <p:cNvPr id="4" name="TextBox 3">
            <a:extLst>
              <a:ext uri="{FF2B5EF4-FFF2-40B4-BE49-F238E27FC236}">
                <a16:creationId xmlns:a16="http://schemas.microsoft.com/office/drawing/2014/main" id="{B290ABBF-6F69-4295-94A2-EAF1B8FFCAAE}"/>
              </a:ext>
            </a:extLst>
          </p:cNvPr>
          <p:cNvSpPr txBox="1"/>
          <p:nvPr/>
        </p:nvSpPr>
        <p:spPr>
          <a:xfrm>
            <a:off x="763675" y="1396721"/>
            <a:ext cx="8510327" cy="4801314"/>
          </a:xfrm>
          <a:prstGeom prst="rect">
            <a:avLst/>
          </a:prstGeom>
          <a:noFill/>
        </p:spPr>
        <p:txBody>
          <a:bodyPr wrap="square" rtlCol="0">
            <a:spAutoFit/>
          </a:bodyPr>
          <a:lstStyle/>
          <a:p>
            <a:r>
              <a:rPr lang="en-GB" sz="2400" dirty="0"/>
              <a:t>1. Large windows</a:t>
            </a:r>
          </a:p>
          <a:p>
            <a:r>
              <a:rPr lang="en-GB" sz="2400" dirty="0"/>
              <a:t>2. Major structural elements exposed</a:t>
            </a:r>
          </a:p>
          <a:p>
            <a:r>
              <a:rPr lang="en-GB" sz="2400" dirty="0"/>
              <a:t>3. Solar panels</a:t>
            </a:r>
          </a:p>
          <a:p>
            <a:r>
              <a:rPr lang="en-GB" sz="2400" dirty="0"/>
              <a:t>4. Drill underground to find water</a:t>
            </a:r>
          </a:p>
          <a:p>
            <a:r>
              <a:rPr lang="en-GB" sz="2400" dirty="0"/>
              <a:t>5. Otis Gen 2 lifts installed</a:t>
            </a:r>
          </a:p>
          <a:p>
            <a:r>
              <a:rPr lang="en-GB" sz="2400" dirty="0"/>
              <a:t>6. Locally resourced materials</a:t>
            </a:r>
          </a:p>
          <a:p>
            <a:r>
              <a:rPr lang="en-GB" sz="2400" dirty="0"/>
              <a:t>7. Local art work</a:t>
            </a:r>
          </a:p>
          <a:p>
            <a:r>
              <a:rPr lang="en-GB" sz="2400" dirty="0"/>
              <a:t>8. Bar – sourced from a single tree which had fallen naturally</a:t>
            </a:r>
          </a:p>
          <a:p>
            <a:r>
              <a:rPr lang="en-GB" sz="2400" dirty="0"/>
              <a:t>9. Free bicycles and green cycle trails</a:t>
            </a:r>
          </a:p>
          <a:p>
            <a:r>
              <a:rPr lang="en-GB" sz="2400" dirty="0"/>
              <a:t>10. Reclamation project – stream and banks cleaned now a feature and supports local wildlife</a:t>
            </a:r>
          </a:p>
          <a:p>
            <a:pPr marL="342900" indent="-342900">
              <a:buFont typeface="+mj-lt"/>
              <a:buAutoNum type="arabicPeriod"/>
            </a:pPr>
            <a:endParaRPr lang="en-GB" dirty="0"/>
          </a:p>
        </p:txBody>
      </p:sp>
    </p:spTree>
    <p:extLst>
      <p:ext uri="{BB962C8B-B14F-4D97-AF65-F5344CB8AC3E}">
        <p14:creationId xmlns:p14="http://schemas.microsoft.com/office/powerpoint/2010/main" val="3570443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nip Diagonal Corner Rectangle 8"/>
          <p:cNvSpPr/>
          <p:nvPr/>
        </p:nvSpPr>
        <p:spPr>
          <a:xfrm>
            <a:off x="-1333923" y="0"/>
            <a:ext cx="9285666" cy="1435992"/>
          </a:xfrm>
          <a:prstGeom prst="snip2DiagRect">
            <a:avLst/>
          </a:prstGeom>
          <a:solidFill>
            <a:srgbClr val="6998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ound Diagonal Corner Rectangle 4"/>
          <p:cNvSpPr/>
          <p:nvPr/>
        </p:nvSpPr>
        <p:spPr>
          <a:xfrm>
            <a:off x="6361044" y="2047731"/>
            <a:ext cx="3498574" cy="2730085"/>
          </a:xfrm>
          <a:prstGeom prst="round2DiagRect">
            <a:avLst/>
          </a:prstGeom>
          <a:noFill/>
          <a:ln w="381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160" y="115192"/>
            <a:ext cx="8596668" cy="1320800"/>
          </a:xfrm>
        </p:spPr>
        <p:txBody>
          <a:bodyPr/>
          <a:lstStyle/>
          <a:p>
            <a:r>
              <a:rPr lang="en-GB" dirty="0">
                <a:solidFill>
                  <a:schemeClr val="bg1"/>
                </a:solidFill>
              </a:rPr>
              <a:t>Sustainable Practices Implemented By Other Hotel Chains </a:t>
            </a:r>
          </a:p>
        </p:txBody>
      </p:sp>
      <p:pic>
        <p:nvPicPr>
          <p:cNvPr id="4098" name="Picture 2" descr="Image result for ozone laund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0331" y="115192"/>
            <a:ext cx="3965748" cy="296474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100" name="Picture 4" descr="Image result for Le Centre Sheraton Montreal logo"/>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319170" y="1825065"/>
            <a:ext cx="2806286" cy="280628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Hyatt Place Hotel logo"/>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00254" y="3017639"/>
            <a:ext cx="1653347" cy="175428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200254" y="1541806"/>
            <a:ext cx="7347789" cy="707886"/>
          </a:xfrm>
          <a:prstGeom prst="rect">
            <a:avLst/>
          </a:prstGeom>
          <a:noFill/>
        </p:spPr>
        <p:txBody>
          <a:bodyPr wrap="square" rtlCol="0">
            <a:spAutoFit/>
          </a:bodyPr>
          <a:lstStyle/>
          <a:p>
            <a:pPr lvl="0" defTabSz="914400">
              <a:defRPr/>
            </a:pPr>
            <a:r>
              <a:rPr lang="en-GB" sz="2000" dirty="0"/>
              <a:t>The Proximity Hotel was the first hotel to install energy recovery elevators</a:t>
            </a:r>
            <a:endParaRPr lang="en-GB" sz="2000" b="1" dirty="0">
              <a:solidFill>
                <a:schemeClr val="accent4">
                  <a:lumMod val="75000"/>
                </a:schemeClr>
              </a:solidFill>
            </a:endParaRPr>
          </a:p>
        </p:txBody>
      </p:sp>
      <p:sp>
        <p:nvSpPr>
          <p:cNvPr id="14" name="TextBox 13"/>
          <p:cNvSpPr txBox="1"/>
          <p:nvPr/>
        </p:nvSpPr>
        <p:spPr>
          <a:xfrm>
            <a:off x="219304" y="2075266"/>
            <a:ext cx="6160789" cy="769441"/>
          </a:xfrm>
          <a:prstGeom prst="rect">
            <a:avLst/>
          </a:prstGeom>
          <a:noFill/>
        </p:spPr>
        <p:txBody>
          <a:bodyPr wrap="square" rtlCol="0">
            <a:spAutoFit/>
          </a:bodyPr>
          <a:lstStyle/>
          <a:p>
            <a:r>
              <a:rPr lang="en-GB" sz="2000" dirty="0"/>
              <a:t>Energy-efficient elevators can regenerate </a:t>
            </a:r>
            <a:r>
              <a:rPr lang="en-GB" sz="2400" b="1" dirty="0">
                <a:solidFill>
                  <a:schemeClr val="accent4">
                    <a:lumMod val="75000"/>
                  </a:schemeClr>
                </a:solidFill>
              </a:rPr>
              <a:t>30% </a:t>
            </a:r>
            <a:r>
              <a:rPr lang="en-GB" sz="2000" dirty="0"/>
              <a:t>of the total electricity used to power the elevators</a:t>
            </a:r>
          </a:p>
        </p:txBody>
      </p:sp>
      <p:sp>
        <p:nvSpPr>
          <p:cNvPr id="10" name="Snip Diagonal Corner Rectangle 9"/>
          <p:cNvSpPr/>
          <p:nvPr/>
        </p:nvSpPr>
        <p:spPr>
          <a:xfrm>
            <a:off x="108352" y="2865209"/>
            <a:ext cx="1968098" cy="2147351"/>
          </a:xfrm>
          <a:prstGeom prst="snip2DiagRect">
            <a:avLst/>
          </a:prstGeom>
          <a:noFill/>
          <a:ln w="28575">
            <a:solidFill>
              <a:srgbClr val="6998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nip Diagonal Corner Rectangle 10"/>
          <p:cNvSpPr/>
          <p:nvPr/>
        </p:nvSpPr>
        <p:spPr>
          <a:xfrm>
            <a:off x="8417168" y="3723303"/>
            <a:ext cx="4074224" cy="1695274"/>
          </a:xfrm>
          <a:prstGeom prst="snip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076450" y="3036240"/>
            <a:ext cx="3849215" cy="2123658"/>
          </a:xfrm>
          <a:prstGeom prst="rect">
            <a:avLst/>
          </a:prstGeom>
          <a:noFill/>
        </p:spPr>
        <p:txBody>
          <a:bodyPr wrap="square" rtlCol="0">
            <a:spAutoFit/>
          </a:bodyPr>
          <a:lstStyle/>
          <a:p>
            <a:r>
              <a:rPr lang="en-GB" sz="2000" b="1" dirty="0">
                <a:solidFill>
                  <a:schemeClr val="accent4">
                    <a:lumMod val="75000"/>
                  </a:schemeClr>
                </a:solidFill>
              </a:rPr>
              <a:t>The Hyatt Place Hotel, located in Waikiki Beach, Hawaii </a:t>
            </a:r>
          </a:p>
          <a:p>
            <a:r>
              <a:rPr lang="en-GB" sz="2000" dirty="0"/>
              <a:t>also installed the energy-efficient elevators, which reduced the energy consumption by</a:t>
            </a:r>
            <a:r>
              <a:rPr lang="en-GB" sz="2800" b="1" dirty="0">
                <a:solidFill>
                  <a:schemeClr val="accent4">
                    <a:lumMod val="50000"/>
                  </a:schemeClr>
                </a:solidFill>
              </a:rPr>
              <a:t> </a:t>
            </a:r>
            <a:r>
              <a:rPr lang="en-GB" sz="2400" b="1" dirty="0">
                <a:solidFill>
                  <a:schemeClr val="accent4">
                    <a:lumMod val="50000"/>
                  </a:schemeClr>
                </a:solidFill>
              </a:rPr>
              <a:t>56%. </a:t>
            </a:r>
            <a:endParaRPr lang="en-GB" sz="2000" b="1" dirty="0">
              <a:solidFill>
                <a:schemeClr val="accent4">
                  <a:lumMod val="50000"/>
                </a:schemeClr>
              </a:solidFill>
            </a:endParaRPr>
          </a:p>
        </p:txBody>
      </p:sp>
      <p:sp>
        <p:nvSpPr>
          <p:cNvPr id="17" name="TextBox 16"/>
          <p:cNvSpPr txBox="1"/>
          <p:nvPr/>
        </p:nvSpPr>
        <p:spPr>
          <a:xfrm>
            <a:off x="8385989" y="3720701"/>
            <a:ext cx="3534240" cy="1754326"/>
          </a:xfrm>
          <a:prstGeom prst="rect">
            <a:avLst/>
          </a:prstGeom>
          <a:noFill/>
        </p:spPr>
        <p:txBody>
          <a:bodyPr wrap="square" rtlCol="0">
            <a:spAutoFit/>
          </a:bodyPr>
          <a:lstStyle/>
          <a:p>
            <a:r>
              <a:rPr lang="en-GB" sz="2000" b="1" dirty="0">
                <a:solidFill>
                  <a:schemeClr val="accent4">
                    <a:lumMod val="75000"/>
                  </a:schemeClr>
                </a:solidFill>
              </a:rPr>
              <a:t>located in Canada, </a:t>
            </a:r>
            <a:r>
              <a:rPr lang="en-GB" sz="2000" dirty="0"/>
              <a:t>installed the Ozone laundry system, which enabled the hotel to reduce </a:t>
            </a:r>
            <a:r>
              <a:rPr lang="en-GB" sz="2000"/>
              <a:t>the building’s </a:t>
            </a:r>
            <a:r>
              <a:rPr lang="en-GB" sz="2000" dirty="0"/>
              <a:t>laundry expenses by </a:t>
            </a:r>
            <a:r>
              <a:rPr lang="en-GB" sz="2400" b="1" dirty="0">
                <a:solidFill>
                  <a:schemeClr val="accent4">
                    <a:lumMod val="75000"/>
                  </a:schemeClr>
                </a:solidFill>
              </a:rPr>
              <a:t>70%</a:t>
            </a:r>
          </a:p>
        </p:txBody>
      </p:sp>
      <p:sp>
        <p:nvSpPr>
          <p:cNvPr id="19" name="Snip Diagonal Corner Rectangle 18"/>
          <p:cNvSpPr/>
          <p:nvPr/>
        </p:nvSpPr>
        <p:spPr>
          <a:xfrm>
            <a:off x="7471843" y="5734120"/>
            <a:ext cx="5035903" cy="1107309"/>
          </a:xfrm>
          <a:prstGeom prst="snip2Diag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flipV="1">
            <a:off x="8053181" y="5398827"/>
            <a:ext cx="5053219" cy="19750"/>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8265" y="5159898"/>
            <a:ext cx="7489778" cy="1384995"/>
          </a:xfrm>
          <a:prstGeom prst="rect">
            <a:avLst/>
          </a:prstGeom>
          <a:noFill/>
        </p:spPr>
        <p:txBody>
          <a:bodyPr wrap="square" rtlCol="0">
            <a:spAutoFit/>
          </a:bodyPr>
          <a:lstStyle/>
          <a:p>
            <a:r>
              <a:rPr lang="en-GB" sz="2000" b="1" u="sng" dirty="0">
                <a:solidFill>
                  <a:schemeClr val="accent4">
                    <a:lumMod val="75000"/>
                  </a:schemeClr>
                </a:solidFill>
              </a:rPr>
              <a:t>The laundry room  </a:t>
            </a:r>
          </a:p>
          <a:p>
            <a:r>
              <a:rPr lang="en-GB" sz="2000" dirty="0"/>
              <a:t>The area is seen as one of the hotel most impacting operations, as it generates </a:t>
            </a:r>
            <a:r>
              <a:rPr lang="en-GB" sz="2400" b="1" dirty="0">
                <a:solidFill>
                  <a:schemeClr val="accent4">
                    <a:lumMod val="75000"/>
                  </a:schemeClr>
                </a:solidFill>
              </a:rPr>
              <a:t>15% </a:t>
            </a:r>
            <a:r>
              <a:rPr lang="en-GB" sz="2000" dirty="0"/>
              <a:t>to </a:t>
            </a:r>
            <a:r>
              <a:rPr lang="en-GB" sz="2400" b="1" dirty="0">
                <a:solidFill>
                  <a:schemeClr val="accent4">
                    <a:lumMod val="75000"/>
                  </a:schemeClr>
                </a:solidFill>
              </a:rPr>
              <a:t>20% </a:t>
            </a:r>
            <a:r>
              <a:rPr lang="en-GB" sz="2000" dirty="0"/>
              <a:t>of all energy consumption within the hotel, thus causing a sizable impact on the environment </a:t>
            </a:r>
            <a:endParaRPr lang="en-GB" sz="2400" b="1" dirty="0">
              <a:solidFill>
                <a:schemeClr val="accent4">
                  <a:lumMod val="75000"/>
                </a:schemeClr>
              </a:solidFill>
            </a:endParaRPr>
          </a:p>
        </p:txBody>
      </p:sp>
      <p:sp>
        <p:nvSpPr>
          <p:cNvPr id="23" name="TextBox 22"/>
          <p:cNvSpPr txBox="1"/>
          <p:nvPr/>
        </p:nvSpPr>
        <p:spPr>
          <a:xfrm>
            <a:off x="7512639" y="5790868"/>
            <a:ext cx="4464740" cy="1077218"/>
          </a:xfrm>
          <a:prstGeom prst="rect">
            <a:avLst/>
          </a:prstGeom>
          <a:noFill/>
        </p:spPr>
        <p:txBody>
          <a:bodyPr wrap="square" rtlCol="0">
            <a:spAutoFit/>
          </a:bodyPr>
          <a:lstStyle/>
          <a:p>
            <a:pPr algn="r"/>
            <a:r>
              <a:rPr lang="en-GB" sz="2000" dirty="0">
                <a:solidFill>
                  <a:schemeClr val="bg1"/>
                </a:solidFill>
              </a:rPr>
              <a:t>Water used to operate the machines totals to </a:t>
            </a:r>
            <a:r>
              <a:rPr lang="en-GB" sz="2400" b="1" dirty="0">
                <a:solidFill>
                  <a:schemeClr val="accent3">
                    <a:lumMod val="50000"/>
                  </a:schemeClr>
                </a:solidFill>
              </a:rPr>
              <a:t>16% </a:t>
            </a:r>
            <a:r>
              <a:rPr lang="en-GB" sz="2000" dirty="0">
                <a:solidFill>
                  <a:schemeClr val="bg1"/>
                </a:solidFill>
              </a:rPr>
              <a:t>of the hotels water usage </a:t>
            </a:r>
            <a:endParaRPr lang="en-GB" sz="2400" dirty="0">
              <a:solidFill>
                <a:schemeClr val="bg1"/>
              </a:solidFill>
            </a:endParaRPr>
          </a:p>
        </p:txBody>
      </p:sp>
      <p:sp>
        <p:nvSpPr>
          <p:cNvPr id="20" name="Snip Diagonal Corner Rectangle 19"/>
          <p:cNvSpPr/>
          <p:nvPr/>
        </p:nvSpPr>
        <p:spPr>
          <a:xfrm>
            <a:off x="9215715" y="2754924"/>
            <a:ext cx="3140099" cy="803167"/>
          </a:xfrm>
          <a:prstGeom prst="snip2Diag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9518961" y="2947877"/>
            <a:ext cx="2647658" cy="523220"/>
          </a:xfrm>
          <a:prstGeom prst="rect">
            <a:avLst/>
          </a:prstGeom>
          <a:noFill/>
        </p:spPr>
        <p:txBody>
          <a:bodyPr wrap="square" rtlCol="0">
            <a:spAutoFit/>
          </a:bodyPr>
          <a:lstStyle/>
          <a:p>
            <a:pPr lvl="0" defTabSz="914400">
              <a:defRPr/>
            </a:pPr>
            <a:r>
              <a:rPr lang="en-GB" sz="2800" dirty="0">
                <a:solidFill>
                  <a:schemeClr val="bg1"/>
                </a:solidFill>
              </a:rPr>
              <a:t>Ozone Laundry </a:t>
            </a:r>
            <a:endParaRPr lang="en-GB" sz="2800" b="1" dirty="0">
              <a:solidFill>
                <a:schemeClr val="bg1"/>
              </a:solidFill>
            </a:endParaRPr>
          </a:p>
        </p:txBody>
      </p:sp>
      <p:sp>
        <p:nvSpPr>
          <p:cNvPr id="21" name="Down Arrow 20"/>
          <p:cNvSpPr/>
          <p:nvPr/>
        </p:nvSpPr>
        <p:spPr>
          <a:xfrm rot="8447343">
            <a:off x="11733615" y="2330294"/>
            <a:ext cx="373228" cy="859175"/>
          </a:xfrm>
          <a:prstGeom prst="down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2175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234" y="152400"/>
            <a:ext cx="8596668" cy="1320800"/>
          </a:xfrm>
        </p:spPr>
        <p:txBody>
          <a:bodyPr/>
          <a:lstStyle/>
          <a:p>
            <a:r>
              <a:rPr lang="en-GB" dirty="0"/>
              <a:t>To Conclude   </a:t>
            </a:r>
          </a:p>
        </p:txBody>
      </p:sp>
      <p:cxnSp>
        <p:nvCxnSpPr>
          <p:cNvPr id="3" name="Straight Connector 2"/>
          <p:cNvCxnSpPr/>
          <p:nvPr/>
        </p:nvCxnSpPr>
        <p:spPr>
          <a:xfrm flipV="1">
            <a:off x="197127" y="854765"/>
            <a:ext cx="4499768" cy="19878"/>
          </a:xfrm>
          <a:prstGeom prst="line">
            <a:avLst/>
          </a:prstGeom>
          <a:ln>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Snip Diagonal Corner Rectangle 7"/>
          <p:cNvSpPr/>
          <p:nvPr/>
        </p:nvSpPr>
        <p:spPr>
          <a:xfrm>
            <a:off x="742950" y="2052537"/>
            <a:ext cx="11811000" cy="1205013"/>
          </a:xfrm>
          <a:prstGeom prst="snip2DiagRect">
            <a:avLst/>
          </a:prstGeom>
          <a:solidFill>
            <a:srgbClr val="99C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97127" y="965368"/>
            <a:ext cx="9477146" cy="1015663"/>
          </a:xfrm>
          <a:prstGeom prst="rect">
            <a:avLst/>
          </a:prstGeom>
          <a:noFill/>
        </p:spPr>
        <p:txBody>
          <a:bodyPr wrap="square" rtlCol="0">
            <a:spAutoFit/>
          </a:bodyPr>
          <a:lstStyle/>
          <a:p>
            <a:pPr lvl="0" defTabSz="914400">
              <a:defRPr/>
            </a:pPr>
            <a:r>
              <a:rPr lang="en-GB" sz="2000" dirty="0"/>
              <a:t>Sustainable development is becoming a vital concern for hotels to implement, due to rising costs, increased government pressure and the fierce competition in the hotel market.</a:t>
            </a:r>
          </a:p>
        </p:txBody>
      </p:sp>
      <p:sp>
        <p:nvSpPr>
          <p:cNvPr id="5" name="TextBox 4"/>
          <p:cNvSpPr txBox="1"/>
          <p:nvPr/>
        </p:nvSpPr>
        <p:spPr>
          <a:xfrm>
            <a:off x="463826" y="2090637"/>
            <a:ext cx="11728173" cy="1138773"/>
          </a:xfrm>
          <a:prstGeom prst="rect">
            <a:avLst/>
          </a:prstGeom>
          <a:noFill/>
        </p:spPr>
        <p:txBody>
          <a:bodyPr wrap="square" rtlCol="0">
            <a:spAutoFit/>
          </a:bodyPr>
          <a:lstStyle/>
          <a:p>
            <a:pPr lvl="0" algn="r" defTabSz="914400">
              <a:defRPr/>
            </a:pPr>
            <a:r>
              <a:rPr lang="en-GB" sz="2000" dirty="0">
                <a:solidFill>
                  <a:schemeClr val="bg1"/>
                </a:solidFill>
              </a:rPr>
              <a:t>Hotels are energy-intensive, generating</a:t>
            </a:r>
            <a:r>
              <a:rPr lang="en-GB" sz="2800" b="1" dirty="0">
                <a:solidFill>
                  <a:schemeClr val="accent5">
                    <a:lumMod val="50000"/>
                  </a:schemeClr>
                </a:solidFill>
              </a:rPr>
              <a:t> 2% </a:t>
            </a:r>
            <a:r>
              <a:rPr lang="en-GB" sz="2000" dirty="0">
                <a:solidFill>
                  <a:schemeClr val="bg1"/>
                </a:solidFill>
              </a:rPr>
              <a:t>of the world CO2 emissions, from the consumption of water and energy produced, therefore It is vital for hotels to follow the 3R’s and develop new, cleaner technologies to cope with the energy and water demands.</a:t>
            </a:r>
            <a:r>
              <a:rPr lang="en-GB" sz="2000" dirty="0"/>
              <a:t> </a:t>
            </a:r>
          </a:p>
        </p:txBody>
      </p:sp>
      <p:sp>
        <p:nvSpPr>
          <p:cNvPr id="9" name="Snip Diagonal Corner Rectangle 8"/>
          <p:cNvSpPr/>
          <p:nvPr/>
        </p:nvSpPr>
        <p:spPr>
          <a:xfrm>
            <a:off x="463826" y="5125386"/>
            <a:ext cx="11956774" cy="1341230"/>
          </a:xfrm>
          <a:prstGeom prst="snip2DiagRect">
            <a:avLst/>
          </a:prstGeom>
          <a:solidFill>
            <a:srgbClr val="77B3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97127" y="3466087"/>
            <a:ext cx="11728173" cy="1323439"/>
          </a:xfrm>
          <a:prstGeom prst="rect">
            <a:avLst/>
          </a:prstGeom>
          <a:noFill/>
        </p:spPr>
        <p:txBody>
          <a:bodyPr wrap="square" rtlCol="0">
            <a:spAutoFit/>
          </a:bodyPr>
          <a:lstStyle/>
          <a:p>
            <a:pPr lvl="0" defTabSz="914400">
              <a:defRPr/>
            </a:pPr>
            <a:r>
              <a:rPr lang="en-GB" sz="2000" dirty="0"/>
              <a:t>Hotels that implement sustainable measures can increase profitability as well as encourage</a:t>
            </a:r>
          </a:p>
          <a:p>
            <a:pPr lvl="0" defTabSz="914400">
              <a:defRPr/>
            </a:pPr>
            <a:r>
              <a:rPr lang="en-GB" sz="2000" dirty="0"/>
              <a:t>repeat custom. Going green is considered an attractive trait for a company to acquire, and it enables the business to market in new areas such as TripAdvisor's Green Leader programme,</a:t>
            </a:r>
          </a:p>
          <a:p>
            <a:pPr lvl="0" defTabSz="914400">
              <a:defRPr/>
            </a:pPr>
            <a:r>
              <a:rPr lang="en-GB" sz="2000" dirty="0"/>
              <a:t>as consumer’s environmental awareness is rising.</a:t>
            </a:r>
          </a:p>
        </p:txBody>
      </p:sp>
      <p:sp>
        <p:nvSpPr>
          <p:cNvPr id="7" name="TextBox 6"/>
          <p:cNvSpPr txBox="1"/>
          <p:nvPr/>
        </p:nvSpPr>
        <p:spPr>
          <a:xfrm>
            <a:off x="463827" y="5288170"/>
            <a:ext cx="11728173" cy="1015663"/>
          </a:xfrm>
          <a:prstGeom prst="rect">
            <a:avLst/>
          </a:prstGeom>
          <a:noFill/>
        </p:spPr>
        <p:txBody>
          <a:bodyPr wrap="square" rtlCol="0">
            <a:spAutoFit/>
          </a:bodyPr>
          <a:lstStyle/>
          <a:p>
            <a:pPr algn="r"/>
            <a:r>
              <a:rPr lang="en-GB" sz="2000" dirty="0">
                <a:solidFill>
                  <a:schemeClr val="bg1"/>
                </a:solidFill>
              </a:rPr>
              <a:t>Although sustainable practices are cost-sensitive, and expensive for hotels to implement, it could question the sustainable future of the foundation on which the hospitality industry is built if hotels do not adopt sustainable practices in the company’s daily operations.</a:t>
            </a:r>
          </a:p>
        </p:txBody>
      </p:sp>
    </p:spTree>
    <p:extLst>
      <p:ext uri="{BB962C8B-B14F-4D97-AF65-F5344CB8AC3E}">
        <p14:creationId xmlns:p14="http://schemas.microsoft.com/office/powerpoint/2010/main" val="1854385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7FFA-1C05-4570-8A12-914635CBC958}"/>
              </a:ext>
            </a:extLst>
          </p:cNvPr>
          <p:cNvSpPr>
            <a:spLocks noGrp="1"/>
          </p:cNvSpPr>
          <p:nvPr>
            <p:ph type="title"/>
          </p:nvPr>
        </p:nvSpPr>
        <p:spPr>
          <a:xfrm>
            <a:off x="677334" y="-321547"/>
            <a:ext cx="8596668" cy="221063"/>
          </a:xfrm>
        </p:spPr>
        <p:txBody>
          <a:bodyPr>
            <a:normAutofit fontScale="90000"/>
          </a:bodyPr>
          <a:lstStyle/>
          <a:p>
            <a:endParaRPr lang="en-GB" dirty="0"/>
          </a:p>
        </p:txBody>
      </p:sp>
      <p:sp>
        <p:nvSpPr>
          <p:cNvPr id="3" name="AutoShape 2" descr="Image result for hotel sustainability">
            <a:extLst>
              <a:ext uri="{FF2B5EF4-FFF2-40B4-BE49-F238E27FC236}">
                <a16:creationId xmlns:a16="http://schemas.microsoft.com/office/drawing/2014/main" id="{841B791E-FA7E-4DEB-8B82-4FB16B5F353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12AD755C-53EE-48D2-9440-5ECD9F8BF6CF}"/>
              </a:ext>
            </a:extLst>
          </p:cNvPr>
          <p:cNvPicPr>
            <a:picLocks noChangeAspect="1"/>
          </p:cNvPicPr>
          <p:nvPr/>
        </p:nvPicPr>
        <p:blipFill>
          <a:blip r:embed="rId3"/>
          <a:stretch>
            <a:fillRect/>
          </a:stretch>
        </p:blipFill>
        <p:spPr>
          <a:xfrm>
            <a:off x="3429765" y="2301800"/>
            <a:ext cx="3343829" cy="1863399"/>
          </a:xfrm>
          <a:prstGeom prst="rect">
            <a:avLst/>
          </a:prstGeom>
        </p:spPr>
      </p:pic>
      <p:pic>
        <p:nvPicPr>
          <p:cNvPr id="5" name="Picture 4">
            <a:extLst>
              <a:ext uri="{FF2B5EF4-FFF2-40B4-BE49-F238E27FC236}">
                <a16:creationId xmlns:a16="http://schemas.microsoft.com/office/drawing/2014/main" id="{F56C2CDA-81A7-45C4-8E6A-194AD634B26A}"/>
              </a:ext>
            </a:extLst>
          </p:cNvPr>
          <p:cNvPicPr>
            <a:picLocks noChangeAspect="1"/>
          </p:cNvPicPr>
          <p:nvPr/>
        </p:nvPicPr>
        <p:blipFill>
          <a:blip r:embed="rId4"/>
          <a:stretch>
            <a:fillRect/>
          </a:stretch>
        </p:blipFill>
        <p:spPr>
          <a:xfrm>
            <a:off x="-1" y="0"/>
            <a:ext cx="3084886" cy="2301800"/>
          </a:xfrm>
          <a:prstGeom prst="rect">
            <a:avLst/>
          </a:prstGeom>
        </p:spPr>
      </p:pic>
      <p:pic>
        <p:nvPicPr>
          <p:cNvPr id="6" name="Picture 5">
            <a:extLst>
              <a:ext uri="{FF2B5EF4-FFF2-40B4-BE49-F238E27FC236}">
                <a16:creationId xmlns:a16="http://schemas.microsoft.com/office/drawing/2014/main" id="{355D91C6-B2FC-43AF-86A2-4E1F77FD9217}"/>
              </a:ext>
            </a:extLst>
          </p:cNvPr>
          <p:cNvPicPr>
            <a:picLocks noChangeAspect="1"/>
          </p:cNvPicPr>
          <p:nvPr/>
        </p:nvPicPr>
        <p:blipFill>
          <a:blip r:embed="rId5"/>
          <a:stretch>
            <a:fillRect/>
          </a:stretch>
        </p:blipFill>
        <p:spPr>
          <a:xfrm>
            <a:off x="3057262" y="0"/>
            <a:ext cx="2923445" cy="2301800"/>
          </a:xfrm>
          <a:prstGeom prst="rect">
            <a:avLst/>
          </a:prstGeom>
        </p:spPr>
      </p:pic>
      <p:pic>
        <p:nvPicPr>
          <p:cNvPr id="7" name="Picture 6">
            <a:extLst>
              <a:ext uri="{FF2B5EF4-FFF2-40B4-BE49-F238E27FC236}">
                <a16:creationId xmlns:a16="http://schemas.microsoft.com/office/drawing/2014/main" id="{4BBD7126-608E-4BD7-983E-97289D655526}"/>
              </a:ext>
            </a:extLst>
          </p:cNvPr>
          <p:cNvPicPr>
            <a:picLocks noChangeAspect="1"/>
          </p:cNvPicPr>
          <p:nvPr/>
        </p:nvPicPr>
        <p:blipFill>
          <a:blip r:embed="rId6"/>
          <a:stretch>
            <a:fillRect/>
          </a:stretch>
        </p:blipFill>
        <p:spPr>
          <a:xfrm>
            <a:off x="5980707" y="-36948"/>
            <a:ext cx="3138272" cy="2301799"/>
          </a:xfrm>
          <a:prstGeom prst="rect">
            <a:avLst/>
          </a:prstGeom>
        </p:spPr>
      </p:pic>
      <p:pic>
        <p:nvPicPr>
          <p:cNvPr id="8" name="Picture 7">
            <a:extLst>
              <a:ext uri="{FF2B5EF4-FFF2-40B4-BE49-F238E27FC236}">
                <a16:creationId xmlns:a16="http://schemas.microsoft.com/office/drawing/2014/main" id="{1D04A700-C88E-44D2-8B38-C9D02CEB2162}"/>
              </a:ext>
            </a:extLst>
          </p:cNvPr>
          <p:cNvPicPr>
            <a:picLocks noChangeAspect="1"/>
          </p:cNvPicPr>
          <p:nvPr/>
        </p:nvPicPr>
        <p:blipFill>
          <a:blip r:embed="rId7"/>
          <a:stretch>
            <a:fillRect/>
          </a:stretch>
        </p:blipFill>
        <p:spPr>
          <a:xfrm>
            <a:off x="9118979" y="0"/>
            <a:ext cx="3073022" cy="2301800"/>
          </a:xfrm>
          <a:prstGeom prst="rect">
            <a:avLst/>
          </a:prstGeom>
        </p:spPr>
      </p:pic>
      <p:pic>
        <p:nvPicPr>
          <p:cNvPr id="10" name="Picture 9">
            <a:extLst>
              <a:ext uri="{FF2B5EF4-FFF2-40B4-BE49-F238E27FC236}">
                <a16:creationId xmlns:a16="http://schemas.microsoft.com/office/drawing/2014/main" id="{EFB5C372-2EE4-48B1-8F4E-FEB8C2951961}"/>
              </a:ext>
            </a:extLst>
          </p:cNvPr>
          <p:cNvPicPr>
            <a:picLocks noChangeAspect="1"/>
          </p:cNvPicPr>
          <p:nvPr/>
        </p:nvPicPr>
        <p:blipFill>
          <a:blip r:embed="rId8"/>
          <a:stretch>
            <a:fillRect/>
          </a:stretch>
        </p:blipFill>
        <p:spPr>
          <a:xfrm>
            <a:off x="-1" y="4556201"/>
            <a:ext cx="3073022" cy="2301800"/>
          </a:xfrm>
          <a:prstGeom prst="rect">
            <a:avLst/>
          </a:prstGeom>
        </p:spPr>
      </p:pic>
      <p:pic>
        <p:nvPicPr>
          <p:cNvPr id="11" name="Picture 10">
            <a:extLst>
              <a:ext uri="{FF2B5EF4-FFF2-40B4-BE49-F238E27FC236}">
                <a16:creationId xmlns:a16="http://schemas.microsoft.com/office/drawing/2014/main" id="{125C1D47-ABE9-480F-A8C1-6CC03B0CDF52}"/>
              </a:ext>
            </a:extLst>
          </p:cNvPr>
          <p:cNvPicPr>
            <a:picLocks noChangeAspect="1"/>
          </p:cNvPicPr>
          <p:nvPr/>
        </p:nvPicPr>
        <p:blipFill>
          <a:blip r:embed="rId9"/>
          <a:stretch>
            <a:fillRect/>
          </a:stretch>
        </p:blipFill>
        <p:spPr>
          <a:xfrm>
            <a:off x="9141015" y="2301800"/>
            <a:ext cx="3028950" cy="1863399"/>
          </a:xfrm>
          <a:prstGeom prst="rect">
            <a:avLst/>
          </a:prstGeom>
        </p:spPr>
      </p:pic>
      <p:pic>
        <p:nvPicPr>
          <p:cNvPr id="12" name="Picture 11">
            <a:extLst>
              <a:ext uri="{FF2B5EF4-FFF2-40B4-BE49-F238E27FC236}">
                <a16:creationId xmlns:a16="http://schemas.microsoft.com/office/drawing/2014/main" id="{6E948795-DFB3-4DBE-AB4E-EE41158F720C}"/>
              </a:ext>
            </a:extLst>
          </p:cNvPr>
          <p:cNvPicPr>
            <a:picLocks noChangeAspect="1"/>
          </p:cNvPicPr>
          <p:nvPr/>
        </p:nvPicPr>
        <p:blipFill>
          <a:blip r:embed="rId10"/>
          <a:stretch>
            <a:fillRect/>
          </a:stretch>
        </p:blipFill>
        <p:spPr>
          <a:xfrm>
            <a:off x="3050986" y="4164004"/>
            <a:ext cx="6090029" cy="2722164"/>
          </a:xfrm>
          <a:prstGeom prst="rect">
            <a:avLst/>
          </a:prstGeom>
        </p:spPr>
      </p:pic>
      <p:pic>
        <p:nvPicPr>
          <p:cNvPr id="13" name="Picture 12">
            <a:extLst>
              <a:ext uri="{FF2B5EF4-FFF2-40B4-BE49-F238E27FC236}">
                <a16:creationId xmlns:a16="http://schemas.microsoft.com/office/drawing/2014/main" id="{C8915343-B8D3-4893-B8C5-4449D1E4223F}"/>
              </a:ext>
            </a:extLst>
          </p:cNvPr>
          <p:cNvPicPr>
            <a:picLocks noChangeAspect="1"/>
          </p:cNvPicPr>
          <p:nvPr/>
        </p:nvPicPr>
        <p:blipFill>
          <a:blip r:embed="rId11"/>
          <a:stretch>
            <a:fillRect/>
          </a:stretch>
        </p:blipFill>
        <p:spPr>
          <a:xfrm>
            <a:off x="6693519" y="2275401"/>
            <a:ext cx="2619375" cy="1851654"/>
          </a:xfrm>
          <a:prstGeom prst="rect">
            <a:avLst/>
          </a:prstGeom>
        </p:spPr>
      </p:pic>
      <p:pic>
        <p:nvPicPr>
          <p:cNvPr id="15" name="Picture 14">
            <a:extLst>
              <a:ext uri="{FF2B5EF4-FFF2-40B4-BE49-F238E27FC236}">
                <a16:creationId xmlns:a16="http://schemas.microsoft.com/office/drawing/2014/main" id="{AA785BF2-71A6-4748-BB64-2B58BBE8B41C}"/>
              </a:ext>
            </a:extLst>
          </p:cNvPr>
          <p:cNvPicPr>
            <a:picLocks noChangeAspect="1"/>
          </p:cNvPicPr>
          <p:nvPr/>
        </p:nvPicPr>
        <p:blipFill>
          <a:blip r:embed="rId12"/>
          <a:stretch>
            <a:fillRect/>
          </a:stretch>
        </p:blipFill>
        <p:spPr>
          <a:xfrm>
            <a:off x="9118979" y="4164003"/>
            <a:ext cx="3050986" cy="2698473"/>
          </a:xfrm>
          <a:prstGeom prst="rect">
            <a:avLst/>
          </a:prstGeom>
        </p:spPr>
      </p:pic>
      <p:pic>
        <p:nvPicPr>
          <p:cNvPr id="16" name="Picture 15">
            <a:extLst>
              <a:ext uri="{FF2B5EF4-FFF2-40B4-BE49-F238E27FC236}">
                <a16:creationId xmlns:a16="http://schemas.microsoft.com/office/drawing/2014/main" id="{CD890E90-6545-4DAD-85E2-984E719C2501}"/>
              </a:ext>
            </a:extLst>
          </p:cNvPr>
          <p:cNvPicPr>
            <a:picLocks noChangeAspect="1"/>
          </p:cNvPicPr>
          <p:nvPr/>
        </p:nvPicPr>
        <p:blipFill>
          <a:blip r:embed="rId13"/>
          <a:stretch>
            <a:fillRect/>
          </a:stretch>
        </p:blipFill>
        <p:spPr>
          <a:xfrm>
            <a:off x="2333" y="2275401"/>
            <a:ext cx="3427432" cy="2280800"/>
          </a:xfrm>
          <a:prstGeom prst="rect">
            <a:avLst/>
          </a:prstGeom>
        </p:spPr>
      </p:pic>
    </p:spTree>
    <p:extLst>
      <p:ext uri="{BB962C8B-B14F-4D97-AF65-F5344CB8AC3E}">
        <p14:creationId xmlns:p14="http://schemas.microsoft.com/office/powerpoint/2010/main" val="2942140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416" y="1162050"/>
            <a:ext cx="9704916" cy="3219450"/>
          </a:xfrm>
        </p:spPr>
        <p:txBody>
          <a:bodyPr>
            <a:normAutofit/>
          </a:bodyPr>
          <a:lstStyle/>
          <a:p>
            <a:pPr algn="ctr"/>
            <a:r>
              <a:rPr lang="en-GB" sz="7200" dirty="0"/>
              <a:t>Thank you for </a:t>
            </a:r>
            <a:br>
              <a:rPr lang="en-GB" sz="7200" dirty="0"/>
            </a:br>
            <a:r>
              <a:rPr lang="en-GB" sz="7200" dirty="0"/>
              <a:t>listening </a:t>
            </a:r>
          </a:p>
        </p:txBody>
      </p:sp>
      <p:cxnSp>
        <p:nvCxnSpPr>
          <p:cNvPr id="4" name="Straight Connector 3"/>
          <p:cNvCxnSpPr/>
          <p:nvPr/>
        </p:nvCxnSpPr>
        <p:spPr>
          <a:xfrm>
            <a:off x="1562100" y="3562350"/>
            <a:ext cx="7181850" cy="381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2000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8777</TotalTime>
  <Words>3306</Words>
  <Application>Microsoft Office PowerPoint</Application>
  <PresentationFormat>Widescreen</PresentationFormat>
  <Paragraphs>224</Paragraphs>
  <Slides>13</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Making Hotels  more Sustainable more Profitable and…. more Attractive to guests</vt:lpstr>
      <vt:lpstr>Blue planet footage</vt:lpstr>
      <vt:lpstr>To Be Discussed </vt:lpstr>
      <vt:lpstr>What is Sustainable Development</vt:lpstr>
      <vt:lpstr>The Effect the Hotel Industry has on  the Environment</vt:lpstr>
      <vt:lpstr>The                       of the Hotels    Incorporating Sustainable Practices  </vt:lpstr>
      <vt:lpstr>Green Hotels</vt:lpstr>
      <vt:lpstr>Greenest Hotel in America </vt:lpstr>
      <vt:lpstr>10 Sustainable features of the Proximity Hotel.</vt:lpstr>
      <vt:lpstr>Sustainable Practices Implemented By Other Hotel Chains </vt:lpstr>
      <vt:lpstr>To Conclude   </vt:lpstr>
      <vt:lpstr>PowerPoint Presentation</vt:lpstr>
      <vt:lpstr>Thank you for  listening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 the Hotel and Hospitality Industry</dc:title>
  <dc:creator>Gemma Seale</dc:creator>
  <cp:lastModifiedBy>Samantha Birdsell</cp:lastModifiedBy>
  <cp:revision>99</cp:revision>
  <cp:lastPrinted>2018-06-21T06:26:57Z</cp:lastPrinted>
  <dcterms:created xsi:type="dcterms:W3CDTF">2017-11-10T10:06:57Z</dcterms:created>
  <dcterms:modified xsi:type="dcterms:W3CDTF">2020-02-22T17:10:58Z</dcterms:modified>
</cp:coreProperties>
</file>