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FF168C-FBD1-4A9C-B155-0451BDB99691}" type="datetimeFigureOut">
              <a:rPr lang="en-US" smtClean="0"/>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0EAFB59-D0FB-4F84-9441-70E618AB6AEE}" type="slidenum">
              <a:rPr lang="en-US" smtClean="0"/>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62FF168C-FBD1-4A9C-B155-0451BDB99691}"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EAFB59-D0FB-4F84-9441-70E618AB6AEE}" type="slidenum">
              <a:rPr lang="en-US" smtClean="0"/>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62FF168C-FBD1-4A9C-B155-0451BDB99691}"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EAFB59-D0FB-4F84-9441-70E618AB6AEE}" type="slidenum">
              <a:rPr lang="en-US" smtClean="0"/>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62FF168C-FBD1-4A9C-B155-0451BDB99691}"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EAFB59-D0FB-4F84-9441-70E618AB6AEE}" type="slidenum">
              <a:rPr lang="en-US" smtClean="0"/>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62FF168C-FBD1-4A9C-B155-0451BDB99691}"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EAFB59-D0FB-4F84-9441-70E618AB6AEE}" type="slidenum">
              <a:rPr lang="en-US" smtClean="0"/>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FF168C-FBD1-4A9C-B155-0451BDB99691}"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EAFB59-D0FB-4F84-9441-70E618AB6AEE}" type="slidenum">
              <a:rPr lang="en-US" smtClean="0"/>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FF168C-FBD1-4A9C-B155-0451BDB99691}"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EAFB59-D0FB-4F84-9441-70E618AB6AEE}"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62FF168C-FBD1-4A9C-B155-0451BDB99691}"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EAFB59-D0FB-4F84-9441-70E618AB6AEE}" type="slidenum">
              <a:rPr lang="en-US" smtClean="0"/>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2FF168C-FBD1-4A9C-B155-0451BDB99691}" type="datetimeFigureOut">
              <a:rPr lang="en-US" smtClean="0"/>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70EAFB59-D0FB-4F84-9441-70E618AB6AEE}" type="slidenum">
              <a:rPr lang="en-US" smtClean="0"/>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62FF168C-FBD1-4A9C-B155-0451BDB99691}"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EAFB59-D0FB-4F84-9441-70E618AB6AEE}" type="slidenum">
              <a:rPr lang="en-US" smtClean="0"/>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62FF168C-FBD1-4A9C-B155-0451BDB99691}"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EAFB59-D0FB-4F84-9441-70E618AB6AEE}" type="slidenum">
              <a:rPr lang="en-US" smtClean="0"/>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2">
            <a:extLst>
              <a:ext uri="{28A0092B-C50C-407E-A947-70E740481C1C}">
                <a14:useLocalDpi xmlns:a14="http://schemas.microsoft.com/office/drawing/2010/main" val="0"/>
              </a:ext>
            </a:extLst>
          </a:blip>
          <a:srcRect t="1538" b="-1538"/>
          <a:stretch>
            <a:fillRect/>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2FF168C-FBD1-4A9C-B155-0451BDB99691}" type="datetimeFigureOut">
              <a:rPr lang="en-US" smtClean="0"/>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0EAFB59-D0FB-4F84-9441-70E618AB6AEE}" type="slidenum">
              <a:rPr lang="en-US" smtClean="0"/>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3600" dirty="0"/>
              <a:t>Communication Barriers and Teamwork at Flight Foods Ltd</a:t>
            </a:r>
            <a:endParaRPr lang="en-US" sz="3600" dirty="0"/>
          </a:p>
        </p:txBody>
      </p:sp>
      <p:sp>
        <p:nvSpPr>
          <p:cNvPr id="3" name="Subtitle 2"/>
          <p:cNvSpPr>
            <a:spLocks noGrp="1"/>
          </p:cNvSpPr>
          <p:nvPr>
            <p:ph type="subTitle" idx="1"/>
          </p:nvPr>
        </p:nvSpPr>
        <p:spPr>
          <a:xfrm>
            <a:off x="2692398" y="3657596"/>
            <a:ext cx="6815669" cy="1618491"/>
          </a:xfrm>
        </p:spPr>
        <p:txBody>
          <a:bodyPr>
            <a:normAutofit fontScale="85000" lnSpcReduction="20000"/>
          </a:bodyPr>
          <a:lstStyle/>
          <a:p>
            <a:pPr algn="ctr"/>
            <a:r>
              <a:rPr lang="en-US" dirty="0"/>
              <a:t>Module: Effective Teamwork and Communication</a:t>
            </a:r>
            <a:br>
              <a:rPr lang="en-US" dirty="0"/>
            </a:br>
            <a:r>
              <a:rPr lang="en-US" dirty="0"/>
              <a:t>Module Code: LCLM4003</a:t>
            </a:r>
            <a:endParaRPr lang="en-US" dirty="0"/>
          </a:p>
          <a:p>
            <a:pPr algn="ctr"/>
            <a:r>
              <a:rPr lang="en-US" dirty="0" err="1"/>
              <a:t>Programme</a:t>
            </a:r>
            <a:r>
              <a:rPr lang="en-US" dirty="0"/>
              <a:t>: Cert HE Business Skills for the Workplace</a:t>
            </a:r>
            <a:endParaRPr lang="en-US" dirty="0"/>
          </a:p>
          <a:p>
            <a:pPr algn="ctr"/>
            <a:r>
              <a:rPr lang="en-US" dirty="0"/>
              <a:t>Student Name:</a:t>
            </a:r>
            <a:r>
              <a:rPr lang="en-US" altLang="en-US" dirty="0"/>
              <a:t>2508535</a:t>
            </a:r>
            <a:br>
              <a:rPr lang="en-US" dirty="0"/>
            </a:br>
            <a:r>
              <a:rPr lang="en-US" dirty="0"/>
              <a:t>Student ID:</a:t>
            </a:r>
            <a:r>
              <a:rPr lang="en-US" altLang="en-US" dirty="0"/>
              <a:t>Safar Hassan Mohammed</a:t>
            </a:r>
            <a:endParaRPr lang="en-US" altLang="en-US" dirty="0"/>
          </a:p>
          <a:p>
            <a:pPr algn="ctr"/>
            <a:endParaRPr lang="en-US"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and Overview </a:t>
            </a:r>
            <a:endParaRPr lang="en-US" dirty="0"/>
          </a:p>
        </p:txBody>
      </p:sp>
      <p:sp>
        <p:nvSpPr>
          <p:cNvPr id="3" name="Content Placeholder 2"/>
          <p:cNvSpPr>
            <a:spLocks noGrp="1"/>
          </p:cNvSpPr>
          <p:nvPr>
            <p:ph idx="1"/>
          </p:nvPr>
        </p:nvSpPr>
        <p:spPr/>
        <p:txBody>
          <a:bodyPr>
            <a:normAutofit lnSpcReduction="10000"/>
          </a:bodyPr>
          <a:lstStyle/>
          <a:p>
            <a:r>
              <a:rPr lang="en-US" dirty="0"/>
              <a:t>This presentation will discuss the communication issues within the Flight Foods Ltd, a company that manufactures ready meals to airline passengers. Food quality and operational errors have been some of the issues that have been experienced by the organization in the recent past that has impacted its reputation and business performance.</a:t>
            </a:r>
            <a:endParaRPr lang="en-US" dirty="0"/>
          </a:p>
          <a:p>
            <a:r>
              <a:rPr lang="en-US" dirty="0"/>
              <a:t>This presentation is aimed at identifying the major communication barriers existing in the organization and interpolating them in terms of the established theories of communication. It will also make suggestions that would assist in enhancing communication and cooperation in the company. </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Case Study Background</a:t>
            </a:r>
            <a:endParaRPr lang="en-US" dirty="0"/>
          </a:p>
        </p:txBody>
      </p:sp>
      <p:sp>
        <p:nvSpPr>
          <p:cNvPr id="3" name="Content Placeholder 2"/>
          <p:cNvSpPr>
            <a:spLocks noGrp="1"/>
          </p:cNvSpPr>
          <p:nvPr>
            <p:ph idx="1"/>
          </p:nvPr>
        </p:nvSpPr>
        <p:spPr/>
        <p:txBody>
          <a:bodyPr>
            <a:normAutofit lnSpcReduction="10000"/>
          </a:bodyPr>
          <a:lstStyle/>
          <a:p>
            <a:r>
              <a:rPr lang="en-US" dirty="0"/>
              <a:t>Flight Foods Ltd is a midsize food production enterprise that prepares ready food to the airline clients. In the recent past, the company has been struggling with a number of severe operational issues, such as undercooking, improper packaging and the insertion of meat into vegetarian food. These problems have attracted grievances by the airline customers and the company has lost contracts.</a:t>
            </a:r>
            <a:endParaRPr lang="en-US" dirty="0"/>
          </a:p>
          <a:p>
            <a:r>
              <a:rPr lang="en-US" dirty="0"/>
              <a:t>The employees are around forty employees who are of five cultural groups. The employees are also spread across the board with age diffusing between sixteen and sixty years. Secondly, the production environment has outdated and noisy machines, hence, communication between the manager and the employees will be more difficult.</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Environmental Noise Barrier</a:t>
            </a:r>
            <a:endParaRPr lang="en-US" dirty="0"/>
          </a:p>
        </p:txBody>
      </p:sp>
      <p:sp>
        <p:nvSpPr>
          <p:cNvPr id="3" name="Content Placeholder 2"/>
          <p:cNvSpPr>
            <a:spLocks noGrp="1"/>
          </p:cNvSpPr>
          <p:nvPr>
            <p:ph idx="1"/>
          </p:nvPr>
        </p:nvSpPr>
        <p:spPr/>
        <p:txBody>
          <a:bodyPr>
            <a:normAutofit lnSpcReduction="10000"/>
          </a:bodyPr>
          <a:lstStyle/>
          <a:p>
            <a:r>
              <a:rPr lang="en-US" dirty="0"/>
              <a:t>Environmental noise is one of the greatest sources of communication impediments in the factory. There are obsolete machines in the production area, which make the working conditions very noisy. This sound disturbs the hearing capacity of the workers especially when production is in high swing.</a:t>
            </a:r>
            <a:endParaRPr lang="en-US" dirty="0"/>
          </a:p>
          <a:p>
            <a:r>
              <a:rPr lang="en-US" dirty="0"/>
              <a:t>Noise according to communication model by Shannon and Weaver is any disturbance to passing of a message between the sender and receiver (Shannon and Weaver, 1949). With the scenario of Flight Foods Ltd, the fact that the production area is always noisy makes it more likely that the employees in the production area will misinterpret the instructions given to them regarding the hygiene protocols, food preparation, and food packaging. </a:t>
            </a:r>
            <a:endParaRPr lang="en-US" dirty="0"/>
          </a:p>
          <a:p>
            <a:pPr marL="0" indent="0">
              <a:buNone/>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Language Barrier </a:t>
            </a:r>
            <a:endParaRPr lang="en-US" dirty="0"/>
          </a:p>
        </p:txBody>
      </p:sp>
      <p:sp>
        <p:nvSpPr>
          <p:cNvPr id="3" name="Content Placeholder 2"/>
          <p:cNvSpPr>
            <a:spLocks noGrp="1"/>
          </p:cNvSpPr>
          <p:nvPr>
            <p:ph idx="1"/>
          </p:nvPr>
        </p:nvSpPr>
        <p:spPr/>
        <p:txBody>
          <a:bodyPr>
            <a:normAutofit fontScale="92500" lnSpcReduction="20000"/>
          </a:bodyPr>
          <a:lstStyle/>
          <a:p>
            <a:r>
              <a:rPr lang="en-US" dirty="0"/>
              <a:t>The Flight Foods Ltd has many employees who are immigrants who do not have a lot of proficiency in English. Due to this reason, employees tend to use their native languages and very minimal English words when communicating with the manager. This scenario makes one more likely to get confused over work tasks.</a:t>
            </a:r>
            <a:endParaRPr lang="en-US" dirty="0"/>
          </a:p>
          <a:p>
            <a:r>
              <a:rPr lang="en-US" dirty="0"/>
              <a:t>According to the Schramm communication model, communication requires the presence of a common field of experience between the sender and the recipient (Schramm, 1954). Lack of a common language may lead to employees and managers not decoding messages accurately because they are not of the same language ability. </a:t>
            </a:r>
            <a:endParaRPr lang="en-US" dirty="0"/>
          </a:p>
          <a:p>
            <a:r>
              <a:rPr lang="en-US" dirty="0"/>
              <a:t>Even minor misunderstandings may cause severe errors in a food production conditions. Such errors can be wrong food preparation or neglecting hygiene measures.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Generational Communication Barrier</a:t>
            </a:r>
            <a:endParaRPr lang="en-US" dirty="0"/>
          </a:p>
        </p:txBody>
      </p:sp>
      <p:sp>
        <p:nvSpPr>
          <p:cNvPr id="3" name="Content Placeholder 2"/>
          <p:cNvSpPr>
            <a:spLocks noGrp="1"/>
          </p:cNvSpPr>
          <p:nvPr>
            <p:ph idx="1"/>
          </p:nvPr>
        </p:nvSpPr>
        <p:spPr/>
        <p:txBody>
          <a:bodyPr>
            <a:normAutofit fontScale="92500" lnSpcReduction="20000"/>
          </a:bodyPr>
          <a:lstStyle/>
          <a:p>
            <a:r>
              <a:rPr lang="en-US" dirty="0"/>
              <a:t>Flight Foods ltd has employees ranging in age between sixteen and sixty in the workforce. This broad age bracket implies that employees can possess diverse communication styles, experience and also disposition towards work regulations. Such differences have the capacity to influence reception and understanding of instructions. </a:t>
            </a:r>
            <a:endParaRPr lang="en-US" dirty="0"/>
          </a:p>
          <a:p>
            <a:r>
              <a:rPr lang="en-US" dirty="0"/>
              <a:t>Employees that are younger can be less experienced and do not always see the relevance of strict procedures. However, old employees might be more experience-driven and might perceive instructions in a different way than the management. </a:t>
            </a:r>
            <a:endParaRPr lang="en-US" dirty="0"/>
          </a:p>
          <a:p>
            <a:r>
              <a:rPr lang="en-US" dirty="0"/>
              <a:t>These differences in generations might diminish effectiveness of communication and team work. When not all workers understand instructions in the same way they may make mistakes and have operational issues.  </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Cultural Communication Barrier </a:t>
            </a:r>
            <a:endParaRPr lang="en-US" dirty="0"/>
          </a:p>
        </p:txBody>
      </p:sp>
      <p:sp>
        <p:nvSpPr>
          <p:cNvPr id="3" name="Content Placeholder 2"/>
          <p:cNvSpPr>
            <a:spLocks noGrp="1"/>
          </p:cNvSpPr>
          <p:nvPr>
            <p:ph idx="1"/>
          </p:nvPr>
        </p:nvSpPr>
        <p:spPr/>
        <p:txBody>
          <a:bodyPr>
            <a:normAutofit fontScale="85000" lnSpcReduction="10000"/>
          </a:bodyPr>
          <a:lstStyle/>
          <a:p>
            <a:r>
              <a:rPr lang="en-US" dirty="0"/>
              <a:t>Flight Foods Ltd has the workforce comprising of employees with a variety of five different cultural backgrounds. The differences between cultures may affect the way in which individuals interact with one another, perceive orders and obey them in the work environment. Such differences can cause misunderstandings between the workers and the management. </a:t>
            </a:r>
            <a:endParaRPr lang="en-US" dirty="0"/>
          </a:p>
          <a:p>
            <a:r>
              <a:rPr lang="en-US" dirty="0"/>
              <a:t>It is believed that the transmission and reception of messages depends on culture, social systems and communication skills as a result of the SMCR model of communication (Berlo, 1960). Such factors can influence the interpretation of the messages when individuals of diverse cultures interact. </a:t>
            </a:r>
            <a:endParaRPr lang="en-US" dirty="0"/>
          </a:p>
          <a:p>
            <a:r>
              <a:rPr lang="en-US" dirty="0"/>
              <a:t>In the absence of appropriate intercultural awareness, staff members can misinterpret the expectations at their job place. This has the ability to diminish collaborative effort and bring about functional issues in the organization. </a:t>
            </a:r>
            <a:endParaRPr lang="en-US" dirty="0"/>
          </a:p>
          <a:p>
            <a:pPr marL="0" indent="0">
              <a:buNone/>
            </a:pP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Emotional Barrier</a:t>
            </a:r>
            <a:endParaRPr lang="en-US" dirty="0"/>
          </a:p>
        </p:txBody>
      </p:sp>
      <p:sp>
        <p:nvSpPr>
          <p:cNvPr id="3" name="Content Placeholder 2"/>
          <p:cNvSpPr>
            <a:spLocks noGrp="1"/>
          </p:cNvSpPr>
          <p:nvPr>
            <p:ph idx="1"/>
          </p:nvPr>
        </p:nvSpPr>
        <p:spPr/>
        <p:txBody>
          <a:bodyPr>
            <a:normAutofit fontScale="92500" lnSpcReduction="20000"/>
          </a:bodyPr>
          <a:lstStyle/>
          <a:p>
            <a:r>
              <a:rPr lang="en-US" dirty="0"/>
              <a:t>Communication in the organization is also affected by emotional causes. The manager is frustrated and stressed whenever he encounters operational mistakes at the factory. This kind of emotional response may cause an adverse impact on communication with the employees. </a:t>
            </a:r>
            <a:endParaRPr lang="en-US" dirty="0"/>
          </a:p>
          <a:p>
            <a:r>
              <a:rPr lang="en-US" dirty="0"/>
              <a:t>The managers should not be angry or impatient when communicating with the employees, as they can become uncomfortable or even hesitant to raise questions. This will help in avoiding confusion by the workers in trying to get clarification where the instructions are not clearly understood. </a:t>
            </a:r>
            <a:endParaRPr lang="en-US" dirty="0"/>
          </a:p>
          <a:p>
            <a:r>
              <a:rPr lang="en-US" dirty="0"/>
              <a:t>Consequently, emotional strain at the workplace can lead to the probability of errors. Instead of taking the risk of communication with the manager, employees will go ahead with their task as it is. </a:t>
            </a:r>
            <a:endParaRPr lang="en-US" dirty="0"/>
          </a:p>
          <a:p>
            <a:pPr marL="0" indent="0">
              <a:buNone/>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Recommendations to Improve Communication</a:t>
            </a:r>
            <a:endParaRPr lang="en-US" dirty="0"/>
          </a:p>
        </p:txBody>
      </p:sp>
      <p:sp>
        <p:nvSpPr>
          <p:cNvPr id="3" name="Content Placeholder 2"/>
          <p:cNvSpPr>
            <a:spLocks noGrp="1"/>
          </p:cNvSpPr>
          <p:nvPr>
            <p:ph idx="1"/>
          </p:nvPr>
        </p:nvSpPr>
        <p:spPr/>
        <p:txBody>
          <a:bodyPr>
            <a:normAutofit fontScale="85000" lnSpcReduction="10000"/>
          </a:bodyPr>
          <a:lstStyle/>
          <a:p>
            <a:r>
              <a:rPr lang="en-US" dirty="0"/>
              <a:t>The organization must also implement structured food hygiene training, safety training and communication training programs. Responsibility and expectations of all employees would be communicated to them properly through proper training. </a:t>
            </a:r>
            <a:endParaRPr lang="en-US" dirty="0"/>
          </a:p>
          <a:p>
            <a:r>
              <a:rPr lang="en-US" dirty="0"/>
              <a:t>The production area should be equipped with visual instructions and multilingual signs to assist workers with limited knowledge of the English language. These tools have the potential of enhancing comprehension and eliminating the likelihood of errors when preparing and packaging food. </a:t>
            </a:r>
            <a:endParaRPr lang="en-US" dirty="0"/>
          </a:p>
          <a:p>
            <a:r>
              <a:rPr lang="en-US" dirty="0"/>
              <a:t>The company ought also to enhance working conditions by ensuring that the machinery are well maintained as well as not so noisy. The management should also encourage healthy communication that is respectful, as well as foster collaboration among employees of different cultural backgrounds. </a:t>
            </a:r>
            <a:endParaRPr lang="en-US" dirty="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US" dirty="0"/>
          </a:p>
        </p:txBody>
      </p:sp>
      <p:sp>
        <p:nvSpPr>
          <p:cNvPr id="3" name="Content Placeholder 2"/>
          <p:cNvSpPr>
            <a:spLocks noGrp="1"/>
          </p:cNvSpPr>
          <p:nvPr>
            <p:ph idx="1"/>
          </p:nvPr>
        </p:nvSpPr>
        <p:spPr/>
        <p:txBody>
          <a:bodyPr>
            <a:normAutofit fontScale="85000" lnSpcReduction="10000"/>
          </a:bodyPr>
          <a:lstStyle/>
          <a:p>
            <a:r>
              <a:rPr lang="en-US" dirty="0"/>
              <a:t>The case study of Flight Foods Ltd illustrates that, communication barriers can adversely impact on organizational performance. Noise in the environment, lack of language, cultural variations, intergenerational differences and emotional responses are some of the causes that lead to misunderstandings at work place. </a:t>
            </a:r>
            <a:endParaRPr lang="en-US" dirty="0"/>
          </a:p>
          <a:p>
            <a:r>
              <a:rPr lang="en-US" dirty="0"/>
              <a:t>Theories of communication like the ones formulated by </a:t>
            </a:r>
            <a:r>
              <a:rPr lang="en-US" b="1" dirty="0"/>
              <a:t>Shannon and Weaver, Schramm and Berlo</a:t>
            </a:r>
            <a:r>
              <a:rPr lang="en-US" dirty="0"/>
              <a:t> assist in understanding why such issues are taking place. These are the models that point out the way noise, cultural background, and mutual understanding affect the effectiveness of communication. </a:t>
            </a:r>
            <a:endParaRPr lang="en-US" dirty="0"/>
          </a:p>
          <a:p>
            <a:r>
              <a:rPr lang="en-US" dirty="0"/>
              <a:t>Flight Foods Ltd can minimize errors in their operational activities by enhancing training, communication practices, and working conditions. Productivity and customer satisfaction would eventually be enhanced with effective communication and team work. </a:t>
            </a:r>
            <a:endParaRPr lang="en-US" dirty="0"/>
          </a:p>
          <a:p>
            <a:pPr marL="0" indent="0">
              <a:buNone/>
            </a:pP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US" dirty="0"/>
          </a:p>
        </p:txBody>
      </p:sp>
      <p:sp>
        <p:nvSpPr>
          <p:cNvPr id="3" name="Content Placeholder 2"/>
          <p:cNvSpPr>
            <a:spLocks noGrp="1"/>
          </p:cNvSpPr>
          <p:nvPr>
            <p:ph idx="1"/>
          </p:nvPr>
        </p:nvSpPr>
        <p:spPr/>
        <p:txBody>
          <a:bodyPr>
            <a:normAutofit lnSpcReduction="10000"/>
          </a:bodyPr>
          <a:lstStyle/>
          <a:p>
            <a:r>
              <a:rPr lang="en-US" dirty="0"/>
              <a:t>Berlo, D.K., 1960. </a:t>
            </a:r>
            <a:r>
              <a:rPr lang="en-US" i="1" dirty="0"/>
              <a:t>The Process of Communication</a:t>
            </a:r>
            <a:r>
              <a:rPr lang="en-US" dirty="0"/>
              <a:t>. New York: Holt, Rinehart and Winston.</a:t>
            </a:r>
            <a:endParaRPr lang="en-US" dirty="0"/>
          </a:p>
          <a:p>
            <a:r>
              <a:rPr lang="en-US" dirty="0"/>
              <a:t>Robbins, S.P. and Judge, T.A., 2021. </a:t>
            </a:r>
            <a:r>
              <a:rPr lang="en-US" i="1" dirty="0" err="1"/>
              <a:t>Organisational</a:t>
            </a:r>
            <a:r>
              <a:rPr lang="en-US" i="1" dirty="0"/>
              <a:t> </a:t>
            </a:r>
            <a:r>
              <a:rPr lang="en-US" i="1" dirty="0" err="1"/>
              <a:t>Behaviour</a:t>
            </a:r>
            <a:r>
              <a:rPr lang="en-US" dirty="0"/>
              <a:t>. 18th ed. Harlow: Pearson Education.</a:t>
            </a:r>
            <a:endParaRPr lang="en-US" dirty="0"/>
          </a:p>
          <a:p>
            <a:r>
              <a:rPr lang="en-US" dirty="0"/>
              <a:t>Schramm, W., 1954. </a:t>
            </a:r>
            <a:r>
              <a:rPr lang="en-US" i="1" dirty="0"/>
              <a:t>The Process and Effects of Mass Communication</a:t>
            </a:r>
            <a:r>
              <a:rPr lang="en-US" dirty="0"/>
              <a:t>. Urbana: University of Illinois Press.</a:t>
            </a:r>
            <a:endParaRPr lang="en-US" dirty="0"/>
          </a:p>
          <a:p>
            <a:r>
              <a:rPr lang="en-US" dirty="0"/>
              <a:t>Shannon, C.E. and Weaver, W., 1949. </a:t>
            </a:r>
            <a:r>
              <a:rPr lang="en-US" i="1" dirty="0"/>
              <a:t>The Mathematical Theory of Communication</a:t>
            </a:r>
            <a:r>
              <a:rPr lang="en-US" dirty="0"/>
              <a:t>. Urbana: University of Illinois Press.</a:t>
            </a:r>
            <a:endParaRPr lang="en-US" dirty="0"/>
          </a:p>
          <a:p>
            <a:pPr marL="0" indent="0">
              <a:buNone/>
            </a:pPr>
            <a:r>
              <a:rPr lang="en-US" dirty="0"/>
              <a:t> </a:t>
            </a:r>
            <a:endParaRPr lang="en-US" dirty="0"/>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7800</Words>
  <Application>WPS Presentation</Application>
  <PresentationFormat>Widescreen</PresentationFormat>
  <Paragraphs>71</Paragraphs>
  <Slides>11</Slides>
  <Notes>0</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11</vt:i4>
      </vt:variant>
    </vt:vector>
  </HeadingPairs>
  <TitlesOfParts>
    <vt:vector size="19" baseType="lpstr">
      <vt:lpstr>Arial</vt:lpstr>
      <vt:lpstr>SimSun</vt:lpstr>
      <vt:lpstr>Wingdings</vt:lpstr>
      <vt:lpstr>Gill Sans MT</vt:lpstr>
      <vt:lpstr>Microsoft YaHei</vt:lpstr>
      <vt:lpstr>Arial Unicode MS</vt:lpstr>
      <vt:lpstr>Calibri</vt:lpstr>
      <vt:lpstr>Gallery</vt:lpstr>
      <vt:lpstr>Communication Barriers and Teamwork at Flight Foods Ltd</vt:lpstr>
      <vt:lpstr>Introduction and Overview </vt:lpstr>
      <vt:lpstr>Case Study Background</vt:lpstr>
      <vt:lpstr>Environmental Noise Barrier</vt:lpstr>
      <vt:lpstr>Language Barrier </vt:lpstr>
      <vt:lpstr>Generational Communication Barrier</vt:lpstr>
      <vt:lpstr>Cultural Communication Barrier </vt:lpstr>
      <vt:lpstr>Emotional Barrier</vt:lpstr>
      <vt:lpstr>Recommendations to Improve Communication</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Raqeeb Ahmad Khan</dc:creator>
  <cp:lastModifiedBy>Aiman Khan</cp:lastModifiedBy>
  <cp:revision>42</cp:revision>
  <dcterms:created xsi:type="dcterms:W3CDTF">2026-03-09T09:12:00Z</dcterms:created>
  <dcterms:modified xsi:type="dcterms:W3CDTF">2026-03-11T12:53:48Z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5AFFEE883A77429C981CB9285896BA31_12</vt:lpwstr>
  </property>
  <property fmtid="{D5CDD505-2E9C-101B-9397-08002B2CF9AE}" pid="3" name="KSOProductBuildVer">
    <vt:lpwstr>1033-12.1.0.25242</vt:lpwstr>
  </property>
</Properties>
</file>