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62" r:id="rId4"/>
    <p:sldId id="258" r:id="rId5"/>
    <p:sldId id="260" r:id="rId6"/>
    <p:sldId id="26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728" autoAdjust="0"/>
  </p:normalViewPr>
  <p:slideViewPr>
    <p:cSldViewPr snapToGrid="0">
      <p:cViewPr varScale="1">
        <p:scale>
          <a:sx n="76" d="100"/>
          <a:sy n="76" d="100"/>
        </p:scale>
        <p:origin x="306" y="171"/>
      </p:cViewPr>
      <p:guideLst/>
    </p:cSldViewPr>
  </p:slideViewPr>
  <p:outlineViewPr>
    <p:cViewPr>
      <p:scale>
        <a:sx n="33" d="100"/>
        <a:sy n="33" d="100"/>
      </p:scale>
      <p:origin x="0" y="-3267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6EEE05-1F21-4168-9CD8-2F15E9F41D6E}" type="datetimeFigureOut">
              <a:rPr lang="en-GB" smtClean="0"/>
              <a:t>15/12/2025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6B7B81-D36A-4494-AEC2-5FD658F344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813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6B7B81-D36A-4494-AEC2-5FD658F3440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1573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400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041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598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719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12/15/2025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887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12/15/2025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373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12/15/2025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7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926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461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628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32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847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51CB7C84-E38B-06FD-0374-D0912D8B9AC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0153" b="9490"/>
          <a:stretch>
            <a:fillRect/>
          </a:stretch>
        </p:blipFill>
        <p:spPr>
          <a:xfrm>
            <a:off x="700757" y="68367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C5A495-B910-2DDB-676E-F0D0C1E0F4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 fontScale="90000"/>
          </a:bodyPr>
          <a:lstStyle/>
          <a:p>
            <a:r>
              <a:rPr lang="en-GB" dirty="0"/>
              <a:t>Advanced Cyber Security Part 3 Demonstration</a:t>
            </a:r>
            <a:br>
              <a:rPr lang="en-GB" sz="5400" b="0" dirty="0"/>
            </a:br>
            <a:br>
              <a:rPr lang="en-GB" sz="5400" dirty="0"/>
            </a:br>
            <a:endParaRPr lang="en-GB" sz="54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DD6101-B8CD-7822-54A5-466DB2AE6A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0757" y="2760293"/>
            <a:ext cx="11186443" cy="3965248"/>
          </a:xfrm>
        </p:spPr>
        <p:txBody>
          <a:bodyPr>
            <a:normAutofit fontScale="40000" lnSpcReduction="20000"/>
          </a:bodyPr>
          <a:lstStyle/>
          <a:p>
            <a:pPr algn="l"/>
            <a:r>
              <a:rPr lang="en-GB" sz="6200" b="1" u="sng" dirty="0"/>
              <a:t>Name: Ghazala Firdous</a:t>
            </a:r>
          </a:p>
          <a:p>
            <a:pPr algn="l"/>
            <a:r>
              <a:rPr lang="en-GB" sz="6200" b="1" u="sng" dirty="0"/>
              <a:t>Student Number: 2243660</a:t>
            </a:r>
          </a:p>
          <a:p>
            <a:pPr algn="l"/>
            <a:r>
              <a:rPr lang="en-GB" sz="6200" b="1" u="sng" dirty="0"/>
              <a:t>Module Code: ACC600B</a:t>
            </a:r>
          </a:p>
          <a:p>
            <a:pPr algn="l"/>
            <a:r>
              <a:rPr lang="en-GB" sz="6200" b="1" u="sng" dirty="0"/>
              <a:t>Module: Advanced Cybersecurity </a:t>
            </a:r>
          </a:p>
          <a:p>
            <a:pPr algn="l"/>
            <a:r>
              <a:rPr lang="en-GB" sz="6200" b="1" u="sng" dirty="0"/>
              <a:t>Module code: ACCB6000 </a:t>
            </a:r>
          </a:p>
          <a:p>
            <a:pPr algn="l"/>
            <a:r>
              <a:rPr lang="en-GB" sz="6200" b="1" u="sng" dirty="0"/>
              <a:t>Lecturer: Dr. Mohamed Ghanem </a:t>
            </a:r>
          </a:p>
          <a:p>
            <a:pPr algn="l"/>
            <a:r>
              <a:rPr lang="en-GB" sz="6200" b="1" u="sng" dirty="0"/>
              <a:t>Assignment Part 3: Practical Demonstration</a:t>
            </a:r>
          </a:p>
          <a:p>
            <a:pPr algn="l"/>
            <a:br>
              <a:rPr lang="en-GB" sz="2400" u="sng" dirty="0"/>
            </a:br>
            <a:endParaRPr lang="en-GB" sz="2200" u="sng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5605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47F54D-73AF-B849-8DE4-417EE3340B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8B0BFB-D6AA-6239-DB39-470CF9E99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8CBEBAAE-FE1B-13FF-B802-F3DDA69503B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0153" b="9490"/>
          <a:stretch>
            <a:fillRect/>
          </a:stretch>
        </p:blipFill>
        <p:spPr>
          <a:xfrm>
            <a:off x="124287" y="0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CB59CC-6FEA-4270-4518-FEECAB7AEE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 fontScale="90000"/>
          </a:bodyPr>
          <a:lstStyle/>
          <a:p>
            <a:br>
              <a:rPr lang="en-GB" sz="5400" b="0" dirty="0"/>
            </a:br>
            <a:br>
              <a:rPr lang="en-GB" sz="5400" dirty="0"/>
            </a:br>
            <a:endParaRPr lang="en-GB" sz="54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3BEF0F-423B-C9C7-84A2-DBAEEFE79F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2931603"/>
          </a:xfrm>
        </p:spPr>
        <p:txBody>
          <a:bodyPr>
            <a:normAutofit/>
          </a:bodyPr>
          <a:lstStyle/>
          <a:p>
            <a:br>
              <a:rPr lang="en-GB" sz="2400" dirty="0"/>
            </a:br>
            <a:endParaRPr lang="en-GB" sz="2200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31C7C5-5F5A-7EBE-9C85-FD3E261E3A14}"/>
              </a:ext>
            </a:extLst>
          </p:cNvPr>
          <p:cNvSpPr txBox="1"/>
          <p:nvPr/>
        </p:nvSpPr>
        <p:spPr>
          <a:xfrm>
            <a:off x="1685231" y="1088532"/>
            <a:ext cx="35552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Network Setup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B24F1A-B932-E398-6862-06DA8588D244}"/>
              </a:ext>
            </a:extLst>
          </p:cNvPr>
          <p:cNvSpPr txBox="1"/>
          <p:nvPr/>
        </p:nvSpPr>
        <p:spPr>
          <a:xfrm>
            <a:off x="5477854" y="13160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E038DF-E2DA-488E-7E5A-BFF39784A88E}"/>
              </a:ext>
            </a:extLst>
          </p:cNvPr>
          <p:cNvSpPr txBox="1"/>
          <p:nvPr/>
        </p:nvSpPr>
        <p:spPr>
          <a:xfrm>
            <a:off x="299103" y="2392822"/>
            <a:ext cx="50505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dirty="0">
                <a:latin typeface="Arial" panose="020B0604020202020204" pitchFamily="34" charset="0"/>
              </a:rPr>
              <a:t>I used VirtualBox to set up my virtual lab network for this exercise. To mimic an actual internal network, each machine was given a static IP address. For security testing, this configuration allowed for solid connectivity.</a:t>
            </a:r>
          </a:p>
          <a:p>
            <a:endParaRPr lang="en-GB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4B3A4EE0-30F9-2B01-8C29-05541A6D80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286" y="2036084"/>
            <a:ext cx="3464947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7D7AEB0-9928-50D5-54DF-769BCD7C61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469" y="3885416"/>
            <a:ext cx="4141082" cy="1412590"/>
          </a:xfrm>
          <a:prstGeom prst="rect">
            <a:avLst/>
          </a:prstGeom>
        </p:spPr>
      </p:pic>
      <p:pic>
        <p:nvPicPr>
          <p:cNvPr id="8" name="Picture 7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ECF3D7FE-10DC-58EE-F10B-D6A063AD6F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3796" y="3269985"/>
            <a:ext cx="5209664" cy="2013694"/>
          </a:xfrm>
          <a:prstGeom prst="rect">
            <a:avLst/>
          </a:prstGeom>
        </p:spPr>
      </p:pic>
      <p:pic>
        <p:nvPicPr>
          <p:cNvPr id="14" name="Picture 13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1170DE6E-CD3E-C360-4A9E-FE34328E2B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717" y="5358750"/>
            <a:ext cx="4300834" cy="1458269"/>
          </a:xfrm>
          <a:prstGeom prst="rect">
            <a:avLst/>
          </a:prstGeom>
        </p:spPr>
      </p:pic>
      <p:pic>
        <p:nvPicPr>
          <p:cNvPr id="16" name="Picture 15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EC30BCAB-842E-B471-0230-F8186C40D6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4044" y="611702"/>
            <a:ext cx="5329168" cy="258482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1DB569A-8E0B-6798-ED0C-5685D3FF0076}"/>
              </a:ext>
            </a:extLst>
          </p:cNvPr>
          <p:cNvSpPr txBox="1"/>
          <p:nvPr/>
        </p:nvSpPr>
        <p:spPr>
          <a:xfrm>
            <a:off x="6508006" y="5358750"/>
            <a:ext cx="50323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Pinging every Kali Linux machine. shows that the machines are connected, which is necessary for additional data collection, vulnerability analyses, and explorations.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8550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35EE74-E076-6C0F-8749-3DC69B6BEE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98B78C1-9BB4-C97F-BE28-E15AC8271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F94A60FC-6236-804E-219B-A91BC028FF6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0153" b="9490"/>
          <a:stretch>
            <a:fillRect/>
          </a:stretch>
        </p:blipFill>
        <p:spPr>
          <a:xfrm>
            <a:off x="169017" y="132460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C6B203-6AC1-C45E-650B-27A80CD34B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 fontScale="90000"/>
          </a:bodyPr>
          <a:lstStyle/>
          <a:p>
            <a:br>
              <a:rPr lang="en-GB" sz="5400" b="0" dirty="0"/>
            </a:br>
            <a:br>
              <a:rPr lang="en-GB" sz="5400" dirty="0"/>
            </a:br>
            <a:endParaRPr lang="en-GB" sz="54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D60AB7-3FB3-AF27-BF5A-2F572D58EC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2931603"/>
          </a:xfrm>
        </p:spPr>
        <p:txBody>
          <a:bodyPr>
            <a:normAutofit/>
          </a:bodyPr>
          <a:lstStyle/>
          <a:p>
            <a:br>
              <a:rPr lang="en-GB" sz="2400" dirty="0"/>
            </a:br>
            <a:endParaRPr lang="en-GB" sz="2200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BE40D0-DCDE-F851-D311-E103BEA00FB4}"/>
              </a:ext>
            </a:extLst>
          </p:cNvPr>
          <p:cNvSpPr txBox="1"/>
          <p:nvPr/>
        </p:nvSpPr>
        <p:spPr>
          <a:xfrm>
            <a:off x="2301923" y="631371"/>
            <a:ext cx="6312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PING L-CD</a:t>
            </a: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E0481B6-F948-5D42-3100-C2144D1F57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3601" y="132460"/>
            <a:ext cx="3566307" cy="3191426"/>
          </a:xfrm>
          <a:prstGeom prst="rect">
            <a:avLst/>
          </a:prstGeom>
        </p:spPr>
      </p:pic>
      <p:pic>
        <p:nvPicPr>
          <p:cNvPr id="12" name="Picture 11" descr="A computer screen shot of a black screen&#10;&#10;AI-generated content may be incorrect.">
            <a:extLst>
              <a:ext uri="{FF2B5EF4-FFF2-40B4-BE49-F238E27FC236}">
                <a16:creationId xmlns:a16="http://schemas.microsoft.com/office/drawing/2014/main" id="{D8924891-5420-DD2F-DADD-E17D6D4630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1212" y="1044217"/>
            <a:ext cx="3910194" cy="3629383"/>
          </a:xfrm>
          <a:prstGeom prst="rect">
            <a:avLst/>
          </a:prstGeom>
        </p:spPr>
      </p:pic>
      <p:pic>
        <p:nvPicPr>
          <p:cNvPr id="15" name="Picture 1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DF24B2C-1BFB-F149-ADD4-729869728C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4743" y="1075774"/>
            <a:ext cx="3208943" cy="304628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1FF121E-EC35-6014-1224-600ED213EA35}"/>
              </a:ext>
            </a:extLst>
          </p:cNvPr>
          <p:cNvSpPr txBox="1"/>
          <p:nvPr/>
        </p:nvSpPr>
        <p:spPr>
          <a:xfrm>
            <a:off x="8374743" y="580571"/>
            <a:ext cx="3004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KALI</a:t>
            </a:r>
          </a:p>
        </p:txBody>
      </p:sp>
      <p:pic>
        <p:nvPicPr>
          <p:cNvPr id="19" name="Picture 18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46D2D020-27DB-4236-D2FE-50610BAADF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0423" y="3374456"/>
            <a:ext cx="4154139" cy="342615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071FCC9-3A27-F330-AA95-C5D892755BE9}"/>
              </a:ext>
            </a:extLst>
          </p:cNvPr>
          <p:cNvSpPr txBox="1"/>
          <p:nvPr/>
        </p:nvSpPr>
        <p:spPr>
          <a:xfrm>
            <a:off x="210457" y="5617029"/>
            <a:ext cx="40764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Successful ping results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0215178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047B83-AFAB-8343-5D60-86FF49E937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CAED01-FB76-17CF-DE5D-1CBBED644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BF2C6CC0-6FAC-DAB6-3396-25602FE5990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t="10153" b="9490"/>
          <a:stretch>
            <a:fillRect/>
          </a:stretch>
        </p:blipFill>
        <p:spPr>
          <a:xfrm>
            <a:off x="0" y="-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8F262E-F082-3877-E9FE-D4CC4CAF6F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60083" y="2310867"/>
            <a:ext cx="7588155" cy="2236264"/>
          </a:xfrm>
        </p:spPr>
        <p:txBody>
          <a:bodyPr>
            <a:normAutofit fontScale="90000"/>
          </a:bodyPr>
          <a:lstStyle/>
          <a:p>
            <a:br>
              <a:rPr lang="en-GB" sz="5400" b="0" dirty="0"/>
            </a:br>
            <a:br>
              <a:rPr lang="en-GB" sz="5400" dirty="0"/>
            </a:br>
            <a:endParaRPr lang="en-GB" sz="54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AD00A-8E20-634E-E9E3-84A831496E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2931603"/>
          </a:xfrm>
        </p:spPr>
        <p:txBody>
          <a:bodyPr>
            <a:normAutofit/>
          </a:bodyPr>
          <a:lstStyle/>
          <a:p>
            <a:br>
              <a:rPr lang="en-GB" sz="2400"/>
            </a:br>
            <a:endParaRPr lang="en-GB" sz="2200" dirty="0">
              <a:solidFill>
                <a:srgbClr val="FFFFFF"/>
              </a:solidFill>
            </a:endParaRPr>
          </a:p>
        </p:txBody>
      </p:sp>
      <p:pic>
        <p:nvPicPr>
          <p:cNvPr id="6" name="Picture 5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787F2FCF-8837-E416-C22C-E810F0072E4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988" y="1224448"/>
            <a:ext cx="4803140" cy="2252067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37E648B-5F67-E0C9-8FB4-E4D5ECB334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8635" y="127121"/>
            <a:ext cx="5913118" cy="29768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665584-7C83-8EDC-4E94-744E0E9C82B9}"/>
              </a:ext>
            </a:extLst>
          </p:cNvPr>
          <p:cNvSpPr txBox="1"/>
          <p:nvPr/>
        </p:nvSpPr>
        <p:spPr>
          <a:xfrm>
            <a:off x="372066" y="630621"/>
            <a:ext cx="30080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Vulnerability Assessment (Nmap NSE)</a:t>
            </a:r>
            <a:endParaRPr lang="en-GB" dirty="0"/>
          </a:p>
        </p:txBody>
      </p:sp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285E0BB-AA0D-42D9-8559-04C50FBCC1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53678" y="4363895"/>
            <a:ext cx="6137130" cy="236164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1175D5D-D274-FF5F-1750-17B93B2A04E7}"/>
              </a:ext>
            </a:extLst>
          </p:cNvPr>
          <p:cNvSpPr txBox="1"/>
          <p:nvPr/>
        </p:nvSpPr>
        <p:spPr>
          <a:xfrm>
            <a:off x="321520" y="3661479"/>
            <a:ext cx="486208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Identified Vulnerabilities</a:t>
            </a:r>
          </a:p>
          <a:p>
            <a:r>
              <a:rPr lang="en-GB" sz="1400" b="1" dirty="0"/>
              <a:t>High Severity</a:t>
            </a:r>
          </a:p>
          <a:p>
            <a:r>
              <a:rPr lang="en-GB" sz="1400" dirty="0"/>
              <a:t>No confirmed high-severity vulnerabilities detected</a:t>
            </a:r>
          </a:p>
          <a:p>
            <a:r>
              <a:rPr lang="en-GB" sz="1400" dirty="0"/>
              <a:t>SMB exposure could become critical if system is unpatched</a:t>
            </a:r>
          </a:p>
          <a:p>
            <a:r>
              <a:rPr lang="en-GB" sz="1400" b="1" dirty="0"/>
              <a:t>Medium Severity</a:t>
            </a:r>
          </a:p>
          <a:p>
            <a:r>
              <a:rPr lang="en-GB" sz="1400" dirty="0"/>
              <a:t>SMB service exposed (Port 445)</a:t>
            </a:r>
          </a:p>
          <a:p>
            <a:r>
              <a:rPr lang="en-GB" sz="1400" dirty="0"/>
              <a:t>NetBIOS and MSRPC services accessible</a:t>
            </a:r>
          </a:p>
          <a:p>
            <a:r>
              <a:rPr lang="en-GB" sz="1400" dirty="0"/>
              <a:t>Risk of service enumeration and lateral movement</a:t>
            </a:r>
          </a:p>
          <a:p>
            <a:r>
              <a:rPr lang="en-GB" sz="1400" b="1" dirty="0"/>
              <a:t>Low Severity</a:t>
            </a:r>
          </a:p>
          <a:p>
            <a:r>
              <a:rPr lang="en-GB" sz="1400" dirty="0"/>
              <a:t>WS-Discovery service exposed</a:t>
            </a:r>
          </a:p>
          <a:p>
            <a:r>
              <a:rPr lang="en-GB" sz="1400" dirty="0"/>
              <a:t>Limited risk but increases attack surface</a:t>
            </a:r>
          </a:p>
        </p:txBody>
      </p:sp>
    </p:spTree>
    <p:extLst>
      <p:ext uri="{BB962C8B-B14F-4D97-AF65-F5344CB8AC3E}">
        <p14:creationId xmlns:p14="http://schemas.microsoft.com/office/powerpoint/2010/main" val="22673696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38033E-C273-9336-3A24-C4064AFEFA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93F0A7-D44D-2387-E451-F1D21C4E2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B1CD7DC2-86FD-8440-5B4F-393346693EF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0153" b="9490"/>
          <a:stretch>
            <a:fillRect/>
          </a:stretch>
        </p:blipFill>
        <p:spPr>
          <a:xfrm>
            <a:off x="0" y="-32267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D204CF-BB04-972C-C501-48FF2BB1D2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785" y="1482601"/>
            <a:ext cx="3235569" cy="4734463"/>
          </a:xfrm>
        </p:spPr>
        <p:txBody>
          <a:bodyPr>
            <a:normAutofit/>
          </a:bodyPr>
          <a:lstStyle/>
          <a:p>
            <a:br>
              <a:rPr lang="en-GB" sz="5400" b="0" dirty="0"/>
            </a:br>
            <a:br>
              <a:rPr lang="en-GB" sz="5400" dirty="0"/>
            </a:br>
            <a:endParaRPr lang="en-GB" sz="54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907582-35E5-C143-8B64-22FA54C67E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2931603"/>
          </a:xfrm>
        </p:spPr>
        <p:txBody>
          <a:bodyPr>
            <a:normAutofit/>
          </a:bodyPr>
          <a:lstStyle/>
          <a:p>
            <a:br>
              <a:rPr lang="en-GB" sz="2400" dirty="0"/>
            </a:br>
            <a:endParaRPr lang="en-GB" sz="2200" dirty="0">
              <a:solidFill>
                <a:srgbClr val="FFFFFF"/>
              </a:solidFill>
            </a:endParaRP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9B521537-26C4-9EEA-B759-94A84EAAB1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-32267"/>
            <a:ext cx="657110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11" name="Rectangle 4">
            <a:extLst>
              <a:ext uri="{FF2B5EF4-FFF2-40B4-BE49-F238E27FC236}">
                <a16:creationId xmlns:a16="http://schemas.microsoft.com/office/drawing/2014/main" id="{E5EECE4B-E58F-1B1B-B300-39A0DCB415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761340"/>
            <a:ext cx="4403969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looked for open ports and active hosts on the network using </a:t>
            </a:r>
            <a:r>
              <a:rPr lang="en-US" altLang="en-US" dirty="0" err="1">
                <a:latin typeface="Arial" panose="020B0604020202020204" pitchFamily="34" charset="0"/>
              </a:rPr>
              <a:t>Nmap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made it easier for me to comprehend each machine's attack surface, which is important for future evaluation and exploitation.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6BE8B1-3C77-AC49-2B6C-385906F7570C}"/>
              </a:ext>
            </a:extLst>
          </p:cNvPr>
          <p:cNvSpPr txBox="1"/>
          <p:nvPr/>
        </p:nvSpPr>
        <p:spPr>
          <a:xfrm>
            <a:off x="2430585" y="1273908"/>
            <a:ext cx="7127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Information Gathering ( Win2019)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6177EB-954D-FA18-9B1F-9FDC2608BC63}"/>
              </a:ext>
            </a:extLst>
          </p:cNvPr>
          <p:cNvSpPr txBox="1"/>
          <p:nvPr/>
        </p:nvSpPr>
        <p:spPr>
          <a:xfrm>
            <a:off x="4833257" y="2133600"/>
            <a:ext cx="5500914" cy="40834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8" name="Picture 7" descr="A computer screen shot of a computer program&#10;&#10;AI-generated content may be incorrect.">
            <a:extLst>
              <a:ext uri="{FF2B5EF4-FFF2-40B4-BE49-F238E27FC236}">
                <a16:creationId xmlns:a16="http://schemas.microsoft.com/office/drawing/2014/main" id="{C1B61795-69BB-01D2-1C4F-49D01547F6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2800" y="1820583"/>
            <a:ext cx="5598674" cy="355481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B6301FF-337C-5376-5A1C-1E607E0F3264}"/>
              </a:ext>
            </a:extLst>
          </p:cNvPr>
          <p:cNvSpPr txBox="1"/>
          <p:nvPr/>
        </p:nvSpPr>
        <p:spPr>
          <a:xfrm>
            <a:off x="6037943" y="1030514"/>
            <a:ext cx="52396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Vulnerability Assessment -Nmap</a:t>
            </a:r>
          </a:p>
        </p:txBody>
      </p:sp>
      <p:pic>
        <p:nvPicPr>
          <p:cNvPr id="16" name="Picture 15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53C58A1C-5A5C-9CE5-4E97-6A7E36F6F5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8685" y="3303577"/>
            <a:ext cx="3817257" cy="342196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F7F4A54-8E1B-795F-318D-E3CFA064761A}"/>
              </a:ext>
            </a:extLst>
          </p:cNvPr>
          <p:cNvSpPr txBox="1"/>
          <p:nvPr/>
        </p:nvSpPr>
        <p:spPr>
          <a:xfrm>
            <a:off x="522514" y="529771"/>
            <a:ext cx="218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2.1</a:t>
            </a:r>
          </a:p>
        </p:txBody>
      </p:sp>
    </p:spTree>
    <p:extLst>
      <p:ext uri="{BB962C8B-B14F-4D97-AF65-F5344CB8AC3E}">
        <p14:creationId xmlns:p14="http://schemas.microsoft.com/office/powerpoint/2010/main" val="8688317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2E1701-5766-491C-5AF3-6F77E295E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0BBEF2F-D8C9-C335-D937-132D73174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FFD518F5-2D00-A544-DD5E-93B6304A32B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0153" b="9490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9F7A59-E596-7ACF-259C-99EF23AF1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 fontScale="90000"/>
          </a:bodyPr>
          <a:lstStyle/>
          <a:p>
            <a:br>
              <a:rPr lang="en-GB" sz="5400" b="0" dirty="0"/>
            </a:br>
            <a:br>
              <a:rPr lang="en-GB" sz="5400" dirty="0"/>
            </a:br>
            <a:endParaRPr lang="en-GB" sz="54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F2C534-3B4E-8BF0-7629-D7B5DCC205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2931603"/>
          </a:xfrm>
        </p:spPr>
        <p:txBody>
          <a:bodyPr>
            <a:normAutofit/>
          </a:bodyPr>
          <a:lstStyle/>
          <a:p>
            <a:br>
              <a:rPr lang="en-GB" sz="2400" dirty="0"/>
            </a:br>
            <a:endParaRPr lang="en-GB" sz="2200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194CE9-11EF-1BE5-58FC-4BA91162D947}"/>
              </a:ext>
            </a:extLst>
          </p:cNvPr>
          <p:cNvSpPr txBox="1"/>
          <p:nvPr/>
        </p:nvSpPr>
        <p:spPr>
          <a:xfrm>
            <a:off x="1606609" y="598206"/>
            <a:ext cx="8494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                      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E05D9F-D4DE-F7DE-9E50-2D310C700C70}"/>
              </a:ext>
            </a:extLst>
          </p:cNvPr>
          <p:cNvSpPr txBox="1"/>
          <p:nvPr/>
        </p:nvSpPr>
        <p:spPr>
          <a:xfrm>
            <a:off x="586478" y="4394335"/>
            <a:ext cx="46641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Conclusion:</a:t>
            </a:r>
            <a:endParaRPr lang="en-GB" dirty="0"/>
          </a:p>
          <a:p>
            <a:r>
              <a:rPr lang="en-GB" dirty="0"/>
              <a:t>Network interface is correctly configured</a:t>
            </a:r>
          </a:p>
          <a:p>
            <a:r>
              <a:rPr lang="en-GB" dirty="0"/>
              <a:t>External connectivity is working</a:t>
            </a:r>
          </a:p>
          <a:p>
            <a:r>
              <a:rPr lang="en-GB" dirty="0"/>
              <a:t>Internal host required further investigation (scanned using Nmap)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7A17A3-DEA7-41FF-D832-97327E313DD9}"/>
              </a:ext>
            </a:extLst>
          </p:cNvPr>
          <p:cNvSpPr txBox="1"/>
          <p:nvPr/>
        </p:nvSpPr>
        <p:spPr>
          <a:xfrm>
            <a:off x="-1" y="0"/>
            <a:ext cx="40857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. Vulnerability Assessment </a:t>
            </a:r>
            <a:endParaRPr lang="en-GB" sz="2400" b="1" dirty="0"/>
          </a:p>
        </p:txBody>
      </p:sp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20CAE92-B839-2CEB-1A32-0E860EEE54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465" y="772252"/>
            <a:ext cx="5282303" cy="126465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F0D55E0-03A7-12D2-CF23-8C1FDB56470D}"/>
              </a:ext>
            </a:extLst>
          </p:cNvPr>
          <p:cNvSpPr txBox="1"/>
          <p:nvPr/>
        </p:nvSpPr>
        <p:spPr>
          <a:xfrm>
            <a:off x="1762583" y="435742"/>
            <a:ext cx="2771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Port 445 is open</a:t>
            </a:r>
            <a:endParaRPr lang="en-GB" dirty="0"/>
          </a:p>
        </p:txBody>
      </p:sp>
      <p:pic>
        <p:nvPicPr>
          <p:cNvPr id="15" name="Picture 1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17694AC-E1B0-6A4A-4481-6F8B1DBA9F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3465" y="2322710"/>
            <a:ext cx="5029436" cy="1785821"/>
          </a:xfrm>
          <a:prstGeom prst="rect">
            <a:avLst/>
          </a:prstGeom>
        </p:spPr>
      </p:pic>
      <p:pic>
        <p:nvPicPr>
          <p:cNvPr id="17" name="Picture 1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B53CC1A-2AC5-3F90-B8BC-93AF1BAFAC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95256" y="823985"/>
            <a:ext cx="6102912" cy="247313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6C4F622-79B6-E4F8-0B36-172678152152}"/>
              </a:ext>
            </a:extLst>
          </p:cNvPr>
          <p:cNvSpPr txBox="1"/>
          <p:nvPr/>
        </p:nvSpPr>
        <p:spPr>
          <a:xfrm>
            <a:off x="6096000" y="3793937"/>
            <a:ext cx="572183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Vulnerabilities Identified</a:t>
            </a:r>
          </a:p>
          <a:p>
            <a:r>
              <a:rPr lang="en-GB" b="1" dirty="0"/>
              <a:t>High</a:t>
            </a:r>
          </a:p>
          <a:p>
            <a:r>
              <a:rPr lang="en-GB" b="1" dirty="0"/>
              <a:t>SMB Signing Disabled</a:t>
            </a:r>
            <a:r>
              <a:rPr lang="en-GB" dirty="0"/>
              <a:t> – S-DC (445)</a:t>
            </a:r>
          </a:p>
          <a:p>
            <a:r>
              <a:rPr lang="en-GB" b="1" dirty="0"/>
              <a:t>LDAP Signing Disabled</a:t>
            </a:r>
            <a:r>
              <a:rPr lang="en-GB" dirty="0"/>
              <a:t> – S-DC (389)</a:t>
            </a:r>
          </a:p>
          <a:p>
            <a:r>
              <a:rPr lang="en-GB" b="1" dirty="0"/>
              <a:t>Medium</a:t>
            </a:r>
          </a:p>
          <a:p>
            <a:r>
              <a:rPr lang="en-GB" b="1" dirty="0"/>
              <a:t>IIS Information Disclosure</a:t>
            </a:r>
            <a:r>
              <a:rPr lang="en-GB" dirty="0"/>
              <a:t> – S-DC (80)</a:t>
            </a:r>
          </a:p>
          <a:p>
            <a:r>
              <a:rPr lang="en-GB" b="1" dirty="0"/>
              <a:t>Unrestricted SMB Access</a:t>
            </a:r>
            <a:r>
              <a:rPr lang="en-GB" dirty="0"/>
              <a:t> – Clients (445)</a:t>
            </a:r>
          </a:p>
          <a:p>
            <a:r>
              <a:rPr lang="en-GB" b="1" dirty="0"/>
              <a:t>Low</a:t>
            </a:r>
          </a:p>
          <a:p>
            <a:r>
              <a:rPr lang="en-GB" b="1" dirty="0"/>
              <a:t>ICMP Blocked</a:t>
            </a:r>
            <a:r>
              <a:rPr lang="en-GB" dirty="0"/>
              <a:t> – Internal Hosts</a:t>
            </a:r>
          </a:p>
          <a:p>
            <a:r>
              <a:rPr lang="en-GB" b="1" dirty="0"/>
              <a:t>Multiple Services on Domain Controller</a:t>
            </a:r>
            <a:r>
              <a:rPr lang="en-GB" dirty="0"/>
              <a:t> – S-DC</a:t>
            </a:r>
          </a:p>
          <a:p>
            <a:r>
              <a:rPr lang="en-GB" b="1" dirty="0"/>
              <a:t>Tools:</a:t>
            </a:r>
            <a:r>
              <a:rPr lang="en-GB" dirty="0"/>
              <a:t> Nmap, Nessus (NIST </a:t>
            </a:r>
            <a:r>
              <a:rPr lang="en-GB" dirty="0" err="1"/>
              <a:t>Framewrk</a:t>
            </a:r>
            <a:r>
              <a:rPr lang="en-GB" dirty="0"/>
              <a:t>)</a:t>
            </a:r>
          </a:p>
          <a:p>
            <a:r>
              <a:rPr lang="en-GB" dirty="0"/>
              <a:t>o </a:t>
            </a:r>
            <a:r>
              <a:rPr lang="en-GB" b="1" dirty="0"/>
              <a:t>“I followed the NIST Cybersecurity Framework for vulnerability assessment.</a:t>
            </a:r>
          </a:p>
        </p:txBody>
      </p:sp>
    </p:spTree>
    <p:extLst>
      <p:ext uri="{BB962C8B-B14F-4D97-AF65-F5344CB8AC3E}">
        <p14:creationId xmlns:p14="http://schemas.microsoft.com/office/powerpoint/2010/main" val="41487893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3575</TotalTime>
  <Words>333</Words>
  <Application>Microsoft Office PowerPoint</Application>
  <PresentationFormat>Widescreen</PresentationFormat>
  <Paragraphs>62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Arial</vt:lpstr>
      <vt:lpstr>Neue Haas Grotesk Text Pro</vt:lpstr>
      <vt:lpstr>VanillaVTI</vt:lpstr>
      <vt:lpstr>Advanced Cyber Security Part 3 Demonstration  </vt:lpstr>
      <vt:lpstr>  </vt:lpstr>
      <vt:lpstr>  </vt:lpstr>
      <vt:lpstr>  </vt:lpstr>
      <vt:lpstr>  </vt:lpstr>
      <vt:lpstr>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Ghazala Firdous (2243660)</dc:creator>
  <cp:lastModifiedBy>Ghazala Firdous (2243660)</cp:lastModifiedBy>
  <cp:revision>6</cp:revision>
  <dcterms:created xsi:type="dcterms:W3CDTF">2025-12-12T18:05:38Z</dcterms:created>
  <dcterms:modified xsi:type="dcterms:W3CDTF">2025-12-15T11:58:08Z</dcterms:modified>
</cp:coreProperties>
</file>