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68" r:id="rId3"/>
    <p:sldId id="259" r:id="rId4"/>
    <p:sldId id="260" r:id="rId5"/>
    <p:sldId id="261" r:id="rId6"/>
    <p:sldId id="272" r:id="rId7"/>
    <p:sldId id="265" r:id="rId8"/>
    <p:sldId id="270" r:id="rId9"/>
    <p:sldId id="27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6327"/>
  </p:normalViewPr>
  <p:slideViewPr>
    <p:cSldViewPr snapToGrid="0" snapToObjects="1">
      <p:cViewPr varScale="1">
        <p:scale>
          <a:sx n="124" d="100"/>
          <a:sy n="124" d="100"/>
        </p:scale>
        <p:origin x="544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516E0-090B-5742-91B7-ED259F253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32C615-4C7C-2B42-B1FE-04B4305EF5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890C0D-11F7-3444-A296-28D3AA225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34DD4-630D-7E49-87C6-7E6E95BD9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5B257-38E5-734D-8DCC-8EA0A1B2B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77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CF0DC-3E8C-6F48-BB08-51B4E2FFE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8EF23-1A55-0747-B78A-A635B787BA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60BB5-495D-8E48-8860-B7AC5B67B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7C7865-03AE-8C46-8DAB-9390B6D6B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AAE7E-CBF9-AC4E-A53D-768C59BB0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386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011A8-93DB-4A43-AAE8-19CF9A4AD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73A02B-591E-D548-993A-E5773889C7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B2FB88-1918-224A-9DDE-C3FDFCAA5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693E89-4734-D349-B7EA-5158218BC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232A6-EE38-D54D-860D-CB577B745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44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F907C-DE56-954C-AFCB-16FC0FF6F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4340F-F62B-2943-927E-F08303F18C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97A34D-9E13-FB46-9E4A-DD5F49DB96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11665F-F999-8042-8E46-67D10D497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48B04-4B51-2F42-9EE6-3062652B3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018203-AD2E-E245-A5E4-8D6B36FCE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816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14CD9-D674-7549-A353-D98C11624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773C53-FB49-584A-AE1F-C7D020F0A3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4061E4-0E8D-1143-B775-190E770EF8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46403C-10A8-3B48-AE67-B6628DC2C9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AC462C7-6CD2-D747-A5ED-31D59026E3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4B4865-5D35-4144-B0B6-DCDE9DBC3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593EE2-99A9-644E-BCDC-2C4DCF959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E07757-5188-E248-A034-57F67FB90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321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F0237-A807-4C48-B5D5-7416001EE7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D4B5D1-483F-D44A-AF29-84495CFF0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4C232F-61AE-5548-9352-74E1CBB8D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61D358-148C-344E-826D-64CEBFA96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607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C921C-995C-B743-96DB-114BD3CEC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E434A8-2311-BC4F-A0D8-8A93A289A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539B47-9F07-B943-9A7E-3EE095255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858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EAA35-A7CC-3144-9A30-23CB63DB6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16D90-D410-CB4B-A8DD-4F51DFA1E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4BDEEF-3940-C641-8347-5D3B4A240B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62CB6B-AF63-0542-BFC1-092194AC7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06A9D6-A516-A242-B0D6-9E3ABEC14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05B178-7943-584C-9C50-2C3B6A8B4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074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506A8-8172-FD4C-9E10-A175F74D4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98C51E-35A7-1A4A-B231-1F99FB776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3F1C7-4A2B-2443-914F-4B92762DF9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5BB88B-2884-7746-B486-060B9E265D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01F753-1A0E-C84C-8669-75EAE6ECE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CF4F92-68EF-8D49-8FFE-7404AA0C1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840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03F7B-C449-A64E-B3FC-B6776D375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5A2220-1CF1-C44C-8C54-1E8FDA4C2B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429BA7-0DAE-4F4C-8662-FB3C14B69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89686-03D3-114C-88F3-560642CD4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03F072-76FA-E44B-810F-D9DDFDF17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24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3C95A8-9266-3942-B700-7AF29361FF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E3F1A0-4194-1143-9017-D78A396B57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C3E33F-7181-9D47-AA3D-1F0EBDBFB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12E34D-4D99-7741-B378-76E1BAC21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AE258A-54AC-F642-9750-CFCC69CA0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443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3B76E9-7C88-3A4D-A8F3-0824F7AE9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AC26A2-30A8-0547-8612-267EBE089B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CE282-FF75-A043-8084-1F47350B1A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B4F1A-6FBF-6F45-8F9C-541E458D258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FC8A9-59DA-734D-810D-5C12714504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FCB987-3F97-6448-8021-FF648807CE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C7A169-5004-3C47-BF3B-EDDF896155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063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ottingham.ac.uk/manuscriptsandspecialcollections/researchguidance/deedsindepth/associated/will.aspx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t Davids Cathedral - Wikipedia">
            <a:extLst>
              <a:ext uri="{FF2B5EF4-FFF2-40B4-BE49-F238E27FC236}">
                <a16:creationId xmlns:a16="http://schemas.microsoft.com/office/drawing/2014/main" id="{01D6DD5A-4037-7F44-833A-285D2276CF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0" t="9091" r="18929"/>
          <a:stretch/>
        </p:blipFill>
        <p:spPr bwMode="auto">
          <a:xfrm>
            <a:off x="3523488" y="18298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8" name="Rectangle 137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4" name="Rectangle 4">
            <a:extLst>
              <a:ext uri="{FF2B5EF4-FFF2-40B4-BE49-F238E27FC236}">
                <a16:creationId xmlns:a16="http://schemas.microsoft.com/office/drawing/2014/main" id="{6F5F6DB8-7746-D540-85BD-42997CCD814F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>
              <a:defRPr/>
            </a:pPr>
            <a:r>
              <a:rPr lang="en-GB" altLang="en-US" sz="4800"/>
              <a:t>THE MEDIEVAL CHURCH</a:t>
            </a:r>
            <a:br>
              <a:rPr lang="en-GB" altLang="en-US" sz="4800"/>
            </a:br>
            <a:r>
              <a:rPr lang="en-GB" altLang="en-US" sz="4800"/>
              <a:t>(and its records)</a:t>
            </a:r>
            <a:endParaRPr lang="en-US" altLang="en-US" sz="4800"/>
          </a:p>
        </p:txBody>
      </p:sp>
      <p:sp>
        <p:nvSpPr>
          <p:cNvPr id="3075" name="Rectangle 5">
            <a:extLst>
              <a:ext uri="{FF2B5EF4-FFF2-40B4-BE49-F238E27FC236}">
                <a16:creationId xmlns:a16="http://schemas.microsoft.com/office/drawing/2014/main" id="{3297B720-A214-7847-918E-7F38871F846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77981" y="4676872"/>
            <a:ext cx="5039241" cy="1208141"/>
          </a:xfrm>
        </p:spPr>
        <p:txBody>
          <a:bodyPr rtlCol="0">
            <a:noAutofit/>
          </a:bodyPr>
          <a:lstStyle/>
          <a:p>
            <a:pPr algn="l">
              <a:defRPr/>
            </a:pPr>
            <a:r>
              <a:rPr lang="en-GB" altLang="en-US" sz="2000" dirty="0"/>
              <a:t>- Generates many records</a:t>
            </a:r>
          </a:p>
          <a:p>
            <a:pPr algn="l">
              <a:defRPr/>
            </a:pPr>
            <a:r>
              <a:rPr lang="en-GB" altLang="en-US" sz="2000" dirty="0"/>
              <a:t>- Owns much property</a:t>
            </a:r>
          </a:p>
          <a:p>
            <a:pPr algn="l">
              <a:defRPr/>
            </a:pPr>
            <a:r>
              <a:rPr lang="en-GB" altLang="en-US" sz="2000" dirty="0"/>
              <a:t>- Has functions that are administrative, supervisory, and judicial, as well as pastoral</a:t>
            </a:r>
            <a:endParaRPr lang="en-US" altLang="en-US" sz="2000" dirty="0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68BE63DF-28FF-0A47-AAE5-0C380A43AC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altLang="en-US" sz="3400"/>
              <a:t>THE MEDIEVAL CHURCH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F30C9DE1-2E01-4E4F-8AFD-3E034074BB4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rtlCol="0" anchor="t">
            <a:normAutofit/>
          </a:bodyPr>
          <a:lstStyle/>
          <a:p>
            <a:pPr marL="0" indent="0">
              <a:buNone/>
              <a:defRPr/>
            </a:pPr>
            <a:r>
              <a:rPr lang="en-GB" altLang="en-US" sz="2400" dirty="0"/>
              <a:t>Headed by the pope(s)</a:t>
            </a:r>
          </a:p>
          <a:p>
            <a:pPr marL="0" indent="0">
              <a:buNone/>
              <a:defRPr/>
            </a:pPr>
            <a:r>
              <a:rPr lang="en-GB" altLang="en-US" sz="2400" dirty="0"/>
              <a:t>Surrounded by cardinals</a:t>
            </a:r>
          </a:p>
          <a:p>
            <a:pPr marL="0" indent="0">
              <a:buNone/>
              <a:defRPr/>
            </a:pPr>
            <a:r>
              <a:rPr lang="en-GB" altLang="en-US" sz="2400" dirty="0"/>
              <a:t>They form the papal </a:t>
            </a:r>
            <a:r>
              <a:rPr lang="en-GB" altLang="en-US" sz="2400" i="1" dirty="0"/>
              <a:t>curia</a:t>
            </a:r>
          </a:p>
        </p:txBody>
      </p:sp>
      <p:pic>
        <p:nvPicPr>
          <p:cNvPr id="7172" name="Picture 4">
            <a:extLst>
              <a:ext uri="{FF2B5EF4-FFF2-40B4-BE49-F238E27FC236}">
                <a16:creationId xmlns:a16="http://schemas.microsoft.com/office/drawing/2014/main" id="{B385C174-1AE3-9A42-AB82-20351157E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119"/>
          <a:stretch/>
        </p:blipFill>
        <p:spPr bwMode="auto"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noFill/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Build Your Own Cathedral - Canterbury Cathedral">
            <a:extLst>
              <a:ext uri="{FF2B5EF4-FFF2-40B4-BE49-F238E27FC236}">
                <a16:creationId xmlns:a16="http://schemas.microsoft.com/office/drawing/2014/main" id="{D7EC9708-CD4D-0F47-A318-9684BB913B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50" r="7503" b="1"/>
          <a:stretch/>
        </p:blipFill>
        <p:spPr bwMode="auto"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39" name="Freeform: Shape 138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1" name="Freeform: Shape 140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C1B69550-BC1E-064C-B824-721B9E8D1B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altLang="en-US" sz="2800"/>
              <a:t>The Church in England</a:t>
            </a:r>
            <a:endParaRPr lang="en-US" altLang="en-US" sz="2800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8538A887-B032-C94D-A12A-0380CC2350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altLang="en-US" sz="1700" dirty="0"/>
              <a:t>Two archbishops, presiding over the provinces:</a:t>
            </a:r>
          </a:p>
          <a:p>
            <a:endParaRPr lang="en-GB" altLang="en-US" sz="1700" dirty="0"/>
          </a:p>
          <a:p>
            <a:r>
              <a:rPr lang="en-GB" altLang="en-US" sz="1700" dirty="0"/>
              <a:t>Archbishop of Canterbury</a:t>
            </a:r>
          </a:p>
          <a:p>
            <a:r>
              <a:rPr lang="en-GB" altLang="en-US" sz="1700" dirty="0"/>
              <a:t>Archbishop of York</a:t>
            </a:r>
          </a:p>
          <a:p>
            <a:endParaRPr lang="en-GB" altLang="en-US" sz="1700" dirty="0"/>
          </a:p>
          <a:p>
            <a:pPr marL="0" indent="0">
              <a:buNone/>
            </a:pPr>
            <a:r>
              <a:rPr lang="en-GB" altLang="en-US" sz="1700" dirty="0"/>
              <a:t>St Augustine of Canterbury, 597 (as told in Bede’s </a:t>
            </a:r>
            <a:r>
              <a:rPr lang="en-GB" altLang="en-US" sz="1700" i="1" dirty="0"/>
              <a:t>Ecclesiastical History</a:t>
            </a:r>
            <a:r>
              <a:rPr lang="en-GB" altLang="en-US" sz="1700" dirty="0"/>
              <a:t>)</a:t>
            </a:r>
            <a:endParaRPr lang="en-US" alt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107509D2-BBAA-C24C-BF37-CDAA61112C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4214" y="495642"/>
            <a:ext cx="4944152" cy="67555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dirty="0"/>
              <a:t>Dioceses</a:t>
            </a:r>
            <a:endParaRPr lang="en-US" altLang="en-US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A5AA2A44-A705-CC4D-805F-D3000B1EDF3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4215" y="1243173"/>
            <a:ext cx="5413151" cy="5053798"/>
          </a:xfrm>
        </p:spPr>
        <p:txBody>
          <a:bodyPr>
            <a:normAutofit fontScale="85000" lnSpcReduction="20000"/>
          </a:bodyPr>
          <a:lstStyle/>
          <a:p>
            <a:pPr marL="9525" indent="-9525">
              <a:buFont typeface="Wingdings" pitchFamily="2" charset="2"/>
              <a:buNone/>
            </a:pPr>
            <a:r>
              <a:rPr lang="en-GB" altLang="en-US" sz="2400" dirty="0"/>
              <a:t>Divided into dioceses (sees) with a cathedral church in each (sometimes two: see Bath and Wells and Coventry/Lichfield).</a:t>
            </a:r>
          </a:p>
          <a:p>
            <a:r>
              <a:rPr lang="en-GB" altLang="en-US" sz="2400" dirty="0"/>
              <a:t>A bishop heads each diocese</a:t>
            </a:r>
          </a:p>
          <a:p>
            <a:r>
              <a:rPr lang="en-GB" altLang="en-US" sz="2400" dirty="0"/>
              <a:t>Helped by:</a:t>
            </a:r>
          </a:p>
          <a:p>
            <a:pPr lvl="1"/>
            <a:r>
              <a:rPr lang="en-GB" altLang="en-US" sz="2000" dirty="0"/>
              <a:t>Archdeacon; rural deans; parish priests</a:t>
            </a:r>
          </a:p>
          <a:p>
            <a:r>
              <a:rPr lang="en-GB" altLang="en-US" sz="2400" dirty="0"/>
              <a:t>Sometimes they move:</a:t>
            </a:r>
          </a:p>
          <a:p>
            <a:pPr lvl="1"/>
            <a:r>
              <a:rPr lang="en-GB" altLang="en-US" sz="2000" dirty="0"/>
              <a:t>Lincoln (1072, from Dorchester-on-Thames)</a:t>
            </a:r>
          </a:p>
          <a:p>
            <a:pPr lvl="1"/>
            <a:r>
              <a:rPr lang="en-GB" altLang="en-US" sz="2000" dirty="0"/>
              <a:t>Norwich (1094, from </a:t>
            </a:r>
            <a:r>
              <a:rPr lang="en-GB" altLang="en-US" sz="2000" dirty="0" err="1"/>
              <a:t>Elmham</a:t>
            </a:r>
            <a:r>
              <a:rPr lang="en-GB" altLang="en-US" sz="2000" dirty="0"/>
              <a:t>/Thetford)</a:t>
            </a:r>
          </a:p>
          <a:p>
            <a:pPr lvl="1"/>
            <a:r>
              <a:rPr lang="en-GB" altLang="en-US" sz="2000" dirty="0"/>
              <a:t>Salisbury (1220s from Old Sarum)</a:t>
            </a:r>
            <a:endParaRPr lang="en-GB" altLang="en-US" sz="2400" dirty="0"/>
          </a:p>
          <a:p>
            <a:pPr>
              <a:buFont typeface="Wingdings" pitchFamily="2" charset="2"/>
              <a:buNone/>
            </a:pPr>
            <a:r>
              <a:rPr lang="en-GB" altLang="en-US" sz="2400" dirty="0"/>
              <a:t>Records:</a:t>
            </a:r>
          </a:p>
          <a:p>
            <a:r>
              <a:rPr lang="en-GB" altLang="en-US" sz="2400" dirty="0"/>
              <a:t>The most important are the registers of the (arch)bishops = letters and documents</a:t>
            </a:r>
          </a:p>
          <a:p>
            <a:r>
              <a:rPr lang="en-GB" altLang="en-US" sz="2400" dirty="0"/>
              <a:t>Ordination lists of clergy</a:t>
            </a:r>
          </a:p>
          <a:p>
            <a:r>
              <a:rPr lang="en-GB" altLang="en-US" sz="2400" dirty="0"/>
              <a:t>Records of institutions</a:t>
            </a:r>
          </a:p>
          <a:p>
            <a:r>
              <a:rPr lang="en-GB" altLang="en-US" sz="2400" dirty="0"/>
              <a:t>Appointment of parish clergy</a:t>
            </a:r>
          </a:p>
          <a:p>
            <a:r>
              <a:rPr lang="en-GB" altLang="en-US" sz="2400" dirty="0"/>
              <a:t>Consecration of churches</a:t>
            </a:r>
          </a:p>
          <a:p>
            <a:pPr>
              <a:buFont typeface="Wingdings" pitchFamily="2" charset="2"/>
              <a:buNone/>
            </a:pPr>
            <a:endParaRPr lang="en-GB" altLang="en-US" sz="2400" dirty="0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46F7435D-E3DB-47B1-BA61-B00ACC83A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2950" y="0"/>
            <a:ext cx="609905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" name="Rounded Rectangle 9">
            <a:extLst>
              <a:ext uri="{FF2B5EF4-FFF2-40B4-BE49-F238E27FC236}">
                <a16:creationId xmlns:a16="http://schemas.microsoft.com/office/drawing/2014/main" id="{F263A0B5-F8C4-4116-809F-78A768EA7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582" y="557784"/>
            <a:ext cx="513020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21" name="Picture 5" descr="Dioceses of pre-Reformation England. | Canterbury cathedral, England map,  Diocese">
            <a:extLst>
              <a:ext uri="{FF2B5EF4-FFF2-40B4-BE49-F238E27FC236}">
                <a16:creationId xmlns:a16="http://schemas.microsoft.com/office/drawing/2014/main" id="{1B24C0E7-D5D4-D04E-9DE2-BB038B823E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95974" y="833418"/>
            <a:ext cx="4293001" cy="518791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0" name="Rectangle 19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9BE0B701-3FBE-4A4C-A7F4-1C0C18725E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altLang="en-US" sz="5400"/>
              <a:t>THE CATHEDRAL</a:t>
            </a:r>
            <a:endParaRPr lang="en-US" altLang="en-US" sz="5400"/>
          </a:p>
        </p:txBody>
      </p:sp>
      <p:pic>
        <p:nvPicPr>
          <p:cNvPr id="5122" name="Picture 2" descr="Exploring beautiful Durham and its Unesco-listed cathedral, which featured  in the Harry Potter films | Daily Mail Online">
            <a:extLst>
              <a:ext uri="{FF2B5EF4-FFF2-40B4-BE49-F238E27FC236}">
                <a16:creationId xmlns:a16="http://schemas.microsoft.com/office/drawing/2014/main" id="{F4C0E818-E674-054D-860B-EBD491E72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8203" y="1453745"/>
            <a:ext cx="6200383" cy="3720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2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C37DFC9B-C042-7C42-9437-42F8F2DE3D1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anchor="t">
            <a:normAutofit/>
          </a:bodyPr>
          <a:lstStyle/>
          <a:p>
            <a:endParaRPr lang="en-GB" altLang="en-US" sz="1500"/>
          </a:p>
          <a:p>
            <a:r>
              <a:rPr lang="en-GB" altLang="en-US" sz="1500"/>
              <a:t>Secular cathedrals (often staffed by canons: York)</a:t>
            </a:r>
          </a:p>
          <a:p>
            <a:r>
              <a:rPr lang="en-GB" altLang="en-US" sz="1500"/>
              <a:t>Monastic cathedrals, staffed by monks (Canterbury; Durham, etc.)</a:t>
            </a:r>
          </a:p>
          <a:p>
            <a:r>
              <a:rPr lang="en-GB" altLang="en-US" sz="1500"/>
              <a:t>Staff includes Dean, Chancellor, Precentor, Treasurer, etc.</a:t>
            </a:r>
          </a:p>
          <a:p>
            <a:endParaRPr lang="en-GB" altLang="en-US" sz="1500"/>
          </a:p>
          <a:p>
            <a:r>
              <a:rPr lang="en-GB" altLang="en-US" sz="1500"/>
              <a:t>Records include archives of the cathedral as a ‘business’</a:t>
            </a:r>
          </a:p>
          <a:p>
            <a:pPr lvl="1" indent="-182880">
              <a:defRPr/>
            </a:pPr>
            <a:r>
              <a:rPr lang="en-GB" altLang="en-US" sz="1500"/>
              <a:t>Chapter Act Books</a:t>
            </a:r>
          </a:p>
          <a:p>
            <a:pPr lvl="1" indent="-182880">
              <a:defRPr/>
            </a:pPr>
            <a:r>
              <a:rPr lang="en-GB" altLang="en-US" sz="1500"/>
              <a:t>Accounts</a:t>
            </a:r>
          </a:p>
          <a:p>
            <a:pPr lvl="1" indent="-182880">
              <a:defRPr/>
            </a:pPr>
            <a:r>
              <a:rPr lang="en-GB" altLang="en-US" sz="1500"/>
              <a:t>Estate Records</a:t>
            </a:r>
          </a:p>
          <a:p>
            <a:endParaRPr lang="en-GB" altLang="en-US" sz="15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003EC1-353A-5D43-B77D-6F04F0959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US" sz="3800">
                <a:solidFill>
                  <a:schemeClr val="bg1"/>
                </a:solidFill>
              </a:rPr>
              <a:t>Monasteries (male and female)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E1303-31AD-5B47-A465-F8CCF37BF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Abbey (Tintern Abbey)</a:t>
            </a:r>
          </a:p>
          <a:p>
            <a:r>
              <a:rPr lang="en-US" sz="2000" dirty="0">
                <a:solidFill>
                  <a:schemeClr val="bg1"/>
                </a:solidFill>
              </a:rPr>
              <a:t>Priory</a:t>
            </a:r>
          </a:p>
          <a:p>
            <a:pPr marL="0" indent="0">
              <a:buNone/>
            </a:pP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Records include:</a:t>
            </a:r>
          </a:p>
          <a:p>
            <a:r>
              <a:rPr lang="en-US" sz="2000" dirty="0">
                <a:solidFill>
                  <a:schemeClr val="bg1"/>
                </a:solidFill>
              </a:rPr>
              <a:t>Visitations</a:t>
            </a:r>
          </a:p>
          <a:p>
            <a:r>
              <a:rPr lang="en-US" sz="2000" dirty="0">
                <a:solidFill>
                  <a:schemeClr val="bg1"/>
                </a:solidFill>
              </a:rPr>
              <a:t>‘Profession-records’</a:t>
            </a:r>
          </a:p>
          <a:p>
            <a:r>
              <a:rPr lang="en-US" sz="2000" dirty="0">
                <a:solidFill>
                  <a:schemeClr val="bg1"/>
                </a:solidFill>
              </a:rPr>
              <a:t>Records of land ownership/rights/exemptions </a:t>
            </a:r>
            <a:r>
              <a:rPr lang="en-US" sz="2000" dirty="0" err="1">
                <a:solidFill>
                  <a:schemeClr val="bg1"/>
                </a:solidFill>
              </a:rPr>
              <a:t>etc</a:t>
            </a:r>
            <a:r>
              <a:rPr lang="en-US" sz="2000" dirty="0">
                <a:solidFill>
                  <a:schemeClr val="bg1"/>
                </a:solidFill>
              </a:rPr>
              <a:t> = charters and collected in cartularies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62" name="Picture 2" descr="Tintern Abbey - Wikipedia">
            <a:extLst>
              <a:ext uri="{FF2B5EF4-FFF2-40B4-BE49-F238E27FC236}">
                <a16:creationId xmlns:a16="http://schemas.microsoft.com/office/drawing/2014/main" id="{22AF895C-3309-694B-AE73-F04A9AF5B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25453" y="1417376"/>
            <a:ext cx="5666547" cy="402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263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0" name="Rectangle 199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Palace Green Library (Durham) - 2021 All You Need to Know Before You Go  (with Photos) - Durham, UK | Tripadvisor">
            <a:extLst>
              <a:ext uri="{FF2B5EF4-FFF2-40B4-BE49-F238E27FC236}">
                <a16:creationId xmlns:a16="http://schemas.microsoft.com/office/drawing/2014/main" id="{DED1AFE5-09F9-C84A-A7F2-FEF4D5C959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1" r="-1" b="-1"/>
          <a:stretch/>
        </p:blipFill>
        <p:spPr bwMode="auto"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02" name="Freeform: Shape 201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4" name="Freeform: Shape 203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916F1E37-2308-A34F-AB63-E8783D5B92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altLang="en-US" sz="2800"/>
              <a:t>CHURCH COURTS</a:t>
            </a:r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38B0631C-2F18-9A49-BFE1-5873ED2EAE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altLang="en-US" sz="1700" dirty="0"/>
              <a:t>For processing crimes </a:t>
            </a:r>
            <a:r>
              <a:rPr lang="en-GB" altLang="en-US" sz="1700" b="1" dirty="0"/>
              <a:t>against</a:t>
            </a:r>
            <a:r>
              <a:rPr lang="en-GB" altLang="en-US" sz="1700" dirty="0"/>
              <a:t> church institutions or figures, or </a:t>
            </a:r>
            <a:r>
              <a:rPr lang="en-GB" altLang="en-US" sz="1700" b="1" dirty="0"/>
              <a:t>by</a:t>
            </a:r>
            <a:r>
              <a:rPr lang="en-GB" altLang="en-US" sz="1700" dirty="0"/>
              <a:t> church institutions and figures</a:t>
            </a:r>
          </a:p>
          <a:p>
            <a:r>
              <a:rPr lang="en-GB" altLang="en-US" sz="1700" dirty="0"/>
              <a:t>Consistory (bishops’)</a:t>
            </a:r>
          </a:p>
          <a:p>
            <a:r>
              <a:rPr lang="en-GB" altLang="en-US" sz="1700" dirty="0"/>
              <a:t>Archdeacons’</a:t>
            </a:r>
          </a:p>
          <a:p>
            <a:r>
              <a:rPr lang="en-GB" altLang="en-US" sz="1700" dirty="0"/>
              <a:t>Rural deans</a:t>
            </a:r>
          </a:p>
          <a:p>
            <a:pPr marL="0" indent="0">
              <a:buNone/>
            </a:pPr>
            <a:endParaRPr lang="en-GB" altLang="en-US" sz="1700" dirty="0"/>
          </a:p>
          <a:p>
            <a:pPr marL="0" indent="0">
              <a:buNone/>
            </a:pPr>
            <a:r>
              <a:rPr lang="en-GB" altLang="en-US" sz="1700" dirty="0"/>
              <a:t>All leave records of proceedings, outcomes and punishments ( = social and ecclesiastical history)</a:t>
            </a:r>
          </a:p>
          <a:p>
            <a:endParaRPr lang="en-GB" altLang="en-US" sz="1700" dirty="0"/>
          </a:p>
          <a:p>
            <a:pPr>
              <a:buFont typeface="Wingdings" pitchFamily="2" charset="2"/>
              <a:buNone/>
            </a:pPr>
            <a:endParaRPr lang="en-GB" alt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B47A3059-69F2-4E12-ACD8-A5FE28191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93871734-5821-384A-81B7-F2F34B7DEF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145654" y="991443"/>
            <a:ext cx="4603001" cy="1087819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altLang="en-US" sz="3400"/>
              <a:t>Probate records</a:t>
            </a:r>
          </a:p>
        </p:txBody>
      </p:sp>
      <p:pic>
        <p:nvPicPr>
          <p:cNvPr id="13314" name="Picture 2" descr="Photo showing deed Ne D 619">
            <a:extLst>
              <a:ext uri="{FF2B5EF4-FFF2-40B4-BE49-F238E27FC236}">
                <a16:creationId xmlns:a16="http://schemas.microsoft.com/office/drawing/2014/main" id="{1B51F52B-CC35-EF44-B9F6-0BB79C2042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7602" y="625683"/>
            <a:ext cx="5621549" cy="555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383398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55" y="2285541"/>
            <a:ext cx="4526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13102753-7968-E542-9A32-D3725B88F5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145654" y="2684095"/>
            <a:ext cx="4603001" cy="3492868"/>
          </a:xfrm>
        </p:spPr>
        <p:txBody>
          <a:bodyPr>
            <a:normAutofit/>
          </a:bodyPr>
          <a:lstStyle/>
          <a:p>
            <a:r>
              <a:rPr lang="en-GB" altLang="en-US" sz="1700"/>
              <a:t>Wills of individuals</a:t>
            </a:r>
          </a:p>
          <a:p>
            <a:r>
              <a:rPr lang="en-GB" altLang="en-US" sz="1700"/>
              <a:t>Letters of administration</a:t>
            </a:r>
          </a:p>
          <a:p>
            <a:r>
              <a:rPr lang="en-GB" altLang="en-US" sz="1700"/>
              <a:t>Inventories of belongings</a:t>
            </a:r>
          </a:p>
          <a:p>
            <a:r>
              <a:rPr lang="en-GB" altLang="en-US" sz="1700"/>
              <a:t>Originals and probate copies</a:t>
            </a:r>
          </a:p>
          <a:p>
            <a:endParaRPr lang="en-GB" altLang="en-US" sz="1700"/>
          </a:p>
          <a:p>
            <a:pPr marL="0" indent="0">
              <a:buNone/>
            </a:pPr>
            <a:r>
              <a:rPr lang="en-GB" altLang="en-US" sz="1700"/>
              <a:t>Image: Nottingham University </a:t>
            </a:r>
            <a:r>
              <a:rPr lang="en-GB" sz="1700"/>
              <a:t>Ne D 619 - Probate certificate (Latin), of the will of Edward Chappell of Nottingham, 1 Jun. 1730</a:t>
            </a:r>
          </a:p>
          <a:p>
            <a:pPr marL="0" indent="0">
              <a:buNone/>
            </a:pPr>
            <a:r>
              <a:rPr lang="en-GB" sz="1700">
                <a:hlinkClick r:id="rId3"/>
              </a:rPr>
              <a:t>https://www.nottingham.ac.uk/manuscriptsandspecialcollections/researchguidance/deedsindepth/associated/will.aspx</a:t>
            </a:r>
            <a:r>
              <a:rPr lang="en-GB" sz="1700"/>
              <a:t> </a:t>
            </a:r>
          </a:p>
          <a:p>
            <a:pPr marL="0" indent="0">
              <a:buNone/>
            </a:pPr>
            <a:endParaRPr lang="en-GB" altLang="en-US" sz="1700"/>
          </a:p>
          <a:p>
            <a:pPr>
              <a:buFont typeface="Wingdings" pitchFamily="2" charset="2"/>
              <a:buNone/>
            </a:pPr>
            <a:endParaRPr lang="en-GB" altLang="en-US" sz="17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0" name="Rectangle 199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B901A585-4B31-D244-B023-08420B1C55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" r="2" b="2"/>
          <a:stretch/>
        </p:blipFill>
        <p:spPr bwMode="auto"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02" name="Freeform: Shape 201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4" name="Freeform: Shape 203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36F2AC4A-9F69-EE4A-B31D-DC5EC3E1CE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altLang="en-US" sz="2800"/>
              <a:t>Parish records</a:t>
            </a:r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96E3DAD9-DC73-5542-AE1F-53919D352A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altLang="en-US" sz="1700" dirty="0"/>
              <a:t>Records of baptisms, marriages and burials</a:t>
            </a:r>
          </a:p>
          <a:p>
            <a:r>
              <a:rPr lang="en-GB" altLang="en-US" sz="1700" dirty="0"/>
              <a:t>Imagine showing St Stephen’s church, Norwich, records for 1796</a:t>
            </a:r>
          </a:p>
          <a:p>
            <a:r>
              <a:rPr lang="en-GB" altLang="en-US" sz="1700" dirty="0"/>
              <a:t>Go-to sources for family history!</a:t>
            </a:r>
          </a:p>
          <a:p>
            <a:pPr marL="11113" indent="-11113">
              <a:buFont typeface="Wingdings" pitchFamily="2" charset="2"/>
              <a:buNone/>
            </a:pPr>
            <a:endParaRPr lang="en-GB" altLang="en-US" sz="1700" dirty="0"/>
          </a:p>
          <a:p>
            <a:pPr marL="11113" indent="-11113">
              <a:buFont typeface="Wingdings" pitchFamily="2" charset="2"/>
              <a:buNone/>
            </a:pPr>
            <a:r>
              <a:rPr lang="en-GB" altLang="en-US" sz="1700" dirty="0"/>
              <a:t>But: they only exist from 1538 (introduced during the English Reformations)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414</Words>
  <Application>Microsoft Macintosh PowerPoint</Application>
  <PresentationFormat>Widescreen</PresentationFormat>
  <Paragraphs>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THE MEDIEVAL CHURCH (and its records)</vt:lpstr>
      <vt:lpstr>THE MEDIEVAL CHURCH</vt:lpstr>
      <vt:lpstr>The Church in England</vt:lpstr>
      <vt:lpstr>Dioceses</vt:lpstr>
      <vt:lpstr>THE CATHEDRAL</vt:lpstr>
      <vt:lpstr>Monasteries (male and female)</vt:lpstr>
      <vt:lpstr>CHURCH COURTS</vt:lpstr>
      <vt:lpstr>Probate records</vt:lpstr>
      <vt:lpstr>Parish records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MEDIEVAL CHURCH</dc:title>
  <dc:creator>ROZIER, CHARLIE C.</dc:creator>
  <cp:lastModifiedBy>ROZIER, CHARLIE C.</cp:lastModifiedBy>
  <cp:revision>2</cp:revision>
  <dcterms:created xsi:type="dcterms:W3CDTF">2021-12-14T08:55:48Z</dcterms:created>
  <dcterms:modified xsi:type="dcterms:W3CDTF">2021-12-14T09:30:30Z</dcterms:modified>
</cp:coreProperties>
</file>