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  <p:sldId id="257" r:id="rId3"/>
    <p:sldId id="260" r:id="rId4"/>
    <p:sldId id="259" r:id="rId5"/>
    <p:sldId id="266" r:id="rId6"/>
    <p:sldId id="26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9119FF-435A-4DD2-891B-14F289E0E668}" v="17" dt="2023-01-17T12:07:08.3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92F7F0-7C83-4B08-9957-BE3DCE086B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15DBD8D-049A-4198-94C8-0866084C31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Concepts of personality: academic and lay understandings</a:t>
          </a:r>
          <a:endParaRPr lang="en-US" dirty="0"/>
        </a:p>
      </dgm:t>
    </dgm:pt>
    <dgm:pt modelId="{5A52C3ED-D207-48E6-AF3F-0CA28CE119A0}" type="parTrans" cxnId="{18A8281B-9538-455D-9554-A52622792BDD}">
      <dgm:prSet/>
      <dgm:spPr/>
      <dgm:t>
        <a:bodyPr/>
        <a:lstStyle/>
        <a:p>
          <a:endParaRPr lang="en-US"/>
        </a:p>
      </dgm:t>
    </dgm:pt>
    <dgm:pt modelId="{B9BAAFC0-12BE-43F4-A051-5A32171CCF11}" type="sibTrans" cxnId="{18A8281B-9538-455D-9554-A52622792BDD}">
      <dgm:prSet/>
      <dgm:spPr/>
      <dgm:t>
        <a:bodyPr/>
        <a:lstStyle/>
        <a:p>
          <a:endParaRPr lang="en-US"/>
        </a:p>
      </dgm:t>
    </dgm:pt>
    <dgm:pt modelId="{F7EE2C45-09AC-4866-B317-621F6BA2F7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Measurement of personality: reliability and validity</a:t>
          </a:r>
          <a:endParaRPr lang="en-US"/>
        </a:p>
      </dgm:t>
    </dgm:pt>
    <dgm:pt modelId="{FE0544EC-ED57-451D-95A6-87332286E077}" type="parTrans" cxnId="{EFE6FEFE-CC18-4F8C-ADDA-D32499912B59}">
      <dgm:prSet/>
      <dgm:spPr/>
      <dgm:t>
        <a:bodyPr/>
        <a:lstStyle/>
        <a:p>
          <a:endParaRPr lang="en-US"/>
        </a:p>
      </dgm:t>
    </dgm:pt>
    <dgm:pt modelId="{F2768830-C97D-4672-8319-D198FAC4BF61}" type="sibTrans" cxnId="{EFE6FEFE-CC18-4F8C-ADDA-D32499912B59}">
      <dgm:prSet/>
      <dgm:spPr/>
      <dgm:t>
        <a:bodyPr/>
        <a:lstStyle/>
        <a:p>
          <a:endParaRPr lang="en-US"/>
        </a:p>
      </dgm:t>
    </dgm:pt>
    <dgm:pt modelId="{A40FE5C7-1A54-47A0-89D2-F76C2A0F6C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Personality change</a:t>
          </a:r>
          <a:endParaRPr lang="en-US"/>
        </a:p>
      </dgm:t>
    </dgm:pt>
    <dgm:pt modelId="{12F2AC19-09FF-4673-8E4D-0A8CC4877FD6}" type="parTrans" cxnId="{34341FD8-24A0-4FCC-9C2D-1C3498D9E8BD}">
      <dgm:prSet/>
      <dgm:spPr/>
      <dgm:t>
        <a:bodyPr/>
        <a:lstStyle/>
        <a:p>
          <a:endParaRPr lang="en-US"/>
        </a:p>
      </dgm:t>
    </dgm:pt>
    <dgm:pt modelId="{76681FAC-0E4C-45EF-BC6F-D80C641CA219}" type="sibTrans" cxnId="{34341FD8-24A0-4FCC-9C2D-1C3498D9E8BD}">
      <dgm:prSet/>
      <dgm:spPr/>
      <dgm:t>
        <a:bodyPr/>
        <a:lstStyle/>
        <a:p>
          <a:endParaRPr lang="en-US"/>
        </a:p>
      </dgm:t>
    </dgm:pt>
    <dgm:pt modelId="{C53F613B-4AF3-4A03-A06D-47839A1B4669}" type="pres">
      <dgm:prSet presAssocID="{A992F7F0-7C83-4B08-9957-BE3DCE086BF8}" presName="root" presStyleCnt="0">
        <dgm:presLayoutVars>
          <dgm:dir/>
          <dgm:resizeHandles val="exact"/>
        </dgm:presLayoutVars>
      </dgm:prSet>
      <dgm:spPr/>
    </dgm:pt>
    <dgm:pt modelId="{30E1E15F-9FE7-41A1-9C6F-12CEF707305B}" type="pres">
      <dgm:prSet presAssocID="{915DBD8D-049A-4198-94C8-0866084C312D}" presName="compNode" presStyleCnt="0"/>
      <dgm:spPr/>
    </dgm:pt>
    <dgm:pt modelId="{9572E63B-265C-45A6-8146-9588647DD876}" type="pres">
      <dgm:prSet presAssocID="{915DBD8D-049A-4198-94C8-0866084C312D}" presName="bgRect" presStyleLbl="bgShp" presStyleIdx="0" presStyleCnt="3"/>
      <dgm:spPr/>
    </dgm:pt>
    <dgm:pt modelId="{D932B9C2-5183-489F-8A04-9BE653E67BC6}" type="pres">
      <dgm:prSet presAssocID="{915DBD8D-049A-4198-94C8-0866084C31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1D26D7A-7C31-4450-8970-48FF105239F7}" type="pres">
      <dgm:prSet presAssocID="{915DBD8D-049A-4198-94C8-0866084C312D}" presName="spaceRect" presStyleCnt="0"/>
      <dgm:spPr/>
    </dgm:pt>
    <dgm:pt modelId="{5D2290D6-872F-40BD-A07D-F20DC3C588B0}" type="pres">
      <dgm:prSet presAssocID="{915DBD8D-049A-4198-94C8-0866084C312D}" presName="parTx" presStyleLbl="revTx" presStyleIdx="0" presStyleCnt="3">
        <dgm:presLayoutVars>
          <dgm:chMax val="0"/>
          <dgm:chPref val="0"/>
        </dgm:presLayoutVars>
      </dgm:prSet>
      <dgm:spPr/>
    </dgm:pt>
    <dgm:pt modelId="{0F38B98F-A1D9-4469-A9A0-EB8C5D87E9FE}" type="pres">
      <dgm:prSet presAssocID="{B9BAAFC0-12BE-43F4-A051-5A32171CCF11}" presName="sibTrans" presStyleCnt="0"/>
      <dgm:spPr/>
    </dgm:pt>
    <dgm:pt modelId="{6BE83071-D884-4AA8-8D04-038CE93BACB9}" type="pres">
      <dgm:prSet presAssocID="{F7EE2C45-09AC-4866-B317-621F6BA2F7D3}" presName="compNode" presStyleCnt="0"/>
      <dgm:spPr/>
    </dgm:pt>
    <dgm:pt modelId="{2A2465E5-AFC9-4DE0-818B-2F92CA6D51D2}" type="pres">
      <dgm:prSet presAssocID="{F7EE2C45-09AC-4866-B317-621F6BA2F7D3}" presName="bgRect" presStyleLbl="bgShp" presStyleIdx="1" presStyleCnt="3"/>
      <dgm:spPr/>
    </dgm:pt>
    <dgm:pt modelId="{9721ED14-6470-4139-873A-12BB4BB1E049}" type="pres">
      <dgm:prSet presAssocID="{F7EE2C45-09AC-4866-B317-621F6BA2F7D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8BF33B3-801C-4E79-A6CD-5B965C2DC24D}" type="pres">
      <dgm:prSet presAssocID="{F7EE2C45-09AC-4866-B317-621F6BA2F7D3}" presName="spaceRect" presStyleCnt="0"/>
      <dgm:spPr/>
    </dgm:pt>
    <dgm:pt modelId="{0607E7DB-8CD4-442D-9135-D2CBA6E70840}" type="pres">
      <dgm:prSet presAssocID="{F7EE2C45-09AC-4866-B317-621F6BA2F7D3}" presName="parTx" presStyleLbl="revTx" presStyleIdx="1" presStyleCnt="3">
        <dgm:presLayoutVars>
          <dgm:chMax val="0"/>
          <dgm:chPref val="0"/>
        </dgm:presLayoutVars>
      </dgm:prSet>
      <dgm:spPr/>
    </dgm:pt>
    <dgm:pt modelId="{AB7779B7-357D-4E5E-91AD-20CBD1219DA0}" type="pres">
      <dgm:prSet presAssocID="{F2768830-C97D-4672-8319-D198FAC4BF61}" presName="sibTrans" presStyleCnt="0"/>
      <dgm:spPr/>
    </dgm:pt>
    <dgm:pt modelId="{EE7C3A9D-0DE6-4884-AB5E-3B91FE7C626B}" type="pres">
      <dgm:prSet presAssocID="{A40FE5C7-1A54-47A0-89D2-F76C2A0F6CA9}" presName="compNode" presStyleCnt="0"/>
      <dgm:spPr/>
    </dgm:pt>
    <dgm:pt modelId="{DC9CA264-6711-4DBC-9503-FDA255B7FA54}" type="pres">
      <dgm:prSet presAssocID="{A40FE5C7-1A54-47A0-89D2-F76C2A0F6CA9}" presName="bgRect" presStyleLbl="bgShp" presStyleIdx="2" presStyleCnt="3"/>
      <dgm:spPr/>
    </dgm:pt>
    <dgm:pt modelId="{7B304B04-7E5E-4662-8944-6E3CA5CA6972}" type="pres">
      <dgm:prSet presAssocID="{A40FE5C7-1A54-47A0-89D2-F76C2A0F6C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C4311C8-8EF4-44FE-BA58-95E4FC21AD8F}" type="pres">
      <dgm:prSet presAssocID="{A40FE5C7-1A54-47A0-89D2-F76C2A0F6CA9}" presName="spaceRect" presStyleCnt="0"/>
      <dgm:spPr/>
    </dgm:pt>
    <dgm:pt modelId="{59D4C748-E169-4AD6-992A-0FC4F915CC9F}" type="pres">
      <dgm:prSet presAssocID="{A40FE5C7-1A54-47A0-89D2-F76C2A0F6CA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43FDB03-5A3B-415C-A4B4-76F441AE5464}" type="presOf" srcId="{A992F7F0-7C83-4B08-9957-BE3DCE086BF8}" destId="{C53F613B-4AF3-4A03-A06D-47839A1B4669}" srcOrd="0" destOrd="0" presId="urn:microsoft.com/office/officeart/2018/2/layout/IconVerticalSolidList"/>
    <dgm:cxn modelId="{1E258B0E-C9DC-405C-B7A0-208B51E4B4A5}" type="presOf" srcId="{F7EE2C45-09AC-4866-B317-621F6BA2F7D3}" destId="{0607E7DB-8CD4-442D-9135-D2CBA6E70840}" srcOrd="0" destOrd="0" presId="urn:microsoft.com/office/officeart/2018/2/layout/IconVerticalSolidList"/>
    <dgm:cxn modelId="{18A8281B-9538-455D-9554-A52622792BDD}" srcId="{A992F7F0-7C83-4B08-9957-BE3DCE086BF8}" destId="{915DBD8D-049A-4198-94C8-0866084C312D}" srcOrd="0" destOrd="0" parTransId="{5A52C3ED-D207-48E6-AF3F-0CA28CE119A0}" sibTransId="{B9BAAFC0-12BE-43F4-A051-5A32171CCF11}"/>
    <dgm:cxn modelId="{A1A8CD28-EC9F-4538-BFE5-FB38467E4869}" type="presOf" srcId="{915DBD8D-049A-4198-94C8-0866084C312D}" destId="{5D2290D6-872F-40BD-A07D-F20DC3C588B0}" srcOrd="0" destOrd="0" presId="urn:microsoft.com/office/officeart/2018/2/layout/IconVerticalSolidList"/>
    <dgm:cxn modelId="{34341FD8-24A0-4FCC-9C2D-1C3498D9E8BD}" srcId="{A992F7F0-7C83-4B08-9957-BE3DCE086BF8}" destId="{A40FE5C7-1A54-47A0-89D2-F76C2A0F6CA9}" srcOrd="2" destOrd="0" parTransId="{12F2AC19-09FF-4673-8E4D-0A8CC4877FD6}" sibTransId="{76681FAC-0E4C-45EF-BC6F-D80C641CA219}"/>
    <dgm:cxn modelId="{A486E2DE-1E49-4004-A858-0A9120F044DD}" type="presOf" srcId="{A40FE5C7-1A54-47A0-89D2-F76C2A0F6CA9}" destId="{59D4C748-E169-4AD6-992A-0FC4F915CC9F}" srcOrd="0" destOrd="0" presId="urn:microsoft.com/office/officeart/2018/2/layout/IconVerticalSolidList"/>
    <dgm:cxn modelId="{EFE6FEFE-CC18-4F8C-ADDA-D32499912B59}" srcId="{A992F7F0-7C83-4B08-9957-BE3DCE086BF8}" destId="{F7EE2C45-09AC-4866-B317-621F6BA2F7D3}" srcOrd="1" destOrd="0" parTransId="{FE0544EC-ED57-451D-95A6-87332286E077}" sibTransId="{F2768830-C97D-4672-8319-D198FAC4BF61}"/>
    <dgm:cxn modelId="{924317EB-2C5C-4AA9-BE55-DEC547B71CB6}" type="presParOf" srcId="{C53F613B-4AF3-4A03-A06D-47839A1B4669}" destId="{30E1E15F-9FE7-41A1-9C6F-12CEF707305B}" srcOrd="0" destOrd="0" presId="urn:microsoft.com/office/officeart/2018/2/layout/IconVerticalSolidList"/>
    <dgm:cxn modelId="{D5712151-7DA5-4107-9646-EFC185DD01EF}" type="presParOf" srcId="{30E1E15F-9FE7-41A1-9C6F-12CEF707305B}" destId="{9572E63B-265C-45A6-8146-9588647DD876}" srcOrd="0" destOrd="0" presId="urn:microsoft.com/office/officeart/2018/2/layout/IconVerticalSolidList"/>
    <dgm:cxn modelId="{534B2854-8547-4C0E-A029-0345C773C783}" type="presParOf" srcId="{30E1E15F-9FE7-41A1-9C6F-12CEF707305B}" destId="{D932B9C2-5183-489F-8A04-9BE653E67BC6}" srcOrd="1" destOrd="0" presId="urn:microsoft.com/office/officeart/2018/2/layout/IconVerticalSolidList"/>
    <dgm:cxn modelId="{4A38AC7E-B510-4003-A67F-159B439B5FE7}" type="presParOf" srcId="{30E1E15F-9FE7-41A1-9C6F-12CEF707305B}" destId="{B1D26D7A-7C31-4450-8970-48FF105239F7}" srcOrd="2" destOrd="0" presId="urn:microsoft.com/office/officeart/2018/2/layout/IconVerticalSolidList"/>
    <dgm:cxn modelId="{FAF151E4-54FF-4DC8-A110-216DF948DF5A}" type="presParOf" srcId="{30E1E15F-9FE7-41A1-9C6F-12CEF707305B}" destId="{5D2290D6-872F-40BD-A07D-F20DC3C588B0}" srcOrd="3" destOrd="0" presId="urn:microsoft.com/office/officeart/2018/2/layout/IconVerticalSolidList"/>
    <dgm:cxn modelId="{0ED06683-4137-497C-BE99-F377E871428A}" type="presParOf" srcId="{C53F613B-4AF3-4A03-A06D-47839A1B4669}" destId="{0F38B98F-A1D9-4469-A9A0-EB8C5D87E9FE}" srcOrd="1" destOrd="0" presId="urn:microsoft.com/office/officeart/2018/2/layout/IconVerticalSolidList"/>
    <dgm:cxn modelId="{E1D07052-CBC8-4B04-A8D1-834231A5F668}" type="presParOf" srcId="{C53F613B-4AF3-4A03-A06D-47839A1B4669}" destId="{6BE83071-D884-4AA8-8D04-038CE93BACB9}" srcOrd="2" destOrd="0" presId="urn:microsoft.com/office/officeart/2018/2/layout/IconVerticalSolidList"/>
    <dgm:cxn modelId="{A70557FD-0C64-4CF8-A291-14DB7C19857E}" type="presParOf" srcId="{6BE83071-D884-4AA8-8D04-038CE93BACB9}" destId="{2A2465E5-AFC9-4DE0-818B-2F92CA6D51D2}" srcOrd="0" destOrd="0" presId="urn:microsoft.com/office/officeart/2018/2/layout/IconVerticalSolidList"/>
    <dgm:cxn modelId="{BF5BE772-5C6B-47C9-837B-2F67834BF45B}" type="presParOf" srcId="{6BE83071-D884-4AA8-8D04-038CE93BACB9}" destId="{9721ED14-6470-4139-873A-12BB4BB1E049}" srcOrd="1" destOrd="0" presId="urn:microsoft.com/office/officeart/2018/2/layout/IconVerticalSolidList"/>
    <dgm:cxn modelId="{B4C9743E-0738-454B-B219-2763F03BF651}" type="presParOf" srcId="{6BE83071-D884-4AA8-8D04-038CE93BACB9}" destId="{B8BF33B3-801C-4E79-A6CD-5B965C2DC24D}" srcOrd="2" destOrd="0" presId="urn:microsoft.com/office/officeart/2018/2/layout/IconVerticalSolidList"/>
    <dgm:cxn modelId="{8C6901BE-B86D-4B20-8346-FE2F3BE40F29}" type="presParOf" srcId="{6BE83071-D884-4AA8-8D04-038CE93BACB9}" destId="{0607E7DB-8CD4-442D-9135-D2CBA6E70840}" srcOrd="3" destOrd="0" presId="urn:microsoft.com/office/officeart/2018/2/layout/IconVerticalSolidList"/>
    <dgm:cxn modelId="{C9A0C37C-4514-4534-ABDE-ACCBF59F2AF1}" type="presParOf" srcId="{C53F613B-4AF3-4A03-A06D-47839A1B4669}" destId="{AB7779B7-357D-4E5E-91AD-20CBD1219DA0}" srcOrd="3" destOrd="0" presId="urn:microsoft.com/office/officeart/2018/2/layout/IconVerticalSolidList"/>
    <dgm:cxn modelId="{8156EDAE-003C-4914-8FE8-8BED9D23DA9F}" type="presParOf" srcId="{C53F613B-4AF3-4A03-A06D-47839A1B4669}" destId="{EE7C3A9D-0DE6-4884-AB5E-3B91FE7C626B}" srcOrd="4" destOrd="0" presId="urn:microsoft.com/office/officeart/2018/2/layout/IconVerticalSolidList"/>
    <dgm:cxn modelId="{569CEC04-C3EB-4F69-B7EE-B042942358D7}" type="presParOf" srcId="{EE7C3A9D-0DE6-4884-AB5E-3B91FE7C626B}" destId="{DC9CA264-6711-4DBC-9503-FDA255B7FA54}" srcOrd="0" destOrd="0" presId="urn:microsoft.com/office/officeart/2018/2/layout/IconVerticalSolidList"/>
    <dgm:cxn modelId="{A19A5F31-AB58-4C88-AA4C-C5AB3A738DD1}" type="presParOf" srcId="{EE7C3A9D-0DE6-4884-AB5E-3B91FE7C626B}" destId="{7B304B04-7E5E-4662-8944-6E3CA5CA6972}" srcOrd="1" destOrd="0" presId="urn:microsoft.com/office/officeart/2018/2/layout/IconVerticalSolidList"/>
    <dgm:cxn modelId="{F64A7571-B879-46BB-9B1B-304E51CFAD56}" type="presParOf" srcId="{EE7C3A9D-0DE6-4884-AB5E-3B91FE7C626B}" destId="{2C4311C8-8EF4-44FE-BA58-95E4FC21AD8F}" srcOrd="2" destOrd="0" presId="urn:microsoft.com/office/officeart/2018/2/layout/IconVerticalSolidList"/>
    <dgm:cxn modelId="{7F99D036-AF30-4C23-A2AC-386730D4F06D}" type="presParOf" srcId="{EE7C3A9D-0DE6-4884-AB5E-3B91FE7C626B}" destId="{59D4C748-E169-4AD6-992A-0FC4F915CC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72E63B-265C-45A6-8146-9588647DD876}">
      <dsp:nvSpPr>
        <dsp:cNvPr id="0" name=""/>
        <dsp:cNvSpPr/>
      </dsp:nvSpPr>
      <dsp:spPr>
        <a:xfrm>
          <a:off x="0" y="725"/>
          <a:ext cx="7240146" cy="1697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32B9C2-5183-489F-8A04-9BE653E67BC6}">
      <dsp:nvSpPr>
        <dsp:cNvPr id="0" name=""/>
        <dsp:cNvSpPr/>
      </dsp:nvSpPr>
      <dsp:spPr>
        <a:xfrm>
          <a:off x="513571" y="382720"/>
          <a:ext cx="933766" cy="9337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2290D6-872F-40BD-A07D-F20DC3C588B0}">
      <dsp:nvSpPr>
        <dsp:cNvPr id="0" name=""/>
        <dsp:cNvSpPr/>
      </dsp:nvSpPr>
      <dsp:spPr>
        <a:xfrm>
          <a:off x="1960909" y="725"/>
          <a:ext cx="5279236" cy="1697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Concepts of personality: academic and lay understandings</a:t>
          </a:r>
          <a:endParaRPr lang="en-US" sz="2500" kern="1200" dirty="0"/>
        </a:p>
      </dsp:txBody>
      <dsp:txXfrm>
        <a:off x="1960909" y="725"/>
        <a:ext cx="5279236" cy="1697756"/>
      </dsp:txXfrm>
    </dsp:sp>
    <dsp:sp modelId="{2A2465E5-AFC9-4DE0-818B-2F92CA6D51D2}">
      <dsp:nvSpPr>
        <dsp:cNvPr id="0" name=""/>
        <dsp:cNvSpPr/>
      </dsp:nvSpPr>
      <dsp:spPr>
        <a:xfrm>
          <a:off x="0" y="2122921"/>
          <a:ext cx="7240146" cy="1697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21ED14-6470-4139-873A-12BB4BB1E049}">
      <dsp:nvSpPr>
        <dsp:cNvPr id="0" name=""/>
        <dsp:cNvSpPr/>
      </dsp:nvSpPr>
      <dsp:spPr>
        <a:xfrm>
          <a:off x="513571" y="2504916"/>
          <a:ext cx="933766" cy="9337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7E7DB-8CD4-442D-9135-D2CBA6E70840}">
      <dsp:nvSpPr>
        <dsp:cNvPr id="0" name=""/>
        <dsp:cNvSpPr/>
      </dsp:nvSpPr>
      <dsp:spPr>
        <a:xfrm>
          <a:off x="1960909" y="2122921"/>
          <a:ext cx="5279236" cy="1697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Measurement of personality: reliability and validity</a:t>
          </a:r>
          <a:endParaRPr lang="en-US" sz="2500" kern="1200"/>
        </a:p>
      </dsp:txBody>
      <dsp:txXfrm>
        <a:off x="1960909" y="2122921"/>
        <a:ext cx="5279236" cy="1697756"/>
      </dsp:txXfrm>
    </dsp:sp>
    <dsp:sp modelId="{DC9CA264-6711-4DBC-9503-FDA255B7FA54}">
      <dsp:nvSpPr>
        <dsp:cNvPr id="0" name=""/>
        <dsp:cNvSpPr/>
      </dsp:nvSpPr>
      <dsp:spPr>
        <a:xfrm>
          <a:off x="0" y="4245117"/>
          <a:ext cx="7240146" cy="1697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304B04-7E5E-4662-8944-6E3CA5CA6972}">
      <dsp:nvSpPr>
        <dsp:cNvPr id="0" name=""/>
        <dsp:cNvSpPr/>
      </dsp:nvSpPr>
      <dsp:spPr>
        <a:xfrm>
          <a:off x="513571" y="4627112"/>
          <a:ext cx="933766" cy="9337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4C748-E169-4AD6-992A-0FC4F915CC9F}">
      <dsp:nvSpPr>
        <dsp:cNvPr id="0" name=""/>
        <dsp:cNvSpPr/>
      </dsp:nvSpPr>
      <dsp:spPr>
        <a:xfrm>
          <a:off x="1960909" y="4245117"/>
          <a:ext cx="5279236" cy="1697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679" tIns="179679" rIns="179679" bIns="1796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Personality change</a:t>
          </a:r>
          <a:endParaRPr lang="en-US" sz="2500" kern="1200"/>
        </a:p>
      </dsp:txBody>
      <dsp:txXfrm>
        <a:off x="1960909" y="4245117"/>
        <a:ext cx="5279236" cy="1697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87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47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7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051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8071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355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973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050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881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00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085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Tuesday, January 17, 2023</a:t>
            </a:fld>
            <a:endParaRPr lang="en-US" cap="al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137058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87" r:id="rId4"/>
    <p:sldLayoutId id="2147483788" r:id="rId5"/>
    <p:sldLayoutId id="2147483793" r:id="rId6"/>
    <p:sldLayoutId id="2147483789" r:id="rId7"/>
    <p:sldLayoutId id="2147483790" r:id="rId8"/>
    <p:sldLayoutId id="2147483791" r:id="rId9"/>
    <p:sldLayoutId id="2147483792" r:id="rId10"/>
    <p:sldLayoutId id="214748379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19DE0E-F039-443E-AF60-E4B6AA72D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4">
                  <a:alpha val="80000"/>
                </a:schemeClr>
              </a:gs>
              <a:gs pos="100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1000">
                <a:schemeClr val="accent2">
                  <a:alpha val="43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5638801" cy="6886827"/>
          </a:xfrm>
          <a:prstGeom prst="rect">
            <a:avLst/>
          </a:prstGeom>
          <a:gradFill>
            <a:gsLst>
              <a:gs pos="49000">
                <a:schemeClr val="accent6">
                  <a:lumMod val="75000"/>
                  <a:alpha val="0"/>
                </a:schemeClr>
              </a:gs>
              <a:gs pos="99000">
                <a:schemeClr val="accent6">
                  <a:alpha val="79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1609180" y="724988"/>
            <a:ext cx="5121259" cy="5458067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6A0BC1-2167-470D-BC47-90B1FEC40F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9840" y="1394400"/>
            <a:ext cx="6292690" cy="3411906"/>
          </a:xfrm>
        </p:spPr>
        <p:txBody>
          <a:bodyPr anchor="t"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Personality and personality change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sz="2200" dirty="0">
                <a:solidFill>
                  <a:schemeClr val="bg1"/>
                </a:solidFill>
              </a:rPr>
              <a:t>Seminar Eight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50C600-8AA7-42DF-AAD7-0AD897B352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016" y="6242656"/>
            <a:ext cx="7033786" cy="886408"/>
          </a:xfrm>
        </p:spPr>
        <p:txBody>
          <a:bodyPr anchor="b">
            <a:normAutofit/>
          </a:bodyPr>
          <a:lstStyle/>
          <a:p>
            <a:pPr algn="l"/>
            <a:r>
              <a:rPr lang="en-GB" sz="800" dirty="0"/>
              <a:t>Dr judith marshall</a:t>
            </a:r>
          </a:p>
          <a:p>
            <a:pPr algn="l"/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4" name="Picture 3" descr="A group of multi coloured wooden stick figures">
            <a:extLst>
              <a:ext uri="{FF2B5EF4-FFF2-40B4-BE49-F238E27FC236}">
                <a16:creationId xmlns:a16="http://schemas.microsoft.com/office/drawing/2014/main" id="{45CE325E-CCCD-4C20-902A-78BA2ACB6A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35" r="36366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F624C5-AEEC-BEFB-9855-7B71513EEEA6}"/>
              </a:ext>
            </a:extLst>
          </p:cNvPr>
          <p:cNvSpPr txBox="1"/>
          <p:nvPr/>
        </p:nvSpPr>
        <p:spPr>
          <a:xfrm>
            <a:off x="457200" y="51084"/>
            <a:ext cx="619273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 Light" panose="020F0302020204030204" pitchFamily="34" charset="0"/>
                <a:cs typeface="Calibri Light" panose="020F0302020204030204" pitchFamily="34" charset="0"/>
              </a:rPr>
              <a:t>Individual differences across the lifespan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96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3146D-BDF3-40AA-B005-9486F19DD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Today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46BB58-91D4-EC37-4211-C890EEB032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892380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9523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3F208-32AA-4900-B27A-EA3BD5AA2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772015"/>
          </a:xfrm>
        </p:spPr>
        <p:txBody>
          <a:bodyPr/>
          <a:lstStyle/>
          <a:p>
            <a:r>
              <a:rPr lang="en-GB" dirty="0"/>
              <a:t>Group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ADE0A-27F6-4BAB-A81D-67D3C42A5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110" y="2516710"/>
            <a:ext cx="10847770" cy="3959352"/>
          </a:xfrm>
        </p:spPr>
        <p:txBody>
          <a:bodyPr>
            <a:normAutofit/>
          </a:bodyPr>
          <a:lstStyle/>
          <a:p>
            <a:r>
              <a:rPr lang="en-GB" dirty="0"/>
              <a:t>Concepts of personality: academic and lay understandings</a:t>
            </a:r>
          </a:p>
          <a:p>
            <a:pPr algn="l"/>
            <a:endParaRPr lang="en-GB" b="0" i="0" dirty="0">
              <a:solidFill>
                <a:srgbClr val="373A3C"/>
              </a:solidFill>
              <a:effectLst/>
              <a:highlight>
                <a:srgbClr val="FFFF00"/>
              </a:highlight>
              <a:latin typeface="-apple-system"/>
            </a:endParaRPr>
          </a:p>
          <a:p>
            <a:r>
              <a:rPr lang="en-GB" dirty="0"/>
              <a:t>Research both academic and lay understandings of personality</a:t>
            </a:r>
          </a:p>
          <a:p>
            <a:endParaRPr lang="en-GB" dirty="0"/>
          </a:p>
          <a:p>
            <a:r>
              <a:rPr lang="en-GB" dirty="0"/>
              <a:t>How is personality understood by the general population – where might their information come from?</a:t>
            </a:r>
          </a:p>
          <a:p>
            <a:endParaRPr lang="en-GB" dirty="0"/>
          </a:p>
          <a:p>
            <a:r>
              <a:rPr lang="en-GB" dirty="0"/>
              <a:t>Which theories of personality provide strong contributions to explaining personality?</a:t>
            </a:r>
          </a:p>
        </p:txBody>
      </p:sp>
    </p:spTree>
    <p:extLst>
      <p:ext uri="{BB962C8B-B14F-4D97-AF65-F5344CB8AC3E}">
        <p14:creationId xmlns:p14="http://schemas.microsoft.com/office/powerpoint/2010/main" val="3101026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A26B1-74AA-447F-B3BB-8215C35A4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846660"/>
          </a:xfrm>
        </p:spPr>
        <p:txBody>
          <a:bodyPr/>
          <a:lstStyle/>
          <a:p>
            <a:r>
              <a:rPr lang="en-GB" dirty="0"/>
              <a:t>Group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BC06F-4CD8-4D6E-A021-2DC9363A1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76668"/>
            <a:ext cx="10241280" cy="3794947"/>
          </a:xfrm>
        </p:spPr>
        <p:txBody>
          <a:bodyPr>
            <a:normAutofit/>
          </a:bodyPr>
          <a:lstStyle/>
          <a:p>
            <a:r>
              <a:rPr lang="en-GB" dirty="0">
                <a:latin typeface="-apple-system"/>
              </a:rPr>
              <a:t>Using available literature:</a:t>
            </a:r>
          </a:p>
          <a:p>
            <a:endParaRPr lang="en-GB" dirty="0">
              <a:latin typeface="-apple-system"/>
            </a:endParaRPr>
          </a:p>
          <a:p>
            <a:pPr marL="742950" lvl="1" indent="-28575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-apple-system"/>
              </a:rPr>
              <a:t>Identify different measures of personality</a:t>
            </a:r>
          </a:p>
          <a:p>
            <a:pPr marL="742950" lvl="1" indent="-28575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dirty="0">
              <a:highlight>
                <a:srgbClr val="FFFF00"/>
              </a:highlight>
              <a:latin typeface="-apple-system"/>
            </a:endParaRPr>
          </a:p>
          <a:p>
            <a:pPr marL="742950" lvl="1" indent="-285750" rtl="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-apple-system"/>
                <a:ea typeface="DengXian" panose="02010600030101010101" pitchFamily="2" charset="-122"/>
                <a:cs typeface="Arial" panose="020B0604020202020204" pitchFamily="34" charset="0"/>
              </a:rPr>
              <a:t>Discuss the strengths and weaknesses of these</a:t>
            </a:r>
          </a:p>
          <a:p>
            <a:pPr marL="742950" lvl="1" indent="-285750" rtl="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dirty="0">
              <a:latin typeface="-apple-system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 rtl="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-apple-system"/>
                <a:ea typeface="DengXian" panose="02010600030101010101" pitchFamily="2" charset="-122"/>
                <a:cs typeface="Arial" panose="020B0604020202020204" pitchFamily="34" charset="0"/>
              </a:rPr>
              <a:t>Consider one paper that relates personality variables/correlates to an aspect of ‘real life’ </a:t>
            </a:r>
          </a:p>
          <a:p>
            <a:pPr marL="457200" lvl="1" indent="0" rtl="0">
              <a:lnSpc>
                <a:spcPct val="107000"/>
              </a:lnSpc>
              <a:buNone/>
            </a:pPr>
            <a:r>
              <a:rPr lang="en-GB" dirty="0">
                <a:effectLst/>
                <a:latin typeface="-apple-system"/>
                <a:ea typeface="DengXian" panose="02010600030101010101" pitchFamily="2" charset="-122"/>
                <a:cs typeface="Arial" panose="020B0604020202020204" pitchFamily="34" charset="0"/>
              </a:rPr>
              <a:t>                                                                                                 (e.g. risk-taking, health behaviours…)</a:t>
            </a:r>
          </a:p>
          <a:p>
            <a:pPr marL="742950" lvl="1" indent="-285750" rtl="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dirty="0">
              <a:highlight>
                <a:srgbClr val="FFFF00"/>
              </a:highlight>
              <a:latin typeface="-apple-system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7765A5-3A3F-88CC-FEC7-8781418988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8" y="0"/>
            <a:ext cx="10626725" cy="643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9617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B6125-FFE4-4099-A03D-222E5C006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790676"/>
          </a:xfrm>
        </p:spPr>
        <p:txBody>
          <a:bodyPr/>
          <a:lstStyle/>
          <a:p>
            <a:r>
              <a:rPr lang="en-GB" dirty="0"/>
              <a:t>Group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1375C-BFA3-4F6E-BD79-FA5028A93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78090"/>
            <a:ext cx="10241280" cy="4234203"/>
          </a:xfrm>
        </p:spPr>
        <p:txBody>
          <a:bodyPr>
            <a:normAutofit/>
          </a:bodyPr>
          <a:lstStyle/>
          <a:p>
            <a:endParaRPr lang="en-GB" dirty="0">
              <a:latin typeface="-apple-system"/>
            </a:endParaRPr>
          </a:p>
          <a:p>
            <a:r>
              <a:rPr lang="en-GB" dirty="0">
                <a:latin typeface="-apple-system"/>
              </a:rPr>
              <a:t>In groups, discuss how personality disorders can affect people differently through the lifespan</a:t>
            </a:r>
          </a:p>
          <a:p>
            <a:endParaRPr lang="en-GB" dirty="0">
              <a:latin typeface="-apple-system"/>
            </a:endParaRPr>
          </a:p>
          <a:p>
            <a:pPr lvl="1"/>
            <a:r>
              <a:rPr lang="en-GB" dirty="0">
                <a:latin typeface="-apple-system"/>
              </a:rPr>
              <a:t>Presentation</a:t>
            </a:r>
          </a:p>
          <a:p>
            <a:pPr lvl="1"/>
            <a:r>
              <a:rPr lang="en-GB" dirty="0">
                <a:latin typeface="-apple-system"/>
              </a:rPr>
              <a:t>Influential factors</a:t>
            </a:r>
          </a:p>
          <a:p>
            <a:pPr lvl="1"/>
            <a:r>
              <a:rPr lang="en-GB" dirty="0">
                <a:latin typeface="-apple-system"/>
              </a:rPr>
              <a:t>Life events</a:t>
            </a:r>
          </a:p>
          <a:p>
            <a:pPr lvl="2"/>
            <a:r>
              <a:rPr lang="en-GB" dirty="0">
                <a:latin typeface="-apple-system"/>
              </a:rPr>
              <a:t>etc…</a:t>
            </a:r>
          </a:p>
          <a:p>
            <a:pPr marL="914400" lvl="2" indent="0">
              <a:buNone/>
            </a:pPr>
            <a:endParaRPr lang="en-GB" dirty="0">
              <a:latin typeface="-apple-system"/>
            </a:endParaRPr>
          </a:p>
          <a:p>
            <a:r>
              <a:rPr lang="en-GB" dirty="0">
                <a:latin typeface="-apple-system"/>
              </a:rPr>
              <a:t>Present your group ideas to the class</a:t>
            </a:r>
          </a:p>
        </p:txBody>
      </p:sp>
    </p:spTree>
    <p:extLst>
      <p:ext uri="{BB962C8B-B14F-4D97-AF65-F5344CB8AC3E}">
        <p14:creationId xmlns:p14="http://schemas.microsoft.com/office/powerpoint/2010/main" val="1869130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CF1B1A9-81D7-475B-9773-FA69E2D6C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17A85D18-E013-4BB8-8AAA-20F44CDF07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25938E3-FCDD-4147-B4EC-232316751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8" y="-808"/>
            <a:ext cx="12188952" cy="3191317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A18F8F-E6CD-4282-A671-176AA334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16834"/>
            <a:ext cx="9144000" cy="1304013"/>
          </a:xfrm>
        </p:spPr>
        <p:txBody>
          <a:bodyPr vert="horz" lIns="0" tIns="0" rIns="0" bIns="0" rtlCol="0" anchor="b">
            <a:normAutofit/>
          </a:bodyPr>
          <a:lstStyle/>
          <a:p>
            <a:pPr algn="ctr"/>
            <a:r>
              <a:rPr lang="en-US" sz="4000" spc="750">
                <a:solidFill>
                  <a:srgbClr val="FFFFFF"/>
                </a:solidFill>
              </a:rPr>
              <a:t>Questions?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A75596-FA3D-4A75-A3CB-443E14CBF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5FBB9B-488E-47BA-9CA3-8CC9C7D15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3574FE0-C6E5-4148-8CC5-56169A790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44662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RegularSeed_2SEEDS">
      <a:dk1>
        <a:srgbClr val="000000"/>
      </a:dk1>
      <a:lt1>
        <a:srgbClr val="FFFFFF"/>
      </a:lt1>
      <a:dk2>
        <a:srgbClr val="36221E"/>
      </a:dk2>
      <a:lt2>
        <a:srgbClr val="E8E3E2"/>
      </a:lt2>
      <a:accent1>
        <a:srgbClr val="3BA7B1"/>
      </a:accent1>
      <a:accent2>
        <a:srgbClr val="46B28F"/>
      </a:accent2>
      <a:accent3>
        <a:srgbClr val="4D87C3"/>
      </a:accent3>
      <a:accent4>
        <a:srgbClr val="B13B65"/>
      </a:accent4>
      <a:accent5>
        <a:srgbClr val="C3534D"/>
      </a:accent5>
      <a:accent6>
        <a:srgbClr val="B1733B"/>
      </a:accent6>
      <a:hlink>
        <a:srgbClr val="BF4B3F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158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-apple-system</vt:lpstr>
      <vt:lpstr>Arial</vt:lpstr>
      <vt:lpstr>Calibri Light</vt:lpstr>
      <vt:lpstr>Gill Sans Nova</vt:lpstr>
      <vt:lpstr>Symbol</vt:lpstr>
      <vt:lpstr>GradientRiseVTI</vt:lpstr>
      <vt:lpstr>Personality and personality change   Seminar Eight</vt:lpstr>
      <vt:lpstr>Today</vt:lpstr>
      <vt:lpstr>Group Task </vt:lpstr>
      <vt:lpstr>Group Task </vt:lpstr>
      <vt:lpstr>Group Task 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of Identity</dc:title>
  <dc:creator>Judith Marshall</dc:creator>
  <cp:lastModifiedBy>Judith Marshall</cp:lastModifiedBy>
  <cp:revision>4</cp:revision>
  <dcterms:created xsi:type="dcterms:W3CDTF">2022-01-14T11:12:27Z</dcterms:created>
  <dcterms:modified xsi:type="dcterms:W3CDTF">2023-01-17T12:09:36Z</dcterms:modified>
</cp:coreProperties>
</file>