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46"/>
  </p:notesMasterIdLst>
  <p:sldIdLst>
    <p:sldId id="256" r:id="rId3"/>
    <p:sldId id="261" r:id="rId4"/>
    <p:sldId id="377" r:id="rId5"/>
    <p:sldId id="378" r:id="rId6"/>
    <p:sldId id="277" r:id="rId7"/>
    <p:sldId id="278" r:id="rId8"/>
    <p:sldId id="279" r:id="rId9"/>
    <p:sldId id="383" r:id="rId10"/>
    <p:sldId id="386" r:id="rId11"/>
    <p:sldId id="382" r:id="rId12"/>
    <p:sldId id="387" r:id="rId13"/>
    <p:sldId id="390" r:id="rId14"/>
    <p:sldId id="393" r:id="rId15"/>
    <p:sldId id="281" r:id="rId16"/>
    <p:sldId id="282" r:id="rId17"/>
    <p:sldId id="283" r:id="rId18"/>
    <p:sldId id="284" r:id="rId19"/>
    <p:sldId id="399" r:id="rId20"/>
    <p:sldId id="354" r:id="rId21"/>
    <p:sldId id="355" r:id="rId22"/>
    <p:sldId id="356" r:id="rId23"/>
    <p:sldId id="357" r:id="rId24"/>
    <p:sldId id="405" r:id="rId25"/>
    <p:sldId id="358" r:id="rId26"/>
    <p:sldId id="359" r:id="rId27"/>
    <p:sldId id="360" r:id="rId28"/>
    <p:sldId id="410" r:id="rId29"/>
    <p:sldId id="361" r:id="rId30"/>
    <p:sldId id="412" r:id="rId31"/>
    <p:sldId id="362" r:id="rId32"/>
    <p:sldId id="363" r:id="rId33"/>
    <p:sldId id="364" r:id="rId34"/>
    <p:sldId id="365" r:id="rId35"/>
    <p:sldId id="366" r:id="rId36"/>
    <p:sldId id="367" r:id="rId37"/>
    <p:sldId id="368" r:id="rId38"/>
    <p:sldId id="421" r:id="rId39"/>
    <p:sldId id="370" r:id="rId40"/>
    <p:sldId id="423" r:id="rId41"/>
    <p:sldId id="371" r:id="rId42"/>
    <p:sldId id="375" r:id="rId43"/>
    <p:sldId id="376" r:id="rId44"/>
    <p:sldId id="285"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varScale="1">
        <p:scale>
          <a:sx n="105" d="100"/>
          <a:sy n="105" d="100"/>
        </p:scale>
        <p:origin x="1662"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1/7/2026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46073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386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01/07/2026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9024506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time.com/6295238/iran-morality-police-return/" TargetMode="External"/><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hyperlink" Target="https://www.themoscowtimes.com/2025/06/12/in-russia-being-openly-gay-is-extremist-but-some-people-bend-the-rules-a88515" TargetMode="External"/><Relationship Id="rId5" Type="http://schemas.openxmlformats.org/officeDocument/2006/relationships/hyperlink" Target="https://www.bbc.co.uk/news/world-asia-china-22278037" TargetMode="Externa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hyperlink" Target="https://www.bihr.org.uk/get-informed/legislation-explainers/what-is-the-magna-carta" TargetMode="Externa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web-s-ebscohost-com.ezproxy.uwtsd.ac.uk/ehost/detail/detail?vid=0&amp;sid=0dbc8dc6-537c-4110-98ba-da50e76e717a%40redis&amp;bdata=JnNpdGU9ZWhvc3QtbGl2ZQ%3d%3d#AN=21212325&amp;db=aph" TargetMode="External"/><Relationship Id="rId2" Type="http://schemas.openxmlformats.org/officeDocument/2006/relationships/hyperlink" Target="https://billofrightsinstitute.org/primary-sources/bill-of-rights" TargetMode="External"/><Relationship Id="rId1" Type="http://schemas.openxmlformats.org/officeDocument/2006/relationships/slideLayout" Target="../slideLayouts/slideLayout3.xml"/><Relationship Id="rId5" Type="http://schemas.openxmlformats.org/officeDocument/2006/relationships/hyperlink" Target="https://www.un.org/en/universal-declaration-human-rights/" TargetMode="External"/><Relationship Id="rId4" Type="http://schemas.openxmlformats.org/officeDocument/2006/relationships/hyperlink" Target="https://www.gutenberg.org/ebooks/3420"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gov.uk/government/publications/polygamous-potential-polygamous-marriage-set14/polygamous-potential-polygamous-marriages-set14" TargetMode="Externa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archives.gov/founding-docs/declaration-transcript#:~:text=We%20hold%20these%20truths%20to,their%20just%20powers%20from%20the" TargetMode="Externa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5.png"/><Relationship Id="rId2" Type="http://schemas.openxmlformats.org/officeDocument/2006/relationships/hyperlink" Target="https://www-oxfordreference-com.ezproxy.uwtsd.ac.uk/display/10.1093/acref/9780199670840.001.0001/acref-9780199670840-e-1428?rskey=YHpgeI&amp;result=1" TargetMode="External"/><Relationship Id="rId1" Type="http://schemas.openxmlformats.org/officeDocument/2006/relationships/slideLayout" Target="../slideLayouts/slideLayout3.xml"/><Relationship Id="rId6" Type="http://schemas.openxmlformats.org/officeDocument/2006/relationships/hyperlink" Target="https://www.officeforstudents.org.uk/news-blog-and-events/press-and-media/universities-pledge-to-reduce-equality-gaps-dramatically-within-five-years/" TargetMode="External"/><Relationship Id="rId5" Type="http://schemas.openxmlformats.org/officeDocument/2006/relationships/image" Target="../media/image14.png"/><Relationship Id="rId4" Type="http://schemas.openxmlformats.org/officeDocument/2006/relationships/hyperlink" Target="https://www.jstor.org/stable/1050979?seq=1"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cogitatiopress.com/socialinclusion/article/view/2511" TargetMode="Externa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hyperlink" Target="https://www.gov.uk/government/groups/ethnic-minority-employment-stakeholder-group" TargetMode="External"/><Relationship Id="rId2" Type="http://schemas.openxmlformats.org/officeDocument/2006/relationships/hyperlink" Target="https://assets.publishing.service.gov.uk/government/uploads/system/uploads/attachment_data/file/31710/11-745-women-on-boards.pdf" TargetMode="External"/><Relationship Id="rId1" Type="http://schemas.openxmlformats.org/officeDocument/2006/relationships/slideLayout" Target="../slideLayouts/slideLayout9.xml"/><Relationship Id="rId4" Type="http://schemas.openxmlformats.org/officeDocument/2006/relationships/hyperlink" Target="https://www.gov.uk/government/publications/employing-disabled-people-and-people-with-health-conditions/employing-disabled-people-and-people-with-health-conditions"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commonslibrary.parliament.uk/ethnicity-and-the-criminal-justice-system-what-does-recent-data-say/" TargetMode="External"/><Relationship Id="rId2" Type="http://schemas.openxmlformats.org/officeDocument/2006/relationships/image" Target="../media/image10.png"/><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8" Type="http://schemas.openxmlformats.org/officeDocument/2006/relationships/hyperlink" Target="https://www-oxfordreference-com.ezproxy.uwtsd.ac.uk/display/10.1093/acref/9780195123715.001.0001/acref-9780195123715" TargetMode="External"/><Relationship Id="rId3" Type="http://schemas.openxmlformats.org/officeDocument/2006/relationships/hyperlink" Target="https://www.bbc.co.uk/news/world-asia-china-22278037" TargetMode="External"/><Relationship Id="rId7" Type="http://schemas.openxmlformats.org/officeDocument/2006/relationships/hyperlink" Target="https://www-oxfordreference-com.ezproxy.uwtsd.ac.uk/display/10.1093/acref/9780199670840.001.0001/acref-9780199670840-e-1042?rskey=UVSlCN&amp;result=1" TargetMode="External"/><Relationship Id="rId2" Type="http://schemas.openxmlformats.org/officeDocument/2006/relationships/hyperlink" Target="https://scholarlycommons.law.northwestern.edu/cgi/viewcontent.cgi?article=4835&amp;context=jclc" TargetMode="External"/><Relationship Id="rId1" Type="http://schemas.openxmlformats.org/officeDocument/2006/relationships/slideLayout" Target="../slideLayouts/slideLayout8.xml"/><Relationship Id="rId6" Type="http://schemas.openxmlformats.org/officeDocument/2006/relationships/hyperlink" Target="https://www.bihr.org.uk/get-informed/legislation-explainers/what-is-the-magna-carta" TargetMode="External"/><Relationship Id="rId11" Type="http://schemas.openxmlformats.org/officeDocument/2006/relationships/hyperlink" Target="https://www.gov.uk/government/publications/employing-disabled-people-and-people-with-health-conditions/employing-disabled-people-and-people-with-health-conditions" TargetMode="External"/><Relationship Id="rId5" Type="http://schemas.openxmlformats.org/officeDocument/2006/relationships/hyperlink" Target="https://www.cogitatiopress.com/socialinclusion/article/view/2511" TargetMode="External"/><Relationship Id="rId10" Type="http://schemas.openxmlformats.org/officeDocument/2006/relationships/hyperlink" Target="http://digamo.free.fr/23things.pdf" TargetMode="External"/><Relationship Id="rId4" Type="http://schemas.openxmlformats.org/officeDocument/2006/relationships/hyperlink" Target="https://billofrightsinstitute.org/primary-sources/bill-of-rights" TargetMode="External"/><Relationship Id="rId9" Type="http://schemas.openxmlformats.org/officeDocument/2006/relationships/hyperlink" Target="https://plato.stanford.edu/archives/win2019/entries/liberty-positive-negative/"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archives.gov/founding-docs/declaration-transcript#:~:text=We%20hold%20these%20truths%20to,their%20just%20powers%20from%20the" TargetMode="External"/><Relationship Id="rId3" Type="http://schemas.openxmlformats.org/officeDocument/2006/relationships/hyperlink" Target="https://www.gov.uk/government/groups/ethnic-minority-employment-stakeholder-group" TargetMode="External"/><Relationship Id="rId7" Type="http://schemas.openxmlformats.org/officeDocument/2006/relationships/hyperlink" Target="https://www-oxfordreference-com.ezproxy.uwtsd.ac.uk/display/10.1093/acref/9780199675128.001.0001/acref-9780199675128-e-3067?rskey=tk8Yff&amp;result=2" TargetMode="External"/><Relationship Id="rId2" Type="http://schemas.openxmlformats.org/officeDocument/2006/relationships/hyperlink" Target="https://www.equalityhumanrights.com/equality/equality-act-2010/what-equality-act#:~:text=the%20Race%20Relations%20Act%201976,Equality%20(Sexual%20Orientation)%20Regulations%202003" TargetMode="External"/><Relationship Id="rId1" Type="http://schemas.openxmlformats.org/officeDocument/2006/relationships/slideLayout" Target="../slideLayouts/slideLayout8.xml"/><Relationship Id="rId6" Type="http://schemas.openxmlformats.org/officeDocument/2006/relationships/hyperlink" Target="https://www-jstor-org.ezproxy.uwtsd.ac.uk/stable/1050979?seq=1" TargetMode="External"/><Relationship Id="rId5" Type="http://schemas.openxmlformats.org/officeDocument/2006/relationships/hyperlink" Target="https://academic.oup.com/icon/article/14/3/712/2404476?login=true" TargetMode="External"/><Relationship Id="rId4" Type="http://schemas.openxmlformats.org/officeDocument/2006/relationships/hyperlink" Target="https://judiciariesworldwide.fjc.gov/#:~:text=This%20website%20offers%20an%20introduction%20to%20the%20many,different%20approaches%20to%20court%20procedure%20and%20judicial%20administration."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www.un.org/en/about-us/universal-declaration-of-human-rights" TargetMode="External"/><Relationship Id="rId3" Type="http://schemas.openxmlformats.org/officeDocument/2006/relationships/hyperlink" Target="https://search-ebscohost-com.ezproxy.uwtsd.ac.uk/login.aspx?direct=true&amp;db=aph&amp;AN=21212325&amp;site=ehost-live" TargetMode="External"/><Relationship Id="rId7" Type="http://schemas.openxmlformats.org/officeDocument/2006/relationships/hyperlink" Target="https://assets.publishing.service.gov.uk/government/uploads/system/uploads/attachment_data/file/31710/11-745-women-on-boards.pdf" TargetMode="External"/><Relationship Id="rId2" Type="http://schemas.openxmlformats.org/officeDocument/2006/relationships/hyperlink" Target="https://www.officeforstudents.org.uk/news-blog-and-events/press-and-media/universities-pledge-to-reduce-equality-gaps-dramatically-within-five-years/" TargetMode="External"/><Relationship Id="rId1" Type="http://schemas.openxmlformats.org/officeDocument/2006/relationships/slideLayout" Target="../slideLayouts/slideLayout8.xml"/><Relationship Id="rId6" Type="http://schemas.openxmlformats.org/officeDocument/2006/relationships/hyperlink" Target="https://www.ruleoflaw.org.au/principles/equality-before-the-law/" TargetMode="External"/><Relationship Id="rId5" Type="http://schemas.openxmlformats.org/officeDocument/2006/relationships/hyperlink" Target="https://time.com/6295238/iran-morality-police-return/" TargetMode="External"/><Relationship Id="rId10" Type="http://schemas.openxmlformats.org/officeDocument/2006/relationships/hyperlink" Target="https://commonslibrary.parliament.uk/ethnicity-and-the-criminal-justice-system-what-does-recent-data-say/" TargetMode="External"/><Relationship Id="rId4" Type="http://schemas.openxmlformats.org/officeDocument/2006/relationships/hyperlink" Target="https://www.themoscowtimes.com/2025/06/12/in-russia-being-openly-gay-is-extremist-but-some-people-bend-the-rules-a88515" TargetMode="External"/><Relationship Id="rId9" Type="http://schemas.openxmlformats.org/officeDocument/2006/relationships/hyperlink" Target="http://www.gutenberg.org/ebooks/34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4A406-D005-BF85-5898-C69FB316C6F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F6FEA6-D007-E008-639D-BDF48126F59B}"/>
              </a:ext>
            </a:extLst>
          </p:cNvPr>
          <p:cNvSpPr/>
          <p:nvPr/>
        </p:nvSpPr>
        <p:spPr>
          <a:xfrm>
            <a:off x="405061" y="309870"/>
            <a:ext cx="1758717" cy="240798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BFC7160-425F-830F-BE70-8B8ED82C5A3D}"/>
              </a:ext>
            </a:extLst>
          </p:cNvPr>
          <p:cNvSpPr/>
          <p:nvPr/>
        </p:nvSpPr>
        <p:spPr>
          <a:xfrm>
            <a:off x="6456300" y="3058750"/>
            <a:ext cx="1948530"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55B1B07-05EE-068E-A618-13F45EF90326}"/>
              </a:ext>
            </a:extLst>
          </p:cNvPr>
          <p:cNvSpPr/>
          <p:nvPr/>
        </p:nvSpPr>
        <p:spPr>
          <a:xfrm>
            <a:off x="2254906" y="309870"/>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6CF1C93-EA6B-11FA-DF02-298B70D7F316}"/>
              </a:ext>
            </a:extLst>
          </p:cNvPr>
          <p:cNvSpPr/>
          <p:nvPr/>
        </p:nvSpPr>
        <p:spPr>
          <a:xfrm>
            <a:off x="6172293" y="317176"/>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172630-C442-5707-A18A-7850D11206B5}"/>
              </a:ext>
            </a:extLst>
          </p:cNvPr>
          <p:cNvSpPr/>
          <p:nvPr/>
        </p:nvSpPr>
        <p:spPr>
          <a:xfrm>
            <a:off x="2254905" y="1861455"/>
            <a:ext cx="1719565" cy="84376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6AFB60-3D97-1B67-7246-4106C425C555}"/>
              </a:ext>
            </a:extLst>
          </p:cNvPr>
          <p:cNvSpPr/>
          <p:nvPr/>
        </p:nvSpPr>
        <p:spPr>
          <a:xfrm>
            <a:off x="4099263" y="1861455"/>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6B2699E-F65F-62ED-8DA9-07F0BFDDAAE2}"/>
              </a:ext>
            </a:extLst>
          </p:cNvPr>
          <p:cNvSpPr/>
          <p:nvPr/>
        </p:nvSpPr>
        <p:spPr>
          <a:xfrm>
            <a:off x="3210129" y="317176"/>
            <a:ext cx="2166231" cy="14116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D8FB317-76C6-BFD9-AA6A-71D4064D7D05}"/>
              </a:ext>
            </a:extLst>
          </p:cNvPr>
          <p:cNvSpPr/>
          <p:nvPr/>
        </p:nvSpPr>
        <p:spPr>
          <a:xfrm>
            <a:off x="4099262" y="3070547"/>
            <a:ext cx="2232247" cy="1295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E39C459-F9EF-DD50-E939-71B07A78545B}"/>
              </a:ext>
            </a:extLst>
          </p:cNvPr>
          <p:cNvSpPr txBox="1"/>
          <p:nvPr/>
        </p:nvSpPr>
        <p:spPr>
          <a:xfrm>
            <a:off x="382257" y="4597039"/>
            <a:ext cx="8496944" cy="461665"/>
          </a:xfrm>
          <a:prstGeom prst="rect">
            <a:avLst/>
          </a:prstGeom>
          <a:noFill/>
        </p:spPr>
        <p:txBody>
          <a:bodyPr wrap="square" rtlCol="0">
            <a:spAutoFit/>
          </a:bodyPr>
          <a:lstStyle/>
          <a:p>
            <a:r>
              <a:rPr lang="en-GB" sz="2400" b="1" dirty="0">
                <a:solidFill>
                  <a:schemeClr val="accent1">
                    <a:lumMod val="75000"/>
                  </a:schemeClr>
                </a:solidFill>
              </a:rPr>
              <a:t>ECED7007: Political Influences in Inequality &amp; Diversity</a:t>
            </a:r>
          </a:p>
        </p:txBody>
      </p:sp>
      <p:sp>
        <p:nvSpPr>
          <p:cNvPr id="13" name="TextBox 12">
            <a:extLst>
              <a:ext uri="{FF2B5EF4-FFF2-40B4-BE49-F238E27FC236}">
                <a16:creationId xmlns:a16="http://schemas.microsoft.com/office/drawing/2014/main" id="{184872A8-0C88-B31E-09C1-4C5BC729C90F}"/>
              </a:ext>
            </a:extLst>
          </p:cNvPr>
          <p:cNvSpPr txBox="1"/>
          <p:nvPr/>
        </p:nvSpPr>
        <p:spPr>
          <a:xfrm>
            <a:off x="382257" y="5166832"/>
            <a:ext cx="8496944" cy="430887"/>
          </a:xfrm>
          <a:prstGeom prst="rect">
            <a:avLst/>
          </a:prstGeom>
          <a:noFill/>
        </p:spPr>
        <p:txBody>
          <a:bodyPr wrap="square" rtlCol="0">
            <a:spAutoFit/>
          </a:bodyPr>
          <a:lstStyle/>
          <a:p>
            <a:r>
              <a:rPr lang="en-GB" sz="2200" b="1" dirty="0">
                <a:solidFill>
                  <a:schemeClr val="accent1">
                    <a:lumMod val="75000"/>
                  </a:schemeClr>
                </a:solidFill>
              </a:rPr>
              <a:t>Theme 2: Political Discourse – Language, Inequality &amp; Diversity (Part 2)</a:t>
            </a:r>
          </a:p>
        </p:txBody>
      </p:sp>
      <p:pic>
        <p:nvPicPr>
          <p:cNvPr id="14" name="Picture 13" descr="Graphic - Types of Government">
            <a:extLst>
              <a:ext uri="{FF2B5EF4-FFF2-40B4-BE49-F238E27FC236}">
                <a16:creationId xmlns:a16="http://schemas.microsoft.com/office/drawing/2014/main" id="{207C5B2B-AC2B-4368-D311-9B8211A7B8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427" y="451196"/>
            <a:ext cx="2106085" cy="1609985"/>
          </a:xfrm>
          <a:prstGeom prst="rect">
            <a:avLst/>
          </a:prstGeom>
        </p:spPr>
      </p:pic>
      <p:sp>
        <p:nvSpPr>
          <p:cNvPr id="15" name="Rectangle 14">
            <a:extLst>
              <a:ext uri="{FF2B5EF4-FFF2-40B4-BE49-F238E27FC236}">
                <a16:creationId xmlns:a16="http://schemas.microsoft.com/office/drawing/2014/main" id="{969B473D-325E-076D-4DD0-8B6D4F55A9F0}"/>
              </a:ext>
            </a:extLst>
          </p:cNvPr>
          <p:cNvSpPr/>
          <p:nvPr/>
        </p:nvSpPr>
        <p:spPr>
          <a:xfrm>
            <a:off x="5494048" y="2274165"/>
            <a:ext cx="2910782" cy="70580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10BD0DC7-040F-A375-85EE-B3792CAAD2A8}"/>
              </a:ext>
            </a:extLst>
          </p:cNvPr>
          <p:cNvSpPr/>
          <p:nvPr/>
        </p:nvSpPr>
        <p:spPr>
          <a:xfrm>
            <a:off x="395754" y="2781445"/>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Image - Badges Promoting Democracy">
            <a:extLst>
              <a:ext uri="{FF2B5EF4-FFF2-40B4-BE49-F238E27FC236}">
                <a16:creationId xmlns:a16="http://schemas.microsoft.com/office/drawing/2014/main" id="{BE064AC5-2D9B-3A86-E324-976943D94C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461" y="3209533"/>
            <a:ext cx="1717436" cy="966058"/>
          </a:xfrm>
          <a:prstGeom prst="rect">
            <a:avLst/>
          </a:prstGeom>
        </p:spPr>
      </p:pic>
      <p:pic>
        <p:nvPicPr>
          <p:cNvPr id="19" name="Picture 18" descr="Image - Map of Uk Parliamentary Constituencies">
            <a:extLst>
              <a:ext uri="{FF2B5EF4-FFF2-40B4-BE49-F238E27FC236}">
                <a16:creationId xmlns:a16="http://schemas.microsoft.com/office/drawing/2014/main" id="{F9C5B88E-8B7B-9E2B-35A2-417B24D44F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7571" y="373456"/>
            <a:ext cx="1501046" cy="2219474"/>
          </a:xfrm>
          <a:prstGeom prst="rect">
            <a:avLst/>
          </a:prstGeom>
        </p:spPr>
      </p:pic>
      <p:pic>
        <p:nvPicPr>
          <p:cNvPr id="20" name="Picture 19" descr="Image - Anarchism symbol">
            <a:extLst>
              <a:ext uri="{FF2B5EF4-FFF2-40B4-BE49-F238E27FC236}">
                <a16:creationId xmlns:a16="http://schemas.microsoft.com/office/drawing/2014/main" id="{CFB4891D-7F38-0399-FCE5-263BAAA7A0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43314" y="1944857"/>
            <a:ext cx="988993" cy="984597"/>
          </a:xfrm>
          <a:prstGeom prst="rect">
            <a:avLst/>
          </a:prstGeom>
        </p:spPr>
      </p:pic>
      <p:sp>
        <p:nvSpPr>
          <p:cNvPr id="21" name="Rectangle 20">
            <a:extLst>
              <a:ext uri="{FF2B5EF4-FFF2-40B4-BE49-F238E27FC236}">
                <a16:creationId xmlns:a16="http://schemas.microsoft.com/office/drawing/2014/main" id="{58B6AE60-04E8-FCDA-329F-6DA9F36DA933}"/>
              </a:ext>
            </a:extLst>
          </p:cNvPr>
          <p:cNvSpPr/>
          <p:nvPr/>
        </p:nvSpPr>
        <p:spPr>
          <a:xfrm>
            <a:off x="1156491" y="2802641"/>
            <a:ext cx="2817980" cy="15629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6" name="Picture 15" descr="Graphic - Political Divisions">
            <a:extLst>
              <a:ext uri="{FF2B5EF4-FFF2-40B4-BE49-F238E27FC236}">
                <a16:creationId xmlns:a16="http://schemas.microsoft.com/office/drawing/2014/main" id="{164A86F6-383F-7C12-A820-F5F425858CB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45377" y="2914067"/>
            <a:ext cx="2637862" cy="1318931"/>
          </a:xfrm>
          <a:prstGeom prst="rect">
            <a:avLst/>
          </a:prstGeom>
        </p:spPr>
      </p:pic>
      <p:sp>
        <p:nvSpPr>
          <p:cNvPr id="22" name="Rectangle 21">
            <a:extLst>
              <a:ext uri="{FF2B5EF4-FFF2-40B4-BE49-F238E27FC236}">
                <a16:creationId xmlns:a16="http://schemas.microsoft.com/office/drawing/2014/main" id="{D232B5C5-E60F-E4CE-EE48-43DB9113DD66}"/>
              </a:ext>
            </a:extLst>
          </p:cNvPr>
          <p:cNvSpPr/>
          <p:nvPr/>
        </p:nvSpPr>
        <p:spPr>
          <a:xfrm>
            <a:off x="5512154" y="317176"/>
            <a:ext cx="530952" cy="1866410"/>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9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EC715-957E-A630-2C10-20A0A89BBC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A0634C-91AF-F1A4-505E-6C8FDCF484B8}"/>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Normative Political Concepts</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Justice</a:t>
            </a:r>
          </a:p>
        </p:txBody>
      </p:sp>
    </p:spTree>
    <p:extLst>
      <p:ext uri="{BB962C8B-B14F-4D97-AF65-F5344CB8AC3E}">
        <p14:creationId xmlns:p14="http://schemas.microsoft.com/office/powerpoint/2010/main" val="4195416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453E7-2535-09AE-3313-1F39F81225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1D1DF8-555E-2F06-BA20-6CE481A45797}"/>
              </a:ext>
            </a:extLst>
          </p:cNvPr>
          <p:cNvSpPr>
            <a:spLocks noGrp="1"/>
          </p:cNvSpPr>
          <p:nvPr>
            <p:ph type="title"/>
          </p:nvPr>
        </p:nvSpPr>
        <p:spPr>
          <a:xfrm>
            <a:off x="1422803" y="207362"/>
            <a:ext cx="6172200" cy="486054"/>
          </a:xfrm>
        </p:spPr>
        <p:txBody>
          <a:bodyPr>
            <a:noAutofit/>
          </a:bodyPr>
          <a:lstStyle/>
          <a:p>
            <a:pPr algn="ctr"/>
            <a:r>
              <a:rPr lang="en-GB" b="1" dirty="0">
                <a:solidFill>
                  <a:schemeClr val="accent1">
                    <a:lumMod val="75000"/>
                  </a:schemeClr>
                </a:solidFill>
              </a:rPr>
              <a:t>Justice</a:t>
            </a:r>
          </a:p>
        </p:txBody>
      </p:sp>
      <p:sp>
        <p:nvSpPr>
          <p:cNvPr id="3" name="Content Placeholder 2">
            <a:extLst>
              <a:ext uri="{FF2B5EF4-FFF2-40B4-BE49-F238E27FC236}">
                <a16:creationId xmlns:a16="http://schemas.microsoft.com/office/drawing/2014/main" id="{59319BE1-D94D-69BF-FC76-E48C5FE23670}"/>
              </a:ext>
            </a:extLst>
          </p:cNvPr>
          <p:cNvSpPr>
            <a:spLocks noGrp="1"/>
          </p:cNvSpPr>
          <p:nvPr>
            <p:ph idx="1"/>
          </p:nvPr>
        </p:nvSpPr>
        <p:spPr>
          <a:xfrm>
            <a:off x="265320" y="1124834"/>
            <a:ext cx="8613360" cy="1674186"/>
          </a:xfrm>
        </p:spPr>
        <p:txBody>
          <a:bodyPr>
            <a:noAutofit/>
          </a:bodyPr>
          <a:lstStyle/>
          <a:p>
            <a:pPr>
              <a:spcBef>
                <a:spcPts val="900"/>
              </a:spcBef>
              <a:spcAft>
                <a:spcPts val="900"/>
              </a:spcAft>
            </a:pPr>
            <a:r>
              <a:rPr lang="en-GB" sz="2400" dirty="0">
                <a:solidFill>
                  <a:schemeClr val="accent1">
                    <a:lumMod val="75000"/>
                  </a:schemeClr>
                </a:solidFill>
              </a:rPr>
              <a:t>One of the oldest concepts in Western political theory (e.g. Plato’s Republic circa 375 BC).</a:t>
            </a:r>
          </a:p>
          <a:p>
            <a:pPr>
              <a:spcBef>
                <a:spcPts val="900"/>
              </a:spcBef>
              <a:spcAft>
                <a:spcPts val="900"/>
              </a:spcAft>
            </a:pPr>
            <a:r>
              <a:rPr lang="en-GB" sz="2400" dirty="0">
                <a:solidFill>
                  <a:schemeClr val="accent1">
                    <a:lumMod val="75000"/>
                  </a:schemeClr>
                </a:solidFill>
              </a:rPr>
              <a:t>Plato asked the question “What is justice”?</a:t>
            </a:r>
          </a:p>
          <a:p>
            <a:pPr>
              <a:spcBef>
                <a:spcPts val="900"/>
              </a:spcBef>
              <a:spcAft>
                <a:spcPts val="900"/>
              </a:spcAft>
            </a:pPr>
            <a:r>
              <a:rPr lang="en-GB" sz="2400" dirty="0">
                <a:solidFill>
                  <a:schemeClr val="accent1">
                    <a:lumMod val="75000"/>
                  </a:schemeClr>
                </a:solidFill>
              </a:rPr>
              <a:t>For him, it was to be found in ’good and orderly government’ by those </a:t>
            </a:r>
            <a:r>
              <a:rPr lang="en-GB" sz="2400" b="1" dirty="0">
                <a:solidFill>
                  <a:schemeClr val="accent1">
                    <a:lumMod val="75000"/>
                  </a:schemeClr>
                </a:solidFill>
              </a:rPr>
              <a:t>who are the wisest and best suited for government </a:t>
            </a:r>
            <a:r>
              <a:rPr lang="en-GB" sz="2400" dirty="0">
                <a:solidFill>
                  <a:schemeClr val="accent1">
                    <a:lumMod val="75000"/>
                  </a:schemeClr>
                </a:solidFill>
              </a:rPr>
              <a:t>(Smits, 2016)</a:t>
            </a:r>
            <a:endParaRPr lang="en-GB" sz="2400" b="1" dirty="0">
              <a:solidFill>
                <a:schemeClr val="accent1">
                  <a:lumMod val="75000"/>
                </a:schemeClr>
              </a:solidFill>
            </a:endParaRPr>
          </a:p>
          <a:p>
            <a:pPr>
              <a:spcBef>
                <a:spcPts val="900"/>
              </a:spcBef>
              <a:spcAft>
                <a:spcPts val="900"/>
              </a:spcAft>
            </a:pPr>
            <a:endParaRPr lang="en-GB" sz="2400" b="1" dirty="0">
              <a:solidFill>
                <a:schemeClr val="accent1">
                  <a:lumMod val="75000"/>
                </a:schemeClr>
              </a:solidFill>
            </a:endParaRPr>
          </a:p>
          <a:p>
            <a:pPr marL="0" indent="0">
              <a:spcBef>
                <a:spcPts val="900"/>
              </a:spcBef>
              <a:spcAft>
                <a:spcPts val="900"/>
              </a:spcAft>
              <a:buNone/>
            </a:pPr>
            <a:endParaRPr lang="en-GB" sz="2400" dirty="0">
              <a:solidFill>
                <a:schemeClr val="accent1">
                  <a:lumMod val="75000"/>
                </a:schemeClr>
              </a:solidFill>
            </a:endParaRPr>
          </a:p>
        </p:txBody>
      </p:sp>
      <p:sp>
        <p:nvSpPr>
          <p:cNvPr id="5" name="TextBox 4">
            <a:extLst>
              <a:ext uri="{FF2B5EF4-FFF2-40B4-BE49-F238E27FC236}">
                <a16:creationId xmlns:a16="http://schemas.microsoft.com/office/drawing/2014/main" id="{40676BD0-07A1-6E8C-C89E-B6D2D7C9C6D7}"/>
              </a:ext>
            </a:extLst>
          </p:cNvPr>
          <p:cNvSpPr txBox="1"/>
          <p:nvPr/>
        </p:nvSpPr>
        <p:spPr>
          <a:xfrm>
            <a:off x="1763688" y="3969061"/>
            <a:ext cx="5238582" cy="1107996"/>
          </a:xfrm>
          <a:prstGeom prst="rect">
            <a:avLst/>
          </a:prstGeom>
          <a:noFill/>
        </p:spPr>
        <p:txBody>
          <a:bodyPr wrap="square" rtlCol="0">
            <a:spAutoFit/>
          </a:bodyPr>
          <a:lstStyle/>
          <a:p>
            <a:pPr algn="ctr"/>
            <a:r>
              <a:rPr lang="en-GB" sz="2200" i="1" dirty="0">
                <a:solidFill>
                  <a:schemeClr val="accent1">
                    <a:lumMod val="75000"/>
                  </a:schemeClr>
                </a:solidFill>
              </a:rPr>
              <a:t>What are your thoughts on the last point </a:t>
            </a:r>
          </a:p>
          <a:p>
            <a:pPr algn="ctr"/>
            <a:r>
              <a:rPr lang="en-GB" sz="2200" i="1" dirty="0">
                <a:solidFill>
                  <a:schemeClr val="accent1">
                    <a:lumMod val="75000"/>
                  </a:schemeClr>
                </a:solidFill>
              </a:rPr>
              <a:t>(in terms of the value laden nature of normative political concepts)?</a:t>
            </a:r>
          </a:p>
        </p:txBody>
      </p:sp>
      <p:pic>
        <p:nvPicPr>
          <p:cNvPr id="6" name="Picture 5" descr="Icon - Question Mark">
            <a:extLst>
              <a:ext uri="{FF2B5EF4-FFF2-40B4-BE49-F238E27FC236}">
                <a16:creationId xmlns:a16="http://schemas.microsoft.com/office/drawing/2014/main" id="{71ABBED4-36A1-1E93-8B39-A50BDEAA6BF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132752" y="4133408"/>
            <a:ext cx="804240" cy="804240"/>
          </a:xfrm>
          <a:prstGeom prst="rect">
            <a:avLst/>
          </a:prstGeom>
        </p:spPr>
      </p:pic>
    </p:spTree>
    <p:extLst>
      <p:ext uri="{BB962C8B-B14F-4D97-AF65-F5344CB8AC3E}">
        <p14:creationId xmlns:p14="http://schemas.microsoft.com/office/powerpoint/2010/main" val="43656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348" y="194058"/>
            <a:ext cx="6172200" cy="486054"/>
          </a:xfrm>
        </p:spPr>
        <p:txBody>
          <a:bodyPr>
            <a:noAutofit/>
          </a:bodyPr>
          <a:lstStyle/>
          <a:p>
            <a:pPr algn="ctr"/>
            <a:r>
              <a:rPr lang="en-GB" b="1" dirty="0">
                <a:solidFill>
                  <a:schemeClr val="accent1">
                    <a:lumMod val="75000"/>
                  </a:schemeClr>
                </a:solidFill>
              </a:rPr>
              <a:t>Justice</a:t>
            </a:r>
          </a:p>
        </p:txBody>
      </p:sp>
      <p:sp>
        <p:nvSpPr>
          <p:cNvPr id="5" name="TextBox 4"/>
          <p:cNvSpPr txBox="1"/>
          <p:nvPr/>
        </p:nvSpPr>
        <p:spPr>
          <a:xfrm>
            <a:off x="185632" y="940141"/>
            <a:ext cx="8551400" cy="4170372"/>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It is generally held that there are two forms of justice, firstly;</a:t>
            </a:r>
          </a:p>
          <a:p>
            <a:pPr marL="257175" indent="-257175">
              <a:spcBef>
                <a:spcPts val="450"/>
              </a:spcBef>
              <a:spcAft>
                <a:spcPts val="450"/>
              </a:spcAft>
              <a:buFont typeface="Arial" panose="020B0604020202020204" pitchFamily="34" charset="0"/>
              <a:buChar char="•"/>
            </a:pPr>
            <a:r>
              <a:rPr lang="en-GB" sz="2400" b="1" dirty="0">
                <a:solidFill>
                  <a:schemeClr val="accent1">
                    <a:lumMod val="75000"/>
                  </a:schemeClr>
                </a:solidFill>
              </a:rPr>
              <a:t>Criminal justice </a:t>
            </a:r>
            <a:r>
              <a:rPr lang="en-GB" sz="2400" dirty="0">
                <a:solidFill>
                  <a:schemeClr val="accent1">
                    <a:lumMod val="75000"/>
                  </a:schemeClr>
                </a:solidFill>
              </a:rPr>
              <a:t>– referring to the establishment and maintenance of order in society</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Usually, in contemporary society, this is through  the system of law enforcement, involving police, lawyers, courts, and sanctions, punishments &amp; rehabilitation (Smits, 2016)</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The values and norms of those in power / government will necessarily have a direct effect on the laws passed, levels of policing and the balance between sanctions and rehabilitation (see for example Allen, 1959)</a:t>
            </a:r>
          </a:p>
        </p:txBody>
      </p:sp>
    </p:spTree>
    <p:extLst>
      <p:ext uri="{BB962C8B-B14F-4D97-AF65-F5344CB8AC3E}">
        <p14:creationId xmlns:p14="http://schemas.microsoft.com/office/powerpoint/2010/main" val="1379835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2764" y="184914"/>
            <a:ext cx="6172200" cy="486054"/>
          </a:xfrm>
        </p:spPr>
        <p:txBody>
          <a:bodyPr>
            <a:noAutofit/>
          </a:bodyPr>
          <a:lstStyle/>
          <a:p>
            <a:pPr algn="ctr"/>
            <a:r>
              <a:rPr lang="en-GB" b="1" dirty="0">
                <a:solidFill>
                  <a:schemeClr val="accent1">
                    <a:lumMod val="75000"/>
                  </a:schemeClr>
                </a:solidFill>
              </a:rPr>
              <a:t>Justice</a:t>
            </a:r>
          </a:p>
        </p:txBody>
      </p:sp>
      <p:sp>
        <p:nvSpPr>
          <p:cNvPr id="5" name="TextBox 4"/>
          <p:cNvSpPr txBox="1"/>
          <p:nvPr/>
        </p:nvSpPr>
        <p:spPr>
          <a:xfrm>
            <a:off x="234646" y="897852"/>
            <a:ext cx="8674707" cy="3862596"/>
          </a:xfrm>
          <a:prstGeom prst="rect">
            <a:avLst/>
          </a:prstGeom>
          <a:noFill/>
        </p:spPr>
        <p:txBody>
          <a:bodyPr wrap="square" rtlCol="0">
            <a:spAutoFit/>
          </a:bodyPr>
          <a:lstStyle/>
          <a:p>
            <a:pPr marL="257175" indent="-257175">
              <a:spcBef>
                <a:spcPts val="900"/>
              </a:spcBef>
              <a:spcAft>
                <a:spcPts val="900"/>
              </a:spcAft>
              <a:buFont typeface="Arial" panose="020B0604020202020204" pitchFamily="34" charset="0"/>
              <a:buChar char="•"/>
            </a:pPr>
            <a:r>
              <a:rPr lang="en-GB" sz="1950" dirty="0">
                <a:solidFill>
                  <a:schemeClr val="accent1">
                    <a:lumMod val="75000"/>
                  </a:schemeClr>
                </a:solidFill>
              </a:rPr>
              <a:t>The second form of justice is;</a:t>
            </a:r>
          </a:p>
          <a:p>
            <a:pPr marL="257175" indent="-257175">
              <a:spcBef>
                <a:spcPts val="900"/>
              </a:spcBef>
              <a:spcAft>
                <a:spcPts val="900"/>
              </a:spcAft>
              <a:buFont typeface="Arial" panose="020B0604020202020204" pitchFamily="34" charset="0"/>
              <a:buChar char="•"/>
            </a:pPr>
            <a:r>
              <a:rPr lang="en-GB" sz="1950" b="1" dirty="0">
                <a:solidFill>
                  <a:schemeClr val="accent1">
                    <a:lumMod val="75000"/>
                  </a:schemeClr>
                </a:solidFill>
              </a:rPr>
              <a:t>Distributive justice (</a:t>
            </a:r>
            <a:r>
              <a:rPr lang="en-GB" sz="1950" b="1">
                <a:solidFill>
                  <a:schemeClr val="accent1">
                    <a:lumMod val="75000"/>
                  </a:schemeClr>
                </a:solidFill>
              </a:rPr>
              <a:t>or Social </a:t>
            </a:r>
            <a:r>
              <a:rPr lang="en-GB" sz="1950" b="1" dirty="0">
                <a:solidFill>
                  <a:schemeClr val="accent1">
                    <a:lumMod val="75000"/>
                  </a:schemeClr>
                </a:solidFill>
              </a:rPr>
              <a:t>Justice) - </a:t>
            </a:r>
            <a:r>
              <a:rPr lang="en-GB" sz="1950" dirty="0">
                <a:solidFill>
                  <a:schemeClr val="accent1">
                    <a:lumMod val="75000"/>
                  </a:schemeClr>
                </a:solidFill>
              </a:rPr>
              <a:t>Distributive justice is concerned with how capital, goods, honours, and obligations are distributed within a community. </a:t>
            </a:r>
          </a:p>
          <a:p>
            <a:pPr marL="257175" indent="-257175">
              <a:spcBef>
                <a:spcPts val="900"/>
              </a:spcBef>
              <a:spcAft>
                <a:spcPts val="900"/>
              </a:spcAft>
              <a:buFont typeface="Arial" panose="020B0604020202020204" pitchFamily="34" charset="0"/>
              <a:buChar char="•"/>
            </a:pPr>
            <a:r>
              <a:rPr lang="en-GB" sz="1950" dirty="0">
                <a:solidFill>
                  <a:schemeClr val="accent1">
                    <a:lumMod val="75000"/>
                  </a:schemeClr>
                </a:solidFill>
              </a:rPr>
              <a:t>Claims on distributive justice can be (and have been) justified on the basis of need, moral standing, precedent, rights (especially property rights), and aggregate social welfare, among others. (Calhoun, 2002)</a:t>
            </a:r>
          </a:p>
          <a:p>
            <a:pPr marL="257175" indent="-257175">
              <a:spcBef>
                <a:spcPts val="450"/>
              </a:spcBef>
              <a:spcAft>
                <a:spcPts val="450"/>
              </a:spcAft>
              <a:buFont typeface="Arial" panose="020B0604020202020204" pitchFamily="34" charset="0"/>
              <a:buChar char="•"/>
            </a:pPr>
            <a:r>
              <a:rPr lang="en-GB" sz="1950" dirty="0">
                <a:solidFill>
                  <a:schemeClr val="accent1">
                    <a:lumMod val="75000"/>
                  </a:schemeClr>
                </a:solidFill>
              </a:rPr>
              <a:t>The values and norms of society will necessarily have a direct effect on the distribution of welfare, honours, status etc. (e.g. the concept of the deserving and undeserving poor)</a:t>
            </a:r>
          </a:p>
          <a:p>
            <a:pPr marL="257175" indent="-257175">
              <a:spcBef>
                <a:spcPts val="450"/>
              </a:spcBef>
              <a:spcAft>
                <a:spcPts val="450"/>
              </a:spcAft>
              <a:buFont typeface="Arial" panose="020B0604020202020204" pitchFamily="34" charset="0"/>
              <a:buChar char="•"/>
            </a:pPr>
            <a:r>
              <a:rPr lang="en-GB" sz="1950" dirty="0">
                <a:solidFill>
                  <a:schemeClr val="accent1">
                    <a:lumMod val="75000"/>
                  </a:schemeClr>
                </a:solidFill>
              </a:rPr>
              <a:t>The key question is……….</a:t>
            </a:r>
          </a:p>
        </p:txBody>
      </p:sp>
      <p:pic>
        <p:nvPicPr>
          <p:cNvPr id="4" name="Picture 3" descr="Icon - Discussion Point">
            <a:extLst>
              <a:ext uri="{FF2B5EF4-FFF2-40B4-BE49-F238E27FC236}">
                <a16:creationId xmlns:a16="http://schemas.microsoft.com/office/drawing/2014/main" id="{8272D8A6-3AB5-A30C-00F1-2501B5993A3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144653" y="4820788"/>
            <a:ext cx="822731" cy="822731"/>
          </a:xfrm>
          <a:prstGeom prst="rect">
            <a:avLst/>
          </a:prstGeom>
        </p:spPr>
      </p:pic>
      <p:sp>
        <p:nvSpPr>
          <p:cNvPr id="6" name="TextBox 5">
            <a:extLst>
              <a:ext uri="{FF2B5EF4-FFF2-40B4-BE49-F238E27FC236}">
                <a16:creationId xmlns:a16="http://schemas.microsoft.com/office/drawing/2014/main" id="{6C23AF33-A6A1-312A-492C-7BD0408203A9}"/>
              </a:ext>
            </a:extLst>
          </p:cNvPr>
          <p:cNvSpPr txBox="1"/>
          <p:nvPr/>
        </p:nvSpPr>
        <p:spPr>
          <a:xfrm>
            <a:off x="1517904" y="5047487"/>
            <a:ext cx="4745736" cy="369332"/>
          </a:xfrm>
          <a:prstGeom prst="rect">
            <a:avLst/>
          </a:prstGeom>
          <a:noFill/>
        </p:spPr>
        <p:txBody>
          <a:bodyPr wrap="square" rtlCol="0">
            <a:spAutoFit/>
          </a:bodyPr>
          <a:lstStyle/>
          <a:p>
            <a:pPr algn="ctr"/>
            <a:r>
              <a:rPr lang="en-GB" dirty="0">
                <a:solidFill>
                  <a:schemeClr val="accent1">
                    <a:lumMod val="75000"/>
                  </a:schemeClr>
                </a:solidFill>
              </a:rPr>
              <a:t>Who decides who deserves to receive welfare?</a:t>
            </a:r>
          </a:p>
        </p:txBody>
      </p:sp>
    </p:spTree>
    <p:extLst>
      <p:ext uri="{BB962C8B-B14F-4D97-AF65-F5344CB8AC3E}">
        <p14:creationId xmlns:p14="http://schemas.microsoft.com/office/powerpoint/2010/main" val="4038584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49176"/>
            <a:ext cx="6172200" cy="486054"/>
          </a:xfrm>
        </p:spPr>
        <p:txBody>
          <a:bodyPr>
            <a:noAutofit/>
          </a:bodyPr>
          <a:lstStyle/>
          <a:p>
            <a:pPr algn="ctr"/>
            <a:r>
              <a:rPr lang="en-GB" b="1" dirty="0">
                <a:solidFill>
                  <a:schemeClr val="accent1">
                    <a:lumMod val="75000"/>
                  </a:schemeClr>
                </a:solidFill>
              </a:rPr>
              <a:t>Justice</a:t>
            </a:r>
          </a:p>
        </p:txBody>
      </p:sp>
      <p:sp>
        <p:nvSpPr>
          <p:cNvPr id="3" name="Content Placeholder 2"/>
          <p:cNvSpPr>
            <a:spLocks noGrp="1"/>
          </p:cNvSpPr>
          <p:nvPr>
            <p:ph idx="1"/>
          </p:nvPr>
        </p:nvSpPr>
        <p:spPr>
          <a:xfrm>
            <a:off x="292596" y="2230756"/>
            <a:ext cx="8558808" cy="918102"/>
          </a:xfrm>
        </p:spPr>
        <p:txBody>
          <a:bodyPr>
            <a:noAutofit/>
          </a:bodyPr>
          <a:lstStyle/>
          <a:p>
            <a:r>
              <a:rPr lang="en-GB" sz="2400" dirty="0">
                <a:solidFill>
                  <a:schemeClr val="accent1">
                    <a:lumMod val="75000"/>
                  </a:schemeClr>
                </a:solidFill>
              </a:rPr>
              <a:t>A brief exploration of justice systems from around the world and through history shows that the notion of justice varies</a:t>
            </a:r>
          </a:p>
          <a:p>
            <a:r>
              <a:rPr lang="en-GB" sz="2400" dirty="0">
                <a:solidFill>
                  <a:schemeClr val="accent1">
                    <a:lumMod val="75000"/>
                  </a:schemeClr>
                </a:solidFill>
              </a:rPr>
              <a:t>Thus, we can see that ‘justice’ is a </a:t>
            </a:r>
            <a:r>
              <a:rPr lang="en-GB" sz="2400" b="1" dirty="0">
                <a:solidFill>
                  <a:schemeClr val="accent1">
                    <a:lumMod val="75000"/>
                  </a:schemeClr>
                </a:solidFill>
              </a:rPr>
              <a:t>normative concept</a:t>
            </a:r>
            <a:r>
              <a:rPr lang="en-GB" sz="2400" dirty="0">
                <a:solidFill>
                  <a:schemeClr val="accent1">
                    <a:lumMod val="75000"/>
                  </a:schemeClr>
                </a:solidFill>
              </a:rPr>
              <a:t> in that it is shaped by the dominant culture of a time or place</a:t>
            </a:r>
          </a:p>
          <a:p>
            <a:r>
              <a:rPr lang="en-GB" sz="2400" dirty="0">
                <a:solidFill>
                  <a:schemeClr val="accent1">
                    <a:lumMod val="75000"/>
                  </a:schemeClr>
                </a:solidFill>
              </a:rPr>
              <a:t>E.g. What is illegal in Saudi Arabia may not be illegal in the USA</a:t>
            </a:r>
          </a:p>
        </p:txBody>
      </p:sp>
      <p:sp>
        <p:nvSpPr>
          <p:cNvPr id="5" name="TextBox 4"/>
          <p:cNvSpPr txBox="1"/>
          <p:nvPr/>
        </p:nvSpPr>
        <p:spPr>
          <a:xfrm>
            <a:off x="1647918" y="1174250"/>
            <a:ext cx="5238582" cy="830997"/>
          </a:xfrm>
          <a:prstGeom prst="rect">
            <a:avLst/>
          </a:prstGeom>
          <a:noFill/>
        </p:spPr>
        <p:txBody>
          <a:bodyPr wrap="square" rtlCol="0">
            <a:spAutoFit/>
          </a:bodyPr>
          <a:lstStyle/>
          <a:p>
            <a:pPr algn="ctr"/>
            <a:r>
              <a:rPr lang="en-GB" sz="2400" i="1" dirty="0">
                <a:solidFill>
                  <a:schemeClr val="accent1">
                    <a:lumMod val="75000"/>
                  </a:schemeClr>
                </a:solidFill>
              </a:rPr>
              <a:t>What different ‘values’ of justice from around the world can you think of?</a:t>
            </a:r>
          </a:p>
        </p:txBody>
      </p:sp>
      <p:pic>
        <p:nvPicPr>
          <p:cNvPr id="6" name="Picture 5" descr="Icon - question mark"/>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971790" y="1278546"/>
            <a:ext cx="479101" cy="479101"/>
          </a:xfrm>
          <a:prstGeom prst="rect">
            <a:avLst/>
          </a:prstGeom>
        </p:spPr>
      </p:pic>
      <p:sp>
        <p:nvSpPr>
          <p:cNvPr id="7" name="TextBox 6"/>
          <p:cNvSpPr txBox="1"/>
          <p:nvPr/>
        </p:nvSpPr>
        <p:spPr>
          <a:xfrm>
            <a:off x="1601670" y="4657636"/>
            <a:ext cx="5238582" cy="830997"/>
          </a:xfrm>
          <a:prstGeom prst="rect">
            <a:avLst/>
          </a:prstGeom>
          <a:noFill/>
        </p:spPr>
        <p:txBody>
          <a:bodyPr wrap="square" rtlCol="0">
            <a:spAutoFit/>
          </a:bodyPr>
          <a:lstStyle/>
          <a:p>
            <a:pPr algn="ctr"/>
            <a:r>
              <a:rPr lang="en-GB" sz="2400" i="1" dirty="0">
                <a:solidFill>
                  <a:schemeClr val="accent1">
                    <a:lumMod val="75000"/>
                  </a:schemeClr>
                </a:solidFill>
              </a:rPr>
              <a:t>What might influence the differences between systems of ‘justice’ ?</a:t>
            </a:r>
          </a:p>
        </p:txBody>
      </p:sp>
      <p:pic>
        <p:nvPicPr>
          <p:cNvPr id="4" name="Picture 3" descr="Icon - Discussion Point">
            <a:extLst>
              <a:ext uri="{FF2B5EF4-FFF2-40B4-BE49-F238E27FC236}">
                <a16:creationId xmlns:a16="http://schemas.microsoft.com/office/drawing/2014/main" id="{782D74D8-F76E-2909-B6EF-CBE23757907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19599" y="4665902"/>
            <a:ext cx="822731" cy="822731"/>
          </a:xfrm>
          <a:prstGeom prst="rect">
            <a:avLst/>
          </a:prstGeom>
        </p:spPr>
      </p:pic>
    </p:spTree>
    <p:extLst>
      <p:ext uri="{BB962C8B-B14F-4D97-AF65-F5344CB8AC3E}">
        <p14:creationId xmlns:p14="http://schemas.microsoft.com/office/powerpoint/2010/main" val="2270618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177BF-4F3D-4E83-4A75-901A0F5BC8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336229-43D7-7112-95F3-C69BFE845CC9}"/>
              </a:ext>
            </a:extLst>
          </p:cNvPr>
          <p:cNvSpPr>
            <a:spLocks noGrp="1"/>
          </p:cNvSpPr>
          <p:nvPr>
            <p:ph type="title"/>
          </p:nvPr>
        </p:nvSpPr>
        <p:spPr>
          <a:xfrm>
            <a:off x="1329924" y="203202"/>
            <a:ext cx="6172200" cy="486054"/>
          </a:xfrm>
        </p:spPr>
        <p:txBody>
          <a:bodyPr>
            <a:noAutofit/>
          </a:bodyPr>
          <a:lstStyle/>
          <a:p>
            <a:pPr algn="ctr"/>
            <a:r>
              <a:rPr lang="en-GB" b="1" dirty="0">
                <a:solidFill>
                  <a:schemeClr val="accent1">
                    <a:lumMod val="75000"/>
                  </a:schemeClr>
                </a:solidFill>
              </a:rPr>
              <a:t>Justice Around the World</a:t>
            </a:r>
          </a:p>
        </p:txBody>
      </p:sp>
      <p:sp>
        <p:nvSpPr>
          <p:cNvPr id="5" name="TextBox 4">
            <a:extLst>
              <a:ext uri="{FF2B5EF4-FFF2-40B4-BE49-F238E27FC236}">
                <a16:creationId xmlns:a16="http://schemas.microsoft.com/office/drawing/2014/main" id="{8817CBF6-B6EB-B5E6-9713-79D9665C2FF8}"/>
              </a:ext>
            </a:extLst>
          </p:cNvPr>
          <p:cNvSpPr txBox="1"/>
          <p:nvPr/>
        </p:nvSpPr>
        <p:spPr>
          <a:xfrm>
            <a:off x="106075" y="1130371"/>
            <a:ext cx="8748972" cy="4555093"/>
          </a:xfrm>
          <a:prstGeom prst="rect">
            <a:avLst/>
          </a:prstGeom>
          <a:noFill/>
        </p:spPr>
        <p:txBody>
          <a:bodyPr wrap="square" rtlCol="0">
            <a:spAutoFit/>
          </a:bodyPr>
          <a:lstStyle/>
          <a:p>
            <a:pPr marL="257175" indent="-257175">
              <a:spcBef>
                <a:spcPts val="600"/>
              </a:spcBef>
              <a:spcAft>
                <a:spcPts val="600"/>
              </a:spcAft>
              <a:buFont typeface="Arial" panose="020B0604020202020204" pitchFamily="34" charset="0"/>
              <a:buChar char="•"/>
            </a:pPr>
            <a:r>
              <a:rPr lang="en-GB" sz="2000" dirty="0">
                <a:solidFill>
                  <a:schemeClr val="accent1">
                    <a:lumMod val="75000"/>
                  </a:schemeClr>
                </a:solidFill>
              </a:rPr>
              <a:t>The U.S. Federal Judicial </a:t>
            </a:r>
            <a:r>
              <a:rPr lang="en-GB" sz="2000" dirty="0" err="1">
                <a:solidFill>
                  <a:schemeClr val="accent1">
                    <a:lumMod val="75000"/>
                  </a:schemeClr>
                </a:solidFill>
              </a:rPr>
              <a:t>Center</a:t>
            </a:r>
            <a:r>
              <a:rPr lang="en-GB" sz="2000" dirty="0">
                <a:solidFill>
                  <a:schemeClr val="accent1">
                    <a:lumMod val="75000"/>
                  </a:schemeClr>
                </a:solidFill>
              </a:rPr>
              <a:t> [sic] (No date) has compared judicial (legal) systems around the world</a:t>
            </a:r>
          </a:p>
          <a:p>
            <a:pPr marL="257175" indent="-257175">
              <a:spcBef>
                <a:spcPts val="600"/>
              </a:spcBef>
              <a:spcAft>
                <a:spcPts val="600"/>
              </a:spcAft>
              <a:buFont typeface="Arial" panose="020B0604020202020204" pitchFamily="34" charset="0"/>
              <a:buChar char="•"/>
            </a:pPr>
            <a:r>
              <a:rPr lang="en-GB" sz="2000" dirty="0">
                <a:solidFill>
                  <a:schemeClr val="accent1">
                    <a:lumMod val="75000"/>
                  </a:schemeClr>
                </a:solidFill>
              </a:rPr>
              <a:t>With the caveats that this too can be seen to be biased gives us the following examples (among others);</a:t>
            </a:r>
          </a:p>
          <a:p>
            <a:pPr>
              <a:spcBef>
                <a:spcPts val="600"/>
              </a:spcBef>
              <a:spcAft>
                <a:spcPts val="600"/>
              </a:spcAft>
            </a:pPr>
            <a:r>
              <a:rPr lang="en-GB" sz="2000" b="1" dirty="0">
                <a:solidFill>
                  <a:schemeClr val="accent1">
                    <a:lumMod val="75000"/>
                  </a:schemeClr>
                </a:solidFill>
              </a:rPr>
              <a:t>Restorative Justice (New Zealand – Māori Tradition)</a:t>
            </a:r>
          </a:p>
          <a:p>
            <a:pPr marL="714375" lvl="1" indent="-257175">
              <a:spcBef>
                <a:spcPts val="600"/>
              </a:spcBef>
              <a:spcAft>
                <a:spcPts val="600"/>
              </a:spcAft>
              <a:buFont typeface="Arial" panose="020B0604020202020204" pitchFamily="34" charset="0"/>
              <a:buChar char="•"/>
            </a:pPr>
            <a:r>
              <a:rPr lang="en-GB" sz="2000" dirty="0">
                <a:solidFill>
                  <a:schemeClr val="accent1">
                    <a:lumMod val="75000"/>
                  </a:schemeClr>
                </a:solidFill>
              </a:rPr>
              <a:t>Focus: Healing and reconciliation rather than punishment.</a:t>
            </a:r>
          </a:p>
          <a:p>
            <a:pPr marL="714375" lvl="1" indent="-257175">
              <a:spcBef>
                <a:spcPts val="600"/>
              </a:spcBef>
              <a:spcAft>
                <a:spcPts val="600"/>
              </a:spcAft>
              <a:buFont typeface="Arial" panose="020B0604020202020204" pitchFamily="34" charset="0"/>
              <a:buChar char="•"/>
            </a:pPr>
            <a:r>
              <a:rPr lang="en-GB" sz="2000" dirty="0">
                <a:solidFill>
                  <a:schemeClr val="accent1">
                    <a:lumMod val="75000"/>
                  </a:schemeClr>
                </a:solidFill>
              </a:rPr>
              <a:t>Practice: Involves victims, offenders, and community members in a process to repair harm.</a:t>
            </a:r>
          </a:p>
          <a:p>
            <a:pPr algn="l">
              <a:spcBef>
                <a:spcPts val="600"/>
              </a:spcBef>
              <a:spcAft>
                <a:spcPts val="600"/>
              </a:spcAft>
              <a:buNone/>
            </a:pPr>
            <a:r>
              <a:rPr lang="en-GB" sz="2000" b="1" i="0" dirty="0">
                <a:solidFill>
                  <a:schemeClr val="accent1">
                    <a:lumMod val="75000"/>
                  </a:schemeClr>
                </a:solidFill>
                <a:effectLst/>
              </a:rPr>
              <a:t>Islamic Justice (Sharia Law – Middle East, North Africa, parts of Asia)</a:t>
            </a:r>
          </a:p>
          <a:p>
            <a:pPr lvl="1">
              <a:spcBef>
                <a:spcPts val="600"/>
              </a:spcBef>
              <a:spcAft>
                <a:spcPts val="600"/>
              </a:spcAft>
              <a:buFont typeface="Arial" panose="020B0604020202020204" pitchFamily="34" charset="0"/>
              <a:buChar char="•"/>
            </a:pPr>
            <a:r>
              <a:rPr lang="en-GB" sz="2000" i="0" dirty="0">
                <a:solidFill>
                  <a:schemeClr val="accent1">
                    <a:lumMod val="75000"/>
                  </a:schemeClr>
                </a:solidFill>
                <a:effectLst/>
              </a:rPr>
              <a:t>Focus: Divine law based on the Qur’an and Hadith.</a:t>
            </a:r>
          </a:p>
          <a:p>
            <a:pPr lvl="1">
              <a:spcBef>
                <a:spcPts val="600"/>
              </a:spcBef>
              <a:spcAft>
                <a:spcPts val="600"/>
              </a:spcAft>
              <a:buFont typeface="Arial" panose="020B0604020202020204" pitchFamily="34" charset="0"/>
              <a:buChar char="•"/>
            </a:pPr>
            <a:r>
              <a:rPr lang="en-GB" sz="2000" i="0" dirty="0">
                <a:solidFill>
                  <a:schemeClr val="accent1">
                    <a:lumMod val="75000"/>
                  </a:schemeClr>
                </a:solidFill>
                <a:effectLst/>
              </a:rPr>
              <a:t>Practice: </a:t>
            </a:r>
            <a:r>
              <a:rPr lang="en-GB" sz="2000" b="0" i="0" dirty="0">
                <a:solidFill>
                  <a:schemeClr val="accent1">
                    <a:lumMod val="75000"/>
                  </a:schemeClr>
                </a:solidFill>
                <a:effectLst/>
              </a:rPr>
              <a:t>Emphasizes moral behaviour, restitution, and community welfare.</a:t>
            </a:r>
          </a:p>
        </p:txBody>
      </p:sp>
    </p:spTree>
    <p:extLst>
      <p:ext uri="{BB962C8B-B14F-4D97-AF65-F5344CB8AC3E}">
        <p14:creationId xmlns:p14="http://schemas.microsoft.com/office/powerpoint/2010/main" val="2310021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A91B29-1377-2684-825F-E05F575015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FCD6BD-BBAA-4FCC-DB42-BB99CA261B77}"/>
              </a:ext>
            </a:extLst>
          </p:cNvPr>
          <p:cNvSpPr>
            <a:spLocks noGrp="1"/>
          </p:cNvSpPr>
          <p:nvPr>
            <p:ph type="title"/>
          </p:nvPr>
        </p:nvSpPr>
        <p:spPr>
          <a:xfrm>
            <a:off x="292608" y="203202"/>
            <a:ext cx="8246832" cy="486054"/>
          </a:xfrm>
        </p:spPr>
        <p:txBody>
          <a:bodyPr>
            <a:noAutofit/>
          </a:bodyPr>
          <a:lstStyle/>
          <a:p>
            <a:pPr algn="ctr"/>
            <a:r>
              <a:rPr lang="en-GB" b="1" dirty="0">
                <a:solidFill>
                  <a:schemeClr val="accent1">
                    <a:lumMod val="75000"/>
                  </a:schemeClr>
                </a:solidFill>
              </a:rPr>
              <a:t>Justice Around the World </a:t>
            </a:r>
            <a:r>
              <a:rPr lang="en-GB" sz="3200" b="1" dirty="0">
                <a:solidFill>
                  <a:schemeClr val="accent1">
                    <a:lumMod val="75000"/>
                  </a:schemeClr>
                </a:solidFill>
              </a:rPr>
              <a:t>contd</a:t>
            </a:r>
            <a:r>
              <a:rPr lang="en-GB" b="1" dirty="0">
                <a:solidFill>
                  <a:schemeClr val="accent1">
                    <a:lumMod val="75000"/>
                  </a:schemeClr>
                </a:solidFill>
              </a:rPr>
              <a:t>.</a:t>
            </a:r>
          </a:p>
        </p:txBody>
      </p:sp>
      <p:sp>
        <p:nvSpPr>
          <p:cNvPr id="3" name="TextBox 2">
            <a:extLst>
              <a:ext uri="{FF2B5EF4-FFF2-40B4-BE49-F238E27FC236}">
                <a16:creationId xmlns:a16="http://schemas.microsoft.com/office/drawing/2014/main" id="{59678331-806B-0077-4A8E-FB5E884D8AE0}"/>
              </a:ext>
            </a:extLst>
          </p:cNvPr>
          <p:cNvSpPr txBox="1"/>
          <p:nvPr/>
        </p:nvSpPr>
        <p:spPr>
          <a:xfrm>
            <a:off x="361188" y="1133856"/>
            <a:ext cx="8421624" cy="4401205"/>
          </a:xfrm>
          <a:prstGeom prst="rect">
            <a:avLst/>
          </a:prstGeom>
          <a:noFill/>
        </p:spPr>
        <p:txBody>
          <a:bodyPr wrap="square" rtlCol="0">
            <a:spAutoFit/>
          </a:bodyPr>
          <a:lstStyle/>
          <a:p>
            <a:pPr algn="l">
              <a:spcBef>
                <a:spcPts val="600"/>
              </a:spcBef>
              <a:spcAft>
                <a:spcPts val="600"/>
              </a:spcAft>
              <a:buNone/>
            </a:pPr>
            <a:r>
              <a:rPr lang="en-GB" sz="2000" b="1" i="0" dirty="0">
                <a:solidFill>
                  <a:schemeClr val="accent1">
                    <a:lumMod val="75000"/>
                  </a:schemeClr>
                </a:solidFill>
                <a:effectLst/>
              </a:rPr>
              <a:t>Scandinavian Justice (Norway, Sweden, Finland)</a:t>
            </a:r>
          </a:p>
          <a:p>
            <a:pPr marL="800100" lvl="1" indent="-342900">
              <a:spcBef>
                <a:spcPts val="600"/>
              </a:spcBef>
              <a:spcAft>
                <a:spcPts val="600"/>
              </a:spcAft>
              <a:buFont typeface="Arial" panose="020B0604020202020204" pitchFamily="34" charset="0"/>
              <a:buChar char="•"/>
            </a:pPr>
            <a:r>
              <a:rPr lang="en-GB" sz="2000" b="1" i="0" dirty="0">
                <a:solidFill>
                  <a:schemeClr val="accent1">
                    <a:lumMod val="75000"/>
                  </a:schemeClr>
                </a:solidFill>
                <a:effectLst/>
              </a:rPr>
              <a:t>Focus</a:t>
            </a:r>
            <a:r>
              <a:rPr lang="en-GB" sz="2000" b="0" i="0" dirty="0">
                <a:solidFill>
                  <a:schemeClr val="accent1">
                    <a:lumMod val="75000"/>
                  </a:schemeClr>
                </a:solidFill>
                <a:effectLst/>
              </a:rPr>
              <a:t>: Rehabilitation and reintegration.</a:t>
            </a:r>
          </a:p>
          <a:p>
            <a:pPr marL="800100" lvl="1" indent="-342900">
              <a:spcBef>
                <a:spcPts val="600"/>
              </a:spcBef>
              <a:spcAft>
                <a:spcPts val="600"/>
              </a:spcAft>
              <a:buFont typeface="Arial" panose="020B0604020202020204" pitchFamily="34" charset="0"/>
              <a:buChar char="•"/>
            </a:pPr>
            <a:r>
              <a:rPr lang="en-GB" sz="2000" b="1" i="0" dirty="0">
                <a:solidFill>
                  <a:schemeClr val="accent1">
                    <a:lumMod val="75000"/>
                  </a:schemeClr>
                </a:solidFill>
                <a:effectLst/>
              </a:rPr>
              <a:t>Practice</a:t>
            </a:r>
            <a:r>
              <a:rPr lang="en-GB" sz="2000" b="0" i="0" dirty="0">
                <a:solidFill>
                  <a:schemeClr val="accent1">
                    <a:lumMod val="75000"/>
                  </a:schemeClr>
                </a:solidFill>
                <a:effectLst/>
              </a:rPr>
              <a:t>: Humane prisons, short sentences, and strong social support.</a:t>
            </a:r>
          </a:p>
          <a:p>
            <a:pPr>
              <a:spcBef>
                <a:spcPts val="600"/>
              </a:spcBef>
              <a:spcAft>
                <a:spcPts val="600"/>
              </a:spcAft>
            </a:pPr>
            <a:r>
              <a:rPr lang="en-GB" sz="2000" b="1" dirty="0">
                <a:solidFill>
                  <a:schemeClr val="accent1">
                    <a:lumMod val="75000"/>
                  </a:schemeClr>
                </a:solidFill>
              </a:rPr>
              <a:t>Hindu Justice (Dharma – India)</a:t>
            </a:r>
          </a:p>
          <a:p>
            <a:pPr marL="800100" lvl="1" indent="-342900">
              <a:spcBef>
                <a:spcPts val="600"/>
              </a:spcBef>
              <a:spcAft>
                <a:spcPts val="600"/>
              </a:spcAft>
              <a:buFont typeface="Arial" panose="020B0604020202020204" pitchFamily="34" charset="0"/>
              <a:buChar char="•"/>
            </a:pPr>
            <a:r>
              <a:rPr lang="en-GB" sz="2000" b="1" dirty="0">
                <a:solidFill>
                  <a:schemeClr val="accent1">
                    <a:lumMod val="75000"/>
                  </a:schemeClr>
                </a:solidFill>
              </a:rPr>
              <a:t>Focus</a:t>
            </a:r>
            <a:r>
              <a:rPr lang="en-GB" sz="2000" dirty="0">
                <a:solidFill>
                  <a:schemeClr val="accent1">
                    <a:lumMod val="75000"/>
                  </a:schemeClr>
                </a:solidFill>
              </a:rPr>
              <a:t>: Duty, righteousness, and cosmic order.</a:t>
            </a:r>
          </a:p>
          <a:p>
            <a:pPr marL="800100" lvl="1" indent="-342900">
              <a:spcBef>
                <a:spcPts val="600"/>
              </a:spcBef>
              <a:spcAft>
                <a:spcPts val="600"/>
              </a:spcAft>
              <a:buFont typeface="Arial" panose="020B0604020202020204" pitchFamily="34" charset="0"/>
              <a:buChar char="•"/>
            </a:pPr>
            <a:r>
              <a:rPr lang="en-GB" sz="2000" b="1" dirty="0">
                <a:solidFill>
                  <a:schemeClr val="accent1">
                    <a:lumMod val="75000"/>
                  </a:schemeClr>
                </a:solidFill>
              </a:rPr>
              <a:t>Practice</a:t>
            </a:r>
            <a:r>
              <a:rPr lang="en-GB" sz="2000" dirty="0">
                <a:solidFill>
                  <a:schemeClr val="accent1">
                    <a:lumMod val="75000"/>
                  </a:schemeClr>
                </a:solidFill>
              </a:rPr>
              <a:t>: Justice is tied to one’s role in society (or caste) and karma</a:t>
            </a:r>
          </a:p>
          <a:p>
            <a:pPr algn="l">
              <a:spcBef>
                <a:spcPts val="600"/>
              </a:spcBef>
              <a:spcAft>
                <a:spcPts val="600"/>
              </a:spcAft>
              <a:buNone/>
            </a:pPr>
            <a:r>
              <a:rPr lang="en-GB" sz="2000" b="1" i="0" dirty="0">
                <a:solidFill>
                  <a:schemeClr val="accent1">
                    <a:lumMod val="75000"/>
                  </a:schemeClr>
                </a:solidFill>
                <a:effectLst/>
              </a:rPr>
              <a:t>Ubuntu Justice (Southern Africa)</a:t>
            </a:r>
          </a:p>
          <a:p>
            <a:pPr marL="800100" lvl="1" indent="-342900">
              <a:spcBef>
                <a:spcPts val="600"/>
              </a:spcBef>
              <a:spcAft>
                <a:spcPts val="600"/>
              </a:spcAft>
              <a:buFont typeface="Arial" panose="020B0604020202020204" pitchFamily="34" charset="0"/>
              <a:buChar char="•"/>
            </a:pPr>
            <a:r>
              <a:rPr lang="en-GB" sz="2000" b="1" i="0" dirty="0">
                <a:solidFill>
                  <a:schemeClr val="accent1">
                    <a:lumMod val="75000"/>
                  </a:schemeClr>
                </a:solidFill>
                <a:effectLst/>
              </a:rPr>
              <a:t>Focus</a:t>
            </a:r>
            <a:r>
              <a:rPr lang="en-GB" sz="2000" b="0" i="0" dirty="0">
                <a:solidFill>
                  <a:schemeClr val="accent1">
                    <a:lumMod val="75000"/>
                  </a:schemeClr>
                </a:solidFill>
                <a:effectLst/>
              </a:rPr>
              <a:t>: Community harmony and interconnectedness.</a:t>
            </a:r>
          </a:p>
          <a:p>
            <a:pPr marL="800100" lvl="1" indent="-342900">
              <a:spcBef>
                <a:spcPts val="600"/>
              </a:spcBef>
              <a:spcAft>
                <a:spcPts val="600"/>
              </a:spcAft>
              <a:buFont typeface="Arial" panose="020B0604020202020204" pitchFamily="34" charset="0"/>
              <a:buChar char="•"/>
            </a:pPr>
            <a:r>
              <a:rPr lang="en-GB" sz="2000" b="1" i="0" dirty="0">
                <a:solidFill>
                  <a:schemeClr val="accent1">
                    <a:lumMod val="75000"/>
                  </a:schemeClr>
                </a:solidFill>
                <a:effectLst/>
              </a:rPr>
              <a:t>Philosophy</a:t>
            </a:r>
            <a:r>
              <a:rPr lang="en-GB" sz="2000" b="0" i="0" dirty="0">
                <a:solidFill>
                  <a:schemeClr val="accent1">
                    <a:lumMod val="75000"/>
                  </a:schemeClr>
                </a:solidFill>
                <a:effectLst/>
              </a:rPr>
              <a:t>: “I am because we are.” Justice is about restoring relationships.</a:t>
            </a:r>
          </a:p>
        </p:txBody>
      </p:sp>
    </p:spTree>
    <p:extLst>
      <p:ext uri="{BB962C8B-B14F-4D97-AF65-F5344CB8AC3E}">
        <p14:creationId xmlns:p14="http://schemas.microsoft.com/office/powerpoint/2010/main" val="4181553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E5AF8-2442-5A8E-8725-0BE6C4D377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42F724-E853-E73A-5866-1718371F117D}"/>
              </a:ext>
            </a:extLst>
          </p:cNvPr>
          <p:cNvSpPr>
            <a:spLocks noGrp="1"/>
          </p:cNvSpPr>
          <p:nvPr>
            <p:ph type="title"/>
          </p:nvPr>
        </p:nvSpPr>
        <p:spPr>
          <a:xfrm>
            <a:off x="1329924" y="203202"/>
            <a:ext cx="6172200" cy="486054"/>
          </a:xfrm>
        </p:spPr>
        <p:txBody>
          <a:bodyPr>
            <a:noAutofit/>
          </a:bodyPr>
          <a:lstStyle/>
          <a:p>
            <a:pPr algn="ctr"/>
            <a:r>
              <a:rPr lang="en-GB" b="1" dirty="0">
                <a:solidFill>
                  <a:schemeClr val="accent1">
                    <a:lumMod val="75000"/>
                  </a:schemeClr>
                </a:solidFill>
              </a:rPr>
              <a:t>The Meaning of Justice</a:t>
            </a:r>
          </a:p>
        </p:txBody>
      </p:sp>
      <p:sp>
        <p:nvSpPr>
          <p:cNvPr id="5" name="TextBox 4">
            <a:extLst>
              <a:ext uri="{FF2B5EF4-FFF2-40B4-BE49-F238E27FC236}">
                <a16:creationId xmlns:a16="http://schemas.microsoft.com/office/drawing/2014/main" id="{88426590-181A-37EF-06CE-1A9E391965D2}"/>
              </a:ext>
            </a:extLst>
          </p:cNvPr>
          <p:cNvSpPr txBox="1"/>
          <p:nvPr/>
        </p:nvSpPr>
        <p:spPr>
          <a:xfrm>
            <a:off x="197514" y="865195"/>
            <a:ext cx="8748972" cy="4862870"/>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The traditional ‘structuralist’ view of meaning was outlined by Ferdinand de Saussure</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He saw meaning as consisting of the following:</a:t>
            </a:r>
          </a:p>
          <a:p>
            <a:pPr marL="714375" lvl="1" indent="-257175">
              <a:spcBef>
                <a:spcPts val="450"/>
              </a:spcBef>
              <a:spcAft>
                <a:spcPts val="450"/>
              </a:spcAft>
              <a:buFont typeface="Arial" panose="020B0604020202020204" pitchFamily="34" charset="0"/>
              <a:buChar char="•"/>
            </a:pPr>
            <a:r>
              <a:rPr lang="en-GB" sz="2000" dirty="0">
                <a:solidFill>
                  <a:schemeClr val="accent1">
                    <a:lumMod val="75000"/>
                  </a:schemeClr>
                </a:solidFill>
              </a:rPr>
              <a:t>The </a:t>
            </a:r>
            <a:r>
              <a:rPr lang="en-GB" sz="2000" b="1" dirty="0">
                <a:solidFill>
                  <a:schemeClr val="accent1">
                    <a:lumMod val="75000"/>
                  </a:schemeClr>
                </a:solidFill>
              </a:rPr>
              <a:t>Signifier</a:t>
            </a:r>
            <a:r>
              <a:rPr lang="en-GB" sz="2000" dirty="0">
                <a:solidFill>
                  <a:schemeClr val="accent1">
                    <a:lumMod val="75000"/>
                  </a:schemeClr>
                </a:solidFill>
              </a:rPr>
              <a:t>: The form of a word or expression (e.g., the sound or written word "tree").</a:t>
            </a:r>
          </a:p>
          <a:p>
            <a:pPr marL="714375" lvl="1" indent="-257175">
              <a:spcBef>
                <a:spcPts val="450"/>
              </a:spcBef>
              <a:spcAft>
                <a:spcPts val="450"/>
              </a:spcAft>
              <a:buFont typeface="Arial" panose="020B0604020202020204" pitchFamily="34" charset="0"/>
              <a:buChar char="•"/>
            </a:pPr>
            <a:r>
              <a:rPr lang="en-GB" sz="2000" dirty="0">
                <a:solidFill>
                  <a:schemeClr val="accent1">
                    <a:lumMod val="75000"/>
                  </a:schemeClr>
                </a:solidFill>
              </a:rPr>
              <a:t>The </a:t>
            </a:r>
            <a:r>
              <a:rPr lang="en-GB" sz="2000" b="1" dirty="0">
                <a:solidFill>
                  <a:schemeClr val="accent1">
                    <a:lumMod val="75000"/>
                  </a:schemeClr>
                </a:solidFill>
              </a:rPr>
              <a:t>Signified</a:t>
            </a:r>
            <a:r>
              <a:rPr lang="en-GB" sz="2000" dirty="0">
                <a:solidFill>
                  <a:schemeClr val="accent1">
                    <a:lumMod val="75000"/>
                  </a:schemeClr>
                </a:solidFill>
              </a:rPr>
              <a:t>: The concept or mental image the signifier refers to (e.g., the idea of a tree).</a:t>
            </a:r>
          </a:p>
          <a:p>
            <a:pPr marL="714375" lvl="1" indent="-257175">
              <a:spcBef>
                <a:spcPts val="450"/>
              </a:spcBef>
              <a:spcAft>
                <a:spcPts val="450"/>
              </a:spcAft>
              <a:buFont typeface="Arial" panose="020B0604020202020204" pitchFamily="34" charset="0"/>
              <a:buChar char="•"/>
            </a:pPr>
            <a:r>
              <a:rPr lang="en-GB" sz="2000" dirty="0">
                <a:solidFill>
                  <a:schemeClr val="accent1">
                    <a:lumMod val="75000"/>
                  </a:schemeClr>
                </a:solidFill>
              </a:rPr>
              <a:t>They combine to form a</a:t>
            </a:r>
            <a:r>
              <a:rPr lang="en-GB" sz="2000" b="1" dirty="0">
                <a:solidFill>
                  <a:schemeClr val="accent1">
                    <a:lumMod val="75000"/>
                  </a:schemeClr>
                </a:solidFill>
              </a:rPr>
              <a:t> Sign</a:t>
            </a:r>
            <a:r>
              <a:rPr lang="en-GB" sz="2000" dirty="0">
                <a:solidFill>
                  <a:schemeClr val="accent1">
                    <a:lumMod val="75000"/>
                  </a:schemeClr>
                </a:solidFill>
              </a:rPr>
              <a:t>—a stable unit of meaning </a:t>
            </a:r>
            <a:r>
              <a:rPr lang="en-GB" sz="1600" dirty="0">
                <a:solidFill>
                  <a:schemeClr val="accent1">
                    <a:lumMod val="75000"/>
                  </a:schemeClr>
                </a:solidFill>
              </a:rPr>
              <a:t>(see Matthews, 2014)</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However, for the reasons outlined on the previous slides, it can be argued that there is no such thing as an ‘essential’ meaning (or sign) of concepts such as justice; unchanging through time or place</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In each case the notion of justice is a </a:t>
            </a:r>
            <a:r>
              <a:rPr lang="en-GB" sz="2000" b="1" dirty="0">
                <a:solidFill>
                  <a:schemeClr val="accent1">
                    <a:lumMod val="75000"/>
                  </a:schemeClr>
                </a:solidFill>
              </a:rPr>
              <a:t>social construct </a:t>
            </a:r>
            <a:r>
              <a:rPr lang="en-GB" sz="2000" dirty="0">
                <a:solidFill>
                  <a:schemeClr val="accent1">
                    <a:lumMod val="75000"/>
                  </a:schemeClr>
                </a:solidFill>
              </a:rPr>
              <a:t>influenced by the history, religion, culture etc. of a nation or people</a:t>
            </a:r>
          </a:p>
        </p:txBody>
      </p:sp>
    </p:spTree>
    <p:extLst>
      <p:ext uri="{BB962C8B-B14F-4D97-AF65-F5344CB8AC3E}">
        <p14:creationId xmlns:p14="http://schemas.microsoft.com/office/powerpoint/2010/main" val="4188425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E753D-5205-DBC5-BE7E-996610AC54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627B2D-FD3C-A68E-43C0-F15B1255AC25}"/>
              </a:ext>
            </a:extLst>
          </p:cNvPr>
          <p:cNvSpPr>
            <a:spLocks noGrp="1"/>
          </p:cNvSpPr>
          <p:nvPr>
            <p:ph type="title"/>
          </p:nvPr>
        </p:nvSpPr>
        <p:spPr>
          <a:xfrm>
            <a:off x="1329924" y="203202"/>
            <a:ext cx="6172200" cy="486054"/>
          </a:xfrm>
        </p:spPr>
        <p:txBody>
          <a:bodyPr>
            <a:noAutofit/>
          </a:bodyPr>
          <a:lstStyle/>
          <a:p>
            <a:pPr algn="ctr"/>
            <a:r>
              <a:rPr lang="en-GB" b="1" dirty="0">
                <a:solidFill>
                  <a:schemeClr val="accent1">
                    <a:lumMod val="75000"/>
                  </a:schemeClr>
                </a:solidFill>
              </a:rPr>
              <a:t>The Meaning of Justice</a:t>
            </a:r>
          </a:p>
        </p:txBody>
      </p:sp>
      <p:sp>
        <p:nvSpPr>
          <p:cNvPr id="5" name="TextBox 4">
            <a:extLst>
              <a:ext uri="{FF2B5EF4-FFF2-40B4-BE49-F238E27FC236}">
                <a16:creationId xmlns:a16="http://schemas.microsoft.com/office/drawing/2014/main" id="{AA2F7EDD-46F7-9978-C66D-44B12B40AFD9}"/>
              </a:ext>
            </a:extLst>
          </p:cNvPr>
          <p:cNvSpPr txBox="1"/>
          <p:nvPr/>
        </p:nvSpPr>
        <p:spPr>
          <a:xfrm>
            <a:off x="106074" y="865195"/>
            <a:ext cx="8909909" cy="4734629"/>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Because of this, Postmodernists such as Jacques Derrida have argued that there is therefore no ‘true’ sense of justice merely a notion of justice that is constructed from cultural </a:t>
            </a:r>
            <a:r>
              <a:rPr lang="en-GB" sz="2000" b="1" dirty="0">
                <a:solidFill>
                  <a:schemeClr val="accent1">
                    <a:lumMod val="75000"/>
                  </a:schemeClr>
                </a:solidFill>
              </a:rPr>
              <a:t>signs</a:t>
            </a:r>
            <a:r>
              <a:rPr lang="en-GB" sz="2000" dirty="0">
                <a:solidFill>
                  <a:schemeClr val="accent1">
                    <a:lumMod val="75000"/>
                  </a:schemeClr>
                </a:solidFill>
              </a:rPr>
              <a:t> or symbols</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He introduces the concept of </a:t>
            </a:r>
            <a:r>
              <a:rPr lang="en-GB" sz="2000" b="1" dirty="0" err="1">
                <a:solidFill>
                  <a:schemeClr val="accent1">
                    <a:lumMod val="75000"/>
                  </a:schemeClr>
                </a:solidFill>
              </a:rPr>
              <a:t>différance</a:t>
            </a:r>
            <a:r>
              <a:rPr lang="en-GB" sz="2000" dirty="0">
                <a:solidFill>
                  <a:schemeClr val="accent1">
                    <a:lumMod val="75000"/>
                  </a:schemeClr>
                </a:solidFill>
              </a:rPr>
              <a:t>—a play on the French words </a:t>
            </a:r>
            <a:r>
              <a:rPr lang="en-GB" sz="2000" dirty="0" err="1">
                <a:solidFill>
                  <a:schemeClr val="accent1">
                    <a:lumMod val="75000"/>
                  </a:schemeClr>
                </a:solidFill>
              </a:rPr>
              <a:t>différence</a:t>
            </a:r>
            <a:r>
              <a:rPr lang="en-GB" sz="2000" dirty="0">
                <a:solidFill>
                  <a:schemeClr val="accent1">
                    <a:lumMod val="75000"/>
                  </a:schemeClr>
                </a:solidFill>
              </a:rPr>
              <a:t> (difference) and </a:t>
            </a:r>
            <a:r>
              <a:rPr lang="en-GB" sz="2000" dirty="0" err="1">
                <a:solidFill>
                  <a:schemeClr val="accent1">
                    <a:lumMod val="75000"/>
                  </a:schemeClr>
                </a:solidFill>
              </a:rPr>
              <a:t>différer</a:t>
            </a:r>
            <a:r>
              <a:rPr lang="en-GB" sz="2000" dirty="0">
                <a:solidFill>
                  <a:schemeClr val="accent1">
                    <a:lumMod val="75000"/>
                  </a:schemeClr>
                </a:solidFill>
              </a:rPr>
              <a:t> (to defer). </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This term captures how meaning arises through: Difference: A sign obtains meaning only in contrast to other signs (e.g. honour, fairness, deserving)</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Deferral: Meaning is postponed, never fully grasped in the moment as it is constantly being negotiated as people’s values change</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They argue that concepts such as justice need to be </a:t>
            </a:r>
            <a:r>
              <a:rPr lang="en-GB" sz="2000" b="1" dirty="0">
                <a:solidFill>
                  <a:schemeClr val="accent1">
                    <a:lumMod val="75000"/>
                  </a:schemeClr>
                </a:solidFill>
              </a:rPr>
              <a:t>deconstructed</a:t>
            </a:r>
            <a:r>
              <a:rPr lang="en-GB" sz="2000" dirty="0">
                <a:solidFill>
                  <a:schemeClr val="accent1">
                    <a:lumMod val="75000"/>
                  </a:schemeClr>
                </a:solidFill>
              </a:rPr>
              <a:t> (that is taken apart to see what values etc. they represent) in order to be understood</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Deconstruction is, in this sense an act of understanding and not destruction as is often thought </a:t>
            </a:r>
            <a:r>
              <a:rPr lang="en-GB" sz="1600" dirty="0">
                <a:solidFill>
                  <a:schemeClr val="accent1">
                    <a:lumMod val="75000"/>
                  </a:schemeClr>
                </a:solidFill>
              </a:rPr>
              <a:t>(Derrida, 2016)</a:t>
            </a:r>
          </a:p>
        </p:txBody>
      </p:sp>
      <p:sp>
        <p:nvSpPr>
          <p:cNvPr id="3" name="TextBox 2">
            <a:extLst>
              <a:ext uri="{FF2B5EF4-FFF2-40B4-BE49-F238E27FC236}">
                <a16:creationId xmlns:a16="http://schemas.microsoft.com/office/drawing/2014/main" id="{3B2DD675-989E-1A31-2C1A-ABE0CDD708AA}"/>
              </a:ext>
            </a:extLst>
          </p:cNvPr>
          <p:cNvSpPr txBox="1"/>
          <p:nvPr/>
        </p:nvSpPr>
        <p:spPr>
          <a:xfrm>
            <a:off x="2331720" y="5591097"/>
            <a:ext cx="3858768" cy="369332"/>
          </a:xfrm>
          <a:prstGeom prst="rect">
            <a:avLst/>
          </a:prstGeom>
          <a:noFill/>
        </p:spPr>
        <p:txBody>
          <a:bodyPr wrap="square" rtlCol="0">
            <a:spAutoFit/>
          </a:bodyPr>
          <a:lstStyle/>
          <a:p>
            <a:pPr algn="ctr"/>
            <a:r>
              <a:rPr lang="en-GB" dirty="0">
                <a:solidFill>
                  <a:schemeClr val="accent1">
                    <a:lumMod val="75000"/>
                  </a:schemeClr>
                </a:solidFill>
              </a:rPr>
              <a:t>Anything we need to clarify here?</a:t>
            </a:r>
          </a:p>
        </p:txBody>
      </p:sp>
      <p:pic>
        <p:nvPicPr>
          <p:cNvPr id="6" name="Picture 5" descr="Icon - question mark">
            <a:extLst>
              <a:ext uri="{FF2B5EF4-FFF2-40B4-BE49-F238E27FC236}">
                <a16:creationId xmlns:a16="http://schemas.microsoft.com/office/drawing/2014/main" id="{E8450DEC-79D1-4FE7-4C41-636451C28E5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950937" y="5536212"/>
            <a:ext cx="479101" cy="479101"/>
          </a:xfrm>
          <a:prstGeom prst="rect">
            <a:avLst/>
          </a:prstGeom>
        </p:spPr>
      </p:pic>
    </p:spTree>
    <p:extLst>
      <p:ext uri="{BB962C8B-B14F-4D97-AF65-F5344CB8AC3E}">
        <p14:creationId xmlns:p14="http://schemas.microsoft.com/office/powerpoint/2010/main" val="2789201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5E20A-5286-AB69-D890-44ACF91AF00D}"/>
              </a:ext>
            </a:extLst>
          </p:cNvPr>
          <p:cNvSpPr>
            <a:spLocks noGrp="1"/>
          </p:cNvSpPr>
          <p:nvPr>
            <p:ph type="title"/>
          </p:nvPr>
        </p:nvSpPr>
        <p:spPr>
          <a:xfrm>
            <a:off x="675513" y="227965"/>
            <a:ext cx="7886700" cy="915035"/>
          </a:xfrm>
        </p:spPr>
        <p:txBody>
          <a:bodyPr/>
          <a:lstStyle/>
          <a:p>
            <a:pPr algn="ctr"/>
            <a:r>
              <a:rPr lang="en-GB" b="1" dirty="0">
                <a:solidFill>
                  <a:schemeClr val="accent1">
                    <a:lumMod val="75000"/>
                  </a:schemeClr>
                </a:solidFill>
              </a:rPr>
              <a:t>Examples of Justice?</a:t>
            </a:r>
          </a:p>
        </p:txBody>
      </p:sp>
      <p:pic>
        <p:nvPicPr>
          <p:cNvPr id="4" name="Picture 3" descr="Discussion Point">
            <a:extLst>
              <a:ext uri="{FF2B5EF4-FFF2-40B4-BE49-F238E27FC236}">
                <a16:creationId xmlns:a16="http://schemas.microsoft.com/office/drawing/2014/main" id="{E5B9A091-3480-9DB9-433D-A5527FB75AA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169778" y="1050573"/>
            <a:ext cx="1005612" cy="1005612"/>
          </a:xfrm>
          <a:prstGeom prst="rect">
            <a:avLst/>
          </a:prstGeom>
        </p:spPr>
      </p:pic>
      <p:sp>
        <p:nvSpPr>
          <p:cNvPr id="5" name="TextBox 4">
            <a:extLst>
              <a:ext uri="{FF2B5EF4-FFF2-40B4-BE49-F238E27FC236}">
                <a16:creationId xmlns:a16="http://schemas.microsoft.com/office/drawing/2014/main" id="{D98BE0E5-071C-DFB2-7BEF-67521E31987A}"/>
              </a:ext>
            </a:extLst>
          </p:cNvPr>
          <p:cNvSpPr txBox="1"/>
          <p:nvPr/>
        </p:nvSpPr>
        <p:spPr>
          <a:xfrm>
            <a:off x="722376" y="2134023"/>
            <a:ext cx="7994142" cy="2308324"/>
          </a:xfrm>
          <a:prstGeom prst="rect">
            <a:avLst/>
          </a:prstGeom>
          <a:noFill/>
        </p:spPr>
        <p:txBody>
          <a:bodyPr wrap="square" rtlCol="0">
            <a:spAutoFit/>
          </a:bodyPr>
          <a:lstStyle/>
          <a:p>
            <a:pPr algn="ctr"/>
            <a:r>
              <a:rPr lang="en-GB" sz="2400" i="1" dirty="0">
                <a:solidFill>
                  <a:schemeClr val="accent1">
                    <a:lumMod val="75000"/>
                  </a:schemeClr>
                </a:solidFill>
              </a:rPr>
              <a:t>We will look at three examples of ‘justice’ from around the world and discuss what they tell us about concepts of justice, in your opinion.</a:t>
            </a:r>
          </a:p>
          <a:p>
            <a:pPr algn="ctr"/>
            <a:endParaRPr lang="en-GB" sz="2400" i="1" dirty="0">
              <a:solidFill>
                <a:schemeClr val="accent1">
                  <a:lumMod val="75000"/>
                </a:schemeClr>
              </a:solidFill>
            </a:endParaRPr>
          </a:p>
          <a:p>
            <a:pPr algn="ctr"/>
            <a:r>
              <a:rPr lang="en-GB" sz="2400" i="1" dirty="0">
                <a:solidFill>
                  <a:schemeClr val="accent1">
                    <a:lumMod val="75000"/>
                  </a:schemeClr>
                </a:solidFill>
              </a:rPr>
              <a:t>Please remember to be respectful of other cultures in your discussion.</a:t>
            </a:r>
          </a:p>
        </p:txBody>
      </p:sp>
      <p:pic>
        <p:nvPicPr>
          <p:cNvPr id="7" name="Picture 6" descr="Icon - Information - link to news story on Iran's Guidance Patrols">
            <a:hlinkClick r:id="rId3"/>
            <a:extLst>
              <a:ext uri="{FF2B5EF4-FFF2-40B4-BE49-F238E27FC236}">
                <a16:creationId xmlns:a16="http://schemas.microsoft.com/office/drawing/2014/main" id="{006FAE53-3078-DD7C-D032-56BA1657809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273986" y="4398956"/>
            <a:ext cx="1041451" cy="1034414"/>
          </a:xfrm>
          <a:prstGeom prst="rect">
            <a:avLst/>
          </a:prstGeom>
        </p:spPr>
      </p:pic>
      <p:sp>
        <p:nvSpPr>
          <p:cNvPr id="8" name="TextBox 7">
            <a:extLst>
              <a:ext uri="{FF2B5EF4-FFF2-40B4-BE49-F238E27FC236}">
                <a16:creationId xmlns:a16="http://schemas.microsoft.com/office/drawing/2014/main" id="{575819C6-9DB2-05B5-FE27-4B7672884C58}"/>
              </a:ext>
            </a:extLst>
          </p:cNvPr>
          <p:cNvSpPr txBox="1"/>
          <p:nvPr/>
        </p:nvSpPr>
        <p:spPr>
          <a:xfrm>
            <a:off x="238226" y="5433370"/>
            <a:ext cx="3017520" cy="523220"/>
          </a:xfrm>
          <a:prstGeom prst="rect">
            <a:avLst/>
          </a:prstGeom>
          <a:noFill/>
        </p:spPr>
        <p:txBody>
          <a:bodyPr wrap="square" rtlCol="0">
            <a:spAutoFit/>
          </a:bodyPr>
          <a:lstStyle/>
          <a:p>
            <a:pPr algn="ctr"/>
            <a:r>
              <a:rPr lang="en-GB" sz="1400" dirty="0">
                <a:solidFill>
                  <a:schemeClr val="accent1">
                    <a:lumMod val="75000"/>
                  </a:schemeClr>
                </a:solidFill>
              </a:rPr>
              <a:t>1. Iran’s Guidance Patrols</a:t>
            </a:r>
          </a:p>
          <a:p>
            <a:pPr algn="ctr"/>
            <a:r>
              <a:rPr lang="en-GB" sz="1400" dirty="0">
                <a:solidFill>
                  <a:schemeClr val="accent1">
                    <a:lumMod val="75000"/>
                  </a:schemeClr>
                </a:solidFill>
              </a:rPr>
              <a:t>(Rajvanshi, 2023)</a:t>
            </a:r>
          </a:p>
        </p:txBody>
      </p:sp>
      <p:pic>
        <p:nvPicPr>
          <p:cNvPr id="9" name="Picture 8" descr="Icon - Information - link to news story China's treatment of the Uyghurs">
            <a:hlinkClick r:id="rId5"/>
            <a:extLst>
              <a:ext uri="{FF2B5EF4-FFF2-40B4-BE49-F238E27FC236}">
                <a16:creationId xmlns:a16="http://schemas.microsoft.com/office/drawing/2014/main" id="{64B98BEE-FCC1-F1F3-A205-364A2E6352D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169778" y="4398956"/>
            <a:ext cx="1041451" cy="1034414"/>
          </a:xfrm>
          <a:prstGeom prst="rect">
            <a:avLst/>
          </a:prstGeom>
        </p:spPr>
      </p:pic>
      <p:sp>
        <p:nvSpPr>
          <p:cNvPr id="10" name="TextBox 9">
            <a:extLst>
              <a:ext uri="{FF2B5EF4-FFF2-40B4-BE49-F238E27FC236}">
                <a16:creationId xmlns:a16="http://schemas.microsoft.com/office/drawing/2014/main" id="{368171A3-52E4-AB1E-A700-A9144B8DE09B}"/>
              </a:ext>
            </a:extLst>
          </p:cNvPr>
          <p:cNvSpPr txBox="1"/>
          <p:nvPr/>
        </p:nvSpPr>
        <p:spPr>
          <a:xfrm>
            <a:off x="3134018" y="5433370"/>
            <a:ext cx="3017520" cy="523220"/>
          </a:xfrm>
          <a:prstGeom prst="rect">
            <a:avLst/>
          </a:prstGeom>
          <a:noFill/>
        </p:spPr>
        <p:txBody>
          <a:bodyPr wrap="square" rtlCol="0">
            <a:spAutoFit/>
          </a:bodyPr>
          <a:lstStyle/>
          <a:p>
            <a:pPr algn="ctr"/>
            <a:r>
              <a:rPr lang="en-GB" sz="1400" dirty="0">
                <a:solidFill>
                  <a:schemeClr val="accent1">
                    <a:lumMod val="75000"/>
                  </a:schemeClr>
                </a:solidFill>
              </a:rPr>
              <a:t>2. China’s Treatment of the Uyghurs </a:t>
            </a:r>
          </a:p>
          <a:p>
            <a:pPr algn="ctr"/>
            <a:r>
              <a:rPr lang="en-GB" sz="1400" dirty="0">
                <a:solidFill>
                  <a:schemeClr val="accent1">
                    <a:lumMod val="75000"/>
                  </a:schemeClr>
                </a:solidFill>
              </a:rPr>
              <a:t>(BBC News, 2022)</a:t>
            </a:r>
          </a:p>
        </p:txBody>
      </p:sp>
      <p:pic>
        <p:nvPicPr>
          <p:cNvPr id="11" name="Picture 10" descr="Icon - Information - link to news story Russia's LGBTQ+ Laws">
            <a:hlinkClick r:id="rId6"/>
            <a:extLst>
              <a:ext uri="{FF2B5EF4-FFF2-40B4-BE49-F238E27FC236}">
                <a16:creationId xmlns:a16="http://schemas.microsoft.com/office/drawing/2014/main" id="{2E58E85B-69E1-9225-EA2B-D173A3CC213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955650" y="4405052"/>
            <a:ext cx="1041451" cy="1034414"/>
          </a:xfrm>
          <a:prstGeom prst="rect">
            <a:avLst/>
          </a:prstGeom>
        </p:spPr>
      </p:pic>
      <p:sp>
        <p:nvSpPr>
          <p:cNvPr id="12" name="TextBox 11">
            <a:extLst>
              <a:ext uri="{FF2B5EF4-FFF2-40B4-BE49-F238E27FC236}">
                <a16:creationId xmlns:a16="http://schemas.microsoft.com/office/drawing/2014/main" id="{FCDDA252-57FE-3673-1E2E-92F8AC032F4D}"/>
              </a:ext>
            </a:extLst>
          </p:cNvPr>
          <p:cNvSpPr txBox="1"/>
          <p:nvPr/>
        </p:nvSpPr>
        <p:spPr>
          <a:xfrm>
            <a:off x="5919890" y="5439466"/>
            <a:ext cx="3017520" cy="523220"/>
          </a:xfrm>
          <a:prstGeom prst="rect">
            <a:avLst/>
          </a:prstGeom>
          <a:noFill/>
        </p:spPr>
        <p:txBody>
          <a:bodyPr wrap="square" rtlCol="0">
            <a:spAutoFit/>
          </a:bodyPr>
          <a:lstStyle/>
          <a:p>
            <a:pPr algn="ctr"/>
            <a:r>
              <a:rPr lang="en-GB" sz="1400" dirty="0">
                <a:solidFill>
                  <a:schemeClr val="accent1">
                    <a:lumMod val="75000"/>
                  </a:schemeClr>
                </a:solidFill>
              </a:rPr>
              <a:t>3. Russia’s LGBTQ+ Laws</a:t>
            </a:r>
          </a:p>
          <a:p>
            <a:pPr algn="ctr"/>
            <a:r>
              <a:rPr lang="en-GB" sz="1400" dirty="0">
                <a:solidFill>
                  <a:schemeClr val="accent1">
                    <a:lumMod val="75000"/>
                  </a:schemeClr>
                </a:solidFill>
              </a:rPr>
              <a:t>(Pavlova, 2025)</a:t>
            </a:r>
          </a:p>
        </p:txBody>
      </p:sp>
    </p:spTree>
    <p:extLst>
      <p:ext uri="{BB962C8B-B14F-4D97-AF65-F5344CB8AC3E}">
        <p14:creationId xmlns:p14="http://schemas.microsoft.com/office/powerpoint/2010/main" val="614401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D41C1-AF61-28AF-C96F-EF460A58B6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77F308-17DE-6C40-2725-4E5D648F57F9}"/>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Normative Political Concepts</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Rights</a:t>
            </a:r>
          </a:p>
        </p:txBody>
      </p:sp>
    </p:spTree>
    <p:extLst>
      <p:ext uri="{BB962C8B-B14F-4D97-AF65-F5344CB8AC3E}">
        <p14:creationId xmlns:p14="http://schemas.microsoft.com/office/powerpoint/2010/main" val="1600600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646" y="195774"/>
            <a:ext cx="6172200" cy="594066"/>
          </a:xfrm>
        </p:spPr>
        <p:txBody>
          <a:bodyPr>
            <a:noAutofit/>
          </a:bodyPr>
          <a:lstStyle/>
          <a:p>
            <a:pPr algn="ctr">
              <a:spcBef>
                <a:spcPts val="450"/>
              </a:spcBef>
              <a:spcAft>
                <a:spcPts val="450"/>
              </a:spcAft>
            </a:pPr>
            <a:r>
              <a:rPr lang="en-GB" b="1" dirty="0">
                <a:solidFill>
                  <a:schemeClr val="accent1">
                    <a:lumMod val="75000"/>
                  </a:schemeClr>
                </a:solidFill>
              </a:rPr>
              <a:t>Rights</a:t>
            </a:r>
          </a:p>
        </p:txBody>
      </p:sp>
      <p:sp>
        <p:nvSpPr>
          <p:cNvPr id="5" name="TextBox 4"/>
          <p:cNvSpPr txBox="1"/>
          <p:nvPr/>
        </p:nvSpPr>
        <p:spPr>
          <a:xfrm>
            <a:off x="94784" y="1004148"/>
            <a:ext cx="8793183" cy="4708981"/>
          </a:xfrm>
          <a:prstGeom prst="rect">
            <a:avLst/>
          </a:prstGeom>
          <a:noFill/>
        </p:spPr>
        <p:txBody>
          <a:bodyPr wrap="square" rtlCol="0">
            <a:spAutoFit/>
          </a:bodyPr>
          <a:lstStyle/>
          <a:p>
            <a:pPr marL="295313" indent="-214313">
              <a:spcBef>
                <a:spcPts val="900"/>
              </a:spcBef>
              <a:spcAft>
                <a:spcPts val="900"/>
              </a:spcAft>
              <a:buFont typeface="Arial" panose="020B0604020202020204" pitchFamily="34" charset="0"/>
              <a:buChar char="•"/>
            </a:pPr>
            <a:r>
              <a:rPr lang="en-GB" sz="2400" dirty="0">
                <a:solidFill>
                  <a:schemeClr val="accent1">
                    <a:lumMod val="75000"/>
                  </a:schemeClr>
                </a:solidFill>
              </a:rPr>
              <a:t>Usually taken to refer to entitlements that are given particular weight or importance by a society or system</a:t>
            </a:r>
          </a:p>
          <a:p>
            <a:pPr marL="295313" indent="-214313">
              <a:spcBef>
                <a:spcPts val="900"/>
              </a:spcBef>
              <a:spcAft>
                <a:spcPts val="900"/>
              </a:spcAft>
              <a:buFont typeface="Arial" panose="020B0604020202020204" pitchFamily="34" charset="0"/>
              <a:buChar char="•"/>
            </a:pPr>
            <a:r>
              <a:rPr lang="en-GB" sz="2400" dirty="0">
                <a:solidFill>
                  <a:schemeClr val="accent1">
                    <a:lumMod val="75000"/>
                  </a:schemeClr>
                </a:solidFill>
              </a:rPr>
              <a:t>A right entitles a person to act or be treated in a particular way</a:t>
            </a:r>
          </a:p>
          <a:p>
            <a:pPr marL="295313" indent="-214313">
              <a:spcBef>
                <a:spcPts val="900"/>
              </a:spcBef>
              <a:spcAft>
                <a:spcPts val="900"/>
              </a:spcAft>
              <a:buFont typeface="Arial" panose="020B0604020202020204" pitchFamily="34" charset="0"/>
              <a:buChar char="•"/>
            </a:pPr>
            <a:r>
              <a:rPr lang="en-GB" sz="2400" dirty="0">
                <a:solidFill>
                  <a:schemeClr val="accent1">
                    <a:lumMod val="75000"/>
                  </a:schemeClr>
                </a:solidFill>
              </a:rPr>
              <a:t>As a concept rights have been with us for centuries</a:t>
            </a:r>
          </a:p>
          <a:p>
            <a:pPr marL="295313" indent="-214313">
              <a:spcBef>
                <a:spcPts val="900"/>
              </a:spcBef>
              <a:spcAft>
                <a:spcPts val="900"/>
              </a:spcAft>
              <a:buFont typeface="Arial" panose="020B0604020202020204" pitchFamily="34" charset="0"/>
              <a:buChar char="•"/>
            </a:pPr>
            <a:r>
              <a:rPr lang="en-GB" sz="2400" dirty="0">
                <a:solidFill>
                  <a:schemeClr val="accent1">
                    <a:lumMod val="75000"/>
                  </a:schemeClr>
                </a:solidFill>
              </a:rPr>
              <a:t>For example, the Magna Carta (1215) which, among other things, established the rights of all free citizens to own and inherit property and to be protected from excessive taxes (see for example </a:t>
            </a:r>
            <a:r>
              <a:rPr lang="en-GB" sz="2400" dirty="0">
                <a:solidFill>
                  <a:schemeClr val="accent5"/>
                </a:solidFill>
                <a:hlinkClick r:id="rId2">
                  <a:extLst>
                    <a:ext uri="{A12FA001-AC4F-418D-AE19-62706E023703}">
                      <ahyp:hlinkClr xmlns:ahyp="http://schemas.microsoft.com/office/drawing/2018/hyperlinkcolor" val="tx"/>
                    </a:ext>
                  </a:extLst>
                </a:hlinkClick>
              </a:rPr>
              <a:t>What is the Magna Carta? | BIHR</a:t>
            </a:r>
            <a:r>
              <a:rPr lang="en-GB" sz="2400" dirty="0">
                <a:solidFill>
                  <a:schemeClr val="accent1">
                    <a:lumMod val="75000"/>
                  </a:schemeClr>
                </a:solidFill>
              </a:rPr>
              <a:t>)</a:t>
            </a:r>
          </a:p>
          <a:p>
            <a:pPr marL="295313" indent="-214313">
              <a:spcBef>
                <a:spcPts val="900"/>
              </a:spcBef>
              <a:spcAft>
                <a:spcPts val="900"/>
              </a:spcAft>
              <a:buFont typeface="Arial" panose="020B0604020202020204" pitchFamily="34" charset="0"/>
              <a:buChar char="•"/>
            </a:pPr>
            <a:r>
              <a:rPr lang="en-GB" sz="2400" dirty="0">
                <a:solidFill>
                  <a:schemeClr val="accent1">
                    <a:lumMod val="75000"/>
                  </a:schemeClr>
                </a:solidFill>
              </a:rPr>
              <a:t>Rights is a concept that we use and hear often in political discourse and we will now explore the concept further.</a:t>
            </a:r>
          </a:p>
        </p:txBody>
      </p:sp>
    </p:spTree>
    <p:extLst>
      <p:ext uri="{BB962C8B-B14F-4D97-AF65-F5344CB8AC3E}">
        <p14:creationId xmlns:p14="http://schemas.microsoft.com/office/powerpoint/2010/main" val="328239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4478" y="104334"/>
            <a:ext cx="6172200" cy="594066"/>
          </a:xfrm>
        </p:spPr>
        <p:txBody>
          <a:bodyPr>
            <a:noAutofit/>
          </a:bodyPr>
          <a:lstStyle/>
          <a:p>
            <a:pPr algn="ctr">
              <a:spcBef>
                <a:spcPts val="450"/>
              </a:spcBef>
              <a:spcAft>
                <a:spcPts val="450"/>
              </a:spcAft>
            </a:pPr>
            <a:r>
              <a:rPr lang="en-GB" b="1" dirty="0">
                <a:solidFill>
                  <a:schemeClr val="accent1">
                    <a:lumMod val="75000"/>
                  </a:schemeClr>
                </a:solidFill>
              </a:rPr>
              <a:t>Rights</a:t>
            </a:r>
          </a:p>
        </p:txBody>
      </p:sp>
      <p:sp>
        <p:nvSpPr>
          <p:cNvPr id="5" name="TextBox 4"/>
          <p:cNvSpPr txBox="1"/>
          <p:nvPr/>
        </p:nvSpPr>
        <p:spPr>
          <a:xfrm>
            <a:off x="331242" y="981324"/>
            <a:ext cx="8116416" cy="4298613"/>
          </a:xfrm>
          <a:prstGeom prst="rect">
            <a:avLst/>
          </a:prstGeom>
          <a:noFill/>
        </p:spPr>
        <p:txBody>
          <a:bodyPr wrap="square" rtlCol="0">
            <a:spAutoFit/>
          </a:bodyPr>
          <a:lstStyle/>
          <a:p>
            <a:pPr marL="295313" indent="-214313">
              <a:spcBef>
                <a:spcPts val="450"/>
              </a:spcBef>
              <a:spcAft>
                <a:spcPts val="450"/>
              </a:spcAft>
              <a:buFont typeface="Arial" panose="020B0604020202020204" pitchFamily="34" charset="0"/>
              <a:buChar char="•"/>
            </a:pPr>
            <a:r>
              <a:rPr lang="en-GB" sz="2000" dirty="0">
                <a:solidFill>
                  <a:schemeClr val="accent1">
                    <a:lumMod val="75000"/>
                  </a:schemeClr>
                </a:solidFill>
              </a:rPr>
              <a:t>Other historic examples of the concept include;</a:t>
            </a:r>
          </a:p>
          <a:p>
            <a:pPr marL="295313" indent="-214313">
              <a:spcBef>
                <a:spcPts val="450"/>
              </a:spcBef>
              <a:spcAft>
                <a:spcPts val="450"/>
              </a:spcAft>
              <a:buFont typeface="Arial" panose="020B0604020202020204" pitchFamily="34" charset="0"/>
              <a:buChar char="•"/>
            </a:pPr>
            <a:r>
              <a:rPr lang="en-GB" sz="2000" dirty="0">
                <a:solidFill>
                  <a:schemeClr val="accent5"/>
                </a:solidFill>
                <a:hlinkClick r:id="rId2">
                  <a:extLst>
                    <a:ext uri="{A12FA001-AC4F-418D-AE19-62706E023703}">
                      <ahyp:hlinkClr xmlns:ahyp="http://schemas.microsoft.com/office/drawing/2018/hyperlinkcolor" val="tx"/>
                    </a:ext>
                  </a:extLst>
                </a:hlinkClick>
              </a:rPr>
              <a:t>The Bill of Rights </a:t>
            </a:r>
            <a:r>
              <a:rPr lang="en-GB" sz="2000" dirty="0">
                <a:solidFill>
                  <a:schemeClr val="accent1">
                    <a:lumMod val="75000"/>
                  </a:schemeClr>
                </a:solidFill>
              </a:rPr>
              <a:t>– the first 10 amendments to the US Constitution which includes the ‘Right to keep and bear arms in order to maintain a well regulated militia’.</a:t>
            </a:r>
          </a:p>
          <a:p>
            <a:pPr marL="295313" indent="-214313">
              <a:spcBef>
                <a:spcPts val="450"/>
              </a:spcBef>
              <a:spcAft>
                <a:spcPts val="450"/>
              </a:spcAft>
              <a:buFont typeface="Arial" panose="020B0604020202020204" pitchFamily="34" charset="0"/>
              <a:buChar char="•"/>
            </a:pPr>
            <a:r>
              <a:rPr lang="en-GB" sz="2000" i="1" dirty="0">
                <a:solidFill>
                  <a:schemeClr val="accent5"/>
                </a:solidFill>
                <a:hlinkClick r:id="rId3">
                  <a:extLst>
                    <a:ext uri="{A12FA001-AC4F-418D-AE19-62706E023703}">
                      <ahyp:hlinkClr xmlns:ahyp="http://schemas.microsoft.com/office/drawing/2018/hyperlinkcolor" val="tx"/>
                    </a:ext>
                  </a:extLst>
                </a:hlinkClick>
              </a:rPr>
              <a:t>The</a:t>
            </a:r>
            <a:r>
              <a:rPr lang="en-GB" sz="2000" dirty="0">
                <a:solidFill>
                  <a:schemeClr val="accent5"/>
                </a:solidFill>
                <a:hlinkClick r:id="rId3">
                  <a:extLst>
                    <a:ext uri="{A12FA001-AC4F-418D-AE19-62706E023703}">
                      <ahyp:hlinkClr xmlns:ahyp="http://schemas.microsoft.com/office/drawing/2018/hyperlinkcolor" val="tx"/>
                    </a:ext>
                  </a:extLst>
                </a:hlinkClick>
              </a:rPr>
              <a:t> </a:t>
            </a:r>
            <a:r>
              <a:rPr lang="en-GB" sz="2000" i="1" dirty="0">
                <a:solidFill>
                  <a:schemeClr val="accent5"/>
                </a:solidFill>
                <a:hlinkClick r:id="rId3">
                  <a:extLst>
                    <a:ext uri="{A12FA001-AC4F-418D-AE19-62706E023703}">
                      <ahyp:hlinkClr xmlns:ahyp="http://schemas.microsoft.com/office/drawing/2018/hyperlinkcolor" val="tx"/>
                    </a:ext>
                  </a:extLst>
                </a:hlinkClick>
              </a:rPr>
              <a:t>Rights of Man </a:t>
            </a:r>
            <a:r>
              <a:rPr lang="en-GB" sz="2000" dirty="0">
                <a:solidFill>
                  <a:schemeClr val="accent1">
                    <a:lumMod val="75000"/>
                  </a:schemeClr>
                </a:solidFill>
              </a:rPr>
              <a:t>(1791) in which Thomas Paine argued that popular political revolution is permissible when a government does not safeguard the natural rights of its people</a:t>
            </a:r>
          </a:p>
          <a:p>
            <a:pPr marL="295313" indent="-214313">
              <a:spcBef>
                <a:spcPts val="450"/>
              </a:spcBef>
              <a:spcAft>
                <a:spcPts val="450"/>
              </a:spcAft>
              <a:buFont typeface="Arial" panose="020B0604020202020204" pitchFamily="34" charset="0"/>
              <a:buChar char="•"/>
            </a:pPr>
            <a:r>
              <a:rPr lang="en-GB" sz="2000" i="1" dirty="0">
                <a:solidFill>
                  <a:schemeClr val="accent5"/>
                </a:solidFill>
                <a:hlinkClick r:id="rId4">
                  <a:extLst>
                    <a:ext uri="{A12FA001-AC4F-418D-AE19-62706E023703}">
                      <ahyp:hlinkClr xmlns:ahyp="http://schemas.microsoft.com/office/drawing/2018/hyperlinkcolor" val="tx"/>
                    </a:ext>
                  </a:extLst>
                </a:hlinkClick>
              </a:rPr>
              <a:t>A Vindication of the Rights of Woman </a:t>
            </a:r>
            <a:r>
              <a:rPr lang="en-GB" sz="2000" dirty="0">
                <a:solidFill>
                  <a:schemeClr val="accent1">
                    <a:lumMod val="75000"/>
                  </a:schemeClr>
                </a:solidFill>
              </a:rPr>
              <a:t>(1792) in which Mary Wollstonecraft argued that women were of equal value to men and therefore deserved equal rights</a:t>
            </a:r>
          </a:p>
          <a:p>
            <a:pPr marL="295313" indent="-214313">
              <a:spcBef>
                <a:spcPts val="450"/>
              </a:spcBef>
              <a:spcAft>
                <a:spcPts val="450"/>
              </a:spcAft>
              <a:buFont typeface="Arial" panose="020B0604020202020204" pitchFamily="34" charset="0"/>
              <a:buChar char="•"/>
            </a:pPr>
            <a:r>
              <a:rPr lang="en-GB" sz="2000" dirty="0">
                <a:solidFill>
                  <a:schemeClr val="accent5"/>
                </a:solidFill>
                <a:hlinkClick r:id="rId5">
                  <a:extLst>
                    <a:ext uri="{A12FA001-AC4F-418D-AE19-62706E023703}">
                      <ahyp:hlinkClr xmlns:ahyp="http://schemas.microsoft.com/office/drawing/2018/hyperlinkcolor" val="tx"/>
                    </a:ext>
                  </a:extLst>
                </a:hlinkClick>
              </a:rPr>
              <a:t>The Universal Declaration of Human Rights</a:t>
            </a:r>
            <a:r>
              <a:rPr lang="en-GB" sz="2000" dirty="0">
                <a:solidFill>
                  <a:schemeClr val="accent5"/>
                </a:solidFill>
              </a:rPr>
              <a:t> </a:t>
            </a:r>
            <a:r>
              <a:rPr lang="en-GB" sz="2000" dirty="0">
                <a:solidFill>
                  <a:schemeClr val="accent1">
                    <a:lumMod val="75000"/>
                  </a:schemeClr>
                </a:solidFill>
              </a:rPr>
              <a:t>which was drawn up in response to the atrocities committed before and during WWII</a:t>
            </a:r>
          </a:p>
        </p:txBody>
      </p:sp>
    </p:spTree>
    <p:extLst>
      <p:ext uri="{BB962C8B-B14F-4D97-AF65-F5344CB8AC3E}">
        <p14:creationId xmlns:p14="http://schemas.microsoft.com/office/powerpoint/2010/main" val="991032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2494" y="140910"/>
            <a:ext cx="6172200" cy="594066"/>
          </a:xfrm>
        </p:spPr>
        <p:txBody>
          <a:bodyPr>
            <a:noAutofit/>
          </a:bodyPr>
          <a:lstStyle/>
          <a:p>
            <a:pPr algn="ctr">
              <a:spcBef>
                <a:spcPts val="450"/>
              </a:spcBef>
              <a:spcAft>
                <a:spcPts val="450"/>
              </a:spcAft>
            </a:pPr>
            <a:r>
              <a:rPr lang="en-GB" b="1" dirty="0">
                <a:solidFill>
                  <a:schemeClr val="accent1">
                    <a:lumMod val="75000"/>
                  </a:schemeClr>
                </a:solidFill>
              </a:rPr>
              <a:t>Rights</a:t>
            </a:r>
          </a:p>
        </p:txBody>
      </p:sp>
      <p:sp>
        <p:nvSpPr>
          <p:cNvPr id="5" name="TextBox 4"/>
          <p:cNvSpPr txBox="1"/>
          <p:nvPr/>
        </p:nvSpPr>
        <p:spPr>
          <a:xfrm>
            <a:off x="197514" y="1018441"/>
            <a:ext cx="8748972" cy="4860305"/>
          </a:xfrm>
          <a:prstGeom prst="rect">
            <a:avLst/>
          </a:prstGeom>
          <a:noFill/>
        </p:spPr>
        <p:txBody>
          <a:bodyPr wrap="square" rtlCol="0">
            <a:spAutoFit/>
          </a:bodyPr>
          <a:lstStyle/>
          <a:p>
            <a:pPr marL="338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There are generally considered to be two types of rights in society</a:t>
            </a:r>
          </a:p>
          <a:p>
            <a:pPr marL="338175" indent="-257175">
              <a:spcBef>
                <a:spcPts val="450"/>
              </a:spcBef>
              <a:spcAft>
                <a:spcPts val="450"/>
              </a:spcAft>
              <a:buFont typeface="Arial" panose="020B0604020202020204" pitchFamily="34" charset="0"/>
              <a:buChar char="•"/>
            </a:pPr>
            <a:r>
              <a:rPr lang="en-GB" sz="2200" b="1" dirty="0">
                <a:solidFill>
                  <a:schemeClr val="accent1">
                    <a:lumMod val="75000"/>
                  </a:schemeClr>
                </a:solidFill>
              </a:rPr>
              <a:t>Socio-legal</a:t>
            </a:r>
            <a:r>
              <a:rPr lang="en-GB" sz="2200" dirty="0">
                <a:solidFill>
                  <a:schemeClr val="accent1">
                    <a:lumMod val="75000"/>
                  </a:schemeClr>
                </a:solidFill>
              </a:rPr>
              <a:t> rights which are based on social norms and enshrined in law</a:t>
            </a:r>
          </a:p>
          <a:p>
            <a:pPr marL="295313" indent="-214313">
              <a:spcBef>
                <a:spcPts val="450"/>
              </a:spcBef>
              <a:spcAft>
                <a:spcPts val="450"/>
              </a:spcAft>
              <a:buFont typeface="Arial" panose="020B0604020202020204" pitchFamily="34" charset="0"/>
              <a:buChar char="•"/>
            </a:pPr>
            <a:r>
              <a:rPr lang="en-GB" sz="2200" b="1" dirty="0">
                <a:solidFill>
                  <a:schemeClr val="accent1">
                    <a:lumMod val="75000"/>
                  </a:schemeClr>
                </a:solidFill>
              </a:rPr>
              <a:t>Moral rights </a:t>
            </a:r>
            <a:r>
              <a:rPr lang="en-GB" sz="2200" dirty="0">
                <a:solidFill>
                  <a:schemeClr val="accent1">
                    <a:lumMod val="75000"/>
                  </a:schemeClr>
                </a:solidFill>
              </a:rPr>
              <a:t>which are based on codes of practice established by a group or society (e.g. a religion)</a:t>
            </a:r>
          </a:p>
          <a:p>
            <a:pPr marL="295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They can be one and the same thing (e.g. Thou Shalt Not Kill and the crime of murder)</a:t>
            </a:r>
          </a:p>
          <a:p>
            <a:pPr marL="295313" indent="-214313">
              <a:spcBef>
                <a:spcPts val="450"/>
              </a:spcBef>
              <a:spcAft>
                <a:spcPts val="450"/>
              </a:spcAft>
              <a:buFont typeface="Arial" panose="020B0604020202020204" pitchFamily="34" charset="0"/>
              <a:buChar char="•"/>
            </a:pPr>
            <a:r>
              <a:rPr lang="en-GB" sz="2200" dirty="0">
                <a:solidFill>
                  <a:schemeClr val="accent1">
                    <a:lumMod val="75000"/>
                  </a:schemeClr>
                </a:solidFill>
              </a:rPr>
              <a:t>But they can also clash (e.g. </a:t>
            </a:r>
            <a:r>
              <a:rPr lang="en-GB" sz="2200" dirty="0">
                <a:solidFill>
                  <a:schemeClr val="accent1">
                    <a:lumMod val="75000"/>
                  </a:schemeClr>
                </a:solidFill>
                <a:hlinkClick r:id="rId2"/>
              </a:rPr>
              <a:t>polygamy</a:t>
            </a:r>
            <a:r>
              <a:rPr lang="en-GB" sz="2200" dirty="0">
                <a:solidFill>
                  <a:schemeClr val="accent1">
                    <a:lumMod val="75000"/>
                  </a:schemeClr>
                </a:solidFill>
              </a:rPr>
              <a:t> )</a:t>
            </a:r>
          </a:p>
          <a:p>
            <a:pPr marL="295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There is also a debate regarding the inalienable nature of rights (i.e. is it possible to ‘give away’ your rights because of your actions or are they a way of asserting individual freedom  because individual rights ‘trump’ those of the state (see for example Brown </a:t>
            </a:r>
            <a:r>
              <a:rPr lang="en-GB" sz="2200" i="1" dirty="0">
                <a:solidFill>
                  <a:schemeClr val="accent1">
                    <a:lumMod val="75000"/>
                  </a:schemeClr>
                </a:solidFill>
              </a:rPr>
              <a:t>et al</a:t>
            </a:r>
            <a:r>
              <a:rPr lang="en-GB" sz="2200" dirty="0">
                <a:solidFill>
                  <a:schemeClr val="accent1">
                    <a:lumMod val="75000"/>
                  </a:schemeClr>
                </a:solidFill>
              </a:rPr>
              <a:t>, 2018)</a:t>
            </a:r>
          </a:p>
          <a:p>
            <a:pPr marL="214313" indent="-214313">
              <a:buFont typeface="Arial" panose="020B0604020202020204" pitchFamily="34" charset="0"/>
              <a:buChar char="•"/>
            </a:pPr>
            <a:endParaRPr lang="en-GB" sz="2200" dirty="0">
              <a:solidFill>
                <a:schemeClr val="accent1">
                  <a:lumMod val="75000"/>
                </a:schemeClr>
              </a:solidFill>
            </a:endParaRPr>
          </a:p>
        </p:txBody>
      </p:sp>
    </p:spTree>
    <p:extLst>
      <p:ext uri="{BB962C8B-B14F-4D97-AF65-F5344CB8AC3E}">
        <p14:creationId xmlns:p14="http://schemas.microsoft.com/office/powerpoint/2010/main" val="839378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206" y="225960"/>
            <a:ext cx="6172200" cy="594066"/>
          </a:xfrm>
        </p:spPr>
        <p:txBody>
          <a:bodyPr>
            <a:noAutofit/>
          </a:bodyPr>
          <a:lstStyle/>
          <a:p>
            <a:pPr algn="ctr">
              <a:spcBef>
                <a:spcPts val="450"/>
              </a:spcBef>
              <a:spcAft>
                <a:spcPts val="450"/>
              </a:spcAft>
            </a:pPr>
            <a:r>
              <a:rPr lang="en-GB" b="1" dirty="0">
                <a:solidFill>
                  <a:schemeClr val="accent1">
                    <a:lumMod val="75000"/>
                  </a:schemeClr>
                </a:solidFill>
              </a:rPr>
              <a:t>Rights</a:t>
            </a:r>
          </a:p>
        </p:txBody>
      </p:sp>
      <p:sp>
        <p:nvSpPr>
          <p:cNvPr id="5" name="TextBox 4"/>
          <p:cNvSpPr txBox="1"/>
          <p:nvPr/>
        </p:nvSpPr>
        <p:spPr>
          <a:xfrm>
            <a:off x="251520" y="1329337"/>
            <a:ext cx="8586954" cy="3688189"/>
          </a:xfrm>
          <a:prstGeom prst="rect">
            <a:avLst/>
          </a:prstGeom>
          <a:noFill/>
        </p:spPr>
        <p:txBody>
          <a:bodyPr wrap="square" rtlCol="0">
            <a:spAutoFit/>
          </a:bodyPr>
          <a:lstStyle/>
          <a:p>
            <a:pPr marL="423900" indent="-342900">
              <a:spcBef>
                <a:spcPts val="450"/>
              </a:spcBef>
              <a:spcAft>
                <a:spcPts val="450"/>
              </a:spcAft>
              <a:buFont typeface="Arial" panose="020B0604020202020204" pitchFamily="34" charset="0"/>
              <a:buChar char="•"/>
            </a:pPr>
            <a:r>
              <a:rPr lang="en-GB" sz="2400" dirty="0">
                <a:solidFill>
                  <a:schemeClr val="accent1">
                    <a:lumMod val="75000"/>
                  </a:schemeClr>
                </a:solidFill>
              </a:rPr>
              <a:t>Individuals can assert their rights against the state or other individuals or organisations</a:t>
            </a:r>
          </a:p>
          <a:p>
            <a:pPr marL="423900" indent="-342900">
              <a:spcBef>
                <a:spcPts val="450"/>
              </a:spcBef>
              <a:spcAft>
                <a:spcPts val="450"/>
              </a:spcAft>
              <a:buFont typeface="Arial" panose="020B0604020202020204" pitchFamily="34" charset="0"/>
              <a:buChar char="•"/>
            </a:pPr>
            <a:r>
              <a:rPr lang="en-GB" sz="2400" dirty="0">
                <a:solidFill>
                  <a:schemeClr val="accent1">
                    <a:lumMod val="75000"/>
                  </a:schemeClr>
                </a:solidFill>
              </a:rPr>
              <a:t>As we have seen, two rights (either legal or moral) can also come into conflict with each other</a:t>
            </a:r>
          </a:p>
          <a:p>
            <a:pPr marL="81000">
              <a:spcBef>
                <a:spcPts val="450"/>
              </a:spcBef>
              <a:spcAft>
                <a:spcPts val="450"/>
              </a:spcAft>
            </a:pPr>
            <a:r>
              <a:rPr lang="en-GB" sz="2400" dirty="0">
                <a:solidFill>
                  <a:schemeClr val="accent1">
                    <a:lumMod val="75000"/>
                  </a:schemeClr>
                </a:solidFill>
              </a:rPr>
              <a:t>For example:</a:t>
            </a:r>
          </a:p>
          <a:p>
            <a:pPr marL="423900" indent="-342900">
              <a:spcBef>
                <a:spcPts val="450"/>
              </a:spcBef>
              <a:spcAft>
                <a:spcPts val="450"/>
              </a:spcAft>
              <a:buFont typeface="Arial" panose="020B0604020202020204" pitchFamily="34" charset="0"/>
              <a:buChar char="•"/>
            </a:pPr>
            <a:r>
              <a:rPr lang="en-GB" sz="2400" dirty="0">
                <a:solidFill>
                  <a:schemeClr val="accent1">
                    <a:lumMod val="75000"/>
                  </a:schemeClr>
                </a:solidFill>
              </a:rPr>
              <a:t>Right to life / right to choose</a:t>
            </a:r>
          </a:p>
          <a:p>
            <a:pPr marL="423900" indent="-342900">
              <a:spcBef>
                <a:spcPts val="450"/>
              </a:spcBef>
              <a:spcAft>
                <a:spcPts val="450"/>
              </a:spcAft>
              <a:buFont typeface="Arial" panose="020B0604020202020204" pitchFamily="34" charset="0"/>
              <a:buChar char="•"/>
            </a:pPr>
            <a:r>
              <a:rPr lang="en-GB" sz="2400" dirty="0">
                <a:solidFill>
                  <a:schemeClr val="accent1">
                    <a:lumMod val="75000"/>
                  </a:schemeClr>
                </a:solidFill>
              </a:rPr>
              <a:t>Freedom of speech / right to be free from hatred</a:t>
            </a:r>
          </a:p>
          <a:p>
            <a:pPr marL="423900" indent="-342900">
              <a:spcBef>
                <a:spcPts val="450"/>
              </a:spcBef>
              <a:spcAft>
                <a:spcPts val="450"/>
              </a:spcAft>
              <a:buFont typeface="Arial" panose="020B0604020202020204" pitchFamily="34" charset="0"/>
              <a:buChar char="•"/>
            </a:pPr>
            <a:r>
              <a:rPr lang="en-GB" sz="2400" dirty="0">
                <a:solidFill>
                  <a:schemeClr val="accent1">
                    <a:lumMod val="75000"/>
                  </a:schemeClr>
                </a:solidFill>
              </a:rPr>
              <a:t>Right to privacy / ‘the right to know’</a:t>
            </a:r>
          </a:p>
        </p:txBody>
      </p:sp>
    </p:spTree>
    <p:extLst>
      <p:ext uri="{BB962C8B-B14F-4D97-AF65-F5344CB8AC3E}">
        <p14:creationId xmlns:p14="http://schemas.microsoft.com/office/powerpoint/2010/main" val="4282492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7C474-BED4-650A-6628-B0EB3E59A4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601E31-8D68-8880-33C7-2BE0089790E5}"/>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Normative Political Concepts</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Liberty</a:t>
            </a:r>
          </a:p>
        </p:txBody>
      </p:sp>
    </p:spTree>
    <p:extLst>
      <p:ext uri="{BB962C8B-B14F-4D97-AF65-F5344CB8AC3E}">
        <p14:creationId xmlns:p14="http://schemas.microsoft.com/office/powerpoint/2010/main" val="17720876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0196" y="230634"/>
            <a:ext cx="6172200" cy="529568"/>
          </a:xfrm>
        </p:spPr>
        <p:txBody>
          <a:bodyPr>
            <a:noAutofit/>
          </a:bodyPr>
          <a:lstStyle/>
          <a:p>
            <a:pPr algn="ctr"/>
            <a:r>
              <a:rPr lang="en-GB" b="1" dirty="0">
                <a:solidFill>
                  <a:schemeClr val="accent1">
                    <a:lumMod val="75000"/>
                  </a:schemeClr>
                </a:solidFill>
              </a:rPr>
              <a:t>Liberty</a:t>
            </a:r>
          </a:p>
        </p:txBody>
      </p:sp>
      <p:sp>
        <p:nvSpPr>
          <p:cNvPr id="3" name="Content Placeholder 2"/>
          <p:cNvSpPr>
            <a:spLocks noGrp="1"/>
          </p:cNvSpPr>
          <p:nvPr>
            <p:ph idx="1"/>
          </p:nvPr>
        </p:nvSpPr>
        <p:spPr>
          <a:xfrm>
            <a:off x="230682" y="845718"/>
            <a:ext cx="8656476" cy="2829762"/>
          </a:xfrm>
        </p:spPr>
        <p:txBody>
          <a:bodyPr>
            <a:noAutofit/>
          </a:bodyPr>
          <a:lstStyle/>
          <a:p>
            <a:pPr marL="0" indent="0">
              <a:lnSpc>
                <a:spcPct val="120000"/>
              </a:lnSpc>
              <a:spcBef>
                <a:spcPts val="600"/>
              </a:spcBef>
              <a:spcAft>
                <a:spcPts val="600"/>
              </a:spcAft>
              <a:buNone/>
            </a:pPr>
            <a:r>
              <a:rPr lang="en-GB" sz="2000" dirty="0">
                <a:solidFill>
                  <a:schemeClr val="accent1">
                    <a:lumMod val="75000"/>
                  </a:schemeClr>
                </a:solidFill>
              </a:rPr>
              <a:t>The Shorter Oxford English Dictionary tells us that liberty is;</a:t>
            </a:r>
          </a:p>
          <a:p>
            <a:pPr marL="342900" indent="-342900">
              <a:lnSpc>
                <a:spcPct val="120000"/>
              </a:lnSpc>
              <a:spcBef>
                <a:spcPts val="600"/>
              </a:spcBef>
              <a:spcAft>
                <a:spcPts val="600"/>
              </a:spcAft>
              <a:buFont typeface="+mj-lt"/>
              <a:buAutoNum type="arabicPeriod"/>
            </a:pPr>
            <a:r>
              <a:rPr lang="en-GB" sz="2000" dirty="0">
                <a:solidFill>
                  <a:schemeClr val="accent1">
                    <a:lumMod val="75000"/>
                  </a:schemeClr>
                </a:solidFill>
              </a:rPr>
              <a:t>Exemption or release from captivity, bondage or slavery</a:t>
            </a:r>
          </a:p>
          <a:p>
            <a:pPr marL="342900" indent="-342900">
              <a:lnSpc>
                <a:spcPct val="120000"/>
              </a:lnSpc>
              <a:spcBef>
                <a:spcPts val="600"/>
              </a:spcBef>
              <a:spcAft>
                <a:spcPts val="600"/>
              </a:spcAft>
              <a:buFont typeface="+mj-lt"/>
              <a:buAutoNum type="arabicPeriod"/>
            </a:pPr>
            <a:r>
              <a:rPr lang="en-GB" sz="2000" dirty="0">
                <a:solidFill>
                  <a:schemeClr val="accent1">
                    <a:lumMod val="75000"/>
                  </a:schemeClr>
                </a:solidFill>
              </a:rPr>
              <a:t>Exemption or freedom from arbitrary, despotic, or autocratic rule or control</a:t>
            </a:r>
          </a:p>
          <a:p>
            <a:pPr marL="342900" indent="-342900">
              <a:lnSpc>
                <a:spcPct val="120000"/>
              </a:lnSpc>
              <a:spcBef>
                <a:spcPts val="600"/>
              </a:spcBef>
              <a:spcAft>
                <a:spcPts val="600"/>
              </a:spcAft>
              <a:buFont typeface="+mj-lt"/>
              <a:buAutoNum type="arabicPeriod"/>
            </a:pPr>
            <a:r>
              <a:rPr lang="en-GB" sz="2000" dirty="0">
                <a:solidFill>
                  <a:schemeClr val="accent1">
                    <a:lumMod val="75000"/>
                  </a:schemeClr>
                </a:solidFill>
              </a:rPr>
              <a:t>The condition of being able to act in any desired way without restraint; power to do what one likes</a:t>
            </a:r>
          </a:p>
          <a:p>
            <a:pPr marL="342900" indent="-342900">
              <a:lnSpc>
                <a:spcPct val="120000"/>
              </a:lnSpc>
              <a:spcBef>
                <a:spcPts val="600"/>
              </a:spcBef>
              <a:spcAft>
                <a:spcPts val="600"/>
              </a:spcAft>
              <a:buFont typeface="+mj-lt"/>
              <a:buAutoNum type="arabicPeriod"/>
            </a:pPr>
            <a:r>
              <a:rPr lang="en-GB" sz="2000" dirty="0">
                <a:solidFill>
                  <a:schemeClr val="accent1">
                    <a:lumMod val="75000"/>
                  </a:schemeClr>
                </a:solidFill>
              </a:rPr>
              <a:t>Free opportunity, range, or scope to do something, and</a:t>
            </a:r>
          </a:p>
          <a:p>
            <a:pPr marL="342900" indent="-342900">
              <a:lnSpc>
                <a:spcPct val="120000"/>
              </a:lnSpc>
              <a:spcBef>
                <a:spcPts val="600"/>
              </a:spcBef>
              <a:spcAft>
                <a:spcPts val="600"/>
              </a:spcAft>
              <a:buFont typeface="+mj-lt"/>
              <a:buAutoNum type="arabicPeriod"/>
            </a:pPr>
            <a:r>
              <a:rPr lang="en-GB" sz="2000" dirty="0">
                <a:solidFill>
                  <a:schemeClr val="accent1">
                    <a:lumMod val="75000"/>
                  </a:schemeClr>
                </a:solidFill>
              </a:rPr>
              <a:t>A privilege or exceptional right granted to a subject by the sovereign power.</a:t>
            </a:r>
          </a:p>
          <a:p>
            <a:pPr marL="0" indent="0">
              <a:lnSpc>
                <a:spcPct val="120000"/>
              </a:lnSpc>
              <a:spcBef>
                <a:spcPts val="600"/>
              </a:spcBef>
              <a:spcAft>
                <a:spcPts val="600"/>
              </a:spcAft>
              <a:buNone/>
            </a:pPr>
            <a:r>
              <a:rPr lang="en-GB" sz="2000" dirty="0">
                <a:solidFill>
                  <a:schemeClr val="accent1">
                    <a:lumMod val="75000"/>
                  </a:schemeClr>
                </a:solidFill>
              </a:rPr>
              <a:t>But a dictionary can only give us the way in which a word is used and does not explore the contradictions.</a:t>
            </a:r>
          </a:p>
        </p:txBody>
      </p:sp>
      <p:sp>
        <p:nvSpPr>
          <p:cNvPr id="6" name="TextBox 5">
            <a:extLst>
              <a:ext uri="{FF2B5EF4-FFF2-40B4-BE49-F238E27FC236}">
                <a16:creationId xmlns:a16="http://schemas.microsoft.com/office/drawing/2014/main" id="{7692C77F-C4C4-564D-F9E5-CD14CA031A10}"/>
              </a:ext>
            </a:extLst>
          </p:cNvPr>
          <p:cNvSpPr txBox="1"/>
          <p:nvPr/>
        </p:nvSpPr>
        <p:spPr>
          <a:xfrm>
            <a:off x="991734" y="5262562"/>
            <a:ext cx="7275144" cy="415498"/>
          </a:xfrm>
          <a:prstGeom prst="rect">
            <a:avLst/>
          </a:prstGeom>
          <a:noFill/>
        </p:spPr>
        <p:txBody>
          <a:bodyPr wrap="square" rtlCol="0">
            <a:spAutoFit/>
          </a:bodyPr>
          <a:lstStyle/>
          <a:p>
            <a:pPr algn="ctr"/>
            <a:r>
              <a:rPr lang="en-GB" sz="2100" i="1" dirty="0">
                <a:solidFill>
                  <a:schemeClr val="accent1">
                    <a:lumMod val="75000"/>
                  </a:schemeClr>
                </a:solidFill>
              </a:rPr>
              <a:t>Can you see any contradictions in the definitions above?</a:t>
            </a:r>
          </a:p>
        </p:txBody>
      </p:sp>
      <p:pic>
        <p:nvPicPr>
          <p:cNvPr id="7" name="Picture 6" descr="Icon - Question Mark">
            <a:extLst>
              <a:ext uri="{FF2B5EF4-FFF2-40B4-BE49-F238E27FC236}">
                <a16:creationId xmlns:a16="http://schemas.microsoft.com/office/drawing/2014/main" id="{9D915EE7-A7EB-A7B9-A2A3-F473E4F72A4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787777" y="5262562"/>
            <a:ext cx="479101" cy="479101"/>
          </a:xfrm>
          <a:prstGeom prst="rect">
            <a:avLst/>
          </a:prstGeom>
        </p:spPr>
      </p:pic>
    </p:spTree>
    <p:extLst>
      <p:ext uri="{BB962C8B-B14F-4D97-AF65-F5344CB8AC3E}">
        <p14:creationId xmlns:p14="http://schemas.microsoft.com/office/powerpoint/2010/main" val="311289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1052" y="184914"/>
            <a:ext cx="6172200" cy="529568"/>
          </a:xfrm>
        </p:spPr>
        <p:txBody>
          <a:bodyPr>
            <a:noAutofit/>
          </a:bodyPr>
          <a:lstStyle/>
          <a:p>
            <a:pPr algn="ctr"/>
            <a:r>
              <a:rPr lang="en-GB" b="1" dirty="0">
                <a:solidFill>
                  <a:schemeClr val="accent1">
                    <a:lumMod val="75000"/>
                  </a:schemeClr>
                </a:solidFill>
              </a:rPr>
              <a:t>Liberty</a:t>
            </a:r>
          </a:p>
        </p:txBody>
      </p:sp>
      <p:sp>
        <p:nvSpPr>
          <p:cNvPr id="3" name="Content Placeholder 2"/>
          <p:cNvSpPr>
            <a:spLocks noGrp="1"/>
          </p:cNvSpPr>
          <p:nvPr>
            <p:ph idx="1"/>
          </p:nvPr>
        </p:nvSpPr>
        <p:spPr>
          <a:xfrm>
            <a:off x="271500" y="1033296"/>
            <a:ext cx="8872500" cy="3672408"/>
          </a:xfrm>
        </p:spPr>
        <p:txBody>
          <a:bodyPr>
            <a:noAutofit/>
          </a:bodyPr>
          <a:lstStyle/>
          <a:p>
            <a:pPr>
              <a:lnSpc>
                <a:spcPct val="120000"/>
              </a:lnSpc>
              <a:spcBef>
                <a:spcPts val="600"/>
              </a:spcBef>
              <a:spcAft>
                <a:spcPts val="600"/>
              </a:spcAft>
            </a:pPr>
            <a:r>
              <a:rPr lang="en-GB" sz="2200" dirty="0">
                <a:solidFill>
                  <a:schemeClr val="accent1">
                    <a:lumMod val="75000"/>
                  </a:schemeClr>
                </a:solidFill>
              </a:rPr>
              <a:t>Political Theory is concerned with the liberty or freedom of individuals from state action</a:t>
            </a:r>
          </a:p>
          <a:p>
            <a:pPr>
              <a:lnSpc>
                <a:spcPct val="120000"/>
              </a:lnSpc>
              <a:spcBef>
                <a:spcPts val="600"/>
              </a:spcBef>
              <a:spcAft>
                <a:spcPts val="600"/>
              </a:spcAft>
            </a:pPr>
            <a:r>
              <a:rPr lang="en-GB" sz="2200" dirty="0">
                <a:solidFill>
                  <a:schemeClr val="accent1">
                    <a:lumMod val="75000"/>
                  </a:schemeClr>
                </a:solidFill>
              </a:rPr>
              <a:t>…it is a fundamental concern of liberal political philosophy</a:t>
            </a:r>
          </a:p>
          <a:p>
            <a:pPr>
              <a:lnSpc>
                <a:spcPct val="120000"/>
              </a:lnSpc>
              <a:spcBef>
                <a:spcPts val="600"/>
              </a:spcBef>
              <a:spcAft>
                <a:spcPts val="600"/>
              </a:spcAft>
            </a:pPr>
            <a:r>
              <a:rPr lang="en-GB" sz="2200" dirty="0">
                <a:solidFill>
                  <a:schemeClr val="accent1">
                    <a:lumMod val="75000"/>
                  </a:schemeClr>
                </a:solidFill>
              </a:rPr>
              <a:t>Defending individuals against the state and church</a:t>
            </a:r>
          </a:p>
          <a:p>
            <a:pPr>
              <a:lnSpc>
                <a:spcPct val="120000"/>
              </a:lnSpc>
              <a:spcBef>
                <a:spcPts val="600"/>
              </a:spcBef>
              <a:spcAft>
                <a:spcPts val="600"/>
              </a:spcAft>
            </a:pPr>
            <a:r>
              <a:rPr lang="en-GB" sz="2200" dirty="0">
                <a:solidFill>
                  <a:schemeClr val="accent1">
                    <a:lumMod val="75000"/>
                  </a:schemeClr>
                </a:solidFill>
              </a:rPr>
              <a:t>But also defending individuals’ liberty from the actions of other individuals</a:t>
            </a:r>
          </a:p>
          <a:p>
            <a:pPr>
              <a:lnSpc>
                <a:spcPct val="120000"/>
              </a:lnSpc>
              <a:spcBef>
                <a:spcPts val="600"/>
              </a:spcBef>
              <a:spcAft>
                <a:spcPts val="600"/>
              </a:spcAft>
            </a:pPr>
            <a:r>
              <a:rPr lang="en-GB" sz="2200" dirty="0">
                <a:solidFill>
                  <a:schemeClr val="accent1">
                    <a:lumMod val="75000"/>
                  </a:schemeClr>
                </a:solidFill>
              </a:rPr>
              <a:t>This dichotomy has given rise to the concepts of ‘negative’ and ‘positive’ liberty</a:t>
            </a:r>
          </a:p>
          <a:p>
            <a:pPr>
              <a:lnSpc>
                <a:spcPct val="120000"/>
              </a:lnSpc>
              <a:spcBef>
                <a:spcPts val="600"/>
              </a:spcBef>
              <a:spcAft>
                <a:spcPts val="600"/>
              </a:spcAft>
            </a:pPr>
            <a:r>
              <a:rPr lang="en-GB" sz="2200" dirty="0">
                <a:solidFill>
                  <a:schemeClr val="accent1">
                    <a:lumMod val="75000"/>
                  </a:schemeClr>
                </a:solidFill>
              </a:rPr>
              <a:t>This division of liberty can be traced back to the writings of Immanuel Kant (1724-1804)</a:t>
            </a:r>
          </a:p>
        </p:txBody>
      </p:sp>
    </p:spTree>
    <p:extLst>
      <p:ext uri="{BB962C8B-B14F-4D97-AF65-F5344CB8AC3E}">
        <p14:creationId xmlns:p14="http://schemas.microsoft.com/office/powerpoint/2010/main" val="19304552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3629" y="277672"/>
            <a:ext cx="6172200" cy="529568"/>
          </a:xfrm>
        </p:spPr>
        <p:txBody>
          <a:bodyPr>
            <a:noAutofit/>
          </a:bodyPr>
          <a:lstStyle/>
          <a:p>
            <a:pPr algn="ctr"/>
            <a:r>
              <a:rPr lang="en-GB" b="1" dirty="0">
                <a:solidFill>
                  <a:schemeClr val="accent1">
                    <a:lumMod val="75000"/>
                  </a:schemeClr>
                </a:solidFill>
              </a:rPr>
              <a:t>Negative Liberty</a:t>
            </a:r>
          </a:p>
        </p:txBody>
      </p:sp>
      <p:sp>
        <p:nvSpPr>
          <p:cNvPr id="4" name="TextBox 3"/>
          <p:cNvSpPr txBox="1"/>
          <p:nvPr/>
        </p:nvSpPr>
        <p:spPr>
          <a:xfrm>
            <a:off x="332100" y="1068840"/>
            <a:ext cx="8154906" cy="3898503"/>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The concept of ‘negative’ liberty is closely linked to the idea of libertarianism that we have already looked at</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It relates to the freedom of the individual from being constrained by an over-oppressive state</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It grew out of the struggle of ‘liberalism’ to defend the rights of individuals against authoritarian monarchs and governments (e.g. the American and French Revolutions)</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It has at its centre the principle that the ‘state’ should be prevented from having too much control of individual freedoms</a:t>
            </a:r>
          </a:p>
          <a:p>
            <a:pPr algn="r">
              <a:spcBef>
                <a:spcPts val="450"/>
              </a:spcBef>
              <a:spcAft>
                <a:spcPts val="450"/>
              </a:spcAft>
            </a:pPr>
            <a:r>
              <a:rPr lang="en-GB" sz="1600" dirty="0">
                <a:solidFill>
                  <a:schemeClr val="accent1">
                    <a:lumMod val="75000"/>
                  </a:schemeClr>
                </a:solidFill>
              </a:rPr>
              <a:t>(Based on Carter, 2019)</a:t>
            </a:r>
          </a:p>
        </p:txBody>
      </p:sp>
      <p:sp>
        <p:nvSpPr>
          <p:cNvPr id="5" name="TextBox 4"/>
          <p:cNvSpPr txBox="1"/>
          <p:nvPr/>
        </p:nvSpPr>
        <p:spPr>
          <a:xfrm>
            <a:off x="1079286" y="5228943"/>
            <a:ext cx="6391362" cy="415498"/>
          </a:xfrm>
          <a:prstGeom prst="rect">
            <a:avLst/>
          </a:prstGeom>
          <a:noFill/>
        </p:spPr>
        <p:txBody>
          <a:bodyPr wrap="square" rtlCol="0">
            <a:spAutoFit/>
          </a:bodyPr>
          <a:lstStyle/>
          <a:p>
            <a:pPr algn="ctr"/>
            <a:r>
              <a:rPr lang="en-GB" sz="2100" i="1" dirty="0">
                <a:solidFill>
                  <a:schemeClr val="accent1">
                    <a:lumMod val="75000"/>
                  </a:schemeClr>
                </a:solidFill>
              </a:rPr>
              <a:t>Can you this of any examples for current political debate?</a:t>
            </a:r>
          </a:p>
        </p:txBody>
      </p:sp>
      <p:pic>
        <p:nvPicPr>
          <p:cNvPr id="6" name="Picture 5" descr="Icon - Question Mark"/>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470648" y="5197141"/>
            <a:ext cx="479101" cy="479101"/>
          </a:xfrm>
          <a:prstGeom prst="rect">
            <a:avLst/>
          </a:prstGeom>
        </p:spPr>
      </p:pic>
    </p:spTree>
    <p:extLst>
      <p:ext uri="{BB962C8B-B14F-4D97-AF65-F5344CB8AC3E}">
        <p14:creationId xmlns:p14="http://schemas.microsoft.com/office/powerpoint/2010/main" val="10057549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9596" y="184914"/>
            <a:ext cx="6172200" cy="421556"/>
          </a:xfrm>
        </p:spPr>
        <p:txBody>
          <a:bodyPr>
            <a:noAutofit/>
          </a:bodyPr>
          <a:lstStyle/>
          <a:p>
            <a:pPr algn="ctr"/>
            <a:r>
              <a:rPr lang="en-GB" b="1" dirty="0">
                <a:solidFill>
                  <a:schemeClr val="accent1">
                    <a:lumMod val="75000"/>
                  </a:schemeClr>
                </a:solidFill>
              </a:rPr>
              <a:t>Positive Liberty</a:t>
            </a:r>
          </a:p>
        </p:txBody>
      </p:sp>
      <p:sp>
        <p:nvSpPr>
          <p:cNvPr id="3" name="Content Placeholder 2"/>
          <p:cNvSpPr>
            <a:spLocks noGrp="1"/>
          </p:cNvSpPr>
          <p:nvPr>
            <p:ph idx="1"/>
          </p:nvPr>
        </p:nvSpPr>
        <p:spPr>
          <a:xfrm>
            <a:off x="72312" y="818632"/>
            <a:ext cx="8999376" cy="3394472"/>
          </a:xfrm>
        </p:spPr>
        <p:txBody>
          <a:bodyPr>
            <a:noAutofit/>
          </a:bodyPr>
          <a:lstStyle/>
          <a:p>
            <a:pPr>
              <a:spcBef>
                <a:spcPts val="450"/>
              </a:spcBef>
              <a:spcAft>
                <a:spcPts val="450"/>
              </a:spcAft>
            </a:pPr>
            <a:r>
              <a:rPr lang="en-GB" sz="2000" dirty="0">
                <a:solidFill>
                  <a:schemeClr val="accent1">
                    <a:lumMod val="75000"/>
                  </a:schemeClr>
                </a:solidFill>
              </a:rPr>
              <a:t>‘Positive’ liberty refers more to the ability of individuals to act and to take control of life</a:t>
            </a:r>
          </a:p>
          <a:p>
            <a:pPr>
              <a:spcBef>
                <a:spcPts val="450"/>
              </a:spcBef>
              <a:spcAft>
                <a:spcPts val="450"/>
              </a:spcAft>
            </a:pPr>
            <a:r>
              <a:rPr lang="en-GB" sz="2000" dirty="0">
                <a:solidFill>
                  <a:schemeClr val="accent1">
                    <a:lumMod val="75000"/>
                  </a:schemeClr>
                </a:solidFill>
              </a:rPr>
              <a:t>It is often taken to mean the ability to achieve self-realisation, self-determination or self-actualisation (e.g. Maslow)</a:t>
            </a:r>
          </a:p>
          <a:p>
            <a:pPr>
              <a:spcBef>
                <a:spcPts val="450"/>
              </a:spcBef>
              <a:spcAft>
                <a:spcPts val="450"/>
              </a:spcAft>
            </a:pPr>
            <a:r>
              <a:rPr lang="en-GB" sz="2000" dirty="0">
                <a:solidFill>
                  <a:schemeClr val="accent1">
                    <a:lumMod val="75000"/>
                  </a:schemeClr>
                </a:solidFill>
              </a:rPr>
              <a:t>In this sense it can be seen to be related to the concepts of ‘autonomy’ and ‘agency’</a:t>
            </a:r>
          </a:p>
          <a:p>
            <a:pPr>
              <a:spcBef>
                <a:spcPts val="450"/>
              </a:spcBef>
              <a:spcAft>
                <a:spcPts val="450"/>
              </a:spcAft>
            </a:pPr>
            <a:r>
              <a:rPr lang="en-GB" sz="2000" dirty="0">
                <a:solidFill>
                  <a:schemeClr val="accent1">
                    <a:lumMod val="75000"/>
                  </a:schemeClr>
                </a:solidFill>
              </a:rPr>
              <a:t>Proponents argue that, as some people are prevented from achieving their potential by ill-health, disability or prejudice the state needs to intervene in order to guarantee their liberty</a:t>
            </a:r>
          </a:p>
          <a:p>
            <a:pPr>
              <a:spcBef>
                <a:spcPts val="450"/>
              </a:spcBef>
              <a:spcAft>
                <a:spcPts val="450"/>
              </a:spcAft>
            </a:pPr>
            <a:r>
              <a:rPr lang="en-GB" sz="2000" dirty="0">
                <a:solidFill>
                  <a:schemeClr val="accent1">
                    <a:lumMod val="75000"/>
                  </a:schemeClr>
                </a:solidFill>
              </a:rPr>
              <a:t>Some, such as Isiah Berlin, have argued that, even in a democracy, this can still lead to inequality if the needs of the majority are considered as superior to those of minority groups </a:t>
            </a:r>
          </a:p>
          <a:p>
            <a:pPr>
              <a:spcBef>
                <a:spcPts val="450"/>
              </a:spcBef>
              <a:spcAft>
                <a:spcPts val="450"/>
              </a:spcAft>
            </a:pPr>
            <a:r>
              <a:rPr lang="en-GB" sz="2000" dirty="0">
                <a:solidFill>
                  <a:schemeClr val="accent1">
                    <a:lumMod val="75000"/>
                  </a:schemeClr>
                </a:solidFill>
              </a:rPr>
              <a:t>That is to say, if one is prevented from achieving what other, achieve due to social bias then this is a lack of positive liberty </a:t>
            </a:r>
          </a:p>
          <a:p>
            <a:pPr marL="0" indent="0" algn="r">
              <a:spcBef>
                <a:spcPts val="450"/>
              </a:spcBef>
              <a:spcAft>
                <a:spcPts val="450"/>
              </a:spcAft>
              <a:buNone/>
            </a:pPr>
            <a:r>
              <a:rPr lang="en-GB" sz="1600" dirty="0">
                <a:solidFill>
                  <a:schemeClr val="accent1">
                    <a:lumMod val="75000"/>
                  </a:schemeClr>
                </a:solidFill>
              </a:rPr>
              <a:t>(Based on Carter, 2019)</a:t>
            </a:r>
          </a:p>
        </p:txBody>
      </p:sp>
    </p:spTree>
    <p:extLst>
      <p:ext uri="{BB962C8B-B14F-4D97-AF65-F5344CB8AC3E}">
        <p14:creationId xmlns:p14="http://schemas.microsoft.com/office/powerpoint/2010/main" val="2630270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787C75-8DAA-70A4-0768-4FF70CB6BF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2D1C7F-29CB-2509-58C7-68C26663FDE1}"/>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Normative Political Concepts</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Individual Autonomy</a:t>
            </a:r>
          </a:p>
        </p:txBody>
      </p:sp>
    </p:spTree>
    <p:extLst>
      <p:ext uri="{BB962C8B-B14F-4D97-AF65-F5344CB8AC3E}">
        <p14:creationId xmlns:p14="http://schemas.microsoft.com/office/powerpoint/2010/main" val="36354606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2873" y="221490"/>
            <a:ext cx="6172200" cy="529568"/>
          </a:xfrm>
        </p:spPr>
        <p:txBody>
          <a:bodyPr>
            <a:noAutofit/>
          </a:bodyPr>
          <a:lstStyle/>
          <a:p>
            <a:pPr algn="ctr"/>
            <a:r>
              <a:rPr lang="en-GB" b="1" dirty="0">
                <a:solidFill>
                  <a:schemeClr val="accent1">
                    <a:lumMod val="75000"/>
                  </a:schemeClr>
                </a:solidFill>
              </a:rPr>
              <a:t>Individual Autonomy</a:t>
            </a:r>
          </a:p>
        </p:txBody>
      </p:sp>
      <p:sp>
        <p:nvSpPr>
          <p:cNvPr id="3" name="Content Placeholder 2"/>
          <p:cNvSpPr>
            <a:spLocks noGrp="1"/>
          </p:cNvSpPr>
          <p:nvPr>
            <p:ph idx="1"/>
          </p:nvPr>
        </p:nvSpPr>
        <p:spPr>
          <a:xfrm>
            <a:off x="118872" y="1217473"/>
            <a:ext cx="8629164" cy="2052228"/>
          </a:xfrm>
        </p:spPr>
        <p:txBody>
          <a:bodyPr>
            <a:normAutofit/>
          </a:bodyPr>
          <a:lstStyle/>
          <a:p>
            <a:r>
              <a:rPr lang="en-GB" dirty="0">
                <a:solidFill>
                  <a:schemeClr val="accent1">
                    <a:lumMod val="75000"/>
                  </a:schemeClr>
                </a:solidFill>
              </a:rPr>
              <a:t>Smits (2016) defines ‘Individual Autonomy’ as:</a:t>
            </a:r>
          </a:p>
          <a:p>
            <a:pPr marL="0" indent="0">
              <a:buNone/>
            </a:pPr>
            <a:endParaRPr lang="en-GB" dirty="0">
              <a:solidFill>
                <a:schemeClr val="accent1">
                  <a:lumMod val="75000"/>
                </a:schemeClr>
              </a:solidFill>
            </a:endParaRPr>
          </a:p>
          <a:p>
            <a:pPr marL="0" indent="0" algn="ctr">
              <a:buNone/>
            </a:pPr>
            <a:r>
              <a:rPr lang="en-GB" dirty="0">
                <a:solidFill>
                  <a:schemeClr val="accent1">
                    <a:lumMod val="75000"/>
                  </a:schemeClr>
                </a:solidFill>
              </a:rPr>
              <a:t>…’the ability of individuals to act freely as agents, making their own decisions and shaping their own lives’.</a:t>
            </a:r>
          </a:p>
        </p:txBody>
      </p:sp>
      <p:sp>
        <p:nvSpPr>
          <p:cNvPr id="4" name="TextBox 3"/>
          <p:cNvSpPr txBox="1"/>
          <p:nvPr/>
        </p:nvSpPr>
        <p:spPr>
          <a:xfrm>
            <a:off x="975252" y="3650920"/>
            <a:ext cx="6235032" cy="415498"/>
          </a:xfrm>
          <a:prstGeom prst="rect">
            <a:avLst/>
          </a:prstGeom>
          <a:noFill/>
        </p:spPr>
        <p:txBody>
          <a:bodyPr wrap="square" rtlCol="0">
            <a:spAutoFit/>
          </a:bodyPr>
          <a:lstStyle/>
          <a:p>
            <a:pPr algn="ctr"/>
            <a:r>
              <a:rPr lang="en-GB" sz="2100" i="1" dirty="0">
                <a:solidFill>
                  <a:schemeClr val="accent1">
                    <a:lumMod val="75000"/>
                  </a:schemeClr>
                </a:solidFill>
              </a:rPr>
              <a:t>How does autonomy as a concept relate to liberty?</a:t>
            </a:r>
          </a:p>
        </p:txBody>
      </p:sp>
      <p:sp>
        <p:nvSpPr>
          <p:cNvPr id="6" name="TextBox 5"/>
          <p:cNvSpPr txBox="1"/>
          <p:nvPr/>
        </p:nvSpPr>
        <p:spPr>
          <a:xfrm>
            <a:off x="1709682" y="4744855"/>
            <a:ext cx="5238582" cy="415498"/>
          </a:xfrm>
          <a:prstGeom prst="rect">
            <a:avLst/>
          </a:prstGeom>
          <a:noFill/>
        </p:spPr>
        <p:txBody>
          <a:bodyPr wrap="square" rtlCol="0">
            <a:spAutoFit/>
          </a:bodyPr>
          <a:lstStyle/>
          <a:p>
            <a:pPr algn="ctr"/>
            <a:r>
              <a:rPr lang="en-GB" sz="2100" i="1" dirty="0">
                <a:solidFill>
                  <a:schemeClr val="accent1">
                    <a:lumMod val="75000"/>
                  </a:schemeClr>
                </a:solidFill>
              </a:rPr>
              <a:t>Is positive liberty necessary for autonomy?</a:t>
            </a:r>
          </a:p>
        </p:txBody>
      </p:sp>
      <p:pic>
        <p:nvPicPr>
          <p:cNvPr id="8" name="Picture 7" descr="Icon - Discussion Point">
            <a:extLst>
              <a:ext uri="{FF2B5EF4-FFF2-40B4-BE49-F238E27FC236}">
                <a16:creationId xmlns:a16="http://schemas.microsoft.com/office/drawing/2014/main" id="{9BDEB701-D763-796A-186F-54C4B7DDA76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948264" y="3639568"/>
            <a:ext cx="521094" cy="521094"/>
          </a:xfrm>
          <a:prstGeom prst="rect">
            <a:avLst/>
          </a:prstGeom>
        </p:spPr>
      </p:pic>
      <p:pic>
        <p:nvPicPr>
          <p:cNvPr id="9" name="Picture 8" descr="Icon - Discussion Point">
            <a:extLst>
              <a:ext uri="{FF2B5EF4-FFF2-40B4-BE49-F238E27FC236}">
                <a16:creationId xmlns:a16="http://schemas.microsoft.com/office/drawing/2014/main" id="{D72FF88E-318E-BA82-5B64-C66023AC217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948264" y="4692057"/>
            <a:ext cx="521094" cy="521094"/>
          </a:xfrm>
          <a:prstGeom prst="rect">
            <a:avLst/>
          </a:prstGeom>
        </p:spPr>
      </p:pic>
    </p:spTree>
    <p:extLst>
      <p:ext uri="{BB962C8B-B14F-4D97-AF65-F5344CB8AC3E}">
        <p14:creationId xmlns:p14="http://schemas.microsoft.com/office/powerpoint/2010/main" val="3955521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8212" y="295500"/>
            <a:ext cx="6172200" cy="583574"/>
          </a:xfrm>
        </p:spPr>
        <p:txBody>
          <a:bodyPr>
            <a:noAutofit/>
          </a:bodyPr>
          <a:lstStyle/>
          <a:p>
            <a:pPr algn="ctr"/>
            <a:r>
              <a:rPr lang="en-GB" b="1" dirty="0">
                <a:solidFill>
                  <a:schemeClr val="accent1">
                    <a:lumMod val="75000"/>
                  </a:schemeClr>
                </a:solidFill>
              </a:rPr>
              <a:t>Individual Autonomy</a:t>
            </a:r>
          </a:p>
        </p:txBody>
      </p:sp>
      <p:sp>
        <p:nvSpPr>
          <p:cNvPr id="3" name="Content Placeholder 2"/>
          <p:cNvSpPr>
            <a:spLocks noGrp="1"/>
          </p:cNvSpPr>
          <p:nvPr>
            <p:ph idx="1"/>
          </p:nvPr>
        </p:nvSpPr>
        <p:spPr>
          <a:xfrm>
            <a:off x="405780" y="1211887"/>
            <a:ext cx="8332440" cy="3394472"/>
          </a:xfrm>
        </p:spPr>
        <p:txBody>
          <a:bodyPr>
            <a:noAutofit/>
          </a:bodyPr>
          <a:lstStyle/>
          <a:p>
            <a:pPr marL="0" indent="0">
              <a:spcBef>
                <a:spcPts val="450"/>
              </a:spcBef>
              <a:spcAft>
                <a:spcPts val="450"/>
              </a:spcAft>
              <a:buNone/>
            </a:pPr>
            <a:r>
              <a:rPr lang="en-GB" sz="2600" dirty="0">
                <a:solidFill>
                  <a:schemeClr val="accent1">
                    <a:lumMod val="75000"/>
                  </a:schemeClr>
                </a:solidFill>
              </a:rPr>
              <a:t>This lies at the heart of much contemporary political debate regarding freedom of choice and freedom of action</a:t>
            </a:r>
          </a:p>
          <a:p>
            <a:pPr>
              <a:spcBef>
                <a:spcPts val="450"/>
              </a:spcBef>
              <a:spcAft>
                <a:spcPts val="450"/>
              </a:spcAft>
            </a:pPr>
            <a:r>
              <a:rPr lang="en-GB" sz="2600" dirty="0">
                <a:solidFill>
                  <a:schemeClr val="accent1">
                    <a:lumMod val="75000"/>
                  </a:schemeClr>
                </a:solidFill>
              </a:rPr>
              <a:t>For example, there may well be legislation that allows me to choose which school to send my children to….</a:t>
            </a:r>
          </a:p>
          <a:p>
            <a:pPr>
              <a:spcBef>
                <a:spcPts val="450"/>
              </a:spcBef>
              <a:spcAft>
                <a:spcPts val="450"/>
              </a:spcAft>
            </a:pPr>
            <a:r>
              <a:rPr lang="en-GB" sz="2600" dirty="0">
                <a:solidFill>
                  <a:schemeClr val="accent1">
                    <a:lumMod val="75000"/>
                  </a:schemeClr>
                </a:solidFill>
              </a:rPr>
              <a:t>There may also be a number of schools from which to choose….</a:t>
            </a:r>
          </a:p>
          <a:p>
            <a:pPr>
              <a:spcBef>
                <a:spcPts val="450"/>
              </a:spcBef>
              <a:spcAft>
                <a:spcPts val="450"/>
              </a:spcAft>
            </a:pPr>
            <a:r>
              <a:rPr lang="en-GB" sz="2600" dirty="0">
                <a:solidFill>
                  <a:schemeClr val="accent1">
                    <a:lumMod val="75000"/>
                  </a:schemeClr>
                </a:solidFill>
              </a:rPr>
              <a:t>But, if I can’t afford to pay the fees, what freedom of action or ‘autonomy’ do I have?</a:t>
            </a:r>
          </a:p>
          <a:p>
            <a:pPr marL="0" indent="0">
              <a:spcBef>
                <a:spcPts val="450"/>
              </a:spcBef>
              <a:spcAft>
                <a:spcPts val="450"/>
              </a:spcAft>
              <a:buNone/>
            </a:pPr>
            <a:r>
              <a:rPr lang="en-GB" sz="2600" dirty="0">
                <a:solidFill>
                  <a:schemeClr val="accent1">
                    <a:lumMod val="75000"/>
                  </a:schemeClr>
                </a:solidFill>
              </a:rPr>
              <a:t>It is a concept that underpins much of our discussion of equality and equity in society (the next concepts we will look at).</a:t>
            </a:r>
          </a:p>
        </p:txBody>
      </p:sp>
    </p:spTree>
    <p:extLst>
      <p:ext uri="{BB962C8B-B14F-4D97-AF65-F5344CB8AC3E}">
        <p14:creationId xmlns:p14="http://schemas.microsoft.com/office/powerpoint/2010/main" val="2514279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4233" y="273744"/>
            <a:ext cx="6172200" cy="583574"/>
          </a:xfrm>
        </p:spPr>
        <p:txBody>
          <a:bodyPr>
            <a:noAutofit/>
          </a:bodyPr>
          <a:lstStyle/>
          <a:p>
            <a:pPr algn="ctr"/>
            <a:r>
              <a:rPr lang="en-GB" b="1" dirty="0">
                <a:solidFill>
                  <a:schemeClr val="accent1">
                    <a:lumMod val="75000"/>
                  </a:schemeClr>
                </a:solidFill>
              </a:rPr>
              <a:t>Liberty and Autonomy</a:t>
            </a:r>
          </a:p>
        </p:txBody>
      </p:sp>
      <p:sp>
        <p:nvSpPr>
          <p:cNvPr id="3" name="Content Placeholder 2"/>
          <p:cNvSpPr>
            <a:spLocks noGrp="1"/>
          </p:cNvSpPr>
          <p:nvPr>
            <p:ph idx="1"/>
          </p:nvPr>
        </p:nvSpPr>
        <p:spPr>
          <a:xfrm>
            <a:off x="356639" y="1091646"/>
            <a:ext cx="8224428" cy="1836204"/>
          </a:xfrm>
        </p:spPr>
        <p:txBody>
          <a:bodyPr>
            <a:noAutofit/>
          </a:bodyPr>
          <a:lstStyle/>
          <a:p>
            <a:pPr>
              <a:lnSpc>
                <a:spcPct val="120000"/>
              </a:lnSpc>
              <a:spcBef>
                <a:spcPts val="600"/>
              </a:spcBef>
              <a:spcAft>
                <a:spcPts val="600"/>
              </a:spcAft>
            </a:pPr>
            <a:r>
              <a:rPr lang="en-GB" sz="2000" dirty="0">
                <a:solidFill>
                  <a:schemeClr val="accent1">
                    <a:lumMod val="75000"/>
                  </a:schemeClr>
                </a:solidFill>
              </a:rPr>
              <a:t>However, one can also lack liberty or autonomy because of emotional and psychological barriers within the individual themselves</a:t>
            </a:r>
          </a:p>
          <a:p>
            <a:pPr>
              <a:lnSpc>
                <a:spcPct val="120000"/>
              </a:lnSpc>
              <a:spcBef>
                <a:spcPts val="600"/>
              </a:spcBef>
              <a:spcAft>
                <a:spcPts val="600"/>
              </a:spcAft>
            </a:pPr>
            <a:r>
              <a:rPr lang="en-GB" sz="2000" dirty="0">
                <a:solidFill>
                  <a:schemeClr val="accent1">
                    <a:lumMod val="75000"/>
                  </a:schemeClr>
                </a:solidFill>
              </a:rPr>
              <a:t>These barriers can be placed there by others (though psychological or emotional means) or be the result of experience and socialisation</a:t>
            </a:r>
          </a:p>
          <a:p>
            <a:pPr>
              <a:lnSpc>
                <a:spcPct val="120000"/>
              </a:lnSpc>
              <a:spcBef>
                <a:spcPts val="600"/>
              </a:spcBef>
              <a:spcAft>
                <a:spcPts val="600"/>
              </a:spcAft>
            </a:pPr>
            <a:r>
              <a:rPr lang="en-GB" sz="2000" dirty="0">
                <a:solidFill>
                  <a:schemeClr val="accent1">
                    <a:lumMod val="75000"/>
                  </a:schemeClr>
                </a:solidFill>
              </a:rPr>
              <a:t>These issues were a focus of the work of the philosopher Isiah Berlin</a:t>
            </a:r>
          </a:p>
        </p:txBody>
      </p:sp>
    </p:spTree>
    <p:extLst>
      <p:ext uri="{BB962C8B-B14F-4D97-AF65-F5344CB8AC3E}">
        <p14:creationId xmlns:p14="http://schemas.microsoft.com/office/powerpoint/2010/main" val="20440645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589F6-2A25-82DA-8027-F3507391DD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EF5DBE-89D2-ED2F-6096-E5AB846F1DC8}"/>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Normative Political Concepts</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Equality and Equity</a:t>
            </a:r>
          </a:p>
        </p:txBody>
      </p:sp>
    </p:spTree>
    <p:extLst>
      <p:ext uri="{BB962C8B-B14F-4D97-AF65-F5344CB8AC3E}">
        <p14:creationId xmlns:p14="http://schemas.microsoft.com/office/powerpoint/2010/main" val="36820051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1667" y="176628"/>
            <a:ext cx="6172200" cy="475562"/>
          </a:xfrm>
        </p:spPr>
        <p:txBody>
          <a:bodyPr>
            <a:noAutofit/>
          </a:bodyPr>
          <a:lstStyle/>
          <a:p>
            <a:pPr algn="ctr"/>
            <a:r>
              <a:rPr lang="en-GB" b="1" dirty="0">
                <a:solidFill>
                  <a:schemeClr val="accent1">
                    <a:lumMod val="75000"/>
                  </a:schemeClr>
                </a:solidFill>
              </a:rPr>
              <a:t>Equality</a:t>
            </a:r>
          </a:p>
        </p:txBody>
      </p:sp>
      <p:sp>
        <p:nvSpPr>
          <p:cNvPr id="3" name="Content Placeholder 2"/>
          <p:cNvSpPr>
            <a:spLocks noGrp="1"/>
          </p:cNvSpPr>
          <p:nvPr>
            <p:ph idx="1"/>
          </p:nvPr>
        </p:nvSpPr>
        <p:spPr>
          <a:xfrm>
            <a:off x="227001" y="986606"/>
            <a:ext cx="8748972" cy="3394472"/>
          </a:xfrm>
        </p:spPr>
        <p:txBody>
          <a:bodyPr>
            <a:normAutofit/>
          </a:bodyPr>
          <a:lstStyle/>
          <a:p>
            <a:pPr>
              <a:spcBef>
                <a:spcPts val="900"/>
              </a:spcBef>
              <a:spcAft>
                <a:spcPts val="900"/>
              </a:spcAft>
            </a:pPr>
            <a:r>
              <a:rPr lang="en-GB" sz="2400" dirty="0">
                <a:solidFill>
                  <a:schemeClr val="accent1">
                    <a:lumMod val="75000"/>
                  </a:schemeClr>
                </a:solidFill>
              </a:rPr>
              <a:t>As with other concepts we have looked at, the concept of equality was a key feature of the ‘liberal’, ‘enlightenment’ rebellion against hierarchical and absolutist rulers</a:t>
            </a:r>
          </a:p>
          <a:p>
            <a:pPr>
              <a:spcBef>
                <a:spcPts val="900"/>
              </a:spcBef>
              <a:spcAft>
                <a:spcPts val="900"/>
              </a:spcAft>
            </a:pPr>
            <a:r>
              <a:rPr lang="en-GB" sz="2400" dirty="0">
                <a:solidFill>
                  <a:schemeClr val="accent1">
                    <a:lumMod val="75000"/>
                  </a:schemeClr>
                </a:solidFill>
              </a:rPr>
              <a:t>For example, </a:t>
            </a:r>
            <a:r>
              <a:rPr lang="en-GB" sz="2400" dirty="0">
                <a:solidFill>
                  <a:schemeClr val="accent5"/>
                </a:solidFill>
                <a:hlinkClick r:id="rId2">
                  <a:extLst>
                    <a:ext uri="{A12FA001-AC4F-418D-AE19-62706E023703}">
                      <ahyp:hlinkClr xmlns:ahyp="http://schemas.microsoft.com/office/drawing/2018/hyperlinkcolor" val="tx"/>
                    </a:ext>
                  </a:extLst>
                </a:hlinkClick>
              </a:rPr>
              <a:t>The American Declaration of Independence</a:t>
            </a:r>
            <a:endParaRPr lang="en-GB" sz="2400" dirty="0">
              <a:solidFill>
                <a:schemeClr val="accent5"/>
              </a:solidFill>
            </a:endParaRPr>
          </a:p>
          <a:p>
            <a:pPr marL="0" indent="0" algn="ctr">
              <a:spcBef>
                <a:spcPts val="900"/>
              </a:spcBef>
              <a:spcAft>
                <a:spcPts val="900"/>
              </a:spcAft>
              <a:buNone/>
            </a:pPr>
            <a:r>
              <a:rPr lang="en-GB" sz="2400" dirty="0">
                <a:solidFill>
                  <a:schemeClr val="accent1">
                    <a:lumMod val="75000"/>
                  </a:schemeClr>
                </a:solidFill>
              </a:rPr>
              <a:t>“We hold these truths to be self-evident, that </a:t>
            </a:r>
            <a:r>
              <a:rPr lang="en-GB" sz="2400" b="1" dirty="0">
                <a:solidFill>
                  <a:schemeClr val="accent1">
                    <a:lumMod val="75000"/>
                  </a:schemeClr>
                </a:solidFill>
              </a:rPr>
              <a:t>all men </a:t>
            </a:r>
            <a:r>
              <a:rPr lang="en-GB" sz="2400" dirty="0">
                <a:solidFill>
                  <a:schemeClr val="accent1">
                    <a:lumMod val="75000"/>
                  </a:schemeClr>
                </a:solidFill>
              </a:rPr>
              <a:t>are created equal, that they are endowed by their Creator with certain </a:t>
            </a:r>
            <a:r>
              <a:rPr lang="en-GB" sz="2400" b="1" dirty="0">
                <a:solidFill>
                  <a:schemeClr val="accent1">
                    <a:lumMod val="75000"/>
                  </a:schemeClr>
                </a:solidFill>
              </a:rPr>
              <a:t>unalienable Rights</a:t>
            </a:r>
            <a:r>
              <a:rPr lang="en-GB" sz="2400" dirty="0">
                <a:solidFill>
                  <a:schemeClr val="accent1">
                    <a:lumMod val="75000"/>
                  </a:schemeClr>
                </a:solidFill>
              </a:rPr>
              <a:t>, that among these are </a:t>
            </a:r>
            <a:r>
              <a:rPr lang="en-GB" sz="2400" b="1" dirty="0">
                <a:solidFill>
                  <a:schemeClr val="accent1">
                    <a:lumMod val="75000"/>
                  </a:schemeClr>
                </a:solidFill>
              </a:rPr>
              <a:t>Life</a:t>
            </a:r>
            <a:r>
              <a:rPr lang="en-GB" sz="2400" dirty="0">
                <a:solidFill>
                  <a:schemeClr val="accent1">
                    <a:lumMod val="75000"/>
                  </a:schemeClr>
                </a:solidFill>
              </a:rPr>
              <a:t>, </a:t>
            </a:r>
            <a:r>
              <a:rPr lang="en-GB" sz="2400" b="1" dirty="0">
                <a:solidFill>
                  <a:schemeClr val="accent1">
                    <a:lumMod val="75000"/>
                  </a:schemeClr>
                </a:solidFill>
              </a:rPr>
              <a:t>Liberty</a:t>
            </a:r>
            <a:r>
              <a:rPr lang="en-GB" sz="2400" dirty="0">
                <a:solidFill>
                  <a:schemeClr val="accent1">
                    <a:lumMod val="75000"/>
                  </a:schemeClr>
                </a:solidFill>
              </a:rPr>
              <a:t> and the </a:t>
            </a:r>
            <a:r>
              <a:rPr lang="en-GB" sz="2400" b="1" dirty="0">
                <a:solidFill>
                  <a:schemeClr val="accent1">
                    <a:lumMod val="75000"/>
                  </a:schemeClr>
                </a:solidFill>
              </a:rPr>
              <a:t>pursuit of Happiness</a:t>
            </a:r>
            <a:r>
              <a:rPr lang="en-GB" sz="2400" dirty="0">
                <a:solidFill>
                  <a:schemeClr val="accent1">
                    <a:lumMod val="75000"/>
                  </a:schemeClr>
                </a:solidFill>
              </a:rPr>
              <a:t>.” (National Archives [U.S.], 2025)</a:t>
            </a:r>
          </a:p>
        </p:txBody>
      </p:sp>
      <p:sp>
        <p:nvSpPr>
          <p:cNvPr id="4" name="TextBox 3"/>
          <p:cNvSpPr txBox="1"/>
          <p:nvPr/>
        </p:nvSpPr>
        <p:spPr>
          <a:xfrm>
            <a:off x="1837179" y="4738551"/>
            <a:ext cx="5238582" cy="415498"/>
          </a:xfrm>
          <a:prstGeom prst="rect">
            <a:avLst/>
          </a:prstGeom>
          <a:noFill/>
        </p:spPr>
        <p:txBody>
          <a:bodyPr wrap="square" rtlCol="0">
            <a:spAutoFit/>
          </a:bodyPr>
          <a:lstStyle/>
          <a:p>
            <a:pPr algn="ctr"/>
            <a:r>
              <a:rPr lang="en-GB" sz="2100" i="1" dirty="0">
                <a:solidFill>
                  <a:schemeClr val="accent1">
                    <a:lumMod val="75000"/>
                  </a:schemeClr>
                </a:solidFill>
              </a:rPr>
              <a:t>Any thoughts regarding the statement above?</a:t>
            </a:r>
          </a:p>
        </p:txBody>
      </p:sp>
      <p:pic>
        <p:nvPicPr>
          <p:cNvPr id="6" name="Picture 5" descr="Icon - Discussion Point">
            <a:extLst>
              <a:ext uri="{FF2B5EF4-FFF2-40B4-BE49-F238E27FC236}">
                <a16:creationId xmlns:a16="http://schemas.microsoft.com/office/drawing/2014/main" id="{5B1B3542-944E-5DC8-A3DC-F26A4911C0C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075761" y="4685753"/>
            <a:ext cx="521094" cy="521094"/>
          </a:xfrm>
          <a:prstGeom prst="rect">
            <a:avLst/>
          </a:prstGeom>
        </p:spPr>
      </p:pic>
    </p:spTree>
    <p:extLst>
      <p:ext uri="{BB962C8B-B14F-4D97-AF65-F5344CB8AC3E}">
        <p14:creationId xmlns:p14="http://schemas.microsoft.com/office/powerpoint/2010/main" val="30982190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7829AB-093A-2F78-A657-1DD9018CD8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0C100C-795B-9F65-C5D7-B51A72F85136}"/>
              </a:ext>
            </a:extLst>
          </p:cNvPr>
          <p:cNvSpPr>
            <a:spLocks noGrp="1"/>
          </p:cNvSpPr>
          <p:nvPr>
            <p:ph type="title"/>
          </p:nvPr>
        </p:nvSpPr>
        <p:spPr>
          <a:xfrm>
            <a:off x="1092180" y="176628"/>
            <a:ext cx="6172200" cy="475562"/>
          </a:xfrm>
        </p:spPr>
        <p:txBody>
          <a:bodyPr>
            <a:noAutofit/>
          </a:bodyPr>
          <a:lstStyle/>
          <a:p>
            <a:pPr algn="ctr"/>
            <a:r>
              <a:rPr lang="en-GB" b="1" dirty="0">
                <a:solidFill>
                  <a:schemeClr val="accent1">
                    <a:lumMod val="75000"/>
                  </a:schemeClr>
                </a:solidFill>
              </a:rPr>
              <a:t>Equality</a:t>
            </a:r>
          </a:p>
        </p:txBody>
      </p:sp>
      <p:sp>
        <p:nvSpPr>
          <p:cNvPr id="3" name="Content Placeholder 2">
            <a:extLst>
              <a:ext uri="{FF2B5EF4-FFF2-40B4-BE49-F238E27FC236}">
                <a16:creationId xmlns:a16="http://schemas.microsoft.com/office/drawing/2014/main" id="{2CC21950-B98C-251C-3927-2D3EA0C2B64D}"/>
              </a:ext>
            </a:extLst>
          </p:cNvPr>
          <p:cNvSpPr>
            <a:spLocks noGrp="1"/>
          </p:cNvSpPr>
          <p:nvPr>
            <p:ph idx="1"/>
          </p:nvPr>
        </p:nvSpPr>
        <p:spPr>
          <a:xfrm>
            <a:off x="197514" y="968791"/>
            <a:ext cx="8748972" cy="3394472"/>
          </a:xfrm>
        </p:spPr>
        <p:txBody>
          <a:bodyPr>
            <a:noAutofit/>
          </a:bodyPr>
          <a:lstStyle/>
          <a:p>
            <a:pPr>
              <a:lnSpc>
                <a:spcPct val="110000"/>
              </a:lnSpc>
              <a:spcBef>
                <a:spcPts val="600"/>
              </a:spcBef>
              <a:spcAft>
                <a:spcPts val="600"/>
              </a:spcAft>
            </a:pPr>
            <a:r>
              <a:rPr lang="en-GB" sz="2000" dirty="0">
                <a:solidFill>
                  <a:schemeClr val="accent1">
                    <a:lumMod val="75000"/>
                  </a:schemeClr>
                </a:solidFill>
              </a:rPr>
              <a:t>Equality is a fundamental </a:t>
            </a:r>
            <a:r>
              <a:rPr lang="en-GB" sz="2000" b="1" dirty="0">
                <a:solidFill>
                  <a:schemeClr val="accent1">
                    <a:lumMod val="75000"/>
                  </a:schemeClr>
                </a:solidFill>
              </a:rPr>
              <a:t>normative </a:t>
            </a:r>
            <a:r>
              <a:rPr lang="en-GB" sz="2000" dirty="0">
                <a:solidFill>
                  <a:schemeClr val="accent1">
                    <a:lumMod val="75000"/>
                  </a:schemeClr>
                </a:solidFill>
              </a:rPr>
              <a:t>concept of modern politics and related to the concepts of </a:t>
            </a:r>
            <a:r>
              <a:rPr lang="en-GB" sz="2000" b="1" dirty="0">
                <a:solidFill>
                  <a:schemeClr val="accent1">
                    <a:lumMod val="75000"/>
                  </a:schemeClr>
                </a:solidFill>
              </a:rPr>
              <a:t>legal justice </a:t>
            </a:r>
            <a:r>
              <a:rPr lang="en-GB" sz="2000" dirty="0">
                <a:solidFill>
                  <a:schemeClr val="accent1">
                    <a:lumMod val="75000"/>
                  </a:schemeClr>
                </a:solidFill>
              </a:rPr>
              <a:t>and </a:t>
            </a:r>
            <a:r>
              <a:rPr lang="en-GB" sz="2000" b="1" dirty="0">
                <a:solidFill>
                  <a:schemeClr val="accent1">
                    <a:lumMod val="75000"/>
                  </a:schemeClr>
                </a:solidFill>
              </a:rPr>
              <a:t>distributive justice </a:t>
            </a:r>
            <a:r>
              <a:rPr lang="en-GB" sz="2000" dirty="0">
                <a:solidFill>
                  <a:schemeClr val="accent1">
                    <a:lumMod val="75000"/>
                  </a:schemeClr>
                </a:solidFill>
              </a:rPr>
              <a:t>that we have already discussed.</a:t>
            </a:r>
          </a:p>
          <a:p>
            <a:pPr>
              <a:lnSpc>
                <a:spcPct val="110000"/>
              </a:lnSpc>
              <a:spcBef>
                <a:spcPts val="600"/>
              </a:spcBef>
              <a:spcAft>
                <a:spcPts val="600"/>
              </a:spcAft>
            </a:pPr>
            <a:r>
              <a:rPr lang="en-GB" sz="2000" dirty="0">
                <a:solidFill>
                  <a:schemeClr val="accent1">
                    <a:lumMod val="75000"/>
                  </a:schemeClr>
                </a:solidFill>
              </a:rPr>
              <a:t>In terms of </a:t>
            </a:r>
            <a:r>
              <a:rPr lang="en-GB" sz="2000" b="1" dirty="0">
                <a:solidFill>
                  <a:schemeClr val="accent1">
                    <a:lumMod val="75000"/>
                  </a:schemeClr>
                </a:solidFill>
              </a:rPr>
              <a:t>legal justice</a:t>
            </a:r>
            <a:r>
              <a:rPr lang="en-GB" sz="2000" dirty="0">
                <a:solidFill>
                  <a:schemeClr val="accent1">
                    <a:lumMod val="75000"/>
                  </a:schemeClr>
                </a:solidFill>
              </a:rPr>
              <a:t>, we have the idea of ‘equality before the law’ which has been described as the idea that;</a:t>
            </a:r>
          </a:p>
          <a:p>
            <a:pPr marL="0" indent="0" algn="ctr">
              <a:lnSpc>
                <a:spcPct val="110000"/>
              </a:lnSpc>
              <a:spcBef>
                <a:spcPts val="600"/>
              </a:spcBef>
              <a:spcAft>
                <a:spcPts val="600"/>
              </a:spcAft>
              <a:buNone/>
            </a:pPr>
            <a:r>
              <a:rPr lang="en-GB" sz="2000" dirty="0">
                <a:solidFill>
                  <a:schemeClr val="accent1">
                    <a:lumMod val="75000"/>
                  </a:schemeClr>
                </a:solidFill>
              </a:rPr>
              <a:t> ‘the law should apply to all people equally, regardless of their status in society – rich or poor, young or old, regardless of their gender, race, culture, religion, or any other attribute’ (Rule of Law Education Centre, No Date)</a:t>
            </a:r>
          </a:p>
          <a:p>
            <a:pPr>
              <a:lnSpc>
                <a:spcPct val="110000"/>
              </a:lnSpc>
              <a:spcBef>
                <a:spcPts val="600"/>
              </a:spcBef>
              <a:spcAft>
                <a:spcPts val="600"/>
              </a:spcAft>
            </a:pPr>
            <a:r>
              <a:rPr lang="en-GB" sz="2000" dirty="0">
                <a:solidFill>
                  <a:schemeClr val="accent1">
                    <a:lumMod val="75000"/>
                  </a:schemeClr>
                </a:solidFill>
              </a:rPr>
              <a:t>In terms of </a:t>
            </a:r>
            <a:r>
              <a:rPr lang="en-GB" sz="2000" b="1" dirty="0">
                <a:solidFill>
                  <a:schemeClr val="accent1">
                    <a:lumMod val="75000"/>
                  </a:schemeClr>
                </a:solidFill>
              </a:rPr>
              <a:t>distributive justice,</a:t>
            </a:r>
            <a:r>
              <a:rPr lang="en-GB" sz="2000" dirty="0">
                <a:solidFill>
                  <a:schemeClr val="accent1">
                    <a:lumMod val="75000"/>
                  </a:schemeClr>
                </a:solidFill>
              </a:rPr>
              <a:t> it has been argued that equality means;</a:t>
            </a:r>
          </a:p>
          <a:p>
            <a:pPr marL="0" indent="0" algn="ctr">
              <a:lnSpc>
                <a:spcPct val="110000"/>
              </a:lnSpc>
              <a:spcBef>
                <a:spcPts val="600"/>
              </a:spcBef>
              <a:spcAft>
                <a:spcPts val="600"/>
              </a:spcAft>
              <a:buNone/>
            </a:pPr>
            <a:r>
              <a:rPr lang="en-GB" sz="2000" dirty="0">
                <a:solidFill>
                  <a:schemeClr val="accent1">
                    <a:lumMod val="75000"/>
                  </a:schemeClr>
                </a:solidFill>
              </a:rPr>
              <a:t> ‘to redress disadvantage; to address stigma, stereotyping, prejudice and violence; to enhance voice and participation; and to accommodate difference and achieve structural change’ (Fredman, 2016)</a:t>
            </a:r>
            <a:endParaRPr lang="en-GB" sz="2000" b="1" dirty="0">
              <a:solidFill>
                <a:schemeClr val="accent1">
                  <a:lumMod val="75000"/>
                </a:schemeClr>
              </a:solidFill>
            </a:endParaRPr>
          </a:p>
          <a:p>
            <a:pPr marL="0" indent="0">
              <a:lnSpc>
                <a:spcPct val="110000"/>
              </a:lnSpc>
              <a:spcBef>
                <a:spcPts val="600"/>
              </a:spcBef>
              <a:spcAft>
                <a:spcPts val="600"/>
              </a:spcAft>
              <a:buNone/>
            </a:pPr>
            <a:endParaRPr lang="en-GB" sz="2000" dirty="0">
              <a:solidFill>
                <a:schemeClr val="accent1">
                  <a:lumMod val="75000"/>
                </a:schemeClr>
              </a:solidFill>
            </a:endParaRPr>
          </a:p>
        </p:txBody>
      </p:sp>
    </p:spTree>
    <p:extLst>
      <p:ext uri="{BB962C8B-B14F-4D97-AF65-F5344CB8AC3E}">
        <p14:creationId xmlns:p14="http://schemas.microsoft.com/office/powerpoint/2010/main" val="25141419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222348"/>
            <a:ext cx="8088446" cy="475562"/>
          </a:xfrm>
        </p:spPr>
        <p:txBody>
          <a:bodyPr>
            <a:noAutofit/>
          </a:bodyPr>
          <a:lstStyle/>
          <a:p>
            <a:pPr algn="ctr"/>
            <a:r>
              <a:rPr lang="en-GB" b="1" dirty="0">
                <a:solidFill>
                  <a:schemeClr val="accent1">
                    <a:lumMod val="75000"/>
                  </a:schemeClr>
                </a:solidFill>
              </a:rPr>
              <a:t>Equality - Equal Consideration</a:t>
            </a:r>
          </a:p>
        </p:txBody>
      </p:sp>
      <p:sp>
        <p:nvSpPr>
          <p:cNvPr id="3" name="Content Placeholder 2"/>
          <p:cNvSpPr>
            <a:spLocks noGrp="1"/>
          </p:cNvSpPr>
          <p:nvPr>
            <p:ph idx="1"/>
          </p:nvPr>
        </p:nvSpPr>
        <p:spPr>
          <a:xfrm>
            <a:off x="164592" y="925606"/>
            <a:ext cx="8805672" cy="2435059"/>
          </a:xfrm>
        </p:spPr>
        <p:txBody>
          <a:bodyPr>
            <a:noAutofit/>
          </a:bodyPr>
          <a:lstStyle/>
          <a:p>
            <a:pPr>
              <a:spcAft>
                <a:spcPts val="450"/>
              </a:spcAft>
            </a:pPr>
            <a:r>
              <a:rPr lang="en-GB" sz="2000" dirty="0">
                <a:solidFill>
                  <a:schemeClr val="accent1">
                    <a:lumMod val="75000"/>
                  </a:schemeClr>
                </a:solidFill>
              </a:rPr>
              <a:t>Equality can be seen to be made up of four interrelated concepts, the first of which is;</a:t>
            </a:r>
          </a:p>
          <a:p>
            <a:pPr>
              <a:spcAft>
                <a:spcPts val="450"/>
              </a:spcAft>
            </a:pPr>
            <a:r>
              <a:rPr lang="en-GB" sz="2000" b="1" dirty="0">
                <a:solidFill>
                  <a:schemeClr val="accent1">
                    <a:lumMod val="75000"/>
                  </a:schemeClr>
                </a:solidFill>
              </a:rPr>
              <a:t>Equal consideration within a scheme of (moral) decision‐making</a:t>
            </a:r>
            <a:r>
              <a:rPr lang="en-GB" sz="2000" dirty="0">
                <a:solidFill>
                  <a:schemeClr val="accent1">
                    <a:lumMod val="75000"/>
                  </a:schemeClr>
                </a:solidFill>
              </a:rPr>
              <a:t>, (N.B. this concept has links with </a:t>
            </a:r>
            <a:r>
              <a:rPr lang="en-GB" sz="2000" dirty="0">
                <a:solidFill>
                  <a:schemeClr val="accent1">
                    <a:lumMod val="75000"/>
                  </a:schemeClr>
                </a:solidFill>
                <a:hlinkClick r:id="rId2"/>
              </a:rPr>
              <a:t>Utilitarianism</a:t>
            </a:r>
            <a:r>
              <a:rPr lang="en-GB" sz="2000" dirty="0">
                <a:solidFill>
                  <a:schemeClr val="accent1">
                    <a:lumMod val="75000"/>
                  </a:schemeClr>
                </a:solidFill>
              </a:rPr>
              <a:t>)</a:t>
            </a:r>
          </a:p>
          <a:p>
            <a:pPr>
              <a:spcAft>
                <a:spcPts val="450"/>
              </a:spcAft>
            </a:pPr>
            <a:r>
              <a:rPr lang="en-GB" sz="2000" dirty="0">
                <a:solidFill>
                  <a:schemeClr val="accent1">
                    <a:lumMod val="75000"/>
                  </a:schemeClr>
                </a:solidFill>
              </a:rPr>
              <a:t>In this sense equality means that access to a good or service is </a:t>
            </a:r>
            <a:r>
              <a:rPr lang="en-GB" sz="2000" b="1" dirty="0">
                <a:solidFill>
                  <a:schemeClr val="accent1">
                    <a:lumMod val="75000"/>
                  </a:schemeClr>
                </a:solidFill>
              </a:rPr>
              <a:t>open to everyone</a:t>
            </a:r>
            <a:r>
              <a:rPr lang="en-GB" sz="2000" dirty="0">
                <a:solidFill>
                  <a:schemeClr val="accent1">
                    <a:lumMod val="75000"/>
                  </a:schemeClr>
                </a:solidFill>
              </a:rPr>
              <a:t> equally (within practical constraints)</a:t>
            </a:r>
          </a:p>
          <a:p>
            <a:pPr>
              <a:spcAft>
                <a:spcPts val="450"/>
              </a:spcAft>
            </a:pPr>
            <a:r>
              <a:rPr lang="en-GB" sz="2000" dirty="0">
                <a:solidFill>
                  <a:schemeClr val="accent1">
                    <a:lumMod val="75000"/>
                  </a:schemeClr>
                </a:solidFill>
              </a:rPr>
              <a:t>However, this does not guarantee </a:t>
            </a:r>
            <a:r>
              <a:rPr lang="en-GB" sz="2000" b="1" dirty="0">
                <a:solidFill>
                  <a:schemeClr val="accent1">
                    <a:lumMod val="75000"/>
                  </a:schemeClr>
                </a:solidFill>
              </a:rPr>
              <a:t>equality of access </a:t>
            </a:r>
            <a:r>
              <a:rPr lang="en-GB" sz="1600" dirty="0">
                <a:solidFill>
                  <a:schemeClr val="accent1">
                    <a:lumMod val="75000"/>
                  </a:schemeClr>
                </a:solidFill>
              </a:rPr>
              <a:t>(Based on Brown, </a:t>
            </a:r>
            <a:r>
              <a:rPr lang="en-GB" sz="1600" i="1" dirty="0">
                <a:solidFill>
                  <a:schemeClr val="accent1">
                    <a:lumMod val="75000"/>
                  </a:schemeClr>
                </a:solidFill>
              </a:rPr>
              <a:t>et al</a:t>
            </a:r>
            <a:r>
              <a:rPr lang="en-GB" sz="1600" dirty="0">
                <a:solidFill>
                  <a:schemeClr val="accent1">
                    <a:lumMod val="75000"/>
                  </a:schemeClr>
                </a:solidFill>
              </a:rPr>
              <a:t>, 2018)</a:t>
            </a:r>
            <a:endParaRPr lang="en-GB" sz="1600" b="1" dirty="0">
              <a:solidFill>
                <a:schemeClr val="accent1">
                  <a:lumMod val="75000"/>
                </a:schemeClr>
              </a:solidFill>
            </a:endParaRPr>
          </a:p>
        </p:txBody>
      </p:sp>
      <p:sp>
        <p:nvSpPr>
          <p:cNvPr id="7" name="TextBox 6"/>
          <p:cNvSpPr txBox="1"/>
          <p:nvPr/>
        </p:nvSpPr>
        <p:spPr>
          <a:xfrm>
            <a:off x="2459860" y="3698598"/>
            <a:ext cx="3383156" cy="415498"/>
          </a:xfrm>
          <a:prstGeom prst="rect">
            <a:avLst/>
          </a:prstGeom>
          <a:noFill/>
        </p:spPr>
        <p:txBody>
          <a:bodyPr wrap="square" rtlCol="0">
            <a:spAutoFit/>
          </a:bodyPr>
          <a:lstStyle/>
          <a:p>
            <a:pPr algn="ctr"/>
            <a:r>
              <a:rPr lang="en-GB" sz="2100" i="1" dirty="0">
                <a:solidFill>
                  <a:schemeClr val="accent1">
                    <a:lumMod val="75000"/>
                  </a:schemeClr>
                </a:solidFill>
              </a:rPr>
              <a:t>Why might this be the case?</a:t>
            </a:r>
          </a:p>
        </p:txBody>
      </p:sp>
      <p:pic>
        <p:nvPicPr>
          <p:cNvPr id="8" name="Picture 7" descr="Icon - Question Mark"/>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218352" y="3666796"/>
            <a:ext cx="479101" cy="479101"/>
          </a:xfrm>
          <a:prstGeom prst="rect">
            <a:avLst/>
          </a:prstGeom>
        </p:spPr>
      </p:pic>
      <p:pic>
        <p:nvPicPr>
          <p:cNvPr id="9" name="Picture 8" descr="Icon - link to additional information on gender inequality in Higher education (McCrum 1998)">
            <a:hlinkClick r:id="rId4"/>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33886" y="4633588"/>
            <a:ext cx="479101" cy="479101"/>
          </a:xfrm>
          <a:prstGeom prst="rect">
            <a:avLst/>
          </a:prstGeom>
        </p:spPr>
      </p:pic>
      <p:pic>
        <p:nvPicPr>
          <p:cNvPr id="10" name="Picture 9" descr="Icon - link to additional information on gender equality in Higher education (Office for Students, 2020)">
            <a:hlinkClick r:id="rId6"/>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527371" y="5220700"/>
            <a:ext cx="485616" cy="485616"/>
          </a:xfrm>
          <a:prstGeom prst="rect">
            <a:avLst/>
          </a:prstGeom>
        </p:spPr>
      </p:pic>
      <p:sp>
        <p:nvSpPr>
          <p:cNvPr id="4" name="TextBox 3">
            <a:extLst>
              <a:ext uri="{FF2B5EF4-FFF2-40B4-BE49-F238E27FC236}">
                <a16:creationId xmlns:a16="http://schemas.microsoft.com/office/drawing/2014/main" id="{3A66A20D-2497-5745-4239-6473199BE40F}"/>
              </a:ext>
            </a:extLst>
          </p:cNvPr>
          <p:cNvSpPr txBox="1"/>
          <p:nvPr/>
        </p:nvSpPr>
        <p:spPr>
          <a:xfrm>
            <a:off x="1078992" y="4703861"/>
            <a:ext cx="7388352" cy="338554"/>
          </a:xfrm>
          <a:prstGeom prst="rect">
            <a:avLst/>
          </a:prstGeom>
          <a:noFill/>
        </p:spPr>
        <p:txBody>
          <a:bodyPr wrap="square" rtlCol="0">
            <a:spAutoFit/>
          </a:bodyPr>
          <a:lstStyle/>
          <a:p>
            <a:r>
              <a:rPr lang="en-GB" sz="1600" b="0" i="0" dirty="0">
                <a:solidFill>
                  <a:schemeClr val="accent1">
                    <a:lumMod val="75000"/>
                  </a:schemeClr>
                </a:solidFill>
                <a:effectLst/>
                <a:latin typeface="Ivar Headline"/>
              </a:rPr>
              <a:t>Gender and Social Inequality at Oxbridge: Measures and Remedies (McCrum, 1998) </a:t>
            </a:r>
            <a:endParaRPr lang="en-GB" sz="1600" dirty="0">
              <a:solidFill>
                <a:schemeClr val="accent1">
                  <a:lumMod val="75000"/>
                </a:schemeClr>
              </a:solidFill>
            </a:endParaRPr>
          </a:p>
        </p:txBody>
      </p:sp>
      <p:sp>
        <p:nvSpPr>
          <p:cNvPr id="5" name="TextBox 4">
            <a:extLst>
              <a:ext uri="{FF2B5EF4-FFF2-40B4-BE49-F238E27FC236}">
                <a16:creationId xmlns:a16="http://schemas.microsoft.com/office/drawing/2014/main" id="{6D3FAACE-EABD-A802-24FC-ADF2A6EC9485}"/>
              </a:ext>
            </a:extLst>
          </p:cNvPr>
          <p:cNvSpPr txBox="1"/>
          <p:nvPr/>
        </p:nvSpPr>
        <p:spPr>
          <a:xfrm>
            <a:off x="1078992" y="5232414"/>
            <a:ext cx="7781544" cy="584775"/>
          </a:xfrm>
          <a:prstGeom prst="rect">
            <a:avLst/>
          </a:prstGeom>
          <a:noFill/>
        </p:spPr>
        <p:txBody>
          <a:bodyPr wrap="square" rtlCol="0">
            <a:spAutoFit/>
          </a:bodyPr>
          <a:lstStyle/>
          <a:p>
            <a:r>
              <a:rPr lang="en-GB" sz="1600" b="0" i="0" dirty="0">
                <a:solidFill>
                  <a:schemeClr val="accent1">
                    <a:lumMod val="75000"/>
                  </a:schemeClr>
                </a:solidFill>
                <a:effectLst/>
                <a:latin typeface="Ivar Headline"/>
              </a:rPr>
              <a:t>Universities pledge to reduce equality gaps dramatically within five years (Office for Students, 2020) </a:t>
            </a:r>
            <a:endParaRPr lang="en-GB" sz="1600" dirty="0">
              <a:solidFill>
                <a:schemeClr val="accent1">
                  <a:lumMod val="75000"/>
                </a:schemeClr>
              </a:solidFill>
            </a:endParaRPr>
          </a:p>
        </p:txBody>
      </p:sp>
    </p:spTree>
    <p:extLst>
      <p:ext uri="{BB962C8B-B14F-4D97-AF65-F5344CB8AC3E}">
        <p14:creationId xmlns:p14="http://schemas.microsoft.com/office/powerpoint/2010/main" val="20590332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176" y="229906"/>
            <a:ext cx="8374848" cy="475562"/>
          </a:xfrm>
        </p:spPr>
        <p:txBody>
          <a:bodyPr>
            <a:noAutofit/>
          </a:bodyPr>
          <a:lstStyle/>
          <a:p>
            <a:pPr algn="ctr"/>
            <a:r>
              <a:rPr lang="en-GB" b="1" dirty="0">
                <a:solidFill>
                  <a:schemeClr val="accent1">
                    <a:lumMod val="75000"/>
                  </a:schemeClr>
                </a:solidFill>
              </a:rPr>
              <a:t>Equality - Even Handed Treatment</a:t>
            </a:r>
          </a:p>
        </p:txBody>
      </p:sp>
      <p:sp>
        <p:nvSpPr>
          <p:cNvPr id="3" name="Content Placeholder 2"/>
          <p:cNvSpPr>
            <a:spLocks noGrp="1"/>
          </p:cNvSpPr>
          <p:nvPr>
            <p:ph idx="1"/>
          </p:nvPr>
        </p:nvSpPr>
        <p:spPr>
          <a:xfrm>
            <a:off x="348144" y="961720"/>
            <a:ext cx="8603832" cy="2435059"/>
          </a:xfrm>
        </p:spPr>
        <p:txBody>
          <a:bodyPr>
            <a:noAutofit/>
          </a:bodyPr>
          <a:lstStyle/>
          <a:p>
            <a:pPr>
              <a:spcAft>
                <a:spcPts val="450"/>
              </a:spcAft>
            </a:pPr>
            <a:r>
              <a:rPr lang="en-GB" sz="2000" dirty="0">
                <a:solidFill>
                  <a:schemeClr val="accent1">
                    <a:lumMod val="75000"/>
                  </a:schemeClr>
                </a:solidFill>
              </a:rPr>
              <a:t>The second concept is;</a:t>
            </a:r>
          </a:p>
          <a:p>
            <a:pPr>
              <a:spcAft>
                <a:spcPts val="450"/>
              </a:spcAft>
            </a:pPr>
            <a:r>
              <a:rPr lang="en-GB" sz="2000" b="1" dirty="0">
                <a:solidFill>
                  <a:schemeClr val="accent1">
                    <a:lumMod val="75000"/>
                  </a:schemeClr>
                </a:solidFill>
              </a:rPr>
              <a:t>Even‐handed treatment</a:t>
            </a:r>
            <a:r>
              <a:rPr lang="en-GB" sz="2000" dirty="0">
                <a:solidFill>
                  <a:schemeClr val="accent1">
                    <a:lumMod val="75000"/>
                  </a:schemeClr>
                </a:solidFill>
              </a:rPr>
              <a:t> </a:t>
            </a:r>
          </a:p>
          <a:p>
            <a:pPr>
              <a:spcAft>
                <a:spcPts val="450"/>
              </a:spcAft>
            </a:pPr>
            <a:r>
              <a:rPr lang="en-GB" sz="2000" dirty="0">
                <a:solidFill>
                  <a:schemeClr val="accent1">
                    <a:lumMod val="75000"/>
                  </a:schemeClr>
                </a:solidFill>
              </a:rPr>
              <a:t>In this sense equality means that cases that are alike are treated in a similar way</a:t>
            </a:r>
          </a:p>
          <a:p>
            <a:pPr>
              <a:spcAft>
                <a:spcPts val="450"/>
              </a:spcAft>
            </a:pPr>
            <a:r>
              <a:rPr lang="en-GB" sz="2000" dirty="0">
                <a:solidFill>
                  <a:schemeClr val="accent1">
                    <a:lumMod val="75000"/>
                  </a:schemeClr>
                </a:solidFill>
              </a:rPr>
              <a:t>However, this does not guarantee that people in a similar situation will receive equal treatment (i.e. it is only contingent on those in a position of power or responsibility recognising the similarity)</a:t>
            </a:r>
          </a:p>
          <a:p>
            <a:pPr>
              <a:spcAft>
                <a:spcPts val="450"/>
              </a:spcAft>
            </a:pPr>
            <a:r>
              <a:rPr lang="en-GB" sz="2000" dirty="0">
                <a:solidFill>
                  <a:schemeClr val="accent1">
                    <a:lumMod val="75000"/>
                  </a:schemeClr>
                </a:solidFill>
              </a:rPr>
              <a:t>This can result in </a:t>
            </a:r>
            <a:r>
              <a:rPr lang="en-GB" sz="2000" b="1" dirty="0">
                <a:solidFill>
                  <a:schemeClr val="accent1">
                    <a:lumMod val="75000"/>
                  </a:schemeClr>
                </a:solidFill>
              </a:rPr>
              <a:t>indirect discrimination </a:t>
            </a:r>
            <a:r>
              <a:rPr lang="en-GB" sz="2000" dirty="0">
                <a:solidFill>
                  <a:schemeClr val="accent1">
                    <a:lumMod val="75000"/>
                  </a:schemeClr>
                </a:solidFill>
              </a:rPr>
              <a:t>(Based on Brown, </a:t>
            </a:r>
            <a:r>
              <a:rPr lang="en-GB" sz="2000" i="1" dirty="0">
                <a:solidFill>
                  <a:schemeClr val="accent1">
                    <a:lumMod val="75000"/>
                  </a:schemeClr>
                </a:solidFill>
              </a:rPr>
              <a:t>et al</a:t>
            </a:r>
            <a:r>
              <a:rPr lang="en-GB" sz="2000" dirty="0">
                <a:solidFill>
                  <a:schemeClr val="accent1">
                    <a:lumMod val="75000"/>
                  </a:schemeClr>
                </a:solidFill>
              </a:rPr>
              <a:t>, 2018)</a:t>
            </a:r>
          </a:p>
          <a:p>
            <a:pPr marL="0" indent="0">
              <a:spcAft>
                <a:spcPts val="450"/>
              </a:spcAft>
              <a:buNone/>
            </a:pPr>
            <a:endParaRPr lang="en-GB" sz="2000" dirty="0">
              <a:solidFill>
                <a:schemeClr val="accent1">
                  <a:lumMod val="75000"/>
                </a:schemeClr>
              </a:solidFill>
            </a:endParaRPr>
          </a:p>
        </p:txBody>
      </p:sp>
      <p:sp>
        <p:nvSpPr>
          <p:cNvPr id="7" name="TextBox 6"/>
          <p:cNvSpPr txBox="1"/>
          <p:nvPr/>
        </p:nvSpPr>
        <p:spPr>
          <a:xfrm>
            <a:off x="2417742" y="4662124"/>
            <a:ext cx="3498426" cy="415498"/>
          </a:xfrm>
          <a:prstGeom prst="rect">
            <a:avLst/>
          </a:prstGeom>
          <a:noFill/>
        </p:spPr>
        <p:txBody>
          <a:bodyPr wrap="square" rtlCol="0">
            <a:spAutoFit/>
          </a:bodyPr>
          <a:lstStyle/>
          <a:p>
            <a:pPr algn="ctr"/>
            <a:r>
              <a:rPr lang="en-GB" sz="2100" i="1" dirty="0">
                <a:solidFill>
                  <a:schemeClr val="accent1">
                    <a:lumMod val="75000"/>
                  </a:schemeClr>
                </a:solidFill>
              </a:rPr>
              <a:t>Why might this be the case?</a:t>
            </a:r>
          </a:p>
        </p:txBody>
      </p:sp>
      <p:pic>
        <p:nvPicPr>
          <p:cNvPr id="8" name="Picture 7" descr="Icon - question mark"/>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049764" y="4630322"/>
            <a:ext cx="479101" cy="479101"/>
          </a:xfrm>
          <a:prstGeom prst="rect">
            <a:avLst/>
          </a:prstGeom>
        </p:spPr>
      </p:pic>
    </p:spTree>
    <p:extLst>
      <p:ext uri="{BB962C8B-B14F-4D97-AF65-F5344CB8AC3E}">
        <p14:creationId xmlns:p14="http://schemas.microsoft.com/office/powerpoint/2010/main" val="20700211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514" y="234646"/>
            <a:ext cx="8370930" cy="475562"/>
          </a:xfrm>
        </p:spPr>
        <p:txBody>
          <a:bodyPr>
            <a:noAutofit/>
          </a:bodyPr>
          <a:lstStyle/>
          <a:p>
            <a:pPr algn="ctr"/>
            <a:r>
              <a:rPr lang="en-GB" b="1" dirty="0">
                <a:solidFill>
                  <a:schemeClr val="accent1">
                    <a:lumMod val="75000"/>
                  </a:schemeClr>
                </a:solidFill>
              </a:rPr>
              <a:t>Equality – Equality in Distribution</a:t>
            </a:r>
          </a:p>
        </p:txBody>
      </p:sp>
      <p:sp>
        <p:nvSpPr>
          <p:cNvPr id="3" name="Content Placeholder 2"/>
          <p:cNvSpPr>
            <a:spLocks noGrp="1"/>
          </p:cNvSpPr>
          <p:nvPr>
            <p:ph idx="1"/>
          </p:nvPr>
        </p:nvSpPr>
        <p:spPr>
          <a:xfrm>
            <a:off x="386535" y="985619"/>
            <a:ext cx="7992888" cy="2435059"/>
          </a:xfrm>
        </p:spPr>
        <p:txBody>
          <a:bodyPr>
            <a:noAutofit/>
          </a:bodyPr>
          <a:lstStyle/>
          <a:p>
            <a:pPr>
              <a:spcAft>
                <a:spcPts val="450"/>
              </a:spcAft>
            </a:pPr>
            <a:r>
              <a:rPr lang="en-GB" sz="2000" dirty="0">
                <a:solidFill>
                  <a:schemeClr val="accent1">
                    <a:lumMod val="75000"/>
                  </a:schemeClr>
                </a:solidFill>
              </a:rPr>
              <a:t>Third concept is;</a:t>
            </a:r>
          </a:p>
          <a:p>
            <a:pPr>
              <a:spcAft>
                <a:spcPts val="450"/>
              </a:spcAft>
            </a:pPr>
            <a:r>
              <a:rPr lang="en-GB" sz="2000" b="1" dirty="0">
                <a:solidFill>
                  <a:schemeClr val="accent1">
                    <a:lumMod val="75000"/>
                  </a:schemeClr>
                </a:solidFill>
              </a:rPr>
              <a:t>Equality in distribution</a:t>
            </a:r>
          </a:p>
          <a:p>
            <a:pPr>
              <a:spcAft>
                <a:spcPts val="450"/>
              </a:spcAft>
            </a:pPr>
            <a:r>
              <a:rPr lang="en-GB" sz="2000" dirty="0">
                <a:solidFill>
                  <a:schemeClr val="accent1">
                    <a:lumMod val="75000"/>
                  </a:schemeClr>
                </a:solidFill>
              </a:rPr>
              <a:t>In this sense equality means that equality is achieved by distributing a good or service equally to everyone</a:t>
            </a:r>
          </a:p>
          <a:p>
            <a:pPr>
              <a:spcAft>
                <a:spcPts val="450"/>
              </a:spcAft>
            </a:pPr>
            <a:r>
              <a:rPr lang="en-GB" sz="2000" dirty="0">
                <a:solidFill>
                  <a:schemeClr val="accent1">
                    <a:lumMod val="75000"/>
                  </a:schemeClr>
                </a:solidFill>
              </a:rPr>
              <a:t>This has links  with the concept of ‘</a:t>
            </a:r>
            <a:r>
              <a:rPr lang="en-GB" sz="2000" dirty="0">
                <a:solidFill>
                  <a:schemeClr val="accent5"/>
                </a:solidFill>
                <a:hlinkClick r:id="rId2">
                  <a:extLst>
                    <a:ext uri="{A12FA001-AC4F-418D-AE19-62706E023703}">
                      <ahyp:hlinkClr xmlns:ahyp="http://schemas.microsoft.com/office/drawing/2018/hyperlinkcolor" val="tx"/>
                    </a:ext>
                  </a:extLst>
                </a:hlinkClick>
              </a:rPr>
              <a:t>universalism</a:t>
            </a:r>
            <a:r>
              <a:rPr lang="en-GB" sz="2000" dirty="0">
                <a:solidFill>
                  <a:schemeClr val="accent1">
                    <a:lumMod val="75000"/>
                  </a:schemeClr>
                </a:solidFill>
              </a:rPr>
              <a:t>’ in welfare (Blomqvist &amp; Palme, 2020)</a:t>
            </a:r>
          </a:p>
          <a:p>
            <a:pPr>
              <a:spcAft>
                <a:spcPts val="450"/>
              </a:spcAft>
            </a:pPr>
            <a:r>
              <a:rPr lang="en-GB" sz="2000" dirty="0">
                <a:solidFill>
                  <a:schemeClr val="accent1">
                    <a:lumMod val="75000"/>
                  </a:schemeClr>
                </a:solidFill>
              </a:rPr>
              <a:t>Examples would include the state pension and free access to the NHS for all </a:t>
            </a:r>
          </a:p>
          <a:p>
            <a:pPr>
              <a:spcAft>
                <a:spcPts val="450"/>
              </a:spcAft>
            </a:pPr>
            <a:r>
              <a:rPr lang="en-GB" sz="2000" dirty="0">
                <a:solidFill>
                  <a:schemeClr val="accent1">
                    <a:lumMod val="75000"/>
                  </a:schemeClr>
                </a:solidFill>
              </a:rPr>
              <a:t>This type of equality is most often used when little is known about the circumstances of individuals (Based on Brown, </a:t>
            </a:r>
            <a:r>
              <a:rPr lang="en-GB" sz="2000" i="1" dirty="0">
                <a:solidFill>
                  <a:schemeClr val="accent1">
                    <a:lumMod val="75000"/>
                  </a:schemeClr>
                </a:solidFill>
              </a:rPr>
              <a:t>et al</a:t>
            </a:r>
            <a:r>
              <a:rPr lang="en-GB" sz="2000" dirty="0">
                <a:solidFill>
                  <a:schemeClr val="accent1">
                    <a:lumMod val="75000"/>
                  </a:schemeClr>
                </a:solidFill>
              </a:rPr>
              <a:t>, 2018)</a:t>
            </a:r>
          </a:p>
          <a:p>
            <a:pPr>
              <a:spcAft>
                <a:spcPts val="450"/>
              </a:spcAft>
            </a:pPr>
            <a:endParaRPr lang="en-GB" sz="2000" dirty="0">
              <a:solidFill>
                <a:schemeClr val="accent1">
                  <a:lumMod val="75000"/>
                </a:schemeClr>
              </a:solidFill>
            </a:endParaRPr>
          </a:p>
        </p:txBody>
      </p:sp>
      <p:sp>
        <p:nvSpPr>
          <p:cNvPr id="7" name="TextBox 6"/>
          <p:cNvSpPr txBox="1"/>
          <p:nvPr/>
        </p:nvSpPr>
        <p:spPr>
          <a:xfrm>
            <a:off x="2584614" y="4991464"/>
            <a:ext cx="3596730" cy="415498"/>
          </a:xfrm>
          <a:prstGeom prst="rect">
            <a:avLst/>
          </a:prstGeom>
          <a:noFill/>
        </p:spPr>
        <p:txBody>
          <a:bodyPr wrap="square" rtlCol="0">
            <a:spAutoFit/>
          </a:bodyPr>
          <a:lstStyle/>
          <a:p>
            <a:pPr algn="ctr"/>
            <a:r>
              <a:rPr lang="en-GB" sz="2100" i="1" dirty="0">
                <a:solidFill>
                  <a:schemeClr val="accent1">
                    <a:lumMod val="75000"/>
                  </a:schemeClr>
                </a:solidFill>
              </a:rPr>
              <a:t>Why might this be the case?</a:t>
            </a:r>
          </a:p>
        </p:txBody>
      </p:sp>
      <p:pic>
        <p:nvPicPr>
          <p:cNvPr id="8" name="Picture 7" descr="Icon - question mark"/>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422110" y="4959662"/>
            <a:ext cx="479101" cy="479101"/>
          </a:xfrm>
          <a:prstGeom prst="rect">
            <a:avLst/>
          </a:prstGeom>
        </p:spPr>
      </p:pic>
    </p:spTree>
    <p:extLst>
      <p:ext uri="{BB962C8B-B14F-4D97-AF65-F5344CB8AC3E}">
        <p14:creationId xmlns:p14="http://schemas.microsoft.com/office/powerpoint/2010/main" val="1208192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204" y="167232"/>
            <a:ext cx="8765052" cy="475562"/>
          </a:xfrm>
        </p:spPr>
        <p:txBody>
          <a:bodyPr>
            <a:noAutofit/>
          </a:bodyPr>
          <a:lstStyle/>
          <a:p>
            <a:pPr algn="ctr"/>
            <a:r>
              <a:rPr lang="en-GB" b="1" dirty="0">
                <a:solidFill>
                  <a:schemeClr val="accent1">
                    <a:lumMod val="75000"/>
                  </a:schemeClr>
                </a:solidFill>
              </a:rPr>
              <a:t>Equality – Equality in Outcome</a:t>
            </a:r>
          </a:p>
        </p:txBody>
      </p:sp>
      <p:sp>
        <p:nvSpPr>
          <p:cNvPr id="3" name="Content Placeholder 2"/>
          <p:cNvSpPr>
            <a:spLocks noGrp="1"/>
          </p:cNvSpPr>
          <p:nvPr>
            <p:ph idx="1"/>
          </p:nvPr>
        </p:nvSpPr>
        <p:spPr>
          <a:xfrm>
            <a:off x="192980" y="1014362"/>
            <a:ext cx="8424936" cy="2435059"/>
          </a:xfrm>
        </p:spPr>
        <p:txBody>
          <a:bodyPr>
            <a:noAutofit/>
          </a:bodyPr>
          <a:lstStyle/>
          <a:p>
            <a:pPr>
              <a:spcAft>
                <a:spcPts val="450"/>
              </a:spcAft>
            </a:pPr>
            <a:r>
              <a:rPr lang="en-GB" sz="2400" dirty="0">
                <a:solidFill>
                  <a:schemeClr val="accent1">
                    <a:lumMod val="75000"/>
                  </a:schemeClr>
                </a:solidFill>
              </a:rPr>
              <a:t>The fourth concept is;</a:t>
            </a:r>
          </a:p>
          <a:p>
            <a:pPr>
              <a:spcAft>
                <a:spcPts val="450"/>
              </a:spcAft>
            </a:pPr>
            <a:r>
              <a:rPr lang="en-GB" sz="2400" b="1" dirty="0">
                <a:solidFill>
                  <a:schemeClr val="accent1">
                    <a:lumMod val="75000"/>
                  </a:schemeClr>
                </a:solidFill>
              </a:rPr>
              <a:t>Equality in outcome. </a:t>
            </a:r>
          </a:p>
          <a:p>
            <a:pPr>
              <a:spcAft>
                <a:spcPts val="450"/>
              </a:spcAft>
            </a:pPr>
            <a:r>
              <a:rPr lang="en-GB" sz="2400" dirty="0">
                <a:solidFill>
                  <a:schemeClr val="accent1">
                    <a:lumMod val="75000"/>
                  </a:schemeClr>
                </a:solidFill>
              </a:rPr>
              <a:t>‘The claim that equal treatment requires that persons should end up in the same conditions, taking account of their situation before distribution and adjusting the amount to be distributed to each accordingly’ (Brown, </a:t>
            </a:r>
            <a:r>
              <a:rPr lang="en-GB" sz="2400" i="1" dirty="0">
                <a:solidFill>
                  <a:schemeClr val="accent1">
                    <a:lumMod val="75000"/>
                  </a:schemeClr>
                </a:solidFill>
              </a:rPr>
              <a:t>et al</a:t>
            </a:r>
            <a:r>
              <a:rPr lang="en-GB" sz="2400" dirty="0">
                <a:solidFill>
                  <a:schemeClr val="accent1">
                    <a:lumMod val="75000"/>
                  </a:schemeClr>
                </a:solidFill>
              </a:rPr>
              <a:t>, 2018)</a:t>
            </a:r>
          </a:p>
          <a:p>
            <a:pPr>
              <a:spcAft>
                <a:spcPts val="450"/>
              </a:spcAft>
            </a:pPr>
            <a:r>
              <a:rPr lang="en-GB" sz="2400" dirty="0">
                <a:solidFill>
                  <a:schemeClr val="accent1">
                    <a:lumMod val="75000"/>
                  </a:schemeClr>
                </a:solidFill>
              </a:rPr>
              <a:t>This may be compared with </a:t>
            </a:r>
            <a:r>
              <a:rPr lang="en-GB" sz="2400" b="1" dirty="0">
                <a:solidFill>
                  <a:schemeClr val="accent1">
                    <a:lumMod val="75000"/>
                  </a:schemeClr>
                </a:solidFill>
              </a:rPr>
              <a:t>equality of opportunity</a:t>
            </a:r>
            <a:r>
              <a:rPr lang="en-GB" sz="2400" dirty="0">
                <a:solidFill>
                  <a:schemeClr val="accent1">
                    <a:lumMod val="75000"/>
                  </a:schemeClr>
                </a:solidFill>
              </a:rPr>
              <a:t>, which requires that individuals should be equally placed with respect to opportunities to compete for a good or service (based on Brown, </a:t>
            </a:r>
            <a:r>
              <a:rPr lang="en-GB" sz="2400" i="1" dirty="0">
                <a:solidFill>
                  <a:schemeClr val="accent1">
                    <a:lumMod val="75000"/>
                  </a:schemeClr>
                </a:solidFill>
              </a:rPr>
              <a:t>et al</a:t>
            </a:r>
            <a:r>
              <a:rPr lang="en-GB" sz="2400" dirty="0">
                <a:solidFill>
                  <a:schemeClr val="accent1">
                    <a:lumMod val="75000"/>
                  </a:schemeClr>
                </a:solidFill>
              </a:rPr>
              <a:t>, 2018)</a:t>
            </a:r>
          </a:p>
        </p:txBody>
      </p:sp>
    </p:spTree>
    <p:extLst>
      <p:ext uri="{BB962C8B-B14F-4D97-AF65-F5344CB8AC3E}">
        <p14:creationId xmlns:p14="http://schemas.microsoft.com/office/powerpoint/2010/main" val="37334259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78368" y="1130696"/>
            <a:ext cx="8382026" cy="405239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As we have seen in our discussions, some people have been disadvantaged by social values and customs</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For many years there was no legislation in place to protect different groups from discrimination or unfair employment practices</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Governments began to introduce protection from the 1970s onwards</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In 2010 the UK Government passed the </a:t>
            </a:r>
            <a:r>
              <a:rPr lang="en-GB" sz="2200" b="1" dirty="0">
                <a:solidFill>
                  <a:schemeClr val="accent1">
                    <a:lumMod val="75000"/>
                  </a:schemeClr>
                </a:solidFill>
              </a:rPr>
              <a:t>Equality Act </a:t>
            </a:r>
            <a:r>
              <a:rPr lang="en-GB" sz="2200" dirty="0">
                <a:solidFill>
                  <a:schemeClr val="accent1">
                    <a:lumMod val="75000"/>
                  </a:schemeClr>
                </a:solidFill>
              </a:rPr>
              <a:t>to try to ensure equality for all.</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This act brought together over </a:t>
            </a:r>
            <a:r>
              <a:rPr lang="en-GB" sz="2200" u="sng" dirty="0">
                <a:solidFill>
                  <a:schemeClr val="accent1">
                    <a:lumMod val="75000"/>
                  </a:schemeClr>
                </a:solidFill>
              </a:rPr>
              <a:t>116</a:t>
            </a:r>
            <a:r>
              <a:rPr lang="en-GB" sz="2200" dirty="0">
                <a:solidFill>
                  <a:schemeClr val="accent1">
                    <a:lumMod val="75000"/>
                  </a:schemeClr>
                </a:solidFill>
              </a:rPr>
              <a:t> different pieces of legislation which sought to establish equality for different groups </a:t>
            </a:r>
            <a:r>
              <a:rPr lang="en-GB" sz="2400" dirty="0">
                <a:solidFill>
                  <a:schemeClr val="accent1">
                    <a:lumMod val="75000"/>
                  </a:schemeClr>
                </a:solidFill>
              </a:rPr>
              <a:t>(Equality &amp; Human Rights Commission, 2016)</a:t>
            </a:r>
          </a:p>
        </p:txBody>
      </p:sp>
      <p:sp>
        <p:nvSpPr>
          <p:cNvPr id="6" name="TextBox 5"/>
          <p:cNvSpPr txBox="1"/>
          <p:nvPr/>
        </p:nvSpPr>
        <p:spPr>
          <a:xfrm>
            <a:off x="79394" y="121278"/>
            <a:ext cx="8726278" cy="769441"/>
          </a:xfrm>
          <a:prstGeom prst="rect">
            <a:avLst/>
          </a:prstGeom>
          <a:noFill/>
        </p:spPr>
        <p:txBody>
          <a:bodyPr wrap="square" rtlCol="0">
            <a:spAutoFit/>
          </a:bodyPr>
          <a:lstStyle/>
          <a:p>
            <a:pPr algn="ctr"/>
            <a:r>
              <a:rPr lang="en-GB" sz="4400" b="1" dirty="0">
                <a:solidFill>
                  <a:schemeClr val="accent1">
                    <a:lumMod val="75000"/>
                  </a:schemeClr>
                </a:solidFill>
              </a:rPr>
              <a:t>Equality of Opportunity - Legal </a:t>
            </a:r>
          </a:p>
        </p:txBody>
      </p:sp>
    </p:spTree>
    <p:extLst>
      <p:ext uri="{BB962C8B-B14F-4D97-AF65-F5344CB8AC3E}">
        <p14:creationId xmlns:p14="http://schemas.microsoft.com/office/powerpoint/2010/main" val="6564717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13538" y="1016117"/>
            <a:ext cx="8316924" cy="4760278"/>
          </a:xfrm>
          <a:prstGeom prst="rect">
            <a:avLst/>
          </a:prstGeom>
          <a:noFill/>
        </p:spPr>
        <p:txBody>
          <a:bodyPr wrap="square" rtlCol="0">
            <a:spAutoFit/>
          </a:bodyPr>
          <a:lstStyle/>
          <a:p>
            <a:pPr>
              <a:spcBef>
                <a:spcPts val="450"/>
              </a:spcBef>
              <a:spcAft>
                <a:spcPts val="450"/>
              </a:spcAft>
            </a:pPr>
            <a:r>
              <a:rPr lang="en-GB" sz="2000" b="1" dirty="0">
                <a:solidFill>
                  <a:schemeClr val="accent1">
                    <a:lumMod val="75000"/>
                  </a:schemeClr>
                </a:solidFill>
              </a:rPr>
              <a:t>Previous Legislation Included:</a:t>
            </a:r>
            <a:endParaRPr lang="en-GB" sz="200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the Equal Pay Act 1970</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the Sex Discrimination Act 1975</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the Race Relations Act 1976</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the Disability Discrimination Act 1995</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the Employment Equality (Religion or Belief) Regulations 2003</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the Employment Equality (Sexual Orientation) Regulations 2003</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the Employment Equality (Age) Regulations 2006</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the Equality Act 2006, [Part 2]</a:t>
            </a:r>
          </a:p>
          <a:p>
            <a:pPr marL="342900" indent="-342900">
              <a:spcBef>
                <a:spcPts val="450"/>
              </a:spcBef>
              <a:spcAft>
                <a:spcPts val="450"/>
              </a:spcAft>
              <a:buFont typeface="Arial" panose="020B0604020202020204" pitchFamily="34" charset="0"/>
              <a:buChar char="•"/>
            </a:pPr>
            <a:r>
              <a:rPr lang="en-GB" sz="2000" dirty="0">
                <a:solidFill>
                  <a:schemeClr val="accent1">
                    <a:lumMod val="75000"/>
                  </a:schemeClr>
                </a:solidFill>
              </a:rPr>
              <a:t>the Equality Act (Sexual Orientation) Regulations 2007</a:t>
            </a:r>
          </a:p>
          <a:p>
            <a:pPr algn="r">
              <a:spcBef>
                <a:spcPts val="450"/>
              </a:spcBef>
              <a:spcAft>
                <a:spcPts val="450"/>
              </a:spcAft>
            </a:pPr>
            <a:r>
              <a:rPr lang="en-GB" sz="2000" dirty="0">
                <a:solidFill>
                  <a:schemeClr val="accent1">
                    <a:lumMod val="75000"/>
                  </a:schemeClr>
                </a:solidFill>
              </a:rPr>
              <a:t>(Equality &amp; Human Rights Commission, 2016)</a:t>
            </a:r>
          </a:p>
        </p:txBody>
      </p:sp>
      <p:sp>
        <p:nvSpPr>
          <p:cNvPr id="7" name="TextBox 6"/>
          <p:cNvSpPr txBox="1"/>
          <p:nvPr/>
        </p:nvSpPr>
        <p:spPr>
          <a:xfrm>
            <a:off x="246888" y="141964"/>
            <a:ext cx="8650224" cy="769441"/>
          </a:xfrm>
          <a:prstGeom prst="rect">
            <a:avLst/>
          </a:prstGeom>
          <a:noFill/>
        </p:spPr>
        <p:txBody>
          <a:bodyPr wrap="square" rtlCol="0">
            <a:spAutoFit/>
          </a:bodyPr>
          <a:lstStyle/>
          <a:p>
            <a:pPr algn="ctr"/>
            <a:r>
              <a:rPr lang="en-GB" sz="4400" b="1" dirty="0">
                <a:solidFill>
                  <a:schemeClr val="accent1">
                    <a:lumMod val="75000"/>
                  </a:schemeClr>
                </a:solidFill>
              </a:rPr>
              <a:t>Equality of Opportunity - Legal</a:t>
            </a:r>
          </a:p>
        </p:txBody>
      </p:sp>
    </p:spTree>
    <p:extLst>
      <p:ext uri="{BB962C8B-B14F-4D97-AF65-F5344CB8AC3E}">
        <p14:creationId xmlns:p14="http://schemas.microsoft.com/office/powerpoint/2010/main" val="17482300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66917" y="1159148"/>
            <a:ext cx="8682149" cy="4539704"/>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t>UK Governments have continued to try to address such issues as the under-representation of women, people from ethnic minorities and people with disability in employment and particularly in positions of responsibility. For example;</a:t>
            </a:r>
          </a:p>
          <a:p>
            <a:pPr marL="342900" indent="-342900">
              <a:spcBef>
                <a:spcPts val="450"/>
              </a:spcBef>
              <a:spcAft>
                <a:spcPts val="450"/>
              </a:spcAft>
              <a:buFont typeface="Arial" panose="020B0604020202020204" pitchFamily="34" charset="0"/>
              <a:buChar char="•"/>
            </a:pPr>
            <a:r>
              <a:rPr lang="en-GB" sz="2400" dirty="0"/>
              <a:t>UK Government (2011) </a:t>
            </a:r>
            <a:r>
              <a:rPr lang="en-GB" sz="2400" i="1" dirty="0"/>
              <a:t>Women on Boards</a:t>
            </a:r>
            <a:r>
              <a:rPr lang="en-GB" sz="2400" dirty="0"/>
              <a:t> Available at:</a:t>
            </a:r>
            <a:r>
              <a:rPr lang="en-GB" sz="2400" i="1" dirty="0"/>
              <a:t> </a:t>
            </a:r>
            <a:r>
              <a:rPr lang="en-GB" sz="2400" dirty="0">
                <a:hlinkClick r:id="rId2"/>
              </a:rPr>
              <a:t>Women on boards</a:t>
            </a:r>
            <a:endParaRPr lang="en-GB" sz="2400" dirty="0"/>
          </a:p>
          <a:p>
            <a:pPr marL="342900" indent="-342900">
              <a:spcBef>
                <a:spcPts val="450"/>
              </a:spcBef>
              <a:spcAft>
                <a:spcPts val="450"/>
              </a:spcAft>
              <a:buFont typeface="Arial" panose="020B0604020202020204" pitchFamily="34" charset="0"/>
              <a:buChar char="•"/>
            </a:pPr>
            <a:r>
              <a:rPr lang="en-GB" sz="2400" dirty="0"/>
              <a:t>Ethnic Minority Employment Stake Holder Group (no Date) </a:t>
            </a:r>
            <a:r>
              <a:rPr lang="en-GB" sz="2400" dirty="0">
                <a:hlinkClick r:id="rId3"/>
              </a:rPr>
              <a:t>Ethnic Minority Employment Stakeholder Group - GOV.UK</a:t>
            </a:r>
            <a:endParaRPr lang="en-GB" sz="2400" dirty="0"/>
          </a:p>
          <a:p>
            <a:pPr marL="342900" indent="-342900">
              <a:spcBef>
                <a:spcPts val="450"/>
              </a:spcBef>
              <a:spcAft>
                <a:spcPts val="450"/>
              </a:spcAft>
              <a:buFont typeface="Arial" panose="020B0604020202020204" pitchFamily="34" charset="0"/>
              <a:buChar char="•"/>
            </a:pPr>
            <a:r>
              <a:rPr lang="en-GB" sz="2400" dirty="0"/>
              <a:t>Department for Work and Pensions (2025) </a:t>
            </a:r>
            <a:r>
              <a:rPr lang="en-GB" sz="2400" i="1" dirty="0"/>
              <a:t>Employing disabled people and people with health conditions</a:t>
            </a:r>
            <a:r>
              <a:rPr lang="en-GB" sz="2400" dirty="0"/>
              <a:t> </a:t>
            </a:r>
            <a:r>
              <a:rPr lang="en-GB" sz="2400" dirty="0">
                <a:hlinkClick r:id="rId4"/>
              </a:rPr>
              <a:t>Employing disabled people and people with health conditions - GOV.UK</a:t>
            </a:r>
            <a:r>
              <a:rPr lang="en-GB" sz="2400" dirty="0"/>
              <a:t> </a:t>
            </a:r>
          </a:p>
        </p:txBody>
      </p:sp>
      <p:sp>
        <p:nvSpPr>
          <p:cNvPr id="7" name="TextBox 6"/>
          <p:cNvSpPr txBox="1"/>
          <p:nvPr/>
        </p:nvSpPr>
        <p:spPr>
          <a:xfrm>
            <a:off x="443973" y="232351"/>
            <a:ext cx="8256054" cy="769441"/>
          </a:xfrm>
          <a:prstGeom prst="rect">
            <a:avLst/>
          </a:prstGeom>
          <a:noFill/>
        </p:spPr>
        <p:txBody>
          <a:bodyPr wrap="square" rtlCol="0">
            <a:spAutoFit/>
          </a:bodyPr>
          <a:lstStyle/>
          <a:p>
            <a:pPr algn="ctr"/>
            <a:r>
              <a:rPr lang="en-GB" sz="4400" b="1" dirty="0"/>
              <a:t>Equality of Opportunity - Policy</a:t>
            </a:r>
          </a:p>
        </p:txBody>
      </p:sp>
    </p:spTree>
    <p:extLst>
      <p:ext uri="{BB962C8B-B14F-4D97-AF65-F5344CB8AC3E}">
        <p14:creationId xmlns:p14="http://schemas.microsoft.com/office/powerpoint/2010/main" val="25069529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1A3D04-F13B-D3A8-AF01-BD5FEF804F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A54360-C988-DA43-531A-136B889DD490}"/>
              </a:ext>
            </a:extLst>
          </p:cNvPr>
          <p:cNvSpPr>
            <a:spLocks noGrp="1"/>
          </p:cNvSpPr>
          <p:nvPr>
            <p:ph type="title"/>
          </p:nvPr>
        </p:nvSpPr>
        <p:spPr>
          <a:xfrm>
            <a:off x="1352452" y="216218"/>
            <a:ext cx="6172200" cy="529568"/>
          </a:xfrm>
        </p:spPr>
        <p:txBody>
          <a:bodyPr>
            <a:noAutofit/>
          </a:bodyPr>
          <a:lstStyle/>
          <a:p>
            <a:pPr algn="ctr"/>
            <a:r>
              <a:rPr lang="en-GB" b="1" dirty="0">
                <a:solidFill>
                  <a:schemeClr val="accent1">
                    <a:lumMod val="75000"/>
                  </a:schemeClr>
                </a:solidFill>
              </a:rPr>
              <a:t>Equity or Equality</a:t>
            </a:r>
          </a:p>
        </p:txBody>
      </p:sp>
      <p:sp>
        <p:nvSpPr>
          <p:cNvPr id="7" name="TextBox 6">
            <a:extLst>
              <a:ext uri="{FF2B5EF4-FFF2-40B4-BE49-F238E27FC236}">
                <a16:creationId xmlns:a16="http://schemas.microsoft.com/office/drawing/2014/main" id="{70CA7AAB-34EE-4645-FB57-E801EF2892FD}"/>
              </a:ext>
            </a:extLst>
          </p:cNvPr>
          <p:cNvSpPr txBox="1"/>
          <p:nvPr/>
        </p:nvSpPr>
        <p:spPr>
          <a:xfrm>
            <a:off x="195946" y="945620"/>
            <a:ext cx="8374065" cy="3057247"/>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Some argue that equity is linked to the concept of equality being </a:t>
            </a:r>
            <a:r>
              <a:rPr lang="en-GB" sz="2200" b="1" dirty="0">
                <a:solidFill>
                  <a:schemeClr val="accent1">
                    <a:lumMod val="75000"/>
                  </a:schemeClr>
                </a:solidFill>
              </a:rPr>
              <a:t>even handed treatment</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In this sense it relates to the idea that two people doing a similar job should get similar rates of pay for doing that work (distributive justice)</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It also relates to the expectation that two people who have committed similar crimes will receive similar punishments from the justice system (criminal justice)</a:t>
            </a:r>
          </a:p>
        </p:txBody>
      </p:sp>
      <p:sp>
        <p:nvSpPr>
          <p:cNvPr id="8" name="TextBox 7">
            <a:extLst>
              <a:ext uri="{FF2B5EF4-FFF2-40B4-BE49-F238E27FC236}">
                <a16:creationId xmlns:a16="http://schemas.microsoft.com/office/drawing/2014/main" id="{3A4320E1-D1D7-DA59-536D-403E68620DF9}"/>
              </a:ext>
            </a:extLst>
          </p:cNvPr>
          <p:cNvSpPr txBox="1"/>
          <p:nvPr/>
        </p:nvSpPr>
        <p:spPr>
          <a:xfrm>
            <a:off x="2208516" y="4202701"/>
            <a:ext cx="4460072" cy="738664"/>
          </a:xfrm>
          <a:prstGeom prst="rect">
            <a:avLst/>
          </a:prstGeom>
          <a:noFill/>
        </p:spPr>
        <p:txBody>
          <a:bodyPr wrap="square" rtlCol="0">
            <a:spAutoFit/>
          </a:bodyPr>
          <a:lstStyle/>
          <a:p>
            <a:pPr algn="ctr"/>
            <a:r>
              <a:rPr lang="en-GB" sz="2100" i="1" dirty="0">
                <a:solidFill>
                  <a:schemeClr val="accent1">
                    <a:lumMod val="75000"/>
                  </a:schemeClr>
                </a:solidFill>
              </a:rPr>
              <a:t>Can you think of examples of situations where this is not the case?</a:t>
            </a:r>
          </a:p>
        </p:txBody>
      </p:sp>
      <p:pic>
        <p:nvPicPr>
          <p:cNvPr id="9" name="Picture 8" descr="Icon - Question Mark">
            <a:extLst>
              <a:ext uri="{FF2B5EF4-FFF2-40B4-BE49-F238E27FC236}">
                <a16:creationId xmlns:a16="http://schemas.microsoft.com/office/drawing/2014/main" id="{BFEF4849-E824-9E14-B986-CA5071BE52A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785189" y="4291797"/>
            <a:ext cx="479101" cy="479101"/>
          </a:xfrm>
          <a:prstGeom prst="rect">
            <a:avLst/>
          </a:prstGeom>
        </p:spPr>
      </p:pic>
      <p:pic>
        <p:nvPicPr>
          <p:cNvPr id="11" name="Picture 10" descr="Icon - link to additional information Ethnicity and the criminal justice system: What does recent data say on over-representation? (Yasin &amp; Sturge, 2020)">
            <a:hlinkClick r:id="rId3"/>
            <a:extLst>
              <a:ext uri="{FF2B5EF4-FFF2-40B4-BE49-F238E27FC236}">
                <a16:creationId xmlns:a16="http://schemas.microsoft.com/office/drawing/2014/main" id="{81450162-FF53-613C-0015-F2AFA3D67B3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33418" y="5195699"/>
            <a:ext cx="641119" cy="641119"/>
          </a:xfrm>
          <a:prstGeom prst="rect">
            <a:avLst/>
          </a:prstGeom>
        </p:spPr>
      </p:pic>
      <p:sp>
        <p:nvSpPr>
          <p:cNvPr id="3" name="TextBox 2">
            <a:extLst>
              <a:ext uri="{FF2B5EF4-FFF2-40B4-BE49-F238E27FC236}">
                <a16:creationId xmlns:a16="http://schemas.microsoft.com/office/drawing/2014/main" id="{00AE7F09-25D2-E5E4-F30B-7CC599552102}"/>
              </a:ext>
            </a:extLst>
          </p:cNvPr>
          <p:cNvSpPr txBox="1"/>
          <p:nvPr/>
        </p:nvSpPr>
        <p:spPr>
          <a:xfrm>
            <a:off x="1274537" y="5202863"/>
            <a:ext cx="7389212" cy="584775"/>
          </a:xfrm>
          <a:prstGeom prst="rect">
            <a:avLst/>
          </a:prstGeom>
          <a:noFill/>
        </p:spPr>
        <p:txBody>
          <a:bodyPr wrap="square" rtlCol="0">
            <a:spAutoFit/>
          </a:bodyPr>
          <a:lstStyle/>
          <a:p>
            <a:r>
              <a:rPr lang="en-GB" sz="1600" b="0" i="0" dirty="0">
                <a:solidFill>
                  <a:schemeClr val="accent1">
                    <a:lumMod val="75000"/>
                  </a:schemeClr>
                </a:solidFill>
                <a:effectLst/>
                <a:latin typeface="national"/>
              </a:rPr>
              <a:t>Ethnicity and the criminal justice system: What does recent data say on over-representation? (Yasin &amp; Sturge, 2020)</a:t>
            </a:r>
          </a:p>
        </p:txBody>
      </p:sp>
    </p:spTree>
    <p:extLst>
      <p:ext uri="{BB962C8B-B14F-4D97-AF65-F5344CB8AC3E}">
        <p14:creationId xmlns:p14="http://schemas.microsoft.com/office/powerpoint/2010/main" val="22119751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916" y="208026"/>
            <a:ext cx="6172200" cy="529568"/>
          </a:xfrm>
        </p:spPr>
        <p:txBody>
          <a:bodyPr>
            <a:noAutofit/>
          </a:bodyPr>
          <a:lstStyle/>
          <a:p>
            <a:pPr algn="ctr"/>
            <a:r>
              <a:rPr lang="en-GB" b="1" dirty="0">
                <a:solidFill>
                  <a:schemeClr val="accent1">
                    <a:lumMod val="75000"/>
                  </a:schemeClr>
                </a:solidFill>
              </a:rPr>
              <a:t>Equity not Equality</a:t>
            </a:r>
          </a:p>
        </p:txBody>
      </p:sp>
      <p:sp>
        <p:nvSpPr>
          <p:cNvPr id="7" name="TextBox 6"/>
          <p:cNvSpPr txBox="1"/>
          <p:nvPr/>
        </p:nvSpPr>
        <p:spPr>
          <a:xfrm>
            <a:off x="201168" y="925284"/>
            <a:ext cx="8702272" cy="4539704"/>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However, equity has another sense from an ‘older meaning of equity referred to the need to modify the consequences of a strict application of the law to avoid unfair or unconscionable outcomes’ (Brown </a:t>
            </a:r>
            <a:r>
              <a:rPr lang="en-GB" sz="2200" i="1" dirty="0">
                <a:solidFill>
                  <a:schemeClr val="accent1">
                    <a:lumMod val="75000"/>
                  </a:schemeClr>
                </a:solidFill>
              </a:rPr>
              <a:t>et al, </a:t>
            </a:r>
            <a:r>
              <a:rPr lang="en-GB" sz="2200" dirty="0">
                <a:solidFill>
                  <a:schemeClr val="accent1">
                    <a:lumMod val="75000"/>
                  </a:schemeClr>
                </a:solidFill>
              </a:rPr>
              <a:t>2018)</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George Frederickson, (2015) has argued that this interpretation of equity places a responsibility on those in government not to assume that person A is the same a person B</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In this sense </a:t>
            </a:r>
            <a:r>
              <a:rPr lang="en-GB" sz="2200" b="1" dirty="0">
                <a:solidFill>
                  <a:schemeClr val="accent1">
                    <a:lumMod val="75000"/>
                  </a:schemeClr>
                </a:solidFill>
              </a:rPr>
              <a:t>equity</a:t>
            </a:r>
            <a:r>
              <a:rPr lang="en-GB" sz="2200" dirty="0">
                <a:solidFill>
                  <a:schemeClr val="accent1">
                    <a:lumMod val="75000"/>
                  </a:schemeClr>
                </a:solidFill>
              </a:rPr>
              <a:t> can be seen to be an attempt to address the inequalities set up by the </a:t>
            </a:r>
            <a:r>
              <a:rPr lang="en-GB" sz="2200" b="1" dirty="0">
                <a:solidFill>
                  <a:schemeClr val="accent1">
                    <a:lumMod val="75000"/>
                  </a:schemeClr>
                </a:solidFill>
              </a:rPr>
              <a:t>even-handed treatment</a:t>
            </a:r>
            <a:r>
              <a:rPr lang="en-GB" sz="2200" dirty="0">
                <a:solidFill>
                  <a:schemeClr val="accent1">
                    <a:lumMod val="75000"/>
                  </a:schemeClr>
                </a:solidFill>
              </a:rPr>
              <a:t> approach to equality the we have looked at previously</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It places the focus on the individual rather than on a ‘one size fits all’ approach</a:t>
            </a:r>
          </a:p>
        </p:txBody>
      </p:sp>
    </p:spTree>
    <p:extLst>
      <p:ext uri="{BB962C8B-B14F-4D97-AF65-F5344CB8AC3E}">
        <p14:creationId xmlns:p14="http://schemas.microsoft.com/office/powerpoint/2010/main" val="25509629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64663-A3CF-E708-E8D7-8D892D7958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39FD97-1A1A-75B1-F392-3CCC5EA09B1E}"/>
              </a:ext>
            </a:extLst>
          </p:cNvPr>
          <p:cNvSpPr>
            <a:spLocks noGrp="1"/>
          </p:cNvSpPr>
          <p:nvPr>
            <p:ph type="title"/>
          </p:nvPr>
        </p:nvSpPr>
        <p:spPr>
          <a:xfrm>
            <a:off x="1294916" y="208026"/>
            <a:ext cx="6172200" cy="529568"/>
          </a:xfrm>
        </p:spPr>
        <p:txBody>
          <a:bodyPr>
            <a:noAutofit/>
          </a:bodyPr>
          <a:lstStyle/>
          <a:p>
            <a:pPr algn="ctr"/>
            <a:r>
              <a:rPr lang="en-GB" b="1" dirty="0">
                <a:solidFill>
                  <a:schemeClr val="accent1">
                    <a:lumMod val="75000"/>
                  </a:schemeClr>
                </a:solidFill>
              </a:rPr>
              <a:t>Equity not Equality</a:t>
            </a:r>
          </a:p>
        </p:txBody>
      </p:sp>
      <p:sp>
        <p:nvSpPr>
          <p:cNvPr id="7" name="TextBox 6">
            <a:extLst>
              <a:ext uri="{FF2B5EF4-FFF2-40B4-BE49-F238E27FC236}">
                <a16:creationId xmlns:a16="http://schemas.microsoft.com/office/drawing/2014/main" id="{298E5A12-7583-7366-2154-619927BF31C7}"/>
              </a:ext>
            </a:extLst>
          </p:cNvPr>
          <p:cNvSpPr txBox="1"/>
          <p:nvPr/>
        </p:nvSpPr>
        <p:spPr>
          <a:xfrm>
            <a:off x="292608" y="1510500"/>
            <a:ext cx="8702272" cy="3431709"/>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This point was made by economist and academic Ha-Joon Chang (2010), when he stated;</a:t>
            </a:r>
          </a:p>
          <a:p>
            <a:pPr>
              <a:spcBef>
                <a:spcPts val="450"/>
              </a:spcBef>
              <a:spcAft>
                <a:spcPts val="450"/>
              </a:spcAft>
            </a:pPr>
            <a:endParaRPr lang="en-GB" sz="2400" dirty="0">
              <a:solidFill>
                <a:schemeClr val="accent1">
                  <a:lumMod val="75000"/>
                </a:schemeClr>
              </a:solidFill>
            </a:endParaRPr>
          </a:p>
          <a:p>
            <a:pPr algn="ctr">
              <a:spcBef>
                <a:spcPts val="450"/>
              </a:spcBef>
              <a:spcAft>
                <a:spcPts val="450"/>
              </a:spcAft>
            </a:pPr>
            <a:r>
              <a:rPr lang="en-GB" sz="2400" dirty="0">
                <a:solidFill>
                  <a:schemeClr val="accent1">
                    <a:lumMod val="75000"/>
                  </a:schemeClr>
                </a:solidFill>
              </a:rPr>
              <a:t>"Equality of opportunity is not enough. Unless we create an environment where everyone is guaranteed some minimum capabilities through some guarantee of minimum income, education, and healthcare, we cannot say that we have fair competition."</a:t>
            </a:r>
          </a:p>
        </p:txBody>
      </p:sp>
    </p:spTree>
    <p:extLst>
      <p:ext uri="{BB962C8B-B14F-4D97-AF65-F5344CB8AC3E}">
        <p14:creationId xmlns:p14="http://schemas.microsoft.com/office/powerpoint/2010/main" val="42453083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1220" y="310398"/>
            <a:ext cx="6172200" cy="529568"/>
          </a:xfrm>
        </p:spPr>
        <p:txBody>
          <a:bodyPr>
            <a:noAutofit/>
          </a:bodyPr>
          <a:lstStyle/>
          <a:p>
            <a:pPr algn="ctr"/>
            <a:r>
              <a:rPr lang="en-GB" b="1" dirty="0">
                <a:solidFill>
                  <a:schemeClr val="accent1">
                    <a:lumMod val="75000"/>
                  </a:schemeClr>
                </a:solidFill>
              </a:rPr>
              <a:t>Equity not Equality</a:t>
            </a:r>
          </a:p>
        </p:txBody>
      </p:sp>
      <p:pic>
        <p:nvPicPr>
          <p:cNvPr id="3" name="Picture 2" descr="Image - representing the difference between Equality and Equity"/>
          <p:cNvPicPr>
            <a:picLocks noChangeAspect="1"/>
          </p:cNvPicPr>
          <p:nvPr/>
        </p:nvPicPr>
        <p:blipFill>
          <a:blip r:embed="rId2"/>
          <a:stretch>
            <a:fillRect/>
          </a:stretch>
        </p:blipFill>
        <p:spPr>
          <a:xfrm>
            <a:off x="1719008" y="1149140"/>
            <a:ext cx="5616623" cy="4077689"/>
          </a:xfrm>
          <a:prstGeom prst="rect">
            <a:avLst/>
          </a:prstGeom>
        </p:spPr>
      </p:pic>
    </p:spTree>
    <p:extLst>
      <p:ext uri="{BB962C8B-B14F-4D97-AF65-F5344CB8AC3E}">
        <p14:creationId xmlns:p14="http://schemas.microsoft.com/office/powerpoint/2010/main" val="12450125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34E957-9878-335C-1D9D-BC79624294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7E7CCE-CE4E-DE85-D5B9-7B1187EE4EA5}"/>
              </a:ext>
            </a:extLst>
          </p:cNvPr>
          <p:cNvSpPr>
            <a:spLocks noGrp="1"/>
          </p:cNvSpPr>
          <p:nvPr>
            <p:ph type="title"/>
          </p:nvPr>
        </p:nvSpPr>
        <p:spPr>
          <a:xfrm>
            <a:off x="544068" y="291464"/>
            <a:ext cx="6172200" cy="583574"/>
          </a:xfrm>
        </p:spPr>
        <p:txBody>
          <a:bodyPr>
            <a:normAutofit/>
          </a:bodyPr>
          <a:lstStyle/>
          <a:p>
            <a:r>
              <a:rPr lang="en-GB" sz="2700" b="1" dirty="0"/>
              <a:t>References</a:t>
            </a:r>
          </a:p>
        </p:txBody>
      </p:sp>
      <p:sp>
        <p:nvSpPr>
          <p:cNvPr id="10" name="TextBox 9">
            <a:extLst>
              <a:ext uri="{FF2B5EF4-FFF2-40B4-BE49-F238E27FC236}">
                <a16:creationId xmlns:a16="http://schemas.microsoft.com/office/drawing/2014/main" id="{D8AC3A0D-D6A4-04CB-CD08-B43C3714B90B}"/>
              </a:ext>
            </a:extLst>
          </p:cNvPr>
          <p:cNvSpPr txBox="1"/>
          <p:nvPr/>
        </p:nvSpPr>
        <p:spPr>
          <a:xfrm>
            <a:off x="240523" y="875038"/>
            <a:ext cx="8662953" cy="5470728"/>
          </a:xfrm>
          <a:prstGeom prst="rect">
            <a:avLst/>
          </a:prstGeom>
          <a:noFill/>
        </p:spPr>
        <p:txBody>
          <a:bodyPr wrap="square" rtlCol="0">
            <a:spAutoFit/>
          </a:bodyPr>
          <a:lstStyle/>
          <a:p>
            <a:pPr>
              <a:spcBef>
                <a:spcPts val="600"/>
              </a:spcBef>
              <a:spcAft>
                <a:spcPts val="600"/>
              </a:spcAft>
            </a:pPr>
            <a:r>
              <a:rPr lang="en-GB" sz="1200" dirty="0"/>
              <a:t>Allen, F.A. (1959) ‘Criminal Justice, Legal Values and the Rehabilitative Ideal’ </a:t>
            </a:r>
            <a:r>
              <a:rPr lang="en-GB" sz="1200" i="1" dirty="0"/>
              <a:t>Journal of Criminal Law and Criminology </a:t>
            </a:r>
            <a:r>
              <a:rPr lang="en-GB" sz="1200" dirty="0"/>
              <a:t>Vol. 5 Issue 3 Available at: </a:t>
            </a:r>
            <a:r>
              <a:rPr lang="en-GB" sz="1200" dirty="0">
                <a:hlinkClick r:id="rId2"/>
              </a:rPr>
              <a:t>Criminal Justice, Legal Values and the Rehabilitative Ideal </a:t>
            </a:r>
            <a:r>
              <a:rPr lang="en-GB" sz="1200" dirty="0"/>
              <a:t> [Last Accessed 07/01/2026]</a:t>
            </a:r>
          </a:p>
          <a:p>
            <a:pPr>
              <a:spcBef>
                <a:spcPts val="600"/>
              </a:spcBef>
              <a:spcAft>
                <a:spcPts val="600"/>
              </a:spcAft>
            </a:pPr>
            <a:r>
              <a:rPr lang="en-GB" sz="1200" dirty="0"/>
              <a:t>BBC News (2022) ‘Who are the Uyghurs and why is China being accused of genocide?’ </a:t>
            </a:r>
            <a:r>
              <a:rPr lang="en-GB" sz="1200" i="1" dirty="0"/>
              <a:t>BBC News Website</a:t>
            </a:r>
            <a:r>
              <a:rPr lang="en-GB" sz="1200" dirty="0"/>
              <a:t> Available at: </a:t>
            </a:r>
            <a:r>
              <a:rPr lang="en-GB" sz="1200" dirty="0">
                <a:hlinkClick r:id="rId3"/>
              </a:rPr>
              <a:t>Who are the Uyghurs and why is China being accused of genocide? - BBC News</a:t>
            </a:r>
            <a:r>
              <a:rPr lang="en-GB" sz="1200" dirty="0"/>
              <a:t> [Last Accessed 07/01/2026]</a:t>
            </a:r>
          </a:p>
          <a:p>
            <a:pPr>
              <a:spcBef>
                <a:spcPts val="600"/>
              </a:spcBef>
              <a:spcAft>
                <a:spcPts val="600"/>
              </a:spcAft>
            </a:pPr>
            <a:r>
              <a:rPr lang="en-GB" sz="1200" dirty="0"/>
              <a:t>Bill of Rights </a:t>
            </a:r>
            <a:r>
              <a:rPr lang="en-GB" sz="1200" dirty="0" err="1"/>
              <a:t>Institue</a:t>
            </a:r>
            <a:r>
              <a:rPr lang="en-GB" sz="1200" dirty="0"/>
              <a:t> (No Date) </a:t>
            </a:r>
            <a:r>
              <a:rPr lang="en-GB" sz="1200" i="1" dirty="0"/>
              <a:t>Bill of Rights: The 1st Ten Amendments</a:t>
            </a:r>
            <a:r>
              <a:rPr lang="en-GB" sz="1200" dirty="0"/>
              <a:t> Available at: </a:t>
            </a:r>
            <a:r>
              <a:rPr lang="en-GB" sz="1200" dirty="0">
                <a:hlinkClick r:id="rId4"/>
              </a:rPr>
              <a:t>Bill of Rights | The US Constitution | Amendments | 1st Amendment | 2nd Amendment | Bill of Rights Institute</a:t>
            </a:r>
            <a:r>
              <a:rPr lang="en-GB" sz="1200" dirty="0"/>
              <a:t> [Last Accessed 07/01/2026]</a:t>
            </a:r>
          </a:p>
          <a:p>
            <a:pPr>
              <a:spcBef>
                <a:spcPts val="600"/>
              </a:spcBef>
              <a:spcAft>
                <a:spcPts val="600"/>
              </a:spcAft>
            </a:pPr>
            <a:r>
              <a:rPr lang="en-GB" sz="1200" dirty="0"/>
              <a:t>Blomqvist, P. &amp; Palme, J. (2020) ‘Universalism in Welfare Policy: The Swedish Case beyond 1990’ </a:t>
            </a:r>
            <a:r>
              <a:rPr lang="en-GB" sz="1200" i="1" dirty="0"/>
              <a:t>Social Inclusion</a:t>
            </a:r>
            <a:r>
              <a:rPr lang="en-GB" sz="1200" dirty="0"/>
              <a:t> Vol. 8 Issue 1 Available at: </a:t>
            </a:r>
            <a:r>
              <a:rPr lang="en-GB" sz="1200" dirty="0">
                <a:hlinkClick r:id="rId5"/>
              </a:rPr>
              <a:t>Universalism in Welfare Policy: The Swedish Case beyond 1990 | Article | Social Inclusion</a:t>
            </a:r>
            <a:r>
              <a:rPr lang="en-GB" sz="1200" dirty="0"/>
              <a:t> [Last Accessed 07/01/2026]</a:t>
            </a:r>
          </a:p>
          <a:p>
            <a:pPr>
              <a:spcBef>
                <a:spcPts val="600"/>
              </a:spcBef>
              <a:spcAft>
                <a:spcPts val="600"/>
              </a:spcAft>
            </a:pPr>
            <a:r>
              <a:rPr lang="en-GB" sz="1200" dirty="0"/>
              <a:t>British Institute of Human Rights (2025) </a:t>
            </a:r>
            <a:r>
              <a:rPr lang="en-GB" sz="1200" i="1" dirty="0"/>
              <a:t>What is the Magna Carta?</a:t>
            </a:r>
            <a:r>
              <a:rPr lang="en-GB" sz="1200" dirty="0"/>
              <a:t> Available at: </a:t>
            </a:r>
            <a:r>
              <a:rPr lang="en-GB" sz="1200" dirty="0">
                <a:hlinkClick r:id="rId6"/>
              </a:rPr>
              <a:t>What is the Magna Carta? | BIHR</a:t>
            </a:r>
            <a:r>
              <a:rPr lang="en-GB" sz="1200" dirty="0"/>
              <a:t> [Last Accessed 07/01/2026]</a:t>
            </a:r>
          </a:p>
          <a:p>
            <a:pPr>
              <a:spcBef>
                <a:spcPts val="600"/>
              </a:spcBef>
              <a:spcAft>
                <a:spcPts val="600"/>
              </a:spcAft>
            </a:pPr>
            <a:r>
              <a:rPr lang="en-GB" sz="1200" dirty="0"/>
              <a:t>Brown, Garrett W, McLean, Iain &amp; McMillan, Alistair, (2018) </a:t>
            </a:r>
            <a:r>
              <a:rPr lang="en-GB" sz="1200" i="1" dirty="0"/>
              <a:t>The Concise Oxford Dictionary of Politics and International Relations</a:t>
            </a:r>
            <a:r>
              <a:rPr lang="en-GB" sz="1200" dirty="0"/>
              <a:t> Oxford: Oxford University Press Available at: </a:t>
            </a:r>
            <a:r>
              <a:rPr lang="en-GB" sz="1200" dirty="0">
                <a:hlinkClick r:id="rId7"/>
              </a:rPr>
              <a:t>Politics - Oxford Reference </a:t>
            </a:r>
            <a:r>
              <a:rPr lang="en-GB" sz="1200" dirty="0"/>
              <a:t>[Last Accessed 07/01/2026]</a:t>
            </a:r>
          </a:p>
          <a:p>
            <a:pPr>
              <a:spcBef>
                <a:spcPts val="600"/>
              </a:spcBef>
              <a:spcAft>
                <a:spcPts val="600"/>
              </a:spcAft>
            </a:pPr>
            <a:r>
              <a:rPr lang="en-GB" sz="1200" dirty="0"/>
              <a:t>Calhoun, C. [Ed.] (2002) </a:t>
            </a:r>
            <a:r>
              <a:rPr lang="en-GB" sz="1200" i="1" dirty="0"/>
              <a:t>Dictionary of the Social Sciences </a:t>
            </a:r>
            <a:r>
              <a:rPr lang="en-GB" sz="1200" dirty="0"/>
              <a:t>Oxford: Oxford University Press Available at: </a:t>
            </a:r>
            <a:r>
              <a:rPr lang="en-GB" sz="1200" dirty="0">
                <a:hlinkClick r:id="rId8"/>
              </a:rPr>
              <a:t>Dictionary of the Social Sciences - Oxford Reference</a:t>
            </a:r>
            <a:r>
              <a:rPr lang="en-GB" sz="1200" dirty="0"/>
              <a:t> [Last Accessed 07/01/2026]</a:t>
            </a:r>
          </a:p>
          <a:p>
            <a:pPr>
              <a:spcBef>
                <a:spcPts val="450"/>
              </a:spcBef>
              <a:spcAft>
                <a:spcPts val="450"/>
              </a:spcAft>
            </a:pPr>
            <a:r>
              <a:rPr lang="en-GB" sz="1200" dirty="0"/>
              <a:t>Carter, Ian, (2019) "Positive and Negative Liberty", </a:t>
            </a:r>
            <a:r>
              <a:rPr lang="en-GB" sz="1200" i="1" dirty="0"/>
              <a:t>The Stanford </a:t>
            </a:r>
            <a:r>
              <a:rPr lang="en-GB" sz="1200" i="1" dirty="0" err="1"/>
              <a:t>Encyclopedia</a:t>
            </a:r>
            <a:r>
              <a:rPr lang="en-GB" sz="1200" i="1" dirty="0"/>
              <a:t> of Philosophy </a:t>
            </a:r>
            <a:r>
              <a:rPr lang="en-GB" sz="1200" dirty="0"/>
              <a:t> Edward N. Zalta (ed.), </a:t>
            </a:r>
            <a:r>
              <a:rPr lang="en-GB" sz="1200" dirty="0">
                <a:hlinkClick r:id="rId9"/>
              </a:rPr>
              <a:t>Positive and Negative Liberty (Stanford </a:t>
            </a:r>
            <a:r>
              <a:rPr lang="en-GB" sz="1200" dirty="0" err="1">
                <a:hlinkClick r:id="rId9"/>
              </a:rPr>
              <a:t>Encyclopedia</a:t>
            </a:r>
            <a:r>
              <a:rPr lang="en-GB" sz="1200" dirty="0">
                <a:hlinkClick r:id="rId9"/>
              </a:rPr>
              <a:t> of Philosophy/Winter 2019 Edition)</a:t>
            </a:r>
            <a:r>
              <a:rPr lang="en-GB" sz="1200" dirty="0"/>
              <a:t> [Last Accessed 07/01/2026]</a:t>
            </a:r>
          </a:p>
          <a:p>
            <a:pPr>
              <a:spcBef>
                <a:spcPts val="600"/>
              </a:spcBef>
              <a:spcAft>
                <a:spcPts val="600"/>
              </a:spcAft>
            </a:pPr>
            <a:r>
              <a:rPr lang="en-GB" sz="1200" dirty="0"/>
              <a:t>Chang, H-J. (2010) </a:t>
            </a:r>
            <a:r>
              <a:rPr lang="en-GB" sz="1200" i="1" dirty="0"/>
              <a:t>23 Things They Don’t Tell you About Capitalism</a:t>
            </a:r>
            <a:r>
              <a:rPr lang="en-GB" sz="1200" dirty="0"/>
              <a:t> London: Allen Lane Available at: </a:t>
            </a:r>
            <a:r>
              <a:rPr lang="en-GB" sz="1200" dirty="0">
                <a:hlinkClick r:id="rId10"/>
              </a:rPr>
              <a:t>23 Things They Don’t Tell You about Capitalism</a:t>
            </a:r>
            <a:r>
              <a:rPr lang="en-GB" sz="1200" dirty="0"/>
              <a:t> [Last Accessed 07/01/2026]</a:t>
            </a:r>
          </a:p>
          <a:p>
            <a:pPr>
              <a:spcBef>
                <a:spcPts val="450"/>
              </a:spcBef>
              <a:spcAft>
                <a:spcPts val="450"/>
              </a:spcAft>
            </a:pPr>
            <a:r>
              <a:rPr lang="en-GB" sz="1200" dirty="0"/>
              <a:t>Department for Work and Pensions (2025) </a:t>
            </a:r>
            <a:r>
              <a:rPr lang="en-GB" sz="1200" i="1" dirty="0"/>
              <a:t>Employing disabled people and people with health conditions</a:t>
            </a:r>
            <a:r>
              <a:rPr lang="en-GB" sz="1200" dirty="0"/>
              <a:t> </a:t>
            </a:r>
            <a:r>
              <a:rPr lang="en-GB" sz="1200" dirty="0">
                <a:hlinkClick r:id="rId11"/>
              </a:rPr>
              <a:t>Employing disabled people and people with health conditions - GOV.UK</a:t>
            </a:r>
            <a:r>
              <a:rPr lang="en-GB" sz="1200" dirty="0"/>
              <a:t> [Last Accessed 07/01/2026]</a:t>
            </a:r>
          </a:p>
          <a:p>
            <a:pPr>
              <a:spcBef>
                <a:spcPts val="450"/>
              </a:spcBef>
              <a:spcAft>
                <a:spcPts val="450"/>
              </a:spcAft>
            </a:pPr>
            <a:endParaRPr lang="en-GB" sz="1200" dirty="0"/>
          </a:p>
        </p:txBody>
      </p:sp>
    </p:spTree>
    <p:extLst>
      <p:ext uri="{BB962C8B-B14F-4D97-AF65-F5344CB8AC3E}">
        <p14:creationId xmlns:p14="http://schemas.microsoft.com/office/powerpoint/2010/main" val="18988304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F059B-071B-6BEE-94C5-8765F1574C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6E0431-BC3D-2656-F93F-75C0EDF2BF5B}"/>
              </a:ext>
            </a:extLst>
          </p:cNvPr>
          <p:cNvSpPr>
            <a:spLocks noGrp="1"/>
          </p:cNvSpPr>
          <p:nvPr>
            <p:ph type="title"/>
          </p:nvPr>
        </p:nvSpPr>
        <p:spPr>
          <a:xfrm>
            <a:off x="544068" y="291464"/>
            <a:ext cx="6172200" cy="583574"/>
          </a:xfrm>
        </p:spPr>
        <p:txBody>
          <a:bodyPr>
            <a:normAutofit/>
          </a:bodyPr>
          <a:lstStyle/>
          <a:p>
            <a:r>
              <a:rPr lang="en-GB" sz="2700" b="1" dirty="0"/>
              <a:t>References</a:t>
            </a:r>
          </a:p>
        </p:txBody>
      </p:sp>
      <p:sp>
        <p:nvSpPr>
          <p:cNvPr id="10" name="TextBox 9">
            <a:extLst>
              <a:ext uri="{FF2B5EF4-FFF2-40B4-BE49-F238E27FC236}">
                <a16:creationId xmlns:a16="http://schemas.microsoft.com/office/drawing/2014/main" id="{92ED1092-02DA-570C-BFE2-DF24A6A48DF0}"/>
              </a:ext>
            </a:extLst>
          </p:cNvPr>
          <p:cNvSpPr txBox="1"/>
          <p:nvPr/>
        </p:nvSpPr>
        <p:spPr>
          <a:xfrm>
            <a:off x="240523" y="888561"/>
            <a:ext cx="8821181" cy="4239622"/>
          </a:xfrm>
          <a:prstGeom prst="rect">
            <a:avLst/>
          </a:prstGeom>
          <a:noFill/>
        </p:spPr>
        <p:txBody>
          <a:bodyPr wrap="square" rtlCol="0">
            <a:spAutoFit/>
          </a:bodyPr>
          <a:lstStyle/>
          <a:p>
            <a:pPr>
              <a:spcBef>
                <a:spcPts val="450"/>
              </a:spcBef>
              <a:spcAft>
                <a:spcPts val="450"/>
              </a:spcAft>
            </a:pPr>
            <a:r>
              <a:rPr lang="en-GB" sz="1200" dirty="0"/>
              <a:t>Derrida, J. (2016) </a:t>
            </a:r>
            <a:r>
              <a:rPr lang="en-GB" sz="1200" i="1" dirty="0"/>
              <a:t>Of Grammatology </a:t>
            </a:r>
            <a:r>
              <a:rPr lang="en-GB" sz="1200" dirty="0"/>
              <a:t>New York: John’s Hopkins University Press</a:t>
            </a:r>
          </a:p>
          <a:p>
            <a:pPr>
              <a:spcBef>
                <a:spcPts val="600"/>
              </a:spcBef>
              <a:spcAft>
                <a:spcPts val="600"/>
              </a:spcAft>
            </a:pPr>
            <a:r>
              <a:rPr lang="en-GB" sz="1200" dirty="0"/>
              <a:t>Equality and Human Rights Commission (2016) </a:t>
            </a:r>
            <a:r>
              <a:rPr lang="en-GB" sz="1200" i="1" dirty="0"/>
              <a:t>What is the Equality Act </a:t>
            </a:r>
            <a:r>
              <a:rPr lang="en-GB" sz="1200" dirty="0"/>
              <a:t>Available at: </a:t>
            </a:r>
            <a:r>
              <a:rPr lang="en-GB" sz="1200" dirty="0">
                <a:hlinkClick r:id="rId2"/>
              </a:rPr>
              <a:t>What is the Equality Act? | EHRC </a:t>
            </a:r>
            <a:r>
              <a:rPr lang="en-GB" sz="1200" dirty="0"/>
              <a:t>  [Last Accessed 07/01/2026]</a:t>
            </a:r>
          </a:p>
          <a:p>
            <a:pPr>
              <a:spcBef>
                <a:spcPts val="600"/>
              </a:spcBef>
              <a:spcAft>
                <a:spcPts val="600"/>
              </a:spcAft>
            </a:pPr>
            <a:r>
              <a:rPr lang="en-GB" sz="1200" dirty="0"/>
              <a:t>Ethnic Minority Employment Stake Holder Group (no Date) </a:t>
            </a:r>
            <a:r>
              <a:rPr lang="en-GB" sz="1200" dirty="0">
                <a:hlinkClick r:id="rId3"/>
              </a:rPr>
              <a:t>Ethnic Minority Employment Stakeholder Group - GOV.UK</a:t>
            </a:r>
            <a:r>
              <a:rPr lang="en-GB" sz="1200" dirty="0"/>
              <a:t> [Last Accessed 07/01/2026]</a:t>
            </a:r>
          </a:p>
          <a:p>
            <a:pPr>
              <a:spcBef>
                <a:spcPts val="600"/>
              </a:spcBef>
              <a:spcAft>
                <a:spcPts val="600"/>
              </a:spcAft>
            </a:pPr>
            <a:r>
              <a:rPr lang="en-GB" sz="1200" dirty="0"/>
              <a:t>Federal Justice </a:t>
            </a:r>
            <a:r>
              <a:rPr lang="en-GB" sz="1200" dirty="0" err="1"/>
              <a:t>Center</a:t>
            </a:r>
            <a:r>
              <a:rPr lang="en-GB" sz="1200" dirty="0"/>
              <a:t> (No Date) </a:t>
            </a:r>
            <a:r>
              <a:rPr lang="en-GB" sz="1200" i="1" dirty="0"/>
              <a:t>Judiciaries Worldwide: A Resource on Comparative Judicial Practice </a:t>
            </a:r>
            <a:r>
              <a:rPr lang="en-GB" sz="1200" dirty="0"/>
              <a:t>Available at: </a:t>
            </a:r>
            <a:r>
              <a:rPr lang="en-GB" sz="1200" dirty="0">
                <a:hlinkClick r:id="rId4"/>
              </a:rPr>
              <a:t>Judiciaries Worldwide: A Resource on Comparative Judicial Practice | Judiciaries Worldwide</a:t>
            </a:r>
            <a:r>
              <a:rPr lang="en-GB" sz="1200" dirty="0"/>
              <a:t> [Last Accessed 07/01/2026]</a:t>
            </a:r>
          </a:p>
          <a:p>
            <a:pPr>
              <a:spcBef>
                <a:spcPts val="450"/>
              </a:spcBef>
              <a:spcAft>
                <a:spcPts val="450"/>
              </a:spcAft>
            </a:pPr>
            <a:r>
              <a:rPr lang="en-GB" sz="1200" dirty="0"/>
              <a:t>Frederickson, George (2015) </a:t>
            </a:r>
            <a:r>
              <a:rPr lang="en-GB" sz="1200" i="1" dirty="0"/>
              <a:t>Social Equity and Public Administration: Origins, Developments, and Applications</a:t>
            </a:r>
            <a:r>
              <a:rPr lang="en-GB" sz="1200" dirty="0"/>
              <a:t> London: Routledge</a:t>
            </a:r>
          </a:p>
          <a:p>
            <a:pPr>
              <a:spcBef>
                <a:spcPts val="600"/>
              </a:spcBef>
              <a:spcAft>
                <a:spcPts val="600"/>
              </a:spcAft>
            </a:pPr>
            <a:r>
              <a:rPr lang="en-GB" sz="1200" dirty="0"/>
              <a:t>Fredman, S. (2016) ‘Substantive equality revisited’ </a:t>
            </a:r>
            <a:r>
              <a:rPr lang="en-GB" sz="1200" i="1" dirty="0"/>
              <a:t>International Journal of Constitutional Law</a:t>
            </a:r>
            <a:r>
              <a:rPr lang="en-GB" sz="1200" dirty="0"/>
              <a:t>, Volume 14, Issue 3, July 2016, Pages 712–738 Available at: </a:t>
            </a:r>
            <a:r>
              <a:rPr lang="en-GB" sz="1200" dirty="0">
                <a:hlinkClick r:id="rId5"/>
              </a:rPr>
              <a:t>Substantive equality revisited | International Journal of Constitutional Law | Oxford Academic</a:t>
            </a:r>
            <a:r>
              <a:rPr lang="en-GB" sz="1200" dirty="0"/>
              <a:t> [Last Accessed 07/01/2026]</a:t>
            </a:r>
          </a:p>
          <a:p>
            <a:pPr>
              <a:spcBef>
                <a:spcPts val="600"/>
              </a:spcBef>
              <a:spcAft>
                <a:spcPts val="600"/>
              </a:spcAft>
            </a:pPr>
            <a:r>
              <a:rPr lang="en-GB" sz="1200" dirty="0"/>
              <a:t>McCrum, N.G. (1998) ‘Gender and Social Inequality at Oxbridge: Measures and Remedies’ </a:t>
            </a:r>
            <a:r>
              <a:rPr lang="en-GB" sz="1200" i="1" dirty="0"/>
              <a:t>Oxford Review of Education</a:t>
            </a:r>
            <a:r>
              <a:rPr lang="en-GB" sz="1200" dirty="0"/>
              <a:t> Vol. 24 No. 3 pp.261-277 Available at: </a:t>
            </a:r>
            <a:r>
              <a:rPr lang="en-GB" sz="1200" dirty="0">
                <a:hlinkClick r:id="rId6"/>
              </a:rPr>
              <a:t>Gender and Social Inequality at Oxbridge: Measures and Remedies on JSTOR</a:t>
            </a:r>
            <a:r>
              <a:rPr lang="en-GB" sz="1200" dirty="0"/>
              <a:t> [Last Accessed 07/01/2026]</a:t>
            </a:r>
          </a:p>
          <a:p>
            <a:pPr>
              <a:spcBef>
                <a:spcPts val="600"/>
              </a:spcBef>
              <a:spcAft>
                <a:spcPts val="600"/>
              </a:spcAft>
            </a:pPr>
            <a:r>
              <a:rPr lang="en-GB" sz="1200" b="0" i="0" dirty="0">
                <a:solidFill>
                  <a:srgbClr val="3A3A3A"/>
                </a:solidFill>
                <a:effectLst/>
              </a:rPr>
              <a:t>Matthews, P. H. (2014). </a:t>
            </a:r>
            <a:r>
              <a:rPr lang="en-GB" sz="1200" b="0" i="1" dirty="0">
                <a:solidFill>
                  <a:srgbClr val="3A3A3A"/>
                </a:solidFill>
                <a:effectLst/>
              </a:rPr>
              <a:t>The Concise Oxford Dictionary of Linguistics</a:t>
            </a:r>
            <a:r>
              <a:rPr lang="en-GB" sz="1200" b="0" i="0" dirty="0">
                <a:solidFill>
                  <a:srgbClr val="3A3A3A"/>
                </a:solidFill>
                <a:effectLst/>
              </a:rPr>
              <a:t> (3rd edition.). Oxford University Press. Available at: </a:t>
            </a:r>
            <a:r>
              <a:rPr lang="fr-FR" sz="1200" dirty="0">
                <a:hlinkClick r:id="rId7"/>
              </a:rPr>
              <a:t>Signifiant vs. signifié - Oxford Reference</a:t>
            </a:r>
            <a:r>
              <a:rPr lang="fr-FR" sz="1200" dirty="0"/>
              <a:t> </a:t>
            </a:r>
            <a:r>
              <a:rPr lang="en-GB" sz="1200" dirty="0"/>
              <a:t>[Last Accessed 07/01/2026]</a:t>
            </a:r>
          </a:p>
          <a:p>
            <a:pPr>
              <a:spcBef>
                <a:spcPts val="600"/>
              </a:spcBef>
              <a:spcAft>
                <a:spcPts val="600"/>
              </a:spcAft>
            </a:pPr>
            <a:r>
              <a:rPr lang="fr-FR" sz="1200" dirty="0"/>
              <a:t>National Archive [U.S.] (2025) </a:t>
            </a:r>
            <a:r>
              <a:rPr lang="en-GB" sz="1200" i="1" dirty="0"/>
              <a:t>Declaration of Independence: A Transcription</a:t>
            </a:r>
            <a:r>
              <a:rPr lang="en-GB" sz="1200" dirty="0"/>
              <a:t> Available at: </a:t>
            </a:r>
            <a:r>
              <a:rPr lang="en-GB" sz="1200" dirty="0">
                <a:hlinkClick r:id="rId8"/>
              </a:rPr>
              <a:t>Declaration of Independence: A Transcription | National Archives</a:t>
            </a:r>
            <a:r>
              <a:rPr lang="en-GB" sz="1200" dirty="0"/>
              <a:t> [Last Accessed 07/01/2026]</a:t>
            </a:r>
          </a:p>
        </p:txBody>
      </p:sp>
    </p:spTree>
    <p:extLst>
      <p:ext uri="{BB962C8B-B14F-4D97-AF65-F5344CB8AC3E}">
        <p14:creationId xmlns:p14="http://schemas.microsoft.com/office/powerpoint/2010/main" val="30218525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068" y="291464"/>
            <a:ext cx="6172200" cy="583574"/>
          </a:xfrm>
        </p:spPr>
        <p:txBody>
          <a:bodyPr>
            <a:normAutofit/>
          </a:bodyPr>
          <a:lstStyle/>
          <a:p>
            <a:r>
              <a:rPr lang="en-GB" sz="2700" b="1" dirty="0"/>
              <a:t>References</a:t>
            </a:r>
          </a:p>
        </p:txBody>
      </p:sp>
      <p:sp>
        <p:nvSpPr>
          <p:cNvPr id="10" name="TextBox 9"/>
          <p:cNvSpPr txBox="1"/>
          <p:nvPr/>
        </p:nvSpPr>
        <p:spPr>
          <a:xfrm>
            <a:off x="240523" y="1034154"/>
            <a:ext cx="8662953" cy="6263253"/>
          </a:xfrm>
          <a:prstGeom prst="rect">
            <a:avLst/>
          </a:prstGeom>
          <a:noFill/>
        </p:spPr>
        <p:txBody>
          <a:bodyPr wrap="square" rtlCol="0">
            <a:spAutoFit/>
          </a:bodyPr>
          <a:lstStyle/>
          <a:p>
            <a:pPr>
              <a:spcBef>
                <a:spcPts val="600"/>
              </a:spcBef>
              <a:spcAft>
                <a:spcPts val="600"/>
              </a:spcAft>
            </a:pPr>
            <a:r>
              <a:rPr lang="en-GB" sz="1200" dirty="0"/>
              <a:t>Office for Students (2020) </a:t>
            </a:r>
            <a:r>
              <a:rPr lang="en-GB" sz="1200" i="1" dirty="0"/>
              <a:t>Universities pledge to reduce equality gaps dramatically within five years </a:t>
            </a:r>
            <a:r>
              <a:rPr lang="en-GB" sz="1200" dirty="0"/>
              <a:t>Available at: </a:t>
            </a:r>
            <a:r>
              <a:rPr lang="en-GB" sz="1200" dirty="0">
                <a:hlinkClick r:id="rId2"/>
              </a:rPr>
              <a:t>Universities pledge to reduce equality gaps dramatically within five years - Office for Students</a:t>
            </a:r>
            <a:r>
              <a:rPr lang="en-GB" sz="1200" dirty="0"/>
              <a:t> [Last Accessed 07/01/2026]</a:t>
            </a:r>
          </a:p>
          <a:p>
            <a:pPr>
              <a:spcBef>
                <a:spcPts val="600"/>
              </a:spcBef>
              <a:spcAft>
                <a:spcPts val="600"/>
              </a:spcAft>
            </a:pPr>
            <a:r>
              <a:rPr lang="en-GB" sz="1200" dirty="0"/>
              <a:t>Paine, T. (2017) </a:t>
            </a:r>
            <a:r>
              <a:rPr lang="en-GB" sz="1200" i="1" dirty="0"/>
              <a:t>Rights of Man</a:t>
            </a:r>
            <a:r>
              <a:rPr lang="en-GB" sz="1200" dirty="0"/>
              <a:t> Available at: </a:t>
            </a:r>
            <a:r>
              <a:rPr lang="en-GB" sz="1200" dirty="0">
                <a:hlinkClick r:id="rId3"/>
              </a:rPr>
              <a:t>https://search-ebscohost-com.ezproxy.uwtsd.ac.uk/login.aspx?direct=true&amp;db=aph&amp;AN=21212325&amp;site=ehost-live</a:t>
            </a:r>
            <a:r>
              <a:rPr lang="en-GB" sz="1200" dirty="0"/>
              <a:t> [Last Accessed 07/01/2026]</a:t>
            </a:r>
          </a:p>
          <a:p>
            <a:pPr>
              <a:spcBef>
                <a:spcPts val="600"/>
              </a:spcBef>
              <a:spcAft>
                <a:spcPts val="600"/>
              </a:spcAft>
            </a:pPr>
            <a:r>
              <a:rPr lang="en-GB" sz="1200" dirty="0"/>
              <a:t>Pavlova, U. (2025) ‘In Russia, Being Openly Gay Is 'Extremist.' But Some People Bend the Rules’. [News Story] </a:t>
            </a:r>
            <a:r>
              <a:rPr lang="en-GB" sz="1200" i="1" dirty="0"/>
              <a:t>Moscow Times</a:t>
            </a:r>
            <a:r>
              <a:rPr lang="en-GB" sz="1200" dirty="0"/>
              <a:t> Available at: </a:t>
            </a:r>
            <a:r>
              <a:rPr lang="en-GB" sz="1200" dirty="0">
                <a:hlinkClick r:id="rId4"/>
              </a:rPr>
              <a:t>In Russia, Being Openly Gay Is 'Extremist.' But Some People Bend the Rules. - The Moscow Times</a:t>
            </a:r>
            <a:r>
              <a:rPr lang="en-GB" sz="1200" dirty="0"/>
              <a:t> [Last Accessed 07/01/2026]</a:t>
            </a:r>
          </a:p>
          <a:p>
            <a:pPr>
              <a:spcBef>
                <a:spcPts val="450"/>
              </a:spcBef>
              <a:spcAft>
                <a:spcPts val="450"/>
              </a:spcAft>
            </a:pPr>
            <a:r>
              <a:rPr lang="en-GB" sz="1200" dirty="0"/>
              <a:t>Rajvanshi, A. (2023) ‘What the Return of the ‘Morality Police’ Means for Iran’s Women’ [Article] Time Magazine Available at: </a:t>
            </a:r>
            <a:r>
              <a:rPr lang="en-GB" sz="1200" dirty="0">
                <a:hlinkClick r:id="rId5"/>
              </a:rPr>
              <a:t>Iran's 'Morality Police' Return to Enforce Strict Hijab Laws | TIME</a:t>
            </a:r>
            <a:r>
              <a:rPr lang="en-GB" sz="1200" dirty="0"/>
              <a:t> [Last Accessed 07/01/2026]</a:t>
            </a:r>
          </a:p>
          <a:p>
            <a:pPr>
              <a:spcBef>
                <a:spcPts val="600"/>
              </a:spcBef>
              <a:spcAft>
                <a:spcPts val="600"/>
              </a:spcAft>
            </a:pPr>
            <a:r>
              <a:rPr lang="en-GB" sz="1200" dirty="0"/>
              <a:t>Rule of Law Education Centre (No Date) </a:t>
            </a:r>
            <a:r>
              <a:rPr lang="en-GB" sz="1200" i="1" dirty="0"/>
              <a:t>Equality before the Law: No One is Above the Law</a:t>
            </a:r>
            <a:r>
              <a:rPr lang="en-GB" sz="1200" dirty="0"/>
              <a:t> Available at: </a:t>
            </a:r>
            <a:r>
              <a:rPr lang="en-GB" sz="1200" dirty="0">
                <a:hlinkClick r:id="rId6"/>
              </a:rPr>
              <a:t>Equality Before the Law | Rule of Law Education Centre</a:t>
            </a:r>
            <a:r>
              <a:rPr lang="en-GB" sz="1200" dirty="0"/>
              <a:t> [Last Accessed 07/01/2026]</a:t>
            </a:r>
          </a:p>
          <a:p>
            <a:pPr>
              <a:spcBef>
                <a:spcPts val="450"/>
              </a:spcBef>
              <a:spcAft>
                <a:spcPts val="450"/>
              </a:spcAft>
            </a:pPr>
            <a:r>
              <a:rPr lang="en-GB" sz="1200" dirty="0"/>
              <a:t>Smits, K (2016) Applying Political Theory. 2</a:t>
            </a:r>
            <a:r>
              <a:rPr lang="en-GB" sz="1200" baseline="30000" dirty="0"/>
              <a:t>nd</a:t>
            </a:r>
            <a:r>
              <a:rPr lang="en-GB" sz="1200" dirty="0"/>
              <a:t> Ed. London, UK: Palgrave McMillan. </a:t>
            </a:r>
          </a:p>
          <a:p>
            <a:pPr>
              <a:spcBef>
                <a:spcPts val="600"/>
              </a:spcBef>
              <a:spcAft>
                <a:spcPts val="600"/>
              </a:spcAft>
            </a:pPr>
            <a:r>
              <a:rPr lang="en-GB" sz="1200" dirty="0"/>
              <a:t>UK Government (2011) </a:t>
            </a:r>
            <a:r>
              <a:rPr lang="en-GB" sz="1200" i="1" dirty="0"/>
              <a:t>Women on Boards</a:t>
            </a:r>
            <a:r>
              <a:rPr lang="en-GB" sz="1200" dirty="0"/>
              <a:t> Available at:</a:t>
            </a:r>
            <a:r>
              <a:rPr lang="en-GB" sz="1200" i="1" dirty="0"/>
              <a:t> </a:t>
            </a:r>
            <a:r>
              <a:rPr lang="en-GB" sz="1200" dirty="0">
                <a:hlinkClick r:id="rId7"/>
              </a:rPr>
              <a:t>Women on boards</a:t>
            </a:r>
            <a:r>
              <a:rPr lang="en-GB" sz="1200" dirty="0"/>
              <a:t> [Last Accessed 07/01/2026]</a:t>
            </a:r>
          </a:p>
          <a:p>
            <a:pPr>
              <a:spcBef>
                <a:spcPts val="600"/>
              </a:spcBef>
              <a:spcAft>
                <a:spcPts val="600"/>
              </a:spcAft>
            </a:pPr>
            <a:r>
              <a:rPr lang="en-GB" sz="1200" dirty="0"/>
              <a:t>United Nations (1948) </a:t>
            </a:r>
            <a:r>
              <a:rPr lang="en-GB" sz="1200" i="1" dirty="0"/>
              <a:t>Universal Declaration of Human Rights</a:t>
            </a:r>
            <a:r>
              <a:rPr lang="en-GB" sz="1200" dirty="0"/>
              <a:t> Available at: </a:t>
            </a:r>
            <a:r>
              <a:rPr lang="en-GB" sz="1200" dirty="0">
                <a:hlinkClick r:id="rId8"/>
              </a:rPr>
              <a:t>Universal Declaration of Human Rights | United Nations</a:t>
            </a:r>
            <a:r>
              <a:rPr lang="en-GB" sz="1200" dirty="0"/>
              <a:t> [Last Accessed 07/01/2026]</a:t>
            </a:r>
            <a:endParaRPr lang="en-GB" sz="1200" i="1" dirty="0"/>
          </a:p>
          <a:p>
            <a:pPr>
              <a:spcBef>
                <a:spcPts val="600"/>
              </a:spcBef>
              <a:spcAft>
                <a:spcPts val="600"/>
              </a:spcAft>
            </a:pPr>
            <a:r>
              <a:rPr lang="en-GB" sz="1200" dirty="0"/>
              <a:t>Wollstonecraft, M (1792) </a:t>
            </a:r>
            <a:r>
              <a:rPr lang="en-GB" sz="1200" i="1" dirty="0"/>
              <a:t>A Vindication of the Rights of Women </a:t>
            </a:r>
            <a:r>
              <a:rPr lang="en-GB" sz="1200" dirty="0"/>
              <a:t>Available at: </a:t>
            </a:r>
            <a:r>
              <a:rPr lang="en-GB" sz="1200" dirty="0">
                <a:hlinkClick r:id="rId9"/>
              </a:rPr>
              <a:t>http://www.gutenberg.org/ebooks/3420</a:t>
            </a:r>
            <a:r>
              <a:rPr lang="en-GB" sz="1200" dirty="0"/>
              <a:t> [Last Accessed 07/01/2026]</a:t>
            </a:r>
          </a:p>
          <a:p>
            <a:pPr>
              <a:spcBef>
                <a:spcPts val="600"/>
              </a:spcBef>
              <a:spcAft>
                <a:spcPts val="600"/>
              </a:spcAft>
            </a:pPr>
            <a:r>
              <a:rPr lang="en-GB" sz="1200" dirty="0"/>
              <a:t>Yasin, B. &amp; Sturge, G. (2020) </a:t>
            </a:r>
            <a:r>
              <a:rPr lang="en-GB" sz="1200" i="1" dirty="0"/>
              <a:t>Ethnicity and the criminal justice system: What does recent data say on over-representation? H</a:t>
            </a:r>
            <a:r>
              <a:rPr lang="en-GB" sz="1200" dirty="0"/>
              <a:t>ouse of Commons Library Available at: </a:t>
            </a:r>
            <a:r>
              <a:rPr lang="en-GB" sz="1200" dirty="0">
                <a:hlinkClick r:id="rId10"/>
              </a:rPr>
              <a:t>Ethnicity and the criminal justice system: What does recent data say on over-representation?</a:t>
            </a:r>
            <a:r>
              <a:rPr lang="en-GB" sz="1200" dirty="0"/>
              <a:t> </a:t>
            </a:r>
            <a:r>
              <a:rPr lang="en-GB" sz="1200"/>
              <a:t>[Last Accessed 07/01/2026]</a:t>
            </a:r>
          </a:p>
          <a:p>
            <a:pPr>
              <a:spcBef>
                <a:spcPts val="600"/>
              </a:spcBef>
              <a:spcAft>
                <a:spcPts val="600"/>
              </a:spcAft>
            </a:pPr>
            <a:endParaRPr lang="en-GB" sz="1200" dirty="0"/>
          </a:p>
          <a:p>
            <a:pPr>
              <a:spcBef>
                <a:spcPts val="600"/>
              </a:spcBef>
              <a:spcAft>
                <a:spcPts val="600"/>
              </a:spcAft>
            </a:pPr>
            <a:endParaRPr lang="en-GB" sz="1200" dirty="0"/>
          </a:p>
          <a:p>
            <a:pPr>
              <a:spcBef>
                <a:spcPts val="600"/>
              </a:spcBef>
              <a:spcAft>
                <a:spcPts val="600"/>
              </a:spcAft>
            </a:pPr>
            <a:endParaRPr lang="en-GB" sz="1200" dirty="0"/>
          </a:p>
          <a:p>
            <a:pPr>
              <a:spcBef>
                <a:spcPts val="600"/>
              </a:spcBef>
              <a:spcAft>
                <a:spcPts val="600"/>
              </a:spcAft>
            </a:pPr>
            <a:endParaRPr lang="en-GB" sz="1200" dirty="0"/>
          </a:p>
        </p:txBody>
      </p:sp>
    </p:spTree>
    <p:extLst>
      <p:ext uri="{BB962C8B-B14F-4D97-AF65-F5344CB8AC3E}">
        <p14:creationId xmlns:p14="http://schemas.microsoft.com/office/powerpoint/2010/main" val="62297464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F0B905A-BF08-44ED-9C63-887C37FE2C77}">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4547</Words>
  <Application>Microsoft Office PowerPoint</Application>
  <PresentationFormat>On-screen Show (4:3)</PresentationFormat>
  <Paragraphs>261</Paragraphs>
  <Slides>43</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43</vt:i4>
      </vt:variant>
    </vt:vector>
  </HeadingPairs>
  <TitlesOfParts>
    <vt:vector size="50" baseType="lpstr">
      <vt:lpstr>Ivar Headline</vt:lpstr>
      <vt:lpstr>national</vt:lpstr>
      <vt:lpstr>Arial</vt:lpstr>
      <vt:lpstr>Calibri</vt:lpstr>
      <vt:lpstr>Calibri Light</vt:lpstr>
      <vt:lpstr>Holding PAge</vt:lpstr>
      <vt:lpstr>Accessible 2</vt:lpstr>
      <vt:lpstr>PowerPoint Presentation</vt:lpstr>
      <vt:lpstr>PowerPoint Presentation</vt:lpstr>
      <vt:lpstr>Other Normative Political Concepts  Justice</vt:lpstr>
      <vt:lpstr>Justice</vt:lpstr>
      <vt:lpstr>Justice</vt:lpstr>
      <vt:lpstr>Justice</vt:lpstr>
      <vt:lpstr>Justice</vt:lpstr>
      <vt:lpstr>Justice Around the World</vt:lpstr>
      <vt:lpstr>Justice Around the World contd.</vt:lpstr>
      <vt:lpstr>The Meaning of Justice</vt:lpstr>
      <vt:lpstr>The Meaning of Justice</vt:lpstr>
      <vt:lpstr>Examples of Justice?</vt:lpstr>
      <vt:lpstr>Other Normative Political Concepts  Rights</vt:lpstr>
      <vt:lpstr>Rights</vt:lpstr>
      <vt:lpstr>Rights</vt:lpstr>
      <vt:lpstr>Rights</vt:lpstr>
      <vt:lpstr>Rights</vt:lpstr>
      <vt:lpstr>Other Normative Political Concepts  Liberty</vt:lpstr>
      <vt:lpstr>Liberty</vt:lpstr>
      <vt:lpstr>Liberty</vt:lpstr>
      <vt:lpstr>Negative Liberty</vt:lpstr>
      <vt:lpstr>Positive Liberty</vt:lpstr>
      <vt:lpstr>Other Normative Political Concepts  Individual Autonomy</vt:lpstr>
      <vt:lpstr>Individual Autonomy</vt:lpstr>
      <vt:lpstr>Individual Autonomy</vt:lpstr>
      <vt:lpstr>Liberty and Autonomy</vt:lpstr>
      <vt:lpstr>Other Normative Political Concepts  Equality and Equity</vt:lpstr>
      <vt:lpstr>Equality</vt:lpstr>
      <vt:lpstr>Equality</vt:lpstr>
      <vt:lpstr>Equality - Equal Consideration</vt:lpstr>
      <vt:lpstr>Equality - Even Handed Treatment</vt:lpstr>
      <vt:lpstr>Equality – Equality in Distribution</vt:lpstr>
      <vt:lpstr>Equality – Equality in Outcome</vt:lpstr>
      <vt:lpstr>PowerPoint Presentation</vt:lpstr>
      <vt:lpstr>PowerPoint Presentation</vt:lpstr>
      <vt:lpstr>PowerPoint Presentation</vt:lpstr>
      <vt:lpstr>Equity or Equality</vt:lpstr>
      <vt:lpstr>Equity not Equality</vt:lpstr>
      <vt:lpstr>Equity not Equality</vt:lpstr>
      <vt:lpstr>Equity not Equality</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83</cp:revision>
  <dcterms:created xsi:type="dcterms:W3CDTF">2024-09-09T09:14:57Z</dcterms:created>
  <dcterms:modified xsi:type="dcterms:W3CDTF">2026-01-07T15:56:32Z</dcterms:modified>
</cp:coreProperties>
</file>