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7"/>
  </p:notesMasterIdLst>
  <p:handoutMasterIdLst>
    <p:handoutMasterId r:id="rId28"/>
  </p:handoutMasterIdLst>
  <p:sldIdLst>
    <p:sldId id="652" r:id="rId3"/>
    <p:sldId id="329" r:id="rId4"/>
    <p:sldId id="731" r:id="rId5"/>
    <p:sldId id="722" r:id="rId6"/>
    <p:sldId id="680" r:id="rId7"/>
    <p:sldId id="416" r:id="rId8"/>
    <p:sldId id="718" r:id="rId9"/>
    <p:sldId id="342" r:id="rId10"/>
    <p:sldId id="344" r:id="rId11"/>
    <p:sldId id="734" r:id="rId12"/>
    <p:sldId id="340" r:id="rId13"/>
    <p:sldId id="735" r:id="rId14"/>
    <p:sldId id="341" r:id="rId15"/>
    <p:sldId id="736" r:id="rId16"/>
    <p:sldId id="347" r:id="rId17"/>
    <p:sldId id="715" r:id="rId18"/>
    <p:sldId id="717" r:id="rId19"/>
    <p:sldId id="661" r:id="rId20"/>
    <p:sldId id="741" r:id="rId21"/>
    <p:sldId id="732" r:id="rId22"/>
    <p:sldId id="739" r:id="rId23"/>
    <p:sldId id="740" r:id="rId24"/>
    <p:sldId id="714" r:id="rId25"/>
    <p:sldId id="345"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4576" autoAdjust="0"/>
  </p:normalViewPr>
  <p:slideViewPr>
    <p:cSldViewPr>
      <p:cViewPr varScale="1">
        <p:scale>
          <a:sx n="104" d="100"/>
          <a:sy n="104" d="100"/>
        </p:scale>
        <p:origin x="1680"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181EC-D4F8-4F5F-B49D-90500112863E}" type="doc">
      <dgm:prSet loTypeId="urn:microsoft.com/office/officeart/2005/8/layout/vList5" loCatId="list" qsTypeId="urn:microsoft.com/office/officeart/2005/8/quickstyle/3d1" qsCatId="3D" csTypeId="urn:microsoft.com/office/officeart/2005/8/colors/colorful3" csCatId="colorful" phldr="1"/>
      <dgm:spPr/>
      <dgm:t>
        <a:bodyPr/>
        <a:lstStyle/>
        <a:p>
          <a:endParaRPr lang="en-GB"/>
        </a:p>
      </dgm:t>
    </dgm:pt>
    <dgm:pt modelId="{AB72E53A-7B86-49D0-9345-E5CD39FFCF2F}">
      <dgm:prSet phldrT="[Text]" phldr="0" custT="1"/>
      <dgm:spPr/>
      <dgm:t>
        <a:bodyPr/>
        <a:lstStyle/>
        <a:p>
          <a:r>
            <a:rPr lang="en-GB" sz="3600" b="1" dirty="0"/>
            <a:t>What</a:t>
          </a:r>
        </a:p>
      </dgm:t>
    </dgm:pt>
    <dgm:pt modelId="{F488DEA4-1B23-496A-9833-B172DAA6CEE7}" type="parTrans" cxnId="{821C9BF4-17EB-493A-B15B-4A8AB7F6D312}">
      <dgm:prSet/>
      <dgm:spPr/>
      <dgm:t>
        <a:bodyPr/>
        <a:lstStyle/>
        <a:p>
          <a:endParaRPr lang="en-GB"/>
        </a:p>
      </dgm:t>
    </dgm:pt>
    <dgm:pt modelId="{D3991FB2-A576-408F-AAF9-B1F397D8857F}" type="sibTrans" cxnId="{821C9BF4-17EB-493A-B15B-4A8AB7F6D312}">
      <dgm:prSet/>
      <dgm:spPr/>
      <dgm:t>
        <a:bodyPr/>
        <a:lstStyle/>
        <a:p>
          <a:endParaRPr lang="en-GB"/>
        </a:p>
      </dgm:t>
    </dgm:pt>
    <dgm:pt modelId="{3F84DAD4-3B27-4339-88A7-F37A74C54288}">
      <dgm:prSet phldrT="[Text]"/>
      <dgm:spPr/>
      <dgm:t>
        <a:bodyPr/>
        <a:lstStyle/>
        <a:p>
          <a:r>
            <a:rPr lang="en-GB" altLang="en-US" dirty="0"/>
            <a:t>Textbooks,    Academic books,   Studies,   Pieces of research,   Academic/business articles,   News/ magazine articles,</a:t>
          </a:r>
          <a:endParaRPr lang="en-GB" dirty="0"/>
        </a:p>
      </dgm:t>
    </dgm:pt>
    <dgm:pt modelId="{108229F6-EBAB-4CE6-9E8B-0154BE679B3E}" type="parTrans" cxnId="{6D14BEE4-872E-4DCF-A82C-306A3B3DF1CD}">
      <dgm:prSet/>
      <dgm:spPr/>
      <dgm:t>
        <a:bodyPr/>
        <a:lstStyle/>
        <a:p>
          <a:endParaRPr lang="en-GB"/>
        </a:p>
      </dgm:t>
    </dgm:pt>
    <dgm:pt modelId="{56BD8CE3-B3E8-4B8E-BD29-A59546E344D4}" type="sibTrans" cxnId="{6D14BEE4-872E-4DCF-A82C-306A3B3DF1CD}">
      <dgm:prSet/>
      <dgm:spPr/>
      <dgm:t>
        <a:bodyPr/>
        <a:lstStyle/>
        <a:p>
          <a:endParaRPr lang="en-GB"/>
        </a:p>
      </dgm:t>
    </dgm:pt>
    <dgm:pt modelId="{9864ADEB-7007-42BE-A30F-49F397422901}">
      <dgm:prSet phldrT="[Text]" phldr="0" custT="1"/>
      <dgm:spPr/>
      <dgm:t>
        <a:bodyPr/>
        <a:lstStyle/>
        <a:p>
          <a:r>
            <a:rPr lang="en-GB" sz="3600" b="1" dirty="0"/>
            <a:t>Why</a:t>
          </a:r>
        </a:p>
      </dgm:t>
    </dgm:pt>
    <dgm:pt modelId="{8A75AA58-9AFB-426E-BD09-157A910A2754}" type="parTrans" cxnId="{AC6B7C58-6CB4-4199-B24A-5B3D55EB499F}">
      <dgm:prSet/>
      <dgm:spPr/>
      <dgm:t>
        <a:bodyPr/>
        <a:lstStyle/>
        <a:p>
          <a:endParaRPr lang="en-GB"/>
        </a:p>
      </dgm:t>
    </dgm:pt>
    <dgm:pt modelId="{A13CBFCF-5253-4EAE-A1DB-CFF7EB580D99}" type="sibTrans" cxnId="{AC6B7C58-6CB4-4199-B24A-5B3D55EB499F}">
      <dgm:prSet/>
      <dgm:spPr/>
      <dgm:t>
        <a:bodyPr/>
        <a:lstStyle/>
        <a:p>
          <a:endParaRPr lang="en-GB"/>
        </a:p>
      </dgm:t>
    </dgm:pt>
    <dgm:pt modelId="{9AA2BEF3-C2CC-4DEE-B68D-B7367C418684}">
      <dgm:prSet phldrT="[Text]"/>
      <dgm:spPr/>
      <dgm:t>
        <a:bodyPr/>
        <a:lstStyle/>
        <a:p>
          <a:r>
            <a:rPr lang="en-GB" altLang="en-US"/>
            <a:t>To support what we want to say.</a:t>
          </a:r>
          <a:endParaRPr lang="en-GB" dirty="0"/>
        </a:p>
      </dgm:t>
    </dgm:pt>
    <dgm:pt modelId="{8BF8A13F-4646-4670-945B-7B4AB2828DA6}" type="parTrans" cxnId="{513C3AE9-056B-4764-BF47-5A8A6B420BF0}">
      <dgm:prSet/>
      <dgm:spPr/>
      <dgm:t>
        <a:bodyPr/>
        <a:lstStyle/>
        <a:p>
          <a:endParaRPr lang="en-GB"/>
        </a:p>
      </dgm:t>
    </dgm:pt>
    <dgm:pt modelId="{9C58312D-6CD3-4119-9619-843FED94F9BD}" type="sibTrans" cxnId="{513C3AE9-056B-4764-BF47-5A8A6B420BF0}">
      <dgm:prSet/>
      <dgm:spPr/>
      <dgm:t>
        <a:bodyPr/>
        <a:lstStyle/>
        <a:p>
          <a:endParaRPr lang="en-GB"/>
        </a:p>
      </dgm:t>
    </dgm:pt>
    <dgm:pt modelId="{966E4A7C-7F1D-4BC2-BF8A-77B248C65F13}">
      <dgm:prSet phldrT="[Text]" phldr="0" custT="1"/>
      <dgm:spPr/>
      <dgm:t>
        <a:bodyPr/>
        <a:lstStyle/>
        <a:p>
          <a:r>
            <a:rPr lang="en-GB" sz="3600" b="1" dirty="0"/>
            <a:t>How</a:t>
          </a:r>
        </a:p>
      </dgm:t>
    </dgm:pt>
    <dgm:pt modelId="{905501F3-8269-4CC7-85BC-713F59DDB0F7}" type="parTrans" cxnId="{52BAE1FA-0976-4695-94DE-D72192A4F039}">
      <dgm:prSet/>
      <dgm:spPr/>
      <dgm:t>
        <a:bodyPr/>
        <a:lstStyle/>
        <a:p>
          <a:endParaRPr lang="en-GB"/>
        </a:p>
      </dgm:t>
    </dgm:pt>
    <dgm:pt modelId="{26DBCBF6-0AC7-45D6-926A-D8EA2F8F8D22}" type="sibTrans" cxnId="{52BAE1FA-0976-4695-94DE-D72192A4F039}">
      <dgm:prSet/>
      <dgm:spPr/>
      <dgm:t>
        <a:bodyPr/>
        <a:lstStyle/>
        <a:p>
          <a:endParaRPr lang="en-GB"/>
        </a:p>
      </dgm:t>
    </dgm:pt>
    <dgm:pt modelId="{53BB00EF-F59C-4864-BBDB-DB97BA6C43BB}">
      <dgm:prSet phldrT="[Text]"/>
      <dgm:spPr/>
      <dgm:t>
        <a:bodyPr/>
        <a:lstStyle/>
        <a:p>
          <a:r>
            <a:rPr lang="en-US" altLang="en-US" b="0" dirty="0"/>
            <a:t>Quoting directly </a:t>
          </a:r>
          <a:endParaRPr lang="en-GB" b="0" dirty="0"/>
        </a:p>
      </dgm:t>
    </dgm:pt>
    <dgm:pt modelId="{AC77FFD8-D882-4BB5-BE40-CC3A6ABCEC6A}" type="parTrans" cxnId="{4A87E832-ECF2-4823-88CC-496EB32F1548}">
      <dgm:prSet/>
      <dgm:spPr/>
      <dgm:t>
        <a:bodyPr/>
        <a:lstStyle/>
        <a:p>
          <a:endParaRPr lang="en-GB"/>
        </a:p>
      </dgm:t>
    </dgm:pt>
    <dgm:pt modelId="{A03A340C-31A5-4B99-A916-CE381347594A}" type="sibTrans" cxnId="{4A87E832-ECF2-4823-88CC-496EB32F1548}">
      <dgm:prSet/>
      <dgm:spPr/>
      <dgm:t>
        <a:bodyPr/>
        <a:lstStyle/>
        <a:p>
          <a:endParaRPr lang="en-GB"/>
        </a:p>
      </dgm:t>
    </dgm:pt>
    <dgm:pt modelId="{662D07F3-35DF-4913-AE40-80AEC32A55EC}">
      <dgm:prSet/>
      <dgm:spPr/>
      <dgm:t>
        <a:bodyPr/>
        <a:lstStyle/>
        <a:p>
          <a:r>
            <a:rPr lang="en-GB" altLang="en-US" dirty="0"/>
            <a:t>Relevant website articles, Conference proceedings,  Government reports, etc.</a:t>
          </a:r>
        </a:p>
      </dgm:t>
    </dgm:pt>
    <dgm:pt modelId="{6FEE474E-B5D4-4D0C-840A-875D14D920C4}" type="parTrans" cxnId="{19E6581F-A286-4365-B813-4697AED5083F}">
      <dgm:prSet/>
      <dgm:spPr/>
      <dgm:t>
        <a:bodyPr/>
        <a:lstStyle/>
        <a:p>
          <a:endParaRPr lang="en-GB"/>
        </a:p>
      </dgm:t>
    </dgm:pt>
    <dgm:pt modelId="{4AD6D455-1FA3-4C10-A69D-9C17646CBD85}" type="sibTrans" cxnId="{19E6581F-A286-4365-B813-4697AED5083F}">
      <dgm:prSet/>
      <dgm:spPr/>
      <dgm:t>
        <a:bodyPr/>
        <a:lstStyle/>
        <a:p>
          <a:endParaRPr lang="en-GB"/>
        </a:p>
      </dgm:t>
    </dgm:pt>
    <dgm:pt modelId="{2EE36BC4-7611-4051-8641-00B001617A8D}">
      <dgm:prSet/>
      <dgm:spPr/>
      <dgm:t>
        <a:bodyPr/>
        <a:lstStyle/>
        <a:p>
          <a:r>
            <a:rPr lang="en-GB" altLang="en-US" dirty="0"/>
            <a:t>To add weight to our arguments - helps explain to the reader why we are right as we apply it to a particular question /problem or provide our own critical analysis of what has been written.</a:t>
          </a:r>
        </a:p>
      </dgm:t>
    </dgm:pt>
    <dgm:pt modelId="{58371717-BAA9-468A-A56F-3F5206744A2F}" type="parTrans" cxnId="{D69E7788-C08A-4D27-959C-19D41E69F842}">
      <dgm:prSet/>
      <dgm:spPr/>
      <dgm:t>
        <a:bodyPr/>
        <a:lstStyle/>
        <a:p>
          <a:endParaRPr lang="en-GB"/>
        </a:p>
      </dgm:t>
    </dgm:pt>
    <dgm:pt modelId="{A384E70A-240A-426A-AFFF-5261DDE5C2D3}" type="sibTrans" cxnId="{D69E7788-C08A-4D27-959C-19D41E69F842}">
      <dgm:prSet/>
      <dgm:spPr/>
      <dgm:t>
        <a:bodyPr/>
        <a:lstStyle/>
        <a:p>
          <a:endParaRPr lang="en-GB"/>
        </a:p>
      </dgm:t>
    </dgm:pt>
    <dgm:pt modelId="{F4A78379-1914-44E1-818F-DD39FC4ECFF9}">
      <dgm:prSet/>
      <dgm:spPr/>
      <dgm:t>
        <a:bodyPr/>
        <a:lstStyle/>
        <a:p>
          <a:r>
            <a:rPr lang="en-US" altLang="en-US" b="0" dirty="0"/>
            <a:t>Paraphrasing</a:t>
          </a:r>
        </a:p>
      </dgm:t>
    </dgm:pt>
    <dgm:pt modelId="{00996A55-1C96-4EAA-9D0D-0DB6F037C8D6}" type="parTrans" cxnId="{5C25213A-1623-4D2E-8E71-D869E1470101}">
      <dgm:prSet/>
      <dgm:spPr/>
      <dgm:t>
        <a:bodyPr/>
        <a:lstStyle/>
        <a:p>
          <a:endParaRPr lang="en-GB"/>
        </a:p>
      </dgm:t>
    </dgm:pt>
    <dgm:pt modelId="{FC1C1661-3F00-461A-B8C8-29116DCF3021}" type="sibTrans" cxnId="{5C25213A-1623-4D2E-8E71-D869E1470101}">
      <dgm:prSet/>
      <dgm:spPr/>
      <dgm:t>
        <a:bodyPr/>
        <a:lstStyle/>
        <a:p>
          <a:endParaRPr lang="en-GB"/>
        </a:p>
      </dgm:t>
    </dgm:pt>
    <dgm:pt modelId="{DAB7CDB3-B1D3-4F0C-AF20-9249796AD5EB}">
      <dgm:prSet/>
      <dgm:spPr/>
      <dgm:t>
        <a:bodyPr/>
        <a:lstStyle/>
        <a:p>
          <a:r>
            <a:rPr lang="en-US" altLang="en-US" b="0" dirty="0" err="1"/>
            <a:t>Summarising</a:t>
          </a:r>
          <a:endParaRPr lang="en-US" altLang="en-US" b="0" dirty="0"/>
        </a:p>
      </dgm:t>
    </dgm:pt>
    <dgm:pt modelId="{E486C99B-0E29-4AD5-8FEF-ACB7770FBF4D}" type="parTrans" cxnId="{31E68BCD-D9B4-4727-A3F9-34804B462F7D}">
      <dgm:prSet/>
      <dgm:spPr/>
      <dgm:t>
        <a:bodyPr/>
        <a:lstStyle/>
        <a:p>
          <a:endParaRPr lang="en-GB"/>
        </a:p>
      </dgm:t>
    </dgm:pt>
    <dgm:pt modelId="{177C6661-73D4-4A89-A9FD-E9E6B8A2984A}" type="sibTrans" cxnId="{31E68BCD-D9B4-4727-A3F9-34804B462F7D}">
      <dgm:prSet/>
      <dgm:spPr/>
      <dgm:t>
        <a:bodyPr/>
        <a:lstStyle/>
        <a:p>
          <a:endParaRPr lang="en-GB"/>
        </a:p>
      </dgm:t>
    </dgm:pt>
    <dgm:pt modelId="{802FBE86-D266-48FA-A98E-05BDA48C53E5}">
      <dgm:prSet/>
      <dgm:spPr/>
      <dgm:t>
        <a:bodyPr/>
        <a:lstStyle/>
        <a:p>
          <a:r>
            <a:rPr lang="en-US" altLang="en-US" b="0" dirty="0" err="1"/>
            <a:t>Synthesising</a:t>
          </a:r>
          <a:endParaRPr lang="en-US" altLang="en-US" b="0" dirty="0"/>
        </a:p>
      </dgm:t>
    </dgm:pt>
    <dgm:pt modelId="{25E7218C-B527-4199-8990-F7D5560A50CA}" type="parTrans" cxnId="{55B71256-94BD-464B-BA1C-ACD28FF8E0F2}">
      <dgm:prSet/>
      <dgm:spPr/>
      <dgm:t>
        <a:bodyPr/>
        <a:lstStyle/>
        <a:p>
          <a:endParaRPr lang="en-GB"/>
        </a:p>
      </dgm:t>
    </dgm:pt>
    <dgm:pt modelId="{E9E5CB5D-E281-4AB5-ADE3-91E9C64E6C6E}" type="sibTrans" cxnId="{55B71256-94BD-464B-BA1C-ACD28FF8E0F2}">
      <dgm:prSet/>
      <dgm:spPr/>
      <dgm:t>
        <a:bodyPr/>
        <a:lstStyle/>
        <a:p>
          <a:endParaRPr lang="en-GB"/>
        </a:p>
      </dgm:t>
    </dgm:pt>
    <dgm:pt modelId="{B28AE83B-676A-45E8-A350-5EB8CDBB8CB6}" type="pres">
      <dgm:prSet presAssocID="{636181EC-D4F8-4F5F-B49D-90500112863E}" presName="Name0" presStyleCnt="0">
        <dgm:presLayoutVars>
          <dgm:dir/>
          <dgm:animLvl val="lvl"/>
          <dgm:resizeHandles val="exact"/>
        </dgm:presLayoutVars>
      </dgm:prSet>
      <dgm:spPr/>
    </dgm:pt>
    <dgm:pt modelId="{45370D08-E5AD-438A-AF7F-7417A7B4A25B}" type="pres">
      <dgm:prSet presAssocID="{AB72E53A-7B86-49D0-9345-E5CD39FFCF2F}" presName="linNode" presStyleCnt="0"/>
      <dgm:spPr/>
    </dgm:pt>
    <dgm:pt modelId="{69673FA3-DA3E-434A-8281-1EC1E0F4A5E6}" type="pres">
      <dgm:prSet presAssocID="{AB72E53A-7B86-49D0-9345-E5CD39FFCF2F}" presName="parentText" presStyleLbl="node1" presStyleIdx="0" presStyleCnt="3">
        <dgm:presLayoutVars>
          <dgm:chMax val="1"/>
          <dgm:bulletEnabled val="1"/>
        </dgm:presLayoutVars>
      </dgm:prSet>
      <dgm:spPr/>
    </dgm:pt>
    <dgm:pt modelId="{C32B3A29-7100-4414-8D79-63DBB2E4C484}" type="pres">
      <dgm:prSet presAssocID="{AB72E53A-7B86-49D0-9345-E5CD39FFCF2F}" presName="descendantText" presStyleLbl="alignAccFollowNode1" presStyleIdx="0" presStyleCnt="3">
        <dgm:presLayoutVars>
          <dgm:bulletEnabled val="1"/>
        </dgm:presLayoutVars>
      </dgm:prSet>
      <dgm:spPr/>
    </dgm:pt>
    <dgm:pt modelId="{20207CE8-1180-4ED9-A046-070C3F041D95}" type="pres">
      <dgm:prSet presAssocID="{D3991FB2-A576-408F-AAF9-B1F397D8857F}" presName="sp" presStyleCnt="0"/>
      <dgm:spPr/>
    </dgm:pt>
    <dgm:pt modelId="{01610ED5-1ED2-4C2F-B26A-A5D845AC5A88}" type="pres">
      <dgm:prSet presAssocID="{9864ADEB-7007-42BE-A30F-49F397422901}" presName="linNode" presStyleCnt="0"/>
      <dgm:spPr/>
    </dgm:pt>
    <dgm:pt modelId="{29147DF1-E054-4D1C-BCBA-9B3392C53054}" type="pres">
      <dgm:prSet presAssocID="{9864ADEB-7007-42BE-A30F-49F397422901}" presName="parentText" presStyleLbl="node1" presStyleIdx="1" presStyleCnt="3">
        <dgm:presLayoutVars>
          <dgm:chMax val="1"/>
          <dgm:bulletEnabled val="1"/>
        </dgm:presLayoutVars>
      </dgm:prSet>
      <dgm:spPr/>
    </dgm:pt>
    <dgm:pt modelId="{1BAC0954-293C-4ED4-B959-A1D7301C89BC}" type="pres">
      <dgm:prSet presAssocID="{9864ADEB-7007-42BE-A30F-49F397422901}" presName="descendantText" presStyleLbl="alignAccFollowNode1" presStyleIdx="1" presStyleCnt="3">
        <dgm:presLayoutVars>
          <dgm:bulletEnabled val="1"/>
        </dgm:presLayoutVars>
      </dgm:prSet>
      <dgm:spPr/>
    </dgm:pt>
    <dgm:pt modelId="{E130559B-F8F6-4959-926A-1DBAA142216D}" type="pres">
      <dgm:prSet presAssocID="{A13CBFCF-5253-4EAE-A1DB-CFF7EB580D99}" presName="sp" presStyleCnt="0"/>
      <dgm:spPr/>
    </dgm:pt>
    <dgm:pt modelId="{3887A1C9-0E57-4F09-9698-6919E69774F8}" type="pres">
      <dgm:prSet presAssocID="{966E4A7C-7F1D-4BC2-BF8A-77B248C65F13}" presName="linNode" presStyleCnt="0"/>
      <dgm:spPr/>
    </dgm:pt>
    <dgm:pt modelId="{F650DBDF-34C7-418F-8A55-5288D9B0E72A}" type="pres">
      <dgm:prSet presAssocID="{966E4A7C-7F1D-4BC2-BF8A-77B248C65F13}" presName="parentText" presStyleLbl="node1" presStyleIdx="2" presStyleCnt="3">
        <dgm:presLayoutVars>
          <dgm:chMax val="1"/>
          <dgm:bulletEnabled val="1"/>
        </dgm:presLayoutVars>
      </dgm:prSet>
      <dgm:spPr/>
    </dgm:pt>
    <dgm:pt modelId="{A7258D02-2CC8-4B50-A6E5-464028EAFC9C}" type="pres">
      <dgm:prSet presAssocID="{966E4A7C-7F1D-4BC2-BF8A-77B248C65F13}" presName="descendantText" presStyleLbl="alignAccFollowNode1" presStyleIdx="2" presStyleCnt="3">
        <dgm:presLayoutVars>
          <dgm:bulletEnabled val="1"/>
        </dgm:presLayoutVars>
      </dgm:prSet>
      <dgm:spPr/>
    </dgm:pt>
  </dgm:ptLst>
  <dgm:cxnLst>
    <dgm:cxn modelId="{19E6581F-A286-4365-B813-4697AED5083F}" srcId="{AB72E53A-7B86-49D0-9345-E5CD39FFCF2F}" destId="{662D07F3-35DF-4913-AE40-80AEC32A55EC}" srcOrd="1" destOrd="0" parTransId="{6FEE474E-B5D4-4D0C-840A-875D14D920C4}" sibTransId="{4AD6D455-1FA3-4C10-A69D-9C17646CBD85}"/>
    <dgm:cxn modelId="{4A87E832-ECF2-4823-88CC-496EB32F1548}" srcId="{966E4A7C-7F1D-4BC2-BF8A-77B248C65F13}" destId="{53BB00EF-F59C-4864-BBDB-DB97BA6C43BB}" srcOrd="0" destOrd="0" parTransId="{AC77FFD8-D882-4BB5-BE40-CC3A6ABCEC6A}" sibTransId="{A03A340C-31A5-4B99-A916-CE381347594A}"/>
    <dgm:cxn modelId="{FBE56938-D7F3-453B-A2DE-9FEB9463EBCD}" type="presOf" srcId="{636181EC-D4F8-4F5F-B49D-90500112863E}" destId="{B28AE83B-676A-45E8-A350-5EB8CDBB8CB6}" srcOrd="0" destOrd="0" presId="urn:microsoft.com/office/officeart/2005/8/layout/vList5"/>
    <dgm:cxn modelId="{5C25213A-1623-4D2E-8E71-D869E1470101}" srcId="{966E4A7C-7F1D-4BC2-BF8A-77B248C65F13}" destId="{F4A78379-1914-44E1-818F-DD39FC4ECFF9}" srcOrd="1" destOrd="0" parTransId="{00996A55-1C96-4EAA-9D0D-0DB6F037C8D6}" sibTransId="{FC1C1661-3F00-461A-B8C8-29116DCF3021}"/>
    <dgm:cxn modelId="{0B39B34D-0D6F-422B-9E10-1B157FED5993}" type="presOf" srcId="{802FBE86-D266-48FA-A98E-05BDA48C53E5}" destId="{A7258D02-2CC8-4B50-A6E5-464028EAFC9C}" srcOrd="0" destOrd="3" presId="urn:microsoft.com/office/officeart/2005/8/layout/vList5"/>
    <dgm:cxn modelId="{55CCCB6F-C484-4707-AE15-F9774A7E4323}" type="presOf" srcId="{966E4A7C-7F1D-4BC2-BF8A-77B248C65F13}" destId="{F650DBDF-34C7-418F-8A55-5288D9B0E72A}" srcOrd="0" destOrd="0" presId="urn:microsoft.com/office/officeart/2005/8/layout/vList5"/>
    <dgm:cxn modelId="{55B71256-94BD-464B-BA1C-ACD28FF8E0F2}" srcId="{966E4A7C-7F1D-4BC2-BF8A-77B248C65F13}" destId="{802FBE86-D266-48FA-A98E-05BDA48C53E5}" srcOrd="3" destOrd="0" parTransId="{25E7218C-B527-4199-8990-F7D5560A50CA}" sibTransId="{E9E5CB5D-E281-4AB5-ADE3-91E9C64E6C6E}"/>
    <dgm:cxn modelId="{C6D85258-2615-47C1-982A-A2599675A3BF}" type="presOf" srcId="{F4A78379-1914-44E1-818F-DD39FC4ECFF9}" destId="{A7258D02-2CC8-4B50-A6E5-464028EAFC9C}" srcOrd="0" destOrd="1" presId="urn:microsoft.com/office/officeart/2005/8/layout/vList5"/>
    <dgm:cxn modelId="{AC6B7C58-6CB4-4199-B24A-5B3D55EB499F}" srcId="{636181EC-D4F8-4F5F-B49D-90500112863E}" destId="{9864ADEB-7007-42BE-A30F-49F397422901}" srcOrd="1" destOrd="0" parTransId="{8A75AA58-9AFB-426E-BD09-157A910A2754}" sibTransId="{A13CBFCF-5253-4EAE-A1DB-CFF7EB580D99}"/>
    <dgm:cxn modelId="{94FA7C7E-3DDA-4BD1-9BE2-8DBA7C411373}" type="presOf" srcId="{9864ADEB-7007-42BE-A30F-49F397422901}" destId="{29147DF1-E054-4D1C-BCBA-9B3392C53054}" srcOrd="0" destOrd="0" presId="urn:microsoft.com/office/officeart/2005/8/layout/vList5"/>
    <dgm:cxn modelId="{D69E7788-C08A-4D27-959C-19D41E69F842}" srcId="{9864ADEB-7007-42BE-A30F-49F397422901}" destId="{2EE36BC4-7611-4051-8641-00B001617A8D}" srcOrd="1" destOrd="0" parTransId="{58371717-BAA9-468A-A56F-3F5206744A2F}" sibTransId="{A384E70A-240A-426A-AFFF-5261DDE5C2D3}"/>
    <dgm:cxn modelId="{8D7F6291-41CC-4820-9486-1DCEF79E4A72}" type="presOf" srcId="{3F84DAD4-3B27-4339-88A7-F37A74C54288}" destId="{C32B3A29-7100-4414-8D79-63DBB2E4C484}" srcOrd="0" destOrd="0" presId="urn:microsoft.com/office/officeart/2005/8/layout/vList5"/>
    <dgm:cxn modelId="{3092BB92-7E32-4344-9185-609FB6E114D4}" type="presOf" srcId="{662D07F3-35DF-4913-AE40-80AEC32A55EC}" destId="{C32B3A29-7100-4414-8D79-63DBB2E4C484}" srcOrd="0" destOrd="1" presId="urn:microsoft.com/office/officeart/2005/8/layout/vList5"/>
    <dgm:cxn modelId="{EDCD459D-5159-41C0-8404-097C20548746}" type="presOf" srcId="{9AA2BEF3-C2CC-4DEE-B68D-B7367C418684}" destId="{1BAC0954-293C-4ED4-B959-A1D7301C89BC}" srcOrd="0" destOrd="0" presId="urn:microsoft.com/office/officeart/2005/8/layout/vList5"/>
    <dgm:cxn modelId="{874786A4-C908-4E86-BE22-E424C63BB66A}" type="presOf" srcId="{53BB00EF-F59C-4864-BBDB-DB97BA6C43BB}" destId="{A7258D02-2CC8-4B50-A6E5-464028EAFC9C}" srcOrd="0" destOrd="0" presId="urn:microsoft.com/office/officeart/2005/8/layout/vList5"/>
    <dgm:cxn modelId="{013DE4B1-BC06-41E7-A2A2-3FDAEF600F19}" type="presOf" srcId="{DAB7CDB3-B1D3-4F0C-AF20-9249796AD5EB}" destId="{A7258D02-2CC8-4B50-A6E5-464028EAFC9C}" srcOrd="0" destOrd="2" presId="urn:microsoft.com/office/officeart/2005/8/layout/vList5"/>
    <dgm:cxn modelId="{31E68BCD-D9B4-4727-A3F9-34804B462F7D}" srcId="{966E4A7C-7F1D-4BC2-BF8A-77B248C65F13}" destId="{DAB7CDB3-B1D3-4F0C-AF20-9249796AD5EB}" srcOrd="2" destOrd="0" parTransId="{E486C99B-0E29-4AD5-8FEF-ACB7770FBF4D}" sibTransId="{177C6661-73D4-4A89-A9FD-E9E6B8A2984A}"/>
    <dgm:cxn modelId="{5B6D8CDD-464E-4A32-8A7E-F109531B0E1E}" type="presOf" srcId="{2EE36BC4-7611-4051-8641-00B001617A8D}" destId="{1BAC0954-293C-4ED4-B959-A1D7301C89BC}" srcOrd="0" destOrd="1" presId="urn:microsoft.com/office/officeart/2005/8/layout/vList5"/>
    <dgm:cxn modelId="{6D14BEE4-872E-4DCF-A82C-306A3B3DF1CD}" srcId="{AB72E53A-7B86-49D0-9345-E5CD39FFCF2F}" destId="{3F84DAD4-3B27-4339-88A7-F37A74C54288}" srcOrd="0" destOrd="0" parTransId="{108229F6-EBAB-4CE6-9E8B-0154BE679B3E}" sibTransId="{56BD8CE3-B3E8-4B8E-BD29-A59546E344D4}"/>
    <dgm:cxn modelId="{513C3AE9-056B-4764-BF47-5A8A6B420BF0}" srcId="{9864ADEB-7007-42BE-A30F-49F397422901}" destId="{9AA2BEF3-C2CC-4DEE-B68D-B7367C418684}" srcOrd="0" destOrd="0" parTransId="{8BF8A13F-4646-4670-945B-7B4AB2828DA6}" sibTransId="{9C58312D-6CD3-4119-9619-843FED94F9BD}"/>
    <dgm:cxn modelId="{821C9BF4-17EB-493A-B15B-4A8AB7F6D312}" srcId="{636181EC-D4F8-4F5F-B49D-90500112863E}" destId="{AB72E53A-7B86-49D0-9345-E5CD39FFCF2F}" srcOrd="0" destOrd="0" parTransId="{F488DEA4-1B23-496A-9833-B172DAA6CEE7}" sibTransId="{D3991FB2-A576-408F-AAF9-B1F397D8857F}"/>
    <dgm:cxn modelId="{D40FEDF9-259C-4233-93C2-5F710D2195C7}" type="presOf" srcId="{AB72E53A-7B86-49D0-9345-E5CD39FFCF2F}" destId="{69673FA3-DA3E-434A-8281-1EC1E0F4A5E6}" srcOrd="0" destOrd="0" presId="urn:microsoft.com/office/officeart/2005/8/layout/vList5"/>
    <dgm:cxn modelId="{52BAE1FA-0976-4695-94DE-D72192A4F039}" srcId="{636181EC-D4F8-4F5F-B49D-90500112863E}" destId="{966E4A7C-7F1D-4BC2-BF8A-77B248C65F13}" srcOrd="2" destOrd="0" parTransId="{905501F3-8269-4CC7-85BC-713F59DDB0F7}" sibTransId="{26DBCBF6-0AC7-45D6-926A-D8EA2F8F8D22}"/>
    <dgm:cxn modelId="{C94CD99F-3C94-46DB-8E33-7BC17C2036C3}" type="presParOf" srcId="{B28AE83B-676A-45E8-A350-5EB8CDBB8CB6}" destId="{45370D08-E5AD-438A-AF7F-7417A7B4A25B}" srcOrd="0" destOrd="0" presId="urn:microsoft.com/office/officeart/2005/8/layout/vList5"/>
    <dgm:cxn modelId="{287C7534-00DA-475A-AE64-B8A4C6C69210}" type="presParOf" srcId="{45370D08-E5AD-438A-AF7F-7417A7B4A25B}" destId="{69673FA3-DA3E-434A-8281-1EC1E0F4A5E6}" srcOrd="0" destOrd="0" presId="urn:microsoft.com/office/officeart/2005/8/layout/vList5"/>
    <dgm:cxn modelId="{B55A4817-2033-4509-B3D7-5748D0AE1708}" type="presParOf" srcId="{45370D08-E5AD-438A-AF7F-7417A7B4A25B}" destId="{C32B3A29-7100-4414-8D79-63DBB2E4C484}" srcOrd="1" destOrd="0" presId="urn:microsoft.com/office/officeart/2005/8/layout/vList5"/>
    <dgm:cxn modelId="{81518156-23F3-41E9-B4C8-C2D9C075FEE6}" type="presParOf" srcId="{B28AE83B-676A-45E8-A350-5EB8CDBB8CB6}" destId="{20207CE8-1180-4ED9-A046-070C3F041D95}" srcOrd="1" destOrd="0" presId="urn:microsoft.com/office/officeart/2005/8/layout/vList5"/>
    <dgm:cxn modelId="{C04FED14-80E7-46BF-942D-0F723CDE317C}" type="presParOf" srcId="{B28AE83B-676A-45E8-A350-5EB8CDBB8CB6}" destId="{01610ED5-1ED2-4C2F-B26A-A5D845AC5A88}" srcOrd="2" destOrd="0" presId="urn:microsoft.com/office/officeart/2005/8/layout/vList5"/>
    <dgm:cxn modelId="{63B2137F-C065-4FD8-8FEC-29AD6F33EF71}" type="presParOf" srcId="{01610ED5-1ED2-4C2F-B26A-A5D845AC5A88}" destId="{29147DF1-E054-4D1C-BCBA-9B3392C53054}" srcOrd="0" destOrd="0" presId="urn:microsoft.com/office/officeart/2005/8/layout/vList5"/>
    <dgm:cxn modelId="{E7AF42CA-9E3C-465D-84CF-8BF0B4BF2B6D}" type="presParOf" srcId="{01610ED5-1ED2-4C2F-B26A-A5D845AC5A88}" destId="{1BAC0954-293C-4ED4-B959-A1D7301C89BC}" srcOrd="1" destOrd="0" presId="urn:microsoft.com/office/officeart/2005/8/layout/vList5"/>
    <dgm:cxn modelId="{FA88A7C3-4212-4A89-867B-768D1FBBEDB1}" type="presParOf" srcId="{B28AE83B-676A-45E8-A350-5EB8CDBB8CB6}" destId="{E130559B-F8F6-4959-926A-1DBAA142216D}" srcOrd="3" destOrd="0" presId="urn:microsoft.com/office/officeart/2005/8/layout/vList5"/>
    <dgm:cxn modelId="{5471BA8B-138A-449A-ACFB-B10691D50985}" type="presParOf" srcId="{B28AE83B-676A-45E8-A350-5EB8CDBB8CB6}" destId="{3887A1C9-0E57-4F09-9698-6919E69774F8}" srcOrd="4" destOrd="0" presId="urn:microsoft.com/office/officeart/2005/8/layout/vList5"/>
    <dgm:cxn modelId="{154FABE2-2DFD-4ED0-9CD3-489B347C0B0D}" type="presParOf" srcId="{3887A1C9-0E57-4F09-9698-6919E69774F8}" destId="{F650DBDF-34C7-418F-8A55-5288D9B0E72A}" srcOrd="0" destOrd="0" presId="urn:microsoft.com/office/officeart/2005/8/layout/vList5"/>
    <dgm:cxn modelId="{60B8993E-46E1-411F-90CB-C9467635C3C8}" type="presParOf" srcId="{3887A1C9-0E57-4F09-9698-6919E69774F8}" destId="{A7258D02-2CC8-4B50-A6E5-464028EAFC9C}"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CF1103-E75A-4A20-A600-87ADACBE5A8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886D27AA-90F9-498B-B7C0-A7C96B84A6D8}">
      <dgm:prSet phldrT="[Text]"/>
      <dgm:spPr>
        <a:solidFill>
          <a:srgbClr val="FFC000"/>
        </a:solidFill>
        <a:ln>
          <a:solidFill>
            <a:srgbClr val="00B050"/>
          </a:solidFill>
        </a:ln>
        <a:scene3d>
          <a:camera prst="isometricOffAxis2Left"/>
          <a:lightRig rig="threePt" dir="t"/>
        </a:scene3d>
        <a:sp3d>
          <a:bevelT prst="angle"/>
        </a:sp3d>
      </dgm:spPr>
      <dgm:t>
        <a:bodyPr/>
        <a:lstStyle/>
        <a:p>
          <a:r>
            <a:rPr lang="en-GB" b="1" dirty="0">
              <a:solidFill>
                <a:schemeClr val="tx1"/>
              </a:solidFill>
            </a:rPr>
            <a:t>In-text Citation</a:t>
          </a:r>
        </a:p>
      </dgm:t>
    </dgm:pt>
    <dgm:pt modelId="{311D2345-EF6F-4E6F-A30D-AF44DE3F5CD8}" type="parTrans" cxnId="{DDBB3ED9-06C2-40C2-958F-D6C6E0BF5FA7}">
      <dgm:prSet/>
      <dgm:spPr/>
      <dgm:t>
        <a:bodyPr/>
        <a:lstStyle/>
        <a:p>
          <a:endParaRPr lang="en-GB"/>
        </a:p>
      </dgm:t>
    </dgm:pt>
    <dgm:pt modelId="{ADF3A247-0662-46E1-9483-6FD546B1651E}" type="sibTrans" cxnId="{DDBB3ED9-06C2-40C2-958F-D6C6E0BF5FA7}">
      <dgm:prSet/>
      <dgm:spPr/>
      <dgm:t>
        <a:bodyPr/>
        <a:lstStyle/>
        <a:p>
          <a:endParaRPr lang="en-GB"/>
        </a:p>
      </dgm:t>
    </dgm:pt>
    <dgm:pt modelId="{24396B1F-AF99-4E8B-95DA-D6F1FDEEE182}">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Allows you to provide brief information about the source you have used </a:t>
          </a:r>
          <a:r>
            <a:rPr lang="en-GB" dirty="0" err="1"/>
            <a:t>i.e</a:t>
          </a:r>
          <a:r>
            <a:rPr lang="en-GB" dirty="0"/>
            <a:t> author’s name, page n#, and/or year of publication. </a:t>
          </a:r>
        </a:p>
      </dgm:t>
    </dgm:pt>
    <dgm:pt modelId="{32084348-5701-4BC0-A97F-CA92FCC0034E}" type="parTrans" cxnId="{D5D612F0-8A47-4B84-8784-52AA8E4E5C52}">
      <dgm:prSet/>
      <dgm:spPr/>
      <dgm:t>
        <a:bodyPr/>
        <a:lstStyle/>
        <a:p>
          <a:endParaRPr lang="en-GB"/>
        </a:p>
      </dgm:t>
    </dgm:pt>
    <dgm:pt modelId="{0B761F36-38FE-4998-BC65-5D8C1E7FF485}" type="sibTrans" cxnId="{D5D612F0-8A47-4B84-8784-52AA8E4E5C52}">
      <dgm:prSet/>
      <dgm:spPr/>
      <dgm:t>
        <a:bodyPr/>
        <a:lstStyle/>
        <a:p>
          <a:endParaRPr lang="en-GB"/>
        </a:p>
      </dgm:t>
    </dgm:pt>
    <dgm:pt modelId="{17C265CC-540A-438B-8967-F66F1D790EC8}">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Ideas captured in an in-text citation can be presented within or without quotation marks. </a:t>
          </a:r>
        </a:p>
      </dgm:t>
    </dgm:pt>
    <dgm:pt modelId="{30AC9B8E-5F59-4064-A629-FD9CFA7DD98A}" type="parTrans" cxnId="{F4009700-1824-44F8-94E2-12C4C9C9C937}">
      <dgm:prSet/>
      <dgm:spPr/>
      <dgm:t>
        <a:bodyPr/>
        <a:lstStyle/>
        <a:p>
          <a:endParaRPr lang="en-GB"/>
        </a:p>
      </dgm:t>
    </dgm:pt>
    <dgm:pt modelId="{2A2BBF97-604F-4E87-970B-4DF096D01EA4}" type="sibTrans" cxnId="{F4009700-1824-44F8-94E2-12C4C9C9C937}">
      <dgm:prSet/>
      <dgm:spPr/>
      <dgm:t>
        <a:bodyPr/>
        <a:lstStyle/>
        <a:p>
          <a:endParaRPr lang="en-GB"/>
        </a:p>
      </dgm:t>
    </dgm:pt>
    <dgm:pt modelId="{FBFCCC3F-83D0-41CC-8DA4-B323FBAAA816}">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 Without quotation marks, when the information is summarised or paraphrased. In such a case, only the author’s name and year is required.</a:t>
          </a:r>
        </a:p>
      </dgm:t>
    </dgm:pt>
    <dgm:pt modelId="{33D0A016-CC08-47C4-9393-32085CC0CAD2}" type="parTrans" cxnId="{9E134219-E404-431F-BFFF-0FB3CA20D6CD}">
      <dgm:prSet/>
      <dgm:spPr/>
      <dgm:t>
        <a:bodyPr/>
        <a:lstStyle/>
        <a:p>
          <a:endParaRPr lang="en-GB"/>
        </a:p>
      </dgm:t>
    </dgm:pt>
    <dgm:pt modelId="{9280680E-5243-4B0B-A8A0-4C3073FD8FA0}" type="sibTrans" cxnId="{9E134219-E404-431F-BFFF-0FB3CA20D6CD}">
      <dgm:prSet/>
      <dgm:spPr/>
      <dgm:t>
        <a:bodyPr/>
        <a:lstStyle/>
        <a:p>
          <a:endParaRPr lang="en-GB"/>
        </a:p>
      </dgm:t>
    </dgm:pt>
    <dgm:pt modelId="{D464035B-4077-4BFF-A61A-11DFC95E999B}">
      <dgm:prSet phldrT="[Text]"/>
      <dgm:spPr>
        <a:solidFill>
          <a:schemeClr val="accent6">
            <a:lumMod val="20000"/>
            <a:lumOff val="80000"/>
            <a:alpha val="90000"/>
          </a:schemeClr>
        </a:solidFill>
        <a:scene3d>
          <a:camera prst="orthographicFront"/>
          <a:lightRig rig="threePt" dir="t"/>
        </a:scene3d>
        <a:sp3d>
          <a:bevelT/>
        </a:sp3d>
      </dgm:spPr>
      <dgm:t>
        <a:bodyPr/>
        <a:lstStyle/>
        <a:p>
          <a:r>
            <a:rPr lang="en-GB" dirty="0"/>
            <a:t>Within quotation marks when the information is lifted word-for-word from the source. In such a case, the author’s name, year of publication, and page number would be provided.</a:t>
          </a:r>
        </a:p>
      </dgm:t>
    </dgm:pt>
    <dgm:pt modelId="{124D38C0-0B14-4A98-9697-6A8BCF09EE2D}" type="parTrans" cxnId="{D4CFBFE4-2686-4278-93F1-91DB1D84F829}">
      <dgm:prSet/>
      <dgm:spPr/>
      <dgm:t>
        <a:bodyPr/>
        <a:lstStyle/>
        <a:p>
          <a:endParaRPr lang="en-GB"/>
        </a:p>
      </dgm:t>
    </dgm:pt>
    <dgm:pt modelId="{6B9284C3-BF19-484B-AD88-1C318908A46B}" type="sibTrans" cxnId="{D4CFBFE4-2686-4278-93F1-91DB1D84F829}">
      <dgm:prSet/>
      <dgm:spPr/>
      <dgm:t>
        <a:bodyPr/>
        <a:lstStyle/>
        <a:p>
          <a:endParaRPr lang="en-GB"/>
        </a:p>
      </dgm:t>
    </dgm:pt>
    <dgm:pt modelId="{8DAEF143-6C80-4FF2-89DA-8FC011D50A4A}">
      <dgm:prSet phldrT="[Text]"/>
      <dgm:spPr>
        <a:solidFill>
          <a:schemeClr val="accent6">
            <a:lumMod val="20000"/>
            <a:lumOff val="80000"/>
            <a:alpha val="90000"/>
          </a:schemeClr>
        </a:solidFill>
        <a:scene3d>
          <a:camera prst="orthographicFront"/>
          <a:lightRig rig="threePt" dir="t"/>
        </a:scene3d>
        <a:sp3d>
          <a:bevelT/>
        </a:sp3d>
      </dgm:spPr>
      <dgm:t>
        <a:bodyPr/>
        <a:lstStyle/>
        <a:p>
          <a:pPr>
            <a:buNone/>
          </a:pPr>
          <a:r>
            <a:rPr lang="en-GB" b="1" dirty="0">
              <a:solidFill>
                <a:srgbClr val="FF0000"/>
              </a:solidFill>
            </a:rPr>
            <a:t>NOTE: All sources used as in-text citations MUST appear on the reference list.</a:t>
          </a:r>
        </a:p>
      </dgm:t>
    </dgm:pt>
    <dgm:pt modelId="{28C5C549-D3A3-4F2F-9050-F13F16C8A94A}" type="parTrans" cxnId="{02671DF4-F749-447E-9610-B51C6F9959C8}">
      <dgm:prSet/>
      <dgm:spPr/>
    </dgm:pt>
    <dgm:pt modelId="{AFC61A26-C753-40FB-9BE7-F9FBBA248ECE}" type="sibTrans" cxnId="{02671DF4-F749-447E-9610-B51C6F9959C8}">
      <dgm:prSet/>
      <dgm:spPr/>
    </dgm:pt>
    <dgm:pt modelId="{76154530-BF02-4A59-AC06-B2DE35CDB81D}" type="pres">
      <dgm:prSet presAssocID="{47CF1103-E75A-4A20-A600-87ADACBE5A8A}" presName="Name0" presStyleCnt="0">
        <dgm:presLayoutVars>
          <dgm:dir/>
          <dgm:animLvl val="lvl"/>
          <dgm:resizeHandles/>
        </dgm:presLayoutVars>
      </dgm:prSet>
      <dgm:spPr/>
    </dgm:pt>
    <dgm:pt modelId="{4D836A9A-0FFF-436B-889C-80E12D7FF49D}" type="pres">
      <dgm:prSet presAssocID="{886D27AA-90F9-498B-B7C0-A7C96B84A6D8}" presName="linNode" presStyleCnt="0"/>
      <dgm:spPr/>
    </dgm:pt>
    <dgm:pt modelId="{A2CF7BF9-9A18-4977-89F9-8F5F3630287D}" type="pres">
      <dgm:prSet presAssocID="{886D27AA-90F9-498B-B7C0-A7C96B84A6D8}" presName="parentShp" presStyleLbl="node1" presStyleIdx="0" presStyleCnt="1" custScaleX="62069" custScaleY="85418" custLinFactNeighborX="-3923" custLinFactNeighborY="2230">
        <dgm:presLayoutVars>
          <dgm:bulletEnabled val="1"/>
        </dgm:presLayoutVars>
      </dgm:prSet>
      <dgm:spPr/>
    </dgm:pt>
    <dgm:pt modelId="{18FBE548-460A-4551-9EE0-ADDA0E06AB93}" type="pres">
      <dgm:prSet presAssocID="{886D27AA-90F9-498B-B7C0-A7C96B84A6D8}" presName="childShp" presStyleLbl="bgAccFollowNode1" presStyleIdx="0" presStyleCnt="1" custScaleX="124288" custLinFactNeighborX="-243" custLinFactNeighborY="670">
        <dgm:presLayoutVars>
          <dgm:bulletEnabled val="1"/>
        </dgm:presLayoutVars>
      </dgm:prSet>
      <dgm:spPr/>
    </dgm:pt>
  </dgm:ptLst>
  <dgm:cxnLst>
    <dgm:cxn modelId="{F4009700-1824-44F8-94E2-12C4C9C9C937}" srcId="{886D27AA-90F9-498B-B7C0-A7C96B84A6D8}" destId="{17C265CC-540A-438B-8967-F66F1D790EC8}" srcOrd="1" destOrd="0" parTransId="{30AC9B8E-5F59-4064-A629-FD9CFA7DD98A}" sibTransId="{2A2BBF97-604F-4E87-970B-4DF096D01EA4}"/>
    <dgm:cxn modelId="{9E134219-E404-431F-BFFF-0FB3CA20D6CD}" srcId="{886D27AA-90F9-498B-B7C0-A7C96B84A6D8}" destId="{FBFCCC3F-83D0-41CC-8DA4-B323FBAAA816}" srcOrd="3" destOrd="0" parTransId="{33D0A016-CC08-47C4-9393-32085CC0CAD2}" sibTransId="{9280680E-5243-4B0B-A8A0-4C3073FD8FA0}"/>
    <dgm:cxn modelId="{CB682D2B-5143-4ACA-8936-B0E0B10B3A93}" type="presOf" srcId="{8DAEF143-6C80-4FF2-89DA-8FC011D50A4A}" destId="{18FBE548-460A-4551-9EE0-ADDA0E06AB93}" srcOrd="0" destOrd="4" presId="urn:microsoft.com/office/officeart/2005/8/layout/vList6"/>
    <dgm:cxn modelId="{4376D277-B403-44B3-9023-556E332C39BC}" type="presOf" srcId="{17C265CC-540A-438B-8967-F66F1D790EC8}" destId="{18FBE548-460A-4551-9EE0-ADDA0E06AB93}" srcOrd="0" destOrd="1" presId="urn:microsoft.com/office/officeart/2005/8/layout/vList6"/>
    <dgm:cxn modelId="{AA15D77C-B2D8-4FDE-B4AE-9D97C638E939}" type="presOf" srcId="{24396B1F-AF99-4E8B-95DA-D6F1FDEEE182}" destId="{18FBE548-460A-4551-9EE0-ADDA0E06AB93}" srcOrd="0" destOrd="0" presId="urn:microsoft.com/office/officeart/2005/8/layout/vList6"/>
    <dgm:cxn modelId="{B8544E94-5CE9-4685-A657-864B7E08454C}" type="presOf" srcId="{886D27AA-90F9-498B-B7C0-A7C96B84A6D8}" destId="{A2CF7BF9-9A18-4977-89F9-8F5F3630287D}" srcOrd="0" destOrd="0" presId="urn:microsoft.com/office/officeart/2005/8/layout/vList6"/>
    <dgm:cxn modelId="{793F469C-9086-45A8-A537-A86498CB0E50}" type="presOf" srcId="{D464035B-4077-4BFF-A61A-11DFC95E999B}" destId="{18FBE548-460A-4551-9EE0-ADDA0E06AB93}" srcOrd="0" destOrd="2" presId="urn:microsoft.com/office/officeart/2005/8/layout/vList6"/>
    <dgm:cxn modelId="{CD7D69AC-DAFA-4DD9-B502-215B529BE4B7}" type="presOf" srcId="{FBFCCC3F-83D0-41CC-8DA4-B323FBAAA816}" destId="{18FBE548-460A-4551-9EE0-ADDA0E06AB93}" srcOrd="0" destOrd="3" presId="urn:microsoft.com/office/officeart/2005/8/layout/vList6"/>
    <dgm:cxn modelId="{DDBB3ED9-06C2-40C2-958F-D6C6E0BF5FA7}" srcId="{47CF1103-E75A-4A20-A600-87ADACBE5A8A}" destId="{886D27AA-90F9-498B-B7C0-A7C96B84A6D8}" srcOrd="0" destOrd="0" parTransId="{311D2345-EF6F-4E6F-A30D-AF44DE3F5CD8}" sibTransId="{ADF3A247-0662-46E1-9483-6FD546B1651E}"/>
    <dgm:cxn modelId="{D4CFBFE4-2686-4278-93F1-91DB1D84F829}" srcId="{886D27AA-90F9-498B-B7C0-A7C96B84A6D8}" destId="{D464035B-4077-4BFF-A61A-11DFC95E999B}" srcOrd="2" destOrd="0" parTransId="{124D38C0-0B14-4A98-9697-6A8BCF09EE2D}" sibTransId="{6B9284C3-BF19-484B-AD88-1C318908A46B}"/>
    <dgm:cxn modelId="{39E675EB-6D3F-4649-9863-B42D22FE3367}" type="presOf" srcId="{47CF1103-E75A-4A20-A600-87ADACBE5A8A}" destId="{76154530-BF02-4A59-AC06-B2DE35CDB81D}" srcOrd="0" destOrd="0" presId="urn:microsoft.com/office/officeart/2005/8/layout/vList6"/>
    <dgm:cxn modelId="{D5D612F0-8A47-4B84-8784-52AA8E4E5C52}" srcId="{886D27AA-90F9-498B-B7C0-A7C96B84A6D8}" destId="{24396B1F-AF99-4E8B-95DA-D6F1FDEEE182}" srcOrd="0" destOrd="0" parTransId="{32084348-5701-4BC0-A97F-CA92FCC0034E}" sibTransId="{0B761F36-38FE-4998-BC65-5D8C1E7FF485}"/>
    <dgm:cxn modelId="{02671DF4-F749-447E-9610-B51C6F9959C8}" srcId="{886D27AA-90F9-498B-B7C0-A7C96B84A6D8}" destId="{8DAEF143-6C80-4FF2-89DA-8FC011D50A4A}" srcOrd="4" destOrd="0" parTransId="{28C5C549-D3A3-4F2F-9050-F13F16C8A94A}" sibTransId="{AFC61A26-C753-40FB-9BE7-F9FBBA248ECE}"/>
    <dgm:cxn modelId="{326D8B0E-9026-4B22-B92F-179AA83644F5}" type="presParOf" srcId="{76154530-BF02-4A59-AC06-B2DE35CDB81D}" destId="{4D836A9A-0FFF-436B-889C-80E12D7FF49D}" srcOrd="0" destOrd="0" presId="urn:microsoft.com/office/officeart/2005/8/layout/vList6"/>
    <dgm:cxn modelId="{7B0F63EE-C783-4997-BF31-0B43A624670F}" type="presParOf" srcId="{4D836A9A-0FFF-436B-889C-80E12D7FF49D}" destId="{A2CF7BF9-9A18-4977-89F9-8F5F3630287D}" srcOrd="0" destOrd="0" presId="urn:microsoft.com/office/officeart/2005/8/layout/vList6"/>
    <dgm:cxn modelId="{505DE455-61DE-4E7F-8199-0FDAC78C0348}" type="presParOf" srcId="{4D836A9A-0FFF-436B-889C-80E12D7FF49D}" destId="{18FBE548-460A-4551-9EE0-ADDA0E06AB93}"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B3A29-7100-4414-8D79-63DBB2E4C484}">
      <dsp:nvSpPr>
        <dsp:cNvPr id="0" name=""/>
        <dsp:cNvSpPr/>
      </dsp:nvSpPr>
      <dsp:spPr>
        <a:xfrm rot="5400000">
          <a:off x="5142010" y="-1954564"/>
          <a:ext cx="1187959" cy="5398579"/>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altLang="en-US" sz="1400" kern="1200" dirty="0"/>
            <a:t>Textbooks,    Academic books,   Studies,   Pieces of research,   Academic/business articles,   News/ magazine articles,</a:t>
          </a:r>
          <a:endParaRPr lang="en-GB" sz="1400" kern="1200" dirty="0"/>
        </a:p>
        <a:p>
          <a:pPr marL="114300" lvl="1" indent="-114300" algn="l" defTabSz="622300">
            <a:lnSpc>
              <a:spcPct val="90000"/>
            </a:lnSpc>
            <a:spcBef>
              <a:spcPct val="0"/>
            </a:spcBef>
            <a:spcAft>
              <a:spcPct val="15000"/>
            </a:spcAft>
            <a:buChar char="•"/>
          </a:pPr>
          <a:r>
            <a:rPr lang="en-GB" altLang="en-US" sz="1400" kern="1200" dirty="0"/>
            <a:t>Relevant website articles, Conference proceedings,  Government reports, etc.</a:t>
          </a:r>
        </a:p>
      </dsp:txBody>
      <dsp:txXfrm rot="-5400000">
        <a:off x="3036701" y="208736"/>
        <a:ext cx="5340588" cy="1071977"/>
      </dsp:txXfrm>
    </dsp:sp>
    <dsp:sp modelId="{69673FA3-DA3E-434A-8281-1EC1E0F4A5E6}">
      <dsp:nvSpPr>
        <dsp:cNvPr id="0" name=""/>
        <dsp:cNvSpPr/>
      </dsp:nvSpPr>
      <dsp:spPr>
        <a:xfrm>
          <a:off x="0" y="2249"/>
          <a:ext cx="3036700" cy="1484949"/>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t>What</a:t>
          </a:r>
        </a:p>
      </dsp:txBody>
      <dsp:txXfrm>
        <a:off x="72489" y="74738"/>
        <a:ext cx="2891722" cy="1339971"/>
      </dsp:txXfrm>
    </dsp:sp>
    <dsp:sp modelId="{1BAC0954-293C-4ED4-B959-A1D7301C89BC}">
      <dsp:nvSpPr>
        <dsp:cNvPr id="0" name=""/>
        <dsp:cNvSpPr/>
      </dsp:nvSpPr>
      <dsp:spPr>
        <a:xfrm rot="5400000">
          <a:off x="5142010" y="-395368"/>
          <a:ext cx="1187959" cy="5398579"/>
        </a:xfrm>
        <a:prstGeom prst="round2SameRect">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altLang="en-US" sz="1400" kern="1200"/>
            <a:t>To support what we want to say.</a:t>
          </a:r>
          <a:endParaRPr lang="en-GB" sz="1400" kern="1200" dirty="0"/>
        </a:p>
        <a:p>
          <a:pPr marL="114300" lvl="1" indent="-114300" algn="l" defTabSz="622300">
            <a:lnSpc>
              <a:spcPct val="90000"/>
            </a:lnSpc>
            <a:spcBef>
              <a:spcPct val="0"/>
            </a:spcBef>
            <a:spcAft>
              <a:spcPct val="15000"/>
            </a:spcAft>
            <a:buChar char="•"/>
          </a:pPr>
          <a:r>
            <a:rPr lang="en-GB" altLang="en-US" sz="1400" kern="1200" dirty="0"/>
            <a:t>To add weight to our arguments - helps explain to the reader why we are right as we apply it to a particular question /problem or provide our own critical analysis of what has been written.</a:t>
          </a:r>
        </a:p>
      </dsp:txBody>
      <dsp:txXfrm rot="-5400000">
        <a:off x="3036701" y="1767932"/>
        <a:ext cx="5340588" cy="1071977"/>
      </dsp:txXfrm>
    </dsp:sp>
    <dsp:sp modelId="{29147DF1-E054-4D1C-BCBA-9B3392C53054}">
      <dsp:nvSpPr>
        <dsp:cNvPr id="0" name=""/>
        <dsp:cNvSpPr/>
      </dsp:nvSpPr>
      <dsp:spPr>
        <a:xfrm>
          <a:off x="0" y="1561446"/>
          <a:ext cx="3036700" cy="1484949"/>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t>Why</a:t>
          </a:r>
        </a:p>
      </dsp:txBody>
      <dsp:txXfrm>
        <a:off x="72489" y="1633935"/>
        <a:ext cx="2891722" cy="1339971"/>
      </dsp:txXfrm>
    </dsp:sp>
    <dsp:sp modelId="{A7258D02-2CC8-4B50-A6E5-464028EAFC9C}">
      <dsp:nvSpPr>
        <dsp:cNvPr id="0" name=""/>
        <dsp:cNvSpPr/>
      </dsp:nvSpPr>
      <dsp:spPr>
        <a:xfrm rot="5400000">
          <a:off x="5142010" y="1163828"/>
          <a:ext cx="1187959" cy="5398579"/>
        </a:xfrm>
        <a:prstGeom prst="round2Same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US" altLang="en-US" sz="1400" b="0" kern="1200" dirty="0"/>
            <a:t>Quoting directly </a:t>
          </a:r>
          <a:endParaRPr lang="en-GB" sz="1400" b="0" kern="1200" dirty="0"/>
        </a:p>
        <a:p>
          <a:pPr marL="114300" lvl="1" indent="-114300" algn="l" defTabSz="622300">
            <a:lnSpc>
              <a:spcPct val="90000"/>
            </a:lnSpc>
            <a:spcBef>
              <a:spcPct val="0"/>
            </a:spcBef>
            <a:spcAft>
              <a:spcPct val="15000"/>
            </a:spcAft>
            <a:buChar char="•"/>
          </a:pPr>
          <a:r>
            <a:rPr lang="en-US" altLang="en-US" sz="1400" b="0" kern="1200" dirty="0"/>
            <a:t>Paraphrasing</a:t>
          </a:r>
        </a:p>
        <a:p>
          <a:pPr marL="114300" lvl="1" indent="-114300" algn="l" defTabSz="622300">
            <a:lnSpc>
              <a:spcPct val="90000"/>
            </a:lnSpc>
            <a:spcBef>
              <a:spcPct val="0"/>
            </a:spcBef>
            <a:spcAft>
              <a:spcPct val="15000"/>
            </a:spcAft>
            <a:buChar char="•"/>
          </a:pPr>
          <a:r>
            <a:rPr lang="en-US" altLang="en-US" sz="1400" b="0" kern="1200" dirty="0" err="1"/>
            <a:t>Summarising</a:t>
          </a:r>
          <a:endParaRPr lang="en-US" altLang="en-US" sz="1400" b="0" kern="1200" dirty="0"/>
        </a:p>
        <a:p>
          <a:pPr marL="114300" lvl="1" indent="-114300" algn="l" defTabSz="622300">
            <a:lnSpc>
              <a:spcPct val="90000"/>
            </a:lnSpc>
            <a:spcBef>
              <a:spcPct val="0"/>
            </a:spcBef>
            <a:spcAft>
              <a:spcPct val="15000"/>
            </a:spcAft>
            <a:buChar char="•"/>
          </a:pPr>
          <a:r>
            <a:rPr lang="en-US" altLang="en-US" sz="1400" b="0" kern="1200" dirty="0" err="1"/>
            <a:t>Synthesising</a:t>
          </a:r>
          <a:endParaRPr lang="en-US" altLang="en-US" sz="1400" b="0" kern="1200" dirty="0"/>
        </a:p>
      </dsp:txBody>
      <dsp:txXfrm rot="-5400000">
        <a:off x="3036701" y="3327129"/>
        <a:ext cx="5340588" cy="1071977"/>
      </dsp:txXfrm>
    </dsp:sp>
    <dsp:sp modelId="{F650DBDF-34C7-418F-8A55-5288D9B0E72A}">
      <dsp:nvSpPr>
        <dsp:cNvPr id="0" name=""/>
        <dsp:cNvSpPr/>
      </dsp:nvSpPr>
      <dsp:spPr>
        <a:xfrm>
          <a:off x="0" y="3120643"/>
          <a:ext cx="3036700" cy="1484949"/>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t>How</a:t>
          </a:r>
        </a:p>
      </dsp:txBody>
      <dsp:txXfrm>
        <a:off x="72489" y="3193132"/>
        <a:ext cx="2891722" cy="1339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BE548-460A-4551-9EE0-ADDA0E06AB93}">
      <dsp:nvSpPr>
        <dsp:cNvPr id="0" name=""/>
        <dsp:cNvSpPr/>
      </dsp:nvSpPr>
      <dsp:spPr>
        <a:xfrm>
          <a:off x="2150435" y="0"/>
          <a:ext cx="6406821" cy="3747152"/>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a:scene3d>
          <a:camera prst="orthographicFront"/>
          <a:lightRig rig="threePt" dir="t"/>
        </a:scene3d>
        <a:sp3d>
          <a:bevelT/>
        </a:sp3d>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Allows you to provide brief information about the source you have used </a:t>
          </a:r>
          <a:r>
            <a:rPr lang="en-GB" sz="1300" kern="1200" dirty="0" err="1"/>
            <a:t>i.e</a:t>
          </a:r>
          <a:r>
            <a:rPr lang="en-GB" sz="1300" kern="1200" dirty="0"/>
            <a:t> author’s name, page n#, and/or year of publication. </a:t>
          </a:r>
        </a:p>
        <a:p>
          <a:pPr marL="114300" lvl="1" indent="-114300" algn="l" defTabSz="577850">
            <a:lnSpc>
              <a:spcPct val="90000"/>
            </a:lnSpc>
            <a:spcBef>
              <a:spcPct val="0"/>
            </a:spcBef>
            <a:spcAft>
              <a:spcPct val="15000"/>
            </a:spcAft>
            <a:buChar char="•"/>
          </a:pPr>
          <a:r>
            <a:rPr lang="en-GB" sz="1300" kern="1200" dirty="0"/>
            <a:t>Ideas captured in an in-text citation can be presented within or without quotation marks. </a:t>
          </a:r>
        </a:p>
        <a:p>
          <a:pPr marL="114300" lvl="1" indent="-114300" algn="l" defTabSz="577850">
            <a:lnSpc>
              <a:spcPct val="90000"/>
            </a:lnSpc>
            <a:spcBef>
              <a:spcPct val="0"/>
            </a:spcBef>
            <a:spcAft>
              <a:spcPct val="15000"/>
            </a:spcAft>
            <a:buChar char="•"/>
          </a:pPr>
          <a:r>
            <a:rPr lang="en-GB" sz="1300" kern="1200" dirty="0"/>
            <a:t>Within quotation marks when the information is lifted word-for-word from the source. In such a case, the author’s name, year of publication, and page number would be provided.</a:t>
          </a:r>
        </a:p>
        <a:p>
          <a:pPr marL="114300" lvl="1" indent="-114300" algn="l" defTabSz="577850">
            <a:lnSpc>
              <a:spcPct val="90000"/>
            </a:lnSpc>
            <a:spcBef>
              <a:spcPct val="0"/>
            </a:spcBef>
            <a:spcAft>
              <a:spcPct val="15000"/>
            </a:spcAft>
            <a:buChar char="•"/>
          </a:pPr>
          <a:r>
            <a:rPr lang="en-GB" sz="1300" kern="1200" dirty="0"/>
            <a:t> Without quotation marks, when the information is summarised or paraphrased. In such a case, only the author’s name and year is required.</a:t>
          </a:r>
        </a:p>
        <a:p>
          <a:pPr marL="114300" lvl="1" indent="-114300" algn="l" defTabSz="577850">
            <a:lnSpc>
              <a:spcPct val="90000"/>
            </a:lnSpc>
            <a:spcBef>
              <a:spcPct val="0"/>
            </a:spcBef>
            <a:spcAft>
              <a:spcPct val="15000"/>
            </a:spcAft>
            <a:buNone/>
          </a:pPr>
          <a:r>
            <a:rPr lang="en-GB" sz="1300" b="1" kern="1200" dirty="0">
              <a:solidFill>
                <a:srgbClr val="FF0000"/>
              </a:solidFill>
            </a:rPr>
            <a:t>NOTE: All sources used as in-text citations MUST appear on the reference list.</a:t>
          </a:r>
        </a:p>
      </dsp:txBody>
      <dsp:txXfrm>
        <a:off x="2150435" y="468394"/>
        <a:ext cx="5001639" cy="2810364"/>
      </dsp:txXfrm>
    </dsp:sp>
    <dsp:sp modelId="{A2CF7BF9-9A18-4977-89F9-8F5F3630287D}">
      <dsp:nvSpPr>
        <dsp:cNvPr id="0" name=""/>
        <dsp:cNvSpPr/>
      </dsp:nvSpPr>
      <dsp:spPr>
        <a:xfrm>
          <a:off x="0" y="356766"/>
          <a:ext cx="2133029" cy="3200742"/>
        </a:xfrm>
        <a:prstGeom prst="roundRect">
          <a:avLst/>
        </a:prstGeom>
        <a:solidFill>
          <a:srgbClr val="FFC000"/>
        </a:solidFill>
        <a:ln w="25400" cap="flat" cmpd="sng" algn="ctr">
          <a:solidFill>
            <a:srgbClr val="00B050"/>
          </a:solidFill>
          <a:prstDash val="solid"/>
        </a:ln>
        <a:effectLst/>
        <a:scene3d>
          <a:camera prst="isometricOffAxis2Left"/>
          <a:lightRig rig="threePt" dir="t"/>
        </a:scene3d>
        <a:sp3d>
          <a:bevelT prst="angle"/>
        </a:sp3d>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b="1" kern="1200" dirty="0">
              <a:solidFill>
                <a:schemeClr val="tx1"/>
              </a:solidFill>
            </a:rPr>
            <a:t>In-text Citation</a:t>
          </a:r>
        </a:p>
      </dsp:txBody>
      <dsp:txXfrm>
        <a:off x="104126" y="460892"/>
        <a:ext cx="1924777" cy="299249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q=tips+to+understanding+questions%23fpstate=ive&amp;vld=cid:02777343,vid:bqPSO5WfKqM,st: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Note: </a:t>
            </a:r>
            <a:r>
              <a:rPr lang="en-GB" altLang="en-US" dirty="0"/>
              <a:t>we must not forget to acknowledge the source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803516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48A42-C9FC-2A13-DBEA-C31A27A880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974D55-EE9A-119F-D9EC-B8DC5F75BB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1DC760-147E-CA3D-F2EE-C6DF9DA0A8F9}"/>
              </a:ext>
            </a:extLst>
          </p:cNvPr>
          <p:cNvSpPr>
            <a:spLocks noGrp="1"/>
          </p:cNvSpPr>
          <p:nvPr>
            <p:ph type="body" idx="1"/>
          </p:nvPr>
        </p:nvSpPr>
        <p:spPr/>
        <p:txBody>
          <a:bodyPr/>
          <a:lstStyle/>
          <a:p>
            <a:r>
              <a:rPr lang="en-GB" dirty="0"/>
              <a:t>Please, highlight to the students the location of both the in-text citation and reference list as well as the difference between a bibliography and a reference list. Emphasise the Library </a:t>
            </a:r>
            <a:r>
              <a:rPr lang="en-GB" dirty="0" err="1"/>
              <a:t>Infoskills</a:t>
            </a:r>
            <a:r>
              <a:rPr lang="en-GB" dirty="0"/>
              <a:t> page, where they can learn more about referencing too.</a:t>
            </a:r>
          </a:p>
        </p:txBody>
      </p:sp>
      <p:sp>
        <p:nvSpPr>
          <p:cNvPr id="4" name="Slide Number Placeholder 3">
            <a:extLst>
              <a:ext uri="{FF2B5EF4-FFF2-40B4-BE49-F238E27FC236}">
                <a16:creationId xmlns:a16="http://schemas.microsoft.com/office/drawing/2014/main" id="{F74496F0-067E-BF8B-BDAF-A8713AB9D6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2571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7669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DFC26-FB3C-D335-DAD2-DE0BCD7501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67088B-E4E7-D8FC-5C3D-C4417A543A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231CAD-5C55-48AF-1036-F6122E047BA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hlinkClick r:id="rId3"/>
              </a:rPr>
              <a:t>Understanding Essay Questions- Dough Specht</a:t>
            </a:r>
            <a:r>
              <a:rPr lang="en-GB" sz="1800" u="sng"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rPr>
              <a:t> - Video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ADC69506-50AF-8637-E371-2687EB531E9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6155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2E88F-D7C1-3C07-CC2C-B6C2712BF0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790BA3-C491-D777-3284-3200F115CE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DE48E6-08B0-F464-B7AE-69E14B55C823}"/>
              </a:ext>
            </a:extLst>
          </p:cNvPr>
          <p:cNvSpPr>
            <a:spLocks noGrp="1"/>
          </p:cNvSpPr>
          <p:nvPr>
            <p:ph type="body" idx="1"/>
          </p:nvPr>
        </p:nvSpPr>
        <p:spPr/>
        <p:txBody>
          <a:bodyPr/>
          <a:lstStyle/>
          <a:p>
            <a:r>
              <a:rPr lang="en-GB" dirty="0"/>
              <a:t>Lecturers are reminded to explain the difference between bibliography and references to students. </a:t>
            </a:r>
          </a:p>
        </p:txBody>
      </p:sp>
      <p:sp>
        <p:nvSpPr>
          <p:cNvPr id="4" name="Slide Number Placeholder 3">
            <a:extLst>
              <a:ext uri="{FF2B5EF4-FFF2-40B4-BE49-F238E27FC236}">
                <a16:creationId xmlns:a16="http://schemas.microsoft.com/office/drawing/2014/main" id="{CB7368AE-0DE3-1C1E-3D6E-48BCBBFDB1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122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(Note: Using too many quotes throughout your work – this might indicate your inability to understand the original.- When incorporating a quote you must engage with it. Explain it’s significance to your own argument or point you are trying to make.)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717597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060D3-D11C-7A61-8213-04C47A4ABB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CF906B-975A-3A63-3589-04634FCC59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E7BBA9-BC78-F154-E31F-28545D6CFA3F}"/>
              </a:ext>
            </a:extLst>
          </p:cNvPr>
          <p:cNvSpPr>
            <a:spLocks noGrp="1"/>
          </p:cNvSpPr>
          <p:nvPr>
            <p:ph type="body" idx="1"/>
          </p:nvPr>
        </p:nvSpPr>
        <p:spPr/>
        <p:txBody>
          <a:bodyPr/>
          <a:lstStyle/>
          <a:p>
            <a:r>
              <a:rPr lang="en-GB" dirty="0"/>
              <a:t>Lecturers are reminded to explain the difference between bibliography and references to students. </a:t>
            </a:r>
          </a:p>
        </p:txBody>
      </p:sp>
      <p:sp>
        <p:nvSpPr>
          <p:cNvPr id="4" name="Slide Number Placeholder 3">
            <a:extLst>
              <a:ext uri="{FF2B5EF4-FFF2-40B4-BE49-F238E27FC236}">
                <a16:creationId xmlns:a16="http://schemas.microsoft.com/office/drawing/2014/main" id="{446C309E-5A68-8E32-15AE-8A0B70B214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00105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should spend some time  on this to explain to students how this is done.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0054928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9BF50-DEEE-48B6-91D1-96FC1D055C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9D1FE-038A-BBDB-A236-9CC2FDF789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ECE06B-71A8-AD45-8624-89AB14EEF3CB}"/>
              </a:ext>
            </a:extLst>
          </p:cNvPr>
          <p:cNvSpPr>
            <a:spLocks noGrp="1"/>
          </p:cNvSpPr>
          <p:nvPr>
            <p:ph type="body" idx="1"/>
          </p:nvPr>
        </p:nvSpPr>
        <p:spPr/>
        <p:txBody>
          <a:bodyPr/>
          <a:lstStyle/>
          <a:p>
            <a:r>
              <a:rPr lang="en-GB" dirty="0"/>
              <a:t>Lecturers are reminded to explain the difference between bibliography and references to students. </a:t>
            </a:r>
          </a:p>
        </p:txBody>
      </p:sp>
      <p:sp>
        <p:nvSpPr>
          <p:cNvPr id="4" name="Slide Number Placeholder 3">
            <a:extLst>
              <a:ext uri="{FF2B5EF4-FFF2-40B4-BE49-F238E27FC236}">
                <a16:creationId xmlns:a16="http://schemas.microsoft.com/office/drawing/2014/main" id="{9560AE9B-08B3-8EBC-8A58-B3726DA6786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71079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1A826-1B00-BC1C-BF5A-99E9AEC7E2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74F603-DD23-974A-032C-CC8554652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12DAED-FCC0-75BE-9B8D-3958A81286D1}"/>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5ECCB9E0-1EBE-156C-7B9A-6CFA39267A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66227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3F5A4-9999-2D44-B174-D496422D0B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1218CF-EDEE-7CC9-7D6D-5270D3E2E7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44291-B41E-6857-3CBD-A336D177E727}"/>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0F8EC9A8-9A4B-2CF8-7E4F-236FBAAA85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53281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626F7-34A7-18E0-3A3E-BF0A7972D2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C1173D-231C-ECB3-E48E-0A5CD88C7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C0809-5A38-7802-7CAE-7FAE71F92006}"/>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6F0CF16B-CFC6-7BAD-7968-8F4BC088EDE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27234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 90% success of your essay depends on what you do before you start writing</a:t>
            </a:r>
          </a:p>
          <a:p>
            <a:r>
              <a:rPr lang="en-GB" dirty="0"/>
              <a:t> Writing is the last thing you do.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23865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FFC1DF-FD92-C484-A604-D3985FFC4E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B53C67-BD3B-51EE-5F36-3EF5B365CB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60F370-06DD-8DC6-9D02-9521A66141D2}"/>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3692E65C-6584-D6ED-2669-38336AF80B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8293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471FF-B8D9-52A4-7392-4D1AA988FE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4A2DE2-34E4-A12D-D81B-8EB655AE72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87612B-534E-CCC9-6372-31BD2EA647BB}"/>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1C3B11FD-F73E-CF68-3D8A-9BD1FA9636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49797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9A58E-628E-9DCF-1748-94CCF2A8E2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3B098-4C9C-851F-86A7-5DA225B4B7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160A01-E1AF-F000-2F53-1363D6571115}"/>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034F048D-7A23-ED1A-25C4-186150B24EB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533655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15559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9846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2512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8346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13537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005486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691637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994349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958104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820314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626661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24114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9369516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oodle.uwtsd.ac.uk/mod/scorm/player.php?a=7376&amp;currentorg=articulate_rise&amp;scoid=16122&amp;sesskey=lmHNnrTvlS&amp;display=popup&amp;mode=norma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youtu.be/_TmUp3d7GD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leeds.ac.uk/info/14011/writing/106/academic_writing/4" TargetMode="External"/><Relationship Id="rId2" Type="http://schemas.openxmlformats.org/officeDocument/2006/relationships/hyperlink" Target="https://www.rlf.org.uk/resources/direct-quotation-paraphrasing-referenc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C0A950F-A6E3-38F2-FAE1-386E73C89EFA}"/>
              </a:ext>
            </a:extLst>
          </p:cNvPr>
          <p:cNvSpPr txBox="1"/>
          <p:nvPr/>
        </p:nvSpPr>
        <p:spPr>
          <a:xfrm>
            <a:off x="107504" y="2274838"/>
            <a:ext cx="8712968" cy="3077766"/>
          </a:xfrm>
          <a:prstGeom prst="rect">
            <a:avLst/>
          </a:prstGeom>
          <a:noFill/>
        </p:spPr>
        <p:txBody>
          <a:bodyPr wrap="square">
            <a:spAutoFit/>
          </a:bodyPr>
          <a:lstStyle/>
          <a:p>
            <a:pPr algn="ctr"/>
            <a:r>
              <a:rPr lang="en-GB" altLang="en-US" sz="3200" dirty="0"/>
              <a:t>Certificate of Higher Education</a:t>
            </a:r>
            <a:br>
              <a:rPr lang="en-GB" altLang="en-US" sz="3200" dirty="0"/>
            </a:br>
            <a:r>
              <a:rPr lang="en-GB" altLang="en-US" sz="3200" dirty="0"/>
              <a:t>Business Skills for the Workplace</a:t>
            </a:r>
            <a:br>
              <a:rPr lang="en-GB" altLang="en-US" sz="3200" dirty="0"/>
            </a:br>
            <a:br>
              <a:rPr lang="en-GB" altLang="en-US" sz="1800" dirty="0"/>
            </a:br>
            <a:r>
              <a:rPr lang="en-GB" sz="2400" b="1" dirty="0">
                <a:solidFill>
                  <a:schemeClr val="accent2">
                    <a:lumMod val="20000"/>
                    <a:lumOff val="80000"/>
                  </a:schemeClr>
                </a:solidFill>
              </a:rPr>
              <a:t>Academic Skills</a:t>
            </a:r>
            <a:br>
              <a:rPr lang="en-GB" sz="2400" b="1" dirty="0">
                <a:solidFill>
                  <a:schemeClr val="accent2">
                    <a:lumMod val="20000"/>
                    <a:lumOff val="80000"/>
                  </a:schemeClr>
                </a:solidFill>
              </a:rPr>
            </a:br>
            <a:r>
              <a:rPr lang="en-GB" sz="2400" b="1" dirty="0">
                <a:solidFill>
                  <a:schemeClr val="accent2">
                    <a:lumMod val="20000"/>
                    <a:lumOff val="80000"/>
                  </a:schemeClr>
                </a:solidFill>
              </a:rPr>
              <a:t>(LCLM 4001)</a:t>
            </a:r>
            <a:br>
              <a:rPr lang="en-GB" sz="2400" b="1" dirty="0">
                <a:solidFill>
                  <a:schemeClr val="accent2">
                    <a:lumMod val="20000"/>
                    <a:lumOff val="80000"/>
                  </a:schemeClr>
                </a:solidFill>
              </a:rPr>
            </a:br>
            <a:br>
              <a:rPr lang="en-GB" sz="1800" b="1" dirty="0">
                <a:solidFill>
                  <a:schemeClr val="accent2">
                    <a:lumMod val="40000"/>
                    <a:lumOff val="60000"/>
                  </a:schemeClr>
                </a:solidFill>
              </a:rPr>
            </a:br>
            <a:r>
              <a:rPr lang="en-GB" sz="2800" b="1" dirty="0">
                <a:solidFill>
                  <a:srgbClr val="92D050"/>
                </a:solidFill>
              </a:rPr>
              <a:t>Session 8- Incorporating Sources</a:t>
            </a:r>
            <a:br>
              <a:rPr lang="en-GB" sz="1800" b="1" dirty="0">
                <a:solidFill>
                  <a:schemeClr val="accent2">
                    <a:lumMod val="20000"/>
                    <a:lumOff val="80000"/>
                  </a:schemeClr>
                </a:solidFill>
              </a:rPr>
            </a:br>
            <a:endParaRPr lang="en-GB" sz="1800" dirty="0"/>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a:solidFill>
            <a:schemeClr val="accent1">
              <a:lumMod val="20000"/>
              <a:lumOff val="80000"/>
            </a:schemeClr>
          </a:solidFill>
        </p:spPr>
        <p:txBody>
          <a:bodyPr/>
          <a:lstStyle/>
          <a:p>
            <a:r>
              <a:rPr lang="en-GB" altLang="en-US" sz="3200" b="1" dirty="0"/>
              <a:t>In today’s session</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p:txBody>
          <a:bodyPr/>
          <a:lstStyle/>
          <a:p>
            <a:pPr marL="0" indent="0">
              <a:buNone/>
            </a:pPr>
            <a:r>
              <a:rPr lang="en-GB" altLang="en-US" sz="2400" b="1" dirty="0"/>
              <a:t>	We shall discuss</a:t>
            </a:r>
          </a:p>
          <a:p>
            <a:pPr marL="0" indent="0">
              <a:buNone/>
            </a:pPr>
            <a:endParaRPr lang="en-GB" altLang="en-US" sz="2400" b="1" dirty="0"/>
          </a:p>
          <a:p>
            <a:pPr marL="0" indent="0">
              <a:buNone/>
            </a:pPr>
            <a:r>
              <a:rPr lang="en-GB" altLang="en-US" sz="2400" b="1" dirty="0"/>
              <a:t>A- </a:t>
            </a:r>
            <a:r>
              <a:rPr lang="en-GB" altLang="en-US" sz="2400" dirty="0"/>
              <a:t>Incorporating Sources </a:t>
            </a:r>
          </a:p>
          <a:p>
            <a:pPr marL="0" indent="0">
              <a:buNone/>
            </a:pPr>
            <a:endParaRPr lang="en-GB" altLang="en-US" sz="2400" b="1" dirty="0"/>
          </a:p>
          <a:p>
            <a:pPr marL="0" indent="0">
              <a:buNone/>
            </a:pPr>
            <a:r>
              <a:rPr lang="en-GB" altLang="en-US" sz="2400" b="1" dirty="0"/>
              <a:t>B- </a:t>
            </a:r>
            <a:r>
              <a:rPr lang="en-GB" altLang="en-US" sz="2400" dirty="0"/>
              <a:t>Complete examples of integrating sources ahead of task 3 (Reflective writing)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wheel(1)">
                                      <p:cBhvr>
                                        <p:cTn id="7" dur="20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5123">
                                            <p:txEl>
                                              <p:pRg st="0" end="0"/>
                                            </p:txEl>
                                          </p:spTgt>
                                        </p:tgtEl>
                                        <p:attrNameLst>
                                          <p:attrName>style.visibility</p:attrName>
                                        </p:attrNameLst>
                                      </p:cBhvr>
                                      <p:to>
                                        <p:strVal val="visible"/>
                                      </p:to>
                                    </p:set>
                                    <p:animEffect transition="in" filter="wipe(down)">
                                      <p:cBhvr>
                                        <p:cTn id="12" dur="580">
                                          <p:stCondLst>
                                            <p:cond delay="0"/>
                                          </p:stCondLst>
                                        </p:cTn>
                                        <p:tgtEl>
                                          <p:spTgt spid="5123">
                                            <p:txEl>
                                              <p:pRg st="0" end="0"/>
                                            </p:txEl>
                                          </p:spTgt>
                                        </p:tgtEl>
                                      </p:cBhvr>
                                    </p:animEffect>
                                    <p:anim calcmode="lin" valueType="num">
                                      <p:cBhvr>
                                        <p:cTn id="13" dur="1822" tmFilter="0,0; 0.14,0.36; 0.43,0.73; 0.71,0.91; 1.0,1.0">
                                          <p:stCondLst>
                                            <p:cond delay="0"/>
                                          </p:stCondLst>
                                        </p:cTn>
                                        <p:tgtEl>
                                          <p:spTgt spid="512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3">
                                            <p:txEl>
                                              <p:pRg st="0" end="0"/>
                                            </p:txEl>
                                          </p:spTgt>
                                        </p:tgtEl>
                                      </p:cBhvr>
                                      <p:to x="100000" y="60000"/>
                                    </p:animScale>
                                    <p:animScale>
                                      <p:cBhvr>
                                        <p:cTn id="19" dur="166" decel="50000">
                                          <p:stCondLst>
                                            <p:cond delay="676"/>
                                          </p:stCondLst>
                                        </p:cTn>
                                        <p:tgtEl>
                                          <p:spTgt spid="5123">
                                            <p:txEl>
                                              <p:pRg st="0" end="0"/>
                                            </p:txEl>
                                          </p:spTgt>
                                        </p:tgtEl>
                                      </p:cBhvr>
                                      <p:to x="100000" y="100000"/>
                                    </p:animScale>
                                    <p:animScale>
                                      <p:cBhvr>
                                        <p:cTn id="20" dur="26">
                                          <p:stCondLst>
                                            <p:cond delay="1312"/>
                                          </p:stCondLst>
                                        </p:cTn>
                                        <p:tgtEl>
                                          <p:spTgt spid="5123">
                                            <p:txEl>
                                              <p:pRg st="0" end="0"/>
                                            </p:txEl>
                                          </p:spTgt>
                                        </p:tgtEl>
                                      </p:cBhvr>
                                      <p:to x="100000" y="80000"/>
                                    </p:animScale>
                                    <p:animScale>
                                      <p:cBhvr>
                                        <p:cTn id="21" dur="166" decel="50000">
                                          <p:stCondLst>
                                            <p:cond delay="1338"/>
                                          </p:stCondLst>
                                        </p:cTn>
                                        <p:tgtEl>
                                          <p:spTgt spid="5123">
                                            <p:txEl>
                                              <p:pRg st="0" end="0"/>
                                            </p:txEl>
                                          </p:spTgt>
                                        </p:tgtEl>
                                      </p:cBhvr>
                                      <p:to x="100000" y="100000"/>
                                    </p:animScale>
                                    <p:animScale>
                                      <p:cBhvr>
                                        <p:cTn id="22" dur="26">
                                          <p:stCondLst>
                                            <p:cond delay="1642"/>
                                          </p:stCondLst>
                                        </p:cTn>
                                        <p:tgtEl>
                                          <p:spTgt spid="5123">
                                            <p:txEl>
                                              <p:pRg st="0" end="0"/>
                                            </p:txEl>
                                          </p:spTgt>
                                        </p:tgtEl>
                                      </p:cBhvr>
                                      <p:to x="100000" y="90000"/>
                                    </p:animScale>
                                    <p:animScale>
                                      <p:cBhvr>
                                        <p:cTn id="23" dur="166" decel="50000">
                                          <p:stCondLst>
                                            <p:cond delay="1668"/>
                                          </p:stCondLst>
                                        </p:cTn>
                                        <p:tgtEl>
                                          <p:spTgt spid="5123">
                                            <p:txEl>
                                              <p:pRg st="0" end="0"/>
                                            </p:txEl>
                                          </p:spTgt>
                                        </p:tgtEl>
                                      </p:cBhvr>
                                      <p:to x="100000" y="100000"/>
                                    </p:animScale>
                                    <p:animScale>
                                      <p:cBhvr>
                                        <p:cTn id="24" dur="26">
                                          <p:stCondLst>
                                            <p:cond delay="1808"/>
                                          </p:stCondLst>
                                        </p:cTn>
                                        <p:tgtEl>
                                          <p:spTgt spid="5123">
                                            <p:txEl>
                                              <p:pRg st="0" end="0"/>
                                            </p:txEl>
                                          </p:spTgt>
                                        </p:tgtEl>
                                      </p:cBhvr>
                                      <p:to x="100000" y="95000"/>
                                    </p:animScale>
                                    <p:animScale>
                                      <p:cBhvr>
                                        <p:cTn id="25" dur="166" decel="50000">
                                          <p:stCondLst>
                                            <p:cond delay="1834"/>
                                          </p:stCondLst>
                                        </p:cTn>
                                        <p:tgtEl>
                                          <p:spTgt spid="512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5123">
                                            <p:txEl>
                                              <p:pRg st="2" end="2"/>
                                            </p:txEl>
                                          </p:spTgt>
                                        </p:tgtEl>
                                        <p:attrNameLst>
                                          <p:attrName>style.visibility</p:attrName>
                                        </p:attrNameLst>
                                      </p:cBhvr>
                                      <p:to>
                                        <p:strVal val="visible"/>
                                      </p:to>
                                    </p:set>
                                    <p:animEffect transition="in" filter="wipe(down)">
                                      <p:cBhvr>
                                        <p:cTn id="30" dur="580">
                                          <p:stCondLst>
                                            <p:cond delay="0"/>
                                          </p:stCondLst>
                                        </p:cTn>
                                        <p:tgtEl>
                                          <p:spTgt spid="5123">
                                            <p:txEl>
                                              <p:pRg st="2" end="2"/>
                                            </p:txEl>
                                          </p:spTgt>
                                        </p:tgtEl>
                                      </p:cBhvr>
                                    </p:animEffect>
                                    <p:anim calcmode="lin" valueType="num">
                                      <p:cBhvr>
                                        <p:cTn id="31" dur="1822" tmFilter="0,0; 0.14,0.36; 0.43,0.73; 0.71,0.91; 1.0,1.0">
                                          <p:stCondLst>
                                            <p:cond delay="0"/>
                                          </p:stCondLst>
                                        </p:cTn>
                                        <p:tgtEl>
                                          <p:spTgt spid="5123">
                                            <p:txEl>
                                              <p:pRg st="2" end="2"/>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5123">
                                            <p:txEl>
                                              <p:pRg st="2" end="2"/>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5123">
                                            <p:txEl>
                                              <p:pRg st="2" end="2"/>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5123">
                                            <p:txEl>
                                              <p:pRg st="2" end="2"/>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5123">
                                            <p:txEl>
                                              <p:pRg st="2" end="2"/>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5123">
                                            <p:txEl>
                                              <p:pRg st="2" end="2"/>
                                            </p:txEl>
                                          </p:spTgt>
                                        </p:tgtEl>
                                      </p:cBhvr>
                                      <p:to x="100000" y="60000"/>
                                    </p:animScale>
                                    <p:animScale>
                                      <p:cBhvr>
                                        <p:cTn id="37" dur="166" decel="50000">
                                          <p:stCondLst>
                                            <p:cond delay="676"/>
                                          </p:stCondLst>
                                        </p:cTn>
                                        <p:tgtEl>
                                          <p:spTgt spid="5123">
                                            <p:txEl>
                                              <p:pRg st="2" end="2"/>
                                            </p:txEl>
                                          </p:spTgt>
                                        </p:tgtEl>
                                      </p:cBhvr>
                                      <p:to x="100000" y="100000"/>
                                    </p:animScale>
                                    <p:animScale>
                                      <p:cBhvr>
                                        <p:cTn id="38" dur="26">
                                          <p:stCondLst>
                                            <p:cond delay="1312"/>
                                          </p:stCondLst>
                                        </p:cTn>
                                        <p:tgtEl>
                                          <p:spTgt spid="5123">
                                            <p:txEl>
                                              <p:pRg st="2" end="2"/>
                                            </p:txEl>
                                          </p:spTgt>
                                        </p:tgtEl>
                                      </p:cBhvr>
                                      <p:to x="100000" y="80000"/>
                                    </p:animScale>
                                    <p:animScale>
                                      <p:cBhvr>
                                        <p:cTn id="39" dur="166" decel="50000">
                                          <p:stCondLst>
                                            <p:cond delay="1338"/>
                                          </p:stCondLst>
                                        </p:cTn>
                                        <p:tgtEl>
                                          <p:spTgt spid="5123">
                                            <p:txEl>
                                              <p:pRg st="2" end="2"/>
                                            </p:txEl>
                                          </p:spTgt>
                                        </p:tgtEl>
                                      </p:cBhvr>
                                      <p:to x="100000" y="100000"/>
                                    </p:animScale>
                                    <p:animScale>
                                      <p:cBhvr>
                                        <p:cTn id="40" dur="26">
                                          <p:stCondLst>
                                            <p:cond delay="1642"/>
                                          </p:stCondLst>
                                        </p:cTn>
                                        <p:tgtEl>
                                          <p:spTgt spid="5123">
                                            <p:txEl>
                                              <p:pRg st="2" end="2"/>
                                            </p:txEl>
                                          </p:spTgt>
                                        </p:tgtEl>
                                      </p:cBhvr>
                                      <p:to x="100000" y="90000"/>
                                    </p:animScale>
                                    <p:animScale>
                                      <p:cBhvr>
                                        <p:cTn id="41" dur="166" decel="50000">
                                          <p:stCondLst>
                                            <p:cond delay="1668"/>
                                          </p:stCondLst>
                                        </p:cTn>
                                        <p:tgtEl>
                                          <p:spTgt spid="5123">
                                            <p:txEl>
                                              <p:pRg st="2" end="2"/>
                                            </p:txEl>
                                          </p:spTgt>
                                        </p:tgtEl>
                                      </p:cBhvr>
                                      <p:to x="100000" y="100000"/>
                                    </p:animScale>
                                    <p:animScale>
                                      <p:cBhvr>
                                        <p:cTn id="42" dur="26">
                                          <p:stCondLst>
                                            <p:cond delay="1808"/>
                                          </p:stCondLst>
                                        </p:cTn>
                                        <p:tgtEl>
                                          <p:spTgt spid="5123">
                                            <p:txEl>
                                              <p:pRg st="2" end="2"/>
                                            </p:txEl>
                                          </p:spTgt>
                                        </p:tgtEl>
                                      </p:cBhvr>
                                      <p:to x="100000" y="95000"/>
                                    </p:animScale>
                                    <p:animScale>
                                      <p:cBhvr>
                                        <p:cTn id="43" dur="166" decel="50000">
                                          <p:stCondLst>
                                            <p:cond delay="1834"/>
                                          </p:stCondLst>
                                        </p:cTn>
                                        <p:tgtEl>
                                          <p:spTgt spid="5123">
                                            <p:txEl>
                                              <p:pRg st="2" end="2"/>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5123">
                                            <p:txEl>
                                              <p:pRg st="4" end="4"/>
                                            </p:txEl>
                                          </p:spTgt>
                                        </p:tgtEl>
                                        <p:attrNameLst>
                                          <p:attrName>style.visibility</p:attrName>
                                        </p:attrNameLst>
                                      </p:cBhvr>
                                      <p:to>
                                        <p:strVal val="visible"/>
                                      </p:to>
                                    </p:set>
                                    <p:animEffect transition="in" filter="wipe(down)">
                                      <p:cBhvr>
                                        <p:cTn id="48" dur="580">
                                          <p:stCondLst>
                                            <p:cond delay="0"/>
                                          </p:stCondLst>
                                        </p:cTn>
                                        <p:tgtEl>
                                          <p:spTgt spid="5123">
                                            <p:txEl>
                                              <p:pRg st="4" end="4"/>
                                            </p:txEl>
                                          </p:spTgt>
                                        </p:tgtEl>
                                      </p:cBhvr>
                                    </p:animEffect>
                                    <p:anim calcmode="lin" valueType="num">
                                      <p:cBhvr>
                                        <p:cTn id="49" dur="1822" tmFilter="0,0; 0.14,0.36; 0.43,0.73; 0.71,0.91; 1.0,1.0">
                                          <p:stCondLst>
                                            <p:cond delay="0"/>
                                          </p:stCondLst>
                                        </p:cTn>
                                        <p:tgtEl>
                                          <p:spTgt spid="5123">
                                            <p:txEl>
                                              <p:pRg st="4" end="4"/>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5123">
                                            <p:txEl>
                                              <p:pRg st="4" end="4"/>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5123">
                                            <p:txEl>
                                              <p:pRg st="4" end="4"/>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5123">
                                            <p:txEl>
                                              <p:pRg st="4" end="4"/>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5123">
                                            <p:txEl>
                                              <p:pRg st="4" end="4"/>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5123">
                                            <p:txEl>
                                              <p:pRg st="4" end="4"/>
                                            </p:txEl>
                                          </p:spTgt>
                                        </p:tgtEl>
                                      </p:cBhvr>
                                      <p:to x="100000" y="60000"/>
                                    </p:animScale>
                                    <p:animScale>
                                      <p:cBhvr>
                                        <p:cTn id="55" dur="166" decel="50000">
                                          <p:stCondLst>
                                            <p:cond delay="676"/>
                                          </p:stCondLst>
                                        </p:cTn>
                                        <p:tgtEl>
                                          <p:spTgt spid="5123">
                                            <p:txEl>
                                              <p:pRg st="4" end="4"/>
                                            </p:txEl>
                                          </p:spTgt>
                                        </p:tgtEl>
                                      </p:cBhvr>
                                      <p:to x="100000" y="100000"/>
                                    </p:animScale>
                                    <p:animScale>
                                      <p:cBhvr>
                                        <p:cTn id="56" dur="26">
                                          <p:stCondLst>
                                            <p:cond delay="1312"/>
                                          </p:stCondLst>
                                        </p:cTn>
                                        <p:tgtEl>
                                          <p:spTgt spid="5123">
                                            <p:txEl>
                                              <p:pRg st="4" end="4"/>
                                            </p:txEl>
                                          </p:spTgt>
                                        </p:tgtEl>
                                      </p:cBhvr>
                                      <p:to x="100000" y="80000"/>
                                    </p:animScale>
                                    <p:animScale>
                                      <p:cBhvr>
                                        <p:cTn id="57" dur="166" decel="50000">
                                          <p:stCondLst>
                                            <p:cond delay="1338"/>
                                          </p:stCondLst>
                                        </p:cTn>
                                        <p:tgtEl>
                                          <p:spTgt spid="5123">
                                            <p:txEl>
                                              <p:pRg st="4" end="4"/>
                                            </p:txEl>
                                          </p:spTgt>
                                        </p:tgtEl>
                                      </p:cBhvr>
                                      <p:to x="100000" y="100000"/>
                                    </p:animScale>
                                    <p:animScale>
                                      <p:cBhvr>
                                        <p:cTn id="58" dur="26">
                                          <p:stCondLst>
                                            <p:cond delay="1642"/>
                                          </p:stCondLst>
                                        </p:cTn>
                                        <p:tgtEl>
                                          <p:spTgt spid="5123">
                                            <p:txEl>
                                              <p:pRg st="4" end="4"/>
                                            </p:txEl>
                                          </p:spTgt>
                                        </p:tgtEl>
                                      </p:cBhvr>
                                      <p:to x="100000" y="90000"/>
                                    </p:animScale>
                                    <p:animScale>
                                      <p:cBhvr>
                                        <p:cTn id="59" dur="166" decel="50000">
                                          <p:stCondLst>
                                            <p:cond delay="1668"/>
                                          </p:stCondLst>
                                        </p:cTn>
                                        <p:tgtEl>
                                          <p:spTgt spid="5123">
                                            <p:txEl>
                                              <p:pRg st="4" end="4"/>
                                            </p:txEl>
                                          </p:spTgt>
                                        </p:tgtEl>
                                      </p:cBhvr>
                                      <p:to x="100000" y="100000"/>
                                    </p:animScale>
                                    <p:animScale>
                                      <p:cBhvr>
                                        <p:cTn id="60" dur="26">
                                          <p:stCondLst>
                                            <p:cond delay="1808"/>
                                          </p:stCondLst>
                                        </p:cTn>
                                        <p:tgtEl>
                                          <p:spTgt spid="5123">
                                            <p:txEl>
                                              <p:pRg st="4" end="4"/>
                                            </p:txEl>
                                          </p:spTgt>
                                        </p:tgtEl>
                                      </p:cBhvr>
                                      <p:to x="100000" y="95000"/>
                                    </p:animScale>
                                    <p:animScale>
                                      <p:cBhvr>
                                        <p:cTn id="61" dur="166" decel="50000">
                                          <p:stCondLst>
                                            <p:cond delay="1834"/>
                                          </p:stCondLst>
                                        </p:cTn>
                                        <p:tgtEl>
                                          <p:spTgt spid="512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nimBg="1"/>
      <p:bldP spid="512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4329231-80AB-E2E6-0A47-A81BCE426E17}"/>
              </a:ext>
            </a:extLst>
          </p:cNvPr>
          <p:cNvGraphicFramePr>
            <a:graphicFrameLocks noGrp="1"/>
          </p:cNvGraphicFramePr>
          <p:nvPr>
            <p:ph idx="1"/>
            <p:extLst>
              <p:ext uri="{D42A27DB-BD31-4B8C-83A1-F6EECF244321}">
                <p14:modId xmlns:p14="http://schemas.microsoft.com/office/powerpoint/2010/main" val="1398357302"/>
              </p:ext>
            </p:extLst>
          </p:nvPr>
        </p:nvGraphicFramePr>
        <p:xfrm>
          <a:off x="457200" y="908720"/>
          <a:ext cx="8435280" cy="46078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8683CF05-EE96-1E9A-D09D-A8DCB0CB1E3A}"/>
              </a:ext>
            </a:extLst>
          </p:cNvPr>
          <p:cNvSpPr txBox="1"/>
          <p:nvPr/>
        </p:nvSpPr>
        <p:spPr>
          <a:xfrm>
            <a:off x="457200" y="116632"/>
            <a:ext cx="8435280" cy="523220"/>
          </a:xfrm>
          <a:prstGeom prst="rect">
            <a:avLst/>
          </a:prstGeom>
          <a:noFill/>
        </p:spPr>
        <p:txBody>
          <a:bodyPr wrap="square" rtlCol="0">
            <a:spAutoFit/>
          </a:bodyPr>
          <a:lstStyle/>
          <a:p>
            <a:r>
              <a:rPr lang="en-GB" sz="2800" b="1" dirty="0"/>
              <a:t>Factors to consider when incorporating sources</a:t>
            </a:r>
          </a:p>
        </p:txBody>
      </p:sp>
    </p:spTree>
    <p:extLst>
      <p:ext uri="{BB962C8B-B14F-4D97-AF65-F5344CB8AC3E}">
        <p14:creationId xmlns:p14="http://schemas.microsoft.com/office/powerpoint/2010/main" val="319111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80">
                                          <p:stCondLst>
                                            <p:cond delay="0"/>
                                          </p:stCondLst>
                                        </p:cTn>
                                        <p:tgtEl>
                                          <p:spTgt spid="4"/>
                                        </p:tgtEl>
                                      </p:cBhvr>
                                    </p:animEffect>
                                    <p:anim calcmode="lin" valueType="num">
                                      <p:cBhvr>
                                        <p:cTn id="13"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tgtEl>
                                      </p:cBhvr>
                                      <p:to x="100000" y="60000"/>
                                    </p:animScale>
                                    <p:animScale>
                                      <p:cBhvr>
                                        <p:cTn id="19" dur="166" decel="50000">
                                          <p:stCondLst>
                                            <p:cond delay="676"/>
                                          </p:stCondLst>
                                        </p:cTn>
                                        <p:tgtEl>
                                          <p:spTgt spid="4"/>
                                        </p:tgtEl>
                                      </p:cBhvr>
                                      <p:to x="100000" y="100000"/>
                                    </p:animScale>
                                    <p:animScale>
                                      <p:cBhvr>
                                        <p:cTn id="20" dur="26">
                                          <p:stCondLst>
                                            <p:cond delay="1312"/>
                                          </p:stCondLst>
                                        </p:cTn>
                                        <p:tgtEl>
                                          <p:spTgt spid="4"/>
                                        </p:tgtEl>
                                      </p:cBhvr>
                                      <p:to x="100000" y="80000"/>
                                    </p:animScale>
                                    <p:animScale>
                                      <p:cBhvr>
                                        <p:cTn id="21" dur="166" decel="50000">
                                          <p:stCondLst>
                                            <p:cond delay="1338"/>
                                          </p:stCondLst>
                                        </p:cTn>
                                        <p:tgtEl>
                                          <p:spTgt spid="4"/>
                                        </p:tgtEl>
                                      </p:cBhvr>
                                      <p:to x="100000" y="100000"/>
                                    </p:animScale>
                                    <p:animScale>
                                      <p:cBhvr>
                                        <p:cTn id="22" dur="26">
                                          <p:stCondLst>
                                            <p:cond delay="1642"/>
                                          </p:stCondLst>
                                        </p:cTn>
                                        <p:tgtEl>
                                          <p:spTgt spid="4"/>
                                        </p:tgtEl>
                                      </p:cBhvr>
                                      <p:to x="100000" y="90000"/>
                                    </p:animScale>
                                    <p:animScale>
                                      <p:cBhvr>
                                        <p:cTn id="23" dur="166" decel="50000">
                                          <p:stCondLst>
                                            <p:cond delay="1668"/>
                                          </p:stCondLst>
                                        </p:cTn>
                                        <p:tgtEl>
                                          <p:spTgt spid="4"/>
                                        </p:tgtEl>
                                      </p:cBhvr>
                                      <p:to x="100000" y="100000"/>
                                    </p:animScale>
                                    <p:animScale>
                                      <p:cBhvr>
                                        <p:cTn id="24" dur="26">
                                          <p:stCondLst>
                                            <p:cond delay="1808"/>
                                          </p:stCondLst>
                                        </p:cTn>
                                        <p:tgtEl>
                                          <p:spTgt spid="4"/>
                                        </p:tgtEl>
                                      </p:cBhvr>
                                      <p:to x="100000" y="95000"/>
                                    </p:animScale>
                                    <p:animScale>
                                      <p:cBhvr>
                                        <p:cTn id="25"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2CE13-8AFB-DEFA-0BF4-6C50B61393F2}"/>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1FF83B7E-9AA4-DE60-09F4-2EC38DD3C81E}"/>
              </a:ext>
            </a:extLst>
          </p:cNvPr>
          <p:cNvGraphicFramePr/>
          <p:nvPr/>
        </p:nvGraphicFramePr>
        <p:xfrm>
          <a:off x="457200" y="1344747"/>
          <a:ext cx="8591365" cy="3747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286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Revision- Examples of how to write an in-text citation</a:t>
            </a:r>
            <a:endParaRPr lang="en-GB" dirty="0"/>
          </a:p>
        </p:txBody>
      </p:sp>
      <p:pic>
        <p:nvPicPr>
          <p:cNvPr id="5" name="Content Placeholder 4">
            <a:extLst>
              <a:ext uri="{FF2B5EF4-FFF2-40B4-BE49-F238E27FC236}">
                <a16:creationId xmlns:a16="http://schemas.microsoft.com/office/drawing/2014/main" id="{EDD0ED02-6DF7-D0DF-FAC1-703415120AF0}"/>
              </a:ext>
            </a:extLst>
          </p:cNvPr>
          <p:cNvPicPr>
            <a:picLocks noGrp="1" noChangeAspect="1"/>
          </p:cNvPicPr>
          <p:nvPr>
            <p:ph idx="1"/>
          </p:nvPr>
        </p:nvPicPr>
        <p:blipFill>
          <a:blip r:embed="rId3"/>
          <a:stretch>
            <a:fillRect/>
          </a:stretch>
        </p:blipFill>
        <p:spPr>
          <a:xfrm>
            <a:off x="1131346" y="1920479"/>
            <a:ext cx="3440654" cy="3074194"/>
          </a:xfrm>
        </p:spPr>
      </p:pic>
      <p:sp>
        <p:nvSpPr>
          <p:cNvPr id="7" name="TextBox 6">
            <a:extLst>
              <a:ext uri="{FF2B5EF4-FFF2-40B4-BE49-F238E27FC236}">
                <a16:creationId xmlns:a16="http://schemas.microsoft.com/office/drawing/2014/main" id="{B8D131BE-B55C-C2CB-D1A0-6E7B8D95CDBF}"/>
              </a:ext>
            </a:extLst>
          </p:cNvPr>
          <p:cNvSpPr txBox="1"/>
          <p:nvPr/>
        </p:nvSpPr>
        <p:spPr>
          <a:xfrm>
            <a:off x="4716016" y="2636912"/>
            <a:ext cx="4335780" cy="2039020"/>
          </a:xfrm>
          <a:prstGeom prst="rect">
            <a:avLst/>
          </a:prstGeom>
          <a:noFill/>
        </p:spPr>
        <p:txBody>
          <a:bodyPr wrap="square">
            <a:spAutoFit/>
          </a:bodyPr>
          <a:lstStyle/>
          <a:p>
            <a:pPr defTabSz="685800" eaLnBrk="1" fontAlgn="auto" hangingPunct="1">
              <a:spcBef>
                <a:spcPts val="0"/>
              </a:spcBef>
              <a:spcAft>
                <a:spcPts val="0"/>
              </a:spcAft>
            </a:pPr>
            <a:r>
              <a:rPr lang="en-GB" sz="1350" dirty="0">
                <a:solidFill>
                  <a:prstClr val="black"/>
                </a:solidFill>
                <a:latin typeface="Myriad Pro"/>
                <a:cs typeface="+mn-cs"/>
                <a:hlinkClick r:id="rId4"/>
              </a:rPr>
              <a:t>Click this link- It will take you to the Library </a:t>
            </a:r>
            <a:r>
              <a:rPr lang="en-GB" sz="1350" dirty="0" err="1">
                <a:solidFill>
                  <a:prstClr val="black"/>
                </a:solidFill>
                <a:latin typeface="Myriad Pro"/>
                <a:cs typeface="+mn-cs"/>
                <a:hlinkClick r:id="rId4"/>
              </a:rPr>
              <a:t>InfoSkills</a:t>
            </a:r>
            <a:r>
              <a:rPr lang="en-GB" sz="1350" dirty="0">
                <a:solidFill>
                  <a:prstClr val="black"/>
                </a:solidFill>
                <a:latin typeface="Myriad Pro"/>
                <a:cs typeface="+mn-cs"/>
                <a:hlinkClick r:id="rId4"/>
              </a:rPr>
              <a:t> Module where you can refresh your knowledge of writing intext citations in Havard referencing style</a:t>
            </a: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endParaRPr lang="en-GB" sz="1350" dirty="0">
              <a:solidFill>
                <a:prstClr val="black"/>
              </a:solidFill>
              <a:latin typeface="Myriad Pro"/>
              <a:cs typeface="+mn-cs"/>
            </a:endParaRPr>
          </a:p>
          <a:p>
            <a:pPr defTabSz="685800" eaLnBrk="1" fontAlgn="auto" hangingPunct="1">
              <a:spcBef>
                <a:spcPts val="0"/>
              </a:spcBef>
              <a:spcAft>
                <a:spcPts val="0"/>
              </a:spcAft>
            </a:pPr>
            <a:r>
              <a:rPr lang="en-GB" sz="1600" dirty="0">
                <a:solidFill>
                  <a:prstClr val="black"/>
                </a:solidFill>
                <a:latin typeface="Myriad Pro"/>
                <a:cs typeface="+mn-cs"/>
              </a:rPr>
              <a:t>Visit the </a:t>
            </a:r>
            <a:r>
              <a:rPr lang="en-GB" sz="1600" dirty="0" err="1">
                <a:solidFill>
                  <a:prstClr val="black"/>
                </a:solidFill>
                <a:latin typeface="Myriad Pro"/>
                <a:cs typeface="+mn-cs"/>
              </a:rPr>
              <a:t>Infoskills</a:t>
            </a:r>
            <a:r>
              <a:rPr lang="en-GB" sz="1600" dirty="0">
                <a:solidFill>
                  <a:prstClr val="black"/>
                </a:solidFill>
                <a:latin typeface="Myriad Pro"/>
                <a:cs typeface="+mn-cs"/>
              </a:rPr>
              <a:t> module and revise the units under referencing.</a:t>
            </a:r>
          </a:p>
        </p:txBody>
      </p:sp>
    </p:spTree>
    <p:extLst>
      <p:ext uri="{BB962C8B-B14F-4D97-AF65-F5344CB8AC3E}">
        <p14:creationId xmlns:p14="http://schemas.microsoft.com/office/powerpoint/2010/main" val="107908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E2EBE-2081-F34B-AA89-2745F11093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B90859-5C3F-DDB1-D98E-08532DA9A604}"/>
              </a:ext>
            </a:extLst>
          </p:cNvPr>
          <p:cNvSpPr>
            <a:spLocks noGrp="1"/>
          </p:cNvSpPr>
          <p:nvPr>
            <p:ph type="title"/>
          </p:nvPr>
        </p:nvSpPr>
        <p:spPr>
          <a:xfrm>
            <a:off x="457200" y="996646"/>
            <a:ext cx="8229600" cy="745592"/>
          </a:xfrm>
          <a:solidFill>
            <a:schemeClr val="accent1">
              <a:lumMod val="20000"/>
              <a:lumOff val="80000"/>
            </a:schemeClr>
          </a:solidFill>
        </p:spPr>
        <p:txBody>
          <a:bodyPr/>
          <a:lstStyle/>
          <a:p>
            <a:r>
              <a:rPr lang="en-GB" b="1" dirty="0"/>
              <a:t>Integrating sources</a:t>
            </a:r>
          </a:p>
        </p:txBody>
      </p:sp>
      <p:sp>
        <p:nvSpPr>
          <p:cNvPr id="3" name="Content Placeholder 2">
            <a:extLst>
              <a:ext uri="{FF2B5EF4-FFF2-40B4-BE49-F238E27FC236}">
                <a16:creationId xmlns:a16="http://schemas.microsoft.com/office/drawing/2014/main" id="{3E1BEB89-C437-B79E-C97D-2209C212CF1A}"/>
              </a:ext>
            </a:extLst>
          </p:cNvPr>
          <p:cNvSpPr>
            <a:spLocks noGrp="1"/>
          </p:cNvSpPr>
          <p:nvPr>
            <p:ph idx="1"/>
          </p:nvPr>
        </p:nvSpPr>
        <p:spPr>
          <a:xfrm>
            <a:off x="399495" y="1902596"/>
            <a:ext cx="8103093" cy="3146585"/>
          </a:xfrm>
        </p:spPr>
        <p:txBody>
          <a:bodyPr>
            <a:normAutofit/>
          </a:bodyPr>
          <a:lstStyle/>
          <a:p>
            <a:pPr marL="0" indent="0">
              <a:buNone/>
            </a:pPr>
            <a:endParaRPr lang="en-GB" sz="1800" dirty="0"/>
          </a:p>
          <a:p>
            <a:pPr marL="0" indent="0">
              <a:buNone/>
            </a:pPr>
            <a:r>
              <a:rPr lang="en-GB" sz="1800" dirty="0"/>
              <a:t>In academic writing, the use of credible resources is highly encouraged. Please watch the video below and learn how to integrate credible academic sources in your writing.</a:t>
            </a:r>
          </a:p>
          <a:p>
            <a:pPr marL="0" indent="0">
              <a:buNone/>
            </a:pPr>
            <a:endParaRPr lang="en-GB" sz="1800" dirty="0"/>
          </a:p>
          <a:p>
            <a:pPr marL="0" indent="0">
              <a:buNone/>
            </a:pPr>
            <a:r>
              <a:rPr lang="en-GB" sz="1800" dirty="0">
                <a:hlinkClick r:id="rId3"/>
              </a:rPr>
              <a:t>Click this link to Visit the Info Skills Module and learn more about referencing and  in-text citation</a:t>
            </a:r>
            <a:endParaRPr lang="en-GB" sz="1800" dirty="0"/>
          </a:p>
          <a:p>
            <a:pPr marL="0" indent="0">
              <a:buNone/>
            </a:pPr>
            <a:endParaRPr lang="en-GB" sz="1800" dirty="0"/>
          </a:p>
          <a:p>
            <a:pPr marL="0" indent="0">
              <a:buNone/>
            </a:pPr>
            <a:r>
              <a:rPr lang="en-GB" sz="1800" dirty="0">
                <a:hlinkClick r:id="rId4"/>
              </a:rPr>
              <a:t>Video explaining how to integrate sources in academic writing</a:t>
            </a:r>
            <a:endParaRPr lang="en-GB" sz="1800" dirty="0"/>
          </a:p>
        </p:txBody>
      </p:sp>
    </p:spTree>
    <p:extLst>
      <p:ext uri="{BB962C8B-B14F-4D97-AF65-F5344CB8AC3E}">
        <p14:creationId xmlns:p14="http://schemas.microsoft.com/office/powerpoint/2010/main" val="1409310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p:cTn id="30"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1"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32"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33"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C3F8B-765F-9582-7681-8B5498397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32484-9084-2044-2FBC-C8CF5D32F8E1}"/>
              </a:ext>
            </a:extLst>
          </p:cNvPr>
          <p:cNvSpPr>
            <a:spLocks noGrp="1"/>
          </p:cNvSpPr>
          <p:nvPr>
            <p:ph type="title"/>
          </p:nvPr>
        </p:nvSpPr>
        <p:spPr>
          <a:solidFill>
            <a:schemeClr val="accent1">
              <a:lumMod val="20000"/>
              <a:lumOff val="80000"/>
            </a:schemeClr>
          </a:solidFill>
        </p:spPr>
        <p:txBody>
          <a:bodyPr>
            <a:normAutofit/>
          </a:bodyPr>
          <a:lstStyle/>
          <a:p>
            <a:r>
              <a:rPr lang="en-GB" b="1" dirty="0"/>
              <a:t>Example</a:t>
            </a:r>
            <a:endParaRPr lang="en-GB" dirty="0"/>
          </a:p>
        </p:txBody>
      </p:sp>
      <p:sp>
        <p:nvSpPr>
          <p:cNvPr id="3" name="Content Placeholder 2">
            <a:extLst>
              <a:ext uri="{FF2B5EF4-FFF2-40B4-BE49-F238E27FC236}">
                <a16:creationId xmlns:a16="http://schemas.microsoft.com/office/drawing/2014/main" id="{F1536106-DA64-641E-2C56-623B573CCF1C}"/>
              </a:ext>
            </a:extLst>
          </p:cNvPr>
          <p:cNvSpPr>
            <a:spLocks noGrp="1"/>
          </p:cNvSpPr>
          <p:nvPr>
            <p:ph idx="1"/>
          </p:nvPr>
        </p:nvSpPr>
        <p:spPr>
          <a:xfrm>
            <a:off x="457200" y="1417638"/>
            <a:ext cx="8229600" cy="3577537"/>
          </a:xfrm>
        </p:spPr>
        <p:txBody>
          <a:bodyPr>
            <a:normAutofit/>
          </a:bodyPr>
          <a:lstStyle/>
          <a:p>
            <a:pPr marL="0" indent="0">
              <a:buNone/>
            </a:pPr>
            <a:r>
              <a:rPr lang="en-GB" b="1" i="1" u="sng" dirty="0"/>
              <a:t>In-text citation – direct quotation </a:t>
            </a:r>
          </a:p>
          <a:p>
            <a:pPr marL="0" indent="0">
              <a:buNone/>
            </a:pPr>
            <a:endParaRPr lang="en-GB" b="1" dirty="0">
              <a:highlight>
                <a:srgbClr val="00FF00"/>
              </a:highlight>
            </a:endParaRPr>
          </a:p>
        </p:txBody>
      </p:sp>
      <p:pic>
        <p:nvPicPr>
          <p:cNvPr id="6" name="Picture 5">
            <a:extLst>
              <a:ext uri="{FF2B5EF4-FFF2-40B4-BE49-F238E27FC236}">
                <a16:creationId xmlns:a16="http://schemas.microsoft.com/office/drawing/2014/main" id="{4A5CBB46-6093-73F2-C6AA-2147D6E65C4A}"/>
              </a:ext>
            </a:extLst>
          </p:cNvPr>
          <p:cNvPicPr>
            <a:picLocks noChangeAspect="1"/>
          </p:cNvPicPr>
          <p:nvPr/>
        </p:nvPicPr>
        <p:blipFill>
          <a:blip r:embed="rId3"/>
          <a:stretch>
            <a:fillRect/>
          </a:stretch>
        </p:blipFill>
        <p:spPr>
          <a:xfrm>
            <a:off x="755576" y="2141694"/>
            <a:ext cx="7296150" cy="2853481"/>
          </a:xfrm>
          <a:prstGeom prst="rect">
            <a:avLst/>
          </a:prstGeom>
        </p:spPr>
      </p:pic>
    </p:spTree>
    <p:extLst>
      <p:ext uri="{BB962C8B-B14F-4D97-AF65-F5344CB8AC3E}">
        <p14:creationId xmlns:p14="http://schemas.microsoft.com/office/powerpoint/2010/main" val="26727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57200" y="197768"/>
            <a:ext cx="8229600" cy="1143000"/>
          </a:xfrm>
          <a:solidFill>
            <a:schemeClr val="accent1">
              <a:lumMod val="20000"/>
              <a:lumOff val="80000"/>
            </a:schemeClr>
          </a:solidFill>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400" dirty="0"/>
              <a:t>Quoting is where you copy an author's text word for word, place quotation marks around the words and add a citation at the end of the quote.</a:t>
            </a:r>
          </a:p>
          <a:p>
            <a:endParaRPr lang="en-US" sz="2400" b="1" dirty="0"/>
          </a:p>
          <a:p>
            <a:pPr marL="0" indent="0">
              <a:buNone/>
            </a:pPr>
            <a:endParaRPr lang="en-US" sz="2400" b="1" dirty="0"/>
          </a:p>
          <a:p>
            <a:pPr marL="0" indent="0">
              <a:buNone/>
            </a:pPr>
            <a:r>
              <a:rPr lang="en-US" sz="2400" b="1" dirty="0"/>
              <a:t>Example: </a:t>
            </a:r>
          </a:p>
          <a:p>
            <a:pPr marL="0" indent="0">
              <a:buNone/>
            </a:pPr>
            <a:r>
              <a:rPr lang="en-US" sz="2000" dirty="0">
                <a:solidFill>
                  <a:srgbClr val="0070C0"/>
                </a:solidFill>
              </a:rPr>
              <a:t>In his guide </a:t>
            </a:r>
            <a:r>
              <a:rPr lang="en-US" sz="2000" i="1" dirty="0">
                <a:solidFill>
                  <a:srgbClr val="0070C0"/>
                </a:solidFill>
              </a:rPr>
              <a:t>Writing at University: Some Handy Hints</a:t>
            </a:r>
            <a:r>
              <a:rPr lang="en-US" sz="2000" dirty="0">
                <a:solidFill>
                  <a:srgbClr val="0070C0"/>
                </a:solidFill>
              </a:rPr>
              <a:t> David Kennedy notes that, “In academic writing you must always indicate when you are using someone else’s ideas. If you don’t then you may find yourself accused of plagiarism.” (Kennedy, 2003, p.12)</a:t>
            </a:r>
          </a:p>
          <a:p>
            <a:endParaRPr lang="en-US" sz="28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solidFill>
            <a:schemeClr val="accent1">
              <a:lumMod val="20000"/>
              <a:lumOff val="80000"/>
            </a:schemeClr>
          </a:solidFill>
        </p:spPr>
        <p:txBody>
          <a:bodyPr/>
          <a:lstStyle/>
          <a:p>
            <a:r>
              <a:rPr lang="en-US" altLang="en-US" sz="3200" b="1" dirty="0"/>
              <a:t>How to paraphrase the works of others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4176464"/>
          </a:xfrm>
        </p:spPr>
        <p:txBody>
          <a:bodyPr/>
          <a:lstStyle/>
          <a:p>
            <a:pPr marL="0" indent="0">
              <a:buNone/>
            </a:pPr>
            <a:endParaRPr lang="en-US" sz="2800" b="1" dirty="0"/>
          </a:p>
          <a:p>
            <a:pPr marL="0" indent="0">
              <a:buNone/>
            </a:pPr>
            <a:r>
              <a:rPr lang="en-US" sz="2800" b="1" dirty="0"/>
              <a:t>Example:</a:t>
            </a:r>
          </a:p>
          <a:p>
            <a:pPr marL="0" indent="0">
              <a:buNone/>
            </a:pPr>
            <a:r>
              <a:rPr lang="en-US" sz="2400" dirty="0"/>
              <a:t>Among the many guides to writing at university, one of the clearest accounts of how to reference sources and avoid plagiarism is that of Kennedy (2003), who gives examples of different ways of referencing.</a:t>
            </a:r>
          </a:p>
          <a:p>
            <a:pPr marL="0" indent="0">
              <a:buNone/>
            </a:pPr>
            <a:r>
              <a:rPr lang="en-US" sz="2400" b="1" dirty="0"/>
              <a:t>Avoid:</a:t>
            </a:r>
          </a:p>
          <a:p>
            <a:r>
              <a:rPr lang="en-US" sz="1100" dirty="0">
                <a:solidFill>
                  <a:srgbClr val="FF0000"/>
                </a:solidFill>
              </a:rPr>
              <a:t>describing an author's idea/argument but not explaining the significance to your own argument, or the point that you are trying to make</a:t>
            </a:r>
          </a:p>
          <a:p>
            <a:r>
              <a:rPr lang="en-US" sz="1100" dirty="0">
                <a:solidFill>
                  <a:srgbClr val="FF0000"/>
                </a:solidFill>
              </a:rPr>
              <a:t>using the same structure as the original or too many of the original author's words</a:t>
            </a:r>
          </a:p>
          <a:p>
            <a:r>
              <a:rPr lang="en-US" sz="1100" dirty="0">
                <a:solidFill>
                  <a:srgbClr val="FF0000"/>
                </a:solidFill>
              </a:rPr>
              <a:t>not differentiating between the author's point and your own viewpoint</a:t>
            </a:r>
          </a:p>
          <a:p>
            <a:r>
              <a:rPr lang="en-US" sz="1100" dirty="0">
                <a:solidFill>
                  <a:srgbClr val="FF0000"/>
                </a:solidFill>
              </a:rPr>
              <a:t>providing too much detail.</a:t>
            </a:r>
          </a:p>
          <a:p>
            <a:pPr marL="0" indent="0">
              <a:buNone/>
            </a:pP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4F1CE-6C71-AAA0-FE01-F4562E00BE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FBA4A-4552-82E9-EA9E-C651AFA88A42}"/>
              </a:ext>
            </a:extLst>
          </p:cNvPr>
          <p:cNvSpPr>
            <a:spLocks noGrp="1"/>
          </p:cNvSpPr>
          <p:nvPr>
            <p:ph type="title"/>
          </p:nvPr>
        </p:nvSpPr>
        <p:spPr>
          <a:solidFill>
            <a:schemeClr val="accent1">
              <a:lumMod val="20000"/>
              <a:lumOff val="80000"/>
            </a:schemeClr>
          </a:solidFill>
        </p:spPr>
        <p:txBody>
          <a:bodyPr>
            <a:normAutofit/>
          </a:bodyPr>
          <a:lstStyle/>
          <a:p>
            <a:r>
              <a:rPr lang="en-GB" b="1" dirty="0"/>
              <a:t>Example</a:t>
            </a:r>
            <a:endParaRPr lang="en-GB" dirty="0"/>
          </a:p>
        </p:txBody>
      </p:sp>
      <p:sp>
        <p:nvSpPr>
          <p:cNvPr id="3" name="Content Placeholder 2">
            <a:extLst>
              <a:ext uri="{FF2B5EF4-FFF2-40B4-BE49-F238E27FC236}">
                <a16:creationId xmlns:a16="http://schemas.microsoft.com/office/drawing/2014/main" id="{6501904B-4143-F9ED-1661-6F4C0EDB6D71}"/>
              </a:ext>
            </a:extLst>
          </p:cNvPr>
          <p:cNvSpPr>
            <a:spLocks noGrp="1"/>
          </p:cNvSpPr>
          <p:nvPr>
            <p:ph idx="1"/>
          </p:nvPr>
        </p:nvSpPr>
        <p:spPr>
          <a:xfrm>
            <a:off x="457200" y="1417638"/>
            <a:ext cx="8229600" cy="3577537"/>
          </a:xfrm>
        </p:spPr>
        <p:txBody>
          <a:bodyPr>
            <a:normAutofit/>
          </a:bodyPr>
          <a:lstStyle/>
          <a:p>
            <a:pPr marL="0" indent="0">
              <a:buNone/>
            </a:pPr>
            <a:r>
              <a:rPr lang="en-GB" b="1" i="1" u="sng" dirty="0"/>
              <a:t>In-text citation – paraphrases/summary </a:t>
            </a:r>
          </a:p>
          <a:p>
            <a:pPr marL="0" indent="0">
              <a:buNone/>
            </a:pPr>
            <a:endParaRPr lang="en-GB" b="1" dirty="0">
              <a:highlight>
                <a:srgbClr val="00FF00"/>
              </a:highlight>
            </a:endParaRPr>
          </a:p>
        </p:txBody>
      </p:sp>
      <p:pic>
        <p:nvPicPr>
          <p:cNvPr id="5" name="Picture 4">
            <a:extLst>
              <a:ext uri="{FF2B5EF4-FFF2-40B4-BE49-F238E27FC236}">
                <a16:creationId xmlns:a16="http://schemas.microsoft.com/office/drawing/2014/main" id="{F1485D78-883B-B138-2FB7-F674AFFBF466}"/>
              </a:ext>
            </a:extLst>
          </p:cNvPr>
          <p:cNvPicPr>
            <a:picLocks noChangeAspect="1"/>
          </p:cNvPicPr>
          <p:nvPr/>
        </p:nvPicPr>
        <p:blipFill>
          <a:blip r:embed="rId3"/>
          <a:stretch>
            <a:fillRect/>
          </a:stretch>
        </p:blipFill>
        <p:spPr>
          <a:xfrm>
            <a:off x="899592" y="2560639"/>
            <a:ext cx="7082358" cy="2434536"/>
          </a:xfrm>
          <a:prstGeom prst="rect">
            <a:avLst/>
          </a:prstGeom>
        </p:spPr>
      </p:pic>
    </p:spTree>
    <p:extLst>
      <p:ext uri="{BB962C8B-B14F-4D97-AF65-F5344CB8AC3E}">
        <p14:creationId xmlns:p14="http://schemas.microsoft.com/office/powerpoint/2010/main" val="1474480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solidFill>
            <a:schemeClr val="accent1">
              <a:lumMod val="20000"/>
              <a:lumOff val="80000"/>
            </a:schemeClr>
          </a:solidFill>
        </p:spPr>
        <p:txBody>
          <a:bodyPr/>
          <a:lstStyle/>
          <a:p>
            <a:r>
              <a:rPr lang="en-US" altLang="en-US" sz="3200" b="1" dirty="0"/>
              <a:t>How to </a:t>
            </a:r>
            <a:r>
              <a:rPr lang="en-US" altLang="en-US" sz="3200" b="1" dirty="0" err="1"/>
              <a:t>synthesise</a:t>
            </a:r>
            <a:r>
              <a:rPr lang="en-US" altLang="en-US" sz="3200" b="1" dirty="0"/>
              <a:t> the works of others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endParaRPr lang="en-US" sz="2000" dirty="0"/>
          </a:p>
          <a:p>
            <a:pPr marL="0" indent="0">
              <a:buNone/>
            </a:pPr>
            <a:r>
              <a:rPr lang="en-US" sz="2000" dirty="0" err="1"/>
              <a:t>Synthesising</a:t>
            </a:r>
            <a:r>
              <a:rPr lang="en-US" sz="2000" dirty="0"/>
              <a:t> involves combining different information and ideas to develop your own argument. Usually done at higher levels. When </a:t>
            </a:r>
            <a:r>
              <a:rPr lang="en-US" sz="2000" dirty="0" err="1"/>
              <a:t>synthesising</a:t>
            </a:r>
            <a:r>
              <a:rPr lang="en-US" sz="2000" dirty="0"/>
              <a:t> others’ work, make sure that you:</a:t>
            </a:r>
          </a:p>
          <a:p>
            <a:pPr marL="0" indent="0">
              <a:buNone/>
            </a:pPr>
            <a:endParaRPr lang="en-US" sz="2000" dirty="0"/>
          </a:p>
          <a:p>
            <a:r>
              <a:rPr lang="en-US" sz="2000" dirty="0"/>
              <a:t>Group sources into relevant categories, for example, authors with similar viewpoints or research that reveals the same results</a:t>
            </a:r>
          </a:p>
          <a:p>
            <a:r>
              <a:rPr lang="en-US" sz="2000" dirty="0"/>
              <a:t>Write about these in your own words. Do not discuss each author separately; you must identify the overall points you want to make</a:t>
            </a:r>
          </a:p>
          <a:p>
            <a:r>
              <a:rPr lang="en-US" sz="2000" dirty="0"/>
              <a:t>Include references to all the original authors.</a:t>
            </a:r>
          </a:p>
          <a:p>
            <a:endParaRPr lang="en-US" sz="2000" dirty="0"/>
          </a:p>
        </p:txBody>
      </p:sp>
    </p:spTree>
    <p:extLst>
      <p:ext uri="{BB962C8B-B14F-4D97-AF65-F5344CB8AC3E}">
        <p14:creationId xmlns:p14="http://schemas.microsoft.com/office/powerpoint/2010/main" val="31643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ipe(down)">
                                      <p:cBhvr>
                                        <p:cTn id="7" dur="580">
                                          <p:stCondLst>
                                            <p:cond delay="0"/>
                                          </p:stCondLst>
                                        </p:cTn>
                                        <p:tgtEl>
                                          <p:spTgt spid="9218"/>
                                        </p:tgtEl>
                                      </p:cBhvr>
                                    </p:animEffect>
                                    <p:anim calcmode="lin" valueType="num">
                                      <p:cBhvr>
                                        <p:cTn id="8" dur="1822" tmFilter="0,0; 0.14,0.36; 0.43,0.73; 0.71,0.91; 1.0,1.0">
                                          <p:stCondLst>
                                            <p:cond delay="0"/>
                                          </p:stCondLst>
                                        </p:cTn>
                                        <p:tgtEl>
                                          <p:spTgt spid="921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21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21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21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218"/>
                                        </p:tgtEl>
                                        <p:attrNameLst>
                                          <p:attrName>ppt_y</p:attrName>
                                        </p:attrNameLst>
                                      </p:cBhvr>
                                      <p:tavLst>
                                        <p:tav tm="0" fmla="#ppt_y-sin(pi*$)/81">
                                          <p:val>
                                            <p:fltVal val="0"/>
                                          </p:val>
                                        </p:tav>
                                        <p:tav tm="100000">
                                          <p:val>
                                            <p:fltVal val="1"/>
                                          </p:val>
                                        </p:tav>
                                      </p:tavLst>
                                    </p:anim>
                                    <p:animScale>
                                      <p:cBhvr>
                                        <p:cTn id="13" dur="26">
                                          <p:stCondLst>
                                            <p:cond delay="650"/>
                                          </p:stCondLst>
                                        </p:cTn>
                                        <p:tgtEl>
                                          <p:spTgt spid="9218"/>
                                        </p:tgtEl>
                                      </p:cBhvr>
                                      <p:to x="100000" y="60000"/>
                                    </p:animScale>
                                    <p:animScale>
                                      <p:cBhvr>
                                        <p:cTn id="14" dur="166" decel="50000">
                                          <p:stCondLst>
                                            <p:cond delay="676"/>
                                          </p:stCondLst>
                                        </p:cTn>
                                        <p:tgtEl>
                                          <p:spTgt spid="9218"/>
                                        </p:tgtEl>
                                      </p:cBhvr>
                                      <p:to x="100000" y="100000"/>
                                    </p:animScale>
                                    <p:animScale>
                                      <p:cBhvr>
                                        <p:cTn id="15" dur="26">
                                          <p:stCondLst>
                                            <p:cond delay="1312"/>
                                          </p:stCondLst>
                                        </p:cTn>
                                        <p:tgtEl>
                                          <p:spTgt spid="9218"/>
                                        </p:tgtEl>
                                      </p:cBhvr>
                                      <p:to x="100000" y="80000"/>
                                    </p:animScale>
                                    <p:animScale>
                                      <p:cBhvr>
                                        <p:cTn id="16" dur="166" decel="50000">
                                          <p:stCondLst>
                                            <p:cond delay="1338"/>
                                          </p:stCondLst>
                                        </p:cTn>
                                        <p:tgtEl>
                                          <p:spTgt spid="9218"/>
                                        </p:tgtEl>
                                      </p:cBhvr>
                                      <p:to x="100000" y="100000"/>
                                    </p:animScale>
                                    <p:animScale>
                                      <p:cBhvr>
                                        <p:cTn id="17" dur="26">
                                          <p:stCondLst>
                                            <p:cond delay="1642"/>
                                          </p:stCondLst>
                                        </p:cTn>
                                        <p:tgtEl>
                                          <p:spTgt spid="9218"/>
                                        </p:tgtEl>
                                      </p:cBhvr>
                                      <p:to x="100000" y="90000"/>
                                    </p:animScale>
                                    <p:animScale>
                                      <p:cBhvr>
                                        <p:cTn id="18" dur="166" decel="50000">
                                          <p:stCondLst>
                                            <p:cond delay="1668"/>
                                          </p:stCondLst>
                                        </p:cTn>
                                        <p:tgtEl>
                                          <p:spTgt spid="9218"/>
                                        </p:tgtEl>
                                      </p:cBhvr>
                                      <p:to x="100000" y="100000"/>
                                    </p:animScale>
                                    <p:animScale>
                                      <p:cBhvr>
                                        <p:cTn id="19" dur="26">
                                          <p:stCondLst>
                                            <p:cond delay="1808"/>
                                          </p:stCondLst>
                                        </p:cTn>
                                        <p:tgtEl>
                                          <p:spTgt spid="9218"/>
                                        </p:tgtEl>
                                      </p:cBhvr>
                                      <p:to x="100000" y="95000"/>
                                    </p:animScale>
                                    <p:animScale>
                                      <p:cBhvr>
                                        <p:cTn id="20" dur="166" decel="50000">
                                          <p:stCondLst>
                                            <p:cond delay="1834"/>
                                          </p:stCondLst>
                                        </p:cTn>
                                        <p:tgtEl>
                                          <p:spTgt spid="921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B7439-A2AC-FC06-EAFC-AB2322BCBF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E2011-D5BF-5519-1C6F-F91CB84C51F2}"/>
              </a:ext>
            </a:extLst>
          </p:cNvPr>
          <p:cNvSpPr>
            <a:spLocks noGrp="1"/>
          </p:cNvSpPr>
          <p:nvPr>
            <p:ph type="title"/>
          </p:nvPr>
        </p:nvSpPr>
        <p:spPr>
          <a:solidFill>
            <a:schemeClr val="accent1">
              <a:lumMod val="20000"/>
              <a:lumOff val="80000"/>
            </a:schemeClr>
          </a:solidFill>
        </p:spPr>
        <p:txBody>
          <a:bodyPr>
            <a:normAutofit/>
          </a:bodyPr>
          <a:lstStyle/>
          <a:p>
            <a:r>
              <a:rPr lang="en-GB" b="1" dirty="0"/>
              <a:t>Example</a:t>
            </a:r>
            <a:endParaRPr lang="en-GB" dirty="0"/>
          </a:p>
        </p:txBody>
      </p:sp>
      <p:sp>
        <p:nvSpPr>
          <p:cNvPr id="3" name="Content Placeholder 2">
            <a:extLst>
              <a:ext uri="{FF2B5EF4-FFF2-40B4-BE49-F238E27FC236}">
                <a16:creationId xmlns:a16="http://schemas.microsoft.com/office/drawing/2014/main" id="{56E1D85E-FCD4-A2C3-0329-74E7CD953C60}"/>
              </a:ext>
            </a:extLst>
          </p:cNvPr>
          <p:cNvSpPr>
            <a:spLocks noGrp="1"/>
          </p:cNvSpPr>
          <p:nvPr>
            <p:ph idx="1"/>
          </p:nvPr>
        </p:nvSpPr>
        <p:spPr>
          <a:xfrm>
            <a:off x="457200" y="1417638"/>
            <a:ext cx="8229600" cy="3577537"/>
          </a:xfrm>
        </p:spPr>
        <p:txBody>
          <a:bodyPr>
            <a:normAutofit/>
          </a:bodyPr>
          <a:lstStyle/>
          <a:p>
            <a:pPr marL="0" indent="0">
              <a:buNone/>
            </a:pPr>
            <a:r>
              <a:rPr lang="en-GB" b="1" i="1" u="sng" dirty="0"/>
              <a:t>In-text citation – synthesising </a:t>
            </a:r>
          </a:p>
          <a:p>
            <a:pPr marL="0" indent="0">
              <a:buNone/>
            </a:pPr>
            <a:endParaRPr lang="en-GB" b="1" dirty="0">
              <a:highlight>
                <a:srgbClr val="00FF00"/>
              </a:highlight>
            </a:endParaRPr>
          </a:p>
        </p:txBody>
      </p:sp>
      <p:pic>
        <p:nvPicPr>
          <p:cNvPr id="6" name="Picture 5">
            <a:extLst>
              <a:ext uri="{FF2B5EF4-FFF2-40B4-BE49-F238E27FC236}">
                <a16:creationId xmlns:a16="http://schemas.microsoft.com/office/drawing/2014/main" id="{73687873-5A81-4CB9-C642-737FFFE61CEE}"/>
              </a:ext>
            </a:extLst>
          </p:cNvPr>
          <p:cNvPicPr>
            <a:picLocks noChangeAspect="1"/>
          </p:cNvPicPr>
          <p:nvPr/>
        </p:nvPicPr>
        <p:blipFill>
          <a:blip r:embed="rId3"/>
          <a:stretch>
            <a:fillRect/>
          </a:stretch>
        </p:blipFill>
        <p:spPr>
          <a:xfrm>
            <a:off x="547687" y="2376487"/>
            <a:ext cx="8048625" cy="2492673"/>
          </a:xfrm>
          <a:prstGeom prst="rect">
            <a:avLst/>
          </a:prstGeom>
        </p:spPr>
      </p:pic>
    </p:spTree>
    <p:extLst>
      <p:ext uri="{BB962C8B-B14F-4D97-AF65-F5344CB8AC3E}">
        <p14:creationId xmlns:p14="http://schemas.microsoft.com/office/powerpoint/2010/main" val="239951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solidFill>
            <a:schemeClr val="accent1">
              <a:lumMod val="20000"/>
              <a:lumOff val="80000"/>
            </a:schemeClr>
          </a:solidFill>
        </p:spPr>
        <p:txBody>
          <a:bodyPr/>
          <a:lstStyle/>
          <a:p>
            <a:r>
              <a:rPr lang="en-US" altLang="en-US" sz="3200" b="1" dirty="0"/>
              <a:t>What to avoid when synthesizing the works of others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endParaRPr lang="en-US" sz="2000" dirty="0"/>
          </a:p>
          <a:p>
            <a:r>
              <a:rPr lang="en-US" sz="2000" dirty="0"/>
              <a:t>Not distinguishing clearly which viewpoint/s belong to which author/s</a:t>
            </a:r>
          </a:p>
          <a:p>
            <a:r>
              <a:rPr lang="en-US" sz="2000" dirty="0"/>
              <a:t>Listing authors separately or one by one, thus not grouping relevant authors or points together</a:t>
            </a:r>
          </a:p>
          <a:p>
            <a:r>
              <a:rPr lang="en-US" sz="2000" dirty="0"/>
              <a:t>Giving too much detail about different perspectives rather than being selective of the key features relevant to your line of argument</a:t>
            </a:r>
          </a:p>
          <a:p>
            <a:r>
              <a:rPr lang="en-US" sz="2000" dirty="0"/>
              <a:t>Describing the idea/argument but not explaining the significance to your own argument or point you are trying to make.</a:t>
            </a:r>
          </a:p>
        </p:txBody>
      </p:sp>
    </p:spTree>
    <p:extLst>
      <p:ext uri="{BB962C8B-B14F-4D97-AF65-F5344CB8AC3E}">
        <p14:creationId xmlns:p14="http://schemas.microsoft.com/office/powerpoint/2010/main" val="93595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arn(inVertical)">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nimBg="1"/>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7BC89-83B9-85C6-2492-6EBA10D694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1758A8-D08E-87C1-4048-EA183466B31E}"/>
              </a:ext>
            </a:extLst>
          </p:cNvPr>
          <p:cNvSpPr>
            <a:spLocks noGrp="1"/>
          </p:cNvSpPr>
          <p:nvPr>
            <p:ph type="title"/>
          </p:nvPr>
        </p:nvSpPr>
        <p:spPr>
          <a:xfrm>
            <a:off x="683568" y="332656"/>
            <a:ext cx="6172200" cy="857250"/>
          </a:xfrm>
        </p:spPr>
        <p:txBody>
          <a:bodyPr vert="horz" lIns="68580" tIns="34290" rIns="68580" bIns="34290" rtlCol="0" anchor="ctr">
            <a:normAutofit/>
          </a:bodyPr>
          <a:lstStyle/>
          <a:p>
            <a:r>
              <a:rPr lang="en-GB" b="1" dirty="0"/>
              <a:t> Practice 1- 20mins</a:t>
            </a:r>
          </a:p>
        </p:txBody>
      </p:sp>
      <p:sp>
        <p:nvSpPr>
          <p:cNvPr id="5" name="Title 1">
            <a:extLst>
              <a:ext uri="{FF2B5EF4-FFF2-40B4-BE49-F238E27FC236}">
                <a16:creationId xmlns:a16="http://schemas.microsoft.com/office/drawing/2014/main" id="{A2671DC3-92DA-0FBD-2EB8-C48F08317B87}"/>
              </a:ext>
            </a:extLst>
          </p:cNvPr>
          <p:cNvSpPr txBox="1">
            <a:spLocks/>
          </p:cNvSpPr>
          <p:nvPr/>
        </p:nvSpPr>
        <p:spPr>
          <a:xfrm>
            <a:off x="655320" y="1189906"/>
            <a:ext cx="7581900" cy="4399334"/>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2400" dirty="0"/>
              <a:t>Starting with the following topic sentence:</a:t>
            </a:r>
          </a:p>
          <a:p>
            <a:endParaRPr lang="en-GB" altLang="en-US" sz="2400" dirty="0"/>
          </a:p>
          <a:p>
            <a:r>
              <a:rPr lang="en-GB" altLang="en-US" sz="2400" b="1" i="1" dirty="0"/>
              <a:t>The responsibilities of a modern manager include more than just maximising profit. </a:t>
            </a:r>
          </a:p>
          <a:p>
            <a:endParaRPr lang="en-GB" altLang="en-US" sz="2400" b="1" i="1" dirty="0"/>
          </a:p>
          <a:p>
            <a:pPr algn="just"/>
            <a:r>
              <a:rPr lang="en-GB" altLang="en-US" sz="2400" dirty="0"/>
              <a:t>Develop a paragraph of at least 5 sentences using the extract provided on the next slide.</a:t>
            </a:r>
          </a:p>
          <a:p>
            <a:pPr algn="just"/>
            <a:endParaRPr lang="en-GB" altLang="en-US" sz="2400" dirty="0"/>
          </a:p>
          <a:p>
            <a:pPr algn="just"/>
            <a:endParaRPr lang="en-GB" altLang="en-US" sz="2400" dirty="0"/>
          </a:p>
          <a:p>
            <a:pPr algn="just"/>
            <a:r>
              <a:rPr lang="en-GB" altLang="en-US" sz="2400" dirty="0"/>
              <a:t>Here are the full details of the extract for referencing: </a:t>
            </a:r>
          </a:p>
          <a:p>
            <a:pPr lvl="1"/>
            <a:r>
              <a:rPr lang="en-GB" altLang="en-US" sz="1400" dirty="0">
                <a:solidFill>
                  <a:schemeClr val="accent1"/>
                </a:solidFill>
              </a:rPr>
              <a:t>Page 37 of Essentials of Management, written by Koontz, H. and </a:t>
            </a:r>
            <a:r>
              <a:rPr lang="en-GB" altLang="en-US" sz="1400" dirty="0" err="1">
                <a:solidFill>
                  <a:schemeClr val="accent1"/>
                </a:solidFill>
              </a:rPr>
              <a:t>Weihrich,H</a:t>
            </a:r>
            <a:r>
              <a:rPr lang="en-GB" altLang="en-US" sz="1400" dirty="0">
                <a:solidFill>
                  <a:schemeClr val="accent1"/>
                </a:solidFill>
              </a:rPr>
              <a:t>. Published by Tata McGraw Hill in New </a:t>
            </a:r>
            <a:r>
              <a:rPr lang="en-GB" altLang="en-US" sz="1400" dirty="0" err="1">
                <a:solidFill>
                  <a:schemeClr val="accent1"/>
                </a:solidFill>
              </a:rPr>
              <a:t>Dehli</a:t>
            </a:r>
            <a:r>
              <a:rPr lang="en-GB" altLang="en-US" sz="1400" dirty="0">
                <a:solidFill>
                  <a:schemeClr val="accent1"/>
                </a:solidFill>
              </a:rPr>
              <a:t> in 2007</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5A1ABB7D-CE78-210F-B712-9373597083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261943" y="332656"/>
            <a:ext cx="1163431" cy="813737"/>
          </a:xfrm>
          <a:prstGeom prst="rect">
            <a:avLst/>
          </a:prstGeom>
          <a:solidFill>
            <a:srgbClr val="FFFFFF"/>
          </a:solidFill>
        </p:spPr>
      </p:pic>
    </p:spTree>
    <p:extLst>
      <p:ext uri="{BB962C8B-B14F-4D97-AF65-F5344CB8AC3E}">
        <p14:creationId xmlns:p14="http://schemas.microsoft.com/office/powerpoint/2010/main" val="3481063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755BA9D-687D-41A3-8CEB-C3D0846CC808}"/>
              </a:ext>
            </a:extLst>
          </p:cNvPr>
          <p:cNvSpPr>
            <a:spLocks noGrp="1"/>
          </p:cNvSpPr>
          <p:nvPr>
            <p:ph type="dt" sz="half" idx="10"/>
          </p:nvPr>
        </p:nvSpPr>
        <p:spPr/>
        <p:txBody>
          <a:bodyPr/>
          <a:lstStyle/>
          <a:p>
            <a:pPr>
              <a:defRPr/>
            </a:pPr>
            <a:fld id="{2303D31F-598B-47EE-BA37-93F097A3D676}" type="datetime1">
              <a:rPr lang="en-GB" altLang="en-US" smtClean="0"/>
              <a:pPr>
                <a:defRPr/>
              </a:pPr>
              <a:t>02/06/2026</a:t>
            </a:fld>
            <a:endParaRPr lang="en-GB" altLang="en-US"/>
          </a:p>
        </p:txBody>
      </p:sp>
      <p:sp>
        <p:nvSpPr>
          <p:cNvPr id="5" name="Slide Number Placeholder 4">
            <a:extLst>
              <a:ext uri="{FF2B5EF4-FFF2-40B4-BE49-F238E27FC236}">
                <a16:creationId xmlns:a16="http://schemas.microsoft.com/office/drawing/2014/main" id="{A3A61026-DEA8-42E6-A7FB-53AB5955E73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7" name="Picture 6">
            <a:extLst>
              <a:ext uri="{FF2B5EF4-FFF2-40B4-BE49-F238E27FC236}">
                <a16:creationId xmlns:a16="http://schemas.microsoft.com/office/drawing/2014/main" id="{5CFCF5F6-96E2-47DB-B6F5-E53B0A28CBF6}"/>
              </a:ext>
            </a:extLst>
          </p:cNvPr>
          <p:cNvPicPr>
            <a:picLocks noChangeAspect="1"/>
          </p:cNvPicPr>
          <p:nvPr/>
        </p:nvPicPr>
        <p:blipFill>
          <a:blip r:embed="rId2"/>
          <a:stretch>
            <a:fillRect/>
          </a:stretch>
        </p:blipFill>
        <p:spPr>
          <a:xfrm>
            <a:off x="0" y="188640"/>
            <a:ext cx="9144000" cy="5049567"/>
          </a:xfrm>
          <a:prstGeom prst="rect">
            <a:avLst/>
          </a:prstGeom>
        </p:spPr>
      </p:pic>
    </p:spTree>
    <p:extLst>
      <p:ext uri="{BB962C8B-B14F-4D97-AF65-F5344CB8AC3E}">
        <p14:creationId xmlns:p14="http://schemas.microsoft.com/office/powerpoint/2010/main" val="1629361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AB5C7F-2944-EC9F-4226-7B651D3CDEB0}"/>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0D6B189-CD26-6952-E30D-75D7D2C478D3}"/>
              </a:ext>
            </a:extLst>
          </p:cNvPr>
          <p:cNvSpPr txBox="1">
            <a:spLocks/>
          </p:cNvSpPr>
          <p:nvPr/>
        </p:nvSpPr>
        <p:spPr>
          <a:xfrm>
            <a:off x="395536" y="1196752"/>
            <a:ext cx="8568952" cy="4392488"/>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685800" fontAlgn="auto">
              <a:lnSpc>
                <a:spcPct val="90000"/>
              </a:lnSpc>
              <a:spcBef>
                <a:spcPct val="20000"/>
              </a:spcBef>
              <a:spcAft>
                <a:spcPts val="0"/>
              </a:spcAft>
              <a:defRPr/>
            </a:pPr>
            <a:endParaRPr lang="en-GB" sz="6000" b="1" dirty="0"/>
          </a:p>
          <a:p>
            <a:pPr defTabSz="685800" fontAlgn="auto">
              <a:lnSpc>
                <a:spcPct val="90000"/>
              </a:lnSpc>
              <a:spcBef>
                <a:spcPct val="20000"/>
              </a:spcBef>
              <a:spcAft>
                <a:spcPts val="0"/>
              </a:spcAft>
              <a:defRPr/>
            </a:pPr>
            <a:r>
              <a:rPr lang="en-GB" sz="6000" b="1" dirty="0"/>
              <a:t>Practice Time</a:t>
            </a:r>
            <a:endParaRPr lang="en-US" altLang="en-US" sz="6000" dirty="0">
              <a:solidFill>
                <a:prstClr val="black"/>
              </a:solidFill>
              <a:latin typeface="Myriad Pro"/>
            </a:endParaRPr>
          </a:p>
        </p:txBody>
      </p:sp>
    </p:spTree>
    <p:extLst>
      <p:ext uri="{BB962C8B-B14F-4D97-AF65-F5344CB8AC3E}">
        <p14:creationId xmlns:p14="http://schemas.microsoft.com/office/powerpoint/2010/main" val="44378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660A2-51B7-E2D1-D94F-D25B4951A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8C281-2E07-39E3-B6C1-FC7737E23D65}"/>
              </a:ext>
            </a:extLst>
          </p:cNvPr>
          <p:cNvSpPr>
            <a:spLocks noGrp="1"/>
          </p:cNvSpPr>
          <p:nvPr>
            <p:ph type="title"/>
          </p:nvPr>
        </p:nvSpPr>
        <p:spPr>
          <a:xfrm>
            <a:off x="811629" y="548680"/>
            <a:ext cx="6172200" cy="857250"/>
          </a:xfrm>
        </p:spPr>
        <p:txBody>
          <a:bodyPr vert="horz" lIns="68580" tIns="34290" rIns="68580" bIns="34290" rtlCol="0" anchor="ctr">
            <a:normAutofit/>
          </a:bodyPr>
          <a:lstStyle/>
          <a:p>
            <a:r>
              <a:rPr lang="en-GB" b="1" dirty="0"/>
              <a:t> Activity 1- 25 mins</a:t>
            </a:r>
          </a:p>
        </p:txBody>
      </p:sp>
      <p:sp>
        <p:nvSpPr>
          <p:cNvPr id="5" name="Title 1">
            <a:extLst>
              <a:ext uri="{FF2B5EF4-FFF2-40B4-BE49-F238E27FC236}">
                <a16:creationId xmlns:a16="http://schemas.microsoft.com/office/drawing/2014/main" id="{7256E58E-1D20-1C80-D114-65E378CDCEA9}"/>
              </a:ext>
            </a:extLst>
          </p:cNvPr>
          <p:cNvSpPr txBox="1">
            <a:spLocks/>
          </p:cNvSpPr>
          <p:nvPr/>
        </p:nvSpPr>
        <p:spPr>
          <a:xfrm>
            <a:off x="655320" y="2057401"/>
            <a:ext cx="7581900" cy="2991780"/>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fontAlgn="auto">
              <a:lnSpc>
                <a:spcPct val="90000"/>
              </a:lnSpc>
              <a:spcBef>
                <a:spcPct val="20000"/>
              </a:spcBef>
              <a:spcAft>
                <a:spcPts val="0"/>
              </a:spcAft>
              <a:defRPr/>
            </a:pPr>
            <a:r>
              <a:rPr lang="en-US" altLang="en-US" sz="2400" dirty="0">
                <a:solidFill>
                  <a:prstClr val="black"/>
                </a:solidFill>
                <a:latin typeface="Myriad Pro"/>
              </a:rPr>
              <a:t>Practice time:</a:t>
            </a:r>
          </a:p>
          <a:p>
            <a:pPr algn="l" defTabSz="685800" fontAlgn="auto">
              <a:lnSpc>
                <a:spcPct val="90000"/>
              </a:lnSpc>
              <a:spcBef>
                <a:spcPct val="20000"/>
              </a:spcBef>
              <a:spcAft>
                <a:spcPts val="0"/>
              </a:spcAft>
              <a:defRPr/>
            </a:pPr>
            <a:r>
              <a:rPr lang="en-US" altLang="en-US" sz="2400" dirty="0">
                <a:solidFill>
                  <a:prstClr val="black"/>
                </a:solidFill>
                <a:latin typeface="Myriad Pro"/>
              </a:rPr>
              <a:t>In a paragraph of 10 sentences, develop the topic below:</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a:p>
            <a:pPr algn="l" defTabSz="685800" fontAlgn="auto">
              <a:lnSpc>
                <a:spcPct val="90000"/>
              </a:lnSpc>
              <a:spcBef>
                <a:spcPct val="20000"/>
              </a:spcBef>
              <a:spcAft>
                <a:spcPts val="0"/>
              </a:spcAft>
              <a:defRPr/>
            </a:pPr>
            <a:r>
              <a:rPr lang="en-US" altLang="en-US" sz="2400" b="1" dirty="0">
                <a:solidFill>
                  <a:prstClr val="black"/>
                </a:solidFill>
                <a:latin typeface="Myriad Pro"/>
              </a:rPr>
              <a:t> What do you understand by reflective writing?</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a:p>
            <a:pPr algn="l" defTabSz="685800" fontAlgn="auto">
              <a:lnSpc>
                <a:spcPct val="90000"/>
              </a:lnSpc>
              <a:spcBef>
                <a:spcPct val="20000"/>
              </a:spcBef>
              <a:spcAft>
                <a:spcPts val="0"/>
              </a:spcAft>
              <a:defRPr/>
            </a:pPr>
            <a:r>
              <a:rPr lang="en-US" altLang="en-US" sz="2400" dirty="0">
                <a:solidFill>
                  <a:prstClr val="black"/>
                </a:solidFill>
                <a:latin typeface="Myriad Pro"/>
              </a:rPr>
              <a:t>Read the excerpt provided on the next slide and provide in-text citation (s) within your paragraph.</a:t>
            </a:r>
          </a:p>
        </p:txBody>
      </p:sp>
      <p:pic>
        <p:nvPicPr>
          <p:cNvPr id="7172" name="Picture 4" descr="Group Work - Meaning, Benefits, and Implementation | Marketing91">
            <a:extLst>
              <a:ext uri="{FF2B5EF4-FFF2-40B4-BE49-F238E27FC236}">
                <a16:creationId xmlns:a16="http://schemas.microsoft.com/office/drawing/2014/main" id="{B97E3C5A-5E76-B497-6E5C-DB0D94F91FE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176049" y="606612"/>
            <a:ext cx="1163431" cy="813737"/>
          </a:xfrm>
          <a:prstGeom prst="rect">
            <a:avLst/>
          </a:prstGeom>
          <a:solidFill>
            <a:srgbClr val="FFFFFF"/>
          </a:solidFill>
        </p:spPr>
      </p:pic>
    </p:spTree>
    <p:extLst>
      <p:ext uri="{BB962C8B-B14F-4D97-AF65-F5344CB8AC3E}">
        <p14:creationId xmlns:p14="http://schemas.microsoft.com/office/powerpoint/2010/main" val="233051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70,324 Start Writing Images, Stock Photos, 3D objects ...">
            <a:extLst>
              <a:ext uri="{FF2B5EF4-FFF2-40B4-BE49-F238E27FC236}">
                <a16:creationId xmlns:a16="http://schemas.microsoft.com/office/drawing/2014/main" id="{E298FA40-CC6A-C48B-9661-723BA1BA0E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41"/>
          <a:stretch/>
        </p:blipFill>
        <p:spPr bwMode="auto">
          <a:xfrm>
            <a:off x="6738384" y="903658"/>
            <a:ext cx="1804502" cy="76443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CC95119-32AB-9EB6-C685-A750CB87920E}"/>
              </a:ext>
            </a:extLst>
          </p:cNvPr>
          <p:cNvPicPr>
            <a:picLocks noChangeAspect="1"/>
          </p:cNvPicPr>
          <p:nvPr/>
        </p:nvPicPr>
        <p:blipFill>
          <a:blip r:embed="rId4"/>
          <a:stretch>
            <a:fillRect/>
          </a:stretch>
        </p:blipFill>
        <p:spPr>
          <a:xfrm>
            <a:off x="601115" y="260648"/>
            <a:ext cx="5243426" cy="5112568"/>
          </a:xfrm>
          <a:prstGeom prst="rect">
            <a:avLst/>
          </a:prstGeom>
        </p:spPr>
      </p:pic>
      <p:sp>
        <p:nvSpPr>
          <p:cNvPr id="11" name="TextBox 10">
            <a:extLst>
              <a:ext uri="{FF2B5EF4-FFF2-40B4-BE49-F238E27FC236}">
                <a16:creationId xmlns:a16="http://schemas.microsoft.com/office/drawing/2014/main" id="{12C0E3ED-CDC1-C2E6-5F22-171EAB770C88}"/>
              </a:ext>
            </a:extLst>
          </p:cNvPr>
          <p:cNvSpPr txBox="1"/>
          <p:nvPr/>
        </p:nvSpPr>
        <p:spPr>
          <a:xfrm>
            <a:off x="4873671" y="4286250"/>
            <a:ext cx="4198620" cy="577338"/>
          </a:xfrm>
          <a:prstGeom prst="rect">
            <a:avLst/>
          </a:prstGeom>
          <a:solidFill>
            <a:schemeClr val="accent2">
              <a:lumMod val="20000"/>
              <a:lumOff val="80000"/>
            </a:schemeClr>
          </a:solidFill>
        </p:spPr>
        <p:txBody>
          <a:bodyPr wrap="square">
            <a:spAutoFit/>
          </a:bodyPr>
          <a:lstStyle/>
          <a:p>
            <a:pPr defTabSz="685800" eaLnBrk="1" fontAlgn="auto" hangingPunct="1">
              <a:spcBef>
                <a:spcPts val="0"/>
              </a:spcBef>
              <a:spcAft>
                <a:spcPts val="0"/>
              </a:spcAft>
            </a:pPr>
            <a:r>
              <a:rPr lang="en-GB" sz="788" dirty="0">
                <a:solidFill>
                  <a:srgbClr val="000000"/>
                </a:solidFill>
                <a:latin typeface="Aptos" panose="020B0004020202020204" pitchFamily="34" charset="0"/>
                <a:ea typeface="DengXian" panose="02010600030101010101" pitchFamily="2" charset="-122"/>
              </a:rPr>
              <a:t>Source: Success in Academic Writing 6</a:t>
            </a:r>
            <a:r>
              <a:rPr lang="en-GB" sz="788" baseline="30000" dirty="0">
                <a:solidFill>
                  <a:srgbClr val="000000"/>
                </a:solidFill>
                <a:latin typeface="Aptos" panose="020B0004020202020204" pitchFamily="34" charset="0"/>
                <a:ea typeface="DengXian" panose="02010600030101010101" pitchFamily="2" charset="-122"/>
              </a:rPr>
              <a:t>th</a:t>
            </a:r>
            <a:r>
              <a:rPr lang="en-GB" sz="788" dirty="0">
                <a:solidFill>
                  <a:srgbClr val="000000"/>
                </a:solidFill>
                <a:latin typeface="Aptos" panose="020B0004020202020204" pitchFamily="34" charset="0"/>
                <a:ea typeface="DengXian" panose="02010600030101010101" pitchFamily="2" charset="-122"/>
              </a:rPr>
              <a:t> Edition, by Trevor Day, Bloomsbury Publishing, 2023-09-07.</a:t>
            </a:r>
            <a:r>
              <a:rPr lang="en-GB" sz="788" i="1" dirty="0">
                <a:solidFill>
                  <a:srgbClr val="000000"/>
                </a:solidFill>
                <a:latin typeface="Aptos" panose="020B0004020202020204" pitchFamily="34" charset="0"/>
                <a:ea typeface="DengXian" panose="02010600030101010101" pitchFamily="2" charset="-122"/>
              </a:rPr>
              <a:t> ProQuest.EbookCentral</a:t>
            </a:r>
            <a:r>
              <a:rPr lang="en-GB" sz="788" dirty="0">
                <a:solidFill>
                  <a:srgbClr val="000000"/>
                </a:solidFill>
                <a:latin typeface="Aptos" panose="020B0004020202020204" pitchFamily="34" charset="0"/>
                <a:ea typeface="DengXian" panose="02010600030101010101" pitchFamily="2" charset="-122"/>
              </a:rPr>
              <a:t>, online http://ebookcentral.proquest.com/lib/trinity/detail.action?docID=7249341.</a:t>
            </a:r>
            <a:br>
              <a:rPr lang="en-GB" sz="788" dirty="0">
                <a:solidFill>
                  <a:srgbClr val="000000"/>
                </a:solidFill>
                <a:latin typeface="Aptos" panose="020B0004020202020204" pitchFamily="34" charset="0"/>
                <a:ea typeface="DengXian" panose="02010600030101010101" pitchFamily="2" charset="-122"/>
              </a:rPr>
            </a:br>
            <a:r>
              <a:rPr lang="en-GB" sz="788" dirty="0">
                <a:solidFill>
                  <a:srgbClr val="000000"/>
                </a:solidFill>
                <a:latin typeface="Aptos" panose="020B0004020202020204" pitchFamily="34" charset="0"/>
                <a:ea typeface="DengXian" panose="02010600030101010101" pitchFamily="2" charset="-122"/>
              </a:rPr>
              <a:t>Created from Trinity on 2025-08-26 13:44:37.</a:t>
            </a:r>
            <a:endParaRPr lang="en-GB" sz="788" dirty="0">
              <a:solidFill>
                <a:prstClr val="black"/>
              </a:solidFill>
              <a:latin typeface="Myriad Pro"/>
              <a:cs typeface="+mn-cs"/>
            </a:endParaRPr>
          </a:p>
        </p:txBody>
      </p:sp>
    </p:spTree>
    <p:extLst>
      <p:ext uri="{BB962C8B-B14F-4D97-AF65-F5344CB8AC3E}">
        <p14:creationId xmlns:p14="http://schemas.microsoft.com/office/powerpoint/2010/main" val="33528683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DDA18-7536-280A-138A-970602BED7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47519-41AF-8508-A704-82CB84019C63}"/>
              </a:ext>
            </a:extLst>
          </p:cNvPr>
          <p:cNvSpPr>
            <a:spLocks noGrp="1"/>
          </p:cNvSpPr>
          <p:nvPr>
            <p:ph type="title"/>
          </p:nvPr>
        </p:nvSpPr>
        <p:spPr>
          <a:xfrm>
            <a:off x="718626" y="116632"/>
            <a:ext cx="6172200" cy="857250"/>
          </a:xfrm>
        </p:spPr>
        <p:txBody>
          <a:bodyPr vert="horz" lIns="68580" tIns="34290" rIns="68580" bIns="34290" rtlCol="0" anchor="ctr">
            <a:normAutofit/>
          </a:bodyPr>
          <a:lstStyle/>
          <a:p>
            <a:r>
              <a:rPr lang="en-GB" b="1" dirty="0"/>
              <a:t>Activity 2</a:t>
            </a:r>
          </a:p>
        </p:txBody>
      </p:sp>
      <p:sp>
        <p:nvSpPr>
          <p:cNvPr id="5" name="Title 1">
            <a:extLst>
              <a:ext uri="{FF2B5EF4-FFF2-40B4-BE49-F238E27FC236}">
                <a16:creationId xmlns:a16="http://schemas.microsoft.com/office/drawing/2014/main" id="{B56EABDB-56A4-5383-DD42-65CA7A307F3F}"/>
              </a:ext>
            </a:extLst>
          </p:cNvPr>
          <p:cNvSpPr txBox="1">
            <a:spLocks/>
          </p:cNvSpPr>
          <p:nvPr/>
        </p:nvSpPr>
        <p:spPr>
          <a:xfrm>
            <a:off x="395536" y="1189906"/>
            <a:ext cx="8568952" cy="4399334"/>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fontAlgn="auto">
              <a:lnSpc>
                <a:spcPct val="90000"/>
              </a:lnSpc>
              <a:spcBef>
                <a:spcPct val="20000"/>
              </a:spcBef>
              <a:spcAft>
                <a:spcPts val="0"/>
              </a:spcAft>
              <a:defRPr/>
            </a:pPr>
            <a:r>
              <a:rPr lang="en-GB" altLang="en-US" sz="2400" dirty="0">
                <a:solidFill>
                  <a:prstClr val="black"/>
                </a:solidFill>
                <a:latin typeface="Myriad Pro"/>
              </a:rPr>
              <a:t>In a paragraph of at least 15 sentences, develop the topic below:</a:t>
            </a:r>
          </a:p>
          <a:p>
            <a:pPr algn="l" defTabSz="685800" fontAlgn="auto">
              <a:lnSpc>
                <a:spcPct val="90000"/>
              </a:lnSpc>
              <a:spcBef>
                <a:spcPct val="20000"/>
              </a:spcBef>
              <a:spcAft>
                <a:spcPts val="0"/>
              </a:spcAft>
              <a:defRPr/>
            </a:pPr>
            <a:endParaRPr lang="en-GB" altLang="en-US" sz="2400" dirty="0">
              <a:solidFill>
                <a:prstClr val="black"/>
              </a:solidFill>
              <a:latin typeface="Myriad Pro"/>
            </a:endParaRPr>
          </a:p>
          <a:p>
            <a:pPr algn="l" defTabSz="685800" fontAlgn="auto">
              <a:lnSpc>
                <a:spcPct val="90000"/>
              </a:lnSpc>
              <a:spcBef>
                <a:spcPct val="20000"/>
              </a:spcBef>
              <a:spcAft>
                <a:spcPts val="0"/>
              </a:spcAft>
              <a:defRPr/>
            </a:pPr>
            <a:r>
              <a:rPr lang="en-GB" altLang="en-US" sz="2400" b="1" dirty="0">
                <a:solidFill>
                  <a:prstClr val="black"/>
                </a:solidFill>
                <a:latin typeface="Myriad Pro"/>
              </a:rPr>
              <a:t>“Studying as an adult student in a UK University”.</a:t>
            </a:r>
          </a:p>
          <a:p>
            <a:pPr algn="l" defTabSz="685800" fontAlgn="auto">
              <a:lnSpc>
                <a:spcPct val="90000"/>
              </a:lnSpc>
              <a:spcBef>
                <a:spcPct val="20000"/>
              </a:spcBef>
              <a:spcAft>
                <a:spcPts val="0"/>
              </a:spcAft>
              <a:defRPr/>
            </a:pPr>
            <a:endParaRPr lang="en-GB" altLang="en-US" sz="2400" dirty="0">
              <a:solidFill>
                <a:prstClr val="black"/>
              </a:solidFill>
              <a:latin typeface="Myriad Pro"/>
            </a:endParaRPr>
          </a:p>
          <a:p>
            <a:pPr algn="l" defTabSz="685800" fontAlgn="auto">
              <a:lnSpc>
                <a:spcPct val="90000"/>
              </a:lnSpc>
              <a:spcBef>
                <a:spcPct val="20000"/>
              </a:spcBef>
              <a:spcAft>
                <a:spcPts val="0"/>
              </a:spcAft>
              <a:defRPr/>
            </a:pPr>
            <a:r>
              <a:rPr lang="en-GB" altLang="en-US" sz="2400" dirty="0">
                <a:solidFill>
                  <a:prstClr val="black"/>
                </a:solidFill>
                <a:latin typeface="Myriad Pro"/>
              </a:rPr>
              <a:t>You are provided with 2 resources to use as in-text citations.</a:t>
            </a:r>
          </a:p>
          <a:p>
            <a:pPr algn="l" defTabSz="685800" fontAlgn="auto">
              <a:lnSpc>
                <a:spcPct val="90000"/>
              </a:lnSpc>
              <a:spcBef>
                <a:spcPct val="20000"/>
              </a:spcBef>
              <a:spcAft>
                <a:spcPts val="0"/>
              </a:spcAft>
              <a:defRPr/>
            </a:pPr>
            <a:r>
              <a:rPr lang="en-GB" altLang="en-US" sz="2400" dirty="0">
                <a:solidFill>
                  <a:prstClr val="black"/>
                </a:solidFill>
                <a:latin typeface="Myriad Pro"/>
              </a:rPr>
              <a:t>As you develop the topic, include</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Direct quotation from Source A</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Paraphrase from Source B</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Synthesise Sources A and B</a:t>
            </a:r>
          </a:p>
          <a:p>
            <a:pPr marL="457200" indent="-457200" algn="l" defTabSz="685800" fontAlgn="auto">
              <a:lnSpc>
                <a:spcPct val="90000"/>
              </a:lnSpc>
              <a:spcBef>
                <a:spcPct val="20000"/>
              </a:spcBef>
              <a:spcAft>
                <a:spcPts val="0"/>
              </a:spcAft>
              <a:buAutoNum type="alphaLcParenR"/>
              <a:defRPr/>
            </a:pPr>
            <a:r>
              <a:rPr lang="en-GB" altLang="en-US" sz="2400" dirty="0">
                <a:solidFill>
                  <a:prstClr val="black"/>
                </a:solidFill>
                <a:latin typeface="Myriad Pro"/>
              </a:rPr>
              <a:t>Provide a reference list when you are finished</a:t>
            </a:r>
            <a:endParaRPr lang="en-US" altLang="en-US" sz="2400" dirty="0">
              <a:solidFill>
                <a:prstClr val="black"/>
              </a:solidFill>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B5681BCE-439C-D635-6BC5-52FB0B86B7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333201" y="160145"/>
            <a:ext cx="1163431" cy="813737"/>
          </a:xfrm>
          <a:prstGeom prst="rect">
            <a:avLst/>
          </a:prstGeom>
          <a:solidFill>
            <a:srgbClr val="FFFFFF"/>
          </a:solidFill>
        </p:spPr>
      </p:pic>
    </p:spTree>
    <p:extLst>
      <p:ext uri="{BB962C8B-B14F-4D97-AF65-F5344CB8AC3E}">
        <p14:creationId xmlns:p14="http://schemas.microsoft.com/office/powerpoint/2010/main" val="255691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C802A-87A8-CA8F-DA30-10C9E81B77BB}"/>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1F072134-A442-DED1-6AC3-0E3B39B3802D}"/>
              </a:ext>
            </a:extLst>
          </p:cNvPr>
          <p:cNvSpPr txBox="1">
            <a:spLocks/>
          </p:cNvSpPr>
          <p:nvPr/>
        </p:nvSpPr>
        <p:spPr>
          <a:xfrm>
            <a:off x="323528" y="844945"/>
            <a:ext cx="8496944" cy="4729435"/>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fontAlgn="auto">
              <a:lnSpc>
                <a:spcPct val="90000"/>
              </a:lnSpc>
              <a:spcBef>
                <a:spcPct val="20000"/>
              </a:spcBef>
              <a:spcAft>
                <a:spcPts val="0"/>
              </a:spcAft>
              <a:defRPr/>
            </a:pPr>
            <a:r>
              <a:rPr lang="en-US" altLang="en-US" sz="2400" dirty="0">
                <a:solidFill>
                  <a:prstClr val="black"/>
                </a:solidFill>
                <a:latin typeface="Myriad Pro"/>
              </a:rPr>
              <a:t>Access the University Library or the online reading list and find this source </a:t>
            </a:r>
          </a:p>
          <a:p>
            <a:pPr algn="l" defTabSz="685800" fontAlgn="auto">
              <a:lnSpc>
                <a:spcPct val="90000"/>
              </a:lnSpc>
              <a:spcBef>
                <a:spcPct val="20000"/>
              </a:spcBef>
              <a:spcAft>
                <a:spcPts val="0"/>
              </a:spcAft>
              <a:defRPr/>
            </a:pPr>
            <a:endParaRPr lang="en-US" altLang="en-US" sz="2400" dirty="0">
              <a:solidFill>
                <a:prstClr val="black"/>
              </a:solidFill>
              <a:latin typeface="Myriad Pro"/>
            </a:endParaRPr>
          </a:p>
          <a:p>
            <a:pPr algn="l" defTabSz="685800" fontAlgn="auto">
              <a:lnSpc>
                <a:spcPct val="90000"/>
              </a:lnSpc>
              <a:spcBef>
                <a:spcPct val="20000"/>
              </a:spcBef>
              <a:spcAft>
                <a:spcPts val="0"/>
              </a:spcAft>
              <a:defRPr/>
            </a:pPr>
            <a:r>
              <a:rPr lang="en-US" altLang="en-US" sz="2400" b="1" dirty="0">
                <a:solidFill>
                  <a:prstClr val="black"/>
                </a:solidFill>
                <a:latin typeface="Myriad Pro"/>
              </a:rPr>
              <a:t>Source A </a:t>
            </a:r>
          </a:p>
          <a:p>
            <a:pPr algn="l" defTabSz="685800" fontAlgn="auto">
              <a:lnSpc>
                <a:spcPct val="90000"/>
              </a:lnSpc>
              <a:spcBef>
                <a:spcPct val="20000"/>
              </a:spcBef>
              <a:spcAft>
                <a:spcPts val="0"/>
              </a:spcAft>
              <a:defRPr/>
            </a:pPr>
            <a:r>
              <a:rPr lang="en-US" altLang="en-US" sz="2400" b="1" dirty="0">
                <a:solidFill>
                  <a:prstClr val="black"/>
                </a:solidFill>
                <a:latin typeface="Myriad Pro"/>
              </a:rPr>
              <a:t>(</a:t>
            </a:r>
            <a:r>
              <a:rPr lang="en-US" altLang="en-US" sz="2400" dirty="0">
                <a:solidFill>
                  <a:prstClr val="black"/>
                </a:solidFill>
                <a:latin typeface="Myriad Pro"/>
              </a:rPr>
              <a:t>Read from pages 99-101</a:t>
            </a:r>
            <a:r>
              <a:rPr lang="en-US" altLang="en-US" sz="2400" b="1" dirty="0">
                <a:solidFill>
                  <a:prstClr val="black"/>
                </a:solidFill>
                <a:latin typeface="Myriad Pro"/>
              </a:rPr>
              <a:t>)</a:t>
            </a: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r>
              <a:rPr lang="en-US" altLang="en-US" sz="2400" b="1" dirty="0">
                <a:solidFill>
                  <a:prstClr val="black"/>
                </a:solidFill>
              </a:rPr>
              <a:t>Source B</a:t>
            </a:r>
          </a:p>
          <a:p>
            <a:pPr algn="l" defTabSz="685800" fontAlgn="auto">
              <a:lnSpc>
                <a:spcPct val="90000"/>
              </a:lnSpc>
              <a:spcBef>
                <a:spcPct val="20000"/>
              </a:spcBef>
              <a:spcAft>
                <a:spcPts val="0"/>
              </a:spcAft>
              <a:defRPr/>
            </a:pPr>
            <a:r>
              <a:rPr lang="en-US" altLang="en-US" sz="2400" b="1" dirty="0">
                <a:solidFill>
                  <a:prstClr val="black"/>
                </a:solidFill>
              </a:rPr>
              <a:t>(</a:t>
            </a:r>
            <a:r>
              <a:rPr lang="en-US" altLang="en-US" sz="2400" dirty="0">
                <a:solidFill>
                  <a:prstClr val="black"/>
                </a:solidFill>
              </a:rPr>
              <a:t>Page 142- 143 see </a:t>
            </a:r>
          </a:p>
          <a:p>
            <a:pPr algn="l" defTabSz="685800" fontAlgn="auto">
              <a:lnSpc>
                <a:spcPct val="90000"/>
              </a:lnSpc>
              <a:spcBef>
                <a:spcPct val="20000"/>
              </a:spcBef>
              <a:spcAft>
                <a:spcPts val="0"/>
              </a:spcAft>
              <a:defRPr/>
            </a:pPr>
            <a:r>
              <a:rPr lang="en-US" altLang="en-US" sz="2400" dirty="0">
                <a:solidFill>
                  <a:prstClr val="black"/>
                </a:solidFill>
              </a:rPr>
              <a:t>text on slide 22&amp;23</a:t>
            </a:r>
            <a:r>
              <a:rPr lang="en-US" altLang="en-US" sz="2400" b="1" dirty="0">
                <a:solidFill>
                  <a:prstClr val="black"/>
                </a:solidFill>
              </a:rPr>
              <a:t>)</a:t>
            </a:r>
            <a:r>
              <a:rPr lang="en-US" altLang="en-US" sz="2400" dirty="0">
                <a:solidFill>
                  <a:prstClr val="black"/>
                </a:solidFill>
              </a:rPr>
              <a:t>.</a:t>
            </a:r>
            <a:endParaRPr lang="en-US" altLang="en-US" sz="2400" b="1" dirty="0">
              <a:solidFill>
                <a:prstClr val="black"/>
              </a:solidFill>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a:p>
            <a:pPr algn="l" defTabSz="685800" fontAlgn="auto">
              <a:lnSpc>
                <a:spcPct val="90000"/>
              </a:lnSpc>
              <a:spcBef>
                <a:spcPct val="20000"/>
              </a:spcBef>
              <a:spcAft>
                <a:spcPts val="0"/>
              </a:spcAft>
              <a:defRPr/>
            </a:pPr>
            <a:endParaRPr lang="en-US" altLang="en-US" sz="2400" b="1" dirty="0">
              <a:solidFill>
                <a:prstClr val="black"/>
              </a:solidFill>
              <a:latin typeface="Myriad Pro"/>
            </a:endParaRPr>
          </a:p>
        </p:txBody>
      </p:sp>
      <p:pic>
        <p:nvPicPr>
          <p:cNvPr id="4" name="Picture 3">
            <a:extLst>
              <a:ext uri="{FF2B5EF4-FFF2-40B4-BE49-F238E27FC236}">
                <a16:creationId xmlns:a16="http://schemas.microsoft.com/office/drawing/2014/main" id="{6C8D4498-00FC-B9C0-D7DD-873E7DDE06BC}"/>
              </a:ext>
            </a:extLst>
          </p:cNvPr>
          <p:cNvPicPr>
            <a:picLocks noChangeAspect="1"/>
          </p:cNvPicPr>
          <p:nvPr/>
        </p:nvPicPr>
        <p:blipFill>
          <a:blip r:embed="rId3"/>
          <a:stretch>
            <a:fillRect/>
          </a:stretch>
        </p:blipFill>
        <p:spPr>
          <a:xfrm>
            <a:off x="5148064" y="1864539"/>
            <a:ext cx="2880320" cy="1747692"/>
          </a:xfrm>
          <a:prstGeom prst="rect">
            <a:avLst/>
          </a:prstGeom>
        </p:spPr>
      </p:pic>
      <p:pic>
        <p:nvPicPr>
          <p:cNvPr id="8" name="Picture 7">
            <a:extLst>
              <a:ext uri="{FF2B5EF4-FFF2-40B4-BE49-F238E27FC236}">
                <a16:creationId xmlns:a16="http://schemas.microsoft.com/office/drawing/2014/main" id="{7DB8791A-65A4-0D63-960A-E6F3F2F3817A}"/>
              </a:ext>
            </a:extLst>
          </p:cNvPr>
          <p:cNvPicPr>
            <a:picLocks noChangeAspect="1"/>
          </p:cNvPicPr>
          <p:nvPr/>
        </p:nvPicPr>
        <p:blipFill>
          <a:blip r:embed="rId4"/>
          <a:stretch>
            <a:fillRect/>
          </a:stretch>
        </p:blipFill>
        <p:spPr>
          <a:xfrm>
            <a:off x="3649628" y="3612231"/>
            <a:ext cx="1333500" cy="1962150"/>
          </a:xfrm>
          <a:prstGeom prst="rect">
            <a:avLst/>
          </a:prstGeom>
        </p:spPr>
      </p:pic>
      <p:pic>
        <p:nvPicPr>
          <p:cNvPr id="10" name="Picture 9">
            <a:extLst>
              <a:ext uri="{FF2B5EF4-FFF2-40B4-BE49-F238E27FC236}">
                <a16:creationId xmlns:a16="http://schemas.microsoft.com/office/drawing/2014/main" id="{B9F2FCAC-F7F8-0353-6797-675FEA5E8EEC}"/>
              </a:ext>
            </a:extLst>
          </p:cNvPr>
          <p:cNvPicPr>
            <a:picLocks noChangeAspect="1"/>
          </p:cNvPicPr>
          <p:nvPr/>
        </p:nvPicPr>
        <p:blipFill>
          <a:blip r:embed="rId5"/>
          <a:stretch>
            <a:fillRect/>
          </a:stretch>
        </p:blipFill>
        <p:spPr>
          <a:xfrm>
            <a:off x="4983560" y="4075614"/>
            <a:ext cx="1872208" cy="1152128"/>
          </a:xfrm>
          <a:prstGeom prst="rect">
            <a:avLst/>
          </a:prstGeom>
        </p:spPr>
      </p:pic>
    </p:spTree>
    <p:extLst>
      <p:ext uri="{BB962C8B-B14F-4D97-AF65-F5344CB8AC3E}">
        <p14:creationId xmlns:p14="http://schemas.microsoft.com/office/powerpoint/2010/main" val="221581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704704-F939-87F2-FC95-2FBEAD255BEB}"/>
              </a:ext>
            </a:extLst>
          </p:cNvPr>
          <p:cNvPicPr>
            <a:picLocks noChangeAspect="1"/>
          </p:cNvPicPr>
          <p:nvPr/>
        </p:nvPicPr>
        <p:blipFill>
          <a:blip r:embed="rId2"/>
          <a:stretch>
            <a:fillRect/>
          </a:stretch>
        </p:blipFill>
        <p:spPr>
          <a:xfrm>
            <a:off x="539552" y="116632"/>
            <a:ext cx="8064896" cy="5963791"/>
          </a:xfrm>
          <a:prstGeom prst="rect">
            <a:avLst/>
          </a:prstGeom>
        </p:spPr>
      </p:pic>
    </p:spTree>
    <p:extLst>
      <p:ext uri="{BB962C8B-B14F-4D97-AF65-F5344CB8AC3E}">
        <p14:creationId xmlns:p14="http://schemas.microsoft.com/office/powerpoint/2010/main" val="692829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570A3-BC76-9BE2-25B9-A00E031E7F0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4643C5B-4DA4-9946-E7EE-08CF335A7979}"/>
              </a:ext>
            </a:extLst>
          </p:cNvPr>
          <p:cNvPicPr>
            <a:picLocks noChangeAspect="1"/>
          </p:cNvPicPr>
          <p:nvPr/>
        </p:nvPicPr>
        <p:blipFill>
          <a:blip r:embed="rId2"/>
          <a:stretch>
            <a:fillRect/>
          </a:stretch>
        </p:blipFill>
        <p:spPr>
          <a:xfrm>
            <a:off x="215516" y="-109578"/>
            <a:ext cx="8748972" cy="7048151"/>
          </a:xfrm>
          <a:prstGeom prst="rect">
            <a:avLst/>
          </a:prstGeom>
          <a:noFill/>
        </p:spPr>
      </p:pic>
    </p:spTree>
    <p:extLst>
      <p:ext uri="{BB962C8B-B14F-4D97-AF65-F5344CB8AC3E}">
        <p14:creationId xmlns:p14="http://schemas.microsoft.com/office/powerpoint/2010/main" val="3780675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547D4-2F1C-4641-C2DF-8EFF3C5798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C55E69-B057-5FF1-AEB4-54983301DA24}"/>
              </a:ext>
            </a:extLst>
          </p:cNvPr>
          <p:cNvSpPr>
            <a:spLocks noGrp="1"/>
          </p:cNvSpPr>
          <p:nvPr>
            <p:ph type="title"/>
          </p:nvPr>
        </p:nvSpPr>
        <p:spPr>
          <a:xfrm>
            <a:off x="296200" y="563407"/>
            <a:ext cx="6964680" cy="857250"/>
          </a:xfrm>
        </p:spPr>
        <p:txBody>
          <a:bodyPr vert="horz" lIns="68580" tIns="34290" rIns="68580" bIns="34290" rtlCol="0" anchor="ctr">
            <a:normAutofit/>
          </a:bodyPr>
          <a:lstStyle/>
          <a:p>
            <a:r>
              <a:rPr lang="en-GB" sz="2100" b="1" dirty="0"/>
              <a:t>Essential tips to remember when integrating sources</a:t>
            </a:r>
          </a:p>
        </p:txBody>
      </p:sp>
      <p:sp>
        <p:nvSpPr>
          <p:cNvPr id="5" name="Title 1">
            <a:extLst>
              <a:ext uri="{FF2B5EF4-FFF2-40B4-BE49-F238E27FC236}">
                <a16:creationId xmlns:a16="http://schemas.microsoft.com/office/drawing/2014/main" id="{130A0523-A4C2-4672-25D2-D48E9579660B}"/>
              </a:ext>
            </a:extLst>
          </p:cNvPr>
          <p:cNvSpPr txBox="1">
            <a:spLocks/>
          </p:cNvSpPr>
          <p:nvPr/>
        </p:nvSpPr>
        <p:spPr>
          <a:xfrm>
            <a:off x="781050" y="1268760"/>
            <a:ext cx="7581900" cy="4248472"/>
          </a:xfrm>
          <a:prstGeom prst="rect">
            <a:avLst/>
          </a:prstGeom>
        </p:spPr>
        <p:txBody>
          <a:bodyPr vert="horz" lIns="68580" tIns="34290" rIns="68580" bIns="3429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l" defTabSz="685800" fontAlgn="auto">
              <a:lnSpc>
                <a:spcPct val="90000"/>
              </a:lnSpc>
              <a:spcBef>
                <a:spcPct val="20000"/>
              </a:spcBef>
              <a:spcAft>
                <a:spcPts val="0"/>
              </a:spcAft>
              <a:buFontTx/>
              <a:buChar char="-"/>
              <a:defRPr/>
            </a:pPr>
            <a:endParaRPr lang="en-US" altLang="en-US" sz="18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Determine what source you would like to integrate into your writing.</a:t>
            </a:r>
          </a:p>
          <a:p>
            <a:pPr marL="342900" indent="-342900" algn="l" defTabSz="685800" fontAlgn="auto">
              <a:lnSpc>
                <a:spcPct val="90000"/>
              </a:lnSpc>
              <a:spcBef>
                <a:spcPct val="20000"/>
              </a:spcBef>
              <a:spcAft>
                <a:spcPts val="0"/>
              </a:spcAft>
              <a:buFontTx/>
              <a:buChar char="-"/>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Read and understand the text you have chosen.</a:t>
            </a:r>
          </a:p>
          <a:p>
            <a:pPr marL="342900" indent="-342900" algn="l" defTabSz="685800" fontAlgn="auto">
              <a:lnSpc>
                <a:spcPct val="90000"/>
              </a:lnSpc>
              <a:spcBef>
                <a:spcPct val="20000"/>
              </a:spcBef>
              <a:spcAft>
                <a:spcPts val="0"/>
              </a:spcAft>
              <a:buFontTx/>
              <a:buChar char="-"/>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sz="1600" dirty="0"/>
              <a:t>Identify the relevant points of the idea or argument, depending on your assignment task</a:t>
            </a:r>
          </a:p>
          <a:p>
            <a:pPr marL="342900" indent="-342900" algn="l" defTabSz="685800" fontAlgn="auto">
              <a:lnSpc>
                <a:spcPct val="90000"/>
              </a:lnSpc>
              <a:spcBef>
                <a:spcPct val="20000"/>
              </a:spcBef>
              <a:spcAft>
                <a:spcPts val="0"/>
              </a:spcAft>
              <a:buFontTx/>
              <a:buChar char="-"/>
              <a:defRPr/>
            </a:pPr>
            <a:endParaRPr lang="en-US" sz="1600" dirty="0"/>
          </a:p>
          <a:p>
            <a:pPr marL="342900" indent="-342900" algn="just" defTabSz="685800" fontAlgn="auto">
              <a:lnSpc>
                <a:spcPct val="90000"/>
              </a:lnSpc>
              <a:spcBef>
                <a:spcPct val="20000"/>
              </a:spcBef>
              <a:spcAft>
                <a:spcPts val="0"/>
              </a:spcAft>
              <a:buFontTx/>
              <a:buChar char="-"/>
              <a:defRPr/>
            </a:pPr>
            <a:r>
              <a:rPr lang="en-US" sz="1600" dirty="0"/>
              <a:t>Write the point in your own words</a:t>
            </a:r>
          </a:p>
          <a:p>
            <a:pPr marL="342900" indent="-342900" algn="just" defTabSz="685800" fontAlgn="auto">
              <a:lnSpc>
                <a:spcPct val="90000"/>
              </a:lnSpc>
              <a:spcBef>
                <a:spcPct val="20000"/>
              </a:spcBef>
              <a:spcAft>
                <a:spcPts val="0"/>
              </a:spcAft>
              <a:buFontTx/>
              <a:buChar char="-"/>
              <a:defRPr/>
            </a:pPr>
            <a:endParaRPr lang="en-US" sz="1600" dirty="0"/>
          </a:p>
          <a:p>
            <a:pPr marL="342900" indent="-342900" algn="just" defTabSz="685800" fontAlgn="auto">
              <a:lnSpc>
                <a:spcPct val="90000"/>
              </a:lnSpc>
              <a:spcBef>
                <a:spcPct val="20000"/>
              </a:spcBef>
              <a:spcAft>
                <a:spcPts val="0"/>
              </a:spcAft>
              <a:buFontTx/>
              <a:buChar char="-"/>
              <a:defRPr/>
            </a:pPr>
            <a:r>
              <a:rPr lang="en-US" sz="1600" dirty="0"/>
              <a:t>Focus on the meaning of an idea or argument</a:t>
            </a:r>
          </a:p>
          <a:p>
            <a:pPr marL="342900" indent="-342900" algn="just" defTabSz="685800" fontAlgn="auto">
              <a:lnSpc>
                <a:spcPct val="90000"/>
              </a:lnSpc>
              <a:spcBef>
                <a:spcPct val="20000"/>
              </a:spcBef>
              <a:spcAft>
                <a:spcPts val="0"/>
              </a:spcAft>
              <a:buFontTx/>
              <a:buChar char="-"/>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Decide whether you would quote, paraphrase, or </a:t>
            </a:r>
            <a:r>
              <a:rPr lang="en-US" altLang="en-US" sz="1600" dirty="0" err="1">
                <a:solidFill>
                  <a:prstClr val="black"/>
                </a:solidFill>
                <a:latin typeface="Myriad Pro"/>
              </a:rPr>
              <a:t>summarise</a:t>
            </a:r>
            <a:r>
              <a:rPr lang="en-US" altLang="en-US" sz="1600" dirty="0">
                <a:solidFill>
                  <a:prstClr val="black"/>
                </a:solidFill>
                <a:latin typeface="Myriad Pro"/>
              </a:rPr>
              <a:t> the sections you need.</a:t>
            </a:r>
          </a:p>
          <a:p>
            <a:pPr algn="l" defTabSz="685800" fontAlgn="auto">
              <a:lnSpc>
                <a:spcPct val="90000"/>
              </a:lnSpc>
              <a:spcBef>
                <a:spcPct val="20000"/>
              </a:spcBef>
              <a:spcAft>
                <a:spcPts val="0"/>
              </a:spcAft>
              <a:defRPr/>
            </a:pPr>
            <a:endParaRPr lang="en-US" altLang="en-US" sz="1600" dirty="0">
              <a:solidFill>
                <a:prstClr val="black"/>
              </a:solidFill>
              <a:latin typeface="Myriad Pro"/>
            </a:endParaRPr>
          </a:p>
          <a:p>
            <a:pPr marL="342900" indent="-342900" algn="l" defTabSz="685800" fontAlgn="auto">
              <a:lnSpc>
                <a:spcPct val="90000"/>
              </a:lnSpc>
              <a:spcBef>
                <a:spcPct val="20000"/>
              </a:spcBef>
              <a:spcAft>
                <a:spcPts val="0"/>
              </a:spcAft>
              <a:buFontTx/>
              <a:buChar char="-"/>
              <a:defRPr/>
            </a:pPr>
            <a:r>
              <a:rPr lang="en-US" altLang="en-US" sz="1600" dirty="0">
                <a:solidFill>
                  <a:prstClr val="black"/>
                </a:solidFill>
                <a:latin typeface="Myriad Pro"/>
              </a:rPr>
              <a:t>Do not forget to add an in-text citation using the correct referencing format.</a:t>
            </a:r>
          </a:p>
          <a:p>
            <a:pPr marL="342900" indent="-342900" algn="l" defTabSz="685800" fontAlgn="auto">
              <a:lnSpc>
                <a:spcPct val="90000"/>
              </a:lnSpc>
              <a:spcBef>
                <a:spcPct val="20000"/>
              </a:spcBef>
              <a:spcAft>
                <a:spcPts val="0"/>
              </a:spcAft>
              <a:buFontTx/>
              <a:buChar char="-"/>
              <a:defRPr/>
            </a:pPr>
            <a:endParaRPr lang="en-US" altLang="en-US" sz="1800" dirty="0">
              <a:solidFill>
                <a:prstClr val="black"/>
              </a:solidFill>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6A0BB8AA-BCB1-1B02-B15D-11300301B32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596336" y="476672"/>
            <a:ext cx="1022060" cy="714857"/>
          </a:xfrm>
          <a:prstGeom prst="rect">
            <a:avLst/>
          </a:prstGeom>
          <a:solidFill>
            <a:srgbClr val="FFFFFF"/>
          </a:solidFill>
        </p:spPr>
      </p:pic>
    </p:spTree>
    <p:extLst>
      <p:ext uri="{BB962C8B-B14F-4D97-AF65-F5344CB8AC3E}">
        <p14:creationId xmlns:p14="http://schemas.microsoft.com/office/powerpoint/2010/main" val="838228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References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altLang="en-US" sz="2200" dirty="0"/>
              <a:t>Royal Literary Fund (2020) ‘Quotes and references’. </a:t>
            </a:r>
            <a:r>
              <a:rPr lang="en-US" altLang="en-US" sz="2200" dirty="0">
                <a:hlinkClick r:id="rId2"/>
              </a:rPr>
              <a:t>https://www.rlf.org.uk/resources/direct-quotation-paraphrasing-referencing/</a:t>
            </a:r>
            <a:r>
              <a:rPr lang="en-US" altLang="en-US" sz="2200" dirty="0"/>
              <a:t> (accessed 1.11.2020)</a:t>
            </a:r>
          </a:p>
          <a:p>
            <a:r>
              <a:rPr lang="en-US" altLang="en-US" sz="2200" dirty="0"/>
              <a:t>University of Leeds (2020) ‘Academic writing: How to incorporate evidence’ </a:t>
            </a:r>
            <a:r>
              <a:rPr lang="en-US" altLang="en-US" sz="2200" dirty="0">
                <a:hlinkClick r:id="rId3"/>
              </a:rPr>
              <a:t>https://library.leeds.ac.uk/info/14011/writing/106/academic_writing/4</a:t>
            </a:r>
            <a:r>
              <a:rPr lang="en-US" altLang="en-US" sz="2200" dirty="0"/>
              <a:t> (accessed 1.11.2020)</a:t>
            </a:r>
          </a:p>
          <a:p>
            <a:endParaRPr lang="en-GB" altLang="en-US" sz="2200" dirty="0"/>
          </a:p>
        </p:txBody>
      </p:sp>
    </p:spTree>
    <p:extLst>
      <p:ext uri="{BB962C8B-B14F-4D97-AF65-F5344CB8AC3E}">
        <p14:creationId xmlns:p14="http://schemas.microsoft.com/office/powerpoint/2010/main" val="23222966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1492</Words>
  <Application>Microsoft Office PowerPoint</Application>
  <PresentationFormat>On-screen Show (4:3)</PresentationFormat>
  <Paragraphs>171</Paragraphs>
  <Slides>24</Slides>
  <Notes>16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24</vt:i4>
      </vt:variant>
    </vt:vector>
  </HeadingPairs>
  <TitlesOfParts>
    <vt:vector size="30" baseType="lpstr">
      <vt:lpstr>Myriad Pro</vt:lpstr>
      <vt:lpstr>Aptos</vt:lpstr>
      <vt:lpstr>Arial</vt:lpstr>
      <vt:lpstr>Verdana</vt:lpstr>
      <vt:lpstr>20140311PresentationUWTSDTemplate</vt:lpstr>
      <vt:lpstr>1_20140311PresentationUWTSDTemplate</vt:lpstr>
      <vt:lpstr>PowerPoint Presentation</vt:lpstr>
      <vt:lpstr>In today’s session</vt:lpstr>
      <vt:lpstr>PowerPoint Presentation</vt:lpstr>
      <vt:lpstr>PowerPoint Presentation</vt:lpstr>
      <vt:lpstr>Revision- Examples of how to write an in-text citation</vt:lpstr>
      <vt:lpstr>Integrating sources</vt:lpstr>
      <vt:lpstr>Example</vt:lpstr>
      <vt:lpstr>How to quote directly from others’ work</vt:lpstr>
      <vt:lpstr>How to paraphrase the works of others</vt:lpstr>
      <vt:lpstr>Example</vt:lpstr>
      <vt:lpstr>How to synthesise the works of others</vt:lpstr>
      <vt:lpstr>Example</vt:lpstr>
      <vt:lpstr>What to avoid when synthesizing the works of others</vt:lpstr>
      <vt:lpstr> Practice 1- 20mins</vt:lpstr>
      <vt:lpstr>PowerPoint Presentation</vt:lpstr>
      <vt:lpstr>PowerPoint Presentation</vt:lpstr>
      <vt:lpstr> Activity 1- 25 mins</vt:lpstr>
      <vt:lpstr>PowerPoint Presentation</vt:lpstr>
      <vt:lpstr>Activity 2</vt:lpstr>
      <vt:lpstr>PowerPoint Presentation</vt:lpstr>
      <vt:lpstr>PowerPoint Presentation</vt:lpstr>
      <vt:lpstr>PowerPoint Presentation</vt:lpstr>
      <vt:lpstr>Essential tips to remember when integrating sources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Jakub Ceglarz</cp:lastModifiedBy>
  <cp:revision>82</cp:revision>
  <cp:lastPrinted>2018-07-09T15:27:01Z</cp:lastPrinted>
  <dcterms:created xsi:type="dcterms:W3CDTF">2002-10-07T19:43:58Z</dcterms:created>
  <dcterms:modified xsi:type="dcterms:W3CDTF">2026-06-02T10:45:56Z</dcterms:modified>
</cp:coreProperties>
</file>