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Lst>
  <p:notesMasterIdLst>
    <p:notesMasterId r:id="rId33"/>
  </p:notesMasterIdLst>
  <p:sldIdLst>
    <p:sldId id="256" r:id="rId3"/>
    <p:sldId id="257" r:id="rId4"/>
    <p:sldId id="258" r:id="rId5"/>
    <p:sldId id="259" r:id="rId6"/>
    <p:sldId id="260" r:id="rId7"/>
    <p:sldId id="262" r:id="rId8"/>
    <p:sldId id="264" r:id="rId9"/>
    <p:sldId id="266" r:id="rId10"/>
    <p:sldId id="282" r:id="rId11"/>
    <p:sldId id="280" r:id="rId12"/>
    <p:sldId id="271" r:id="rId13"/>
    <p:sldId id="272" r:id="rId14"/>
    <p:sldId id="274" r:id="rId15"/>
    <p:sldId id="275" r:id="rId16"/>
    <p:sldId id="279" r:id="rId17"/>
    <p:sldId id="281" r:id="rId18"/>
    <p:sldId id="283" r:id="rId19"/>
    <p:sldId id="285" r:id="rId20"/>
    <p:sldId id="286" r:id="rId21"/>
    <p:sldId id="287" r:id="rId22"/>
    <p:sldId id="288" r:id="rId23"/>
    <p:sldId id="289" r:id="rId24"/>
    <p:sldId id="291" r:id="rId25"/>
    <p:sldId id="294" r:id="rId26"/>
    <p:sldId id="297" r:id="rId27"/>
    <p:sldId id="298" r:id="rId28"/>
    <p:sldId id="299" r:id="rId29"/>
    <p:sldId id="300" r:id="rId30"/>
    <p:sldId id="301" r:id="rId31"/>
    <p:sldId id="311" r:id="rId32"/>
  </p:sldIdLst>
  <p:sldSz cx="9144000" cy="6858000" type="screen4x3"/>
  <p:notesSz cx="9372600" cy="7086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4534" autoAdjust="0"/>
  </p:normalViewPr>
  <p:slideViewPr>
    <p:cSldViewPr snapToGrid="0">
      <p:cViewPr varScale="1">
        <p:scale>
          <a:sx n="77" d="100"/>
          <a:sy n="77" d="100"/>
        </p:scale>
        <p:origin x="163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PlaceHolder 1"/>
          <p:cNvSpPr>
            <a:spLocks noGrp="1" noRot="1" noChangeAspect="1"/>
          </p:cNvSpPr>
          <p:nvPr>
            <p:ph type="sldImg"/>
          </p:nvPr>
        </p:nvSpPr>
        <p:spPr>
          <a:xfrm>
            <a:off x="216000" y="812520"/>
            <a:ext cx="7127280" cy="4008960"/>
          </a:xfrm>
          <a:prstGeom prst="rect">
            <a:avLst/>
          </a:prstGeom>
        </p:spPr>
        <p:txBody>
          <a:bodyPr lIns="0" tIns="0" rIns="0" bIns="0" anchor="ctr">
            <a:noAutofit/>
          </a:bodyPr>
          <a:lstStyle/>
          <a:p>
            <a:r>
              <a:rPr lang="en-US" sz="3600" b="0" strike="noStrike" spc="-1">
                <a:solidFill>
                  <a:srgbClr val="000000"/>
                </a:solidFill>
                <a:latin typeface="Arial"/>
              </a:rPr>
              <a:t>Click to move the slide</a:t>
            </a:r>
          </a:p>
        </p:txBody>
      </p:sp>
      <p:sp>
        <p:nvSpPr>
          <p:cNvPr id="117" name="PlaceHolder 2"/>
          <p:cNvSpPr>
            <a:spLocks noGrp="1"/>
          </p:cNvSpPr>
          <p:nvPr>
            <p:ph type="body"/>
          </p:nvPr>
        </p:nvSpPr>
        <p:spPr>
          <a:xfrm>
            <a:off x="756000" y="5078520"/>
            <a:ext cx="6047640" cy="4811040"/>
          </a:xfrm>
          <a:prstGeom prst="rect">
            <a:avLst/>
          </a:prstGeom>
        </p:spPr>
        <p:txBody>
          <a:bodyPr lIns="0" tIns="0" rIns="0" bIns="0">
            <a:noAutofit/>
          </a:bodyPr>
          <a:lstStyle/>
          <a:p>
            <a:r>
              <a:rPr lang="en-GB" sz="2000" b="0" strike="noStrike" spc="-1">
                <a:latin typeface="Arial"/>
              </a:rPr>
              <a:t>Click to edit the notes format</a:t>
            </a:r>
          </a:p>
        </p:txBody>
      </p:sp>
      <p:sp>
        <p:nvSpPr>
          <p:cNvPr id="118" name="PlaceHolder 3"/>
          <p:cNvSpPr>
            <a:spLocks noGrp="1"/>
          </p:cNvSpPr>
          <p:nvPr>
            <p:ph type="hdr"/>
          </p:nvPr>
        </p:nvSpPr>
        <p:spPr>
          <a:xfrm>
            <a:off x="0" y="0"/>
            <a:ext cx="3280680" cy="534240"/>
          </a:xfrm>
          <a:prstGeom prst="rect">
            <a:avLst/>
          </a:prstGeom>
        </p:spPr>
        <p:txBody>
          <a:bodyPr lIns="0" tIns="0" rIns="0" bIns="0">
            <a:noAutofit/>
          </a:bodyPr>
          <a:lstStyle/>
          <a:p>
            <a:r>
              <a:rPr lang="en-GB" sz="1400" b="0" strike="noStrike" spc="-1">
                <a:latin typeface="Times New Roman"/>
              </a:rPr>
              <a:t>&lt;header&gt;</a:t>
            </a:r>
          </a:p>
        </p:txBody>
      </p:sp>
      <p:sp>
        <p:nvSpPr>
          <p:cNvPr id="119" name="PlaceHolder 4"/>
          <p:cNvSpPr>
            <a:spLocks noGrp="1"/>
          </p:cNvSpPr>
          <p:nvPr>
            <p:ph type="dt"/>
          </p:nvPr>
        </p:nvSpPr>
        <p:spPr>
          <a:xfrm>
            <a:off x="4278960" y="0"/>
            <a:ext cx="3280680" cy="534240"/>
          </a:xfrm>
          <a:prstGeom prst="rect">
            <a:avLst/>
          </a:prstGeom>
        </p:spPr>
        <p:txBody>
          <a:bodyPr lIns="0" tIns="0" rIns="0" bIns="0">
            <a:noAutofit/>
          </a:bodyPr>
          <a:lstStyle/>
          <a:p>
            <a:pPr algn="r"/>
            <a:r>
              <a:rPr lang="en-GB" sz="1400" b="0" strike="noStrike" spc="-1">
                <a:latin typeface="Times New Roman"/>
              </a:rPr>
              <a:t>&lt;date/time&gt;</a:t>
            </a:r>
          </a:p>
        </p:txBody>
      </p:sp>
      <p:sp>
        <p:nvSpPr>
          <p:cNvPr id="120" name="PlaceHolder 5"/>
          <p:cNvSpPr>
            <a:spLocks noGrp="1"/>
          </p:cNvSpPr>
          <p:nvPr>
            <p:ph type="ftr"/>
          </p:nvPr>
        </p:nvSpPr>
        <p:spPr>
          <a:xfrm>
            <a:off x="0" y="10157400"/>
            <a:ext cx="3280680" cy="534240"/>
          </a:xfrm>
          <a:prstGeom prst="rect">
            <a:avLst/>
          </a:prstGeom>
        </p:spPr>
        <p:txBody>
          <a:bodyPr lIns="0" tIns="0" rIns="0" bIns="0" anchor="b">
            <a:noAutofit/>
          </a:bodyPr>
          <a:lstStyle/>
          <a:p>
            <a:r>
              <a:rPr lang="en-GB" sz="1400" b="0" strike="noStrike" spc="-1">
                <a:latin typeface="Times New Roman"/>
              </a:rPr>
              <a:t>&lt;footer&gt;</a:t>
            </a:r>
          </a:p>
        </p:txBody>
      </p:sp>
      <p:sp>
        <p:nvSpPr>
          <p:cNvPr id="121" name="PlaceHolder 6"/>
          <p:cNvSpPr>
            <a:spLocks noGrp="1"/>
          </p:cNvSpPr>
          <p:nvPr>
            <p:ph type="sldNum"/>
          </p:nvPr>
        </p:nvSpPr>
        <p:spPr>
          <a:xfrm>
            <a:off x="4278960" y="10157400"/>
            <a:ext cx="3280680" cy="534240"/>
          </a:xfrm>
          <a:prstGeom prst="rect">
            <a:avLst/>
          </a:prstGeom>
        </p:spPr>
        <p:txBody>
          <a:bodyPr lIns="0" tIns="0" rIns="0" bIns="0" anchor="b">
            <a:noAutofit/>
          </a:bodyPr>
          <a:lstStyle/>
          <a:p>
            <a:pPr algn="r"/>
            <a:fld id="{2AF4F835-F659-49EA-A83B-6D7D34C40E98}"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C1782C55-E444-4AF9-9DD0-550C6B5720DF}" type="slidenum">
              <a:rPr lang="en-GB" sz="1200" b="0" strike="noStrike" spc="-1">
                <a:solidFill>
                  <a:srgbClr val="000000"/>
                </a:solidFill>
                <a:latin typeface="Times New Roman"/>
              </a:rPr>
              <a:t>2</a:t>
            </a:fld>
            <a:endParaRPr lang="en-GB" sz="1200" b="0" strike="noStrike" spc="-1">
              <a:latin typeface="Times New Roman"/>
            </a:endParaRPr>
          </a:p>
        </p:txBody>
      </p:sp>
      <p:sp>
        <p:nvSpPr>
          <p:cNvPr id="244"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45" name="PlaceHolder 3"/>
          <p:cNvSpPr>
            <a:spLocks noGrp="1"/>
          </p:cNvSpPr>
          <p:nvPr>
            <p:ph type="body"/>
          </p:nvPr>
        </p:nvSpPr>
        <p:spPr>
          <a:xfrm>
            <a:off x="974880" y="4560840"/>
            <a:ext cx="5365440" cy="4319280"/>
          </a:xfrm>
          <a:prstGeom prst="rect">
            <a:avLst/>
          </a:prstGeom>
        </p:spPr>
        <p:txBody>
          <a:bodyPr lIns="93960" tIns="47160" rIns="93960" bIns="47160">
            <a:normAutofit fontScale="83500" lnSpcReduction="10000"/>
          </a:bodyPr>
          <a:lstStyle/>
          <a:p>
            <a:pPr marL="216000" indent="-216000">
              <a:lnSpc>
                <a:spcPct val="100000"/>
              </a:lnSpc>
              <a:spcBef>
                <a:spcPts val="519"/>
              </a:spcBef>
            </a:pPr>
            <a:r>
              <a:rPr lang="en-GB" sz="2600" b="1" strike="noStrike" spc="-1">
                <a:solidFill>
                  <a:srgbClr val="222222"/>
                </a:solidFill>
                <a:latin typeface="Arial"/>
              </a:rPr>
              <a:t>Learning Objectives</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GB" sz="2600" b="0" strike="noStrike" spc="-1">
                <a:solidFill>
                  <a:srgbClr val="222222"/>
                </a:solidFill>
                <a:latin typeface="Arial"/>
              </a:rPr>
              <a:t>Upon completion of this material, you should be able to:</a:t>
            </a:r>
            <a:endParaRPr lang="en-GB" sz="26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rPr>
              <a:t>Describe the functions of and relationships among laws, regulations, and professional organizations in information security</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GB" sz="2400" b="0" strike="noStrike" spc="-1">
                <a:solidFill>
                  <a:srgbClr val="222222"/>
                </a:solidFill>
                <a:latin typeface="Arial"/>
              </a:rPr>
              <a:t>Explain the differences between laws and ethics</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GB" sz="2400" b="0" strike="noStrike" spc="-1">
                <a:solidFill>
                  <a:srgbClr val="222222"/>
                </a:solidFill>
                <a:latin typeface="Arial"/>
              </a:rPr>
              <a:t>Identify major national laws that affect the practice of information security</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GB" sz="2400" b="0" strike="noStrike" spc="-1">
                <a:solidFill>
                  <a:srgbClr val="222222"/>
                </a:solidFill>
                <a:latin typeface="Arial"/>
              </a:rPr>
              <a:t>Discuss the role of culture as it applies to ethics in information security</a:t>
            </a:r>
            <a:endParaRPr lang="en-GB" sz="2400" b="0" strike="noStrike" spc="-1">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A1277E1D-B679-4666-BB55-A4481DF14CB5}" type="slidenum">
              <a:rPr lang="en-GB" sz="1200" b="0" strike="noStrike" spc="-1">
                <a:solidFill>
                  <a:srgbClr val="000000"/>
                </a:solidFill>
                <a:latin typeface="Times New Roman"/>
              </a:rPr>
              <a:t>3</a:t>
            </a:fld>
            <a:endParaRPr lang="en-GB" sz="1200" b="0" strike="noStrike" spc="-1">
              <a:latin typeface="Times New Roman"/>
            </a:endParaRPr>
          </a:p>
        </p:txBody>
      </p:sp>
      <p:sp>
        <p:nvSpPr>
          <p:cNvPr id="247"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48" name="PlaceHolder 3"/>
          <p:cNvSpPr>
            <a:spLocks noGrp="1"/>
          </p:cNvSpPr>
          <p:nvPr>
            <p:ph type="body"/>
          </p:nvPr>
        </p:nvSpPr>
        <p:spPr>
          <a:xfrm>
            <a:off x="974880" y="4560840"/>
            <a:ext cx="5365440" cy="4319280"/>
          </a:xfrm>
          <a:prstGeom prst="rect">
            <a:avLst/>
          </a:prstGeom>
        </p:spPr>
        <p:txBody>
          <a:bodyPr lIns="93960" tIns="47160" rIns="93960" bIns="47160">
            <a:normAutofit fontScale="88000" lnSpcReduction="10000"/>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latin typeface="Arial"/>
                <a:ea typeface="Lucida Sans Unicode"/>
              </a:rPr>
              <a:t>Introduction</a:t>
            </a:r>
            <a:endParaRPr lang="en-GB" sz="20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You must understand scope of an organization’s legal and ethical responsibilities</a:t>
            </a:r>
            <a:endParaRPr lang="en-GB" sz="26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To minimize liabilities/reduce risks, the information security practitioner must:</a:t>
            </a:r>
            <a:endParaRPr lang="en-GB" sz="26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Understand current legal environment</a:t>
            </a:r>
            <a:endParaRPr lang="en-GB" sz="24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Stay current with laws and regulations </a:t>
            </a:r>
            <a:endParaRPr lang="en-GB" sz="24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Watch for new and emerging issues</a:t>
            </a:r>
            <a:endParaRPr lang="en-GB" sz="24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222222"/>
                </a:solidFill>
                <a:latin typeface="Arial"/>
                <a:ea typeface="Lucida Sans Unicode"/>
              </a:rPr>
              <a:t>. </a:t>
            </a:r>
            <a:endParaRPr lang="en-GB" sz="2000" b="0" strike="noStrike" spc="-1">
              <a:latin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16404916-02D2-4CD3-9C94-617681B17403}" type="slidenum">
              <a:rPr lang="en-GB" sz="1200" b="0" strike="noStrike" spc="-1">
                <a:solidFill>
                  <a:srgbClr val="000000"/>
                </a:solidFill>
                <a:latin typeface="Times New Roman"/>
              </a:rPr>
              <a:t>4</a:t>
            </a:fld>
            <a:endParaRPr lang="en-GB" sz="1200" b="0" strike="noStrike" spc="-1">
              <a:latin typeface="Times New Roman"/>
            </a:endParaRPr>
          </a:p>
        </p:txBody>
      </p:sp>
      <p:sp>
        <p:nvSpPr>
          <p:cNvPr id="250"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51" name="PlaceHolder 3"/>
          <p:cNvSpPr>
            <a:spLocks noGrp="1"/>
          </p:cNvSpPr>
          <p:nvPr>
            <p:ph type="body"/>
          </p:nvPr>
        </p:nvSpPr>
        <p:spPr>
          <a:xfrm>
            <a:off x="974880" y="4560840"/>
            <a:ext cx="5365440" cy="4319280"/>
          </a:xfrm>
          <a:prstGeom prst="rect">
            <a:avLst/>
          </a:prstGeom>
        </p:spPr>
        <p:txBody>
          <a:bodyPr lIns="93960" tIns="47160" rIns="93960" bIns="47160">
            <a:normAutofit fontScale="93500"/>
          </a:bodyPr>
          <a:lstStyle/>
          <a:p>
            <a:pPr marL="216000" indent="-216000">
              <a:lnSpc>
                <a:spcPct val="100000"/>
              </a:lnSpc>
              <a:spcBef>
                <a:spcPts val="374"/>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latin typeface="Arial"/>
                <a:ea typeface="Lucida Sans Unicode"/>
              </a:rPr>
              <a:t>Law and Ethics in Information Security</a:t>
            </a:r>
            <a:endParaRPr lang="en-GB" sz="20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Laws: rules that mandate or prohibit certain behavior and are enforced by the state</a:t>
            </a:r>
            <a:endParaRPr lang="en-GB" sz="26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Ethics: regulate and define socially acceptable behavior</a:t>
            </a:r>
            <a:endParaRPr lang="en-GB" sz="26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Cultural mores: fixed moral attitudes or customs of a particular group</a:t>
            </a:r>
            <a:endParaRPr lang="en-GB" sz="26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Laws carry authority of a governing authority; ethics do not</a:t>
            </a:r>
            <a:endParaRPr lang="en-GB" sz="2600" b="0" strike="noStrike" spc="-1">
              <a:latin typeface="Arial"/>
            </a:endParaRPr>
          </a:p>
          <a:p>
            <a:pPr>
              <a:lnSpc>
                <a:spcPct val="90000"/>
              </a:lnSpc>
              <a:spcBef>
                <a:spcPts val="374"/>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600" b="0" strike="noStrike" spc="-1">
              <a:latin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6356E38B-699F-4DAA-B6C4-75AC7A986143}" type="slidenum">
              <a:rPr lang="en-GB" sz="1200" b="0" strike="noStrike" spc="-1">
                <a:solidFill>
                  <a:srgbClr val="000000"/>
                </a:solidFill>
                <a:latin typeface="Times New Roman"/>
              </a:rPr>
              <a:t>5</a:t>
            </a:fld>
            <a:endParaRPr lang="en-GB" sz="1200" b="0" strike="noStrike" spc="-1">
              <a:latin typeface="Times New Roman"/>
            </a:endParaRPr>
          </a:p>
        </p:txBody>
      </p:sp>
      <p:sp>
        <p:nvSpPr>
          <p:cNvPr id="253" name="PlaceHolder 2"/>
          <p:cNvSpPr>
            <a:spLocks noGrp="1" noRot="1" noChangeAspect="1"/>
          </p:cNvSpPr>
          <p:nvPr>
            <p:ph type="sldImg"/>
          </p:nvPr>
        </p:nvSpPr>
        <p:spPr>
          <a:xfrm>
            <a:off x="2914650" y="531813"/>
            <a:ext cx="3543300" cy="2657475"/>
          </a:xfrm>
          <a:prstGeom prst="rect">
            <a:avLst/>
          </a:prstGeom>
        </p:spPr>
      </p:sp>
      <p:sp>
        <p:nvSpPr>
          <p:cNvPr id="254" name="PlaceHolder 3"/>
          <p:cNvSpPr>
            <a:spLocks noGrp="1"/>
          </p:cNvSpPr>
          <p:nvPr>
            <p:ph type="body"/>
          </p:nvPr>
        </p:nvSpPr>
        <p:spPr>
          <a:xfrm>
            <a:off x="974880" y="4560840"/>
            <a:ext cx="5365440" cy="4227120"/>
          </a:xfrm>
          <a:prstGeom prst="rect">
            <a:avLst/>
          </a:prstGeom>
        </p:spPr>
        <p:txBody>
          <a:bodyPr lIns="93960" tIns="47160" rIns="93960" bIns="47160" anchor="ctr">
            <a:normAutofit fontScale="69500" lnSpcReduction="20000"/>
          </a:bodyPr>
          <a:lstStyle/>
          <a:p>
            <a:pPr marL="216000" indent="-216000">
              <a:lnSpc>
                <a:spcPct val="100000"/>
              </a:lnSpc>
            </a:pPr>
            <a:r>
              <a:rPr lang="en-GB" sz="1200" b="0" strike="noStrike" spc="-1">
                <a:solidFill>
                  <a:srgbClr val="000000"/>
                </a:solidFill>
                <a:latin typeface="+mn-lt"/>
                <a:ea typeface="+mn-ea"/>
              </a:rPr>
              <a:t>What if an organization does not demand or even encourage strong ethical behavior from its employees? What if an organization does not behave ethically? Even if there is no breach of</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criminal law, there can still be liability—legal responsibility.</a:t>
            </a:r>
            <a:endParaRPr lang="en-GB" sz="1200" b="0" strike="noStrike" spc="-1">
              <a:latin typeface="Arial"/>
            </a:endParaRPr>
          </a:p>
          <a:p>
            <a:pPr marL="216000" indent="-216000">
              <a:lnSpc>
                <a:spcPct val="100000"/>
              </a:lnSpc>
              <a:spcBef>
                <a:spcPts val="519"/>
              </a:spcBef>
            </a:pPr>
            <a:endParaRPr lang="en-GB" sz="1200" b="0" strike="noStrike" spc="-1">
              <a:latin typeface="Arial"/>
            </a:endParaRPr>
          </a:p>
          <a:p>
            <a:pPr marL="216000" indent="-216000">
              <a:lnSpc>
                <a:spcPct val="100000"/>
              </a:lnSpc>
              <a:spcBef>
                <a:spcPts val="519"/>
              </a:spcBef>
            </a:pPr>
            <a:endParaRPr lang="en-GB" sz="1200" b="0" strike="noStrike" spc="-1">
              <a:latin typeface="Arial"/>
            </a:endParaRPr>
          </a:p>
          <a:p>
            <a:pPr marL="216000" indent="-216000">
              <a:lnSpc>
                <a:spcPct val="100000"/>
              </a:lnSpc>
              <a:spcBef>
                <a:spcPts val="519"/>
              </a:spcBef>
            </a:pPr>
            <a:endParaRPr lang="en-GB" sz="1200" b="0" strike="noStrike" spc="-1">
              <a:latin typeface="Arial"/>
            </a:endParaRPr>
          </a:p>
          <a:p>
            <a:pPr marL="216000" indent="-216000">
              <a:lnSpc>
                <a:spcPct val="100000"/>
              </a:lnSpc>
              <a:spcBef>
                <a:spcPts val="519"/>
              </a:spcBef>
            </a:pPr>
            <a:r>
              <a:rPr lang="en-GB" sz="2600" b="1" strike="noStrike" spc="-1">
                <a:solidFill>
                  <a:srgbClr val="222222"/>
                </a:solidFill>
                <a:latin typeface="Arial"/>
                <a:ea typeface="+mn-ea"/>
              </a:rPr>
              <a:t>Organizational Liability and the Need for Counsel</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GB" sz="2600" b="0" strike="noStrike" spc="-1">
                <a:solidFill>
                  <a:srgbClr val="222222"/>
                </a:solidFill>
                <a:latin typeface="Arial"/>
                <a:ea typeface="+mn-ea"/>
              </a:rPr>
              <a:t>Liability: legal obligation of an entity extending beyond criminal or contract law; includes legal obligation to make restitution</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GB" sz="2600" b="0" strike="noStrike" spc="-1">
                <a:solidFill>
                  <a:srgbClr val="222222"/>
                </a:solidFill>
                <a:latin typeface="Arial"/>
                <a:ea typeface="+mn-ea"/>
              </a:rPr>
              <a:t>Restitution: legal obligation to compensate injured party for wrongs committed</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GB" sz="2600" b="0" strike="noStrike" spc="-1">
                <a:solidFill>
                  <a:srgbClr val="222222"/>
                </a:solidFill>
                <a:latin typeface="Arial"/>
                <a:ea typeface="+mn-ea"/>
              </a:rPr>
              <a:t>Due care: legal standard requiring prudent organization to act legally and ethically and know consequences of actions</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GB" sz="2600" b="0" strike="noStrike" spc="-1">
                <a:solidFill>
                  <a:srgbClr val="222222"/>
                </a:solidFill>
                <a:latin typeface="Arial"/>
                <a:ea typeface="+mn-ea"/>
              </a:rPr>
              <a:t>Due diligence: legal standard requiring prudent organization to maintain standard of due care and ensure actions are effective</a:t>
            </a:r>
            <a:endParaRPr lang="en-GB" sz="2600" b="0" strike="noStrike" spc="-1">
              <a:latin typeface="Arial"/>
            </a:endParaRPr>
          </a:p>
          <a:p>
            <a:pPr>
              <a:lnSpc>
                <a:spcPct val="100000"/>
              </a:lnSpc>
            </a:pPr>
            <a:endParaRPr lang="en-GB" sz="2600" b="0" strike="noStrike" spc="-1">
              <a:latin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99A1334C-6AAA-4068-A7CD-B80FBB1C5782}" type="slidenum">
              <a:rPr lang="en-GB" sz="1200" b="0" strike="noStrike" spc="-1">
                <a:solidFill>
                  <a:srgbClr val="000000"/>
                </a:solidFill>
                <a:latin typeface="Times New Roman"/>
              </a:rPr>
              <a:t>6</a:t>
            </a:fld>
            <a:endParaRPr lang="en-GB" sz="1200" b="0" strike="noStrike" spc="-1">
              <a:latin typeface="Times New Roman"/>
            </a:endParaRPr>
          </a:p>
        </p:txBody>
      </p:sp>
      <p:sp>
        <p:nvSpPr>
          <p:cNvPr id="259" name="PlaceHolder 2"/>
          <p:cNvSpPr>
            <a:spLocks noGrp="1" noRot="1" noChangeAspect="1"/>
          </p:cNvSpPr>
          <p:nvPr>
            <p:ph type="sldImg"/>
          </p:nvPr>
        </p:nvSpPr>
        <p:spPr>
          <a:xfrm>
            <a:off x="2914650" y="531813"/>
            <a:ext cx="3543300" cy="2657475"/>
          </a:xfrm>
          <a:prstGeom prst="rect">
            <a:avLst/>
          </a:prstGeom>
        </p:spPr>
      </p:sp>
      <p:sp>
        <p:nvSpPr>
          <p:cNvPr id="260" name="PlaceHolder 3"/>
          <p:cNvSpPr>
            <a:spLocks noGrp="1"/>
          </p:cNvSpPr>
          <p:nvPr>
            <p:ph type="body"/>
          </p:nvPr>
        </p:nvSpPr>
        <p:spPr>
          <a:xfrm>
            <a:off x="974880" y="4560840"/>
            <a:ext cx="5365440" cy="4227120"/>
          </a:xfrm>
          <a:prstGeom prst="rect">
            <a:avLst/>
          </a:prstGeom>
        </p:spPr>
        <p:txBody>
          <a:bodyPr lIns="93960" tIns="47160" rIns="93960" bIns="47160" anchor="ctr">
            <a:normAutofit fontScale="92500" lnSpcReduction="20000"/>
          </a:bodyPr>
          <a:lstStyle/>
          <a:p>
            <a:pPr marL="216000" indent="-216000">
              <a:lnSpc>
                <a:spcPct val="100000"/>
              </a:lnSpc>
            </a:pPr>
            <a:r>
              <a:rPr lang="en-GB" sz="1200" b="0" strike="noStrike" spc="-1" dirty="0">
                <a:solidFill>
                  <a:srgbClr val="000000"/>
                </a:solidFill>
                <a:latin typeface="+mn-lt"/>
                <a:ea typeface="+mn-ea"/>
              </a:rPr>
              <a:t>Within an organization, information security </a:t>
            </a:r>
            <a:r>
              <a:rPr lang="en-GB" sz="1200" b="1" strike="noStrike" spc="-1" dirty="0">
                <a:solidFill>
                  <a:srgbClr val="000000"/>
                </a:solidFill>
                <a:latin typeface="+mn-lt"/>
                <a:ea typeface="+mn-ea"/>
              </a:rPr>
              <a:t>professionals help maintain security via the establishment and enforcement of policy.</a:t>
            </a:r>
            <a:endParaRPr lang="en-GB" sz="1200" b="1"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These policies function as organizational laws, complete with penalties, judicial practices, and sanctions to require compliance.</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 Dissemination (distribution): The organization must be able to demonstrate that the relevant </a:t>
            </a:r>
            <a:r>
              <a:rPr lang="en-GB" sz="1200" b="1" strike="noStrike" spc="-1" dirty="0">
                <a:solidFill>
                  <a:srgbClr val="000000"/>
                </a:solidFill>
                <a:latin typeface="+mn-lt"/>
                <a:ea typeface="+mn-ea"/>
              </a:rPr>
              <a:t>policy has been made readily available for review by the employee</a:t>
            </a:r>
            <a:r>
              <a:rPr lang="en-GB" sz="1200" b="0" strike="noStrike" spc="-1" dirty="0">
                <a:solidFill>
                  <a:srgbClr val="000000"/>
                </a:solidFill>
                <a:latin typeface="+mn-lt"/>
                <a:ea typeface="+mn-ea"/>
              </a:rPr>
              <a:t>. Common</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dissemination techniques include </a:t>
            </a:r>
            <a:r>
              <a:rPr lang="en-GB" sz="1200" b="1" strike="noStrike" spc="-1" dirty="0">
                <a:solidFill>
                  <a:srgbClr val="000000"/>
                </a:solidFill>
                <a:latin typeface="+mn-lt"/>
                <a:ea typeface="+mn-ea"/>
              </a:rPr>
              <a:t>hard copy and electronic distribution.</a:t>
            </a:r>
            <a:endParaRPr lang="en-GB" sz="1200" b="1" strike="noStrike" spc="-1" dirty="0">
              <a:latin typeface="Arial"/>
            </a:endParaRPr>
          </a:p>
          <a:p>
            <a:pPr marL="216000" indent="-216000">
              <a:lnSpc>
                <a:spcPct val="100000"/>
              </a:lnSpc>
            </a:pPr>
            <a:r>
              <a:rPr lang="en-GB" sz="1200" b="0" strike="noStrike" spc="-1" dirty="0">
                <a:solidFill>
                  <a:srgbClr val="000000"/>
                </a:solidFill>
                <a:latin typeface="+mn-lt"/>
                <a:ea typeface="+mn-ea"/>
              </a:rPr>
              <a:t>• Review (reading): The organization must be able to demonstrate </a:t>
            </a:r>
            <a:r>
              <a:rPr lang="en-GB" sz="1200" b="1" strike="noStrike" spc="-1" dirty="0">
                <a:solidFill>
                  <a:srgbClr val="000000"/>
                </a:solidFill>
                <a:latin typeface="+mn-lt"/>
                <a:ea typeface="+mn-ea"/>
              </a:rPr>
              <a:t>that it disseminated the document in an intelligible form</a:t>
            </a:r>
            <a:r>
              <a:rPr lang="en-GB" sz="1200" b="0" strike="noStrike" spc="-1" dirty="0">
                <a:solidFill>
                  <a:srgbClr val="000000"/>
                </a:solidFill>
                <a:latin typeface="+mn-lt"/>
                <a:ea typeface="+mn-ea"/>
              </a:rPr>
              <a:t>, including versions for employees </a:t>
            </a:r>
            <a:r>
              <a:rPr lang="en-GB" sz="1200" b="1" strike="noStrike" spc="-1" dirty="0">
                <a:solidFill>
                  <a:srgbClr val="000000"/>
                </a:solidFill>
                <a:latin typeface="+mn-lt"/>
                <a:ea typeface="+mn-ea"/>
              </a:rPr>
              <a:t>who are illiterate</a:t>
            </a:r>
            <a:r>
              <a:rPr lang="en-GB" sz="1200" b="0" strike="noStrike" spc="-1" dirty="0">
                <a:solidFill>
                  <a:srgbClr val="000000"/>
                </a:solidFill>
                <a:latin typeface="+mn-lt"/>
                <a:ea typeface="+mn-ea"/>
              </a:rPr>
              <a:t>,</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r</a:t>
            </a:r>
            <a:r>
              <a:rPr lang="en-GB" sz="1200" b="1" strike="noStrike" spc="-1" dirty="0">
                <a:solidFill>
                  <a:srgbClr val="000000"/>
                </a:solidFill>
                <a:latin typeface="+mn-lt"/>
                <a:ea typeface="+mn-ea"/>
              </a:rPr>
              <a:t>eading-impaired</a:t>
            </a:r>
            <a:r>
              <a:rPr lang="en-GB" sz="1200" b="0" strike="noStrike" spc="-1" dirty="0">
                <a:solidFill>
                  <a:srgbClr val="000000"/>
                </a:solidFill>
                <a:latin typeface="+mn-lt"/>
                <a:ea typeface="+mn-ea"/>
              </a:rPr>
              <a:t>, and </a:t>
            </a:r>
            <a:r>
              <a:rPr lang="en-GB" sz="1200" b="1" strike="noStrike" spc="-1" dirty="0">
                <a:solidFill>
                  <a:srgbClr val="000000"/>
                </a:solidFill>
                <a:latin typeface="+mn-lt"/>
                <a:ea typeface="+mn-ea"/>
              </a:rPr>
              <a:t>unable to read English</a:t>
            </a:r>
            <a:r>
              <a:rPr lang="en-GB" sz="1200" b="0" strike="noStrike" spc="-1" dirty="0">
                <a:solidFill>
                  <a:srgbClr val="000000"/>
                </a:solidFill>
                <a:latin typeface="+mn-lt"/>
                <a:ea typeface="+mn-ea"/>
              </a:rPr>
              <a:t>. Common techniques include </a:t>
            </a:r>
            <a:r>
              <a:rPr lang="en-GB" sz="1200" b="1" strike="noStrike" spc="-1" dirty="0">
                <a:solidFill>
                  <a:srgbClr val="000000"/>
                </a:solidFill>
                <a:latin typeface="+mn-lt"/>
                <a:ea typeface="+mn-ea"/>
              </a:rPr>
              <a:t>recordings of the policy in English and alternate languages.</a:t>
            </a:r>
            <a:endParaRPr lang="en-GB" sz="1200" b="1" strike="noStrike" spc="-1" dirty="0">
              <a:latin typeface="Arial"/>
            </a:endParaRPr>
          </a:p>
          <a:p>
            <a:pPr marL="216000" indent="-216000">
              <a:lnSpc>
                <a:spcPct val="100000"/>
              </a:lnSpc>
            </a:pPr>
            <a:r>
              <a:rPr lang="en-GB" sz="1200" b="0" strike="noStrike" spc="-1" dirty="0">
                <a:solidFill>
                  <a:srgbClr val="000000"/>
                </a:solidFill>
                <a:latin typeface="+mn-lt"/>
                <a:ea typeface="+mn-ea"/>
              </a:rPr>
              <a:t>• Comprehension (understanding): The organization must be able to </a:t>
            </a:r>
            <a:r>
              <a:rPr lang="en-GB" sz="1200" b="1" strike="noStrike" spc="-1" dirty="0">
                <a:solidFill>
                  <a:srgbClr val="000000"/>
                </a:solidFill>
                <a:latin typeface="+mn-lt"/>
                <a:ea typeface="+mn-ea"/>
              </a:rPr>
              <a:t>demonstrate that the employee understands the requirements and content of the policy. </a:t>
            </a:r>
            <a:r>
              <a:rPr lang="en-GB" sz="1200" b="0" strike="noStrike" spc="-1" dirty="0">
                <a:solidFill>
                  <a:srgbClr val="000000"/>
                </a:solidFill>
                <a:latin typeface="+mn-lt"/>
                <a:ea typeface="+mn-ea"/>
              </a:rPr>
              <a:t>Common techniques</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include quizzes and other assessments.</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 Compliance (agreement): The organization must be able to demonstrate that the </a:t>
            </a:r>
            <a:r>
              <a:rPr lang="en-GB" sz="1200" b="1" strike="noStrike" spc="-1" dirty="0">
                <a:solidFill>
                  <a:srgbClr val="000000"/>
                </a:solidFill>
                <a:latin typeface="+mn-lt"/>
                <a:ea typeface="+mn-ea"/>
              </a:rPr>
              <a:t>employee agreed to comply with the policy through act or affirmation. </a:t>
            </a:r>
            <a:r>
              <a:rPr lang="en-GB" sz="1200" b="0" strike="noStrike" spc="-1" dirty="0">
                <a:solidFill>
                  <a:srgbClr val="000000"/>
                </a:solidFill>
                <a:latin typeface="+mn-lt"/>
                <a:ea typeface="+mn-ea"/>
              </a:rPr>
              <a:t>Common techniques</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include logon banners, which require a specific action (mouse click or keystroke) to acknowledge agreement, or a </a:t>
            </a:r>
            <a:r>
              <a:rPr lang="en-GB" sz="1200" b="1" strike="noStrike" spc="-1" dirty="0">
                <a:solidFill>
                  <a:srgbClr val="000000"/>
                </a:solidFill>
                <a:latin typeface="+mn-lt"/>
                <a:ea typeface="+mn-ea"/>
              </a:rPr>
              <a:t>signed document </a:t>
            </a:r>
            <a:r>
              <a:rPr lang="en-GB" sz="1200" b="0" strike="noStrike" spc="-1" dirty="0">
                <a:solidFill>
                  <a:srgbClr val="000000"/>
                </a:solidFill>
                <a:latin typeface="+mn-lt"/>
                <a:ea typeface="+mn-ea"/>
              </a:rPr>
              <a:t>clearly indicating the employee has read, understood, and agreed to comply with the policy.</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 Uniform enforcement: The organization must be able to demonstrate that the </a:t>
            </a:r>
            <a:r>
              <a:rPr lang="en-GB" sz="1200" b="1" strike="noStrike" spc="-1" dirty="0">
                <a:solidFill>
                  <a:srgbClr val="000000"/>
                </a:solidFill>
                <a:latin typeface="+mn-lt"/>
                <a:ea typeface="+mn-ea"/>
              </a:rPr>
              <a:t>policy has been uniformly enforced, regardless of employee status or assignment.</a:t>
            </a:r>
            <a:endParaRPr lang="en-GB" sz="1200" b="1" strike="noStrike" spc="-1" dirty="0">
              <a:latin typeface="Arial"/>
            </a:endParaRPr>
          </a:p>
          <a:p>
            <a:pPr marL="216000" indent="-216000">
              <a:lnSpc>
                <a:spcPct val="100000"/>
              </a:lnSpc>
            </a:pPr>
            <a:endParaRPr lang="en-GB" sz="1200" b="0" strike="noStrike" spc="-1" dirty="0">
              <a:latin typeface="Arial"/>
            </a:endParaRPr>
          </a:p>
          <a:p>
            <a:pPr>
              <a:lnSpc>
                <a:spcPct val="100000"/>
              </a:lnSpc>
            </a:pPr>
            <a:endParaRPr lang="en-GB" sz="2600" b="0" strike="noStrike" spc="-1" dirty="0">
              <a:latin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64FBED74-5F84-4A10-B371-48D0464C3DEC}" type="slidenum">
              <a:rPr lang="en-GB" sz="1200" b="0" strike="noStrike" spc="-1">
                <a:solidFill>
                  <a:srgbClr val="000000"/>
                </a:solidFill>
                <a:latin typeface="Times New Roman"/>
              </a:rPr>
              <a:t>7</a:t>
            </a:fld>
            <a:endParaRPr lang="en-GB" sz="1200" b="0" strike="noStrike" spc="-1">
              <a:latin typeface="Times New Roman"/>
            </a:endParaRPr>
          </a:p>
        </p:txBody>
      </p:sp>
      <p:sp>
        <p:nvSpPr>
          <p:cNvPr id="265"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66" name="PlaceHolder 3"/>
          <p:cNvSpPr>
            <a:spLocks noGrp="1"/>
          </p:cNvSpPr>
          <p:nvPr>
            <p:ph type="body"/>
          </p:nvPr>
        </p:nvSpPr>
        <p:spPr>
          <a:xfrm>
            <a:off x="974880" y="4560840"/>
            <a:ext cx="5365440" cy="4319280"/>
          </a:xfrm>
          <a:prstGeom prst="rect">
            <a:avLst/>
          </a:prstGeom>
        </p:spPr>
        <p:txBody>
          <a:bodyPr lIns="93960" tIns="47160" rIns="93960" bIns="47160">
            <a:normAutofit/>
          </a:bodyPr>
          <a:lstStyle/>
          <a:p>
            <a:pPr marL="216000" indent="-216000">
              <a:lnSpc>
                <a:spcPct val="100000"/>
              </a:lnSpc>
            </a:pPr>
            <a:r>
              <a:rPr lang="en-GB" sz="1200" b="0" strike="noStrike" spc="-1" dirty="0">
                <a:solidFill>
                  <a:srgbClr val="000000"/>
                </a:solidFill>
                <a:latin typeface="+mn-lt"/>
                <a:ea typeface="+mn-ea"/>
              </a:rPr>
              <a:t>•</a:t>
            </a:r>
            <a:endParaRPr lang="en-GB" sz="2600" b="0" strike="noStrike" spc="-1" dirty="0">
              <a:latin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D74C5542-2BB3-4E2D-ACAE-531607717C08}" type="slidenum">
              <a:rPr lang="en-GB" sz="1200" b="0" strike="noStrike" spc="-1">
                <a:solidFill>
                  <a:srgbClr val="000000"/>
                </a:solidFill>
                <a:latin typeface="Times New Roman"/>
              </a:rPr>
              <a:t>8</a:t>
            </a:fld>
            <a:endParaRPr lang="en-GB" sz="1200" b="0" strike="noStrike" spc="-1">
              <a:latin typeface="Times New Roman"/>
            </a:endParaRPr>
          </a:p>
        </p:txBody>
      </p:sp>
      <p:sp>
        <p:nvSpPr>
          <p:cNvPr id="271"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72" name="PlaceHolder 3"/>
          <p:cNvSpPr>
            <a:spLocks noGrp="1"/>
          </p:cNvSpPr>
          <p:nvPr>
            <p:ph type="body"/>
          </p:nvPr>
        </p:nvSpPr>
        <p:spPr>
          <a:xfrm>
            <a:off x="974880" y="4560840"/>
            <a:ext cx="5365440" cy="5797080"/>
          </a:xfrm>
          <a:prstGeom prst="rect">
            <a:avLst/>
          </a:prstGeom>
        </p:spPr>
        <p:txBody>
          <a:bodyPr lIns="93960" tIns="47160" rIns="93960" bIns="47160">
            <a:normAutofit fontScale="86500" lnSpcReduction="10000"/>
          </a:bodyPr>
          <a:lstStyle/>
          <a:p>
            <a:pPr marL="216000" indent="-216000">
              <a:lnSpc>
                <a:spcPct val="100000"/>
              </a:lnSpc>
            </a:pPr>
            <a:r>
              <a:rPr lang="en-GB" sz="1200" b="0" strike="noStrike" spc="-1">
                <a:solidFill>
                  <a:srgbClr val="000000"/>
                </a:solidFill>
                <a:latin typeface="+mn-lt"/>
                <a:ea typeface="+mn-ea"/>
              </a:rPr>
              <a:t>Several key laws are relevant to the field of information security and are of particular interest to those who live or work in the United States.</a:t>
            </a:r>
            <a:endParaRPr lang="en-GB" sz="12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solidFill>
                  <a:srgbClr val="000000"/>
                </a:solidFill>
                <a:latin typeface="+mn-lt"/>
                <a:ea typeface="Lucida Sans Unicode"/>
              </a:rPr>
              <a:t>Relevant U.S. Laws - General Computer Crime Laws</a:t>
            </a:r>
            <a:endParaRPr lang="en-GB" sz="2000" b="0" strike="noStrike" spc="-1">
              <a:latin typeface="Arial"/>
            </a:endParaRPr>
          </a:p>
          <a:p>
            <a:pPr marL="343080" indent="-34272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Computer Fraud and Abuse Act of 1986 (CFA Act): </a:t>
            </a:r>
            <a:r>
              <a:rPr lang="en-US" sz="2400" b="0" strike="noStrike" spc="-1">
                <a:solidFill>
                  <a:srgbClr val="222222"/>
                </a:solidFill>
                <a:latin typeface="Arial"/>
                <a:ea typeface="Lucida Sans Unicode"/>
              </a:rPr>
              <a:t>cornerstone of many computer-related federal laws and enforcement efforts‏</a:t>
            </a:r>
            <a:endParaRPr lang="en-GB" sz="2400" b="0" strike="noStrike" spc="-1">
              <a:latin typeface="Arial"/>
            </a:endParaRPr>
          </a:p>
          <a:p>
            <a:pPr marL="343080" indent="-34272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National Information Infrastructure Protection Act of 1996: </a:t>
            </a:r>
            <a:endParaRPr lang="en-GB" sz="2400" b="0" strike="noStrike" spc="-1">
              <a:latin typeface="Arial"/>
            </a:endParaRPr>
          </a:p>
          <a:p>
            <a:pPr marL="743040" lvl="1" indent="-285480">
              <a:lnSpc>
                <a:spcPct val="100000"/>
              </a:lnSpc>
              <a:spcBef>
                <a:spcPts val="45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300" b="0" strike="noStrike" spc="-1">
                <a:solidFill>
                  <a:srgbClr val="222222"/>
                </a:solidFill>
                <a:latin typeface="Arial"/>
                <a:ea typeface="Lucida Sans Unicode"/>
              </a:rPr>
              <a:t>Modified several sections of the previous act and increased the penalties for selected crimes</a:t>
            </a:r>
            <a:endParaRPr lang="en-GB" sz="2300" b="0" strike="noStrike" spc="-1">
              <a:latin typeface="Arial"/>
            </a:endParaRPr>
          </a:p>
          <a:p>
            <a:pPr marL="743040" lvl="1" indent="-285480">
              <a:lnSpc>
                <a:spcPct val="100000"/>
              </a:lnSpc>
              <a:spcBef>
                <a:spcPts val="45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300" b="0" strike="noStrike" spc="-1">
                <a:solidFill>
                  <a:srgbClr val="222222"/>
                </a:solidFill>
                <a:latin typeface="Arial"/>
                <a:ea typeface="Lucida Sans Unicode"/>
              </a:rPr>
              <a:t>Severity of penalties judged on value of information and the purpose</a:t>
            </a:r>
            <a:endParaRPr lang="en-GB" sz="2300" b="0" strike="noStrike" spc="-1">
              <a:latin typeface="Arial"/>
            </a:endParaRPr>
          </a:p>
          <a:p>
            <a:pPr marL="1143000" lvl="2" indent="-228240">
              <a:lnSpc>
                <a:spcPct val="100000"/>
              </a:lnSpc>
              <a:spcBef>
                <a:spcPts val="420"/>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100" b="0" strike="noStrike" spc="-1">
                <a:solidFill>
                  <a:srgbClr val="222222"/>
                </a:solidFill>
                <a:latin typeface="Arial"/>
                <a:ea typeface="Lucida Sans Unicode"/>
              </a:rPr>
              <a:t>For purposes of commercial advantage</a:t>
            </a:r>
            <a:endParaRPr lang="en-GB" sz="2100" b="0" strike="noStrike" spc="-1">
              <a:latin typeface="Arial"/>
            </a:endParaRPr>
          </a:p>
          <a:p>
            <a:pPr marL="1143000" lvl="2" indent="-228240">
              <a:lnSpc>
                <a:spcPct val="100000"/>
              </a:lnSpc>
              <a:spcBef>
                <a:spcPts val="420"/>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100" b="0" strike="noStrike" spc="-1">
                <a:solidFill>
                  <a:srgbClr val="222222"/>
                </a:solidFill>
                <a:latin typeface="Arial"/>
                <a:ea typeface="Lucida Sans Unicode"/>
              </a:rPr>
              <a:t>For private financial gain</a:t>
            </a:r>
            <a:endParaRPr lang="en-GB" sz="2100" b="0" strike="noStrike" spc="-1">
              <a:latin typeface="Arial"/>
            </a:endParaRPr>
          </a:p>
          <a:p>
            <a:pPr marL="1143000" lvl="2" indent="-228240">
              <a:lnSpc>
                <a:spcPct val="100000"/>
              </a:lnSpc>
              <a:spcBef>
                <a:spcPts val="420"/>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100" b="0" strike="noStrike" spc="-1">
                <a:solidFill>
                  <a:srgbClr val="222222"/>
                </a:solidFill>
                <a:latin typeface="Arial"/>
                <a:ea typeface="Lucida Sans Unicode"/>
              </a:rPr>
              <a:t>In furtherance of a criminal act</a:t>
            </a:r>
            <a:endParaRPr lang="en-GB" sz="2100" b="0" strike="noStrike" spc="-1">
              <a:latin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58F9631C-5488-4974-8A3E-EDFCAEE74857}" type="slidenum">
              <a:rPr lang="en-GB" sz="1200" b="0" strike="noStrike" spc="-1">
                <a:solidFill>
                  <a:srgbClr val="000000"/>
                </a:solidFill>
                <a:latin typeface="Times New Roman"/>
              </a:rPr>
              <a:t>10</a:t>
            </a:fld>
            <a:endParaRPr lang="en-GB" sz="1200" b="0" strike="noStrike" spc="-1">
              <a:latin typeface="Times New Roman"/>
            </a:endParaRPr>
          </a:p>
        </p:txBody>
      </p:sp>
      <p:sp>
        <p:nvSpPr>
          <p:cNvPr id="304"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05" name="PlaceHolder 3"/>
          <p:cNvSpPr>
            <a:spLocks noGrp="1"/>
          </p:cNvSpPr>
          <p:nvPr>
            <p:ph type="body"/>
          </p:nvPr>
        </p:nvSpPr>
        <p:spPr>
          <a:xfrm>
            <a:off x="974880" y="4560840"/>
            <a:ext cx="5365440" cy="4319280"/>
          </a:xfrm>
          <a:prstGeom prst="rect">
            <a:avLst/>
          </a:prstGeom>
        </p:spPr>
        <p:txBody>
          <a:bodyPr lIns="93960" tIns="47160" rIns="93960" bIns="47160">
            <a:normAutofit lnSpcReduction="10000"/>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latin typeface="Arial"/>
                <a:ea typeface="Lucida Sans Unicode"/>
              </a:rPr>
              <a:t>State &amp; Local Regulations</a:t>
            </a:r>
            <a:endParaRPr lang="en-GB" sz="20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Federal computer laws mainly written specifically for federal information systems; have little applicability to private organizations</a:t>
            </a:r>
            <a:endParaRPr lang="en-GB" sz="26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Information security professional responsible for understanding state regulations and ensuring organization is compliant with regulations</a:t>
            </a:r>
            <a:endParaRPr lang="en-GB" sz="2600" b="0" strike="noStrike" spc="-1">
              <a:latin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648D29DC-71DA-49E4-85C7-DE25B16807C8}" type="slidenum">
              <a:rPr lang="en-GB" sz="1200" b="0" strike="noStrike" spc="-1">
                <a:solidFill>
                  <a:srgbClr val="000000"/>
                </a:solidFill>
                <a:latin typeface="Times New Roman"/>
              </a:rPr>
              <a:t>11</a:t>
            </a:fld>
            <a:endParaRPr lang="en-GB" sz="1200" b="0" strike="noStrike" spc="-1">
              <a:latin typeface="Times New Roman"/>
            </a:endParaRPr>
          </a:p>
        </p:txBody>
      </p:sp>
      <p:sp>
        <p:nvSpPr>
          <p:cNvPr id="283" name="PlaceHolder 2"/>
          <p:cNvSpPr>
            <a:spLocks noGrp="1" noRot="1" noChangeAspect="1"/>
          </p:cNvSpPr>
          <p:nvPr>
            <p:ph type="sldImg"/>
          </p:nvPr>
        </p:nvSpPr>
        <p:spPr>
          <a:xfrm>
            <a:off x="2914650" y="531813"/>
            <a:ext cx="3543300" cy="2657475"/>
          </a:xfrm>
          <a:prstGeom prst="rect">
            <a:avLst/>
          </a:prstGeom>
        </p:spPr>
      </p:sp>
      <p:sp>
        <p:nvSpPr>
          <p:cNvPr id="284" name="PlaceHolder 3"/>
          <p:cNvSpPr>
            <a:spLocks noGrp="1"/>
          </p:cNvSpPr>
          <p:nvPr>
            <p:ph type="body"/>
          </p:nvPr>
        </p:nvSpPr>
        <p:spPr>
          <a:xfrm>
            <a:off x="974880" y="4560840"/>
            <a:ext cx="5365440" cy="4227120"/>
          </a:xfrm>
          <a:prstGeom prst="rect">
            <a:avLst/>
          </a:prstGeom>
        </p:spPr>
        <p:txBody>
          <a:bodyPr lIns="93960" tIns="47160" rIns="93960" bIns="47160" anchor="ctr">
            <a:noAutofit/>
          </a:bodyPr>
          <a:lstStyle/>
          <a:p>
            <a:pPr>
              <a:lnSpc>
                <a:spcPct val="100000"/>
              </a:lnSpc>
            </a:pPr>
            <a:endParaRPr lang="en-GB" sz="2600" b="0" strike="noStrike" spc="-1" dirty="0">
              <a:latin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PlaceHolder 1"/>
          <p:cNvSpPr>
            <a:spLocks noGrp="1" noRot="1" noChangeAspect="1"/>
          </p:cNvSpPr>
          <p:nvPr>
            <p:ph type="sldImg"/>
          </p:nvPr>
        </p:nvSpPr>
        <p:spPr>
          <a:xfrm>
            <a:off x="2914650" y="531813"/>
            <a:ext cx="3543300" cy="2657475"/>
          </a:xfrm>
          <a:prstGeom prst="rect">
            <a:avLst/>
          </a:prstGeom>
        </p:spPr>
      </p:sp>
      <p:sp>
        <p:nvSpPr>
          <p:cNvPr id="286" name="PlaceHolder 2"/>
          <p:cNvSpPr>
            <a:spLocks noGrp="1"/>
          </p:cNvSpPr>
          <p:nvPr>
            <p:ph type="body"/>
          </p:nvPr>
        </p:nvSpPr>
        <p:spPr>
          <a:xfrm>
            <a:off x="937440" y="3366000"/>
            <a:ext cx="7497720" cy="3188520"/>
          </a:xfrm>
          <a:prstGeom prst="rect">
            <a:avLst/>
          </a:prstGeom>
        </p:spPr>
        <p:txBody>
          <a:bodyPr lIns="93960" tIns="47160" rIns="93960" bIns="47160">
            <a:normAutofit fontScale="81000" lnSpcReduction="10000"/>
          </a:bodyPr>
          <a:lstStyle/>
          <a:p>
            <a:pPr marL="216000" indent="-216000">
              <a:lnSpc>
                <a:spcPct val="100000"/>
              </a:lnSpc>
            </a:pPr>
            <a:r>
              <a:rPr lang="en-US" sz="2000" b="1" strike="noStrike" spc="-1">
                <a:latin typeface="Arial"/>
              </a:rPr>
              <a:t>Identity Theft</a:t>
            </a:r>
            <a:endParaRPr lang="en-GB" sz="20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rPr>
              <a:t>If someone suspects identity theft</a:t>
            </a:r>
            <a:endParaRPr lang="en-GB" sz="26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rPr>
              <a:t>Report to one of three national credit reporting companies and request initial fraud alert</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rPr>
              <a:t>Order credit reports and examine for fraud activity; contact fraud department in organization holding suspect account</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rPr>
              <a:t>Create identity theft report through FTC’s identity theft affidavit</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rPr>
              <a:t>Document all calls/letters/communications during the process</a:t>
            </a:r>
            <a:endParaRPr lang="en-GB" sz="2400" b="0" strike="noStrike" spc="-1">
              <a:latin typeface="Arial"/>
            </a:endParaRPr>
          </a:p>
          <a:p>
            <a:pPr>
              <a:lnSpc>
                <a:spcPct val="100000"/>
              </a:lnSpc>
            </a:pPr>
            <a:endParaRPr lang="en-GB" sz="2400" b="0" strike="noStrike" spc="-1">
              <a:latin typeface="Arial"/>
            </a:endParaRPr>
          </a:p>
        </p:txBody>
      </p:sp>
      <p:sp>
        <p:nvSpPr>
          <p:cNvPr id="287"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0DA2AA39-D190-4410-BD02-A44F30766579}" type="slidenum">
              <a:rPr lang="en-US" sz="1200" b="0" strike="noStrike" spc="-1">
                <a:solidFill>
                  <a:srgbClr val="000000"/>
                </a:solidFill>
                <a:latin typeface="Arial"/>
              </a:rPr>
              <a:t>12</a:t>
            </a:fld>
            <a:endParaRPr lang="en-GB" sz="1200" b="0" strike="noStrike" spc="-1">
              <a:latin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16C04787-DAE4-4174-96AE-74E5DC677429}" type="slidenum">
              <a:rPr lang="en-GB" sz="1200" b="0" strike="noStrike" spc="-1">
                <a:solidFill>
                  <a:srgbClr val="000000"/>
                </a:solidFill>
                <a:latin typeface="Times New Roman"/>
              </a:rPr>
              <a:t>13</a:t>
            </a:fld>
            <a:endParaRPr lang="en-GB" sz="1200" b="0" strike="noStrike" spc="-1">
              <a:latin typeface="Times New Roman"/>
            </a:endParaRPr>
          </a:p>
        </p:txBody>
      </p:sp>
      <p:sp>
        <p:nvSpPr>
          <p:cNvPr id="289"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90" name="PlaceHolder 3"/>
          <p:cNvSpPr>
            <a:spLocks noGrp="1"/>
          </p:cNvSpPr>
          <p:nvPr>
            <p:ph type="body"/>
          </p:nvPr>
        </p:nvSpPr>
        <p:spPr>
          <a:xfrm>
            <a:off x="974880" y="4560840"/>
            <a:ext cx="5365440" cy="4319280"/>
          </a:xfrm>
          <a:prstGeom prst="rect">
            <a:avLst/>
          </a:prstGeom>
        </p:spPr>
        <p:txBody>
          <a:bodyPr lIns="93960" tIns="47160" rIns="93960" bIns="47160">
            <a:noAutofit/>
          </a:bodyPr>
          <a:lstStyle/>
          <a:p>
            <a:pPr marL="216000" indent="-216000">
              <a:lnSpc>
                <a:spcPct val="100000"/>
              </a:lnSpc>
            </a:pPr>
            <a:r>
              <a:rPr lang="en-GB" sz="1200" b="0" strike="noStrike" spc="-1" dirty="0">
                <a:solidFill>
                  <a:srgbClr val="000000"/>
                </a:solidFill>
                <a:latin typeface="+mn-lt"/>
                <a:ea typeface="+mn-ea"/>
              </a:rPr>
              <a:t>To meet national security needs and to protect trade secrets and other state and private assets, several laws restrict which information, information management resources, and security</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resources may be exported from the States.</a:t>
            </a:r>
            <a:endParaRPr lang="en-GB" sz="12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dirty="0">
              <a:latin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70DF655C-B2DF-4A44-B9CB-362655540104}" type="slidenum">
              <a:rPr lang="en-GB" sz="1200" b="0" strike="noStrike" spc="-1">
                <a:solidFill>
                  <a:srgbClr val="000000"/>
                </a:solidFill>
                <a:latin typeface="Times New Roman"/>
              </a:rPr>
              <a:t>14</a:t>
            </a:fld>
            <a:endParaRPr lang="en-GB" sz="1200" b="0" strike="noStrike" spc="-1">
              <a:latin typeface="Times New Roman"/>
            </a:endParaRPr>
          </a:p>
        </p:txBody>
      </p:sp>
      <p:sp>
        <p:nvSpPr>
          <p:cNvPr id="292"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93" name="PlaceHolder 3"/>
          <p:cNvSpPr>
            <a:spLocks noGrp="1"/>
          </p:cNvSpPr>
          <p:nvPr>
            <p:ph type="body"/>
          </p:nvPr>
        </p:nvSpPr>
        <p:spPr>
          <a:xfrm>
            <a:off x="974880" y="4560840"/>
            <a:ext cx="5365440" cy="4319280"/>
          </a:xfrm>
          <a:prstGeom prst="rect">
            <a:avLst/>
          </a:prstGeom>
        </p:spPr>
        <p:txBody>
          <a:bodyPr lIns="93960" tIns="47160" rIns="93960" bIns="47160">
            <a:noAutofit/>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latin typeface="Arial"/>
              </a:rPr>
              <a:t>U.S. Copyright Law </a:t>
            </a:r>
            <a:endParaRPr lang="en-GB" sz="20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latin typeface="Arial"/>
              </a:rPr>
              <a:t>Intellectual property is recognized as a protected asset in the U.S. U.S. copyright law extends this right to the published word, including electronic formats. </a:t>
            </a: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latin typeface="Arial"/>
              </a:rPr>
              <a:t>Fair use of copyrighted materials includes the use to support news reporting, teaching, scholarship, and a number of other related permissions, so long as the purpose of the use is for educational or library purposes, not for profit, and is not excessive. </a:t>
            </a: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a:latin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 name="PlaceHolder 1"/>
          <p:cNvSpPr>
            <a:spLocks noGrp="1" noRot="1" noChangeAspect="1"/>
          </p:cNvSpPr>
          <p:nvPr>
            <p:ph type="sldImg"/>
          </p:nvPr>
        </p:nvSpPr>
        <p:spPr>
          <a:xfrm>
            <a:off x="2914650" y="531813"/>
            <a:ext cx="3543300" cy="2657475"/>
          </a:xfrm>
          <a:prstGeom prst="rect">
            <a:avLst/>
          </a:prstGeom>
        </p:spPr>
      </p:sp>
      <p:sp>
        <p:nvSpPr>
          <p:cNvPr id="301" name="PlaceHolder 2"/>
          <p:cNvSpPr>
            <a:spLocks noGrp="1"/>
          </p:cNvSpPr>
          <p:nvPr>
            <p:ph type="body"/>
          </p:nvPr>
        </p:nvSpPr>
        <p:spPr>
          <a:xfrm>
            <a:off x="937440" y="3366000"/>
            <a:ext cx="7497720" cy="3188520"/>
          </a:xfrm>
          <a:prstGeom prst="rect">
            <a:avLst/>
          </a:prstGeom>
        </p:spPr>
        <p:txBody>
          <a:bodyPr lIns="93960" tIns="47160" rIns="93960" bIns="47160">
            <a:normAutofit fontScale="64000" lnSpcReduction="20000"/>
          </a:bodyPr>
          <a:lstStyle/>
          <a:p>
            <a:pPr marL="216000" indent="-216000">
              <a:lnSpc>
                <a:spcPct val="100000"/>
              </a:lnSpc>
            </a:pPr>
            <a:r>
              <a:rPr lang="en-GB" sz="1200" b="0" strike="noStrike" spc="-1">
                <a:solidFill>
                  <a:srgbClr val="000000"/>
                </a:solidFill>
                <a:latin typeface="+mn-lt"/>
                <a:ea typeface="+mn-ea"/>
              </a:rPr>
              <a:t>For organizations that process payment cards, such as credit cards, debit cards, ATM cards, store-value cards, gift cards, or other related items, the Payment Card Industry (PCI) Security</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Standards Council offers a standard of performance to which participating organizations must comply.</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mn-lt"/>
                <a:ea typeface="+mn-ea"/>
              </a:rPr>
              <a:t>PCI DSS</a:t>
            </a:r>
            <a:endParaRPr lang="en-GB" sz="2000" b="0" strike="noStrike" spc="-1">
              <a:latin typeface="Arial"/>
            </a:endParaRPr>
          </a:p>
          <a:p>
            <a:pPr marL="343080" indent="-342720">
              <a:lnSpc>
                <a:spcPct val="100000"/>
              </a:lnSpc>
              <a:spcBef>
                <a:spcPts val="459"/>
              </a:spcBef>
              <a:buClr>
                <a:srgbClr val="222222"/>
              </a:buClr>
              <a:buFont typeface="Symbol" charset="2"/>
              <a:buChar char=""/>
            </a:pPr>
            <a:r>
              <a:rPr lang="en-US" sz="2300" b="0" strike="noStrike" spc="-1">
                <a:solidFill>
                  <a:srgbClr val="222222"/>
                </a:solidFill>
                <a:latin typeface="Arial"/>
                <a:ea typeface="+mn-ea"/>
              </a:rPr>
              <a:t>PCI Security Standards Council offers standard of performance to which organizations processing payment cards must comply</a:t>
            </a:r>
            <a:endParaRPr lang="en-GB" sz="2300" b="0" strike="noStrike" spc="-1">
              <a:latin typeface="Arial"/>
            </a:endParaRPr>
          </a:p>
          <a:p>
            <a:pPr marL="343080" indent="-342720">
              <a:lnSpc>
                <a:spcPct val="100000"/>
              </a:lnSpc>
              <a:spcBef>
                <a:spcPts val="459"/>
              </a:spcBef>
              <a:buClr>
                <a:srgbClr val="222222"/>
              </a:buClr>
              <a:buFont typeface="Symbol" charset="2"/>
              <a:buChar char=""/>
            </a:pPr>
            <a:r>
              <a:rPr lang="en-US" sz="2300" b="0" strike="noStrike" spc="-1">
                <a:solidFill>
                  <a:srgbClr val="222222"/>
                </a:solidFill>
                <a:latin typeface="Arial"/>
                <a:ea typeface="+mn-ea"/>
              </a:rPr>
              <a:t>Designed to enhance security of customer’s account data</a:t>
            </a:r>
            <a:endParaRPr lang="en-GB" sz="2300" b="0" strike="noStrike" spc="-1">
              <a:latin typeface="Arial"/>
            </a:endParaRPr>
          </a:p>
          <a:p>
            <a:pPr marL="343080" indent="-342720">
              <a:lnSpc>
                <a:spcPct val="100000"/>
              </a:lnSpc>
              <a:spcBef>
                <a:spcPts val="479"/>
              </a:spcBef>
              <a:buClr>
                <a:srgbClr val="222222"/>
              </a:buClr>
              <a:buFont typeface="Symbol" charset="2"/>
              <a:buChar char=""/>
            </a:pPr>
            <a:r>
              <a:rPr lang="en-US" sz="2300" b="0" strike="noStrike" spc="-1">
                <a:solidFill>
                  <a:srgbClr val="222222"/>
                </a:solidFill>
                <a:latin typeface="Arial"/>
                <a:ea typeface="+mn-ea"/>
              </a:rPr>
              <a:t>Addresses six areas</a:t>
            </a:r>
            <a:r>
              <a:rPr lang="en-US" sz="2400" b="0" strike="noStrike" spc="-1">
                <a:solidFill>
                  <a:srgbClr val="222222"/>
                </a:solidFill>
                <a:latin typeface="Arial"/>
                <a:ea typeface="+mn-ea"/>
              </a:rPr>
              <a:t>:</a:t>
            </a:r>
            <a:endParaRPr lang="en-GB" sz="2400" b="0" strike="noStrike" spc="-1">
              <a:latin typeface="Arial"/>
            </a:endParaRPr>
          </a:p>
          <a:p>
            <a:pPr marL="743040" lvl="1" indent="-285480">
              <a:lnSpc>
                <a:spcPct val="100000"/>
              </a:lnSpc>
              <a:spcBef>
                <a:spcPts val="439"/>
              </a:spcBef>
              <a:buClr>
                <a:srgbClr val="222222"/>
              </a:buClr>
              <a:buFont typeface="Symbol" charset="2"/>
              <a:buChar char=""/>
            </a:pPr>
            <a:r>
              <a:rPr lang="en-US" sz="2200" b="0" strike="noStrike" spc="-1">
                <a:solidFill>
                  <a:srgbClr val="222222"/>
                </a:solidFill>
                <a:latin typeface="Arial"/>
                <a:ea typeface="+mn-ea"/>
              </a:rPr>
              <a:t>Build and maintain secure networks/systems</a:t>
            </a:r>
            <a:endParaRPr lang="en-GB" sz="2200" b="0" strike="noStrike" spc="-1">
              <a:latin typeface="Arial"/>
            </a:endParaRPr>
          </a:p>
          <a:p>
            <a:pPr marL="743040" lvl="1" indent="-285480">
              <a:lnSpc>
                <a:spcPct val="100000"/>
              </a:lnSpc>
              <a:spcBef>
                <a:spcPts val="439"/>
              </a:spcBef>
              <a:buClr>
                <a:srgbClr val="222222"/>
              </a:buClr>
              <a:buFont typeface="Symbol" charset="2"/>
              <a:buChar char=""/>
            </a:pPr>
            <a:r>
              <a:rPr lang="en-US" sz="2200" b="0" strike="noStrike" spc="-1">
                <a:solidFill>
                  <a:srgbClr val="222222"/>
                </a:solidFill>
                <a:latin typeface="Arial"/>
                <a:ea typeface="+mn-ea"/>
              </a:rPr>
              <a:t>Protect cardholder data</a:t>
            </a:r>
            <a:endParaRPr lang="en-GB" sz="2200" b="0" strike="noStrike" spc="-1">
              <a:latin typeface="Arial"/>
            </a:endParaRPr>
          </a:p>
          <a:p>
            <a:pPr marL="743040" lvl="1" indent="-285480">
              <a:lnSpc>
                <a:spcPct val="100000"/>
              </a:lnSpc>
              <a:spcBef>
                <a:spcPts val="439"/>
              </a:spcBef>
              <a:buClr>
                <a:srgbClr val="222222"/>
              </a:buClr>
              <a:buFont typeface="Symbol" charset="2"/>
              <a:buChar char=""/>
            </a:pPr>
            <a:r>
              <a:rPr lang="en-US" sz="2200" b="0" strike="noStrike" spc="-1">
                <a:solidFill>
                  <a:srgbClr val="222222"/>
                </a:solidFill>
                <a:latin typeface="Arial"/>
                <a:ea typeface="+mn-ea"/>
              </a:rPr>
              <a:t>Maintain vulnerability management program</a:t>
            </a:r>
            <a:endParaRPr lang="en-GB" sz="2200" b="0" strike="noStrike" spc="-1">
              <a:latin typeface="Arial"/>
            </a:endParaRPr>
          </a:p>
          <a:p>
            <a:pPr marL="743040" lvl="1" indent="-285480">
              <a:lnSpc>
                <a:spcPct val="100000"/>
              </a:lnSpc>
              <a:spcBef>
                <a:spcPts val="439"/>
              </a:spcBef>
              <a:buClr>
                <a:srgbClr val="222222"/>
              </a:buClr>
              <a:buFont typeface="Symbol" charset="2"/>
              <a:buChar char=""/>
            </a:pPr>
            <a:r>
              <a:rPr lang="en-US" sz="2200" b="0" strike="noStrike" spc="-1">
                <a:solidFill>
                  <a:srgbClr val="222222"/>
                </a:solidFill>
                <a:latin typeface="Arial"/>
                <a:ea typeface="+mn-ea"/>
              </a:rPr>
              <a:t>Implement strong access control measures</a:t>
            </a:r>
            <a:endParaRPr lang="en-GB" sz="2200" b="0" strike="noStrike" spc="-1">
              <a:latin typeface="Arial"/>
            </a:endParaRPr>
          </a:p>
          <a:p>
            <a:pPr marL="743040" lvl="1" indent="-285480">
              <a:lnSpc>
                <a:spcPct val="100000"/>
              </a:lnSpc>
              <a:spcBef>
                <a:spcPts val="439"/>
              </a:spcBef>
              <a:buClr>
                <a:srgbClr val="222222"/>
              </a:buClr>
              <a:buFont typeface="Symbol" charset="2"/>
              <a:buChar char=""/>
            </a:pPr>
            <a:r>
              <a:rPr lang="en-US" sz="2200" b="0" strike="noStrike" spc="-1">
                <a:solidFill>
                  <a:srgbClr val="222222"/>
                </a:solidFill>
                <a:latin typeface="Arial"/>
                <a:ea typeface="+mn-ea"/>
              </a:rPr>
              <a:t>Regularly monitor and test networks</a:t>
            </a:r>
            <a:endParaRPr lang="en-GB" sz="2200" b="0" strike="noStrike" spc="-1">
              <a:latin typeface="Arial"/>
            </a:endParaRPr>
          </a:p>
          <a:p>
            <a:pPr marL="743040" lvl="1" indent="-285480">
              <a:lnSpc>
                <a:spcPct val="100000"/>
              </a:lnSpc>
              <a:spcBef>
                <a:spcPts val="439"/>
              </a:spcBef>
              <a:buClr>
                <a:srgbClr val="222222"/>
              </a:buClr>
              <a:buFont typeface="Symbol" charset="2"/>
              <a:buChar char=""/>
            </a:pPr>
            <a:r>
              <a:rPr lang="en-US" sz="2200" b="0" strike="noStrike" spc="-1">
                <a:solidFill>
                  <a:srgbClr val="222222"/>
                </a:solidFill>
                <a:latin typeface="Arial"/>
                <a:ea typeface="+mn-ea"/>
              </a:rPr>
              <a:t>Maintain information security policy</a:t>
            </a:r>
            <a:endParaRPr lang="en-GB" sz="2200" b="0" strike="noStrike" spc="-1">
              <a:latin typeface="Arial"/>
            </a:endParaRPr>
          </a:p>
          <a:p>
            <a:pPr>
              <a:lnSpc>
                <a:spcPct val="100000"/>
              </a:lnSpc>
            </a:pPr>
            <a:endParaRPr lang="en-GB" sz="2200" b="0" strike="noStrike" spc="-1">
              <a:latin typeface="Arial"/>
            </a:endParaRPr>
          </a:p>
        </p:txBody>
      </p:sp>
      <p:sp>
        <p:nvSpPr>
          <p:cNvPr id="302"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F40655A0-2DF1-4B6E-A6AC-F96F7F2AABB2}" type="slidenum">
              <a:rPr lang="en-US" sz="1200" b="0" strike="noStrike" spc="-1">
                <a:solidFill>
                  <a:srgbClr val="000000"/>
                </a:solidFill>
                <a:latin typeface="Arial"/>
              </a:rPr>
              <a:t>15</a:t>
            </a:fld>
            <a:endParaRPr lang="en-GB" sz="1200" b="0" strike="noStrike" spc="-1">
              <a:latin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96405CE2-C016-4973-8943-90F9891FE4E1}" type="slidenum">
              <a:rPr lang="en-GB" sz="1200" b="0" strike="noStrike" spc="-1">
                <a:solidFill>
                  <a:srgbClr val="000000"/>
                </a:solidFill>
                <a:latin typeface="Times New Roman"/>
              </a:rPr>
              <a:t>16</a:t>
            </a:fld>
            <a:endParaRPr lang="en-GB" sz="1200" b="0" strike="noStrike" spc="-1">
              <a:latin typeface="Times New Roman"/>
            </a:endParaRPr>
          </a:p>
        </p:txBody>
      </p:sp>
      <p:sp>
        <p:nvSpPr>
          <p:cNvPr id="307" name="PlaceHolder 2"/>
          <p:cNvSpPr>
            <a:spLocks noGrp="1" noRot="1" noChangeAspect="1"/>
          </p:cNvSpPr>
          <p:nvPr>
            <p:ph type="sldImg"/>
          </p:nvPr>
        </p:nvSpPr>
        <p:spPr>
          <a:xfrm>
            <a:off x="2914650" y="531813"/>
            <a:ext cx="3543300" cy="2657475"/>
          </a:xfrm>
          <a:prstGeom prst="rect">
            <a:avLst/>
          </a:prstGeom>
        </p:spPr>
      </p:sp>
      <p:sp>
        <p:nvSpPr>
          <p:cNvPr id="308" name="PlaceHolder 3"/>
          <p:cNvSpPr>
            <a:spLocks noGrp="1"/>
          </p:cNvSpPr>
          <p:nvPr>
            <p:ph type="body"/>
          </p:nvPr>
        </p:nvSpPr>
        <p:spPr>
          <a:xfrm>
            <a:off x="974880" y="4560840"/>
            <a:ext cx="5365440" cy="4227120"/>
          </a:xfrm>
          <a:prstGeom prst="rect">
            <a:avLst/>
          </a:prstGeom>
        </p:spPr>
        <p:txBody>
          <a:bodyPr lIns="93960" tIns="47160" rIns="93960" bIns="47160" anchor="ctr">
            <a:noAutofit/>
          </a:bodyPr>
          <a:lstStyle/>
          <a:p>
            <a:pPr>
              <a:lnSpc>
                <a:spcPct val="100000"/>
              </a:lnSpc>
            </a:pPr>
            <a:endParaRPr lang="en-GB" sz="2600" b="0" strike="noStrike" spc="-1" dirty="0">
              <a:latin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45689E3D-8D25-4F37-9F98-B7B02D48A052}" type="slidenum">
              <a:rPr lang="en-GB" sz="1200" b="0" strike="noStrike" spc="-1">
                <a:solidFill>
                  <a:srgbClr val="000000"/>
                </a:solidFill>
                <a:latin typeface="Times New Roman"/>
              </a:rPr>
              <a:t>17</a:t>
            </a:fld>
            <a:endParaRPr lang="en-GB" sz="1200" b="0" strike="noStrike" spc="-1">
              <a:latin typeface="Times New Roman"/>
            </a:endParaRPr>
          </a:p>
        </p:txBody>
      </p:sp>
      <p:sp>
        <p:nvSpPr>
          <p:cNvPr id="310"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11" name="PlaceHolder 3"/>
          <p:cNvSpPr>
            <a:spLocks noGrp="1"/>
          </p:cNvSpPr>
          <p:nvPr>
            <p:ph type="body"/>
          </p:nvPr>
        </p:nvSpPr>
        <p:spPr>
          <a:xfrm>
            <a:off x="974880" y="4560840"/>
            <a:ext cx="5365440" cy="4319280"/>
          </a:xfrm>
          <a:prstGeom prst="rect">
            <a:avLst/>
          </a:prstGeom>
        </p:spPr>
        <p:txBody>
          <a:bodyPr lIns="93960" tIns="47160" rIns="93960" bIns="47160">
            <a:normAutofit fontScale="81000" lnSpcReduction="20000"/>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dirty="0">
              <a:latin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C99DB540-F533-4A68-8E62-2148E4C3CC96}" type="slidenum">
              <a:rPr lang="en-GB" sz="1200" b="0" strike="noStrike" spc="-1">
                <a:solidFill>
                  <a:srgbClr val="000000"/>
                </a:solidFill>
                <a:latin typeface="Times New Roman"/>
              </a:rPr>
              <a:t>18</a:t>
            </a:fld>
            <a:endParaRPr lang="en-GB" sz="1200" b="0" strike="noStrike" spc="-1">
              <a:latin typeface="Times New Roman"/>
            </a:endParaRPr>
          </a:p>
        </p:txBody>
      </p:sp>
      <p:sp>
        <p:nvSpPr>
          <p:cNvPr id="316"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17" name="PlaceHolder 3"/>
          <p:cNvSpPr>
            <a:spLocks noGrp="1"/>
          </p:cNvSpPr>
          <p:nvPr>
            <p:ph type="body"/>
          </p:nvPr>
        </p:nvSpPr>
        <p:spPr>
          <a:xfrm>
            <a:off x="974880" y="4560840"/>
            <a:ext cx="5365440" cy="4319280"/>
          </a:xfrm>
          <a:prstGeom prst="rect">
            <a:avLst/>
          </a:prstGeom>
        </p:spPr>
        <p:txBody>
          <a:bodyPr lIns="93960" tIns="47160" rIns="93960" bIns="47160">
            <a:normAutofit fontScale="80500" lnSpcReduction="10000"/>
          </a:bodyPr>
          <a:lstStyle/>
          <a:p>
            <a:pPr marL="216000" indent="-216000">
              <a:lnSpc>
                <a:spcPct val="100000"/>
              </a:lnSpc>
            </a:pPr>
            <a:r>
              <a:rPr lang="en-GB" sz="1200" b="0" strike="noStrike" spc="-1" dirty="0">
                <a:solidFill>
                  <a:srgbClr val="000000"/>
                </a:solidFill>
                <a:latin typeface="+mn-lt"/>
                <a:ea typeface="+mn-ea"/>
              </a:rPr>
              <a:t>This law was created in response to the 1995 adoption of Directive 95/46/EC by the European Union, which added protection for individual citizens with regard to the processing of personal data and its use and movement.</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The United Kingdom has implemented a version of this law called the Database Right to comply with Directive 95/46/EC.</a:t>
            </a:r>
            <a:endParaRPr lang="en-GB" sz="12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dirty="0">
                <a:solidFill>
                  <a:srgbClr val="000000"/>
                </a:solidFill>
                <a:latin typeface="+mn-lt"/>
                <a:ea typeface="+mn-ea"/>
              </a:rPr>
              <a:t>Digital Millennium Copyright Act (DMCA)‏</a:t>
            </a:r>
            <a:endParaRPr lang="en-GB" sz="20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solidFill>
                  <a:srgbClr val="000000"/>
                </a:solidFill>
                <a:latin typeface="+mn-lt"/>
                <a:ea typeface="+mn-ea"/>
              </a:rPr>
              <a:t>The Digital Millennium Copyright Act (DMCA) is the U.S. version of an international effort to reduce the impact of copyright, trademark, and privacy infringement </a:t>
            </a:r>
            <a:r>
              <a:rPr lang="en-GB" sz="2000" b="1" strike="noStrike" spc="-1" dirty="0">
                <a:solidFill>
                  <a:srgbClr val="000000"/>
                </a:solidFill>
                <a:latin typeface="+mn-lt"/>
                <a:ea typeface="+mn-ea"/>
              </a:rPr>
              <a:t>especially through the removal of technological copyright protection measures. </a:t>
            </a:r>
            <a:endParaRPr lang="en-GB" sz="2000" b="1"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solidFill>
                  <a:srgbClr val="000000"/>
                </a:solidFill>
                <a:latin typeface="+mn-lt"/>
                <a:ea typeface="+mn-ea"/>
              </a:rPr>
              <a:t>The European Union also put forward Directive 95/46/EC that increases protection of individuals with regard to the processing of personal data and the free movement of such data.  </a:t>
            </a:r>
            <a:endParaRPr lang="en-GB" sz="20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solidFill>
                  <a:srgbClr val="000000"/>
                </a:solidFill>
                <a:latin typeface="+mn-lt"/>
                <a:ea typeface="+mn-ea"/>
              </a:rPr>
              <a:t>The United Kingdom has already implemented a version of this directive called the Database Right.</a:t>
            </a:r>
            <a:endParaRPr lang="en-GB" sz="20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dirty="0">
              <a:latin typeface="Aria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 name="PlaceHolder 1"/>
          <p:cNvSpPr>
            <a:spLocks noGrp="1" noRot="1" noChangeAspect="1"/>
          </p:cNvSpPr>
          <p:nvPr>
            <p:ph type="sldImg"/>
          </p:nvPr>
        </p:nvSpPr>
        <p:spPr>
          <a:xfrm>
            <a:off x="2914650" y="531813"/>
            <a:ext cx="3543300" cy="2657475"/>
          </a:xfrm>
          <a:prstGeom prst="rect">
            <a:avLst/>
          </a:prstGeom>
        </p:spPr>
      </p:sp>
      <p:sp>
        <p:nvSpPr>
          <p:cNvPr id="319" name="PlaceHolder 2"/>
          <p:cNvSpPr>
            <a:spLocks noGrp="1"/>
          </p:cNvSpPr>
          <p:nvPr>
            <p:ph type="body"/>
          </p:nvPr>
        </p:nvSpPr>
        <p:spPr>
          <a:xfrm>
            <a:off x="937440" y="3366000"/>
            <a:ext cx="7497720" cy="3188520"/>
          </a:xfrm>
          <a:prstGeom prst="rect">
            <a:avLst/>
          </a:prstGeom>
        </p:spPr>
        <p:txBody>
          <a:bodyPr lIns="93960" tIns="47160" rIns="93960" bIns="47160">
            <a:normAutofit fontScale="74500" lnSpcReduction="20000"/>
          </a:bodyPr>
          <a:lstStyle/>
          <a:p>
            <a:pPr marL="216000" indent="-216000">
              <a:lnSpc>
                <a:spcPct val="100000"/>
              </a:lnSpc>
            </a:pPr>
            <a:r>
              <a:rPr lang="en-GB" sz="1200" b="0" strike="noStrike" spc="-1" dirty="0">
                <a:solidFill>
                  <a:srgbClr val="000000"/>
                </a:solidFill>
                <a:latin typeface="+mn-lt"/>
                <a:ea typeface="+mn-ea"/>
              </a:rPr>
              <a:t>For example, doctors and lawyers </a:t>
            </a:r>
            <a:r>
              <a:rPr lang="en-GB" sz="1200" b="1" strike="noStrike" spc="-1" dirty="0">
                <a:solidFill>
                  <a:srgbClr val="000000"/>
                </a:solidFill>
                <a:latin typeface="+mn-lt"/>
                <a:ea typeface="+mn-ea"/>
              </a:rPr>
              <a:t>who commit egregious violations of their professions</a:t>
            </a:r>
            <a:r>
              <a:rPr lang="en-GB" sz="1200" b="0" strike="noStrike" spc="-1" dirty="0">
                <a:solidFill>
                  <a:srgbClr val="000000"/>
                </a:solidFill>
                <a:latin typeface="+mn-lt"/>
                <a:ea typeface="+mn-ea"/>
              </a:rPr>
              <a:t>’ canons of </a:t>
            </a:r>
            <a:r>
              <a:rPr lang="en-GB" sz="1200" b="1" strike="noStrike" spc="-1" dirty="0">
                <a:solidFill>
                  <a:srgbClr val="000000"/>
                </a:solidFill>
                <a:latin typeface="+mn-lt"/>
                <a:ea typeface="+mn-ea"/>
              </a:rPr>
              <a:t>conduct can have their legal ability to practice revoked</a:t>
            </a:r>
            <a:r>
              <a:rPr lang="en-GB" sz="1200" b="0" strike="noStrike" spc="-1" dirty="0">
                <a:solidFill>
                  <a:srgbClr val="000000"/>
                </a:solidFill>
                <a:latin typeface="+mn-lt"/>
                <a:ea typeface="+mn-ea"/>
              </a:rPr>
              <a:t>. Unlike</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the medical and legal fields, however, the information technology and information security fields do not have binding codes of ethics.</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US" sz="2000" b="1" strike="noStrike" spc="-1" dirty="0">
                <a:solidFill>
                  <a:srgbClr val="000000"/>
                </a:solidFill>
                <a:latin typeface="+mn-lt"/>
                <a:ea typeface="+mn-ea"/>
              </a:rPr>
              <a:t>Ethics and Information Security</a:t>
            </a:r>
            <a:endParaRPr lang="en-GB" sz="20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Many professional disciplines have explicit rules governing ethical behavior of members</a:t>
            </a:r>
            <a:endParaRPr lang="en-GB" sz="26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IT and IT security do not have binding codes of ethics</a:t>
            </a:r>
            <a:endParaRPr lang="en-GB" sz="26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Professional associations and certification agencies work to maintain ethical codes of conduct</a:t>
            </a:r>
            <a:endParaRPr lang="en-GB" sz="2600" b="0" strike="noStrike" spc="-1" dirty="0">
              <a:latin typeface="Arial"/>
            </a:endParaRPr>
          </a:p>
          <a:p>
            <a:pPr marL="743040" lvl="1" indent="-285480">
              <a:lnSpc>
                <a:spcPct val="100000"/>
              </a:lnSpc>
              <a:spcBef>
                <a:spcPts val="479"/>
              </a:spcBef>
              <a:buClr>
                <a:srgbClr val="222222"/>
              </a:buClr>
              <a:buFont typeface="Symbol" charset="2"/>
              <a:buChar char=""/>
            </a:pPr>
            <a:r>
              <a:rPr lang="en-US" sz="2400" b="0" strike="noStrike" spc="-1" dirty="0">
                <a:solidFill>
                  <a:srgbClr val="222222"/>
                </a:solidFill>
                <a:latin typeface="Arial"/>
                <a:ea typeface="+mn-ea"/>
              </a:rPr>
              <a:t>Can prescribe ethical conduct</a:t>
            </a:r>
            <a:endParaRPr lang="en-GB" sz="2400" b="0" strike="noStrike" spc="-1" dirty="0">
              <a:latin typeface="Arial"/>
            </a:endParaRPr>
          </a:p>
          <a:p>
            <a:pPr marL="743040" lvl="1" indent="-285480">
              <a:lnSpc>
                <a:spcPct val="100000"/>
              </a:lnSpc>
              <a:spcBef>
                <a:spcPts val="479"/>
              </a:spcBef>
              <a:buClr>
                <a:srgbClr val="222222"/>
              </a:buClr>
              <a:buFont typeface="Symbol" charset="2"/>
              <a:buChar char=""/>
            </a:pPr>
            <a:r>
              <a:rPr lang="en-US" sz="2400" b="0" strike="noStrike" spc="-1" dirty="0">
                <a:solidFill>
                  <a:srgbClr val="222222"/>
                </a:solidFill>
                <a:latin typeface="Arial"/>
                <a:ea typeface="+mn-ea"/>
              </a:rPr>
              <a:t>Do not always have the ability to ban violators from practice in field</a:t>
            </a:r>
            <a:endParaRPr lang="en-GB" sz="2400" b="0" strike="noStrike" spc="-1" dirty="0">
              <a:latin typeface="Arial"/>
            </a:endParaRPr>
          </a:p>
        </p:txBody>
      </p:sp>
      <p:sp>
        <p:nvSpPr>
          <p:cNvPr id="320"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6EB88AF2-77F5-4466-BA19-86D916648018}" type="slidenum">
              <a:rPr lang="en-US" sz="1200" b="0" strike="noStrike" spc="-1">
                <a:solidFill>
                  <a:srgbClr val="000000"/>
                </a:solidFill>
                <a:latin typeface="Arial"/>
              </a:rPr>
              <a:t>19</a:t>
            </a:fld>
            <a:endParaRPr lang="en-GB" sz="1200" b="0" strike="noStrike" spc="-1">
              <a:latin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3A77F2B0-D387-46D6-9A21-87F62E15462C}" type="slidenum">
              <a:rPr lang="en-GB" sz="1200" b="0" strike="noStrike" spc="-1">
                <a:solidFill>
                  <a:srgbClr val="000000"/>
                </a:solidFill>
                <a:latin typeface="Times New Roman"/>
              </a:rPr>
              <a:t>22</a:t>
            </a:fld>
            <a:endParaRPr lang="en-GB" sz="1200" b="0" strike="noStrike" spc="-1">
              <a:latin typeface="Times New Roman"/>
            </a:endParaRPr>
          </a:p>
        </p:txBody>
      </p:sp>
      <p:sp>
        <p:nvSpPr>
          <p:cNvPr id="322"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23" name="PlaceHolder 3"/>
          <p:cNvSpPr>
            <a:spLocks noGrp="1"/>
          </p:cNvSpPr>
          <p:nvPr>
            <p:ph type="body"/>
          </p:nvPr>
        </p:nvSpPr>
        <p:spPr>
          <a:xfrm>
            <a:off x="974880" y="4560840"/>
            <a:ext cx="5365440" cy="4319280"/>
          </a:xfrm>
          <a:prstGeom prst="rect">
            <a:avLst/>
          </a:prstGeom>
        </p:spPr>
        <p:txBody>
          <a:bodyPr lIns="93960" tIns="47160" rIns="93960" bIns="47160">
            <a:noAutofit/>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latin typeface="Arial"/>
              </a:rPr>
              <a:t>Cultural Differences in Ethical Concepts</a:t>
            </a:r>
            <a:endParaRPr lang="en-GB" sz="20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latin typeface="Arial"/>
              </a:rPr>
              <a:t>With regard to computer use, differences in cultures cause problems in determining what is ethical and what is not ethical.</a:t>
            </a: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latin typeface="Arial"/>
              </a:rPr>
              <a:t>Studies of ethical sensitivity to computer use reveal that individuals of different nationalities have different perspectives on ethics. </a:t>
            </a: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latin typeface="Arial"/>
              </a:rPr>
              <a:t>Difficulties arise when one nationality’s ethical behavior contradicts that of another national group. </a:t>
            </a: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a:latin typeface="Aria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D5C3CFA6-4F01-4355-B533-132D5EE8AF53}" type="slidenum">
              <a:rPr lang="en-GB" sz="1200" b="0" strike="noStrike" spc="-1">
                <a:solidFill>
                  <a:srgbClr val="000000"/>
                </a:solidFill>
                <a:latin typeface="Times New Roman"/>
              </a:rPr>
              <a:t>23</a:t>
            </a:fld>
            <a:endParaRPr lang="en-GB" sz="1200" b="0" strike="noStrike" spc="-1">
              <a:latin typeface="Times New Roman"/>
            </a:endParaRPr>
          </a:p>
        </p:txBody>
      </p:sp>
      <p:sp>
        <p:nvSpPr>
          <p:cNvPr id="325"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26" name="PlaceHolder 3"/>
          <p:cNvSpPr>
            <a:spLocks noGrp="1"/>
          </p:cNvSpPr>
          <p:nvPr>
            <p:ph type="body"/>
          </p:nvPr>
        </p:nvSpPr>
        <p:spPr>
          <a:xfrm>
            <a:off x="974880" y="4560840"/>
            <a:ext cx="5365440" cy="4319280"/>
          </a:xfrm>
          <a:prstGeom prst="rect">
            <a:avLst/>
          </a:prstGeom>
        </p:spPr>
        <p:txBody>
          <a:bodyPr lIns="93960" tIns="47160" rIns="93960" bIns="47160">
            <a:noAutofit/>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latin typeface="Arial"/>
                <a:ea typeface="Lucida Sans Unicode"/>
              </a:rPr>
              <a:t>Ethics and Education</a:t>
            </a:r>
            <a:endParaRPr lang="en-GB" sz="20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Education is overriding factor in levelling ethical perceptions within a small population</a:t>
            </a:r>
            <a:endParaRPr lang="en-GB" sz="26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Employees must be trained and kept aware of expected behavior of an ethical employee</a:t>
            </a:r>
            <a:endParaRPr lang="en-GB" sz="26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600" b="0" strike="noStrike" spc="-1">
                <a:solidFill>
                  <a:srgbClr val="222222"/>
                </a:solidFill>
                <a:latin typeface="Arial"/>
                <a:ea typeface="Lucida Sans Unicode"/>
              </a:rPr>
              <a:t>Proper ethical training is vital to creating informed and well prepared system user</a:t>
            </a:r>
            <a:endParaRPr lang="en-GB" sz="26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600" b="0" strike="noStrike" spc="-1">
              <a:latin typeface="Aria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F0706DAE-CA2A-45C8-9FBA-9A83799D4FA4}" type="slidenum">
              <a:rPr lang="en-GB" sz="1200" b="0" strike="noStrike" spc="-1">
                <a:solidFill>
                  <a:srgbClr val="000000"/>
                </a:solidFill>
                <a:latin typeface="Times New Roman"/>
              </a:rPr>
              <a:t>24</a:t>
            </a:fld>
            <a:endParaRPr lang="en-GB" sz="1200" b="0" strike="noStrike" spc="-1">
              <a:latin typeface="Times New Roman"/>
            </a:endParaRPr>
          </a:p>
        </p:txBody>
      </p:sp>
      <p:sp>
        <p:nvSpPr>
          <p:cNvPr id="331"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32" name="PlaceHolder 3"/>
          <p:cNvSpPr>
            <a:spLocks noGrp="1"/>
          </p:cNvSpPr>
          <p:nvPr>
            <p:ph type="body"/>
          </p:nvPr>
        </p:nvSpPr>
        <p:spPr>
          <a:xfrm>
            <a:off x="974880" y="4560840"/>
            <a:ext cx="5365440" cy="4319280"/>
          </a:xfrm>
          <a:prstGeom prst="rect">
            <a:avLst/>
          </a:prstGeom>
        </p:spPr>
        <p:txBody>
          <a:bodyPr lIns="93960" tIns="47160" rIns="93960" bIns="47160">
            <a:noAutofit/>
          </a:bodyPr>
          <a:lstStyle/>
          <a:p>
            <a:pPr marL="216000" indent="-216000">
              <a:lnSpc>
                <a:spcPct val="100000"/>
              </a:lnSpc>
            </a:pPr>
            <a:r>
              <a:rPr lang="en-GB" sz="1200" b="0" strike="noStrike" spc="-1">
                <a:solidFill>
                  <a:srgbClr val="000000"/>
                </a:solidFill>
                <a:latin typeface="+mn-lt"/>
                <a:ea typeface="+mn-ea"/>
              </a:rPr>
              <a:t>But, employees who have earned some level of certification or professional accreditation can be deterred from ethical lapses if they fear losing that accreditation or certification by violating a code of conduct.</a:t>
            </a:r>
            <a:endParaRPr lang="en-GB" sz="12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strike="noStrike" spc="-1">
                <a:solidFill>
                  <a:srgbClr val="000000"/>
                </a:solidFill>
                <a:latin typeface="+mn-lt"/>
                <a:ea typeface="+mn-ea"/>
              </a:rPr>
              <a:t>It is the organization’s responsibility to develop, disseminate, and enforce its policies.</a:t>
            </a:r>
            <a:endParaRPr lang="en-GB" sz="12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solidFill>
                  <a:srgbClr val="000000"/>
                </a:solidFill>
                <a:latin typeface="+mn-lt"/>
                <a:ea typeface="+mn-ea"/>
              </a:rPr>
              <a:t>Codes Of Ethics, Certifications, and Professional Organizations</a:t>
            </a:r>
            <a:endParaRPr lang="en-GB" sz="20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000000"/>
                </a:solidFill>
                <a:latin typeface="+mn-lt"/>
                <a:ea typeface="+mn-ea"/>
              </a:rPr>
              <a:t>A number of professional organizations have established codes of conduct and/or codes of ethics that members are expected to follow. </a:t>
            </a:r>
            <a:endParaRPr lang="en-GB" sz="20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000000"/>
                </a:solidFill>
                <a:latin typeface="+mn-lt"/>
                <a:ea typeface="+mn-ea"/>
              </a:rPr>
              <a:t>Codes of ethics can have a positive effect on an individual’s judgment regarding computer use. </a:t>
            </a:r>
            <a:endParaRPr lang="en-GB" sz="20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000000"/>
                </a:solidFill>
                <a:latin typeface="+mn-lt"/>
                <a:ea typeface="+mn-ea"/>
              </a:rPr>
              <a:t>Unfortunately, having a code of ethics is not enough, because many employers do not encourage their employees to join these professional organizations. </a:t>
            </a:r>
            <a:endParaRPr lang="en-GB" sz="20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000000"/>
                </a:solidFill>
                <a:latin typeface="+mn-lt"/>
                <a:ea typeface="+mn-ea"/>
              </a:rPr>
              <a:t>It is the responsibility of security professionals to act ethically and according to the policies and procedures of their employer, their professional organization, and the laws of society. </a:t>
            </a:r>
            <a:endParaRPr lang="en-GB" sz="2000" b="0" strike="noStrike" spc="-1">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a:latin typeface="Aria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03DBC7D0-19EA-4A51-BDCB-34388C8F8024}" type="slidenum">
              <a:rPr lang="en-GB" sz="1200" b="0" strike="noStrike" spc="-1">
                <a:solidFill>
                  <a:srgbClr val="000000"/>
                </a:solidFill>
                <a:latin typeface="Times New Roman"/>
              </a:rPr>
              <a:t>25</a:t>
            </a:fld>
            <a:endParaRPr lang="en-GB" sz="1200" b="0" strike="noStrike" spc="-1">
              <a:latin typeface="Times New Roman"/>
            </a:endParaRPr>
          </a:p>
        </p:txBody>
      </p:sp>
      <p:sp>
        <p:nvSpPr>
          <p:cNvPr id="334"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35" name="PlaceHolder 3"/>
          <p:cNvSpPr>
            <a:spLocks noGrp="1"/>
          </p:cNvSpPr>
          <p:nvPr>
            <p:ph type="body"/>
          </p:nvPr>
        </p:nvSpPr>
        <p:spPr>
          <a:xfrm>
            <a:off x="974880" y="4560840"/>
            <a:ext cx="5365440" cy="4319280"/>
          </a:xfrm>
          <a:prstGeom prst="rect">
            <a:avLst/>
          </a:prstGeom>
        </p:spPr>
        <p:txBody>
          <a:bodyPr lIns="93960" tIns="47160" rIns="93960" bIns="47160">
            <a:noAutofit/>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latin typeface="Arial"/>
              </a:rPr>
              <a:t>Association of Computing Machinery</a:t>
            </a:r>
            <a:endParaRPr lang="en-GB" sz="2000" b="0" strike="noStrike" spc="-1">
              <a:latin typeface="Arial"/>
            </a:endParaRPr>
          </a:p>
          <a:p>
            <a:pPr marL="216000" indent="-216000">
              <a:lnSpc>
                <a:spcPct val="8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latin typeface="Arial"/>
              </a:rPr>
              <a:t>The ACM (www.acm.org) is a respected professional society, originally established in 1947 as “the world's first educational and scientific computing society.” </a:t>
            </a:r>
          </a:p>
          <a:p>
            <a:pPr marL="216000" indent="-216000">
              <a:lnSpc>
                <a:spcPct val="8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latin typeface="Arial"/>
              </a:rPr>
              <a:t>The ACM’s code of ethics requires members to perform their duties in a manner befitting an ethical computing professional. </a:t>
            </a:r>
          </a:p>
          <a:p>
            <a:pPr marL="216000" indent="-216000">
              <a:lnSpc>
                <a:spcPct val="8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latin typeface="Arial"/>
              </a:rPr>
              <a:t>The code contains specific references to protecting the confidentiality of information, causing no harm, protecting the privacy of others, and respecting the intellectual property and copyrights of others. </a:t>
            </a: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a:latin typeface="Aria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C1A4DF56-037A-4351-88C0-E2E6D97B8FC2}" type="slidenum">
              <a:rPr lang="en-GB" sz="1200" b="0" strike="noStrike" spc="-1">
                <a:solidFill>
                  <a:srgbClr val="000000"/>
                </a:solidFill>
                <a:latin typeface="Times New Roman"/>
              </a:rPr>
              <a:t>26</a:t>
            </a:fld>
            <a:endParaRPr lang="en-GB" sz="1200" b="0" strike="noStrike" spc="-1">
              <a:latin typeface="Times New Roman"/>
            </a:endParaRPr>
          </a:p>
        </p:txBody>
      </p:sp>
      <p:sp>
        <p:nvSpPr>
          <p:cNvPr id="337"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38" name="PlaceHolder 3"/>
          <p:cNvSpPr>
            <a:spLocks noGrp="1"/>
          </p:cNvSpPr>
          <p:nvPr>
            <p:ph type="body"/>
          </p:nvPr>
        </p:nvSpPr>
        <p:spPr>
          <a:xfrm>
            <a:off x="974880" y="4560840"/>
            <a:ext cx="5365440" cy="4319280"/>
          </a:xfrm>
          <a:prstGeom prst="rect">
            <a:avLst/>
          </a:prstGeom>
        </p:spPr>
        <p:txBody>
          <a:bodyPr lIns="93960" tIns="47160" rIns="93960" bIns="47160">
            <a:noAutofit/>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dirty="0">
                <a:latin typeface="Arial"/>
              </a:rPr>
              <a:t>International Information Systems Security Certification Consortium</a:t>
            </a:r>
            <a:endParaRPr lang="en-GB" sz="2000" b="0" strike="noStrike" spc="-1" dirty="0">
              <a:latin typeface="Arial"/>
            </a:endParaRPr>
          </a:p>
          <a:p>
            <a:pPr marL="216000" indent="-216000">
              <a:lnSpc>
                <a:spcPct val="8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latin typeface="Arial"/>
              </a:rPr>
              <a:t>The (ISC)</a:t>
            </a:r>
            <a:r>
              <a:rPr lang="en-GB" sz="2000" b="0" strike="noStrike" spc="-1" baseline="30000" dirty="0">
                <a:latin typeface="Arial"/>
              </a:rPr>
              <a:t>2</a:t>
            </a:r>
            <a:r>
              <a:rPr lang="en-GB" sz="2000" b="0" strike="noStrike" spc="-1" dirty="0">
                <a:latin typeface="Arial"/>
              </a:rPr>
              <a:t> (www.isc2.org) is a nonprofit organization that focuses on the development and implementation of information security certifications and credentials. </a:t>
            </a:r>
          </a:p>
          <a:p>
            <a:pPr marL="216000" indent="-216000">
              <a:lnSpc>
                <a:spcPct val="8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latin typeface="Arial"/>
              </a:rPr>
              <a:t>The code of ethics put forth by (ISC)</a:t>
            </a:r>
            <a:r>
              <a:rPr lang="en-GB" sz="2000" b="0" strike="noStrike" spc="-1" baseline="30000" dirty="0">
                <a:latin typeface="Arial"/>
              </a:rPr>
              <a:t>2</a:t>
            </a:r>
            <a:r>
              <a:rPr lang="en-GB" sz="2000" b="0" strike="noStrike" spc="-1" dirty="0">
                <a:latin typeface="Arial"/>
              </a:rPr>
              <a:t> is primarily designed for information security professionals who have earned a certification from (ISC)</a:t>
            </a:r>
            <a:r>
              <a:rPr lang="en-GB" sz="2000" b="0" strike="noStrike" spc="-1" baseline="30000" dirty="0">
                <a:latin typeface="Arial"/>
              </a:rPr>
              <a:t>2</a:t>
            </a:r>
            <a:r>
              <a:rPr lang="en-GB" sz="2000" b="0" strike="noStrike" spc="-1" dirty="0">
                <a:latin typeface="Arial"/>
              </a:rPr>
              <a:t>. </a:t>
            </a:r>
          </a:p>
          <a:p>
            <a:pPr marL="216000" indent="-216000">
              <a:lnSpc>
                <a:spcPct val="8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latin typeface="Arial"/>
              </a:rPr>
              <a:t>This code focuses on four mandatory canons: </a:t>
            </a:r>
          </a:p>
          <a:p>
            <a:pPr marL="216000" indent="-216000">
              <a:lnSpc>
                <a:spcPct val="80000"/>
              </a:lnSpc>
              <a:spcBef>
                <a:spcPts val="451"/>
              </a:spcBef>
              <a:buClr>
                <a:srgbClr val="000000"/>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latin typeface="Arial"/>
              </a:rPr>
              <a:t>Protect society, the commonwealth, and the infrastructure; </a:t>
            </a:r>
          </a:p>
          <a:p>
            <a:pPr marL="216000" indent="-216000">
              <a:lnSpc>
                <a:spcPct val="80000"/>
              </a:lnSpc>
              <a:spcBef>
                <a:spcPts val="451"/>
              </a:spcBef>
              <a:buClr>
                <a:srgbClr val="000000"/>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latin typeface="Arial"/>
              </a:rPr>
              <a:t>Act </a:t>
            </a:r>
            <a:r>
              <a:rPr lang="en-GB" sz="2000" b="0" strike="noStrike" spc="-1" dirty="0" err="1">
                <a:latin typeface="Arial"/>
              </a:rPr>
              <a:t>honorably</a:t>
            </a:r>
            <a:r>
              <a:rPr lang="en-GB" sz="2000" b="0" strike="noStrike" spc="-1" dirty="0">
                <a:latin typeface="Arial"/>
              </a:rPr>
              <a:t>, honestly, justly, responsibly, and legally; </a:t>
            </a:r>
          </a:p>
          <a:p>
            <a:pPr marL="216000" indent="-216000">
              <a:lnSpc>
                <a:spcPct val="80000"/>
              </a:lnSpc>
              <a:spcBef>
                <a:spcPts val="451"/>
              </a:spcBef>
              <a:buClr>
                <a:srgbClr val="000000"/>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latin typeface="Arial"/>
              </a:rPr>
              <a:t>Provide diligent and competent service to principals; and </a:t>
            </a:r>
          </a:p>
          <a:p>
            <a:pPr marL="216000" indent="-216000">
              <a:lnSpc>
                <a:spcPct val="80000"/>
              </a:lnSpc>
              <a:spcBef>
                <a:spcPts val="451"/>
              </a:spcBef>
              <a:buClr>
                <a:srgbClr val="000000"/>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latin typeface="Arial"/>
              </a:rPr>
              <a:t>Advance and protect the profession.</a:t>
            </a: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dirty="0">
              <a:latin typeface="Aria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9"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11E0E187-32C4-4204-A09E-AC6930A3A031}" type="slidenum">
              <a:rPr lang="en-GB" sz="1200" b="0" strike="noStrike" spc="-1">
                <a:solidFill>
                  <a:srgbClr val="000000"/>
                </a:solidFill>
                <a:latin typeface="Times New Roman"/>
              </a:rPr>
              <a:t>27</a:t>
            </a:fld>
            <a:endParaRPr lang="en-GB" sz="1200" b="0" strike="noStrike" spc="-1">
              <a:latin typeface="Times New Roman"/>
            </a:endParaRPr>
          </a:p>
        </p:txBody>
      </p:sp>
      <p:sp>
        <p:nvSpPr>
          <p:cNvPr id="340"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41" name="PlaceHolder 3"/>
          <p:cNvSpPr>
            <a:spLocks noGrp="1"/>
          </p:cNvSpPr>
          <p:nvPr>
            <p:ph type="body"/>
          </p:nvPr>
        </p:nvSpPr>
        <p:spPr>
          <a:xfrm>
            <a:off x="974880" y="4560840"/>
            <a:ext cx="5365440" cy="4319280"/>
          </a:xfrm>
          <a:prstGeom prst="rect">
            <a:avLst/>
          </a:prstGeom>
        </p:spPr>
        <p:txBody>
          <a:bodyPr lIns="93960" tIns="47160" rIns="93960" bIns="47160">
            <a:noAutofit/>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latin typeface="Arial"/>
                <a:ea typeface="Lucida Sans Unicode"/>
              </a:rPr>
              <a:t>System Administration, Networking, and Security Institute</a:t>
            </a:r>
            <a:endParaRPr lang="en-GB" sz="2000" b="0" strike="noStrike" spc="-1">
              <a:latin typeface="Arial"/>
            </a:endParaRPr>
          </a:p>
          <a:p>
            <a:pPr marL="343080" indent="-342720">
              <a:lnSpc>
                <a:spcPct val="100000"/>
              </a:lnSpc>
              <a:spcBef>
                <a:spcPts val="51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2600" b="0" strike="noStrike" spc="-1">
                <a:solidFill>
                  <a:srgbClr val="222222"/>
                </a:solidFill>
                <a:latin typeface="Arial"/>
                <a:ea typeface="Lucida Sans Unicode"/>
              </a:rPr>
              <a:t>SANS (formerly System Administration, Networking, and Security Institute)</a:t>
            </a:r>
            <a:endParaRPr lang="en-GB" sz="26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Professional organization with a large membership dedicated to protection of information and systems</a:t>
            </a:r>
            <a:endParaRPr lang="en-GB" sz="2400" b="0" strike="noStrike" spc="-1">
              <a:latin typeface="Arial"/>
            </a:endParaRPr>
          </a:p>
          <a:p>
            <a:pPr marL="743040" lvl="1" indent="-285480">
              <a:lnSpc>
                <a:spcPct val="100000"/>
              </a:lnSpc>
              <a:spcBef>
                <a:spcPts val="479"/>
              </a:spcBef>
              <a:buClr>
                <a:srgbClr val="222222"/>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a:solidFill>
                  <a:srgbClr val="222222"/>
                </a:solidFill>
                <a:latin typeface="Arial"/>
                <a:ea typeface="Lucida Sans Unicode"/>
              </a:rPr>
              <a:t>SANS offers set of certifications called Global Information Assurance Certification (GIAC)‏</a:t>
            </a:r>
            <a:endParaRPr lang="en-GB" sz="2400" b="0" strike="noStrike" spc="-1">
              <a:latin typeface="Aria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CC22CC6C-3ABF-4600-B3AC-DEBB7BBA32B1}" type="slidenum">
              <a:rPr lang="en-GB" sz="1200" b="0" strike="noStrike" spc="-1">
                <a:solidFill>
                  <a:srgbClr val="000000"/>
                </a:solidFill>
                <a:latin typeface="Times New Roman"/>
              </a:rPr>
              <a:t>28</a:t>
            </a:fld>
            <a:endParaRPr lang="en-GB" sz="1200" b="0" strike="noStrike" spc="-1">
              <a:latin typeface="Times New Roman"/>
            </a:endParaRPr>
          </a:p>
        </p:txBody>
      </p:sp>
      <p:sp>
        <p:nvSpPr>
          <p:cNvPr id="343" name="CustomShape 2"/>
          <p:cNvSpPr/>
          <p:nvPr/>
        </p:nvSpPr>
        <p:spPr>
          <a:xfrm>
            <a:off x="1219320" y="720720"/>
            <a:ext cx="4876560" cy="3600000"/>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344" name="PlaceHolder 3"/>
          <p:cNvSpPr>
            <a:spLocks noGrp="1"/>
          </p:cNvSpPr>
          <p:nvPr>
            <p:ph type="body"/>
          </p:nvPr>
        </p:nvSpPr>
        <p:spPr>
          <a:xfrm>
            <a:off x="974880" y="4560840"/>
            <a:ext cx="5365440" cy="4319280"/>
          </a:xfrm>
          <a:prstGeom prst="rect">
            <a:avLst/>
          </a:prstGeom>
        </p:spPr>
        <p:txBody>
          <a:bodyPr lIns="93960" tIns="47160" rIns="93960" bIns="47160">
            <a:noAutofit/>
          </a:bodyPr>
          <a:lstStyle/>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1" strike="noStrike" spc="-1">
                <a:latin typeface="Arial"/>
              </a:rPr>
              <a:t>Information Systems Audit and Control Association</a:t>
            </a:r>
            <a:endParaRPr lang="en-GB" sz="2000" b="0" strike="noStrike" spc="-1">
              <a:latin typeface="Arial"/>
            </a:endParaRPr>
          </a:p>
          <a:p>
            <a:pPr marL="216000" indent="-216000">
              <a:lnSpc>
                <a:spcPct val="8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latin typeface="Arial"/>
              </a:rPr>
              <a:t>The Information Systems Audit and Control Association or ISACA (www.isaca.org) is a professional association with a focus on auditing, control, and security.  </a:t>
            </a:r>
          </a:p>
          <a:p>
            <a:pPr marL="216000" indent="-216000">
              <a:lnSpc>
                <a:spcPct val="8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latin typeface="Arial"/>
              </a:rPr>
              <a:t>Although it does not focus exclusively on information security, the Certified Information Systems Auditor or CISA certification does contain many information security components.  </a:t>
            </a:r>
          </a:p>
          <a:p>
            <a:pPr marL="216000" indent="-216000">
              <a:lnSpc>
                <a:spcPct val="8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latin typeface="Arial"/>
              </a:rPr>
              <a:t>The ISACA also has a code of ethics for its professionals. It requires many of the same high standards for ethical performance as the other organizations and certifications.</a:t>
            </a: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a:latin typeface="Aria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5"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CE0EBB7E-8974-49E5-8DDF-AEB42EC720B4}" type="slidenum">
              <a:rPr lang="en-GB" sz="1200" b="0" strike="noStrike" spc="-1">
                <a:solidFill>
                  <a:srgbClr val="000000"/>
                </a:solidFill>
                <a:latin typeface="Times New Roman"/>
              </a:rPr>
              <a:t>29</a:t>
            </a:fld>
            <a:endParaRPr lang="en-GB" sz="1200" b="0" strike="noStrike" spc="-1">
              <a:latin typeface="Times New Roman"/>
            </a:endParaRPr>
          </a:p>
        </p:txBody>
      </p:sp>
      <p:sp>
        <p:nvSpPr>
          <p:cNvPr id="346" name="PlaceHolder 2"/>
          <p:cNvSpPr>
            <a:spLocks noGrp="1" noRot="1" noChangeAspect="1"/>
          </p:cNvSpPr>
          <p:nvPr>
            <p:ph type="sldImg"/>
          </p:nvPr>
        </p:nvSpPr>
        <p:spPr>
          <a:xfrm>
            <a:off x="2914560" y="531720"/>
            <a:ext cx="3543120" cy="2657160"/>
          </a:xfrm>
          <a:prstGeom prst="rect">
            <a:avLst/>
          </a:prstGeom>
        </p:spPr>
      </p:sp>
      <p:sp>
        <p:nvSpPr>
          <p:cNvPr id="347" name="PlaceHolder 3"/>
          <p:cNvSpPr>
            <a:spLocks noGrp="1"/>
          </p:cNvSpPr>
          <p:nvPr>
            <p:ph type="body"/>
          </p:nvPr>
        </p:nvSpPr>
        <p:spPr>
          <a:xfrm>
            <a:off x="974880" y="4560840"/>
            <a:ext cx="5365440" cy="4319280"/>
          </a:xfrm>
          <a:prstGeom prst="rect">
            <a:avLst/>
          </a:prstGeom>
        </p:spPr>
        <p:txBody>
          <a:bodyPr lIns="93960" tIns="47160" rIns="93960" bIns="47160" anchor="ctr">
            <a:noAutofit/>
          </a:bodyPr>
          <a:lstStyle/>
          <a:p>
            <a:pPr marL="216000" indent="-216000">
              <a:lnSpc>
                <a:spcPct val="100000"/>
              </a:lnSpc>
            </a:pPr>
            <a:r>
              <a:rPr lang="en-GB" sz="2000" b="1" strike="noStrike" spc="-1">
                <a:latin typeface="Arial"/>
              </a:rPr>
              <a:t>Information Systems Security Association (ISSA)‏</a:t>
            </a:r>
            <a:endParaRPr lang="en-GB" sz="2000" b="0" strike="noStrike" spc="-1">
              <a:latin typeface="Arial"/>
            </a:endParaRPr>
          </a:p>
          <a:p>
            <a:pPr marL="216000" indent="-216000">
              <a:lnSpc>
                <a:spcPct val="100000"/>
              </a:lnSpc>
            </a:pPr>
            <a:r>
              <a:rPr lang="en-GB" sz="2000" b="0" strike="noStrike" spc="-1">
                <a:latin typeface="Arial"/>
              </a:rPr>
              <a:t>Nonprofit society of information security (IS) professionals</a:t>
            </a:r>
          </a:p>
          <a:p>
            <a:pPr marL="216000" indent="-216000">
              <a:lnSpc>
                <a:spcPct val="100000"/>
              </a:lnSpc>
            </a:pPr>
            <a:r>
              <a:rPr lang="en-GB" sz="2000" b="0" strike="noStrike" spc="-1">
                <a:latin typeface="Arial"/>
              </a:rPr>
              <a:t>Primary mission to bring together qualified IS practitioners for information exchange and educational development</a:t>
            </a:r>
          </a:p>
          <a:p>
            <a:pPr marL="216000" indent="-216000">
              <a:lnSpc>
                <a:spcPct val="100000"/>
              </a:lnSpc>
            </a:pPr>
            <a:r>
              <a:rPr lang="en-GB" sz="2000" b="0" strike="noStrike" spc="-1">
                <a:latin typeface="Arial"/>
              </a:rPr>
              <a:t>Promotes code of ethics similar to (ISC)</a:t>
            </a:r>
            <a:r>
              <a:rPr lang="en-GB" sz="2000" b="0" strike="noStrike" spc="-1" baseline="30000">
                <a:latin typeface="Arial"/>
              </a:rPr>
              <a:t>2</a:t>
            </a:r>
            <a:r>
              <a:rPr lang="en-GB" sz="2000" b="0" strike="noStrike" spc="-1">
                <a:latin typeface="Arial"/>
              </a:rPr>
              <a:t>, ISACA, and ACM</a:t>
            </a:r>
          </a:p>
          <a:p>
            <a:pPr marL="216000" indent="-216000">
              <a:lnSpc>
                <a:spcPct val="100000"/>
              </a:lnSpc>
            </a:pPr>
            <a:endParaRPr lang="en-GB" sz="2000" b="0" strike="noStrike" spc="-1">
              <a:latin typeface="Aria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6"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4E1D6D69-AC67-4BBD-80B3-C4E57C6F84A4}" type="slidenum">
              <a:rPr lang="en-GB" sz="1200" b="0" strike="noStrike" spc="-1">
                <a:solidFill>
                  <a:srgbClr val="000000"/>
                </a:solidFill>
                <a:latin typeface="Times New Roman"/>
              </a:rPr>
              <a:t>30</a:t>
            </a:fld>
            <a:endParaRPr lang="en-GB" sz="1200" b="0" strike="noStrike" spc="-1">
              <a:latin typeface="Times New Roman"/>
            </a:endParaRPr>
          </a:p>
        </p:txBody>
      </p:sp>
      <p:sp>
        <p:nvSpPr>
          <p:cNvPr id="367" name="PlaceHolder 2"/>
          <p:cNvSpPr>
            <a:spLocks noGrp="1" noRot="1" noChangeAspect="1"/>
          </p:cNvSpPr>
          <p:nvPr>
            <p:ph type="sldImg"/>
          </p:nvPr>
        </p:nvSpPr>
        <p:spPr>
          <a:xfrm>
            <a:off x="2914560" y="531720"/>
            <a:ext cx="3543120" cy="2657160"/>
          </a:xfrm>
          <a:prstGeom prst="rect">
            <a:avLst/>
          </a:prstGeom>
        </p:spPr>
      </p:sp>
      <p:sp>
        <p:nvSpPr>
          <p:cNvPr id="368" name="PlaceHolder 3"/>
          <p:cNvSpPr>
            <a:spLocks noGrp="1"/>
          </p:cNvSpPr>
          <p:nvPr>
            <p:ph type="body"/>
          </p:nvPr>
        </p:nvSpPr>
        <p:spPr>
          <a:xfrm>
            <a:off x="974880" y="4560840"/>
            <a:ext cx="5365440" cy="4319280"/>
          </a:xfrm>
          <a:prstGeom prst="rect">
            <a:avLst/>
          </a:prstGeom>
        </p:spPr>
        <p:txBody>
          <a:bodyPr lIns="93960" tIns="47160" rIns="93960" bIns="47160" anchor="ctr">
            <a:noAutofit/>
          </a:bodyPr>
          <a:lstStyle/>
          <a:p>
            <a:endParaRPr lang="en-GB" sz="2000" b="0" strike="noStrike" spc="-1">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5" name="PlaceHolder 2"/>
          <p:cNvSpPr>
            <a:spLocks noGrp="1"/>
          </p:cNvSpPr>
          <p:nvPr>
            <p:ph type="subTitle"/>
          </p:nvPr>
        </p:nvSpPr>
        <p:spPr>
          <a:xfrm>
            <a:off x="228600" y="1295280"/>
            <a:ext cx="8762760" cy="48304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7" name="PlaceHolder 2"/>
          <p:cNvSpPr>
            <a:spLocks noGrp="1"/>
          </p:cNvSpPr>
          <p:nvPr>
            <p:ph type="body"/>
          </p:nvPr>
        </p:nvSpPr>
        <p:spPr>
          <a:xfrm>
            <a:off x="228600" y="1295280"/>
            <a:ext cx="876276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9"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45720" y="27720"/>
            <a:ext cx="9052200" cy="481572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14"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5"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6"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18"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9"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20" name="PlaceHolder 4"/>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22"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23"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24" name="PlaceHolder 4"/>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26" name="PlaceHolder 2"/>
          <p:cNvSpPr>
            <a:spLocks noGrp="1"/>
          </p:cNvSpPr>
          <p:nvPr>
            <p:ph type="body"/>
          </p:nvPr>
        </p:nvSpPr>
        <p:spPr>
          <a:xfrm>
            <a:off x="228600" y="129528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27" name="PlaceHolder 3"/>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29"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0"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1"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2" name="PlaceHolder 5"/>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34" name="PlaceHolder 2"/>
          <p:cNvSpPr>
            <a:spLocks noGrp="1"/>
          </p:cNvSpPr>
          <p:nvPr>
            <p:ph type="body"/>
          </p:nvPr>
        </p:nvSpPr>
        <p:spPr>
          <a:xfrm>
            <a:off x="2286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5" name="PlaceHolder 3"/>
          <p:cNvSpPr>
            <a:spLocks noGrp="1"/>
          </p:cNvSpPr>
          <p:nvPr>
            <p:ph type="body"/>
          </p:nvPr>
        </p:nvSpPr>
        <p:spPr>
          <a:xfrm>
            <a:off x="31914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6" name="PlaceHolder 4"/>
          <p:cNvSpPr>
            <a:spLocks noGrp="1"/>
          </p:cNvSpPr>
          <p:nvPr>
            <p:ph type="body"/>
          </p:nvPr>
        </p:nvSpPr>
        <p:spPr>
          <a:xfrm>
            <a:off x="61542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7" name="PlaceHolder 5"/>
          <p:cNvSpPr>
            <a:spLocks noGrp="1"/>
          </p:cNvSpPr>
          <p:nvPr>
            <p:ph type="body"/>
          </p:nvPr>
        </p:nvSpPr>
        <p:spPr>
          <a:xfrm>
            <a:off x="2286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8" name="PlaceHolder 6"/>
          <p:cNvSpPr>
            <a:spLocks noGrp="1"/>
          </p:cNvSpPr>
          <p:nvPr>
            <p:ph type="body"/>
          </p:nvPr>
        </p:nvSpPr>
        <p:spPr>
          <a:xfrm>
            <a:off x="31914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9" name="PlaceHolder 7"/>
          <p:cNvSpPr>
            <a:spLocks noGrp="1"/>
          </p:cNvSpPr>
          <p:nvPr>
            <p:ph type="body"/>
          </p:nvPr>
        </p:nvSpPr>
        <p:spPr>
          <a:xfrm>
            <a:off x="61542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43" name="PlaceHolder 2"/>
          <p:cNvSpPr>
            <a:spLocks noGrp="1"/>
          </p:cNvSpPr>
          <p:nvPr>
            <p:ph type="subTitle"/>
          </p:nvPr>
        </p:nvSpPr>
        <p:spPr>
          <a:xfrm>
            <a:off x="228600" y="1295280"/>
            <a:ext cx="8762760" cy="48304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45" name="PlaceHolder 2"/>
          <p:cNvSpPr>
            <a:spLocks noGrp="1"/>
          </p:cNvSpPr>
          <p:nvPr>
            <p:ph type="body"/>
          </p:nvPr>
        </p:nvSpPr>
        <p:spPr>
          <a:xfrm>
            <a:off x="228600" y="1295280"/>
            <a:ext cx="876276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47"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48"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45720" y="27720"/>
            <a:ext cx="9052200" cy="481572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52"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53"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54"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56"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57"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58" name="PlaceHolder 4"/>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60"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1"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2" name="PlaceHolder 4"/>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64" name="PlaceHolder 2"/>
          <p:cNvSpPr>
            <a:spLocks noGrp="1"/>
          </p:cNvSpPr>
          <p:nvPr>
            <p:ph type="body"/>
          </p:nvPr>
        </p:nvSpPr>
        <p:spPr>
          <a:xfrm>
            <a:off x="228600" y="129528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5" name="PlaceHolder 3"/>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67"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8"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9"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0" name="PlaceHolder 5"/>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72" name="PlaceHolder 2"/>
          <p:cNvSpPr>
            <a:spLocks noGrp="1"/>
          </p:cNvSpPr>
          <p:nvPr>
            <p:ph type="body"/>
          </p:nvPr>
        </p:nvSpPr>
        <p:spPr>
          <a:xfrm>
            <a:off x="2286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3" name="PlaceHolder 3"/>
          <p:cNvSpPr>
            <a:spLocks noGrp="1"/>
          </p:cNvSpPr>
          <p:nvPr>
            <p:ph type="body"/>
          </p:nvPr>
        </p:nvSpPr>
        <p:spPr>
          <a:xfrm>
            <a:off x="31914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4" name="PlaceHolder 4"/>
          <p:cNvSpPr>
            <a:spLocks noGrp="1"/>
          </p:cNvSpPr>
          <p:nvPr>
            <p:ph type="body"/>
          </p:nvPr>
        </p:nvSpPr>
        <p:spPr>
          <a:xfrm>
            <a:off x="61542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5" name="PlaceHolder 5"/>
          <p:cNvSpPr>
            <a:spLocks noGrp="1"/>
          </p:cNvSpPr>
          <p:nvPr>
            <p:ph type="body"/>
          </p:nvPr>
        </p:nvSpPr>
        <p:spPr>
          <a:xfrm>
            <a:off x="2286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6" name="PlaceHolder 6"/>
          <p:cNvSpPr>
            <a:spLocks noGrp="1"/>
          </p:cNvSpPr>
          <p:nvPr>
            <p:ph type="body"/>
          </p:nvPr>
        </p:nvSpPr>
        <p:spPr>
          <a:xfrm>
            <a:off x="31914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7" name="PlaceHolder 7"/>
          <p:cNvSpPr>
            <a:spLocks noGrp="1"/>
          </p:cNvSpPr>
          <p:nvPr>
            <p:ph type="body"/>
          </p:nvPr>
        </p:nvSpPr>
        <p:spPr>
          <a:xfrm>
            <a:off x="61542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28600"/>
            <a:ext cx="8229240" cy="622440"/>
          </a:xfrm>
          <a:prstGeom prst="rect">
            <a:avLst/>
          </a:prstGeom>
        </p:spPr>
        <p:txBody>
          <a:bodyPr>
            <a:noAutofit/>
          </a:bodyPr>
          <a:lstStyle/>
          <a:p>
            <a:pPr algn="ctr">
              <a:lnSpc>
                <a:spcPct val="100000"/>
              </a:lnSpc>
            </a:pPr>
            <a:r>
              <a:rPr lang="en-US" sz="3600" b="0" strike="noStrike" spc="-1">
                <a:solidFill>
                  <a:srgbClr val="000000"/>
                </a:solidFill>
                <a:latin typeface="Arial"/>
                <a:ea typeface="Verdana"/>
              </a:rPr>
              <a:t>Click to edit Master title style</a:t>
            </a:r>
            <a:endParaRPr lang="en-US" sz="3600" b="0" strike="noStrike" spc="-1">
              <a:solidFill>
                <a:srgbClr val="000000"/>
              </a:solidFill>
              <a:latin typeface="Arial"/>
            </a:endParaRPr>
          </a:p>
        </p:txBody>
      </p:sp>
      <p:sp>
        <p:nvSpPr>
          <p:cNvPr id="5" name="PlaceHolder 2"/>
          <p:cNvSpPr>
            <a:spLocks noGrp="1"/>
          </p:cNvSpPr>
          <p:nvPr>
            <p:ph type="body"/>
          </p:nvPr>
        </p:nvSpPr>
        <p:spPr>
          <a:xfrm>
            <a:off x="457200" y="816480"/>
            <a:ext cx="8229240" cy="478440"/>
          </a:xfrm>
          <a:prstGeom prst="rect">
            <a:avLst/>
          </a:prstGeom>
        </p:spPr>
        <p:txBody>
          <a:bodyPr>
            <a:noAutofit/>
          </a:bodyPr>
          <a:lstStyle/>
          <a:p>
            <a:pPr>
              <a:lnSpc>
                <a:spcPct val="100000"/>
              </a:lnSpc>
              <a:tabLst>
                <a:tab pos="0" algn="l"/>
              </a:tabLst>
            </a:pPr>
            <a:r>
              <a:rPr lang="en-US" sz="2400" b="0" strike="noStrike" spc="-1">
                <a:solidFill>
                  <a:srgbClr val="FFFFFF"/>
                </a:solidFill>
                <a:latin typeface="Arial"/>
                <a:ea typeface="Verdana"/>
              </a:rPr>
              <a:t>Add edition here</a:t>
            </a:r>
            <a:endParaRPr lang="en-US" sz="2400" b="0" strike="noStrike" spc="-1">
              <a:solidFill>
                <a:srgbClr val="000000"/>
              </a:solidFill>
              <a:latin typeface="Arial"/>
            </a:endParaRPr>
          </a:p>
        </p:txBody>
      </p:sp>
      <p:sp>
        <p:nvSpPr>
          <p:cNvPr id="2" name="PlaceHolder 3"/>
          <p:cNvSpPr>
            <a:spLocks noGrp="1"/>
          </p:cNvSpPr>
          <p:nvPr>
            <p:ph type="body"/>
          </p:nvPr>
        </p:nvSpPr>
        <p:spPr>
          <a:xfrm>
            <a:off x="5029200" y="1600200"/>
            <a:ext cx="3657240" cy="1599840"/>
          </a:xfrm>
          <a:prstGeom prst="rect">
            <a:avLst/>
          </a:prstGeom>
        </p:spPr>
        <p:txBody>
          <a:bodyPr anchor="b">
            <a:noAutofit/>
          </a:bodyPr>
          <a:lstStyle/>
          <a:p>
            <a:pPr>
              <a:lnSpc>
                <a:spcPct val="100000"/>
              </a:lnSpc>
              <a:tabLst>
                <a:tab pos="0" algn="l"/>
              </a:tabLst>
            </a:pPr>
            <a:r>
              <a:rPr lang="en-US" sz="4400" b="0" strike="noStrike" spc="-1">
                <a:solidFill>
                  <a:srgbClr val="000000"/>
                </a:solidFill>
                <a:latin typeface="Arial"/>
                <a:ea typeface="Verdana"/>
              </a:rPr>
              <a:t>Chapter ##</a:t>
            </a:r>
            <a:endParaRPr lang="en-US" sz="4400" b="0" strike="noStrike" spc="-1">
              <a:solidFill>
                <a:srgbClr val="000000"/>
              </a:solidFill>
              <a:latin typeface="Arial"/>
            </a:endParaRPr>
          </a:p>
        </p:txBody>
      </p:sp>
      <p:sp>
        <p:nvSpPr>
          <p:cNvPr id="3" name="PlaceHolder 4"/>
          <p:cNvSpPr>
            <a:spLocks noGrp="1"/>
          </p:cNvSpPr>
          <p:nvPr>
            <p:ph type="body"/>
          </p:nvPr>
        </p:nvSpPr>
        <p:spPr>
          <a:xfrm>
            <a:off x="5029200" y="3200400"/>
            <a:ext cx="3657240" cy="2925360"/>
          </a:xfrm>
          <a:prstGeom prst="rect">
            <a:avLst/>
          </a:prstGeom>
        </p:spPr>
        <p:txBody>
          <a:bodyPr>
            <a:noAutofit/>
          </a:bodyPr>
          <a:lstStyle/>
          <a:p>
            <a:pPr>
              <a:lnSpc>
                <a:spcPct val="100000"/>
              </a:lnSpc>
              <a:tabLst>
                <a:tab pos="0" algn="l"/>
              </a:tabLst>
            </a:pPr>
            <a:r>
              <a:rPr lang="en-US" sz="2800" b="0" strike="noStrike" spc="-1">
                <a:solidFill>
                  <a:srgbClr val="000000"/>
                </a:solidFill>
                <a:latin typeface="Arial"/>
                <a:ea typeface="Verdana"/>
              </a:rPr>
              <a:t>Chapter title</a:t>
            </a:r>
            <a:endParaRPr lang="en-US" sz="28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 y="27720"/>
            <a:ext cx="9052200" cy="1038600"/>
          </a:xfrm>
          <a:prstGeom prst="rect">
            <a:avLst/>
          </a:prstGeom>
        </p:spPr>
        <p:txBody>
          <a:bodyPr anchor="ctr">
            <a:normAutofit/>
          </a:bodyPr>
          <a:lstStyle/>
          <a:p>
            <a:pPr algn="ctr">
              <a:lnSpc>
                <a:spcPct val="100000"/>
              </a:lnSpc>
            </a:pPr>
            <a:r>
              <a:rPr lang="en-US" sz="3600" b="0" strike="noStrike" spc="-1">
                <a:solidFill>
                  <a:srgbClr val="000000"/>
                </a:solidFill>
                <a:latin typeface="Arial"/>
                <a:ea typeface="Verdana"/>
              </a:rPr>
              <a:t>Click to edit Master title style</a:t>
            </a:r>
            <a:endParaRPr lang="en-US" sz="3600" b="0" strike="noStrike" spc="-1">
              <a:solidFill>
                <a:srgbClr val="000000"/>
              </a:solidFill>
              <a:latin typeface="Arial"/>
            </a:endParaRPr>
          </a:p>
        </p:txBody>
      </p:sp>
      <p:sp>
        <p:nvSpPr>
          <p:cNvPr id="41" name="PlaceHolder 2"/>
          <p:cNvSpPr>
            <a:spLocks noGrp="1"/>
          </p:cNvSpPr>
          <p:nvPr>
            <p:ph type="body"/>
          </p:nvPr>
        </p:nvSpPr>
        <p:spPr>
          <a:xfrm>
            <a:off x="228600" y="1295280"/>
            <a:ext cx="8762760" cy="4830480"/>
          </a:xfrm>
          <a:prstGeom prst="rect">
            <a:avLst/>
          </a:prstGeom>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Click to edit Master text styles</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Second level</a:t>
            </a:r>
            <a:endParaRPr lang="en-US" sz="2400" b="0" strike="noStrike" spc="-1">
              <a:solidFill>
                <a:srgbClr val="000000"/>
              </a:solidFill>
              <a:latin typeface="Arial"/>
            </a:endParaRPr>
          </a:p>
          <a:p>
            <a:pPr marL="1143000" lvl="2" indent="-228240">
              <a:lnSpc>
                <a:spcPct val="100000"/>
              </a:lnSpc>
              <a:spcBef>
                <a:spcPts val="439"/>
              </a:spcBef>
              <a:buClr>
                <a:srgbClr val="364162"/>
              </a:buClr>
              <a:buFont typeface="Wingdings" charset="2"/>
              <a:buChar char=""/>
            </a:pPr>
            <a:r>
              <a:rPr lang="en-US" sz="2200" b="0" strike="noStrike" spc="-1">
                <a:solidFill>
                  <a:srgbClr val="000000"/>
                </a:solidFill>
                <a:latin typeface="Arial"/>
                <a:ea typeface="Verdana"/>
              </a:rPr>
              <a:t>Third level</a:t>
            </a:r>
            <a:endParaRPr lang="en-US" sz="2200" b="0" strike="noStrike" spc="-1">
              <a:solidFill>
                <a:srgbClr val="000000"/>
              </a:solidFill>
              <a:latin typeface="Arial"/>
            </a:endParaRPr>
          </a:p>
          <a:p>
            <a:pPr marL="1600200" lvl="3" indent="-228240">
              <a:lnSpc>
                <a:spcPct val="100000"/>
              </a:lnSpc>
              <a:spcBef>
                <a:spcPts val="400"/>
              </a:spcBef>
              <a:buClr>
                <a:srgbClr val="364162"/>
              </a:buClr>
              <a:buFont typeface="Courier New"/>
              <a:buChar char="o"/>
            </a:pPr>
            <a:r>
              <a:rPr lang="en-US" sz="2000" b="0" strike="noStrike" spc="-1">
                <a:solidFill>
                  <a:srgbClr val="000000"/>
                </a:solidFill>
                <a:latin typeface="Arial"/>
                <a:ea typeface="Verdana"/>
              </a:rPr>
              <a:t>Fourth level</a:t>
            </a:r>
            <a:endParaRPr lang="en-US" sz="2000" b="0" strike="noStrike" spc="-1">
              <a:solidFill>
                <a:srgbClr val="000000"/>
              </a:solidFill>
              <a:latin typeface="Arial"/>
            </a:endParaRPr>
          </a:p>
          <a:p>
            <a:pPr marL="2057400" lvl="4" indent="-228240">
              <a:lnSpc>
                <a:spcPct val="100000"/>
              </a:lnSpc>
              <a:spcBef>
                <a:spcPts val="400"/>
              </a:spcBef>
              <a:buClr>
                <a:srgbClr val="364162"/>
              </a:buClr>
              <a:buFont typeface="Arial"/>
              <a:buChar char="»"/>
            </a:pPr>
            <a:r>
              <a:rPr lang="en-US" sz="2000" b="0" strike="noStrike" spc="-1">
                <a:solidFill>
                  <a:srgbClr val="000000"/>
                </a:solidFill>
                <a:latin typeface="Arial"/>
                <a:ea typeface="Verdana"/>
              </a:rPr>
              <a:t>Fifth level</a:t>
            </a:r>
            <a:endParaRPr lang="en-US" sz="20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TextShape 1"/>
          <p:cNvSpPr txBox="1"/>
          <p:nvPr/>
        </p:nvSpPr>
        <p:spPr>
          <a:xfrm>
            <a:off x="304200" y="315000"/>
            <a:ext cx="8610120" cy="1208520"/>
          </a:xfrm>
          <a:prstGeom prst="rect">
            <a:avLst/>
          </a:prstGeom>
          <a:noFill/>
          <a:ln w="9360">
            <a:noFill/>
          </a:ln>
        </p:spPr>
        <p:txBody>
          <a:bodyPr>
            <a:noAutofit/>
          </a:bodyPr>
          <a:lstStyle/>
          <a:p>
            <a:pPr algn="ctr">
              <a:lnSpc>
                <a:spcPct val="100000"/>
              </a:lnSpc>
            </a:pPr>
            <a:r>
              <a:rPr lang="en-US" sz="3600" b="0" strike="noStrike" spc="-1">
                <a:solidFill>
                  <a:srgbClr val="000000"/>
                </a:solidFill>
                <a:latin typeface="Arial"/>
                <a:ea typeface="Verdana"/>
              </a:rPr>
              <a:t>Data Security and Compliance</a:t>
            </a:r>
            <a:br/>
            <a:r>
              <a:rPr lang="en-US" sz="3600" b="0" strike="noStrike" spc="-1">
                <a:solidFill>
                  <a:srgbClr val="000000"/>
                </a:solidFill>
                <a:latin typeface="Arial"/>
                <a:ea typeface="Verdana"/>
              </a:rPr>
              <a:t>ACCA5034</a:t>
            </a:r>
            <a:br/>
            <a:br/>
            <a:endParaRPr lang="en-US" sz="3600" b="0" strike="noStrike" spc="-1">
              <a:solidFill>
                <a:srgbClr val="000000"/>
              </a:solidFill>
              <a:latin typeface="Arial"/>
            </a:endParaRPr>
          </a:p>
        </p:txBody>
      </p:sp>
      <p:sp>
        <p:nvSpPr>
          <p:cNvPr id="123" name="TextShape 2"/>
          <p:cNvSpPr txBox="1"/>
          <p:nvPr/>
        </p:nvSpPr>
        <p:spPr>
          <a:xfrm>
            <a:off x="2286000" y="1632240"/>
            <a:ext cx="6705360" cy="1377360"/>
          </a:xfrm>
          <a:prstGeom prst="rect">
            <a:avLst/>
          </a:prstGeom>
          <a:noFill/>
          <a:ln w="0">
            <a:noFill/>
          </a:ln>
        </p:spPr>
        <p:txBody>
          <a:bodyPr anchor="b">
            <a:noAutofit/>
          </a:bodyPr>
          <a:lstStyle/>
          <a:p>
            <a:pPr algn="ctr">
              <a:lnSpc>
                <a:spcPct val="100000"/>
              </a:lnSpc>
              <a:tabLst>
                <a:tab pos="0" algn="l"/>
              </a:tabLst>
            </a:pPr>
            <a:r>
              <a:rPr lang="en-US" sz="4000" b="1" strike="noStrike" spc="-1">
                <a:solidFill>
                  <a:srgbClr val="000000"/>
                </a:solidFill>
                <a:latin typeface="Arial"/>
                <a:ea typeface="Verdana"/>
              </a:rPr>
              <a:t>Lecture 3</a:t>
            </a:r>
            <a:endParaRPr lang="en-US" sz="4000" b="0" strike="noStrike" spc="-1">
              <a:solidFill>
                <a:srgbClr val="000000"/>
              </a:solidFill>
              <a:latin typeface="Arial"/>
            </a:endParaRPr>
          </a:p>
        </p:txBody>
      </p:sp>
      <p:sp>
        <p:nvSpPr>
          <p:cNvPr id="124" name="TextShape 3"/>
          <p:cNvSpPr txBox="1"/>
          <p:nvPr/>
        </p:nvSpPr>
        <p:spPr>
          <a:xfrm>
            <a:off x="3162240" y="4626360"/>
            <a:ext cx="5105160" cy="761760"/>
          </a:xfrm>
          <a:prstGeom prst="rect">
            <a:avLst/>
          </a:prstGeom>
          <a:noFill/>
          <a:ln w="0">
            <a:noFill/>
          </a:ln>
        </p:spPr>
        <p:txBody>
          <a:bodyPr>
            <a:noAutofit/>
          </a:bodyPr>
          <a:lstStyle/>
          <a:p>
            <a:pPr>
              <a:lnSpc>
                <a:spcPct val="100000"/>
              </a:lnSpc>
              <a:tabLst>
                <a:tab pos="0" algn="l"/>
              </a:tabLst>
            </a:pPr>
            <a:r>
              <a:rPr lang="en-GB" sz="2800" b="0" strike="noStrike" spc="-1">
                <a:solidFill>
                  <a:srgbClr val="000000"/>
                </a:solidFill>
                <a:latin typeface="Arial"/>
                <a:ea typeface="Verdana"/>
              </a:rPr>
              <a:t>Legal, Ethical and Professional</a:t>
            </a:r>
            <a:endParaRPr lang="en-US" sz="2800" b="0" strike="noStrike" spc="-1">
              <a:solidFill>
                <a:srgbClr val="000000"/>
              </a:solidFill>
              <a:latin typeface="Arial"/>
            </a:endParaRPr>
          </a:p>
          <a:p>
            <a:pPr>
              <a:lnSpc>
                <a:spcPct val="100000"/>
              </a:lnSpc>
              <a:tabLst>
                <a:tab pos="0" algn="l"/>
              </a:tabLst>
            </a:pPr>
            <a:r>
              <a:rPr lang="en-GB" sz="2800" b="0" strike="noStrike" spc="-1">
                <a:solidFill>
                  <a:srgbClr val="000000"/>
                </a:solidFill>
                <a:latin typeface="Arial"/>
                <a:ea typeface="Verdana"/>
              </a:rPr>
              <a:t>Issues in Information Security</a:t>
            </a:r>
            <a:endParaRPr lang="en-US" sz="2800" b="0" strike="noStrike" spc="-1">
              <a:solidFill>
                <a:srgbClr val="000000"/>
              </a:solidFill>
              <a:latin typeface="Arial"/>
            </a:endParaRPr>
          </a:p>
        </p:txBody>
      </p:sp>
      <p:grpSp>
        <p:nvGrpSpPr>
          <p:cNvPr id="125" name="Group 4"/>
          <p:cNvGrpSpPr/>
          <p:nvPr/>
        </p:nvGrpSpPr>
        <p:grpSpPr>
          <a:xfrm>
            <a:off x="228600" y="2057400"/>
            <a:ext cx="1828440" cy="2571840"/>
            <a:chOff x="228600" y="2057400"/>
            <a:chExt cx="1828440" cy="2571840"/>
          </a:xfrm>
        </p:grpSpPr>
        <p:pic>
          <p:nvPicPr>
            <p:cNvPr id="1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p:nvPr/>
          </p:nvPicPr>
          <p:blipFill>
            <a:blip r:embed="rId2"/>
            <a:stretch/>
          </p:blipFill>
          <p:spPr>
            <a:xfrm>
              <a:off x="279360" y="2057400"/>
              <a:ext cx="1541520" cy="2217600"/>
            </a:xfrm>
            <a:prstGeom prst="rect">
              <a:avLst/>
            </a:prstGeom>
            <a:ln w="0">
              <a:noFill/>
            </a:ln>
          </p:spPr>
        </p:pic>
        <p:sp>
          <p:nvSpPr>
            <p:cNvPr id="127" name="CustomShape 5"/>
            <p:cNvSpPr/>
            <p:nvPr/>
          </p:nvSpPr>
          <p:spPr>
            <a:xfrm>
              <a:off x="228600" y="4264560"/>
              <a:ext cx="1828440" cy="364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00000"/>
                  </a:solidFill>
                  <a:latin typeface="Arial"/>
                </a:rPr>
                <a:t>Adapted Text</a:t>
              </a:r>
              <a:endParaRPr lang="en-GB" sz="1800" b="0" strike="noStrike" spc="-1">
                <a:latin typeface="Aria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Learning Objectives</a:t>
            </a:r>
            <a:endParaRPr lang="en-US" sz="3600" b="0" strike="noStrike" spc="-1">
              <a:solidFill>
                <a:srgbClr val="000000"/>
              </a:solidFill>
              <a:latin typeface="Arial"/>
            </a:endParaRPr>
          </a:p>
        </p:txBody>
      </p:sp>
      <p:sp>
        <p:nvSpPr>
          <p:cNvPr id="129" name="TextShape 2"/>
          <p:cNvSpPr txBox="1"/>
          <p:nvPr/>
        </p:nvSpPr>
        <p:spPr>
          <a:xfrm>
            <a:off x="228600" y="1295280"/>
            <a:ext cx="8762760" cy="426672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GB" sz="2600" b="0" strike="noStrike" spc="-1">
                <a:solidFill>
                  <a:srgbClr val="000000"/>
                </a:solidFill>
                <a:latin typeface="Arial"/>
                <a:ea typeface="Verdana"/>
              </a:rPr>
              <a:t>Upon completion of this material, you should be able to:</a:t>
            </a:r>
            <a:endParaRPr lang="en-US" sz="26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Describe the functions of and relationships among laws, regulations, and professional organizations in information security</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a:solidFill>
                  <a:srgbClr val="000000"/>
                </a:solidFill>
                <a:latin typeface="Arial"/>
                <a:ea typeface="Verdana"/>
              </a:rPr>
              <a:t>Explain the differences between laws and ethics</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a:solidFill>
                  <a:srgbClr val="000000"/>
                </a:solidFill>
                <a:latin typeface="Arial"/>
                <a:ea typeface="Verdana"/>
              </a:rPr>
              <a:t>Discuss the role of privacy as it applies to law and ethics in information security</a:t>
            </a:r>
            <a:endParaRPr lang="en-US" sz="2400" b="0" strike="noStrike" spc="-1">
              <a:solidFill>
                <a:srgbClr val="000000"/>
              </a:solidFill>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Introduction</a:t>
            </a:r>
            <a:endParaRPr lang="en-US" sz="3600" b="0" strike="noStrike" spc="-1">
              <a:solidFill>
                <a:srgbClr val="000000"/>
              </a:solidFill>
              <a:latin typeface="Arial"/>
            </a:endParaRPr>
          </a:p>
        </p:txBody>
      </p:sp>
      <p:sp>
        <p:nvSpPr>
          <p:cNvPr id="131" name="TextShape 2"/>
          <p:cNvSpPr txBox="1"/>
          <p:nvPr/>
        </p:nvSpPr>
        <p:spPr>
          <a:xfrm>
            <a:off x="228600" y="1295280"/>
            <a:ext cx="8762760" cy="419076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You must </a:t>
            </a:r>
            <a:r>
              <a:rPr lang="en-GB" sz="2600" b="1" strike="noStrike" spc="-1" dirty="0">
                <a:solidFill>
                  <a:srgbClr val="000000"/>
                </a:solidFill>
                <a:latin typeface="Arial"/>
                <a:ea typeface="Verdana"/>
              </a:rPr>
              <a:t>understand </a:t>
            </a:r>
            <a:r>
              <a:rPr lang="en-US" sz="2600" b="1" strike="noStrike" spc="-1" dirty="0">
                <a:solidFill>
                  <a:srgbClr val="000000"/>
                </a:solidFill>
                <a:latin typeface="Arial"/>
                <a:ea typeface="Verdana"/>
              </a:rPr>
              <a:t>the </a:t>
            </a:r>
            <a:r>
              <a:rPr lang="en-GB" sz="2600" b="1" strike="noStrike" spc="-1" dirty="0">
                <a:solidFill>
                  <a:srgbClr val="000000"/>
                </a:solidFill>
                <a:latin typeface="Arial"/>
                <a:ea typeface="Verdana"/>
              </a:rPr>
              <a:t>scope of an organization’s legal and ethical responsibilities</a:t>
            </a:r>
            <a:r>
              <a:rPr lang="en-GB" sz="2600" b="0" strike="noStrike" spc="-1" dirty="0">
                <a:solidFill>
                  <a:srgbClr val="000000"/>
                </a:solidFill>
                <a:latin typeface="Arial"/>
                <a:ea typeface="Verdana"/>
              </a:rPr>
              <a:t>.</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To minimize liabilities/reduce risks, the information security practitioner must:</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1" strike="noStrike" spc="-1" dirty="0">
                <a:solidFill>
                  <a:srgbClr val="000000"/>
                </a:solidFill>
                <a:latin typeface="Arial"/>
                <a:ea typeface="Verdana"/>
              </a:rPr>
              <a:t>Understand the current legal environment</a:t>
            </a:r>
            <a:endParaRPr lang="en-US" sz="2400" b="1"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Stay current with </a:t>
            </a:r>
            <a:r>
              <a:rPr lang="en-GB" sz="2400" b="1" strike="noStrike" spc="-1" dirty="0">
                <a:solidFill>
                  <a:srgbClr val="000000"/>
                </a:solidFill>
                <a:latin typeface="Arial"/>
                <a:ea typeface="Verdana"/>
              </a:rPr>
              <a:t>laws and regulations </a:t>
            </a:r>
            <a:endParaRPr lang="en-US" sz="2400" b="1"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Watch for </a:t>
            </a:r>
            <a:r>
              <a:rPr lang="en-GB" sz="2400" b="1" strike="noStrike" spc="-1" dirty="0">
                <a:solidFill>
                  <a:srgbClr val="000000"/>
                </a:solidFill>
                <a:latin typeface="Arial"/>
                <a:ea typeface="Verdana"/>
              </a:rPr>
              <a:t>new and emerging issues</a:t>
            </a:r>
            <a:endParaRPr lang="en-US" sz="2400" b="1" strike="noStrike" spc="-1" dirty="0">
              <a:solidFill>
                <a:srgbClr val="000000"/>
              </a:solidFill>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Law and Ethics in Information Security</a:t>
            </a:r>
            <a:endParaRPr lang="en-US" sz="3600" b="0" strike="noStrike" spc="-1">
              <a:solidFill>
                <a:srgbClr val="000000"/>
              </a:solidFill>
              <a:latin typeface="Arial"/>
            </a:endParaRPr>
          </a:p>
        </p:txBody>
      </p:sp>
      <p:sp>
        <p:nvSpPr>
          <p:cNvPr id="133" name="TextShape 2"/>
          <p:cNvSpPr txBox="1"/>
          <p:nvPr/>
        </p:nvSpPr>
        <p:spPr>
          <a:xfrm>
            <a:off x="228600" y="1295280"/>
            <a:ext cx="8762760" cy="4190760"/>
          </a:xfrm>
          <a:prstGeom prst="rect">
            <a:avLst/>
          </a:prstGeom>
          <a:noFill/>
          <a:ln w="0">
            <a:noFill/>
          </a:ln>
        </p:spPr>
        <p:txBody>
          <a:bodyPr>
            <a:normAutofit/>
          </a:bodyPr>
          <a:lstStyle/>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Laws: </a:t>
            </a:r>
            <a:r>
              <a:rPr lang="en-GB" sz="2600" b="1" strike="noStrike" spc="-1" dirty="0">
                <a:solidFill>
                  <a:srgbClr val="000000"/>
                </a:solidFill>
                <a:latin typeface="Arial"/>
                <a:ea typeface="Verdana"/>
              </a:rPr>
              <a:t>rules</a:t>
            </a:r>
            <a:r>
              <a:rPr lang="en-GB" sz="2600" b="0" strike="noStrike" spc="-1" dirty="0">
                <a:solidFill>
                  <a:srgbClr val="000000"/>
                </a:solidFill>
                <a:latin typeface="Arial"/>
                <a:ea typeface="Verdana"/>
              </a:rPr>
              <a:t> that mandate or prohibit certain behaviour and are enforced by the state</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Ethics: </a:t>
            </a:r>
            <a:r>
              <a:rPr lang="en-GB" sz="2600" b="1" strike="noStrike" spc="-1" dirty="0">
                <a:solidFill>
                  <a:srgbClr val="000000"/>
                </a:solidFill>
                <a:latin typeface="Arial"/>
                <a:ea typeface="Verdana"/>
              </a:rPr>
              <a:t>regulate and define socially acceptable behaviour</a:t>
            </a:r>
            <a:endParaRPr lang="en-US" sz="2600" b="1"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Cultural mores: </a:t>
            </a:r>
            <a:r>
              <a:rPr lang="en-GB" sz="2600" b="1" strike="noStrike" spc="-1" dirty="0">
                <a:solidFill>
                  <a:srgbClr val="000000"/>
                </a:solidFill>
                <a:latin typeface="Arial"/>
                <a:ea typeface="Verdana"/>
              </a:rPr>
              <a:t>fixe</a:t>
            </a:r>
            <a:r>
              <a:rPr lang="en-GB" sz="2600" b="0" strike="noStrike" spc="-1" dirty="0">
                <a:solidFill>
                  <a:srgbClr val="000000"/>
                </a:solidFill>
                <a:latin typeface="Arial"/>
                <a:ea typeface="Verdana"/>
              </a:rPr>
              <a:t>d moral attitudes or customs of a particular group</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Laws carry the authority of a governing authority; ethics do not</a:t>
            </a:r>
            <a:endParaRPr lang="en-US" sz="2600" b="0" strike="noStrike" spc="-1" dirty="0">
              <a:solidFill>
                <a:srgbClr val="000000"/>
              </a:solidFill>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TextShape 1"/>
          <p:cNvSpPr txBox="1"/>
          <p:nvPr/>
        </p:nvSpPr>
        <p:spPr>
          <a:xfrm>
            <a:off x="45720" y="27720"/>
            <a:ext cx="9052200" cy="505440"/>
          </a:xfrm>
          <a:prstGeom prst="rect">
            <a:avLst/>
          </a:prstGeom>
          <a:noFill/>
          <a:ln w="9360">
            <a:noFill/>
          </a:ln>
        </p:spPr>
        <p:txBody>
          <a:bodyPr anchor="ctr">
            <a:noAutofit/>
          </a:bodyPr>
          <a:lstStyle/>
          <a:p>
            <a:pPr algn="ctr">
              <a:lnSpc>
                <a:spcPct val="100000"/>
              </a:lnSpc>
            </a:pPr>
            <a:r>
              <a:rPr lang="en-GB" sz="3200" b="0" strike="noStrike" spc="-1">
                <a:solidFill>
                  <a:srgbClr val="000000"/>
                </a:solidFill>
                <a:latin typeface="Arial"/>
                <a:ea typeface="Verdana"/>
              </a:rPr>
              <a:t>Organizational Liability and the Need for Counsel</a:t>
            </a:r>
            <a:endParaRPr lang="en-US" sz="3200" b="0" strike="noStrike" spc="-1">
              <a:solidFill>
                <a:srgbClr val="000000"/>
              </a:solidFill>
              <a:latin typeface="Arial"/>
            </a:endParaRPr>
          </a:p>
        </p:txBody>
      </p:sp>
      <p:sp>
        <p:nvSpPr>
          <p:cNvPr id="135" name="TextShape 2"/>
          <p:cNvSpPr txBox="1"/>
          <p:nvPr/>
        </p:nvSpPr>
        <p:spPr>
          <a:xfrm>
            <a:off x="190440" y="685800"/>
            <a:ext cx="8762760" cy="4830480"/>
          </a:xfrm>
          <a:prstGeom prst="rect">
            <a:avLst/>
          </a:prstGeom>
          <a:noFill/>
          <a:ln w="0">
            <a:noFill/>
          </a:ln>
        </p:spPr>
        <p:txBody>
          <a:bodyPr>
            <a:normAutofit lnSpcReduction="10000"/>
          </a:bodyPr>
          <a:lstStyle/>
          <a:p>
            <a:pPr marL="343080" indent="-342720" algn="just">
              <a:lnSpc>
                <a:spcPct val="110000"/>
              </a:lnSpc>
              <a:spcBef>
                <a:spcPts val="519"/>
              </a:spcBef>
              <a:buClr>
                <a:srgbClr val="364162"/>
              </a:buClr>
              <a:buFont typeface="Arial"/>
              <a:buChar char="•"/>
            </a:pPr>
            <a:r>
              <a:rPr lang="en-GB" sz="2600" b="0" strike="noStrike" spc="-1" dirty="0">
                <a:solidFill>
                  <a:srgbClr val="000000"/>
                </a:solidFill>
                <a:latin typeface="Arial"/>
                <a:ea typeface="Verdana"/>
              </a:rPr>
              <a:t>Liability: the legal obligation of </a:t>
            </a:r>
            <a:r>
              <a:rPr lang="en-GB" sz="2600" b="1" strike="noStrike" spc="-1" dirty="0">
                <a:solidFill>
                  <a:srgbClr val="000000"/>
                </a:solidFill>
                <a:latin typeface="Arial"/>
                <a:ea typeface="Verdana"/>
              </a:rPr>
              <a:t>an entity extending beyond criminal or contract law</a:t>
            </a:r>
            <a:r>
              <a:rPr lang="en-GB" sz="2600" b="0" strike="noStrike" spc="-1" dirty="0">
                <a:solidFill>
                  <a:srgbClr val="000000"/>
                </a:solidFill>
                <a:latin typeface="Arial"/>
                <a:ea typeface="Verdana"/>
              </a:rPr>
              <a:t>; includes the legal obligation to make restitution</a:t>
            </a:r>
            <a:endParaRPr lang="en-US" sz="2600" b="0" strike="noStrike" spc="-1" dirty="0">
              <a:solidFill>
                <a:srgbClr val="000000"/>
              </a:solidFill>
              <a:latin typeface="Arial"/>
            </a:endParaRPr>
          </a:p>
          <a:p>
            <a:pPr marL="343080" indent="-342720" algn="just">
              <a:lnSpc>
                <a:spcPct val="110000"/>
              </a:lnSpc>
              <a:spcBef>
                <a:spcPts val="519"/>
              </a:spcBef>
              <a:buClr>
                <a:srgbClr val="364162"/>
              </a:buClr>
              <a:buFont typeface="Arial"/>
              <a:buChar char="•"/>
            </a:pPr>
            <a:r>
              <a:rPr lang="en-GB" sz="2600" b="0" strike="noStrike" spc="-1" dirty="0">
                <a:solidFill>
                  <a:srgbClr val="000000"/>
                </a:solidFill>
                <a:latin typeface="Arial"/>
                <a:ea typeface="Verdana"/>
              </a:rPr>
              <a:t>Restitution: the legal obligation </a:t>
            </a:r>
            <a:r>
              <a:rPr lang="en-GB" sz="2600" b="1" strike="noStrike" spc="-1" dirty="0">
                <a:solidFill>
                  <a:srgbClr val="000000"/>
                </a:solidFill>
                <a:latin typeface="Arial"/>
                <a:ea typeface="Verdana"/>
              </a:rPr>
              <a:t>to compensate an injured party </a:t>
            </a:r>
            <a:r>
              <a:rPr lang="en-GB" sz="2600" b="0" strike="noStrike" spc="-1" dirty="0">
                <a:solidFill>
                  <a:srgbClr val="000000"/>
                </a:solidFill>
                <a:latin typeface="Arial"/>
                <a:ea typeface="Verdana"/>
              </a:rPr>
              <a:t>for wrongs committed</a:t>
            </a:r>
            <a:endParaRPr lang="en-US" sz="2600" b="0" strike="noStrike" spc="-1" dirty="0">
              <a:solidFill>
                <a:srgbClr val="000000"/>
              </a:solidFill>
              <a:latin typeface="Arial"/>
            </a:endParaRPr>
          </a:p>
          <a:p>
            <a:pPr marL="343080" indent="-342720" algn="just">
              <a:lnSpc>
                <a:spcPct val="110000"/>
              </a:lnSpc>
              <a:spcBef>
                <a:spcPts val="519"/>
              </a:spcBef>
              <a:buClr>
                <a:srgbClr val="364162"/>
              </a:buClr>
              <a:buFont typeface="Arial"/>
              <a:buChar char="•"/>
            </a:pPr>
            <a:r>
              <a:rPr lang="en-GB" sz="2600" b="0" strike="noStrike" spc="-1" dirty="0">
                <a:solidFill>
                  <a:srgbClr val="000000"/>
                </a:solidFill>
                <a:latin typeface="Arial"/>
                <a:ea typeface="Verdana"/>
              </a:rPr>
              <a:t>Due care: the </a:t>
            </a:r>
            <a:r>
              <a:rPr lang="en-GB" sz="2600" b="1" strike="noStrike" spc="-1" dirty="0">
                <a:solidFill>
                  <a:srgbClr val="000000"/>
                </a:solidFill>
                <a:latin typeface="Arial"/>
                <a:ea typeface="Verdana"/>
              </a:rPr>
              <a:t>legal standard </a:t>
            </a:r>
            <a:r>
              <a:rPr lang="en-GB" sz="2600" b="0" strike="noStrike" spc="-1" dirty="0">
                <a:solidFill>
                  <a:srgbClr val="000000"/>
                </a:solidFill>
                <a:latin typeface="Arial"/>
                <a:ea typeface="Verdana"/>
              </a:rPr>
              <a:t>requiring a prudent organization to act legally and ethically and know the consequences of actions</a:t>
            </a:r>
            <a:endParaRPr lang="en-US" sz="2600" b="0" strike="noStrike" spc="-1" dirty="0">
              <a:solidFill>
                <a:srgbClr val="000000"/>
              </a:solidFill>
              <a:latin typeface="Arial"/>
            </a:endParaRPr>
          </a:p>
          <a:p>
            <a:pPr marL="343080" indent="-342720" algn="just">
              <a:lnSpc>
                <a:spcPct val="110000"/>
              </a:lnSpc>
              <a:spcBef>
                <a:spcPts val="519"/>
              </a:spcBef>
              <a:buClr>
                <a:srgbClr val="364162"/>
              </a:buClr>
              <a:buFont typeface="Arial"/>
              <a:buChar char="•"/>
            </a:pPr>
            <a:r>
              <a:rPr lang="en-GB" sz="2600" b="0" strike="noStrike" spc="-1" dirty="0">
                <a:solidFill>
                  <a:srgbClr val="000000"/>
                </a:solidFill>
                <a:latin typeface="Arial"/>
                <a:ea typeface="Verdana"/>
              </a:rPr>
              <a:t>Due diligence: the legal standard requiring a prudent organization to </a:t>
            </a:r>
            <a:r>
              <a:rPr lang="en-GB" sz="2600" b="1" strike="noStrike" spc="-1" dirty="0">
                <a:solidFill>
                  <a:srgbClr val="000000"/>
                </a:solidFill>
                <a:latin typeface="Arial"/>
                <a:ea typeface="Verdana"/>
              </a:rPr>
              <a:t>maintain the</a:t>
            </a:r>
            <a:r>
              <a:rPr lang="en-US" sz="2600" b="1" strike="noStrike" spc="-1" dirty="0">
                <a:solidFill>
                  <a:srgbClr val="000000"/>
                </a:solidFill>
                <a:latin typeface="Arial"/>
                <a:ea typeface="Verdana"/>
              </a:rPr>
              <a:t> </a:t>
            </a:r>
            <a:r>
              <a:rPr lang="en-GB" sz="2600" b="1" strike="noStrike" spc="-1" dirty="0">
                <a:solidFill>
                  <a:srgbClr val="000000"/>
                </a:solidFill>
                <a:latin typeface="Arial"/>
                <a:ea typeface="Verdana"/>
              </a:rPr>
              <a:t>standard </a:t>
            </a:r>
            <a:r>
              <a:rPr lang="en-GB" sz="2600" b="0" strike="noStrike" spc="-1" dirty="0">
                <a:solidFill>
                  <a:srgbClr val="000000"/>
                </a:solidFill>
                <a:latin typeface="Arial"/>
                <a:ea typeface="Verdana"/>
              </a:rPr>
              <a:t>of due care and ensure actions are effective</a:t>
            </a:r>
            <a:endParaRPr lang="en-US" sz="2600" b="0" strike="noStrike" spc="-1" dirty="0">
              <a:solidFill>
                <a:srgbClr val="000000"/>
              </a:solidFill>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TextShape 1"/>
          <p:cNvSpPr txBox="1"/>
          <p:nvPr/>
        </p:nvSpPr>
        <p:spPr>
          <a:xfrm>
            <a:off x="45720" y="27720"/>
            <a:ext cx="9052200" cy="65772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Policy Versus Law</a:t>
            </a:r>
            <a:endParaRPr lang="en-US" sz="3600" b="0" strike="noStrike" spc="-1">
              <a:solidFill>
                <a:srgbClr val="000000"/>
              </a:solidFill>
              <a:latin typeface="Arial"/>
            </a:endParaRPr>
          </a:p>
        </p:txBody>
      </p:sp>
      <p:sp>
        <p:nvSpPr>
          <p:cNvPr id="139" name="TextShape 2"/>
          <p:cNvSpPr txBox="1"/>
          <p:nvPr/>
        </p:nvSpPr>
        <p:spPr>
          <a:xfrm>
            <a:off x="190440" y="762120"/>
            <a:ext cx="8762760" cy="4800240"/>
          </a:xfrm>
          <a:prstGeom prst="rect">
            <a:avLst/>
          </a:prstGeom>
          <a:noFill/>
          <a:ln w="0">
            <a:noFill/>
          </a:ln>
        </p:spPr>
        <p:txBody>
          <a:bodyPr>
            <a:normAutofit fontScale="86000" lnSpcReduction="10000"/>
          </a:bodyPr>
          <a:lstStyle/>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Policies: </a:t>
            </a:r>
            <a:r>
              <a:rPr lang="en-GB" sz="2600" b="1" strike="noStrike" spc="-1" dirty="0">
                <a:solidFill>
                  <a:srgbClr val="000000"/>
                </a:solidFill>
                <a:latin typeface="Arial"/>
                <a:ea typeface="Verdana"/>
              </a:rPr>
              <a:t>managerial directives </a:t>
            </a:r>
            <a:r>
              <a:rPr lang="en-GB" sz="2600" b="0" strike="noStrike" spc="-1" dirty="0">
                <a:solidFill>
                  <a:srgbClr val="000000"/>
                </a:solidFill>
                <a:latin typeface="Arial"/>
                <a:ea typeface="Verdana"/>
              </a:rPr>
              <a:t>that specify acceptable and unacceptable employee behaviour in the workplace</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Policies function as organizational laws; </a:t>
            </a:r>
            <a:r>
              <a:rPr lang="en-GB" sz="2600" b="1" strike="noStrike" spc="-1" dirty="0">
                <a:solidFill>
                  <a:srgbClr val="000000"/>
                </a:solidFill>
                <a:latin typeface="Arial"/>
                <a:ea typeface="Verdana"/>
              </a:rPr>
              <a:t>must be crafted and implemented with care </a:t>
            </a:r>
            <a:r>
              <a:rPr lang="en-GB" sz="2600" b="0" strike="noStrike" spc="-1" dirty="0">
                <a:solidFill>
                  <a:srgbClr val="000000"/>
                </a:solidFill>
                <a:latin typeface="Arial"/>
                <a:ea typeface="Verdana"/>
              </a:rPr>
              <a:t>to ensure they are complete, appropriate, and fairly applied to everyone</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Difference between policy and law: Ignorance of a policy is an acceptable defence.</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Criteria for policy enforcement: </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Dissemination (distribution)</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Review (reading)</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Comprehension (understanding)</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Compliance (agreement)</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Uniform enforcement</a:t>
            </a:r>
            <a:endParaRPr lang="en-US" sz="2400" b="0" strike="noStrike" spc="-1" dirty="0">
              <a:solidFill>
                <a:srgbClr val="000000"/>
              </a:solidFill>
              <a:latin typeface="Arial"/>
            </a:endParaRPr>
          </a:p>
          <a:p>
            <a:pPr algn="just">
              <a:lnSpc>
                <a:spcPct val="100000"/>
              </a:lnSpc>
              <a:spcBef>
                <a:spcPts val="519"/>
              </a:spcBef>
            </a:pPr>
            <a:endParaRPr lang="en-US" sz="2400" b="0" strike="noStrike" spc="-1" dirty="0">
              <a:solidFill>
                <a:srgbClr val="000000"/>
              </a:solidFill>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Types of Law</a:t>
            </a:r>
            <a:endParaRPr lang="en-US" sz="3600" b="0" strike="noStrike" spc="-1">
              <a:solidFill>
                <a:srgbClr val="000000"/>
              </a:solidFill>
              <a:latin typeface="Arial"/>
            </a:endParaRPr>
          </a:p>
        </p:txBody>
      </p:sp>
      <p:sp>
        <p:nvSpPr>
          <p:cNvPr id="143" name="TextShape 2"/>
          <p:cNvSpPr txBox="1"/>
          <p:nvPr/>
        </p:nvSpPr>
        <p:spPr>
          <a:xfrm>
            <a:off x="228600" y="1295280"/>
            <a:ext cx="8762760" cy="4114440"/>
          </a:xfrm>
          <a:prstGeom prst="rect">
            <a:avLst/>
          </a:prstGeom>
          <a:noFill/>
          <a:ln w="0">
            <a:noFill/>
          </a:ln>
        </p:spPr>
        <p:txBody>
          <a:bodyPr>
            <a:normAutofit lnSpcReduction="10000"/>
          </a:bodyPr>
          <a:lstStyle/>
          <a:p>
            <a:pPr marL="216000" indent="-216000">
              <a:lnSpc>
                <a:spcPct val="100000"/>
              </a:lnSpc>
            </a:pPr>
            <a:r>
              <a:rPr lang="en-GB" sz="2800" b="1" strike="noStrike" spc="-1" dirty="0">
                <a:solidFill>
                  <a:srgbClr val="000000"/>
                </a:solidFill>
                <a:latin typeface="+mn-lt"/>
                <a:ea typeface="+mn-ea"/>
              </a:rPr>
              <a:t>Private law </a:t>
            </a:r>
            <a:r>
              <a:rPr lang="en-GB" sz="2800" b="0" strike="noStrike" spc="-1" dirty="0">
                <a:solidFill>
                  <a:srgbClr val="000000"/>
                </a:solidFill>
                <a:latin typeface="+mn-lt"/>
                <a:ea typeface="+mn-ea"/>
              </a:rPr>
              <a:t>is considered a subset of civil law, and regulates the relationships among individuals as well as relationships between individuals and organizations; it encompasses family law, commercial law, and </a:t>
            </a:r>
            <a:r>
              <a:rPr lang="en-GB" sz="2800" b="0" strike="noStrike" spc="-1" dirty="0" err="1">
                <a:solidFill>
                  <a:srgbClr val="000000"/>
                </a:solidFill>
                <a:latin typeface="+mn-lt"/>
                <a:ea typeface="+mn-ea"/>
              </a:rPr>
              <a:t>labor</a:t>
            </a:r>
            <a:r>
              <a:rPr lang="en-GB" sz="2800" b="0" strike="noStrike" spc="-1" dirty="0">
                <a:solidFill>
                  <a:srgbClr val="000000"/>
                </a:solidFill>
                <a:latin typeface="+mn-lt"/>
                <a:ea typeface="+mn-ea"/>
              </a:rPr>
              <a:t> law.</a:t>
            </a:r>
            <a:endParaRPr lang="en-GB" sz="2800" b="0" strike="noStrike" spc="-1" dirty="0">
              <a:latin typeface="Arial"/>
            </a:endParaRPr>
          </a:p>
          <a:p>
            <a:pPr marL="216000" indent="-216000">
              <a:lnSpc>
                <a:spcPct val="100000"/>
              </a:lnSpc>
            </a:pPr>
            <a:r>
              <a:rPr lang="en-GB" sz="2800" b="1" strike="noStrike" spc="-1" dirty="0">
                <a:solidFill>
                  <a:srgbClr val="000000"/>
                </a:solidFill>
                <a:latin typeface="+mn-lt"/>
                <a:ea typeface="+mn-ea"/>
              </a:rPr>
              <a:t>Public law </a:t>
            </a:r>
            <a:r>
              <a:rPr lang="en-GB" sz="2800" b="0" strike="noStrike" spc="-1" dirty="0">
                <a:solidFill>
                  <a:srgbClr val="000000"/>
                </a:solidFill>
                <a:latin typeface="+mn-lt"/>
                <a:ea typeface="+mn-ea"/>
              </a:rPr>
              <a:t>regulates the structure and administration of government agencies and their relationships with citizens, employees, and other governments. Public law includes criminal law, administrative</a:t>
            </a:r>
            <a:r>
              <a:rPr lang="en-GB" sz="2800" b="0" strike="noStrike" spc="-1" dirty="0">
                <a:solidFill>
                  <a:schemeClr val="tx1"/>
                </a:solidFill>
                <a:latin typeface="Arial"/>
                <a:ea typeface="+mn-ea"/>
              </a:rPr>
              <a:t> </a:t>
            </a:r>
            <a:r>
              <a:rPr lang="en-GB" sz="2800" b="0" strike="noStrike" spc="-1" dirty="0">
                <a:solidFill>
                  <a:srgbClr val="000000"/>
                </a:solidFill>
                <a:latin typeface="+mn-lt"/>
                <a:ea typeface="+mn-ea"/>
              </a:rPr>
              <a:t>law, and constitutional law.</a:t>
            </a:r>
            <a:endParaRPr lang="en-GB" sz="2800" b="0" strike="noStrike" spc="-1" dirty="0">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 name="TextShape 1"/>
          <p:cNvSpPr txBox="1"/>
          <p:nvPr/>
        </p:nvSpPr>
        <p:spPr>
          <a:xfrm>
            <a:off x="45720" y="27720"/>
            <a:ext cx="9052200" cy="73404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General Computer Crime Laws</a:t>
            </a:r>
            <a:endParaRPr lang="en-US" sz="3600" b="0" strike="noStrike" spc="-1">
              <a:solidFill>
                <a:srgbClr val="000000"/>
              </a:solidFill>
              <a:latin typeface="Arial"/>
            </a:endParaRPr>
          </a:p>
        </p:txBody>
      </p:sp>
      <p:sp>
        <p:nvSpPr>
          <p:cNvPr id="147" name="TextShape 2"/>
          <p:cNvSpPr txBox="1"/>
          <p:nvPr/>
        </p:nvSpPr>
        <p:spPr>
          <a:xfrm>
            <a:off x="190440" y="990720"/>
            <a:ext cx="8762760" cy="4830480"/>
          </a:xfrm>
          <a:prstGeom prst="rect">
            <a:avLst/>
          </a:prstGeom>
          <a:noFill/>
          <a:ln w="0">
            <a:noFill/>
          </a:ln>
        </p:spPr>
        <p:txBody>
          <a:bodyPr>
            <a:normAutofit lnSpcReduction="10000"/>
          </a:bodyPr>
          <a:lstStyle/>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Computer Fraud and Abuse Act of 1986 (CFA Act): </a:t>
            </a:r>
            <a:r>
              <a:rPr lang="en-US" sz="2600" b="0" strike="noStrike" spc="-1" dirty="0">
                <a:solidFill>
                  <a:srgbClr val="000000"/>
                </a:solidFill>
                <a:latin typeface="Arial"/>
                <a:ea typeface="Verdana"/>
              </a:rPr>
              <a:t>Cornerstone of </a:t>
            </a:r>
            <a:r>
              <a:rPr lang="en-US" sz="2600" b="1" strike="noStrike" spc="-1" dirty="0">
                <a:solidFill>
                  <a:srgbClr val="000000"/>
                </a:solidFill>
                <a:latin typeface="Arial"/>
                <a:ea typeface="Verdana"/>
              </a:rPr>
              <a:t>many computer-related federal laws and enforcement efforts</a:t>
            </a:r>
            <a:r>
              <a:rPr lang="en-US" sz="2600" b="0" strike="noStrike" spc="-1" dirty="0">
                <a:solidFill>
                  <a:srgbClr val="000000"/>
                </a:solidFill>
                <a:latin typeface="Arial"/>
                <a:ea typeface="Verdana"/>
              </a:rPr>
              <a:t>‏</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National Information Infrastructure Protection Act of 1996: </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Modified several sections of the previous act and increased the penalties for selected crimes</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Severity of the penalties was judged on the value of the information and the purpose</a:t>
            </a:r>
            <a:endParaRPr lang="en-US" sz="2400" b="0" strike="noStrike" spc="-1" dirty="0">
              <a:solidFill>
                <a:srgbClr val="000000"/>
              </a:solidFill>
              <a:latin typeface="Arial"/>
            </a:endParaRPr>
          </a:p>
          <a:p>
            <a:pPr marL="1143000" lvl="2" indent="-228240" algn="just">
              <a:lnSpc>
                <a:spcPct val="100000"/>
              </a:lnSpc>
              <a:spcBef>
                <a:spcPts val="439"/>
              </a:spcBef>
              <a:buClr>
                <a:srgbClr val="364162"/>
              </a:buClr>
              <a:buFont typeface="Wingdings" charset="2"/>
              <a:buChar char=""/>
            </a:pPr>
            <a:r>
              <a:rPr lang="en-US" sz="2200" b="0" strike="noStrike" spc="-1" dirty="0">
                <a:solidFill>
                  <a:srgbClr val="000000"/>
                </a:solidFill>
                <a:latin typeface="Arial"/>
                <a:ea typeface="Verdana"/>
              </a:rPr>
              <a:t>For purposes of commercial advantage</a:t>
            </a:r>
            <a:endParaRPr lang="en-US" sz="2200" b="0" strike="noStrike" spc="-1" dirty="0">
              <a:solidFill>
                <a:srgbClr val="000000"/>
              </a:solidFill>
              <a:latin typeface="Arial"/>
            </a:endParaRPr>
          </a:p>
          <a:p>
            <a:pPr marL="1143000" lvl="2" indent="-228240" algn="just">
              <a:lnSpc>
                <a:spcPct val="100000"/>
              </a:lnSpc>
              <a:spcBef>
                <a:spcPts val="439"/>
              </a:spcBef>
              <a:buClr>
                <a:srgbClr val="364162"/>
              </a:buClr>
              <a:buFont typeface="Wingdings" charset="2"/>
              <a:buChar char=""/>
            </a:pPr>
            <a:r>
              <a:rPr lang="en-US" sz="2200" b="0" strike="noStrike" spc="-1" dirty="0">
                <a:solidFill>
                  <a:srgbClr val="000000"/>
                </a:solidFill>
                <a:latin typeface="Arial"/>
                <a:ea typeface="Verdana"/>
              </a:rPr>
              <a:t>For private financial gain</a:t>
            </a:r>
            <a:endParaRPr lang="en-US" sz="2200" b="0" strike="noStrike" spc="-1" dirty="0">
              <a:solidFill>
                <a:srgbClr val="000000"/>
              </a:solidFill>
              <a:latin typeface="Arial"/>
            </a:endParaRPr>
          </a:p>
          <a:p>
            <a:pPr marL="1143000" lvl="2" indent="-228240" algn="just">
              <a:lnSpc>
                <a:spcPct val="100000"/>
              </a:lnSpc>
              <a:spcBef>
                <a:spcPts val="439"/>
              </a:spcBef>
              <a:buClr>
                <a:srgbClr val="364162"/>
              </a:buClr>
              <a:buFont typeface="Wingdings" charset="2"/>
              <a:buChar char=""/>
            </a:pPr>
            <a:r>
              <a:rPr lang="en-US" sz="2200" b="0" strike="noStrike" spc="-1" dirty="0">
                <a:solidFill>
                  <a:srgbClr val="000000"/>
                </a:solidFill>
                <a:latin typeface="Arial"/>
                <a:ea typeface="Verdana"/>
              </a:rPr>
              <a:t>In furtherance of a criminal act</a:t>
            </a:r>
            <a:endParaRPr lang="en-US" sz="2200" b="0" strike="noStrike" spc="-1" dirty="0">
              <a:solidFill>
                <a:srgbClr val="000000"/>
              </a:solidFill>
              <a:latin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U.K. Computer Security Laws</a:t>
            </a:r>
            <a:endParaRPr lang="en-US" sz="3600" b="0" strike="noStrike" spc="-1">
              <a:solidFill>
                <a:srgbClr val="000000"/>
              </a:solidFill>
              <a:latin typeface="Arial"/>
            </a:endParaRPr>
          </a:p>
        </p:txBody>
      </p:sp>
      <p:sp>
        <p:nvSpPr>
          <p:cNvPr id="181" name="TextShape 2"/>
          <p:cNvSpPr txBox="1"/>
          <p:nvPr/>
        </p:nvSpPr>
        <p:spPr>
          <a:xfrm>
            <a:off x="190440" y="990720"/>
            <a:ext cx="8762760" cy="4830480"/>
          </a:xfrm>
          <a:prstGeom prst="rect">
            <a:avLst/>
          </a:prstGeom>
          <a:noFill/>
          <a:ln w="0">
            <a:noFill/>
          </a:ln>
        </p:spPr>
        <p:txBody>
          <a:bodyPr>
            <a:normAutofit fontScale="89000" lnSpcReduction="10000"/>
          </a:bodyPr>
          <a:lstStyle/>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Computer Misuse Act 1990: </a:t>
            </a:r>
            <a:r>
              <a:rPr lang="en-US" sz="2600" b="1" strike="noStrike" spc="-1" dirty="0">
                <a:solidFill>
                  <a:srgbClr val="000000"/>
                </a:solidFill>
                <a:latin typeface="Arial"/>
                <a:ea typeface="Verdana"/>
              </a:rPr>
              <a:t>Defined three “computer misuse offenses”:</a:t>
            </a:r>
            <a:endParaRPr lang="en-US" sz="2600" b="1"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Unauthorized access to computer material.</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Unauthorized access with intent to commit or facilitate commission of further offenses.</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Unauthorized acts with intent to impair, or with recklessness as to impairing, operation of computer, etc.</a:t>
            </a:r>
            <a:endParaRPr lang="en-US" sz="24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Privacy and Electronic Communications (EC Directive) Regulations 2003: </a:t>
            </a:r>
            <a:r>
              <a:rPr lang="en-US" sz="2600" b="1" strike="noStrike" spc="-1" dirty="0">
                <a:solidFill>
                  <a:srgbClr val="000000"/>
                </a:solidFill>
                <a:latin typeface="Arial"/>
                <a:ea typeface="Verdana"/>
              </a:rPr>
              <a:t>Focuses on protection against unwanted or harassing phone, e-mail, and SMS messages</a:t>
            </a:r>
            <a:endParaRPr lang="en-US" sz="2600" b="1"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Police and Justice Act 2006: </a:t>
            </a:r>
            <a:r>
              <a:rPr lang="en-US" sz="2600" b="1" strike="noStrike" spc="-1" dirty="0">
                <a:solidFill>
                  <a:srgbClr val="000000"/>
                </a:solidFill>
                <a:latin typeface="Arial"/>
                <a:ea typeface="Verdana"/>
              </a:rPr>
              <a:t>Updated the Computer Misuse Act, modified the penalties, and created new crimes </a:t>
            </a:r>
            <a:r>
              <a:rPr lang="en-US" sz="2600" b="0" strike="noStrike" spc="-1" dirty="0">
                <a:solidFill>
                  <a:srgbClr val="000000"/>
                </a:solidFill>
                <a:latin typeface="Arial"/>
                <a:ea typeface="Verdana"/>
              </a:rPr>
              <a:t>defined as the “unauthorized acts with intent to impair operation of computer, etc.”</a:t>
            </a:r>
            <a:endParaRPr lang="en-US" sz="2600" b="0" strike="noStrike" spc="-1" dirty="0">
              <a:solidFill>
                <a:srgbClr val="000000"/>
              </a:solidFill>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State and Local Regulations</a:t>
            </a:r>
            <a:endParaRPr lang="en-US" sz="3600" b="0" strike="noStrike" spc="-1">
              <a:solidFill>
                <a:srgbClr val="000000"/>
              </a:solidFill>
              <a:latin typeface="Arial"/>
            </a:endParaRPr>
          </a:p>
        </p:txBody>
      </p:sp>
      <p:sp>
        <p:nvSpPr>
          <p:cNvPr id="177" name="TextShape 2"/>
          <p:cNvSpPr txBox="1"/>
          <p:nvPr/>
        </p:nvSpPr>
        <p:spPr>
          <a:xfrm>
            <a:off x="228600" y="1295280"/>
            <a:ext cx="8762760" cy="483048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GB" sz="2600" b="1" strike="noStrike" spc="-1" dirty="0">
                <a:solidFill>
                  <a:srgbClr val="000000"/>
                </a:solidFill>
                <a:latin typeface="Arial"/>
                <a:ea typeface="Verdana"/>
              </a:rPr>
              <a:t>Federal computer laws </a:t>
            </a:r>
            <a:r>
              <a:rPr lang="en-GB" sz="2600" b="0" strike="noStrike" spc="-1" dirty="0">
                <a:solidFill>
                  <a:srgbClr val="000000"/>
                </a:solidFill>
                <a:latin typeface="Arial"/>
                <a:ea typeface="Verdana"/>
              </a:rPr>
              <a:t>are mainly written specifically for federal information systems; they have little applicability to private organizations.</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Information security professionals are </a:t>
            </a:r>
            <a:r>
              <a:rPr lang="en-GB" sz="2600" b="1" strike="noStrike" spc="-1" dirty="0">
                <a:solidFill>
                  <a:srgbClr val="000000"/>
                </a:solidFill>
                <a:latin typeface="Arial"/>
                <a:ea typeface="Verdana"/>
              </a:rPr>
              <a:t>responsible for understanding state regulations</a:t>
            </a:r>
            <a:r>
              <a:rPr lang="en-GB" sz="2600" b="0" strike="noStrike" spc="-1" dirty="0">
                <a:solidFill>
                  <a:srgbClr val="000000"/>
                </a:solidFill>
                <a:latin typeface="Arial"/>
                <a:ea typeface="Verdana"/>
              </a:rPr>
              <a:t> and ensuring t</a:t>
            </a:r>
            <a:r>
              <a:rPr lang="en-US" sz="2600" b="0" strike="noStrike" spc="-1" dirty="0">
                <a:solidFill>
                  <a:srgbClr val="000000"/>
                </a:solidFill>
                <a:latin typeface="Arial"/>
                <a:ea typeface="Verdana"/>
              </a:rPr>
              <a:t>hat </a:t>
            </a:r>
            <a:r>
              <a:rPr lang="en-GB" sz="2600" b="0" strike="noStrike" spc="-1" dirty="0">
                <a:solidFill>
                  <a:srgbClr val="000000"/>
                </a:solidFill>
                <a:latin typeface="Arial"/>
                <a:ea typeface="Verdana"/>
              </a:rPr>
              <a:t>organization is in compliance with regulations.</a:t>
            </a:r>
            <a:endParaRPr lang="en-US" sz="2600" b="0" strike="noStrike" spc="-1" dirty="0">
              <a:solidFill>
                <a:srgbClr val="000000"/>
              </a:solidFill>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Identity Theft (1 of 2)</a:t>
            </a:r>
            <a:endParaRPr lang="en-US" sz="3600" b="0" strike="noStrike" spc="-1">
              <a:solidFill>
                <a:srgbClr val="000000"/>
              </a:solidFill>
              <a:latin typeface="Arial"/>
            </a:endParaRPr>
          </a:p>
        </p:txBody>
      </p:sp>
      <p:sp>
        <p:nvSpPr>
          <p:cNvPr id="157" name="TextShape 2"/>
          <p:cNvSpPr txBox="1"/>
          <p:nvPr/>
        </p:nvSpPr>
        <p:spPr>
          <a:xfrm>
            <a:off x="228600" y="1057320"/>
            <a:ext cx="8762760" cy="4830480"/>
          </a:xfrm>
          <a:prstGeom prst="rect">
            <a:avLst/>
          </a:prstGeom>
          <a:noFill/>
          <a:ln w="0">
            <a:noFill/>
          </a:ln>
        </p:spPr>
        <p:txBody>
          <a:bodyPr>
            <a:normAutofit/>
          </a:bodyPr>
          <a:lstStyle/>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It can occur </a:t>
            </a:r>
            <a:r>
              <a:rPr lang="en-GB" sz="2600" b="1" strike="noStrike" spc="-1" dirty="0">
                <a:solidFill>
                  <a:srgbClr val="000000"/>
                </a:solidFill>
                <a:latin typeface="Arial"/>
                <a:ea typeface="Verdana"/>
              </a:rPr>
              <a:t>when someone steals a victim’s personally identifiable information (PII) </a:t>
            </a:r>
            <a:r>
              <a:rPr lang="en-GB" sz="2600" b="0" strike="noStrike" spc="-1" dirty="0">
                <a:solidFill>
                  <a:srgbClr val="000000"/>
                </a:solidFill>
                <a:latin typeface="Arial"/>
                <a:ea typeface="Verdana"/>
              </a:rPr>
              <a:t>and poses as the victim to conduct actions/make purchases.</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Federal Trade Commission </a:t>
            </a:r>
            <a:r>
              <a:rPr lang="en-US" sz="2600" b="0" strike="noStrike" spc="-1" dirty="0">
                <a:solidFill>
                  <a:srgbClr val="000000"/>
                </a:solidFill>
                <a:latin typeface="Arial"/>
                <a:ea typeface="Verdana"/>
              </a:rPr>
              <a:t>(FTC)</a:t>
            </a:r>
            <a:r>
              <a:rPr lang="en-GB" sz="2600" b="0" strike="noStrike" spc="-1" dirty="0">
                <a:solidFill>
                  <a:srgbClr val="000000"/>
                </a:solidFill>
                <a:latin typeface="Arial"/>
                <a:ea typeface="Verdana"/>
              </a:rPr>
              <a:t> oversees efforts to foster coordination, effective prosecution of criminals, and methods to increase victim’s restitution.</a:t>
            </a:r>
            <a:endParaRPr lang="en-US" sz="2600" b="0" strike="noStrike" spc="-1" dirty="0">
              <a:solidFill>
                <a:srgbClr val="000000"/>
              </a:solidFill>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Identity Theft (2 of 2)</a:t>
            </a:r>
            <a:endParaRPr lang="en-US" sz="3600" b="0" strike="noStrike" spc="-1">
              <a:solidFill>
                <a:srgbClr val="000000"/>
              </a:solidFill>
              <a:latin typeface="Arial"/>
            </a:endParaRPr>
          </a:p>
        </p:txBody>
      </p:sp>
      <p:sp>
        <p:nvSpPr>
          <p:cNvPr id="159" name="TextShape 2"/>
          <p:cNvSpPr txBox="1"/>
          <p:nvPr/>
        </p:nvSpPr>
        <p:spPr>
          <a:xfrm>
            <a:off x="190440" y="914400"/>
            <a:ext cx="8762760" cy="4830480"/>
          </a:xfrm>
          <a:prstGeom prst="rect">
            <a:avLst/>
          </a:prstGeom>
          <a:noFill/>
          <a:ln w="0">
            <a:noFill/>
          </a:ln>
        </p:spPr>
        <p:txBody>
          <a:bodyPr>
            <a:normAutofit fontScale="96000" lnSpcReduction="10000"/>
          </a:bodyPr>
          <a:lstStyle/>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If someone suspects identity theft, the FTC recommends:</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1" strike="noStrike" spc="-1" dirty="0">
                <a:solidFill>
                  <a:srgbClr val="000000"/>
                </a:solidFill>
                <a:latin typeface="Arial"/>
                <a:ea typeface="Verdana"/>
              </a:rPr>
              <a:t>Place an initial fraud alert: </a:t>
            </a:r>
            <a:r>
              <a:rPr lang="en-US" sz="2400" b="0" strike="noStrike" spc="-1" dirty="0">
                <a:solidFill>
                  <a:srgbClr val="000000"/>
                </a:solidFill>
                <a:latin typeface="Arial"/>
                <a:ea typeface="Verdana"/>
              </a:rPr>
              <a:t>Report to one of the three national credit reporting companies and </a:t>
            </a:r>
            <a:r>
              <a:rPr lang="en-US" sz="2400" b="1" strike="noStrike" spc="-1" dirty="0">
                <a:solidFill>
                  <a:srgbClr val="000000"/>
                </a:solidFill>
                <a:latin typeface="Arial"/>
                <a:ea typeface="Verdana"/>
              </a:rPr>
              <a:t>ask for an initial fraud alert on your credit report. </a:t>
            </a:r>
            <a:endParaRPr lang="en-US" sz="2400" b="1"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1" strike="noStrike" spc="-1" dirty="0">
                <a:solidFill>
                  <a:srgbClr val="000000"/>
                </a:solidFill>
                <a:latin typeface="Arial"/>
                <a:ea typeface="Verdana"/>
              </a:rPr>
              <a:t>Order your credit reports: </a:t>
            </a:r>
            <a:r>
              <a:rPr lang="en-US" sz="2400" b="0" strike="noStrike" spc="-1" dirty="0">
                <a:solidFill>
                  <a:srgbClr val="000000"/>
                </a:solidFill>
                <a:latin typeface="Arial"/>
                <a:ea typeface="Verdana"/>
              </a:rPr>
              <a:t>Filing an initial fraud alert entitles you to a free credit report from each of the three credit reporting companies. </a:t>
            </a:r>
            <a:r>
              <a:rPr lang="en-US" sz="2400" b="1" strike="noStrike" spc="-1" dirty="0">
                <a:solidFill>
                  <a:srgbClr val="000000"/>
                </a:solidFill>
                <a:latin typeface="Arial"/>
                <a:ea typeface="Verdana"/>
              </a:rPr>
              <a:t>Examine the reports </a:t>
            </a:r>
            <a:r>
              <a:rPr lang="en-US" sz="2400" b="0" strike="noStrike" spc="-1" dirty="0">
                <a:solidFill>
                  <a:srgbClr val="000000"/>
                </a:solidFill>
                <a:latin typeface="Arial"/>
                <a:ea typeface="Verdana"/>
              </a:rPr>
              <a:t>for fraud activity.</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1" strike="noStrike" spc="-1" dirty="0">
                <a:solidFill>
                  <a:srgbClr val="000000"/>
                </a:solidFill>
                <a:latin typeface="Arial"/>
                <a:ea typeface="Verdana"/>
              </a:rPr>
              <a:t>Create an identity theft report: Filing a complaint </a:t>
            </a:r>
            <a:r>
              <a:rPr lang="en-US" sz="2400" b="0" strike="noStrike" spc="-1" dirty="0">
                <a:solidFill>
                  <a:srgbClr val="000000"/>
                </a:solidFill>
                <a:latin typeface="Arial"/>
                <a:ea typeface="Verdana"/>
              </a:rPr>
              <a:t>with the FTC will generate an identity theft affidavit, which can be used to file a police report and create an identity theft report. </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1" strike="noStrike" spc="-1" dirty="0">
                <a:solidFill>
                  <a:srgbClr val="000000"/>
                </a:solidFill>
                <a:latin typeface="Arial"/>
                <a:ea typeface="Verdana"/>
              </a:rPr>
              <a:t>Monitor your progress:</a:t>
            </a:r>
            <a:r>
              <a:rPr lang="en-US" sz="2400" b="0" strike="noStrike" spc="-1" dirty="0">
                <a:solidFill>
                  <a:srgbClr val="000000"/>
                </a:solidFill>
                <a:latin typeface="Arial"/>
                <a:ea typeface="Verdana"/>
              </a:rPr>
              <a:t> </a:t>
            </a:r>
            <a:r>
              <a:rPr lang="en-US" sz="2400" b="1" i="1" strike="noStrike" spc="-1" dirty="0">
                <a:solidFill>
                  <a:srgbClr val="000000"/>
                </a:solidFill>
                <a:latin typeface="Arial"/>
                <a:ea typeface="Verdana"/>
              </a:rPr>
              <a:t>Document all calls, letters, and communications during the process.</a:t>
            </a:r>
            <a:endParaRPr lang="en-US" sz="2400" b="1" i="1" strike="noStrike" spc="-1" dirty="0">
              <a:solidFill>
                <a:srgbClr val="000000"/>
              </a:solidFill>
              <a:latin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Export and Espionage Laws</a:t>
            </a:r>
            <a:endParaRPr lang="en-US" sz="3600" b="0" strike="noStrike" spc="-1">
              <a:solidFill>
                <a:srgbClr val="000000"/>
              </a:solidFill>
              <a:latin typeface="Arial"/>
            </a:endParaRPr>
          </a:p>
        </p:txBody>
      </p:sp>
      <p:sp>
        <p:nvSpPr>
          <p:cNvPr id="164" name="TextShape 2"/>
          <p:cNvSpPr txBox="1"/>
          <p:nvPr/>
        </p:nvSpPr>
        <p:spPr>
          <a:xfrm>
            <a:off x="190440" y="914400"/>
            <a:ext cx="8762760" cy="4830480"/>
          </a:xfrm>
          <a:prstGeom prst="rect">
            <a:avLst/>
          </a:prstGeom>
          <a:noFill/>
          <a:ln w="0">
            <a:noFill/>
          </a:ln>
        </p:spPr>
        <p:txBody>
          <a:bodyPr>
            <a:normAutofit fontScale="92500" lnSpcReduction="20000"/>
          </a:bodyPr>
          <a:lstStyle/>
          <a:p>
            <a:pPr marL="457200" indent="-457200">
              <a:lnSpc>
                <a:spcPct val="100000"/>
              </a:lnSpc>
              <a:buFont typeface="Arial" panose="020B0604020202020204" pitchFamily="34" charset="0"/>
              <a:buChar char="•"/>
            </a:pPr>
            <a:r>
              <a:rPr lang="en-GB" sz="2800" b="1" strike="noStrike" spc="-1" dirty="0">
                <a:solidFill>
                  <a:srgbClr val="000000"/>
                </a:solidFill>
                <a:latin typeface="+mn-lt"/>
                <a:ea typeface="+mn-ea"/>
              </a:rPr>
              <a:t>To meet national security needs and to protect trade secrets </a:t>
            </a:r>
            <a:r>
              <a:rPr lang="en-GB" sz="2800" b="0" strike="noStrike" spc="-1" dirty="0">
                <a:solidFill>
                  <a:srgbClr val="000000"/>
                </a:solidFill>
                <a:latin typeface="+mn-lt"/>
                <a:ea typeface="+mn-ea"/>
              </a:rPr>
              <a:t>and other state and private assets, several laws restrict which information, information management resources, and security</a:t>
            </a:r>
            <a:r>
              <a:rPr lang="en-GB" sz="2800" spc="-1" dirty="0">
                <a:latin typeface="Arial"/>
              </a:rPr>
              <a:t> </a:t>
            </a:r>
            <a:r>
              <a:rPr lang="en-GB" sz="2800" b="0" strike="noStrike" spc="-1" dirty="0">
                <a:solidFill>
                  <a:srgbClr val="000000"/>
                </a:solidFill>
                <a:latin typeface="+mn-lt"/>
                <a:ea typeface="+mn-ea"/>
              </a:rPr>
              <a:t>resources may be exported from the States.</a:t>
            </a:r>
          </a:p>
          <a:p>
            <a:pPr marL="800280" lvl="1" indent="-342720" algn="just">
              <a:spcBef>
                <a:spcPts val="519"/>
              </a:spcBef>
              <a:buClr>
                <a:srgbClr val="364162"/>
              </a:buClr>
              <a:buFont typeface="Arial"/>
              <a:buChar char="•"/>
            </a:pPr>
            <a:r>
              <a:rPr lang="en-GB" sz="2600" b="0" strike="noStrike" spc="-1" dirty="0">
                <a:solidFill>
                  <a:srgbClr val="000000"/>
                </a:solidFill>
                <a:latin typeface="Arial"/>
                <a:ea typeface="Verdana"/>
              </a:rPr>
              <a:t>Economic Espionage Act of 1996‏</a:t>
            </a:r>
            <a:endParaRPr lang="en-US" sz="2600" b="0" strike="noStrike" spc="-1" dirty="0">
              <a:solidFill>
                <a:srgbClr val="000000"/>
              </a:solidFill>
              <a:latin typeface="Arial"/>
            </a:endParaRPr>
          </a:p>
          <a:p>
            <a:pPr marL="800280" lvl="1" indent="-342720" algn="just">
              <a:spcBef>
                <a:spcPts val="519"/>
              </a:spcBef>
              <a:buClr>
                <a:srgbClr val="364162"/>
              </a:buClr>
              <a:buFont typeface="Arial"/>
              <a:buChar char="•"/>
            </a:pPr>
            <a:r>
              <a:rPr lang="en-GB" sz="2600" b="0" strike="noStrike" spc="-1" dirty="0">
                <a:solidFill>
                  <a:srgbClr val="000000"/>
                </a:solidFill>
                <a:latin typeface="Arial"/>
                <a:ea typeface="Verdana"/>
              </a:rPr>
              <a:t>Security and Freedom through Encryption Act of 1999‏</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The acts include provisions about encryption that:</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Strengthen the right to use or sell encryption algorithms, without concern of key registration.</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Prohibit the federal government from requiring the use of encryption.</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Relax export restrictions.</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1" strike="noStrike" spc="-1" dirty="0">
                <a:solidFill>
                  <a:srgbClr val="000000"/>
                </a:solidFill>
                <a:latin typeface="Arial"/>
                <a:ea typeface="Verdana"/>
              </a:rPr>
              <a:t>Additional penalties </a:t>
            </a:r>
            <a:r>
              <a:rPr lang="en-US" sz="2400" b="0" strike="noStrike" spc="-1" dirty="0">
                <a:solidFill>
                  <a:srgbClr val="000000"/>
                </a:solidFill>
                <a:latin typeface="Arial"/>
                <a:ea typeface="Verdana"/>
              </a:rPr>
              <a:t>for using encryption in a crime.</a:t>
            </a:r>
            <a:endParaRPr lang="en-US" sz="2400" b="0" strike="noStrike" spc="-1" dirty="0">
              <a:solidFill>
                <a:srgbClr val="000000"/>
              </a:solidFill>
              <a:latin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dirty="0">
                <a:solidFill>
                  <a:srgbClr val="000000"/>
                </a:solidFill>
                <a:latin typeface="Arial"/>
                <a:ea typeface="Verdana"/>
              </a:rPr>
              <a:t>Copyright Law </a:t>
            </a:r>
            <a:endParaRPr lang="en-US" sz="3600" b="0" strike="noStrike" spc="-1" dirty="0">
              <a:solidFill>
                <a:srgbClr val="000000"/>
              </a:solidFill>
              <a:latin typeface="Arial"/>
            </a:endParaRPr>
          </a:p>
        </p:txBody>
      </p:sp>
      <p:sp>
        <p:nvSpPr>
          <p:cNvPr id="166" name="TextShape 2"/>
          <p:cNvSpPr txBox="1"/>
          <p:nvPr/>
        </p:nvSpPr>
        <p:spPr>
          <a:xfrm>
            <a:off x="228600" y="1295280"/>
            <a:ext cx="8762760" cy="4114440"/>
          </a:xfrm>
          <a:prstGeom prst="rect">
            <a:avLst/>
          </a:prstGeom>
          <a:noFill/>
          <a:ln w="0">
            <a:noFill/>
          </a:ln>
        </p:spPr>
        <p:txBody>
          <a:bodyPr>
            <a:normAutofit/>
          </a:bodyPr>
          <a:lstStyle/>
          <a:p>
            <a:pPr marL="343080" indent="-342720" algn="just">
              <a:lnSpc>
                <a:spcPct val="100000"/>
              </a:lnSpc>
              <a:spcBef>
                <a:spcPts val="519"/>
              </a:spcBef>
              <a:buClr>
                <a:srgbClr val="364162"/>
              </a:buClr>
              <a:buFont typeface="Arial"/>
              <a:buChar char="•"/>
            </a:pPr>
            <a:r>
              <a:rPr lang="en-GB" sz="2600" b="1" strike="noStrike" spc="-1" dirty="0">
                <a:solidFill>
                  <a:srgbClr val="000000"/>
                </a:solidFill>
                <a:latin typeface="Arial"/>
                <a:ea typeface="Verdana"/>
              </a:rPr>
              <a:t>Intellectual property </a:t>
            </a:r>
            <a:r>
              <a:rPr lang="en-GB" sz="2600" b="0" strike="noStrike" spc="-1" dirty="0">
                <a:solidFill>
                  <a:srgbClr val="000000"/>
                </a:solidFill>
                <a:latin typeface="Arial"/>
                <a:ea typeface="Verdana"/>
              </a:rPr>
              <a:t>was recognized as a protected asset in the United States; copyright law extends to electronic formats.</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With proper acknowledgment, it</a:t>
            </a:r>
            <a:r>
              <a:rPr lang="en-US" sz="2600" b="0" strike="noStrike" spc="-1" dirty="0">
                <a:solidFill>
                  <a:srgbClr val="000000"/>
                </a:solidFill>
                <a:latin typeface="Arial"/>
                <a:ea typeface="Verdana"/>
              </a:rPr>
              <a:t> is </a:t>
            </a:r>
            <a:r>
              <a:rPr lang="en-GB" sz="2600" b="0" strike="noStrike" spc="-1" dirty="0">
                <a:solidFill>
                  <a:srgbClr val="000000"/>
                </a:solidFill>
                <a:latin typeface="Arial"/>
                <a:ea typeface="Verdana"/>
              </a:rPr>
              <a:t>permissible to include portions of others’ work as reference.</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U.S. Copyright Office Web site: www.copyright.gov/.</a:t>
            </a:r>
            <a:endParaRPr lang="en-US" sz="2600" b="0" strike="noStrike" spc="-1" dirty="0">
              <a:solidFill>
                <a:srgbClr val="000000"/>
              </a:solidFill>
              <a:latin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Payment Card Industry Data Security Standards (PCI DSS)</a:t>
            </a:r>
            <a:endParaRPr lang="en-US" sz="3600" b="0" strike="noStrike" spc="-1">
              <a:solidFill>
                <a:srgbClr val="000000"/>
              </a:solidFill>
              <a:latin typeface="Arial"/>
            </a:endParaRPr>
          </a:p>
        </p:txBody>
      </p:sp>
      <p:sp>
        <p:nvSpPr>
          <p:cNvPr id="175" name="TextShape 2"/>
          <p:cNvSpPr txBox="1"/>
          <p:nvPr/>
        </p:nvSpPr>
        <p:spPr>
          <a:xfrm>
            <a:off x="228600" y="1085760"/>
            <a:ext cx="8762760" cy="4628880"/>
          </a:xfrm>
          <a:prstGeom prst="rect">
            <a:avLst/>
          </a:prstGeom>
          <a:noFill/>
          <a:ln w="0">
            <a:noFill/>
          </a:ln>
        </p:spPr>
        <p:txBody>
          <a:bodyPr>
            <a:normAutofit fontScale="91000" lnSpcReduction="10000"/>
          </a:bodyPr>
          <a:lstStyle/>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PCI Security Standards Council offers a standard of performance to which </a:t>
            </a:r>
            <a:r>
              <a:rPr lang="en-US" sz="2600" b="1" strike="noStrike" spc="-1" dirty="0">
                <a:solidFill>
                  <a:srgbClr val="000000"/>
                </a:solidFill>
                <a:latin typeface="Arial"/>
                <a:ea typeface="Verdana"/>
              </a:rPr>
              <a:t>organizations processing payment cards must comply</a:t>
            </a:r>
            <a:endParaRPr lang="en-US" sz="2600" b="1"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Designed to </a:t>
            </a:r>
            <a:r>
              <a:rPr lang="en-US" sz="2600" b="1" strike="noStrike" spc="-1" dirty="0">
                <a:solidFill>
                  <a:srgbClr val="000000"/>
                </a:solidFill>
                <a:latin typeface="Arial"/>
                <a:ea typeface="Verdana"/>
              </a:rPr>
              <a:t>enhance security of customer’s account data</a:t>
            </a:r>
            <a:endParaRPr lang="en-US" sz="2600" b="1"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Addresses six areas:</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Build and maintain secure networks/systems</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Protect cardholder data</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Maintain a vulnerability management program</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Implement strong access control measures</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Regularly monitor and test networks</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Maintain information security policy</a:t>
            </a:r>
            <a:endParaRPr lang="en-US" sz="2400" b="0" strike="noStrike" spc="-1" dirty="0">
              <a:solidFill>
                <a:srgbClr val="000000"/>
              </a:solidFill>
              <a:latin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International Laws and Legal Bodies</a:t>
            </a:r>
            <a:endParaRPr lang="en-US" sz="3600" b="0" strike="noStrike" spc="-1">
              <a:solidFill>
                <a:srgbClr val="000000"/>
              </a:solidFill>
              <a:latin typeface="Arial"/>
            </a:endParaRPr>
          </a:p>
        </p:txBody>
      </p:sp>
      <p:sp>
        <p:nvSpPr>
          <p:cNvPr id="179" name="TextShape 2"/>
          <p:cNvSpPr txBox="1"/>
          <p:nvPr/>
        </p:nvSpPr>
        <p:spPr>
          <a:xfrm>
            <a:off x="306720" y="838080"/>
            <a:ext cx="8762760" cy="483048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When organizations do </a:t>
            </a:r>
            <a:r>
              <a:rPr lang="en-GB" sz="2600" b="1" strike="noStrike" spc="-1" dirty="0">
                <a:solidFill>
                  <a:srgbClr val="000000"/>
                </a:solidFill>
                <a:latin typeface="Arial"/>
                <a:ea typeface="Verdana"/>
              </a:rPr>
              <a:t>business on the Internet</a:t>
            </a:r>
            <a:r>
              <a:rPr lang="en-GB" sz="2600" b="0" strike="noStrike" spc="-1" dirty="0">
                <a:solidFill>
                  <a:srgbClr val="000000"/>
                </a:solidFill>
                <a:latin typeface="Arial"/>
                <a:ea typeface="Verdana"/>
              </a:rPr>
              <a:t>, they do business globally.</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Professionals </a:t>
            </a:r>
            <a:r>
              <a:rPr lang="en-GB" sz="2600" b="1" strike="noStrike" spc="-1" dirty="0">
                <a:solidFill>
                  <a:srgbClr val="000000"/>
                </a:solidFill>
                <a:latin typeface="Arial"/>
                <a:ea typeface="Verdana"/>
              </a:rPr>
              <a:t>must be sensitive to the laws and ethical values of many different cultures, societies, and countries.</a:t>
            </a:r>
            <a:endParaRPr lang="en-US" sz="2600" b="1"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Because of </a:t>
            </a:r>
            <a:r>
              <a:rPr lang="en-US" sz="2600" b="0" strike="noStrike" spc="-1" dirty="0">
                <a:solidFill>
                  <a:srgbClr val="000000"/>
                </a:solidFill>
                <a:latin typeface="Arial"/>
                <a:ea typeface="Verdana"/>
              </a:rPr>
              <a:t>the </a:t>
            </a:r>
            <a:r>
              <a:rPr lang="en-GB" sz="2600" b="0" strike="noStrike" spc="-1" dirty="0">
                <a:solidFill>
                  <a:srgbClr val="000000"/>
                </a:solidFill>
                <a:latin typeface="Arial"/>
                <a:ea typeface="Verdana"/>
              </a:rPr>
              <a:t>political complexities of relationships among nations and differences in culture, </a:t>
            </a:r>
            <a:r>
              <a:rPr lang="en-GB" sz="2600" b="1" strike="noStrike" spc="-1" dirty="0">
                <a:solidFill>
                  <a:srgbClr val="000000"/>
                </a:solidFill>
                <a:latin typeface="Arial"/>
                <a:ea typeface="Verdana"/>
              </a:rPr>
              <a:t>few international laws cover privacy and information security.</a:t>
            </a:r>
            <a:endParaRPr lang="en-US" sz="2600" b="1"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These international laws are </a:t>
            </a:r>
            <a:r>
              <a:rPr lang="en-GB" sz="2600" b="1" strike="noStrike" spc="-1" dirty="0">
                <a:solidFill>
                  <a:srgbClr val="000000"/>
                </a:solidFill>
                <a:latin typeface="Arial"/>
                <a:ea typeface="Verdana"/>
              </a:rPr>
              <a:t>important but are limited </a:t>
            </a:r>
            <a:r>
              <a:rPr lang="en-GB" sz="2600" b="0" strike="noStrike" spc="-1" dirty="0">
                <a:solidFill>
                  <a:srgbClr val="000000"/>
                </a:solidFill>
                <a:latin typeface="Arial"/>
                <a:ea typeface="Verdana"/>
              </a:rPr>
              <a:t>in their enforceability.</a:t>
            </a:r>
            <a:endParaRPr lang="en-US" sz="2600" b="0" strike="noStrike" spc="-1" dirty="0">
              <a:solidFill>
                <a:srgbClr val="000000"/>
              </a:solidFill>
              <a:latin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dirty="0">
                <a:solidFill>
                  <a:srgbClr val="000000"/>
                </a:solidFill>
                <a:latin typeface="Arial"/>
                <a:ea typeface="Verdana"/>
              </a:rPr>
              <a:t>Council of Europe Convention on Cybercrime 2001</a:t>
            </a:r>
            <a:endParaRPr lang="en-US" sz="3600" b="0" strike="noStrike" spc="-1" dirty="0">
              <a:solidFill>
                <a:srgbClr val="000000"/>
              </a:solidFill>
              <a:latin typeface="Arial"/>
            </a:endParaRPr>
          </a:p>
        </p:txBody>
      </p:sp>
      <p:sp>
        <p:nvSpPr>
          <p:cNvPr id="183" name="TextShape 2"/>
          <p:cNvSpPr txBox="1"/>
          <p:nvPr/>
        </p:nvSpPr>
        <p:spPr>
          <a:xfrm>
            <a:off x="190440" y="1066320"/>
            <a:ext cx="8762760" cy="434304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GB" sz="2400" b="1" strike="noStrike" spc="-1" dirty="0">
                <a:solidFill>
                  <a:srgbClr val="000000"/>
                </a:solidFill>
                <a:latin typeface="Arial"/>
                <a:ea typeface="Verdana"/>
              </a:rPr>
              <a:t>It created </a:t>
            </a:r>
            <a:r>
              <a:rPr lang="en-GB" sz="2400" strike="noStrike" spc="-1" dirty="0">
                <a:solidFill>
                  <a:srgbClr val="000000"/>
                </a:solidFill>
                <a:latin typeface="Arial"/>
                <a:ea typeface="Verdana"/>
              </a:rPr>
              <a:t>an international task force to oversee a range of security functions associated with Internet activities and standardized technology laws across international borders</a:t>
            </a:r>
          </a:p>
          <a:p>
            <a:pPr marL="343080" indent="-342720" algn="just">
              <a:lnSpc>
                <a:spcPct val="100000"/>
              </a:lnSpc>
              <a:spcBef>
                <a:spcPts val="519"/>
              </a:spcBef>
              <a:buClr>
                <a:srgbClr val="364162"/>
              </a:buClr>
              <a:buFont typeface="Arial"/>
              <a:buChar char="•"/>
            </a:pPr>
            <a:r>
              <a:rPr lang="en-GB" sz="2400" b="0" strike="noStrike" spc="-1" dirty="0">
                <a:solidFill>
                  <a:srgbClr val="000000"/>
                </a:solidFill>
                <a:latin typeface="Arial"/>
                <a:ea typeface="Verdana"/>
              </a:rPr>
              <a:t>Attempts to improve effectiveness of </a:t>
            </a:r>
            <a:r>
              <a:rPr lang="en-GB" sz="2400" b="1" strike="noStrike" spc="-1" dirty="0">
                <a:solidFill>
                  <a:srgbClr val="000000"/>
                </a:solidFill>
                <a:latin typeface="Arial"/>
                <a:ea typeface="Verdana"/>
              </a:rPr>
              <a:t>international investigations into breaches of technology law</a:t>
            </a:r>
            <a:endParaRPr lang="en-US" sz="2400" b="1" strike="noStrike" spc="-1" dirty="0">
              <a:solidFill>
                <a:srgbClr val="000000"/>
              </a:solidFill>
              <a:latin typeface="Arial"/>
            </a:endParaRPr>
          </a:p>
          <a:p>
            <a:pPr marL="343080" indent="-342720">
              <a:lnSpc>
                <a:spcPct val="100000"/>
              </a:lnSpc>
              <a:spcBef>
                <a:spcPts val="519"/>
              </a:spcBef>
              <a:buClr>
                <a:srgbClr val="364162"/>
              </a:buClr>
              <a:buFont typeface="Arial"/>
              <a:buChar char="•"/>
            </a:pPr>
            <a:r>
              <a:rPr lang="en-GB" sz="2400" b="0" strike="noStrike" spc="-1" dirty="0">
                <a:solidFill>
                  <a:srgbClr val="000000"/>
                </a:solidFill>
                <a:latin typeface="Arial"/>
                <a:ea typeface="Verdana"/>
              </a:rPr>
              <a:t>This convention has been received by advocates of intellectual property rights because it emphasizes prosecution for copyright infringement.</a:t>
            </a:r>
          </a:p>
          <a:p>
            <a:pPr marL="343080" indent="-342720">
              <a:lnSpc>
                <a:spcPct val="100000"/>
              </a:lnSpc>
              <a:spcBef>
                <a:spcPts val="519"/>
              </a:spcBef>
              <a:buClr>
                <a:srgbClr val="364162"/>
              </a:buClr>
              <a:buFont typeface="Arial"/>
              <a:buChar char="•"/>
            </a:pPr>
            <a:r>
              <a:rPr lang="en-GB" sz="2400" b="0" strike="noStrike" spc="-1" dirty="0">
                <a:solidFill>
                  <a:srgbClr val="000000"/>
                </a:solidFill>
                <a:latin typeface="Arial"/>
                <a:ea typeface="Verdana"/>
              </a:rPr>
              <a:t>However, </a:t>
            </a:r>
            <a:r>
              <a:rPr lang="en-GB" sz="2400" b="1" strike="noStrike" spc="-1" dirty="0">
                <a:solidFill>
                  <a:srgbClr val="000000"/>
                </a:solidFill>
                <a:latin typeface="Arial"/>
                <a:ea typeface="Verdana"/>
              </a:rPr>
              <a:t>many supporters of individual rights oppose the convention </a:t>
            </a:r>
            <a:r>
              <a:rPr lang="en-GB" sz="2400" b="0" strike="noStrike" spc="-1" dirty="0">
                <a:solidFill>
                  <a:srgbClr val="000000"/>
                </a:solidFill>
                <a:latin typeface="Arial"/>
                <a:ea typeface="Verdana"/>
              </a:rPr>
              <a:t>because they think it unduly infringes on freedom of speech and threatens the civil liberties of U.S. residents.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Digital Millennium Copyright Act (DMCA)‏</a:t>
            </a:r>
            <a:endParaRPr lang="en-US" sz="3600" b="0" strike="noStrike" spc="-1">
              <a:solidFill>
                <a:srgbClr val="000000"/>
              </a:solidFill>
              <a:latin typeface="Arial"/>
            </a:endParaRPr>
          </a:p>
        </p:txBody>
      </p:sp>
      <p:sp>
        <p:nvSpPr>
          <p:cNvPr id="187" name="TextShape 2"/>
          <p:cNvSpPr txBox="1"/>
          <p:nvPr/>
        </p:nvSpPr>
        <p:spPr>
          <a:xfrm>
            <a:off x="228600" y="1066680"/>
            <a:ext cx="8762760" cy="4571640"/>
          </a:xfrm>
          <a:prstGeom prst="rect">
            <a:avLst/>
          </a:prstGeom>
          <a:noFill/>
          <a:ln w="0">
            <a:noFill/>
          </a:ln>
        </p:spPr>
        <p:txBody>
          <a:bodyPr>
            <a:noAutofit/>
          </a:bodyPr>
          <a:lstStyle/>
          <a:p>
            <a:pPr marL="342900" indent="-342900">
              <a:lnSpc>
                <a:spcPct val="100000"/>
              </a:lnSpc>
              <a:buFont typeface="Arial" panose="020B0604020202020204" pitchFamily="34" charset="0"/>
              <a:buChar char="•"/>
            </a:pPr>
            <a:r>
              <a:rPr lang="en-GB" sz="2000" b="0" strike="noStrike" spc="-1" dirty="0">
                <a:solidFill>
                  <a:srgbClr val="000000"/>
                </a:solidFill>
                <a:latin typeface="+mn-lt"/>
                <a:ea typeface="+mn-ea"/>
              </a:rPr>
              <a:t>This law was created in response to the 1995 adoption of Directive 95/46/EC by the European Union, which added protection for individual citizens with regard to the processing of personal data and its use and movement.</a:t>
            </a:r>
            <a:endParaRPr lang="en-GB" sz="2000" b="0" strike="noStrike" spc="-1" dirty="0">
              <a:latin typeface="Arial"/>
            </a:endParaRPr>
          </a:p>
          <a:p>
            <a:pPr marL="342900" indent="-342900">
              <a:lnSpc>
                <a:spcPct val="100000"/>
              </a:lnSpc>
              <a:spcBef>
                <a:spcPts val="451"/>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solidFill>
                  <a:srgbClr val="000000"/>
                </a:solidFill>
                <a:latin typeface="+mn-lt"/>
                <a:ea typeface="+mn-ea"/>
              </a:rPr>
              <a:t>DMCA is the U.S. version of an international effort to reduce the impact of copyright, trademark, and privacy infringement </a:t>
            </a:r>
            <a:r>
              <a:rPr lang="en-GB" sz="2000" b="1" strike="noStrike" spc="-1" dirty="0">
                <a:solidFill>
                  <a:srgbClr val="000000"/>
                </a:solidFill>
                <a:latin typeface="+mn-lt"/>
                <a:ea typeface="+mn-ea"/>
              </a:rPr>
              <a:t>especially through the removal of technological copyright protection measures. </a:t>
            </a:r>
            <a:endParaRPr lang="en-GB" sz="2000" b="1" strike="noStrike" spc="-1" dirty="0">
              <a:latin typeface="Arial"/>
            </a:endParaRPr>
          </a:p>
          <a:p>
            <a:pPr marL="342900" indent="-342900">
              <a:lnSpc>
                <a:spcPct val="100000"/>
              </a:lnSpc>
              <a:spcBef>
                <a:spcPts val="451"/>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solidFill>
                  <a:srgbClr val="000000"/>
                </a:solidFill>
                <a:latin typeface="+mn-lt"/>
                <a:ea typeface="+mn-ea"/>
              </a:rPr>
              <a:t>The European Union also put forward Directive 95/46/EC that increases protection of individuals with regard to the </a:t>
            </a:r>
            <a:r>
              <a:rPr lang="en-GB" sz="2000" b="1" strike="noStrike" spc="-1" dirty="0">
                <a:solidFill>
                  <a:srgbClr val="000000"/>
                </a:solidFill>
                <a:latin typeface="+mn-lt"/>
                <a:ea typeface="+mn-ea"/>
              </a:rPr>
              <a:t>processing of personal data and the free movement of such data.</a:t>
            </a:r>
            <a:r>
              <a:rPr lang="en-GB" sz="2000" b="0" strike="noStrike" spc="-1" dirty="0">
                <a:solidFill>
                  <a:srgbClr val="000000"/>
                </a:solidFill>
                <a:latin typeface="+mn-lt"/>
                <a:ea typeface="+mn-ea"/>
              </a:rPr>
              <a:t>  </a:t>
            </a:r>
          </a:p>
          <a:p>
            <a:pPr marL="342900" indent="-342900">
              <a:spcBef>
                <a:spcPts val="451"/>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dirty="0">
                <a:solidFill>
                  <a:srgbClr val="000000"/>
                </a:solidFill>
                <a:latin typeface="+mn-lt"/>
                <a:ea typeface="+mn-ea"/>
              </a:rPr>
              <a:t>The United Kingdom has implemented a version of this law called the Database Right to comply with Directive 95/46/EC.</a:t>
            </a:r>
            <a:endParaRPr lang="en-GB" sz="2000" b="0" strike="noStrike" spc="-1" dirty="0">
              <a:latin typeface="Arial"/>
            </a:endParaRPr>
          </a:p>
          <a:p>
            <a:pPr marL="216000" indent="-216000">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2000" b="0" strike="noStrike" spc="-1" dirty="0">
              <a:latin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Ethics and Information Security</a:t>
            </a:r>
            <a:endParaRPr lang="en-US" sz="3600" b="0" strike="noStrike" spc="-1">
              <a:solidFill>
                <a:srgbClr val="000000"/>
              </a:solidFill>
              <a:latin typeface="Arial"/>
            </a:endParaRPr>
          </a:p>
        </p:txBody>
      </p:sp>
      <p:sp>
        <p:nvSpPr>
          <p:cNvPr id="189" name="TextShape 2"/>
          <p:cNvSpPr txBox="1"/>
          <p:nvPr/>
        </p:nvSpPr>
        <p:spPr>
          <a:xfrm>
            <a:off x="228600" y="1295280"/>
            <a:ext cx="8762760" cy="483048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Many professional disciplines have explicit rules governing the ethical behavior of members.</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IT and InfoSec </a:t>
            </a:r>
            <a:r>
              <a:rPr lang="en-US" sz="2600" b="1" strike="noStrike" spc="-1" dirty="0">
                <a:solidFill>
                  <a:srgbClr val="000000"/>
                </a:solidFill>
                <a:latin typeface="Arial"/>
                <a:ea typeface="Verdana"/>
              </a:rPr>
              <a:t>do not have binding codes of ethics.</a:t>
            </a:r>
            <a:endParaRPr lang="en-US" sz="2600" b="1"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Professional associations and certification agencies work to maintain ethical codes of conduct.</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Can prescribe ethical conduct</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Do not always have the ability to ban violators from practice in field</a:t>
            </a:r>
            <a:endParaRPr lang="en-US" sz="2400" b="0" strike="noStrike" spc="-1" dirty="0">
              <a:solidFill>
                <a:srgbClr val="000000"/>
              </a:solidFill>
              <a:latin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Offline (1 of 2)</a:t>
            </a:r>
            <a:endParaRPr lang="en-US" sz="3600" b="0" strike="noStrike" spc="-1">
              <a:solidFill>
                <a:srgbClr val="000000"/>
              </a:solidFill>
              <a:latin typeface="Arial"/>
            </a:endParaRPr>
          </a:p>
        </p:txBody>
      </p:sp>
      <p:sp>
        <p:nvSpPr>
          <p:cNvPr id="191" name="TextShape 2"/>
          <p:cNvSpPr txBox="1"/>
          <p:nvPr/>
        </p:nvSpPr>
        <p:spPr>
          <a:xfrm>
            <a:off x="190440" y="914400"/>
            <a:ext cx="8762760" cy="4723920"/>
          </a:xfrm>
          <a:prstGeom prst="rect">
            <a:avLst/>
          </a:prstGeom>
          <a:noFill/>
          <a:ln w="0">
            <a:noFill/>
          </a:ln>
        </p:spPr>
        <p:txBody>
          <a:bodyPr>
            <a:normAutofit/>
          </a:bodyPr>
          <a:lstStyle/>
          <a:p>
            <a:pPr algn="just">
              <a:lnSpc>
                <a:spcPct val="100000"/>
              </a:lnSpc>
              <a:spcBef>
                <a:spcPts val="519"/>
              </a:spcBef>
              <a:tabLst>
                <a:tab pos="0" algn="l"/>
              </a:tabLst>
            </a:pPr>
            <a:r>
              <a:rPr lang="en-US" sz="2600" b="1" strike="noStrike" spc="-1" dirty="0">
                <a:solidFill>
                  <a:srgbClr val="000000"/>
                </a:solidFill>
                <a:latin typeface="Arial"/>
                <a:ea typeface="Verdana"/>
              </a:rPr>
              <a:t>The Ten Commandments of Computer Ethics</a:t>
            </a:r>
            <a:r>
              <a:rPr lang="en-US" sz="2600" b="0" strike="noStrike" spc="-1" dirty="0">
                <a:solidFill>
                  <a:srgbClr val="000000"/>
                </a:solidFill>
                <a:latin typeface="Arial"/>
                <a:ea typeface="Verdana"/>
              </a:rPr>
              <a:t> </a:t>
            </a:r>
            <a:r>
              <a:rPr lang="en-US" sz="2600" b="1" strike="noStrike" spc="-1" dirty="0">
                <a:solidFill>
                  <a:srgbClr val="000000"/>
                </a:solidFill>
                <a:latin typeface="Arial"/>
                <a:ea typeface="Verdana"/>
              </a:rPr>
              <a:t>from the Computer Ethics Institute</a:t>
            </a:r>
            <a:endParaRPr lang="en-US" sz="2600" b="0" strike="noStrike" spc="-1" dirty="0">
              <a:solidFill>
                <a:srgbClr val="000000"/>
              </a:solidFill>
              <a:latin typeface="Arial"/>
            </a:endParaRPr>
          </a:p>
          <a:p>
            <a:pPr marL="514440" indent="-514080" algn="just">
              <a:lnSpc>
                <a:spcPct val="100000"/>
              </a:lnSpc>
              <a:spcBef>
                <a:spcPts val="519"/>
              </a:spcBef>
              <a:buClr>
                <a:srgbClr val="364162"/>
              </a:buClr>
              <a:buFont typeface="Calibri"/>
              <a:buAutoNum type="arabicPeriod"/>
              <a:tabLst>
                <a:tab pos="0" algn="l"/>
              </a:tabLst>
            </a:pPr>
            <a:r>
              <a:rPr lang="en-US" sz="2600" spc="-1" dirty="0">
                <a:solidFill>
                  <a:srgbClr val="000000"/>
                </a:solidFill>
                <a:latin typeface="Arial"/>
                <a:ea typeface="Verdana"/>
              </a:rPr>
              <a:t>N</a:t>
            </a:r>
            <a:r>
              <a:rPr lang="en-US" sz="2600" b="0" strike="noStrike" spc="-1" dirty="0">
                <a:solidFill>
                  <a:srgbClr val="000000"/>
                </a:solidFill>
                <a:latin typeface="Arial"/>
                <a:ea typeface="Verdana"/>
              </a:rPr>
              <a:t>ot use a computer to harm other people.</a:t>
            </a:r>
            <a:endParaRPr lang="en-US" sz="2600" b="0" strike="noStrike" spc="-1" dirty="0">
              <a:solidFill>
                <a:srgbClr val="000000"/>
              </a:solidFill>
              <a:latin typeface="Arial"/>
            </a:endParaRPr>
          </a:p>
          <a:p>
            <a:pPr marL="514440" indent="-514080" algn="just">
              <a:lnSpc>
                <a:spcPct val="100000"/>
              </a:lnSpc>
              <a:spcBef>
                <a:spcPts val="519"/>
              </a:spcBef>
              <a:buClr>
                <a:srgbClr val="364162"/>
              </a:buClr>
              <a:buFont typeface="Calibri"/>
              <a:buAutoNum type="arabicPeriod"/>
              <a:tabLst>
                <a:tab pos="0" algn="l"/>
              </a:tabLst>
            </a:pPr>
            <a:r>
              <a:rPr lang="en-US" sz="2600" b="0" strike="noStrike" spc="-1" dirty="0">
                <a:solidFill>
                  <a:srgbClr val="000000"/>
                </a:solidFill>
                <a:latin typeface="Arial"/>
                <a:ea typeface="Verdana"/>
              </a:rPr>
              <a:t>Not interfere with other people's computer work.</a:t>
            </a:r>
            <a:endParaRPr lang="en-US" sz="2600" b="0" strike="noStrike" spc="-1" dirty="0">
              <a:solidFill>
                <a:srgbClr val="000000"/>
              </a:solidFill>
              <a:latin typeface="Arial"/>
            </a:endParaRPr>
          </a:p>
          <a:p>
            <a:pPr marL="514440" indent="-514080" algn="just">
              <a:lnSpc>
                <a:spcPct val="100000"/>
              </a:lnSpc>
              <a:spcBef>
                <a:spcPts val="519"/>
              </a:spcBef>
              <a:buClr>
                <a:srgbClr val="364162"/>
              </a:buClr>
              <a:buFont typeface="Calibri"/>
              <a:buAutoNum type="arabicPeriod"/>
              <a:tabLst>
                <a:tab pos="0" algn="l"/>
              </a:tabLst>
            </a:pPr>
            <a:r>
              <a:rPr lang="en-US" sz="2600" spc="-1" dirty="0">
                <a:solidFill>
                  <a:srgbClr val="000000"/>
                </a:solidFill>
                <a:latin typeface="Arial"/>
                <a:ea typeface="Verdana"/>
              </a:rPr>
              <a:t>N</a:t>
            </a:r>
            <a:r>
              <a:rPr lang="en-US" sz="2600" b="0" strike="noStrike" spc="-1" dirty="0">
                <a:solidFill>
                  <a:srgbClr val="000000"/>
                </a:solidFill>
                <a:latin typeface="Arial"/>
                <a:ea typeface="Verdana"/>
              </a:rPr>
              <a:t>ot snoop around in other people's computer files.</a:t>
            </a:r>
            <a:endParaRPr lang="en-US" sz="2600" b="0" strike="noStrike" spc="-1" dirty="0">
              <a:solidFill>
                <a:srgbClr val="000000"/>
              </a:solidFill>
              <a:latin typeface="Arial"/>
            </a:endParaRPr>
          </a:p>
          <a:p>
            <a:pPr marL="514440" indent="-514080" algn="just">
              <a:lnSpc>
                <a:spcPct val="100000"/>
              </a:lnSpc>
              <a:spcBef>
                <a:spcPts val="519"/>
              </a:spcBef>
              <a:buClr>
                <a:srgbClr val="364162"/>
              </a:buClr>
              <a:buFont typeface="Calibri"/>
              <a:buAutoNum type="arabicPeriod"/>
              <a:tabLst>
                <a:tab pos="0" algn="l"/>
              </a:tabLst>
            </a:pPr>
            <a:r>
              <a:rPr lang="en-US" sz="2600" spc="-1" dirty="0">
                <a:solidFill>
                  <a:srgbClr val="000000"/>
                </a:solidFill>
                <a:latin typeface="Arial"/>
                <a:ea typeface="Verdana"/>
              </a:rPr>
              <a:t>N</a:t>
            </a:r>
            <a:r>
              <a:rPr lang="en-US" sz="2600" b="0" strike="noStrike" spc="-1" dirty="0">
                <a:solidFill>
                  <a:srgbClr val="000000"/>
                </a:solidFill>
                <a:latin typeface="Arial"/>
                <a:ea typeface="Verdana"/>
              </a:rPr>
              <a:t>ot use a computer to steal.</a:t>
            </a:r>
            <a:endParaRPr lang="en-US" sz="2600" b="0" strike="noStrike" spc="-1" dirty="0">
              <a:solidFill>
                <a:srgbClr val="000000"/>
              </a:solidFill>
              <a:latin typeface="Arial"/>
            </a:endParaRPr>
          </a:p>
          <a:p>
            <a:pPr marL="514440" indent="-514080" algn="just">
              <a:lnSpc>
                <a:spcPct val="100000"/>
              </a:lnSpc>
              <a:spcBef>
                <a:spcPts val="519"/>
              </a:spcBef>
              <a:buClr>
                <a:srgbClr val="364162"/>
              </a:buClr>
              <a:buFont typeface="Calibri"/>
              <a:buAutoNum type="arabicPeriod"/>
              <a:tabLst>
                <a:tab pos="0" algn="l"/>
              </a:tabLst>
            </a:pPr>
            <a:r>
              <a:rPr lang="en-US" sz="2600" spc="-1" dirty="0">
                <a:solidFill>
                  <a:srgbClr val="000000"/>
                </a:solidFill>
                <a:latin typeface="Arial"/>
                <a:ea typeface="Verdana"/>
              </a:rPr>
              <a:t>N</a:t>
            </a:r>
            <a:r>
              <a:rPr lang="en-US" sz="2600" b="0" strike="noStrike" spc="-1" dirty="0">
                <a:solidFill>
                  <a:srgbClr val="000000"/>
                </a:solidFill>
                <a:latin typeface="Arial"/>
                <a:ea typeface="Verdana"/>
              </a:rPr>
              <a:t>ot use a computer to bear false witness.</a:t>
            </a:r>
            <a:endParaRPr lang="en-US" sz="2600" b="0" strike="noStrike" spc="-1" dirty="0">
              <a:solidFill>
                <a:srgbClr val="000000"/>
              </a:solidFill>
              <a:latin typeface="Arial"/>
            </a:endParaRPr>
          </a:p>
          <a:p>
            <a:pPr marL="514440" indent="-514080" algn="just">
              <a:lnSpc>
                <a:spcPct val="100000"/>
              </a:lnSpc>
              <a:spcBef>
                <a:spcPts val="519"/>
              </a:spcBef>
              <a:buClr>
                <a:srgbClr val="364162"/>
              </a:buClr>
              <a:buFont typeface="Calibri"/>
              <a:buAutoNum type="arabicPeriod"/>
              <a:tabLst>
                <a:tab pos="0" algn="l"/>
              </a:tabLst>
            </a:pPr>
            <a:r>
              <a:rPr lang="en-US" sz="2600" spc="-1" dirty="0">
                <a:solidFill>
                  <a:srgbClr val="000000"/>
                </a:solidFill>
                <a:latin typeface="Arial"/>
                <a:ea typeface="Verdana"/>
              </a:rPr>
              <a:t>N</a:t>
            </a:r>
            <a:r>
              <a:rPr lang="en-US" sz="2600" b="0" strike="noStrike" spc="-1" dirty="0">
                <a:solidFill>
                  <a:srgbClr val="000000"/>
                </a:solidFill>
                <a:latin typeface="Arial"/>
                <a:ea typeface="Verdana"/>
              </a:rPr>
              <a:t>ot copy or use proprietary software for which you have not paid.</a:t>
            </a:r>
            <a:endParaRPr lang="en-US" sz="2600" b="0" strike="noStrike" spc="-1" dirty="0">
              <a:solidFill>
                <a:srgbClr val="000000"/>
              </a:solidFill>
              <a:latin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Offline (2 of 2)</a:t>
            </a:r>
            <a:endParaRPr lang="en-US" sz="3600" b="0" strike="noStrike" spc="-1">
              <a:solidFill>
                <a:srgbClr val="000000"/>
              </a:solidFill>
              <a:latin typeface="Arial"/>
            </a:endParaRPr>
          </a:p>
        </p:txBody>
      </p:sp>
      <p:sp>
        <p:nvSpPr>
          <p:cNvPr id="193" name="TextShape 2"/>
          <p:cNvSpPr txBox="1"/>
          <p:nvPr/>
        </p:nvSpPr>
        <p:spPr>
          <a:xfrm>
            <a:off x="228600" y="1295280"/>
            <a:ext cx="8762760" cy="4830480"/>
          </a:xfrm>
          <a:prstGeom prst="rect">
            <a:avLst/>
          </a:prstGeom>
          <a:noFill/>
          <a:ln w="0">
            <a:noFill/>
          </a:ln>
        </p:spPr>
        <p:txBody>
          <a:bodyPr>
            <a:normAutofit/>
          </a:bodyPr>
          <a:lstStyle/>
          <a:p>
            <a:pPr marL="514440" indent="-514080" algn="just">
              <a:lnSpc>
                <a:spcPct val="100000"/>
              </a:lnSpc>
              <a:spcBef>
                <a:spcPts val="519"/>
              </a:spcBef>
              <a:buClr>
                <a:srgbClr val="364162"/>
              </a:buClr>
              <a:buFont typeface="Calibri"/>
              <a:buAutoNum type="arabicPeriod" startAt="7"/>
            </a:pPr>
            <a:r>
              <a:rPr lang="en-US" sz="2600" spc="-1" dirty="0">
                <a:solidFill>
                  <a:srgbClr val="000000"/>
                </a:solidFill>
                <a:latin typeface="Arial"/>
                <a:ea typeface="Verdana"/>
              </a:rPr>
              <a:t>N</a:t>
            </a:r>
            <a:r>
              <a:rPr lang="en-US" sz="2600" b="0" strike="noStrike" spc="-1" dirty="0">
                <a:solidFill>
                  <a:srgbClr val="000000"/>
                </a:solidFill>
                <a:latin typeface="Arial"/>
                <a:ea typeface="Verdana"/>
              </a:rPr>
              <a:t>ot use other people's computer resources without authorization or proper compensation.</a:t>
            </a:r>
            <a:endParaRPr lang="en-US" sz="2600" b="0" strike="noStrike" spc="-1" dirty="0">
              <a:solidFill>
                <a:srgbClr val="000000"/>
              </a:solidFill>
              <a:latin typeface="Arial"/>
            </a:endParaRPr>
          </a:p>
          <a:p>
            <a:pPr marL="514440" indent="-514080" algn="just">
              <a:lnSpc>
                <a:spcPct val="100000"/>
              </a:lnSpc>
              <a:spcBef>
                <a:spcPts val="519"/>
              </a:spcBef>
              <a:buClr>
                <a:srgbClr val="364162"/>
              </a:buClr>
              <a:buFont typeface="Calibri"/>
              <a:buAutoNum type="arabicPeriod" startAt="7"/>
            </a:pPr>
            <a:r>
              <a:rPr lang="en-US" sz="2600" spc="-1" dirty="0">
                <a:solidFill>
                  <a:srgbClr val="000000"/>
                </a:solidFill>
                <a:latin typeface="Arial"/>
                <a:ea typeface="Verdana"/>
              </a:rPr>
              <a:t>Do n</a:t>
            </a:r>
            <a:r>
              <a:rPr lang="en-US" sz="2600" b="0" strike="noStrike" spc="-1" dirty="0">
                <a:solidFill>
                  <a:srgbClr val="000000"/>
                </a:solidFill>
                <a:latin typeface="Arial"/>
                <a:ea typeface="Verdana"/>
              </a:rPr>
              <a:t>ot correct other people's intellectual output.</a:t>
            </a:r>
            <a:endParaRPr lang="en-US" sz="2600" b="0" strike="noStrike" spc="-1" dirty="0">
              <a:solidFill>
                <a:srgbClr val="000000"/>
              </a:solidFill>
              <a:latin typeface="Arial"/>
            </a:endParaRPr>
          </a:p>
          <a:p>
            <a:pPr marL="514440" indent="-514080" algn="just">
              <a:lnSpc>
                <a:spcPct val="100000"/>
              </a:lnSpc>
              <a:spcBef>
                <a:spcPts val="519"/>
              </a:spcBef>
              <a:buClr>
                <a:srgbClr val="364162"/>
              </a:buClr>
              <a:buFont typeface="Calibri"/>
              <a:buAutoNum type="arabicPeriod" startAt="7"/>
            </a:pPr>
            <a:r>
              <a:rPr lang="en-US" sz="2600" spc="-1" dirty="0">
                <a:solidFill>
                  <a:srgbClr val="000000"/>
                </a:solidFill>
                <a:latin typeface="Arial"/>
                <a:ea typeface="Verdana"/>
              </a:rPr>
              <a:t>T</a:t>
            </a:r>
            <a:r>
              <a:rPr lang="en-US" sz="2600" b="0" strike="noStrike" spc="-1" dirty="0">
                <a:solidFill>
                  <a:srgbClr val="000000"/>
                </a:solidFill>
                <a:latin typeface="Arial"/>
                <a:ea typeface="Verdana"/>
              </a:rPr>
              <a:t>hink about the social consequences of the program you are writing or the system you are designing.</a:t>
            </a:r>
            <a:endParaRPr lang="en-US" sz="2600" b="0" strike="noStrike" spc="-1" dirty="0">
              <a:solidFill>
                <a:srgbClr val="000000"/>
              </a:solidFill>
              <a:latin typeface="Arial"/>
            </a:endParaRPr>
          </a:p>
          <a:p>
            <a:pPr marL="514440" indent="-514080" algn="just">
              <a:lnSpc>
                <a:spcPct val="100000"/>
              </a:lnSpc>
              <a:spcBef>
                <a:spcPts val="519"/>
              </a:spcBef>
              <a:buClr>
                <a:srgbClr val="364162"/>
              </a:buClr>
              <a:buFont typeface="Calibri"/>
              <a:buAutoNum type="arabicPeriod" startAt="7"/>
            </a:pPr>
            <a:r>
              <a:rPr lang="en-US" sz="2600" spc="-1" dirty="0">
                <a:solidFill>
                  <a:srgbClr val="000000"/>
                </a:solidFill>
                <a:latin typeface="Arial"/>
                <a:ea typeface="Verdana"/>
              </a:rPr>
              <a:t>A</a:t>
            </a:r>
            <a:r>
              <a:rPr lang="en-US" sz="2600" b="0" strike="noStrike" spc="-1" dirty="0">
                <a:solidFill>
                  <a:srgbClr val="000000"/>
                </a:solidFill>
                <a:latin typeface="Arial"/>
                <a:ea typeface="Verdana"/>
              </a:rPr>
              <a:t>lways use a computer in ways that ensure consideration and respect for your fellow humans.</a:t>
            </a:r>
            <a:endParaRPr lang="en-US" sz="2600" b="0" strike="noStrike" spc="-1" dirty="0">
              <a:solidFill>
                <a:srgbClr val="000000"/>
              </a:solidFill>
              <a:latin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Ethical Differences Across Cultures</a:t>
            </a:r>
            <a:endParaRPr lang="en-US" sz="3600" b="0" strike="noStrike" spc="-1">
              <a:solidFill>
                <a:srgbClr val="000000"/>
              </a:solidFill>
              <a:latin typeface="Arial"/>
            </a:endParaRPr>
          </a:p>
        </p:txBody>
      </p:sp>
      <p:sp>
        <p:nvSpPr>
          <p:cNvPr id="195" name="TextShape 2"/>
          <p:cNvSpPr txBox="1"/>
          <p:nvPr/>
        </p:nvSpPr>
        <p:spPr>
          <a:xfrm>
            <a:off x="190440" y="1076400"/>
            <a:ext cx="8762760" cy="440964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GB" sz="2600" b="0" strike="noStrike" spc="-1">
                <a:solidFill>
                  <a:srgbClr val="000000"/>
                </a:solidFill>
                <a:latin typeface="Arial"/>
                <a:ea typeface="Verdana"/>
              </a:rPr>
              <a:t>Cultural differences create difficulty in determining what is and is not ethical.</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a:solidFill>
                  <a:srgbClr val="000000"/>
                </a:solidFill>
                <a:latin typeface="Arial"/>
                <a:ea typeface="Verdana"/>
              </a:rPr>
              <a:t>Difficulties arise when one nationality’s ethical behavior conflicts with the ethics of another national group.</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a:solidFill>
                  <a:srgbClr val="000000"/>
                </a:solidFill>
                <a:latin typeface="Arial"/>
                <a:ea typeface="Verdana"/>
              </a:rPr>
              <a:t>Scenarios are grouped into:</a:t>
            </a:r>
            <a:endParaRPr lang="en-US" sz="26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a:solidFill>
                  <a:srgbClr val="000000"/>
                </a:solidFill>
                <a:latin typeface="Arial"/>
                <a:ea typeface="Verdana"/>
              </a:rPr>
              <a:t>Software license infringement</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a:solidFill>
                  <a:srgbClr val="000000"/>
                </a:solidFill>
                <a:latin typeface="Arial"/>
                <a:ea typeface="Verdana"/>
              </a:rPr>
              <a:t>Illicit use</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a:solidFill>
                  <a:srgbClr val="000000"/>
                </a:solidFill>
                <a:latin typeface="Arial"/>
                <a:ea typeface="Verdana"/>
              </a:rPr>
              <a:t>Misuse of corporate resources</a:t>
            </a:r>
            <a:endParaRPr lang="en-US" sz="24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a:solidFill>
                  <a:srgbClr val="000000"/>
                </a:solidFill>
                <a:latin typeface="Arial"/>
                <a:ea typeface="Verdana"/>
              </a:rPr>
              <a:t>Cultures have different views on the scenarios.</a:t>
            </a:r>
            <a:endParaRPr lang="en-US" sz="2600" b="0" strike="noStrike" spc="-1">
              <a:solidFill>
                <a:srgbClr val="000000"/>
              </a:solidFill>
              <a:latin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Ethics and Education</a:t>
            </a:r>
            <a:endParaRPr lang="en-US" sz="3600" b="0" strike="noStrike" spc="-1">
              <a:solidFill>
                <a:srgbClr val="000000"/>
              </a:solidFill>
              <a:latin typeface="Arial"/>
            </a:endParaRPr>
          </a:p>
        </p:txBody>
      </p:sp>
      <p:sp>
        <p:nvSpPr>
          <p:cNvPr id="200" name="TextShape 2"/>
          <p:cNvSpPr txBox="1"/>
          <p:nvPr/>
        </p:nvSpPr>
        <p:spPr>
          <a:xfrm>
            <a:off x="228600" y="1295280"/>
            <a:ext cx="8762760" cy="483048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GB" sz="2600" b="1" strike="noStrike" spc="-1" dirty="0">
                <a:solidFill>
                  <a:srgbClr val="000000"/>
                </a:solidFill>
                <a:latin typeface="Arial"/>
                <a:ea typeface="Verdana"/>
              </a:rPr>
              <a:t>Education is the overriding factor </a:t>
            </a:r>
            <a:r>
              <a:rPr lang="en-GB" sz="2600" b="0" strike="noStrike" spc="-1" dirty="0">
                <a:solidFill>
                  <a:srgbClr val="000000"/>
                </a:solidFill>
                <a:latin typeface="Arial"/>
                <a:ea typeface="Verdana"/>
              </a:rPr>
              <a:t>in </a:t>
            </a:r>
            <a:r>
              <a:rPr lang="en-GB" sz="2600" b="0" strike="noStrike" spc="-1" dirty="0" err="1">
                <a:solidFill>
                  <a:srgbClr val="000000"/>
                </a:solidFill>
                <a:latin typeface="Arial"/>
                <a:ea typeface="Verdana"/>
              </a:rPr>
              <a:t>leveling</a:t>
            </a:r>
            <a:r>
              <a:rPr lang="en-GB" sz="2600" b="0" strike="noStrike" spc="-1" dirty="0">
                <a:solidFill>
                  <a:srgbClr val="000000"/>
                </a:solidFill>
                <a:latin typeface="Arial"/>
                <a:ea typeface="Verdana"/>
              </a:rPr>
              <a:t> ethical perceptions within a small population.</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Employees must be </a:t>
            </a:r>
            <a:r>
              <a:rPr lang="en-GB" sz="2600" b="1" strike="noStrike" spc="-1" dirty="0">
                <a:solidFill>
                  <a:srgbClr val="000000"/>
                </a:solidFill>
                <a:latin typeface="Arial"/>
                <a:ea typeface="Verdana"/>
              </a:rPr>
              <a:t>trained and kept aware </a:t>
            </a:r>
            <a:r>
              <a:rPr lang="en-GB" sz="2600" b="0" strike="noStrike" spc="-1" dirty="0">
                <a:solidFill>
                  <a:srgbClr val="000000"/>
                </a:solidFill>
                <a:latin typeface="Arial"/>
                <a:ea typeface="Verdana"/>
              </a:rPr>
              <a:t>of the expected </a:t>
            </a:r>
            <a:r>
              <a:rPr lang="en-GB" sz="2600" b="0" strike="noStrike" spc="-1" dirty="0" err="1">
                <a:solidFill>
                  <a:srgbClr val="000000"/>
                </a:solidFill>
                <a:latin typeface="Arial"/>
                <a:ea typeface="Verdana"/>
              </a:rPr>
              <a:t>behavior</a:t>
            </a:r>
            <a:r>
              <a:rPr lang="en-GB" sz="2600" b="0" strike="noStrike" spc="-1" dirty="0">
                <a:solidFill>
                  <a:srgbClr val="000000"/>
                </a:solidFill>
                <a:latin typeface="Arial"/>
                <a:ea typeface="Verdana"/>
              </a:rPr>
              <a:t> of an ethical employee, as well as many other information security topics.</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1" strike="noStrike" spc="-1" dirty="0">
                <a:solidFill>
                  <a:srgbClr val="000000"/>
                </a:solidFill>
                <a:latin typeface="Arial"/>
                <a:ea typeface="Verdana"/>
              </a:rPr>
              <a:t>Proper ethical training </a:t>
            </a:r>
            <a:r>
              <a:rPr lang="en-GB" sz="2600" b="0" strike="noStrike" spc="-1" dirty="0">
                <a:solidFill>
                  <a:srgbClr val="000000"/>
                </a:solidFill>
                <a:latin typeface="Arial"/>
                <a:ea typeface="Verdana"/>
              </a:rPr>
              <a:t>is vital to creating informed and a well-prepared system user.</a:t>
            </a:r>
            <a:endParaRPr lang="en-US" sz="2600" b="0" strike="noStrike" spc="-1" dirty="0">
              <a:solidFill>
                <a:srgbClr val="000000"/>
              </a:solidFill>
              <a:latin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Codes of Ethics of Professional Organizations</a:t>
            </a:r>
            <a:endParaRPr lang="en-US" sz="3600" b="0" strike="noStrike" spc="-1">
              <a:solidFill>
                <a:srgbClr val="000000"/>
              </a:solidFill>
              <a:latin typeface="Arial"/>
            </a:endParaRPr>
          </a:p>
        </p:txBody>
      </p:sp>
      <p:sp>
        <p:nvSpPr>
          <p:cNvPr id="206" name="TextShape 2"/>
          <p:cNvSpPr txBox="1"/>
          <p:nvPr/>
        </p:nvSpPr>
        <p:spPr>
          <a:xfrm>
            <a:off x="228600" y="1295280"/>
            <a:ext cx="8762760" cy="483048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Many professional organizations </a:t>
            </a:r>
            <a:r>
              <a:rPr lang="en-GB" sz="2600" b="1" strike="noStrike" spc="-1" dirty="0">
                <a:solidFill>
                  <a:srgbClr val="000000"/>
                </a:solidFill>
                <a:latin typeface="Arial"/>
                <a:ea typeface="Verdana"/>
              </a:rPr>
              <a:t>have established codes of conduct/ethics. </a:t>
            </a:r>
            <a:endParaRPr lang="en-US" sz="2600" b="1"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Codes of ethics can have a </a:t>
            </a:r>
            <a:r>
              <a:rPr lang="en-GB" sz="2600" b="1" strike="noStrike" spc="-1" dirty="0">
                <a:solidFill>
                  <a:srgbClr val="000000"/>
                </a:solidFill>
                <a:latin typeface="Arial"/>
                <a:ea typeface="Verdana"/>
              </a:rPr>
              <a:t>positive effect; </a:t>
            </a:r>
            <a:r>
              <a:rPr lang="en-GB" sz="2600" b="0" strike="noStrike" spc="-1" dirty="0">
                <a:solidFill>
                  <a:srgbClr val="000000"/>
                </a:solidFill>
                <a:latin typeface="Arial"/>
                <a:ea typeface="Verdana"/>
              </a:rPr>
              <a:t>unfortunately, many employers do not encourage joining these professional organizations.</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GB" sz="2600" b="1" strike="noStrike" spc="-1" dirty="0">
                <a:solidFill>
                  <a:srgbClr val="000000"/>
                </a:solidFill>
                <a:latin typeface="Arial"/>
                <a:ea typeface="Verdana"/>
              </a:rPr>
              <a:t>Responsibility of security professionals is to act ethically and according to the policies </a:t>
            </a:r>
            <a:r>
              <a:rPr lang="en-GB" sz="2600" b="0" strike="noStrike" spc="-1" dirty="0">
                <a:solidFill>
                  <a:srgbClr val="000000"/>
                </a:solidFill>
                <a:latin typeface="Arial"/>
                <a:ea typeface="Verdana"/>
              </a:rPr>
              <a:t>of the employer, the professional organization, and </a:t>
            </a:r>
            <a:r>
              <a:rPr lang="en-US" sz="2600" b="0" strike="noStrike" spc="-1" dirty="0">
                <a:solidFill>
                  <a:srgbClr val="000000"/>
                </a:solidFill>
                <a:latin typeface="Arial"/>
                <a:ea typeface="Verdana"/>
              </a:rPr>
              <a:t>the </a:t>
            </a:r>
            <a:r>
              <a:rPr lang="en-GB" sz="2600" b="0" strike="noStrike" spc="-1" dirty="0">
                <a:solidFill>
                  <a:srgbClr val="000000"/>
                </a:solidFill>
                <a:latin typeface="Arial"/>
                <a:ea typeface="Verdana"/>
              </a:rPr>
              <a:t>laws of society.</a:t>
            </a:r>
            <a:endParaRPr lang="en-US" sz="2600" b="0" strike="noStrike" spc="-1" dirty="0">
              <a:solidFill>
                <a:srgbClr val="000000"/>
              </a:solidFill>
              <a:latin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Major IT and InfoSec Professional Organizations (1 of 5)</a:t>
            </a:r>
            <a:endParaRPr lang="en-US" sz="3600" b="0" strike="noStrike" spc="-1">
              <a:solidFill>
                <a:srgbClr val="000000"/>
              </a:solidFill>
              <a:latin typeface="Arial"/>
            </a:endParaRPr>
          </a:p>
        </p:txBody>
      </p:sp>
      <p:sp>
        <p:nvSpPr>
          <p:cNvPr id="212" name="TextShape 2"/>
          <p:cNvSpPr txBox="1"/>
          <p:nvPr/>
        </p:nvSpPr>
        <p:spPr>
          <a:xfrm>
            <a:off x="228600" y="1295280"/>
            <a:ext cx="8762760" cy="4343040"/>
          </a:xfrm>
          <a:prstGeom prst="rect">
            <a:avLst/>
          </a:prstGeom>
          <a:noFill/>
          <a:ln w="0">
            <a:noFill/>
          </a:ln>
        </p:spPr>
        <p:txBody>
          <a:bodyPr>
            <a:normAutofit/>
          </a:bodyPr>
          <a:lstStyle/>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Association of Computing Machinery (ACM)‏ </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Established in 1947 as “</a:t>
            </a:r>
            <a:r>
              <a:rPr lang="en-GB" sz="2400" b="1" strike="noStrike" spc="-1" dirty="0">
                <a:solidFill>
                  <a:srgbClr val="000000"/>
                </a:solidFill>
                <a:latin typeface="Arial"/>
                <a:ea typeface="Verdana"/>
              </a:rPr>
              <a:t>the world’s first educational and scientific computing society</a:t>
            </a:r>
            <a:r>
              <a:rPr lang="en-GB" sz="2400" b="0" strike="noStrike" spc="-1" dirty="0">
                <a:solidFill>
                  <a:srgbClr val="000000"/>
                </a:solidFill>
                <a:latin typeface="Arial"/>
                <a:ea typeface="Verdana"/>
              </a:rPr>
              <a:t>.”</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Code of ethics contains references to protecting information confidentiality, causing no harm, protecting others’ privacy, and respecting others’ intellectual property and copyrights.</a:t>
            </a:r>
            <a:endParaRPr lang="en-US" sz="2400" b="0" strike="noStrike" spc="-1" dirty="0">
              <a:solidFill>
                <a:srgbClr val="000000"/>
              </a:solidFill>
              <a:latin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3"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Major IT and InfoSec Professional Organizations (2 of 5)</a:t>
            </a:r>
            <a:endParaRPr lang="en-US" sz="3600" b="0" strike="noStrike" spc="-1">
              <a:solidFill>
                <a:srgbClr val="000000"/>
              </a:solidFill>
              <a:latin typeface="Arial"/>
            </a:endParaRPr>
          </a:p>
        </p:txBody>
      </p:sp>
      <p:sp>
        <p:nvSpPr>
          <p:cNvPr id="214" name="TextShape 2"/>
          <p:cNvSpPr txBox="1"/>
          <p:nvPr/>
        </p:nvSpPr>
        <p:spPr>
          <a:xfrm>
            <a:off x="45720" y="1219320"/>
            <a:ext cx="8762760" cy="4190760"/>
          </a:xfrm>
          <a:prstGeom prst="rect">
            <a:avLst/>
          </a:prstGeom>
          <a:noFill/>
          <a:ln w="0">
            <a:noFill/>
          </a:ln>
        </p:spPr>
        <p:txBody>
          <a:bodyPr>
            <a:normAutofit fontScale="92500" lnSpcReduction="10000"/>
          </a:bodyPr>
          <a:lstStyle/>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International Information Systems Security Certification Consortium, Inc. (ISC)</a:t>
            </a:r>
            <a:r>
              <a:rPr lang="en-GB" sz="2600" b="0" strike="noStrike" spc="-1" baseline="30000" dirty="0">
                <a:solidFill>
                  <a:srgbClr val="000000"/>
                </a:solidFill>
                <a:latin typeface="Arial"/>
                <a:ea typeface="Verdana"/>
              </a:rPr>
              <a:t>2</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Nonprofit organization focusing on the development and implementation of information security certifications and credentials.</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Code is primarily designed for the information security professionals who have certification from (ISC)</a:t>
            </a:r>
            <a:r>
              <a:rPr lang="en-GB" sz="2400" b="0" strike="noStrike" spc="-1" baseline="30000" dirty="0">
                <a:solidFill>
                  <a:srgbClr val="000000"/>
                </a:solidFill>
                <a:latin typeface="Arial"/>
                <a:ea typeface="Verdana"/>
              </a:rPr>
              <a:t>2</a:t>
            </a:r>
            <a:r>
              <a:rPr lang="en-GB" sz="2400" b="0" strike="noStrike" spc="-1" dirty="0">
                <a:solidFill>
                  <a:srgbClr val="000000"/>
                </a:solidFill>
                <a:latin typeface="Arial"/>
                <a:ea typeface="Verdana"/>
              </a:rPr>
              <a:t>.</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Code of ethics focuses on four mandatory canons.</a:t>
            </a:r>
          </a:p>
          <a:p>
            <a:pPr marL="1130400" lvl="2" indent="-216000">
              <a:lnSpc>
                <a:spcPct val="80000"/>
              </a:lnSpc>
              <a:spcBef>
                <a:spcPts val="451"/>
              </a:spcBef>
              <a:buClr>
                <a:srgbClr val="000000"/>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dirty="0">
                <a:latin typeface="Arial"/>
              </a:rPr>
              <a:t>Protect society, the commonwealth, and the infrastructure; </a:t>
            </a:r>
          </a:p>
          <a:p>
            <a:pPr marL="1130400" lvl="2" indent="-216000">
              <a:lnSpc>
                <a:spcPct val="80000"/>
              </a:lnSpc>
              <a:spcBef>
                <a:spcPts val="451"/>
              </a:spcBef>
              <a:buClr>
                <a:srgbClr val="000000"/>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dirty="0">
                <a:latin typeface="Arial"/>
              </a:rPr>
              <a:t>Act </a:t>
            </a:r>
            <a:r>
              <a:rPr lang="en-GB" sz="2400" b="0" strike="noStrike" spc="-1" dirty="0" err="1">
                <a:latin typeface="Arial"/>
              </a:rPr>
              <a:t>honorably</a:t>
            </a:r>
            <a:r>
              <a:rPr lang="en-GB" sz="2400" b="0" strike="noStrike" spc="-1" dirty="0">
                <a:latin typeface="Arial"/>
              </a:rPr>
              <a:t>, honestly, justly, responsibly, and legally; </a:t>
            </a:r>
          </a:p>
          <a:p>
            <a:pPr marL="1130400" lvl="2" indent="-216000">
              <a:lnSpc>
                <a:spcPct val="80000"/>
              </a:lnSpc>
              <a:spcBef>
                <a:spcPts val="451"/>
              </a:spcBef>
              <a:buClr>
                <a:srgbClr val="000000"/>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dirty="0">
                <a:latin typeface="Arial"/>
              </a:rPr>
              <a:t>Provide diligent and competent service to principals; and </a:t>
            </a:r>
          </a:p>
          <a:p>
            <a:pPr marL="1130400" lvl="2" indent="-216000">
              <a:lnSpc>
                <a:spcPct val="80000"/>
              </a:lnSpc>
              <a:spcBef>
                <a:spcPts val="451"/>
              </a:spcBef>
              <a:buClr>
                <a:srgbClr val="000000"/>
              </a:buClr>
              <a:buFont typeface="Symbol"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400" b="0" strike="noStrike" spc="-1" dirty="0">
                <a:latin typeface="Arial"/>
              </a:rPr>
              <a:t>Advance and protect the profession.</a:t>
            </a:r>
          </a:p>
          <a:p>
            <a:pPr marL="743040" lvl="1" indent="-285480" algn="just">
              <a:lnSpc>
                <a:spcPct val="100000"/>
              </a:lnSpc>
              <a:spcBef>
                <a:spcPts val="479"/>
              </a:spcBef>
              <a:buClr>
                <a:srgbClr val="364162"/>
              </a:buClr>
              <a:buFont typeface="Arial"/>
              <a:buChar char="–"/>
            </a:pPr>
            <a:endParaRPr lang="en-US" sz="2400" b="0" strike="noStrike" spc="-1" dirty="0">
              <a:solidFill>
                <a:srgbClr val="000000"/>
              </a:solidFill>
              <a:latin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Major IT and InfoSec Professional Organizations (3 of 5)</a:t>
            </a:r>
            <a:endParaRPr lang="en-US" sz="3600" b="0" strike="noStrike" spc="-1">
              <a:solidFill>
                <a:srgbClr val="000000"/>
              </a:solidFill>
              <a:latin typeface="Arial"/>
            </a:endParaRPr>
          </a:p>
        </p:txBody>
      </p:sp>
      <p:sp>
        <p:nvSpPr>
          <p:cNvPr id="216" name="TextShape 2"/>
          <p:cNvSpPr txBox="1"/>
          <p:nvPr/>
        </p:nvSpPr>
        <p:spPr>
          <a:xfrm>
            <a:off x="228600" y="1295280"/>
            <a:ext cx="8762760" cy="4190760"/>
          </a:xfrm>
          <a:prstGeom prst="rect">
            <a:avLst/>
          </a:prstGeom>
          <a:noFill/>
          <a:ln w="0">
            <a:noFill/>
          </a:ln>
        </p:spPr>
        <p:txBody>
          <a:bodyPr>
            <a:norm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SANS (originally System Administration, Networking, and Security Institute)</a:t>
            </a:r>
            <a:endParaRPr lang="en-US" sz="26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a:solidFill>
                  <a:srgbClr val="000000"/>
                </a:solidFill>
                <a:latin typeface="Arial"/>
                <a:ea typeface="Verdana"/>
              </a:rPr>
              <a:t>Professional organization with a large membership dedicated to the protection of information and systems.</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a:solidFill>
                  <a:srgbClr val="000000"/>
                </a:solidFill>
                <a:latin typeface="Arial"/>
                <a:ea typeface="Verdana"/>
              </a:rPr>
              <a:t>SANS offers a set of certifications called Global Information Assurance Certification (GIAC)‏</a:t>
            </a:r>
            <a:r>
              <a:rPr lang="en-US" sz="2400" b="0" strike="noStrike" spc="-1">
                <a:solidFill>
                  <a:srgbClr val="000000"/>
                </a:solidFill>
                <a:latin typeface="Arial"/>
                <a:ea typeface="Verdana"/>
              </a:rPr>
              <a:t>.</a:t>
            </a:r>
            <a:endParaRPr lang="en-US" sz="2400" b="0" strike="noStrike" spc="-1">
              <a:solidFill>
                <a:srgbClr val="000000"/>
              </a:solidFill>
              <a:latin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Major IT and InfoSec Professional Organizations (4 of 5)</a:t>
            </a:r>
            <a:endParaRPr lang="en-US" sz="3600" b="0" strike="noStrike" spc="-1">
              <a:solidFill>
                <a:srgbClr val="000000"/>
              </a:solidFill>
              <a:latin typeface="Arial"/>
            </a:endParaRPr>
          </a:p>
        </p:txBody>
      </p:sp>
      <p:sp>
        <p:nvSpPr>
          <p:cNvPr id="218" name="TextShape 2"/>
          <p:cNvSpPr txBox="1"/>
          <p:nvPr/>
        </p:nvSpPr>
        <p:spPr>
          <a:xfrm>
            <a:off x="228600" y="1295280"/>
            <a:ext cx="8762760" cy="4266720"/>
          </a:xfrm>
          <a:prstGeom prst="rect">
            <a:avLst/>
          </a:prstGeom>
          <a:noFill/>
          <a:ln w="0">
            <a:noFill/>
          </a:ln>
        </p:spPr>
        <p:txBody>
          <a:bodyPr>
            <a:normAutofit/>
          </a:bodyPr>
          <a:lstStyle/>
          <a:p>
            <a:pPr marL="343080" indent="-342720" algn="just">
              <a:lnSpc>
                <a:spcPct val="100000"/>
              </a:lnSpc>
              <a:spcBef>
                <a:spcPts val="519"/>
              </a:spcBef>
              <a:buClr>
                <a:srgbClr val="364162"/>
              </a:buClr>
              <a:buFont typeface="Arial"/>
              <a:buChar char="•"/>
            </a:pPr>
            <a:r>
              <a:rPr lang="en-GB" sz="2600" b="0" strike="noStrike" spc="-1" dirty="0">
                <a:solidFill>
                  <a:srgbClr val="000000"/>
                </a:solidFill>
                <a:latin typeface="Arial"/>
                <a:ea typeface="Verdana"/>
              </a:rPr>
              <a:t>ISACA (originally Information Systems Audit and Control Association)‏</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Professional association with </a:t>
            </a:r>
            <a:r>
              <a:rPr lang="en-GB" sz="2400" b="1" strike="noStrike" spc="-1" dirty="0">
                <a:solidFill>
                  <a:srgbClr val="000000"/>
                </a:solidFill>
                <a:latin typeface="Arial"/>
                <a:ea typeface="Verdana"/>
              </a:rPr>
              <a:t>focus on auditing, control, and security </a:t>
            </a:r>
            <a:endParaRPr lang="en-US" sz="2400" b="1"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Concentrates on providing </a:t>
            </a:r>
            <a:r>
              <a:rPr lang="en-GB" sz="2400" b="1" strike="noStrike" spc="-1" dirty="0">
                <a:solidFill>
                  <a:srgbClr val="000000"/>
                </a:solidFill>
                <a:latin typeface="Arial"/>
                <a:ea typeface="Verdana"/>
              </a:rPr>
              <a:t>IT control practices and standards</a:t>
            </a:r>
            <a:endParaRPr lang="en-US" sz="2400" b="1"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dirty="0">
                <a:solidFill>
                  <a:srgbClr val="000000"/>
                </a:solidFill>
                <a:latin typeface="Arial"/>
                <a:ea typeface="Verdana"/>
              </a:rPr>
              <a:t>ISACA has a </a:t>
            </a:r>
            <a:r>
              <a:rPr lang="en-GB" sz="2400" b="1" strike="noStrike" spc="-1" dirty="0">
                <a:solidFill>
                  <a:srgbClr val="000000"/>
                </a:solidFill>
                <a:latin typeface="Arial"/>
                <a:ea typeface="Verdana"/>
              </a:rPr>
              <a:t>code of ethics for its professionals</a:t>
            </a:r>
            <a:endParaRPr lang="en-US" sz="2400" b="1" strike="noStrike" spc="-1" dirty="0">
              <a:solidFill>
                <a:srgbClr val="000000"/>
              </a:solidFill>
              <a:latin typeface="Aria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Major IT and InfoSec Professional Organizations (5 of 5)</a:t>
            </a:r>
            <a:endParaRPr lang="en-US" sz="3600" b="0" strike="noStrike" spc="-1">
              <a:solidFill>
                <a:srgbClr val="000000"/>
              </a:solidFill>
              <a:latin typeface="Arial"/>
            </a:endParaRPr>
          </a:p>
        </p:txBody>
      </p:sp>
      <p:sp>
        <p:nvSpPr>
          <p:cNvPr id="220" name="TextShape 2"/>
          <p:cNvSpPr txBox="1"/>
          <p:nvPr/>
        </p:nvSpPr>
        <p:spPr>
          <a:xfrm>
            <a:off x="228600" y="1295280"/>
            <a:ext cx="8762760" cy="4190760"/>
          </a:xfrm>
          <a:prstGeom prst="rect">
            <a:avLst/>
          </a:prstGeom>
          <a:noFill/>
          <a:ln w="0">
            <a:noFill/>
          </a:ln>
        </p:spPr>
        <p:txBody>
          <a:bodyPr>
            <a:normAutofit/>
          </a:bodyPr>
          <a:lstStyle/>
          <a:p>
            <a:pPr marL="343080" indent="-342720" algn="just">
              <a:lnSpc>
                <a:spcPct val="100000"/>
              </a:lnSpc>
              <a:spcBef>
                <a:spcPts val="519"/>
              </a:spcBef>
              <a:buClr>
                <a:srgbClr val="364162"/>
              </a:buClr>
              <a:buFont typeface="Arial"/>
              <a:buChar char="•"/>
            </a:pPr>
            <a:r>
              <a:rPr lang="en-GB" sz="2600" b="0" strike="noStrike" spc="-1">
                <a:solidFill>
                  <a:srgbClr val="000000"/>
                </a:solidFill>
                <a:latin typeface="Arial"/>
                <a:ea typeface="Verdana"/>
              </a:rPr>
              <a:t>Information Systems Security Association (ISSA)‏</a:t>
            </a:r>
            <a:endParaRPr lang="en-US" sz="26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a:solidFill>
                  <a:srgbClr val="000000"/>
                </a:solidFill>
                <a:latin typeface="Arial"/>
                <a:ea typeface="Verdana"/>
              </a:rPr>
              <a:t>Nonprofit society of InfoSec professionals</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a:solidFill>
                  <a:srgbClr val="000000"/>
                </a:solidFill>
                <a:latin typeface="Arial"/>
                <a:ea typeface="Verdana"/>
              </a:rPr>
              <a:t>Primary mission to bring together qualified IS practitioners for information exchange and educational development</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GB" sz="2400" b="0" strike="noStrike" spc="-1">
                <a:solidFill>
                  <a:srgbClr val="000000"/>
                </a:solidFill>
                <a:latin typeface="Arial"/>
                <a:ea typeface="Verdana"/>
              </a:rPr>
              <a:t>Promotes code of ethics similar to (ISC)</a:t>
            </a:r>
            <a:r>
              <a:rPr lang="en-GB" sz="2400" b="0" strike="noStrike" spc="-1" baseline="30000">
                <a:solidFill>
                  <a:srgbClr val="000000"/>
                </a:solidFill>
                <a:latin typeface="Arial"/>
                <a:ea typeface="Verdana"/>
              </a:rPr>
              <a:t>2</a:t>
            </a:r>
            <a:r>
              <a:rPr lang="en-GB" sz="2400" b="0" strike="noStrike" spc="-1">
                <a:solidFill>
                  <a:srgbClr val="000000"/>
                </a:solidFill>
                <a:latin typeface="Arial"/>
                <a:ea typeface="Verdana"/>
              </a:rPr>
              <a:t>, ISACA, and ACM</a:t>
            </a:r>
            <a:endParaRPr lang="en-US" sz="2400" b="0" strike="noStrike" spc="-1">
              <a:solidFill>
                <a:srgbClr val="000000"/>
              </a:solidFill>
              <a:latin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References </a:t>
            </a:r>
            <a:endParaRPr lang="en-US" sz="3600" b="0" strike="noStrike" spc="-1">
              <a:solidFill>
                <a:srgbClr val="000000"/>
              </a:solidFill>
              <a:latin typeface="Arial"/>
            </a:endParaRPr>
          </a:p>
        </p:txBody>
      </p:sp>
      <p:sp>
        <p:nvSpPr>
          <p:cNvPr id="242" name="TextShape 2"/>
          <p:cNvSpPr txBox="1"/>
          <p:nvPr/>
        </p:nvSpPr>
        <p:spPr>
          <a:xfrm>
            <a:off x="228600" y="1295280"/>
            <a:ext cx="8762760" cy="4266720"/>
          </a:xfrm>
          <a:prstGeom prst="rect">
            <a:avLst/>
          </a:prstGeom>
          <a:noFill/>
          <a:ln w="0">
            <a:noFill/>
          </a:ln>
        </p:spPr>
        <p:txBody>
          <a:bodyPr>
            <a:noAutofit/>
          </a:bodyPr>
          <a:lstStyle/>
          <a:p>
            <a:pPr algn="just">
              <a:lnSpc>
                <a:spcPct val="100000"/>
              </a:lnSpc>
              <a:spcBef>
                <a:spcPts val="519"/>
              </a:spcBef>
            </a:pPr>
            <a:r>
              <a:rPr lang="en-GB" sz="2600" b="0" strike="noStrike" spc="-1">
                <a:solidFill>
                  <a:srgbClr val="000000"/>
                </a:solidFill>
                <a:latin typeface="Arial"/>
                <a:ea typeface="Verdana"/>
              </a:rPr>
              <a:t>Whitman, M.E.,Mattord, H.J., 2018. Principles of Information Security . Cengage Learning 658. (Core Text)</a:t>
            </a:r>
            <a:endParaRPr lang="en-US" sz="2600" b="0" strike="noStrike" spc="-1">
              <a:solidFill>
                <a:srgbClr val="000000"/>
              </a:solidFill>
              <a:latin typeface="Arial"/>
            </a:endParaRPr>
          </a:p>
          <a:p>
            <a:pPr algn="just">
              <a:lnSpc>
                <a:spcPct val="100000"/>
              </a:lnSpc>
              <a:spcBef>
                <a:spcPts val="519"/>
              </a:spcBef>
            </a:pPr>
            <a:endParaRPr lang="en-US" sz="2600" b="0" strike="noStrike" spc="-1">
              <a:solidFill>
                <a:srgbClr val="000000"/>
              </a:solidFill>
              <a:latin typeface="Arial"/>
            </a:endParaRPr>
          </a:p>
          <a:p>
            <a:pPr algn="just">
              <a:lnSpc>
                <a:spcPct val="100000"/>
              </a:lnSpc>
              <a:spcBef>
                <a:spcPts val="519"/>
              </a:spcBef>
            </a:pPr>
            <a:r>
              <a:rPr lang="en-GB" sz="2600" b="0" strike="noStrike" spc="-1">
                <a:solidFill>
                  <a:srgbClr val="000000"/>
                </a:solidFill>
                <a:latin typeface="Arial"/>
                <a:ea typeface="Verdana"/>
              </a:rPr>
              <a:t>Whitman, ME., Mattord H.J., 2011. Readings and Cases in Information Security Law and Ethics. Cengage ( Core support reading material )</a:t>
            </a:r>
            <a:endParaRPr lang="en-US" sz="2600" b="0" strike="noStrike" spc="-1">
              <a:solidFill>
                <a:srgbClr val="000000"/>
              </a:solidFill>
              <a:latin typeface="Arial"/>
            </a:endParaRPr>
          </a:p>
          <a:p>
            <a:pPr algn="just">
              <a:lnSpc>
                <a:spcPct val="100000"/>
              </a:lnSpc>
              <a:spcBef>
                <a:spcPts val="519"/>
              </a:spcBef>
            </a:pPr>
            <a:endParaRPr lang="en-US" sz="2600" b="0" strike="noStrike" spc="-1">
              <a:solidFill>
                <a:srgbClr val="000000"/>
              </a:solidFill>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6076</TotalTime>
  <Words>3996</Words>
  <Application>Microsoft Office PowerPoint</Application>
  <PresentationFormat>On-screen Show (4:3)</PresentationFormat>
  <Paragraphs>342</Paragraphs>
  <Slides>30</Slides>
  <Notes>26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30</vt:i4>
      </vt:variant>
    </vt:vector>
  </HeadingPairs>
  <TitlesOfParts>
    <vt:vector size="38" baseType="lpstr">
      <vt:lpstr>Arial</vt:lpstr>
      <vt:lpstr>Calibri</vt:lpstr>
      <vt:lpstr>Courier New</vt:lpstr>
      <vt:lpstr>Symbol</vt:lpstr>
      <vt:lpstr>Times New Roman</vt:lpstr>
      <vt:lpstr>Wingdings</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3: Legal, Ethical, and Professional Issues in Information Security</dc:title>
  <dc:subject/>
  <dc:creator>Whitman</dc:creator>
  <dc:description/>
  <cp:lastModifiedBy>Abida Perveen</cp:lastModifiedBy>
  <cp:revision>319</cp:revision>
  <cp:lastPrinted>2017-03-09T12:30:14Z</cp:lastPrinted>
  <dcterms:created xsi:type="dcterms:W3CDTF">2007-02-15T20:50:52Z</dcterms:created>
  <dcterms:modified xsi:type="dcterms:W3CDTF">2024-01-27T20:10:29Z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23</vt:i4>
  </property>
  <property fmtid="{D5CDD505-2E9C-101B-9397-08002B2CF9AE}" pid="3" name="Notes">
    <vt:i4>41</vt:i4>
  </property>
  <property fmtid="{D5CDD505-2E9C-101B-9397-08002B2CF9AE}" pid="4" name="PresentationFormat">
    <vt:lpwstr>On-screen Show (4:3)</vt:lpwstr>
  </property>
  <property fmtid="{D5CDD505-2E9C-101B-9397-08002B2CF9AE}" pid="5" name="Slides">
    <vt:i4>55</vt:i4>
  </property>
  <property fmtid="{D5CDD505-2E9C-101B-9397-08002B2CF9AE}" pid="6" name="_AdHocReviewCycleID">
    <vt:i4>732539425</vt:i4>
  </property>
  <property fmtid="{D5CDD505-2E9C-101B-9397-08002B2CF9AE}" pid="7" name="_AuthorEmail">
    <vt:lpwstr>maria.garguilo@cengage.com</vt:lpwstr>
  </property>
  <property fmtid="{D5CDD505-2E9C-101B-9397-08002B2CF9AE}" pid="8" name="_AuthorEmailDisplayName">
    <vt:lpwstr>Garguilo, Maria</vt:lpwstr>
  </property>
  <property fmtid="{D5CDD505-2E9C-101B-9397-08002B2CF9AE}" pid="9" name="_EmailSubject">
    <vt:lpwstr>Cengage Branding/Accessibility </vt:lpwstr>
  </property>
  <property fmtid="{D5CDD505-2E9C-101B-9397-08002B2CF9AE}" pid="10" name="_NewReviewCycle">
    <vt:lpwstr/>
  </property>
  <property fmtid="{D5CDD505-2E9C-101B-9397-08002B2CF9AE}" pid="11" name="_PreviousAdHocReviewCycleID">
    <vt:i4>1933890983</vt:i4>
  </property>
</Properties>
</file>