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3"/>
  </p:notesMasterIdLst>
  <p:sldIdLst>
    <p:sldId id="258" r:id="rId2"/>
    <p:sldId id="473" r:id="rId3"/>
    <p:sldId id="387" r:id="rId4"/>
    <p:sldId id="388" r:id="rId5"/>
    <p:sldId id="393" r:id="rId6"/>
    <p:sldId id="392" r:id="rId7"/>
    <p:sldId id="497" r:id="rId8"/>
    <p:sldId id="389" r:id="rId9"/>
    <p:sldId id="498" r:id="rId10"/>
    <p:sldId id="496" r:id="rId11"/>
    <p:sldId id="499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62" d="100"/>
          <a:sy n="62" d="100"/>
        </p:scale>
        <p:origin x="1424" y="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xfordreference.com/view/10.1093/acref/9780198743514.001.0001/acref-9780198743514-e-523" TargetMode="External"/><Relationship Id="rId2" Type="http://schemas.openxmlformats.org/officeDocument/2006/relationships/hyperlink" Target="https://www.oxfordreference.com/view/10.1093/acref/9780198743514.001.0001/acref-9780198743514-e-1642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Accounting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3744615"/>
            <a:ext cx="7920880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Budgeting - introduction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/>
          <a:lstStyle/>
          <a:p>
            <a:fld id="{C2C2459C-41A3-4DEE-9162-AED796F61C72}" type="slidenum">
              <a:rPr lang="en-GB" smtClean="0"/>
              <a:pPr/>
              <a:t>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8088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79828" y="3010937"/>
            <a:ext cx="82089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b="1" dirty="0"/>
              <a:t>Budgeting</a:t>
            </a:r>
            <a:r>
              <a:rPr lang="en-GB" sz="3000" dirty="0"/>
              <a:t> </a:t>
            </a:r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074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764704"/>
            <a:ext cx="820891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Budget defined: </a:t>
            </a:r>
          </a:p>
          <a:p>
            <a:endParaRPr lang="en-GB" sz="2800" dirty="0">
              <a:solidFill>
                <a:srgbClr val="002060"/>
              </a:solidFill>
            </a:endParaRPr>
          </a:p>
          <a:p>
            <a:r>
              <a:rPr lang="en-GB" sz="2800" dirty="0">
                <a:solidFill>
                  <a:srgbClr val="002060"/>
                </a:solidFill>
              </a:rPr>
              <a:t>A </a:t>
            </a:r>
            <a:r>
              <a:rPr lang="en-GB" sz="2800" b="1" dirty="0">
                <a:solidFill>
                  <a:srgbClr val="002060"/>
                </a:solidFill>
              </a:rPr>
              <a:t>financial plan </a:t>
            </a:r>
            <a:r>
              <a:rPr lang="en-GB" sz="2800" dirty="0">
                <a:solidFill>
                  <a:srgbClr val="002060"/>
                </a:solidFill>
              </a:rPr>
              <a:t>for a </a:t>
            </a:r>
            <a:r>
              <a:rPr lang="en-GB" sz="2800" b="1" dirty="0">
                <a:solidFill>
                  <a:srgbClr val="002060"/>
                </a:solidFill>
              </a:rPr>
              <a:t>defined future period. </a:t>
            </a:r>
          </a:p>
          <a:p>
            <a:pPr algn="ctr"/>
            <a:endParaRPr lang="en-GB" sz="2800" b="1" dirty="0">
              <a:solidFill>
                <a:srgbClr val="002060"/>
              </a:solidFill>
            </a:endParaRPr>
          </a:p>
          <a:p>
            <a:pPr algn="ctr"/>
            <a:endParaRPr lang="en-GB" sz="2800" b="1" dirty="0">
              <a:solidFill>
                <a:srgbClr val="002060"/>
              </a:solidFill>
            </a:endParaRPr>
          </a:p>
          <a:p>
            <a:r>
              <a:rPr lang="en-GB" sz="2800" b="1" dirty="0">
                <a:solidFill>
                  <a:srgbClr val="002060"/>
                </a:solidFill>
              </a:rPr>
              <a:t>Purpose: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2060"/>
                </a:solidFill>
              </a:rPr>
              <a:t>Budgeting can play an important role in planning, control, communication and motivation in organisations.</a:t>
            </a:r>
            <a:endParaRPr lang="en-GB" sz="2800" b="1" dirty="0">
              <a:solidFill>
                <a:srgbClr val="002060"/>
              </a:solidFill>
            </a:endParaRPr>
          </a:p>
          <a:p>
            <a:pPr algn="ctr"/>
            <a:endParaRPr lang="en-GB" sz="2800" b="1" dirty="0"/>
          </a:p>
          <a:p>
            <a:pPr algn="ctr"/>
            <a:endParaRPr lang="en-GB" sz="3000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983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3606" y="3777870"/>
            <a:ext cx="923768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Planning - link to basic economic problem, company’s core strategic objectives – alignment to, Principal – Agent problem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Coordinating departments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Communicating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Motivate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Control – authorisation limits,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Evaluate performance                                                                            </a:t>
            </a:r>
            <a:endParaRPr lang="en-GB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714716-AECA-48AF-AD36-B549B2A3BBBB}"/>
              </a:ext>
            </a:extLst>
          </p:cNvPr>
          <p:cNvSpPr txBox="1"/>
          <p:nvPr/>
        </p:nvSpPr>
        <p:spPr>
          <a:xfrm>
            <a:off x="0" y="-54889"/>
            <a:ext cx="901415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2060"/>
                </a:solidFill>
              </a:rPr>
              <a:t>Why do businesses budget? </a:t>
            </a:r>
            <a:r>
              <a:rPr lang="en-GB" sz="2000" b="1" dirty="0">
                <a:solidFill>
                  <a:srgbClr val="002060"/>
                </a:solidFill>
              </a:rPr>
              <a:t>- </a:t>
            </a:r>
            <a:r>
              <a:rPr lang="en-GB" sz="2000" b="1" dirty="0"/>
              <a:t>A business exist as a body with Core Strategic </a:t>
            </a:r>
            <a:r>
              <a:rPr lang="en-GB" sz="2000" b="1" dirty="0">
                <a:solidFill>
                  <a:srgbClr val="C00000"/>
                </a:solidFill>
              </a:rPr>
              <a:t>SMART Objectives</a:t>
            </a:r>
            <a:r>
              <a:rPr lang="en-GB" sz="2000" b="1" dirty="0"/>
              <a:t>, vision, mission and values</a:t>
            </a:r>
            <a:endParaRPr lang="en-GB" sz="3600" b="1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4AE5DC-8895-454C-830B-06226049B7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55" y="728354"/>
            <a:ext cx="9014154" cy="30576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A6F9A9E-58BF-47E4-AD0C-D60F1BCB6D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5999" y="3568452"/>
            <a:ext cx="1092256" cy="15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679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630"/>
            <a:ext cx="9144000" cy="5733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321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0" y="0"/>
            <a:ext cx="4162232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srgbClr val="C00000"/>
                </a:solidFill>
              </a:rPr>
              <a:t>First step - </a:t>
            </a:r>
            <a:r>
              <a:rPr lang="en-GB" sz="3000" b="1" dirty="0"/>
              <a:t>Principal budget factor</a:t>
            </a:r>
          </a:p>
          <a:p>
            <a:pPr marL="457200" indent="-457200" algn="ctr">
              <a:buFontTx/>
              <a:buChar char="-"/>
            </a:pPr>
            <a:r>
              <a:rPr lang="en-GB" sz="2800" dirty="0"/>
              <a:t>A factor that limits the activities of functional budgets of an organisation. </a:t>
            </a:r>
          </a:p>
          <a:p>
            <a:pPr marL="457200" indent="-457200" algn="ctr">
              <a:buFontTx/>
              <a:buChar char="-"/>
            </a:pPr>
            <a:endParaRPr lang="en-GB" sz="2800" dirty="0"/>
          </a:p>
          <a:p>
            <a:pPr marL="457200" indent="-457200" algn="ctr">
              <a:buFontTx/>
              <a:buChar char="-"/>
            </a:pPr>
            <a:r>
              <a:rPr lang="en-GB" sz="2800" dirty="0"/>
              <a:t>Simply put – </a:t>
            </a:r>
            <a:r>
              <a:rPr lang="en-GB" sz="2800" b="1" dirty="0"/>
              <a:t>it is the driving factor </a:t>
            </a:r>
            <a:r>
              <a:rPr lang="en-GB" sz="2800" dirty="0"/>
              <a:t>behind all budgets </a:t>
            </a:r>
            <a:r>
              <a:rPr lang="en-GB" sz="2800" dirty="0" err="1"/>
              <a:t>e.g</a:t>
            </a:r>
            <a:r>
              <a:rPr lang="en-GB" sz="2800" dirty="0"/>
              <a:t>: how much can we sale, what is the maximum output capacity</a:t>
            </a:r>
            <a:endParaRPr lang="en-GB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B3288A-5F46-4053-8F3C-EE90A751D1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1769" y="1412776"/>
            <a:ext cx="4182919" cy="4271799"/>
          </a:xfrm>
          <a:prstGeom prst="rect">
            <a:avLst/>
          </a:prstGeom>
        </p:spPr>
      </p:pic>
      <p:sp>
        <p:nvSpPr>
          <p:cNvPr id="7" name="Callout: Right Arrow 6">
            <a:extLst>
              <a:ext uri="{FF2B5EF4-FFF2-40B4-BE49-F238E27FC236}">
                <a16:creationId xmlns:a16="http://schemas.microsoft.com/office/drawing/2014/main" id="{BA790001-A108-40D5-A69E-73023CF226DD}"/>
              </a:ext>
            </a:extLst>
          </p:cNvPr>
          <p:cNvSpPr/>
          <p:nvPr/>
        </p:nvSpPr>
        <p:spPr>
          <a:xfrm>
            <a:off x="4139952" y="2132856"/>
            <a:ext cx="864096" cy="3312368"/>
          </a:xfrm>
          <a:prstGeom prst="right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Think of Limiting Factor</a:t>
            </a:r>
          </a:p>
        </p:txBody>
      </p:sp>
    </p:spTree>
    <p:extLst>
      <p:ext uri="{BB962C8B-B14F-4D97-AF65-F5344CB8AC3E}">
        <p14:creationId xmlns:p14="http://schemas.microsoft.com/office/powerpoint/2010/main" val="410999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41ED8-4ADF-4C1A-AE5A-97E0CF929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238" y="-315416"/>
            <a:ext cx="8573524" cy="1143000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2060"/>
                </a:solidFill>
              </a:rPr>
              <a:t>The Interrelationship of operating budgets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5EA942-2FBE-429A-B8CA-B0E93C138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7</a:t>
            </a:fld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E92273-63EE-48E9-AAD6-11AF524D92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299" y="690718"/>
            <a:ext cx="8801401" cy="4161831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197D3FB-AFA5-4420-AE80-3090C742BB46}"/>
              </a:ext>
            </a:extLst>
          </p:cNvPr>
          <p:cNvSpPr txBox="1">
            <a:spLocks/>
          </p:cNvSpPr>
          <p:nvPr/>
        </p:nvSpPr>
        <p:spPr>
          <a:xfrm>
            <a:off x="210278" y="4852548"/>
            <a:ext cx="8573524" cy="9435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(Atrill, 2021, p204)</a:t>
            </a:r>
          </a:p>
          <a:p>
            <a:endParaRPr lang="en-GB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709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1391" y="-63062"/>
            <a:ext cx="912121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srgbClr val="002060"/>
                </a:solidFill>
              </a:rPr>
              <a:t>Budgeting approaches </a:t>
            </a:r>
          </a:p>
          <a:p>
            <a:pPr algn="ctr"/>
            <a:r>
              <a:rPr lang="en-GB" sz="3000" b="1" dirty="0">
                <a:solidFill>
                  <a:srgbClr val="002060"/>
                </a:solidFill>
              </a:rPr>
              <a:t>…touch pros and cons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</a:rPr>
              <a:t>Top-down budgeting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</a:rPr>
              <a:t>Bottom-up budgeting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</a:rPr>
              <a:t>Participatory Budgeting </a:t>
            </a:r>
            <a:r>
              <a:rPr lang="en-GB" sz="2400" dirty="0">
                <a:solidFill>
                  <a:srgbClr val="002060"/>
                </a:solidFill>
              </a:rPr>
              <a:t>– both parties involved</a:t>
            </a:r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962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B4831-A968-4289-BAF0-33D046E0D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73399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Functional Budgets</a:t>
            </a:r>
            <a:br>
              <a:rPr lang="en-GB" dirty="0"/>
            </a:br>
            <a:r>
              <a:rPr lang="en-GB" i="1" dirty="0"/>
              <a:t>defined</a:t>
            </a:r>
            <a:r>
              <a:rPr lang="en-GB" dirty="0"/>
              <a:t>: </a:t>
            </a:r>
            <a:r>
              <a:rPr lang="en-US" sz="27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 financial or quantitative statement prepared for a </a:t>
            </a:r>
            <a:r>
              <a:rPr lang="en-US" sz="2700" b="0" i="0" u="none" strike="noStrike" dirty="0">
                <a:solidFill>
                  <a:srgbClr val="206B7A"/>
                </a:solidFill>
                <a:effectLst/>
                <a:latin typeface="Arial" panose="020B0604020202020204" pitchFamily="34" charset="0"/>
                <a:hlinkClick r:id="rId2"/>
              </a:rPr>
              <a:t>function</a:t>
            </a:r>
            <a:r>
              <a:rPr lang="en-US" sz="27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of an organization; it summarizes the policies and the level of performance expected to be achieved by that function for a </a:t>
            </a:r>
            <a:r>
              <a:rPr lang="en-US" sz="2700" b="0" i="0" u="none" strike="noStrike" dirty="0">
                <a:solidFill>
                  <a:srgbClr val="206B7A"/>
                </a:solidFill>
                <a:effectLst/>
                <a:latin typeface="Arial" panose="020B0604020202020204" pitchFamily="34" charset="0"/>
                <a:hlinkClick r:id="rId3"/>
              </a:rPr>
              <a:t>budget period</a:t>
            </a:r>
            <a:r>
              <a:rPr lang="en-US" sz="2700" u="none" strike="noStrike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700" dirty="0">
                <a:solidFill>
                  <a:srgbClr val="000000"/>
                </a:solidFill>
                <a:latin typeface="Arial" panose="020B0604020202020204" pitchFamily="34" charset="0"/>
              </a:rPr>
              <a:t>(Law, 2016).</a:t>
            </a:r>
            <a:br>
              <a:rPr lang="en-GB" sz="270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GB" sz="27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5F2962-C1F1-4BED-A570-3D46513CF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1BB9E97E-FF83-4B49-B8B6-CE0076619F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51" y="2636912"/>
            <a:ext cx="903649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263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4">
                    <a:lumMod val="50000"/>
                  </a:schemeClr>
                </a:solidFill>
              </a:rPr>
              <a:t>End… any questions???</a:t>
            </a:r>
            <a:endParaRPr lang="en-GB" sz="20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1876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11503-411A-4FB8-8F3A-31C6E7AB8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11</a:t>
            </a:fld>
            <a:endParaRPr lang="en-GB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FFD34F3-93FF-436C-B2CB-EA14C73E72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7900" y="-109301"/>
            <a:ext cx="8914235" cy="1738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List of 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Atrill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2021. Management accounting for decision makers. In: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accounting for </a:t>
            </a:r>
            <a:b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makers.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accounting for decision makers: Pearson, p. 204.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Law, J., 2016.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Dictionary of Accounting.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 ed. London: Oxford University Press.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8879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6205</TotalTime>
  <Words>293</Words>
  <Application>Microsoft Office PowerPoint</Application>
  <PresentationFormat>On-screen Show (4:3)</PresentationFormat>
  <Paragraphs>47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Myriad Pro</vt:lpstr>
      <vt:lpstr>Arial</vt:lpstr>
      <vt:lpstr>Calibri</vt:lpstr>
      <vt:lpstr>Calibri Light</vt:lpstr>
      <vt:lpstr>20140311PresentationUWTSDTemplate</vt:lpstr>
      <vt:lpstr>Management Accounting</vt:lpstr>
      <vt:lpstr>  </vt:lpstr>
      <vt:lpstr>  </vt:lpstr>
      <vt:lpstr>  </vt:lpstr>
      <vt:lpstr>  </vt:lpstr>
      <vt:lpstr>  </vt:lpstr>
      <vt:lpstr>The Interrelationship of operating budgets</vt:lpstr>
      <vt:lpstr>  </vt:lpstr>
      <vt:lpstr>Functional Budgets defined: A financial or quantitative statement prepared for a function of an organization; it summarizes the policies and the level of performance expected to be achieved by that function for a budget period (Law, 2016). </vt:lpstr>
      <vt:lpstr>  </vt:lpstr>
      <vt:lpstr>List of References Atrill, P., 2021. Management accounting for decision makers. In: Management accounting for  decision makers. Management accounting for decision makers: Pearson, p. 204. Law, J., 2016. A Dictionary of Accounting. 5 ed. London: Oxford University Press.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Munodzinesa Zuwirai</cp:lastModifiedBy>
  <cp:revision>298</cp:revision>
  <dcterms:created xsi:type="dcterms:W3CDTF">2013-10-11T12:05:37Z</dcterms:created>
  <dcterms:modified xsi:type="dcterms:W3CDTF">2023-03-04T12:33:37Z</dcterms:modified>
</cp:coreProperties>
</file>