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6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1E7CE4-0417-D441-B60B-29F2772CC709}" v="122" dt="2024-01-02T18:57:33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3"/>
    <p:restoredTop sz="95846"/>
  </p:normalViewPr>
  <p:slideViewPr>
    <p:cSldViewPr snapToGrid="0">
      <p:cViewPr varScale="1">
        <p:scale>
          <a:sx n="90" d="100"/>
          <a:sy n="90" d="100"/>
        </p:scale>
        <p:origin x="232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ww.goodfreephotos.com/wales/cardiff/view-of-cardiff-bay.jpg.php" TargetMode="External"/><Relationship Id="rId5" Type="http://schemas.openxmlformats.org/officeDocument/2006/relationships/image" Target="../media/image2.jpg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ca.wikipedia.org/wiki/S4C" TargetMode="External"/><Relationship Id="rId5" Type="http://schemas.openxmlformats.org/officeDocument/2006/relationships/image" Target="../media/image4.png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13" Type="http://schemas.openxmlformats.org/officeDocument/2006/relationships/hyperlink" Target="https://stateofwales.com/2019/09/the-welsh-media-vii-television-film/" TargetMode="External"/><Relationship Id="rId3" Type="http://schemas.microsoft.com/office/2007/relationships/media" Target="../media/media5.m4a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5.jp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openxmlformats.org/officeDocument/2006/relationships/hyperlink" Target="https://creativecommons.org/licenses/by-sa/3.0/" TargetMode="External"/><Relationship Id="rId5" Type="http://schemas.microsoft.com/office/2007/relationships/media" Target="../media/media6.m4a"/><Relationship Id="rId15" Type="http://schemas.openxmlformats.org/officeDocument/2006/relationships/image" Target="../media/image3.png"/><Relationship Id="rId10" Type="http://schemas.openxmlformats.org/officeDocument/2006/relationships/hyperlink" Target="https://ca.wikipedia.org/wiki/S4C" TargetMode="External"/><Relationship Id="rId4" Type="http://schemas.openxmlformats.org/officeDocument/2006/relationships/audio" Target="../media/media5.m4a"/><Relationship Id="rId9" Type="http://schemas.openxmlformats.org/officeDocument/2006/relationships/image" Target="../media/image4.png"/><Relationship Id="rId1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a.wikipedia.org/wiki/S4C" TargetMode="External"/><Relationship Id="rId13" Type="http://schemas.openxmlformats.org/officeDocument/2006/relationships/hyperlink" Target="https://creativecommons.org/licenses/by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12" Type="http://schemas.openxmlformats.org/officeDocument/2006/relationships/hyperlink" Target="https://allwavingflags.blogspot.com/2018/05/flag-of-wales.html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mirror.uncyc.org/wiki/Channel_4" TargetMode="External"/><Relationship Id="rId11" Type="http://schemas.openxmlformats.org/officeDocument/2006/relationships/image" Target="../media/image7.gif"/><Relationship Id="rId5" Type="http://schemas.openxmlformats.org/officeDocument/2006/relationships/image" Target="../media/image6.png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audio" Target="../media/audio1.wav"/><Relationship Id="rId9" Type="http://schemas.openxmlformats.org/officeDocument/2006/relationships/hyperlink" Target="https://creativecommons.org/licenses/by-sa/3.0/" TargetMode="External"/><Relationship Id="rId1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hyperlink" Target="https://creativecommons.org/licenses/by/3.0/" TargetMode="External"/><Relationship Id="rId3" Type="http://schemas.openxmlformats.org/officeDocument/2006/relationships/slideLayout" Target="../slideLayouts/slideLayout9.xml"/><Relationship Id="rId7" Type="http://schemas.openxmlformats.org/officeDocument/2006/relationships/hyperlink" Target="https://ca.wikipedia.org/wiki/S4C" TargetMode="External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audio" Target="../media/media8.m4a"/><Relationship Id="rId16" Type="http://schemas.openxmlformats.org/officeDocument/2006/relationships/image" Target="../media/image3.png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11" Type="http://schemas.openxmlformats.org/officeDocument/2006/relationships/hyperlink" Target="https://publicdomainpictures.net/view-image.php?image=97639&amp;picture=green-pound-sign" TargetMode="External"/><Relationship Id="rId5" Type="http://schemas.openxmlformats.org/officeDocument/2006/relationships/image" Target="../media/image1.jpg"/><Relationship Id="rId15" Type="http://schemas.openxmlformats.org/officeDocument/2006/relationships/hyperlink" Target="https://fr.wikipedia.org/wiki/S4C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audio1.wav"/><Relationship Id="rId9" Type="http://schemas.openxmlformats.org/officeDocument/2006/relationships/hyperlink" Target="https://allwavingflags.blogspot.com/2018/05/flag-of-wales.html" TargetMode="External"/><Relationship Id="rId1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hyperlink" Target="https://www.alcoholpolicy.net/2015/07/" TargetMode="External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creativecommons.org/licenses/by-sa/3.0/" TargetMode="External"/><Relationship Id="rId12" Type="http://schemas.openxmlformats.org/officeDocument/2006/relationships/image" Target="../media/image11.png"/><Relationship Id="rId17" Type="http://schemas.openxmlformats.org/officeDocument/2006/relationships/image" Target="../media/image3.png"/><Relationship Id="rId2" Type="http://schemas.openxmlformats.org/officeDocument/2006/relationships/audio" Target="../media/media9.m4a"/><Relationship Id="rId16" Type="http://schemas.openxmlformats.org/officeDocument/2006/relationships/hyperlink" Target="https://alinguistico.blogspot.com/2017/03/proyecto-para-4-eso-b1-advertising.html" TargetMode="External"/><Relationship Id="rId1" Type="http://schemas.microsoft.com/office/2007/relationships/media" Target="../media/media9.m4a"/><Relationship Id="rId6" Type="http://schemas.openxmlformats.org/officeDocument/2006/relationships/hyperlink" Target="https://fr.wikipedia.org/wiki/S4C" TargetMode="External"/><Relationship Id="rId11" Type="http://schemas.openxmlformats.org/officeDocument/2006/relationships/hyperlink" Target="https://publicdomainpictures.net/view-image.php?image=37262&amp;picture=pound-sign-white" TargetMode="External"/><Relationship Id="rId5" Type="http://schemas.openxmlformats.org/officeDocument/2006/relationships/image" Target="../media/image9.png"/><Relationship Id="rId15" Type="http://schemas.openxmlformats.org/officeDocument/2006/relationships/image" Target="../media/image12.jpg"/><Relationship Id="rId10" Type="http://schemas.openxmlformats.org/officeDocument/2006/relationships/image" Target="../media/image10.jpg"/><Relationship Id="rId4" Type="http://schemas.openxmlformats.org/officeDocument/2006/relationships/audio" Target="../media/audio1.wav"/><Relationship Id="rId9" Type="http://schemas.openxmlformats.org/officeDocument/2006/relationships/hyperlink" Target="https://publicdomainpictures.net/view-image.php?image=97639&amp;picture=green-pound-sign" TargetMode="External"/><Relationship Id="rId1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trategywiki.org/wiki/Fireman_Sam" TargetMode="External"/><Relationship Id="rId13" Type="http://schemas.openxmlformats.org/officeDocument/2006/relationships/image" Target="../media/image16.jpg"/><Relationship Id="rId18" Type="http://schemas.openxmlformats.org/officeDocument/2006/relationships/hyperlink" Target="https://richardlangworth.com/churchill-welsh-works" TargetMode="External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20.png"/><Relationship Id="rId7" Type="http://schemas.openxmlformats.org/officeDocument/2006/relationships/image" Target="../media/image14.jpg"/><Relationship Id="rId12" Type="http://schemas.openxmlformats.org/officeDocument/2006/relationships/hyperlink" Target="https://creativecommons.org/licenses/by-nc-nd/3.0/" TargetMode="External"/><Relationship Id="rId17" Type="http://schemas.openxmlformats.org/officeDocument/2006/relationships/image" Target="../media/image18.jpg"/><Relationship Id="rId2" Type="http://schemas.openxmlformats.org/officeDocument/2006/relationships/audio" Target="../media/media10.m4a"/><Relationship Id="rId16" Type="http://schemas.openxmlformats.org/officeDocument/2006/relationships/hyperlink" Target="https://commons.wikimedia.org/wiki/File:Wales_national_football_team.jpg" TargetMode="External"/><Relationship Id="rId20" Type="http://schemas.openxmlformats.org/officeDocument/2006/relationships/hyperlink" Target="https://en.wikipedia.org/wiki/List_of_stadiums_in_Wales_by_capacity" TargetMode="External"/><Relationship Id="rId1" Type="http://schemas.microsoft.com/office/2007/relationships/media" Target="../media/media10.m4a"/><Relationship Id="rId6" Type="http://schemas.openxmlformats.org/officeDocument/2006/relationships/hyperlink" Target="https://www.thebluediamondgallery.com/wooden-tile/b/broadcast.html" TargetMode="External"/><Relationship Id="rId11" Type="http://schemas.openxmlformats.org/officeDocument/2006/relationships/hyperlink" Target="https://www.flickr.com/photos/supazack/2614821" TargetMode="External"/><Relationship Id="rId5" Type="http://schemas.openxmlformats.org/officeDocument/2006/relationships/image" Target="../media/image13.jpeg"/><Relationship Id="rId15" Type="http://schemas.openxmlformats.org/officeDocument/2006/relationships/image" Target="../media/image17.jpg"/><Relationship Id="rId23" Type="http://schemas.openxmlformats.org/officeDocument/2006/relationships/image" Target="../media/image3.png"/><Relationship Id="rId10" Type="http://schemas.openxmlformats.org/officeDocument/2006/relationships/image" Target="../media/image15.jpg"/><Relationship Id="rId19" Type="http://schemas.openxmlformats.org/officeDocument/2006/relationships/image" Target="../media/image19.jpg"/><Relationship Id="rId4" Type="http://schemas.openxmlformats.org/officeDocument/2006/relationships/audio" Target="../media/audio1.wav"/><Relationship Id="rId9" Type="http://schemas.openxmlformats.org/officeDocument/2006/relationships/hyperlink" Target="https://creativecommons.org/licenses/by-sa/3.0/" TargetMode="External"/><Relationship Id="rId14" Type="http://schemas.openxmlformats.org/officeDocument/2006/relationships/hyperlink" Target="https://stateofwales.com/2019/09/the-welsh-media-vii-television-film/" TargetMode="External"/><Relationship Id="rId22" Type="http://schemas.openxmlformats.org/officeDocument/2006/relationships/image" Target="../media/image21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13" Type="http://schemas.openxmlformats.org/officeDocument/2006/relationships/image" Target="../media/image23.jpg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creativecommons.org/licenses/by-sa/3.0/" TargetMode="External"/><Relationship Id="rId12" Type="http://schemas.openxmlformats.org/officeDocument/2006/relationships/hyperlink" Target="https://stateofwales.com/2019/09/the-welsh-media-vii-television-film/" TargetMode="External"/><Relationship Id="rId17" Type="http://schemas.openxmlformats.org/officeDocument/2006/relationships/image" Target="../media/image3.png"/><Relationship Id="rId2" Type="http://schemas.openxmlformats.org/officeDocument/2006/relationships/audio" Target="../media/media11.m4a"/><Relationship Id="rId16" Type="http://schemas.openxmlformats.org/officeDocument/2006/relationships/hyperlink" Target="https://strategywiki.org/wiki/Fireman_Sam" TargetMode="External"/><Relationship Id="rId1" Type="http://schemas.microsoft.com/office/2007/relationships/media" Target="../media/media11.m4a"/><Relationship Id="rId6" Type="http://schemas.openxmlformats.org/officeDocument/2006/relationships/hyperlink" Target="https://fr.wikipedia.org/wiki/S4C" TargetMode="External"/><Relationship Id="rId11" Type="http://schemas.openxmlformats.org/officeDocument/2006/relationships/image" Target="../media/image16.jpg"/><Relationship Id="rId5" Type="http://schemas.openxmlformats.org/officeDocument/2006/relationships/image" Target="../media/image9.png"/><Relationship Id="rId15" Type="http://schemas.openxmlformats.org/officeDocument/2006/relationships/image" Target="../media/image14.jpg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audio" Target="../media/audio1.wav"/><Relationship Id="rId9" Type="http://schemas.openxmlformats.org/officeDocument/2006/relationships/hyperlink" Target="https://seneddhome.com/2020/07/s4c-archives-could-be-adapted-for-use-in-the-new-curriculum/" TargetMode="External"/><Relationship Id="rId14" Type="http://schemas.openxmlformats.org/officeDocument/2006/relationships/hyperlink" Target="http://strategywiki.org/wiki/SuperTed:_The_Search_for_Spot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13" Type="http://schemas.openxmlformats.org/officeDocument/2006/relationships/hyperlink" Target="https://en.wikipedia.org/wiki/List_of_stadiums_in_Wales_by_capacity" TargetMode="External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creativecommons.org/licenses/by-sa/3.0/" TargetMode="External"/><Relationship Id="rId12" Type="http://schemas.openxmlformats.org/officeDocument/2006/relationships/image" Target="../media/image19.jp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fr.wikipedia.org/wiki/S4C" TargetMode="External"/><Relationship Id="rId11" Type="http://schemas.openxmlformats.org/officeDocument/2006/relationships/hyperlink" Target="https://www.goodfreephotos.com/wales/cardiff/view-of-cardiff-bay.jpg.php" TargetMode="External"/><Relationship Id="rId5" Type="http://schemas.openxmlformats.org/officeDocument/2006/relationships/image" Target="../media/image9.png"/><Relationship Id="rId10" Type="http://schemas.openxmlformats.org/officeDocument/2006/relationships/image" Target="../media/image2.jpg"/><Relationship Id="rId4" Type="http://schemas.openxmlformats.org/officeDocument/2006/relationships/audio" Target="../media/audio1.wav"/><Relationship Id="rId9" Type="http://schemas.openxmlformats.org/officeDocument/2006/relationships/hyperlink" Target="https://www.publicdomainpictures.net/en/view-image.php?image=221605&amp;picture=download-future" TargetMode="External"/><Relationship Id="rId1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9.png"/><Relationship Id="rId7" Type="http://schemas.openxmlformats.org/officeDocument/2006/relationships/hyperlink" Target="https://allwavingflags.blogspot.com/2018/05/flag-of-wales.html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fr.wikipedia.org/wiki/S4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59673-AFFA-8615-41D4-8E83A4ADCA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4" cy="262670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80B987-C093-4FDF-01EB-A5DBDBE1C9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36940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CELEBRATING LANGUAGE AND CULTURE – BELONGING TO WALES </a:t>
            </a:r>
          </a:p>
          <a:p>
            <a:r>
              <a:rPr lang="en-US" dirty="0"/>
              <a:t>MODULE – ECIE 5004 </a:t>
            </a:r>
          </a:p>
          <a:p>
            <a:r>
              <a:rPr lang="en-US" dirty="0"/>
              <a:t>BY STUDENT – SAMANTHA MORRIS 2115614</a:t>
            </a:r>
          </a:p>
          <a:p>
            <a:endParaRPr lang="en-US" dirty="0"/>
          </a:p>
        </p:txBody>
      </p:sp>
      <p:pic>
        <p:nvPicPr>
          <p:cNvPr id="5" name="Picture 4" descr="A body of water with a building in the background&#10;&#10;Description automatically generated">
            <a:extLst>
              <a:ext uri="{FF2B5EF4-FFF2-40B4-BE49-F238E27FC236}">
                <a16:creationId xmlns:a16="http://schemas.microsoft.com/office/drawing/2014/main" id="{36DC5F49-D3F7-875C-A92C-EC62042DE7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417779" y="700088"/>
            <a:ext cx="8637073" cy="2831116"/>
          </a:xfrm>
          <a:prstGeom prst="rect">
            <a:avLst/>
          </a:prstGeom>
        </p:spPr>
      </p:pic>
      <p:pic>
        <p:nvPicPr>
          <p:cNvPr id="6" name="Audio Recording 2 Jan 2024 at 15:04:49">
            <a:hlinkClick r:id="" action="ppaction://media"/>
            <a:extLst>
              <a:ext uri="{FF2B5EF4-FFF2-40B4-BE49-F238E27FC236}">
                <a16:creationId xmlns:a16="http://schemas.microsoft.com/office/drawing/2014/main" id="{E77087D8-1BAC-F38D-C0C5-303D31F388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23515" y="59086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77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85862-F4C3-0360-985D-2C3FD952D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HISTORICAL EVENT IN WALES AND ITS IMPACT ON ITS EDUCATION </a:t>
            </a:r>
          </a:p>
        </p:txBody>
      </p:sp>
      <p:pic>
        <p:nvPicPr>
          <p:cNvPr id="5" name="Content Placeholder 4" descr="A blue and black logo&#10;&#10;Description automatically generated">
            <a:extLst>
              <a:ext uri="{FF2B5EF4-FFF2-40B4-BE49-F238E27FC236}">
                <a16:creationId xmlns:a16="http://schemas.microsoft.com/office/drawing/2014/main" id="{FC2EEAF0-9222-B9B4-17BE-D97603BF1B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871913" y="2643187"/>
            <a:ext cx="4614862" cy="195738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F7CC3E-BF64-3B98-F8CB-E3E411C0D539}"/>
              </a:ext>
            </a:extLst>
          </p:cNvPr>
          <p:cNvSpPr txBox="1"/>
          <p:nvPr/>
        </p:nvSpPr>
        <p:spPr>
          <a:xfrm>
            <a:off x="4668258" y="4026694"/>
            <a:ext cx="34174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6" tooltip="https://ca.wikipedia.org/wiki/S4C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7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7" name="Audio Recording 2 Jan 2024 at 15:05:17">
            <a:hlinkClick r:id="" action="ppaction://media"/>
            <a:extLst>
              <a:ext uri="{FF2B5EF4-FFF2-40B4-BE49-F238E27FC236}">
                <a16:creationId xmlns:a16="http://schemas.microsoft.com/office/drawing/2014/main" id="{5453523B-AE81-8307-9873-13E96781FF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600" y="606776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83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83493-BD8B-7575-EF66-82821E98F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 S GO BACK TO THE START OF S4C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653BB-C0A8-4549-339A-2B24107C97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S4C?</a:t>
            </a:r>
          </a:p>
          <a:p>
            <a:r>
              <a:rPr lang="en-US" dirty="0"/>
              <a:t>WHEN DID START?</a:t>
            </a:r>
          </a:p>
          <a:p>
            <a:r>
              <a:rPr lang="en-US" dirty="0"/>
              <a:t>HOW DID THIS TELEVISION CHANGE THE WAY THE TELEVISION WAS LOOKED UPON IN  WALES ?</a:t>
            </a:r>
          </a:p>
          <a:p>
            <a:r>
              <a:rPr lang="en-US" dirty="0"/>
              <a:t>DID IT HELP EDUCATION AND THE ECONOMY?</a:t>
            </a:r>
          </a:p>
          <a:p>
            <a:r>
              <a:rPr lang="en-US" dirty="0"/>
              <a:t>WHAT DOSE ITS FUTURE HOLD?</a:t>
            </a:r>
          </a:p>
        </p:txBody>
      </p:sp>
      <p:pic>
        <p:nvPicPr>
          <p:cNvPr id="4" name="Audio Recording 2 Jan 2024 at 15:06:07">
            <a:hlinkClick r:id="" action="ppaction://media"/>
            <a:extLst>
              <a:ext uri="{FF2B5EF4-FFF2-40B4-BE49-F238E27FC236}">
                <a16:creationId xmlns:a16="http://schemas.microsoft.com/office/drawing/2014/main" id="{2AAE448B-E531-305B-6B7F-BD2B43B82B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60534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307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F0AB2-ACDE-EE3A-765A-D0E956371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S4C?</a:t>
            </a:r>
          </a:p>
        </p:txBody>
      </p:sp>
      <p:pic>
        <p:nvPicPr>
          <p:cNvPr id="5" name="Content Placeholder 4" descr="A blue and black logo&#10;&#10;Description automatically generated">
            <a:extLst>
              <a:ext uri="{FF2B5EF4-FFF2-40B4-BE49-F238E27FC236}">
                <a16:creationId xmlns:a16="http://schemas.microsoft.com/office/drawing/2014/main" id="{04AAC769-47BF-C176-D29E-32D5214502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772275" y="2200275"/>
            <a:ext cx="4129087" cy="182641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A283F0-F9A4-DD89-FD73-F4A98229E510}"/>
              </a:ext>
            </a:extLst>
          </p:cNvPr>
          <p:cNvSpPr txBox="1"/>
          <p:nvPr/>
        </p:nvSpPr>
        <p:spPr>
          <a:xfrm>
            <a:off x="7024389" y="4026694"/>
            <a:ext cx="61344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0" tooltip="https://ca.wikipedia.org/wiki/S4C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1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9" name="Picture 8" descr="A building with glass windows&#10;&#10;Description automatically generated">
            <a:extLst>
              <a:ext uri="{FF2B5EF4-FFF2-40B4-BE49-F238E27FC236}">
                <a16:creationId xmlns:a16="http://schemas.microsoft.com/office/drawing/2014/main" id="{C2122A2B-4E70-BB58-17DC-BAD274526D6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451579" y="2200275"/>
            <a:ext cx="5049235" cy="177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D953012-B09D-D68D-131D-AEDFAFA5DB2E}"/>
              </a:ext>
            </a:extLst>
          </p:cNvPr>
          <p:cNvSpPr txBox="1"/>
          <p:nvPr/>
        </p:nvSpPr>
        <p:spPr>
          <a:xfrm>
            <a:off x="1451579" y="3975100"/>
            <a:ext cx="504923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3" tooltip="https://stateofwales.com/2019/09/the-welsh-media-vii-television-film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4" tooltip="https://creativecommons.org/licenses/by-nc-nd/3.0/"/>
              </a:rPr>
              <a:t>CC BY-NC-ND</a:t>
            </a:r>
            <a:endParaRPr lang="en-US"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711F00-9990-9D2A-8879-CF5279741AE1}"/>
              </a:ext>
            </a:extLst>
          </p:cNvPr>
          <p:cNvSpPr txBox="1"/>
          <p:nvPr/>
        </p:nvSpPr>
        <p:spPr>
          <a:xfrm>
            <a:off x="2114550" y="4629150"/>
            <a:ext cx="7958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S4C BASED IN CARDIFF NOW IS A TELEVISION STATION </a:t>
            </a:r>
          </a:p>
        </p:txBody>
      </p:sp>
      <p:pic>
        <p:nvPicPr>
          <p:cNvPr id="12" name="Audio Recording 2 Jan 2024 at 15:07:39">
            <a:hlinkClick r:id="" action="ppaction://media"/>
            <a:extLst>
              <a:ext uri="{FF2B5EF4-FFF2-40B4-BE49-F238E27FC236}">
                <a16:creationId xmlns:a16="http://schemas.microsoft.com/office/drawing/2014/main" id="{E05F38B8-26F9-A4F3-3DCC-AB614DF28C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689600" y="3022600"/>
            <a:ext cx="812800" cy="45719"/>
          </a:xfrm>
          <a:prstGeom prst="rect">
            <a:avLst/>
          </a:prstGeom>
        </p:spPr>
      </p:pic>
      <p:pic>
        <p:nvPicPr>
          <p:cNvPr id="13" name="Audio Recording 2 Jan 2024 at 15:09:49">
            <a:hlinkClick r:id="" action="ppaction://media"/>
            <a:extLst>
              <a:ext uri="{FF2B5EF4-FFF2-40B4-BE49-F238E27FC236}">
                <a16:creationId xmlns:a16="http://schemas.microsoft.com/office/drawing/2014/main" id="{D00E3E7F-10CD-021B-0344-A1743241B3A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 flipV="1">
            <a:off x="5689600" y="5980756"/>
            <a:ext cx="812800" cy="769739"/>
          </a:xfrm>
          <a:prstGeom prst="rect">
            <a:avLst/>
          </a:prstGeom>
        </p:spPr>
      </p:pic>
      <p:pic>
        <p:nvPicPr>
          <p:cNvPr id="14" name="Audio Recording 2 Jan 2024 at 15:11:37">
            <a:hlinkClick r:id="" action="ppaction://media"/>
            <a:extLst>
              <a:ext uri="{FF2B5EF4-FFF2-40B4-BE49-F238E27FC236}">
                <a16:creationId xmlns:a16="http://schemas.microsoft.com/office/drawing/2014/main" id="{824F0AA6-9D08-2183-7268-14EE3FAA94C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689600" y="59376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434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750">
        <p14:vortex dir="r"/>
        <p:sndAc>
          <p:stSnd>
            <p:snd r:embed="rId8" name="chimes.wav"/>
          </p:stSnd>
        </p:sndAc>
      </p:transition>
    </mc:Choice>
    <mc:Fallback>
      <p:transition spd="slow">
        <p:fade/>
        <p:sndAc>
          <p:stSnd>
            <p:snd r:embed="rId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9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881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91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8793-EC48-C5D7-A402-EDCFAA815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The beginning of s4c?</a:t>
            </a:r>
          </a:p>
        </p:txBody>
      </p:sp>
      <p:pic>
        <p:nvPicPr>
          <p:cNvPr id="8" name="Content Placeholder 7" descr="A black and white logo&#10;&#10;Description automatically generated">
            <a:extLst>
              <a:ext uri="{FF2B5EF4-FFF2-40B4-BE49-F238E27FC236}">
                <a16:creationId xmlns:a16="http://schemas.microsoft.com/office/drawing/2014/main" id="{B0410055-6EFD-153C-2F1D-E472CA776C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00600" y="2182136"/>
            <a:ext cx="2590800" cy="3086503"/>
          </a:xfr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0AD0AED-E09F-4C22-9898-4A84E4339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44975" y="2012810"/>
            <a:ext cx="3413507" cy="3459865"/>
            <a:chOff x="7644975" y="2012810"/>
            <a:chExt cx="3413507" cy="345986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10C2154-2A51-49E7-85BE-D976045400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44975" y="2012810"/>
              <a:ext cx="3413507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2870CB3-7221-462A-9BF2-846055785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3938" y="2182137"/>
              <a:ext cx="3100817" cy="313000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29C98748-35F5-439D-90EF-2A6A9ECC9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7664" y="2345863"/>
            <a:ext cx="2760806" cy="2797627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and black logo&#10;&#10;Description automatically generated">
            <a:extLst>
              <a:ext uri="{FF2B5EF4-FFF2-40B4-BE49-F238E27FC236}">
                <a16:creationId xmlns:a16="http://schemas.microsoft.com/office/drawing/2014/main" id="{6C8288FE-9C2F-84A7-C6C6-ADD3250C45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119841" y="2710495"/>
            <a:ext cx="2453183" cy="20634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354951-5C17-E309-ED55-6CB33F59E28E}"/>
              </a:ext>
            </a:extLst>
          </p:cNvPr>
          <p:cNvSpPr txBox="1"/>
          <p:nvPr/>
        </p:nvSpPr>
        <p:spPr>
          <a:xfrm>
            <a:off x="8152168" y="4573864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 tooltip="https://ca.wikipedia.org/wiki/S4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5DD645-313E-A11E-FC17-8749FDC44C99}"/>
              </a:ext>
            </a:extLst>
          </p:cNvPr>
          <p:cNvSpPr txBox="1"/>
          <p:nvPr/>
        </p:nvSpPr>
        <p:spPr>
          <a:xfrm>
            <a:off x="4800600" y="3655337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mirror.uncyc.org/wiki/Channel_4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0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16" name="Picture 15" descr="A red dragon on a green and white flag&#10;&#10;Description automatically generated">
            <a:extLst>
              <a:ext uri="{FF2B5EF4-FFF2-40B4-BE49-F238E27FC236}">
                <a16:creationId xmlns:a16="http://schemas.microsoft.com/office/drawing/2014/main" id="{00C08CFD-70CB-E584-9204-5442BAE8B1D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297245" y="2286000"/>
            <a:ext cx="3503356" cy="331102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02ECE13-6486-0B16-B3A7-687ACA2BBA60}"/>
              </a:ext>
            </a:extLst>
          </p:cNvPr>
          <p:cNvSpPr txBox="1"/>
          <p:nvPr/>
        </p:nvSpPr>
        <p:spPr>
          <a:xfrm>
            <a:off x="1297245" y="4572000"/>
            <a:ext cx="35033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2" tooltip="https://allwavingflags.blogspot.com/2018/05/flag-of-wales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3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19" name="Audio Recording 2 Jan 2024 at 15:21:30">
            <a:hlinkClick r:id="" action="ppaction://media"/>
            <a:extLst>
              <a:ext uri="{FF2B5EF4-FFF2-40B4-BE49-F238E27FC236}">
                <a16:creationId xmlns:a16="http://schemas.microsoft.com/office/drawing/2014/main" id="{F3EB57BF-183F-FC9A-3FCA-87F4958A8B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689600" y="60534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164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7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Rectangle 94">
            <a:extLst>
              <a:ext uri="{FF2B5EF4-FFF2-40B4-BE49-F238E27FC236}">
                <a16:creationId xmlns:a16="http://schemas.microsoft.com/office/drawing/2014/main" id="{E724B9E8-02C8-4B2E-8770-A00A67760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9" name="Picture 98">
            <a:extLst>
              <a:ext uri="{FF2B5EF4-FFF2-40B4-BE49-F238E27FC236}">
                <a16:creationId xmlns:a16="http://schemas.microsoft.com/office/drawing/2014/main" id="{7B8AE548-0BFA-4792-9962-3375923C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67639EF4-FA83-4D85-90FE-B831AF283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CC87E76A-8F50-413D-9BFC-C5A1525BD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A2D980D3-8536-4EF1-AEEE-D7847287A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592A5E7D-B8C4-4286-9773-74BA24E4D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0C34C-24A0-637B-AED3-1668C4C1F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Economy and s4c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E13F36-EA90-8B90-BE40-A3DF43A81E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9302" y="3531204"/>
            <a:ext cx="2823919" cy="1610643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US" sz="1600" cap="all"/>
              <a:t>HOW MUCH AND HOW?</a:t>
            </a:r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8BB46B75-B2A2-4E66-9023-0B3F4B66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80919" y="477559"/>
            <a:ext cx="3695384" cy="2488115"/>
            <a:chOff x="7630847" y="3690296"/>
            <a:chExt cx="3695384" cy="2503978"/>
          </a:xfrm>
        </p:grpSpPr>
        <p:sp>
          <p:nvSpPr>
            <p:cNvPr id="108" name="Rectangle 107">
              <a:extLst>
                <a:ext uri="{FF2B5EF4-FFF2-40B4-BE49-F238E27FC236}">
                  <a16:creationId xmlns:a16="http://schemas.microsoft.com/office/drawing/2014/main" id="{4A8176A2-C1A5-49EE-92D4-11A1D384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0847" y="3690296"/>
              <a:ext cx="3695384" cy="250397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108">
              <a:extLst>
                <a:ext uri="{FF2B5EF4-FFF2-40B4-BE49-F238E27FC236}">
                  <a16:creationId xmlns:a16="http://schemas.microsoft.com/office/drawing/2014/main" id="{E1B63571-9733-4C2B-966C-5A96E3D47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9810" y="3851281"/>
              <a:ext cx="3387343" cy="218162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813059F-EDBB-4085-9AB9-41521979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4919" y="800204"/>
            <a:ext cx="3042971" cy="1862400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Placeholder 8" descr="A blue and black logo&#10;&#10;Description automatically generated">
            <a:extLst>
              <a:ext uri="{FF2B5EF4-FFF2-40B4-BE49-F238E27FC236}">
                <a16:creationId xmlns:a16="http://schemas.microsoft.com/office/drawing/2014/main" id="{DADC7024-1B9E-F889-B62A-05F35896D22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9363" r="19363"/>
          <a:stretch>
            <a:fillRect/>
          </a:stretch>
        </p:blipFill>
        <p:spPr>
          <a:xfrm>
            <a:off x="4304616" y="962478"/>
            <a:ext cx="3159521" cy="1537853"/>
          </a:xfrm>
          <a:prstGeom prst="rect">
            <a:avLst/>
          </a:prstGeom>
        </p:spPr>
      </p:pic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BD27A13D-AFC4-431F-AA48-77AD52F46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ECD50ED1-E048-4DFF-9449-9436248FD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80918" y="3131726"/>
            <a:ext cx="3695385" cy="2504352"/>
            <a:chOff x="7630846" y="3184124"/>
            <a:chExt cx="3695385" cy="2590592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A682A572-61BE-474B-957F-DEBE10617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0846" y="3184124"/>
              <a:ext cx="3695385" cy="2590592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112">
              <a:extLst>
                <a:ext uri="{FF2B5EF4-FFF2-40B4-BE49-F238E27FC236}">
                  <a16:creationId xmlns:a16="http://schemas.microsoft.com/office/drawing/2014/main" id="{3C45749A-F2D0-417F-A297-54F8F8D90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9810" y="3348727"/>
              <a:ext cx="3383375" cy="225422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>
            <a:extLst>
              <a:ext uri="{FF2B5EF4-FFF2-40B4-BE49-F238E27FC236}">
                <a16:creationId xmlns:a16="http://schemas.microsoft.com/office/drawing/2014/main" id="{2F0C0232-CBA4-4CFB-8A2F-852974686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8139" y="3458662"/>
            <a:ext cx="3042971" cy="1862400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red dragon on a green and white flag&#10;&#10;Description automatically generated">
            <a:extLst>
              <a:ext uri="{FF2B5EF4-FFF2-40B4-BE49-F238E27FC236}">
                <a16:creationId xmlns:a16="http://schemas.microsoft.com/office/drawing/2014/main" id="{650943DB-FABB-53F3-E60D-4569E252AA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544564" y="3612582"/>
            <a:ext cx="2559521" cy="1535713"/>
          </a:xfrm>
          <a:prstGeom prst="rect">
            <a:avLst/>
          </a:prstGeom>
        </p:spPr>
      </p:pic>
      <p:grpSp>
        <p:nvGrpSpPr>
          <p:cNvPr id="96" name="Group 95">
            <a:extLst>
              <a:ext uri="{FF2B5EF4-FFF2-40B4-BE49-F238E27FC236}">
                <a16:creationId xmlns:a16="http://schemas.microsoft.com/office/drawing/2014/main" id="{C196D473-DCA0-4430-A457-EC3048BC5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38807" y="478799"/>
            <a:ext cx="3700395" cy="5157279"/>
            <a:chOff x="8002639" y="3690296"/>
            <a:chExt cx="3700395" cy="5190159"/>
          </a:xfrm>
        </p:grpSpPr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CBD14914-134F-4D24-A65C-3FDE4458F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02639" y="3690296"/>
              <a:ext cx="3700395" cy="519015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77FCE5AF-4A81-44E4-BA6D-97B4EB3AE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65685" y="3851281"/>
              <a:ext cx="3383609" cy="485698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0" name="Rectangle 99">
            <a:extLst>
              <a:ext uri="{FF2B5EF4-FFF2-40B4-BE49-F238E27FC236}">
                <a16:creationId xmlns:a16="http://schemas.microsoft.com/office/drawing/2014/main" id="{09F83601-D75D-4576-89FC-A258179E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00" y="806591"/>
            <a:ext cx="3042897" cy="4514471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green pound sign on a white background&#10;&#10;Description automatically generated">
            <a:extLst>
              <a:ext uri="{FF2B5EF4-FFF2-40B4-BE49-F238E27FC236}">
                <a16:creationId xmlns:a16="http://schemas.microsoft.com/office/drawing/2014/main" id="{BB2B81A2-4EAF-9481-EA18-387BF12ED76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327453" y="1687867"/>
            <a:ext cx="2736279" cy="2736279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48117D9D-4281-4307-A5E4-FF0AC850B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0987120D-921C-4FEC-AC05-9775A30A1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AC176DD9-9D80-376C-3589-E9790F9B12B7}"/>
              </a:ext>
            </a:extLst>
          </p:cNvPr>
          <p:cNvSpPr txBox="1"/>
          <p:nvPr/>
        </p:nvSpPr>
        <p:spPr>
          <a:xfrm>
            <a:off x="9771144" y="6657945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ca.wikipedia.org/wiki/S4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5A8036-0939-A908-8BF2-EF4656E860A3}"/>
              </a:ext>
            </a:extLst>
          </p:cNvPr>
          <p:cNvSpPr txBox="1"/>
          <p:nvPr/>
        </p:nvSpPr>
        <p:spPr>
          <a:xfrm>
            <a:off x="4813073" y="4948240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allwavingflags.blogspot.com/2018/05/flag-of-wal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3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F0E9E2F-C43D-7369-949A-4D6479ABF68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4544565" y="1024192"/>
            <a:ext cx="2919572" cy="153707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954154D-DBF1-15D7-6547-7A3A91E0EBCC}"/>
              </a:ext>
            </a:extLst>
          </p:cNvPr>
          <p:cNvSpPr txBox="1"/>
          <p:nvPr/>
        </p:nvSpPr>
        <p:spPr>
          <a:xfrm rot="21428838" flipH="1" flipV="1">
            <a:off x="5919568" y="2203801"/>
            <a:ext cx="156610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5" tooltip="https://fr.wikipedia.org/wiki/S4C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12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19" name="Audio Recording 2 Jan 2024 at 15:40:42">
            <a:hlinkClick r:id="" action="ppaction://media"/>
            <a:extLst>
              <a:ext uri="{FF2B5EF4-FFF2-40B4-BE49-F238E27FC236}">
                <a16:creationId xmlns:a16="http://schemas.microsoft.com/office/drawing/2014/main" id="{5D60FABD-DC21-6CC5-13E2-A3C56CA8C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689600" y="6032894"/>
            <a:ext cx="812800" cy="62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31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48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F8B05-6B76-6913-BF59-C057EEB52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DID THE MONEY COME FROM TO HELP S4C?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5E1C84-F185-0897-2696-3F9703F403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15000" y="2257425"/>
            <a:ext cx="2414588" cy="12922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A159A4-8D7E-571B-F1FD-3178973182C5}"/>
              </a:ext>
            </a:extLst>
          </p:cNvPr>
          <p:cNvSpPr txBox="1"/>
          <p:nvPr/>
        </p:nvSpPr>
        <p:spPr>
          <a:xfrm>
            <a:off x="5595999" y="3614738"/>
            <a:ext cx="316875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fr.wikipedia.org/wiki/S4C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7" name="Picture 6" descr="A green pound sign on a white background&#10;&#10;Description automatically generated">
            <a:extLst>
              <a:ext uri="{FF2B5EF4-FFF2-40B4-BE49-F238E27FC236}">
                <a16:creationId xmlns:a16="http://schemas.microsoft.com/office/drawing/2014/main" id="{75D3627E-6620-DC33-FBE2-54D87EBE015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314825" y="2768600"/>
            <a:ext cx="857250" cy="660400"/>
          </a:xfrm>
          <a:prstGeom prst="rect">
            <a:avLst/>
          </a:prstGeom>
        </p:spPr>
      </p:pic>
      <p:pic>
        <p:nvPicPr>
          <p:cNvPr id="9" name="Picture 8" descr="A green pound sign on a white background&#10;&#10;Description automatically generated">
            <a:extLst>
              <a:ext uri="{FF2B5EF4-FFF2-40B4-BE49-F238E27FC236}">
                <a16:creationId xmlns:a16="http://schemas.microsoft.com/office/drawing/2014/main" id="{B375CBF3-7319-B384-9F65-404E33F818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764212" y="3967608"/>
            <a:ext cx="893763" cy="660400"/>
          </a:xfrm>
          <a:prstGeom prst="rect">
            <a:avLst/>
          </a:prstGeom>
        </p:spPr>
      </p:pic>
      <p:pic>
        <p:nvPicPr>
          <p:cNvPr id="11" name="Picture 10" descr="A green pound sign on a white background&#10;&#10;Description automatically generated">
            <a:extLst>
              <a:ext uri="{FF2B5EF4-FFF2-40B4-BE49-F238E27FC236}">
                <a16:creationId xmlns:a16="http://schemas.microsoft.com/office/drawing/2014/main" id="{F839809D-3790-37B5-FB8C-F2E3035306A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743450" y="3730154"/>
            <a:ext cx="660400" cy="660400"/>
          </a:xfrm>
          <a:prstGeom prst="rect">
            <a:avLst/>
          </a:prstGeom>
        </p:spPr>
      </p:pic>
      <p:pic>
        <p:nvPicPr>
          <p:cNvPr id="13" name="Picture 12" descr="A red pound sign with a white background&#10;&#10;Description automatically generated">
            <a:extLst>
              <a:ext uri="{FF2B5EF4-FFF2-40B4-BE49-F238E27FC236}">
                <a16:creationId xmlns:a16="http://schemas.microsoft.com/office/drawing/2014/main" id="{E7698276-7FDC-FB88-2D3A-7FCC42167DC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143374" y="3382318"/>
            <a:ext cx="600075" cy="553998"/>
          </a:xfrm>
          <a:prstGeom prst="rect">
            <a:avLst/>
          </a:prstGeom>
        </p:spPr>
      </p:pic>
      <p:pic>
        <p:nvPicPr>
          <p:cNvPr id="15" name="Picture 14" descr="A red pound sign with a white background&#10;&#10;Description automatically generated">
            <a:extLst>
              <a:ext uri="{FF2B5EF4-FFF2-40B4-BE49-F238E27FC236}">
                <a16:creationId xmlns:a16="http://schemas.microsoft.com/office/drawing/2014/main" id="{C987B909-B48E-456F-93BA-870E7E87512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172076" y="3244850"/>
            <a:ext cx="423924" cy="368300"/>
          </a:xfrm>
          <a:prstGeom prst="rect">
            <a:avLst/>
          </a:prstGeom>
        </p:spPr>
      </p:pic>
      <p:pic>
        <p:nvPicPr>
          <p:cNvPr id="17" name="Picture 16" descr="A red and white logo with a dragon&#10;&#10;Description automatically generated">
            <a:extLst>
              <a:ext uri="{FF2B5EF4-FFF2-40B4-BE49-F238E27FC236}">
                <a16:creationId xmlns:a16="http://schemas.microsoft.com/office/drawing/2014/main" id="{1695A845-B58B-35C2-C3B8-3D307363E50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451578" y="2257425"/>
            <a:ext cx="2499647" cy="181684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4EB5A6-ED30-1AAD-904C-B584380522BB}"/>
              </a:ext>
            </a:extLst>
          </p:cNvPr>
          <p:cNvSpPr txBox="1"/>
          <p:nvPr/>
        </p:nvSpPr>
        <p:spPr>
          <a:xfrm>
            <a:off x="2528888" y="4074268"/>
            <a:ext cx="142233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3" tooltip="https://www.alcoholpolicy.net/2015/07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4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20" name="Picture 19" descr="A close-up of words&#10;&#10;Description automatically generated">
            <a:extLst>
              <a:ext uri="{FF2B5EF4-FFF2-40B4-BE49-F238E27FC236}">
                <a16:creationId xmlns:a16="http://schemas.microsoft.com/office/drawing/2014/main" id="{2A8CFA77-6669-605A-0452-A524F3DD150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8883750" y="2100264"/>
            <a:ext cx="2917725" cy="252774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4D59652-9935-3D8D-9243-0D6901F412C6}"/>
              </a:ext>
            </a:extLst>
          </p:cNvPr>
          <p:cNvSpPr txBox="1"/>
          <p:nvPr/>
        </p:nvSpPr>
        <p:spPr>
          <a:xfrm>
            <a:off x="8883750" y="5407150"/>
            <a:ext cx="2917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6" tooltip="https://alinguistico.blogspot.com/2017/03/proyecto-para-4-eso-b1-advertising.html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14" tooltip="https://creativecommons.org/licenses/by-nc-sa/3.0/"/>
              </a:rPr>
              <a:t>CC BY-SA-NC</a:t>
            </a:r>
            <a:endParaRPr lang="en-US" sz="900" dirty="0"/>
          </a:p>
        </p:txBody>
      </p:sp>
      <p:pic>
        <p:nvPicPr>
          <p:cNvPr id="22" name="Audio Recording 2 Jan 2024 at 16:24:04">
            <a:hlinkClick r:id="" action="ppaction://media"/>
            <a:extLst>
              <a:ext uri="{FF2B5EF4-FFF2-40B4-BE49-F238E27FC236}">
                <a16:creationId xmlns:a16="http://schemas.microsoft.com/office/drawing/2014/main" id="{E321F644-1D26-1872-35DD-9673811A8E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403851" y="5928882"/>
            <a:ext cx="893764" cy="92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545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24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wooden letters on a table&#10;&#10;Description automatically generated">
            <a:extLst>
              <a:ext uri="{FF2B5EF4-FFF2-40B4-BE49-F238E27FC236}">
                <a16:creationId xmlns:a16="http://schemas.microsoft.com/office/drawing/2014/main" id="{0111B8F2-A426-DA3A-E16F-136E95AD384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7048" r="9090" b="634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ACBEC-B913-2DBC-E63B-9B064F63A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FFFFFE"/>
                </a:solidFill>
              </a:rPr>
              <a:t>S4C AND WHAT IT BROADCASTS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F2B55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5" name="Content Placeholder 24" descr="A video game cover with cartoon characters&#10;&#10;Description automatically generated">
            <a:extLst>
              <a:ext uri="{FF2B5EF4-FFF2-40B4-BE49-F238E27FC236}">
                <a16:creationId xmlns:a16="http://schemas.microsoft.com/office/drawing/2014/main" id="{2B05350F-2361-75D0-61DE-9188C94ED8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543674" y="3629025"/>
            <a:ext cx="1576074" cy="220106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6AAFD6-EE62-B55E-0000-A00F4C08CCF3}"/>
              </a:ext>
            </a:extLst>
          </p:cNvPr>
          <p:cNvSpPr txBox="1"/>
          <p:nvPr/>
        </p:nvSpPr>
        <p:spPr>
          <a:xfrm>
            <a:off x="9771145" y="6657945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www.thebluediamondgallery.com/wooden-tile/b/broadcas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14F9F03-1FDE-EB01-2F24-1DC5D83FC374}"/>
              </a:ext>
            </a:extLst>
          </p:cNvPr>
          <p:cNvSpPr txBox="1"/>
          <p:nvPr/>
        </p:nvSpPr>
        <p:spPr>
          <a:xfrm>
            <a:off x="5843587" y="4889673"/>
            <a:ext cx="14001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8" tooltip="https://strategywiki.org/wiki/Fireman_Sam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9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28" name="Picture 27" descr="A cartoon of a teddy bear wearing a superhero garment&#10;&#10;Description automatically generated">
            <a:extLst>
              <a:ext uri="{FF2B5EF4-FFF2-40B4-BE49-F238E27FC236}">
                <a16:creationId xmlns:a16="http://schemas.microsoft.com/office/drawing/2014/main" id="{2CAEDD4B-097E-2069-4095-1C6EF9748A0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143500" y="2857500"/>
            <a:ext cx="1400174" cy="11430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B5DF685-BCBA-DE55-517C-5595CACDC1AF}"/>
              </a:ext>
            </a:extLst>
          </p:cNvPr>
          <p:cNvSpPr txBox="1"/>
          <p:nvPr/>
        </p:nvSpPr>
        <p:spPr>
          <a:xfrm>
            <a:off x="5143500" y="4000500"/>
            <a:ext cx="14001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1" tooltip="https://www.flickr.com/photos/supazack/2614821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2" tooltip="https://creativecommons.org/licenses/by-nc-nd/3.0/"/>
              </a:rPr>
              <a:t>CC BY-NC-ND</a:t>
            </a:r>
            <a:endParaRPr lang="en-US" sz="900"/>
          </a:p>
        </p:txBody>
      </p:sp>
      <p:pic>
        <p:nvPicPr>
          <p:cNvPr id="33" name="Picture 32" descr="A cartoon chicken holding a clock&#10;&#10;Description automatically generated">
            <a:extLst>
              <a:ext uri="{FF2B5EF4-FFF2-40B4-BE49-F238E27FC236}">
                <a16:creationId xmlns:a16="http://schemas.microsoft.com/office/drawing/2014/main" id="{61A69305-63B8-36FD-CF5F-351B2F743A5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743326" y="3429000"/>
            <a:ext cx="1400174" cy="101600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E6633DF4-208C-27B1-5918-59EE9014830E}"/>
              </a:ext>
            </a:extLst>
          </p:cNvPr>
          <p:cNvSpPr txBox="1"/>
          <p:nvPr/>
        </p:nvSpPr>
        <p:spPr>
          <a:xfrm>
            <a:off x="3743326" y="4445000"/>
            <a:ext cx="14001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4" tooltip="https://stateofwales.com/2019/09/the-welsh-media-vii-television-film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2" tooltip="https://creativecommons.org/licenses/by-nc-nd/3.0/"/>
              </a:rPr>
              <a:t>CC BY-NC-ND</a:t>
            </a:r>
            <a:endParaRPr lang="en-US" sz="900"/>
          </a:p>
        </p:txBody>
      </p:sp>
      <p:pic>
        <p:nvPicPr>
          <p:cNvPr id="36" name="Picture 35" descr="A group of football players posing for a photo&#10;&#10;Description automatically generated">
            <a:extLst>
              <a:ext uri="{FF2B5EF4-FFF2-40B4-BE49-F238E27FC236}">
                <a16:creationId xmlns:a16="http://schemas.microsoft.com/office/drawing/2014/main" id="{AE26B18A-D15A-B9A5-A239-AAE480BF1B8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2343151" y="3428999"/>
            <a:ext cx="1223665" cy="161419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481D4CC2-E5E4-9ADA-A1A6-F2BFD0D7897E}"/>
              </a:ext>
            </a:extLst>
          </p:cNvPr>
          <p:cNvSpPr txBox="1"/>
          <p:nvPr/>
        </p:nvSpPr>
        <p:spPr>
          <a:xfrm>
            <a:off x="2343151" y="5043198"/>
            <a:ext cx="1223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6" tooltip="https://commons.wikimedia.org/wiki/File:Wales_national_football_team.jp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9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39" name="Picture 38" descr="A person in a red robe holding flowers&#10;&#10;Description automatically generated">
            <a:extLst>
              <a:ext uri="{FF2B5EF4-FFF2-40B4-BE49-F238E27FC236}">
                <a16:creationId xmlns:a16="http://schemas.microsoft.com/office/drawing/2014/main" id="{33E48E63-8688-CCA4-530E-19DB750265B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214314" y="3862229"/>
            <a:ext cx="1952328" cy="1566579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0B330971-1824-D23D-1D5F-7B28F0568803}"/>
              </a:ext>
            </a:extLst>
          </p:cNvPr>
          <p:cNvSpPr txBox="1"/>
          <p:nvPr/>
        </p:nvSpPr>
        <p:spPr>
          <a:xfrm>
            <a:off x="214314" y="5001579"/>
            <a:ext cx="1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8" tooltip="https://richardlangworth.com/churchill-welsh-works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2" tooltip="https://creativecommons.org/licenses/by-nc-nd/3.0/"/>
              </a:rPr>
              <a:t>CC BY-NC-ND</a:t>
            </a:r>
            <a:endParaRPr lang="en-US" sz="900"/>
          </a:p>
        </p:txBody>
      </p:sp>
      <p:pic>
        <p:nvPicPr>
          <p:cNvPr id="45" name="Picture 44" descr="A stadium with green grass and red seats with Principality Stadium in the background&#10;&#10;Description automatically generated">
            <a:extLst>
              <a:ext uri="{FF2B5EF4-FFF2-40B4-BE49-F238E27FC236}">
                <a16:creationId xmlns:a16="http://schemas.microsoft.com/office/drawing/2014/main" id="{F0ABA2C1-CCFD-3BA6-4A0E-AC2366259D1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714376" y="2021522"/>
            <a:ext cx="2676541" cy="1143000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B8CB7976-D9EA-05DE-3C5A-9DEB2C063850}"/>
              </a:ext>
            </a:extLst>
          </p:cNvPr>
          <p:cNvSpPr txBox="1"/>
          <p:nvPr/>
        </p:nvSpPr>
        <p:spPr>
          <a:xfrm>
            <a:off x="942977" y="2657475"/>
            <a:ext cx="2447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20" tooltip="https://en.wikipedia.org/wiki/List_of_stadiums_in_Wales_by_capacity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9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47" name="Camera 46">
            <a:extLst>
              <a:ext uri="{FF2B5EF4-FFF2-40B4-BE49-F238E27FC236}">
                <a16:creationId xmlns:a16="http://schemas.microsoft.com/office/drawing/2014/main" id="{E96A49E1-E698-EF89-624C-87E6B06EBC7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 flipH="1" flipV="1">
            <a:off x="12109703" y="6775701"/>
            <a:ext cx="2057675" cy="82298"/>
          </a:xfrm>
          <a:prstGeom prst="ellipse">
            <a:avLst/>
          </a:prstGeom>
        </p:spPr>
      </p:pic>
      <p:pic>
        <p:nvPicPr>
          <p:cNvPr id="48" name="Audio Recording 2 Jan 2024 at 18:55:59">
            <a:hlinkClick r:id="" action="ppaction://media"/>
            <a:extLst>
              <a:ext uri="{FF2B5EF4-FFF2-40B4-BE49-F238E27FC236}">
                <a16:creationId xmlns:a16="http://schemas.microsoft.com/office/drawing/2014/main" id="{77C05717-93F4-45B1-CF5A-126A87359C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6430961" y="60968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036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40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95F7B-50EA-D8C9-90F8-580F434B6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AND S4C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1D2451-0199-7B06-F535-9FC11F4722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14999" y="2286001"/>
            <a:ext cx="3294559" cy="1263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86A270-8705-AD4D-5513-4B82C652D027}"/>
              </a:ext>
            </a:extLst>
          </p:cNvPr>
          <p:cNvSpPr txBox="1"/>
          <p:nvPr/>
        </p:nvSpPr>
        <p:spPr>
          <a:xfrm>
            <a:off x="5595999" y="3729038"/>
            <a:ext cx="585000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fr.wikipedia.org/wiki/S4C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8" name="Picture 7" descr="A group of cartoon animals&#10;&#10;Description automatically generated">
            <a:extLst>
              <a:ext uri="{FF2B5EF4-FFF2-40B4-BE49-F238E27FC236}">
                <a16:creationId xmlns:a16="http://schemas.microsoft.com/office/drawing/2014/main" id="{265A6C72-1008-4DB7-46B5-E21900F64A3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137146" y="1853754"/>
            <a:ext cx="3414712" cy="23521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EC7F1C-79EE-0724-698A-1D14EEC70ACC}"/>
              </a:ext>
            </a:extLst>
          </p:cNvPr>
          <p:cNvSpPr txBox="1"/>
          <p:nvPr/>
        </p:nvSpPr>
        <p:spPr>
          <a:xfrm>
            <a:off x="1857376" y="3975100"/>
            <a:ext cx="38576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9" tooltip="https://seneddhome.com/2020/07/s4c-archives-could-be-adapted-for-use-in-the-new-curriculum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0" tooltip="https://creativecommons.org/licenses/by-nc-nd/3.0/"/>
              </a:rPr>
              <a:t>CC BY-NC-ND</a:t>
            </a:r>
            <a:endParaRPr lang="en-US" sz="900"/>
          </a:p>
        </p:txBody>
      </p:sp>
      <p:pic>
        <p:nvPicPr>
          <p:cNvPr id="11" name="Picture 10" descr="A cartoon chicken holding a clock&#10;&#10;Description automatically generated">
            <a:extLst>
              <a:ext uri="{FF2B5EF4-FFF2-40B4-BE49-F238E27FC236}">
                <a16:creationId xmlns:a16="http://schemas.microsoft.com/office/drawing/2014/main" id="{ED6A4B88-093D-1D94-5875-548F36C7E88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009558" y="2040917"/>
            <a:ext cx="2934792" cy="36312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DE43453-D32C-229C-3767-E3F5A57CD7C9}"/>
              </a:ext>
            </a:extLst>
          </p:cNvPr>
          <p:cNvSpPr txBox="1"/>
          <p:nvPr/>
        </p:nvSpPr>
        <p:spPr>
          <a:xfrm>
            <a:off x="10172700" y="4393095"/>
            <a:ext cx="2019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2" tooltip="https://stateofwales.com/2019/09/the-welsh-media-vii-television-film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0" tooltip="https://creativecommons.org/licenses/by-nc-nd/3.0/"/>
              </a:rPr>
              <a:t>CC BY-NC-ND</a:t>
            </a:r>
            <a:endParaRPr lang="en-US" sz="900"/>
          </a:p>
        </p:txBody>
      </p:sp>
      <p:pic>
        <p:nvPicPr>
          <p:cNvPr id="14" name="Picture 13" descr="A cartoon of a bear&#10;&#10;Description automatically generated">
            <a:extLst>
              <a:ext uri="{FF2B5EF4-FFF2-40B4-BE49-F238E27FC236}">
                <a16:creationId xmlns:a16="http://schemas.microsoft.com/office/drawing/2014/main" id="{4DEBA524-4CD9-E008-DA0A-9FABBB7FFCC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5272088" y="4139258"/>
            <a:ext cx="2828924" cy="168381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6429AF1-9A38-132C-911C-C5DAC48BD51C}"/>
              </a:ext>
            </a:extLst>
          </p:cNvPr>
          <p:cNvSpPr txBox="1"/>
          <p:nvPr/>
        </p:nvSpPr>
        <p:spPr>
          <a:xfrm>
            <a:off x="5272088" y="5283200"/>
            <a:ext cx="2828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4" tooltip="http://strategywiki.org/wiki/SuperTed:_The_Search_for_Spot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17" name="Picture 16" descr="A video game cover with cartoon characters&#10;&#10;Description automatically generated">
            <a:extLst>
              <a:ext uri="{FF2B5EF4-FFF2-40B4-BE49-F238E27FC236}">
                <a16:creationId xmlns:a16="http://schemas.microsoft.com/office/drawing/2014/main" id="{124D05A0-B261-875B-6D10-8CA0167BD31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1857376" y="4221162"/>
            <a:ext cx="2114549" cy="142336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236112B-7145-1F32-C146-92F32B06ADAF}"/>
              </a:ext>
            </a:extLst>
          </p:cNvPr>
          <p:cNvSpPr txBox="1"/>
          <p:nvPr/>
        </p:nvSpPr>
        <p:spPr>
          <a:xfrm>
            <a:off x="1857376" y="5275191"/>
            <a:ext cx="2751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6" tooltip="https://strategywiki.org/wiki/Fireman_Sam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19" name="Audio Recording 2 Jan 2024 at 15:56:53">
            <a:hlinkClick r:id="" action="ppaction://media"/>
            <a:extLst>
              <a:ext uri="{FF2B5EF4-FFF2-40B4-BE49-F238E27FC236}">
                <a16:creationId xmlns:a16="http://schemas.microsoft.com/office/drawing/2014/main" id="{35D7BE11-6210-0EE2-05D1-F9ACAC7AAA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714999" y="61392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233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48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BFD4E-5E5A-B078-5BB1-58292315B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S4C AND ITS FUTURE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A26E95-8A8D-1529-44CD-0DC5384167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58038" y="2357438"/>
            <a:ext cx="3143250" cy="26204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6A57B6-53D3-5837-8C6F-D2C83CF2596A}"/>
              </a:ext>
            </a:extLst>
          </p:cNvPr>
          <p:cNvSpPr txBox="1"/>
          <p:nvPr/>
        </p:nvSpPr>
        <p:spPr>
          <a:xfrm>
            <a:off x="8943975" y="3206750"/>
            <a:ext cx="2670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6" tooltip="https://fr.wikipedia.org/wiki/S4C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7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9" name="Picture 8" descr="A blue screen with white text&#10;&#10;Description automatically generated">
            <a:extLst>
              <a:ext uri="{FF2B5EF4-FFF2-40B4-BE49-F238E27FC236}">
                <a16:creationId xmlns:a16="http://schemas.microsoft.com/office/drawing/2014/main" id="{3175225B-E74D-B1B0-B3D2-E7C28CC7D40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472363" y="488951"/>
            <a:ext cx="2957512" cy="1364804"/>
          </a:xfrm>
          <a:prstGeom prst="rect">
            <a:avLst/>
          </a:prstGeom>
        </p:spPr>
      </p:pic>
      <p:pic>
        <p:nvPicPr>
          <p:cNvPr id="11" name="Picture 10" descr="A body of water with a building in the background&#10;&#10;Description automatically generated">
            <a:extLst>
              <a:ext uri="{FF2B5EF4-FFF2-40B4-BE49-F238E27FC236}">
                <a16:creationId xmlns:a16="http://schemas.microsoft.com/office/drawing/2014/main" id="{151B39A2-892E-5211-EE22-A5F4FC46C60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429124" y="2043112"/>
            <a:ext cx="2328863" cy="2909887"/>
          </a:xfrm>
          <a:prstGeom prst="rect">
            <a:avLst/>
          </a:prstGeom>
        </p:spPr>
      </p:pic>
      <p:pic>
        <p:nvPicPr>
          <p:cNvPr id="16" name="Picture 15" descr="A stadium with green grass and red seats with Principality Stadium in the background&#10;&#10;Description automatically generated">
            <a:extLst>
              <a:ext uri="{FF2B5EF4-FFF2-40B4-BE49-F238E27FC236}">
                <a16:creationId xmlns:a16="http://schemas.microsoft.com/office/drawing/2014/main" id="{3B482177-1187-0517-8D5B-F6D42A915CA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97242" y="2043113"/>
            <a:ext cx="3306904" cy="295413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DCB9EF8-2DF9-48D6-C112-27DC8899FBAA}"/>
              </a:ext>
            </a:extLst>
          </p:cNvPr>
          <p:cNvSpPr txBox="1"/>
          <p:nvPr/>
        </p:nvSpPr>
        <p:spPr>
          <a:xfrm>
            <a:off x="497242" y="5715000"/>
            <a:ext cx="330690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3" tooltip="https://en.wikipedia.org/wiki/List_of_stadiums_in_Wales_by_capacity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7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18" name="Audio Recording 2 Jan 2024 at 16:08:32">
            <a:hlinkClick r:id="" action="ppaction://media"/>
            <a:extLst>
              <a:ext uri="{FF2B5EF4-FFF2-40B4-BE49-F238E27FC236}">
                <a16:creationId xmlns:a16="http://schemas.microsoft.com/office/drawing/2014/main" id="{CC24BFD3-5658-CB1E-9C3B-D38E9390E9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689600" y="61166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908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98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05C4F-03E6-C9DF-8C3D-F846DE786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03C338-172D-FA4D-3439-3C7546DE7F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00988" y="387609"/>
            <a:ext cx="3153866" cy="128799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4D617D-500C-8ABB-04B7-7F903C39A75F}"/>
              </a:ext>
            </a:extLst>
          </p:cNvPr>
          <p:cNvSpPr txBox="1"/>
          <p:nvPr/>
        </p:nvSpPr>
        <p:spPr>
          <a:xfrm>
            <a:off x="7900988" y="1675607"/>
            <a:ext cx="3004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4" tooltip="https://fr.wikipedia.org/wiki/S4C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5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8" name="Picture 7" descr="A red dragon on a green and white flag&#10;&#10;Description automatically generated">
            <a:extLst>
              <a:ext uri="{FF2B5EF4-FFF2-40B4-BE49-F238E27FC236}">
                <a16:creationId xmlns:a16="http://schemas.microsoft.com/office/drawing/2014/main" id="{CEA9D818-6A95-7C35-469D-7EC177B091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896726" y="329414"/>
            <a:ext cx="2747087" cy="14043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76DDEF-D306-3801-2511-1330F3C064AA}"/>
              </a:ext>
            </a:extLst>
          </p:cNvPr>
          <p:cNvSpPr txBox="1"/>
          <p:nvPr/>
        </p:nvSpPr>
        <p:spPr>
          <a:xfrm>
            <a:off x="4879672" y="1490941"/>
            <a:ext cx="2747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7" tooltip="https://allwavingflags.blogspot.com/2018/05/flag-of-wales.html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8" tooltip="https://creativecommons.org/licenses/by/3.0/"/>
              </a:rPr>
              <a:t>CC BY</a:t>
            </a:r>
            <a:endParaRPr lang="en-US" sz="9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914A0E-DB98-54D5-DC30-B31350B4984A}"/>
              </a:ext>
            </a:extLst>
          </p:cNvPr>
          <p:cNvSpPr txBox="1"/>
          <p:nvPr/>
        </p:nvSpPr>
        <p:spPr>
          <a:xfrm>
            <a:off x="1343024" y="2150711"/>
            <a:ext cx="971182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S4C.CYMRU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WALESONLINE.CO.UK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NATION.CYMRU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HWB.GOV.WALES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FACEBOOK.COM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CLICKVIEW.COM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BBC.CO.UK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GOV.UK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SENEDD.HOME</a:t>
            </a:r>
          </a:p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YOUTUBE.CYW.S4C</a:t>
            </a:r>
            <a:endParaRPr lang="en-US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0501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  <p:sndAc>
          <p:stSnd>
            <p:snd r:embed="rId2" name="applause.wav"/>
          </p:stSnd>
        </p:sndAc>
      </p:transition>
    </mc:Choice>
    <mc:Fallback>
      <p:transition spd="slow">
        <p:fade/>
        <p:sndAc>
          <p:stSnd>
            <p:snd r:embed="rId2" name="applause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286</TotalTime>
  <Words>442</Words>
  <Application>Microsoft Macintosh PowerPoint</Application>
  <PresentationFormat>Widescreen</PresentationFormat>
  <Paragraphs>58</Paragraphs>
  <Slides>11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Times New Roman</vt:lpstr>
      <vt:lpstr>Gallery</vt:lpstr>
      <vt:lpstr>PowerPoint Presentation</vt:lpstr>
      <vt:lpstr>AN HISTORICAL EVENT IN WALES AND ITS IMPACT ON ITS EDUCATION </vt:lpstr>
      <vt:lpstr>LET S GO BACK TO THE START OF S4C </vt:lpstr>
      <vt:lpstr>WHAT IS S4C?</vt:lpstr>
      <vt:lpstr>The beginning of s4c?</vt:lpstr>
      <vt:lpstr>Economy and s4c</vt:lpstr>
      <vt:lpstr>HOW DID THE MONEY COME FROM TO HELP S4C?</vt:lpstr>
      <vt:lpstr>S4C AND WHAT IT BROADCASTS</vt:lpstr>
      <vt:lpstr>EDUCATION AND S4C</vt:lpstr>
      <vt:lpstr>S4C AND ITS FUTURE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Morris (2115614)</dc:creator>
  <cp:lastModifiedBy>Samantha Morris (2115614)</cp:lastModifiedBy>
  <cp:revision>2</cp:revision>
  <dcterms:created xsi:type="dcterms:W3CDTF">2024-01-02T14:35:31Z</dcterms:created>
  <dcterms:modified xsi:type="dcterms:W3CDTF">2024-01-02T19:21:44Z</dcterms:modified>
</cp:coreProperties>
</file>