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60" r:id="rId6"/>
    <p:sldId id="259" r:id="rId7"/>
    <p:sldId id="262" r:id="rId8"/>
    <p:sldId id="261" r:id="rId9"/>
    <p:sldId id="264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3A8274-2D1B-46E2-BE91-148BBB426EDD}" v="49" dt="2020-07-01T01:48:44.2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17E76-F150-4768-B41F-6EE897076A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9E1F3-E317-463A-A64E-CEDA1CAD2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91B7F-519B-4018-83AA-910FD9313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8B0CD-9077-4685-B746-8CDD1FB93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51EF9-0BFD-4BFA-AC07-23C9BD1F1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283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59E55-0B5C-4E5E-A87A-10343A63F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54E39-5743-4E61-A53F-AB5644632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B1B9E-A5E2-47F5-8B58-D06868201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A09CD-1FDD-43B9-9719-7F9C38820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09B64D-BDA2-4E26-99E4-A247DE8C13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139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01FC7-60C0-4C74-A225-FB0C88598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19040-07D0-4619-8A19-B359B27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95BAF-F0A1-4740-9D92-5F55501EB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5584C-511B-4AB4-A59F-4F82B62CA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51FE9-8121-4AE6-ACE0-B853B9950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786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40A1B-EE3E-4169-AAC1-0D94B01BB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4A009-43C3-4D9E-BAA0-8991AF7918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13941-8877-4194-83AC-8769FD4ED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44754-A3CA-4EFB-B9E9-0FBA6F460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32688-9DBC-49BD-93FB-CE159CAE7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3073D-AA3B-4920-8638-645F905FE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773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72322-AD10-4819-A367-831B3228B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AA630-ECCE-4BF7-87CC-0C18F76BE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2275CF-52A2-419C-A7FA-7DBC7E5AD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B6C7AF-58D1-48AF-A299-C9CFDC1C97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B4F6A3-4B5F-4853-B50E-2DA40545F6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F0022A-FE1D-4FE5-A2F0-59E9C44F6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E1A599-709B-4F38-AA08-3A90F364E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D428BC-AC8E-48A5-8454-A550FB369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927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06B89-1682-4098-A5AE-AC559BDC8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FE602-F8EF-4330-8624-99B5AB6E0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B2CF30-ADB8-4D26-98F8-9F365F37B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2A03AB-62F2-43F8-8384-87F760871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08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660FC-6890-41B7-8829-367A0F4E6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5B307A-D6DD-4AD9-85CC-126A3C893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C67B4-D189-4E32-9935-5ED20425E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471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F1C05-595D-4280-B1E5-D31CEC1DB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9BB1B-2AEF-4724-ABE9-13969036C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DBA4B5-5E14-4518-92D2-3E80A06BF5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5F9C1A-21A8-4567-969E-1ED4B36B3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FE7D8-96AC-4E15-B7BA-1FD366167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38F377-48A3-4BB1-B953-08F08E7E9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562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21689-2A34-4C6C-9236-D68A5980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22CCD-0978-4FD0-9A1A-2FF63E3E81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3337B0-0851-478E-85D6-8349F3BA90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9B3BB0-428E-4830-A394-DAEC1A1F9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D500B6-6621-4A8A-B0B1-41757BE34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023836-15F6-402C-88CF-1E32DC18F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272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97D5B-CD1A-48F9-A745-60A9D6980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B4A732-9A86-4E3C-B3F8-3C8AD3ED3D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06C0B-E946-44EF-8EFB-C2A98FE22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7FE58-2DE9-4154-9BB9-80515611A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CD19E-A27D-4F1A-BCB3-86CAB5F2C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219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F59FBC-8EB5-4CAA-8B48-F4F3DDE04D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E3CA86-E093-4A61-A96C-6C8A64FD00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2857A-12C0-440F-A9FF-C7A513807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3A970-22C0-483A-98AC-7A811E9B2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F930A-D3AA-45B7-A933-743D232A0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818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1F2512-0EA7-4FF8-B9B7-E119B0570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CF758E-8F04-4539-9B68-E18EF6C43B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82D70-6139-4806-9092-ABA3090FCF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1A0C6-0658-4017-9F4C-C174CCC76FFD}" type="datetimeFigureOut">
              <a:rPr lang="en-GB" smtClean="0"/>
              <a:t>29/06/2020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621CD-6483-42F4-9C57-E7760CF996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076F7-E9D5-42AF-8FB1-285671EBC8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04C2D-6B25-499E-B9C8-0D0711F3A6E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418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.co/crm-software/top-8-benefits-of-crm-software" TargetMode="External"/><Relationship Id="rId3" Type="http://schemas.openxmlformats.org/officeDocument/2006/relationships/hyperlink" Target="https://www.gradientconsulting.co.uk/crm-a-less-than-dynamic-guide-to-why-you-need-one/" TargetMode="External"/><Relationship Id="rId7" Type="http://schemas.openxmlformats.org/officeDocument/2006/relationships/hyperlink" Target="https://blog.s4rb.com/the-history-of-tesco-98-years-of-every-little-helps" TargetMode="External"/><Relationship Id="rId2" Type="http://schemas.openxmlformats.org/officeDocument/2006/relationships/hyperlink" Target="https://infinigeek.com/8-advantages-disadvantages-using-customer-relationship-management-softwar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businessinfo.co.uk/content/potential-drawbacks-crm-systems" TargetMode="External"/><Relationship Id="rId5" Type="http://schemas.openxmlformats.org/officeDocument/2006/relationships/hyperlink" Target="https://www.infoworld.com/article/2941333/the-most-dangerous-data-heist-ever-known.html" TargetMode="External"/><Relationship Id="rId4" Type="http://schemas.openxmlformats.org/officeDocument/2006/relationships/hyperlink" Target="https://www.campaignlive.co.uk/article/tesco-bbh-used-the-great-british-bake-off-champion-every-little-helps/14066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6" name="Picture 5" descr="A close up of food on a table&#10;&#10;Description automatically generated">
            <a:extLst>
              <a:ext uri="{FF2B5EF4-FFF2-40B4-BE49-F238E27FC236}">
                <a16:creationId xmlns:a16="http://schemas.microsoft.com/office/drawing/2014/main" id="{5DADC0B2-1FEB-42B3-8C94-E63634AD86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30" r="719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3718ADA-68C2-4D29-ADB7-6D6F9A391299}"/>
              </a:ext>
            </a:extLst>
          </p:cNvPr>
          <p:cNvSpPr/>
          <p:nvPr/>
        </p:nvSpPr>
        <p:spPr>
          <a:xfrm>
            <a:off x="1391478" y="4135978"/>
            <a:ext cx="7477240" cy="240065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Understanding and engaging </a:t>
            </a:r>
          </a:p>
          <a:p>
            <a:pPr algn="ctr"/>
            <a:r>
              <a:rPr lang="en-US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the customer experience </a:t>
            </a:r>
          </a:p>
          <a:p>
            <a:pPr lvl="1" algn="ctr"/>
            <a:r>
              <a:rPr lang="en-US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7C7996-BD3E-4F29-8EA1-8604A451A7C7}"/>
              </a:ext>
            </a:extLst>
          </p:cNvPr>
          <p:cNvSpPr txBox="1"/>
          <p:nvPr/>
        </p:nvSpPr>
        <p:spPr>
          <a:xfrm>
            <a:off x="185530" y="6351969"/>
            <a:ext cx="24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Danielle Tooze 1812486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504E0D-EC17-4FD9-AF00-71C23A7BCC01}"/>
              </a:ext>
            </a:extLst>
          </p:cNvPr>
          <p:cNvSpPr txBox="1"/>
          <p:nvPr/>
        </p:nvSpPr>
        <p:spPr>
          <a:xfrm>
            <a:off x="9793356" y="6557018"/>
            <a:ext cx="2673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(Haymarket Media Group LTD,2020)</a:t>
            </a:r>
          </a:p>
        </p:txBody>
      </p:sp>
    </p:spTree>
    <p:extLst>
      <p:ext uri="{BB962C8B-B14F-4D97-AF65-F5344CB8AC3E}">
        <p14:creationId xmlns:p14="http://schemas.microsoft.com/office/powerpoint/2010/main" val="4169737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586DF2F-B7FD-4B8D-89A3-E9BCE84837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8220" b="207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0141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B8A5501-F189-4D28-82ED-A0AA50067F30}"/>
              </a:ext>
            </a:extLst>
          </p:cNvPr>
          <p:cNvSpPr/>
          <p:nvPr/>
        </p:nvSpPr>
        <p:spPr>
          <a:xfrm>
            <a:off x="7851031" y="632990"/>
            <a:ext cx="4062643" cy="10434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Tesco Timeline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C966F-DA37-43DD-9097-BCC7E4CED547}"/>
              </a:ext>
            </a:extLst>
          </p:cNvPr>
          <p:cNvSpPr txBox="1"/>
          <p:nvPr/>
        </p:nvSpPr>
        <p:spPr>
          <a:xfrm>
            <a:off x="7621031" y="1676399"/>
            <a:ext cx="4570969" cy="35309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1919 – Tesco is born, owner Jack Cohen opened a market stall in the East End of London.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1929 – Tesco opens its first grocers store in North London.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1963 – Tesco creates green shield stamps.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2013 – Tesco works with charities to reduce food waste.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2020 – Tesco accept a £635m tax break due to the covid19 pandemic.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3CF53C-1C72-424B-BA3A-2B2671EB6859}"/>
              </a:ext>
            </a:extLst>
          </p:cNvPr>
          <p:cNvSpPr txBox="1"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rmAutofit/>
          </a:bodyPr>
          <a:lstStyle/>
          <a:p>
            <a:pPr algn="ctr">
              <a:spcAft>
                <a:spcPts val="600"/>
              </a:spcAft>
            </a:pPr>
            <a:endParaRPr lang="en-GB" sz="1400" b="0" i="0" u="none" strike="noStrike" dirty="0">
              <a:solidFill>
                <a:srgbClr val="FFFFFF"/>
              </a:solidFill>
              <a:effectLst/>
            </a:endParaRPr>
          </a:p>
          <a:p>
            <a:pPr algn="ctr">
              <a:spcAft>
                <a:spcPts val="600"/>
              </a:spcAft>
            </a:pPr>
            <a:r>
              <a:rPr lang="en-GB" sz="1400" b="0" i="0" u="none" strike="noStrike" dirty="0">
                <a:solidFill>
                  <a:srgbClr val="FFFFFF"/>
                </a:solidFill>
                <a:effectLst/>
              </a:rPr>
              <a:t>(Solutions for Retail Brands Ltd,2020)</a:t>
            </a:r>
            <a:endParaRPr lang="en-GB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87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592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C7AFAD4-C2EF-40EC-AC8D-B680BEF7F206}"/>
              </a:ext>
            </a:extLst>
          </p:cNvPr>
          <p:cNvSpPr/>
          <p:nvPr/>
        </p:nvSpPr>
        <p:spPr>
          <a:xfrm>
            <a:off x="838200" y="58521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u="sng" cap="none" spc="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CUSTOMER RELATIONSHIP MANAGER (CRM)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E17F02-62BB-4119-B78B-4E18469D2F6B}"/>
              </a:ext>
            </a:extLst>
          </p:cNvPr>
          <p:cNvSpPr txBox="1"/>
          <p:nvPr/>
        </p:nvSpPr>
        <p:spPr>
          <a:xfrm>
            <a:off x="6338316" y="2516777"/>
            <a:ext cx="5015484" cy="36601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“A more popular approach with the recent application of information technology is to focus on individual or one-to-one relationships with customers that integrate database knowledge with a long-term customer retention and growth strategy.”(</a:t>
            </a:r>
            <a:r>
              <a:rPr lang="en-US" sz="2200" b="0" i="0" u="none" strike="noStrike" dirty="0">
                <a:effectLst/>
              </a:rPr>
              <a:t>Parvatiyar, A. and Sheth, 2001)</a:t>
            </a:r>
            <a:endParaRPr lang="en-US" sz="2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CBCBBF9-009D-4B0E-ADBD-A33D8010B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68" y="2776708"/>
            <a:ext cx="5424432" cy="386490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B0A62EC-D66D-4269-B483-3F46E5A10FC7}"/>
              </a:ext>
            </a:extLst>
          </p:cNvPr>
          <p:cNvSpPr txBox="1"/>
          <p:nvPr/>
        </p:nvSpPr>
        <p:spPr>
          <a:xfrm>
            <a:off x="0" y="6503116"/>
            <a:ext cx="27884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(Gradient consulting limited,2020)</a:t>
            </a:r>
          </a:p>
        </p:txBody>
      </p:sp>
    </p:spTree>
    <p:extLst>
      <p:ext uri="{BB962C8B-B14F-4D97-AF65-F5344CB8AC3E}">
        <p14:creationId xmlns:p14="http://schemas.microsoft.com/office/powerpoint/2010/main" val="1681398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F7357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2806D3-6D6C-44FB-A3AB-59A8723D3395}"/>
              </a:ext>
            </a:extLst>
          </p:cNvPr>
          <p:cNvSpPr/>
          <p:nvPr/>
        </p:nvSpPr>
        <p:spPr>
          <a:xfrm>
            <a:off x="524256" y="4767072"/>
            <a:ext cx="6594189" cy="16252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Benefits of CRM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93C9B4-7EB4-43F3-812F-E68948E44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07" b="-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7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D6A26-39CB-49A4-BAE3-92CE38660788}"/>
              </a:ext>
            </a:extLst>
          </p:cNvPr>
          <p:cNvSpPr txBox="1"/>
          <p:nvPr/>
        </p:nvSpPr>
        <p:spPr>
          <a:xfrm>
            <a:off x="8029319" y="917725"/>
            <a:ext cx="3424739" cy="4852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u="sng" dirty="0">
                <a:solidFill>
                  <a:srgbClr val="FFFFFF"/>
                </a:solidFill>
              </a:rPr>
              <a:t>Benefits to customers </a:t>
            </a:r>
            <a:r>
              <a:rPr lang="en-US" sz="1900" dirty="0">
                <a:solidFill>
                  <a:srgbClr val="FFFFFF"/>
                </a:solidFill>
              </a:rPr>
              <a:t>: Segment customers, using the CRM system to store customers data, for example previous buying habits.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u="sng" dirty="0">
                <a:solidFill>
                  <a:srgbClr val="FFFFFF"/>
                </a:solidFill>
              </a:rPr>
              <a:t>Benefits to the supplier </a:t>
            </a:r>
            <a:r>
              <a:rPr lang="en-US" sz="1900" dirty="0">
                <a:solidFill>
                  <a:srgbClr val="FFFFFF"/>
                </a:solidFill>
              </a:rPr>
              <a:t>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rgbClr val="FFFFFF"/>
                </a:solidFill>
              </a:rPr>
              <a:t>CRM is like a cheat- sheet, this will tell suppliers, who your contacts are and what they want.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u="sng" dirty="0">
                <a:solidFill>
                  <a:srgbClr val="FFFFFF"/>
                </a:solidFill>
              </a:rPr>
              <a:t>Benefits to an employee </a:t>
            </a:r>
            <a:r>
              <a:rPr lang="en-US" sz="1900" dirty="0">
                <a:solidFill>
                  <a:srgbClr val="FFFFFF"/>
                </a:solidFill>
              </a:rPr>
              <a:t>: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solidFill>
                  <a:srgbClr val="FFFFFF"/>
                </a:solidFill>
              </a:rPr>
              <a:t>The CRM system can also track employee results and quality goals for staff members.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75084-87B8-4E22-A450-43CFEDEE585A}"/>
              </a:ext>
            </a:extLst>
          </p:cNvPr>
          <p:cNvSpPr txBox="1"/>
          <p:nvPr/>
        </p:nvSpPr>
        <p:spPr>
          <a:xfrm>
            <a:off x="321732" y="4151017"/>
            <a:ext cx="20996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(Tech.co,2020)</a:t>
            </a:r>
          </a:p>
        </p:txBody>
      </p:sp>
    </p:spTree>
    <p:extLst>
      <p:ext uri="{BB962C8B-B14F-4D97-AF65-F5344CB8AC3E}">
        <p14:creationId xmlns:p14="http://schemas.microsoft.com/office/powerpoint/2010/main" val="2362828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592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0550604-090B-4FCA-A798-6D62C1AC06B0}"/>
              </a:ext>
            </a:extLst>
          </p:cNvPr>
          <p:cNvSpPr/>
          <p:nvPr/>
        </p:nvSpPr>
        <p:spPr>
          <a:xfrm>
            <a:off x="838200" y="58521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Drawback’s of CRM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C8C410-73F2-4ECD-B165-C2DFD6550C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76" r="-1" b="-1"/>
          <a:stretch/>
        </p:blipFill>
        <p:spPr>
          <a:xfrm>
            <a:off x="841248" y="2516777"/>
            <a:ext cx="5015484" cy="36601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1DB24D-3F71-47C2-90BC-FAAEC76459F8}"/>
              </a:ext>
            </a:extLst>
          </p:cNvPr>
          <p:cNvSpPr txBox="1"/>
          <p:nvPr/>
        </p:nvSpPr>
        <p:spPr>
          <a:xfrm>
            <a:off x="6338315" y="2516777"/>
            <a:ext cx="5422275" cy="4123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Disadvantages to the customer </a:t>
            </a:r>
            <a:r>
              <a:rPr lang="en-US" sz="1700" b="1" dirty="0"/>
              <a:t>:</a:t>
            </a:r>
            <a:r>
              <a:rPr lang="en-US" sz="1700" b="1" i="0" u="none" strike="noStrike" dirty="0">
                <a:effectLst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i="0" u="none" strike="noStrike" dirty="0">
                <a:effectLst/>
              </a:rPr>
              <a:t>“Some Customer Relationship Software utilizes remote Internet Connections to keep customers’ data. The downside of this kind of CRM is that the organization has no control of customers’ details.” (</a:t>
            </a:r>
            <a:r>
              <a:rPr lang="en-US" sz="1700" b="1" dirty="0"/>
              <a:t>Andysowards,2020)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Disadvantages to the employee </a:t>
            </a:r>
            <a:r>
              <a:rPr lang="en-US" sz="1700" b="1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“</a:t>
            </a:r>
            <a:r>
              <a:rPr lang="en-US" sz="1700" b="1" u="none" strike="noStrike" dirty="0">
                <a:effectLst/>
              </a:rPr>
              <a:t>A lack of commitment or resistance to cultural change from people within the company can cause major difficulties with the CRM implementation.” (NiDirect,2020)</a:t>
            </a: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u="sng" dirty="0"/>
              <a:t>Disadvantages to the supplier </a:t>
            </a:r>
            <a:r>
              <a:rPr lang="en-US" sz="1700" b="1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Eliminating human dement, which could potentially unnerve customers.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01A8BC-D0F7-4F87-8CAE-03443110EE45}"/>
              </a:ext>
            </a:extLst>
          </p:cNvPr>
          <p:cNvSpPr txBox="1"/>
          <p:nvPr/>
        </p:nvSpPr>
        <p:spPr>
          <a:xfrm>
            <a:off x="838200" y="6259961"/>
            <a:ext cx="16599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(InfoWorld,2020)</a:t>
            </a:r>
          </a:p>
        </p:txBody>
      </p:sp>
    </p:spTree>
    <p:extLst>
      <p:ext uri="{BB962C8B-B14F-4D97-AF65-F5344CB8AC3E}">
        <p14:creationId xmlns:p14="http://schemas.microsoft.com/office/powerpoint/2010/main" val="3472578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1845C31A-DA03-4D60-9829-E52EFA370A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348953"/>
              </p:ext>
            </p:extLst>
          </p:nvPr>
        </p:nvGraphicFramePr>
        <p:xfrm>
          <a:off x="2040835" y="1285461"/>
          <a:ext cx="8653669" cy="4585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8103">
                  <a:extLst>
                    <a:ext uri="{9D8B030D-6E8A-4147-A177-3AD203B41FA5}">
                      <a16:colId xmlns:a16="http://schemas.microsoft.com/office/drawing/2014/main" val="840086372"/>
                    </a:ext>
                  </a:extLst>
                </a:gridCol>
                <a:gridCol w="4425566">
                  <a:extLst>
                    <a:ext uri="{9D8B030D-6E8A-4147-A177-3AD203B41FA5}">
                      <a16:colId xmlns:a16="http://schemas.microsoft.com/office/drawing/2014/main" val="1934958402"/>
                    </a:ext>
                  </a:extLst>
                </a:gridCol>
              </a:tblGrid>
              <a:tr h="2565146">
                <a:tc>
                  <a:txBody>
                    <a:bodyPr/>
                    <a:lstStyle/>
                    <a:p>
                      <a:r>
                        <a:rPr lang="en-GB" dirty="0"/>
                        <a:t>                        Strengths </a:t>
                      </a:r>
                    </a:p>
                    <a:p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Enhance better relationships between customers and the organisation.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Increases customer revenue.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Facilitates discovery of new customers.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        Weaknesses </a:t>
                      </a:r>
                    </a:p>
                    <a:p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Subscription charges apply.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Lack of leadership.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Resistance to change culture.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24772"/>
                  </a:ext>
                </a:extLst>
              </a:tr>
              <a:tr h="2020106">
                <a:tc>
                  <a:txBody>
                    <a:bodyPr/>
                    <a:lstStyle/>
                    <a:p>
                      <a:r>
                        <a:rPr lang="en-GB" b="1" dirty="0"/>
                        <a:t>                      Opportunity </a:t>
                      </a:r>
                    </a:p>
                    <a:p>
                      <a:endParaRPr lang="en-GB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Manage leads and sale opportunities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Create new customer contracts on successfully winning new sales.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                       Threats </a:t>
                      </a:r>
                    </a:p>
                    <a:p>
                      <a:endParaRPr lang="en-GB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/>
                        <a:t>Data and privacy issues – Hacking.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3960055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2C276E2C-D5B6-4936-9ABA-244742D91349}"/>
              </a:ext>
            </a:extLst>
          </p:cNvPr>
          <p:cNvSpPr/>
          <p:nvPr/>
        </p:nvSpPr>
        <p:spPr>
          <a:xfrm>
            <a:off x="2157582" y="197631"/>
            <a:ext cx="7876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 : SWOT Analysis</a:t>
            </a:r>
          </a:p>
        </p:txBody>
      </p:sp>
    </p:spTree>
    <p:extLst>
      <p:ext uri="{BB962C8B-B14F-4D97-AF65-F5344CB8AC3E}">
        <p14:creationId xmlns:p14="http://schemas.microsoft.com/office/powerpoint/2010/main" val="18095308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D55E05-51A2-4173-A7FA-869DE4F7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345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987169-17BA-4CF5-9CE5-E5D0D6F81D86}"/>
              </a:ext>
            </a:extLst>
          </p:cNvPr>
          <p:cNvSpPr/>
          <p:nvPr/>
        </p:nvSpPr>
        <p:spPr>
          <a:xfrm>
            <a:off x="838200" y="621792"/>
            <a:ext cx="4795157" cy="54132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kern="1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Reference List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E7142C-A1D4-42FF-B587-93EED85D6DB4}"/>
              </a:ext>
            </a:extLst>
          </p:cNvPr>
          <p:cNvSpPr txBox="1"/>
          <p:nvPr/>
        </p:nvSpPr>
        <p:spPr>
          <a:xfrm>
            <a:off x="6096000" y="0"/>
            <a:ext cx="5974080" cy="685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Andysowards, (2020) 8 Advantages and Disadvantages of Using Customer Relationship Management Software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https://infinigeek.com/8-advantages-disadvantages-using-customer-relationship-management-software/</a:t>
            </a:r>
            <a:r>
              <a:rPr lang="en-US" sz="1100" b="1" i="0" u="none" strike="noStrike" dirty="0">
                <a:effectLst/>
              </a:rPr>
              <a:t> (accessed on 28/06/20)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Gradient consulting limited,(2020) A Less-than-Dynamic Guide to What CRM is and Why You Need It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https://www.gradientconsulting.co.uk/crm-a-less-than-dynamic-guide-to-why-you-need-one/</a:t>
            </a:r>
            <a:r>
              <a:rPr lang="en-US" sz="1100" b="1" i="0" u="none" strike="noStrike" dirty="0">
                <a:effectLst/>
              </a:rPr>
              <a:t> (accessed on 28/06/20)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Haymarket Media Group Ltd,(2020) How Tesco and BBH used 'The Great British Bake Off' to champion 'Every little helps</a:t>
            </a:r>
            <a:r>
              <a:rPr lang="en-US" sz="1100" b="1" i="0" u="none" strike="noStrike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</a:t>
            </a:r>
            <a:r>
              <a:rPr lang="en-US" sz="1100" b="1" i="0" u="none" strike="noStrike" dirty="0">
                <a:effectLst/>
              </a:rPr>
              <a:t>.</a:t>
            </a:r>
            <a:endParaRPr lang="en-US" sz="1100" b="1" i="0" u="none" strike="noStrike" dirty="0">
              <a:effectLst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https://www.campaignlive.co.uk/article/tesco-bbh-used-the-great-british-bake-off-champion-every-little-helps/1406642</a:t>
            </a:r>
            <a:r>
              <a:rPr lang="en-US" sz="1100" b="1" i="0" u="none" strike="noStrike" dirty="0">
                <a:effectLst/>
              </a:rPr>
              <a:t> (accessed on 28/06/20)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InfoWorld,(2020) The Most Dangerous Breach Ever known.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https://www.infoworld.com/article/2941333/the-most-dangerous-data-heist-ever-known.html</a:t>
            </a:r>
            <a:r>
              <a:rPr lang="en-US" sz="1100" b="1" i="0" u="none" strike="noStrike" dirty="0">
                <a:effectLst/>
              </a:rPr>
              <a:t> (accessed on 29/06/20)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NiDirect,(2020) Customer Relationship Management.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https://www.nibusinessinfo.co.uk/content/potential-drawbacks-crm-systems</a:t>
            </a:r>
            <a:r>
              <a:rPr lang="en-US" sz="1100" b="1" i="0" u="none" strike="noStrike" dirty="0">
                <a:effectLst/>
              </a:rPr>
              <a:t> (accessed on 30/06/20)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Parvatiyar, A. and Sheth, J.N., 2001. Customer relationship management: Emerging practice, process, and discipline. </a:t>
            </a:r>
            <a:r>
              <a:rPr lang="en-US" sz="1100" b="1" i="1" u="none" strike="noStrike" dirty="0">
                <a:effectLst/>
              </a:rPr>
              <a:t>Journal of Economic &amp; Social Research</a:t>
            </a:r>
            <a:r>
              <a:rPr lang="en-US" sz="1100" b="1" i="0" u="none" strike="noStrike" dirty="0">
                <a:effectLst/>
              </a:rPr>
              <a:t>, </a:t>
            </a:r>
            <a:r>
              <a:rPr lang="en-US" sz="1100" b="1" i="1" u="none" strike="noStrike" dirty="0">
                <a:effectLst/>
              </a:rPr>
              <a:t>3</a:t>
            </a:r>
            <a:r>
              <a:rPr lang="en-US" sz="1100" b="1" i="0" u="none" strike="noStrike" dirty="0">
                <a:effectLst/>
              </a:rPr>
              <a:t>(2).(accessed on 30/06/20)</a:t>
            </a:r>
            <a:endParaRPr lang="en-US" sz="11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Solutions for Retail Brands Ltd, (2020) </a:t>
            </a:r>
            <a:r>
              <a:rPr lang="en-US" sz="1100" b="1" i="0" u="none" strike="noStrike" cap="all" dirty="0">
                <a:effectLst/>
              </a:rPr>
              <a:t>The history of Tesco - 98 years of every little helps</a:t>
            </a:r>
            <a:endParaRPr lang="en-US" sz="1100" b="1" i="0" u="none" strike="noStrike" dirty="0">
              <a:effectLst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https://blog.s4rb.com/the-history-of-tesco-98-years-of-every-little-helps</a:t>
            </a:r>
            <a:r>
              <a:rPr lang="en-US" sz="1100" b="1" i="0" u="none" strike="noStrike" dirty="0">
                <a:effectLst/>
              </a:rPr>
              <a:t> (accessed on 29/06/20)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dirty="0"/>
              <a:t>Tech.co,(2020) </a:t>
            </a:r>
            <a:r>
              <a:rPr lang="en-US" sz="1100" b="1" u="none" strike="noStrike" dirty="0">
                <a:effectLst/>
              </a:rPr>
              <a:t>Top 8 Benefits of CRM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https://tech.co/crm-software/top-8-benefits-of-crm-software</a:t>
            </a:r>
            <a:r>
              <a:rPr lang="en-US" sz="1100" b="1" i="0" u="none" strike="noStrike" dirty="0">
                <a:effectLst/>
              </a:rPr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1" i="0" u="none" strike="noStrike" dirty="0">
                <a:effectLst/>
              </a:rPr>
              <a:t>(accesse</a:t>
            </a:r>
            <a:r>
              <a:rPr lang="en-US" sz="1100" b="1" dirty="0"/>
              <a:t>d on 30/06/20) </a:t>
            </a:r>
            <a:endParaRPr lang="en-US" sz="1100" b="1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519901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308B63CD6565429B4506887999564F" ma:contentTypeVersion="7" ma:contentTypeDescription="Create a new document." ma:contentTypeScope="" ma:versionID="f592fbcf8d835ea58fbadd05a2a63fac">
  <xsd:schema xmlns:xsd="http://www.w3.org/2001/XMLSchema" xmlns:xs="http://www.w3.org/2001/XMLSchema" xmlns:p="http://schemas.microsoft.com/office/2006/metadata/properties" xmlns:ns3="5687da7d-7d8d-4eda-b599-b7e939cdc989" xmlns:ns4="3a7647e6-8449-4378-8261-f095f01f5944" targetNamespace="http://schemas.microsoft.com/office/2006/metadata/properties" ma:root="true" ma:fieldsID="2bdaac8f16c5a47237f6fafd85d2b52a" ns3:_="" ns4:_="">
    <xsd:import namespace="5687da7d-7d8d-4eda-b599-b7e939cdc989"/>
    <xsd:import namespace="3a7647e6-8449-4378-8261-f095f01f59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87da7d-7d8d-4eda-b599-b7e939cdc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7647e6-8449-4378-8261-f095f01f59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20E634C-9A62-4E63-B595-80588D091B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687da7d-7d8d-4eda-b599-b7e939cdc989"/>
    <ds:schemaRef ds:uri="3a7647e6-8449-4378-8261-f095f01f59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69A7975-4989-480C-881A-8C78C8FE15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05463B-035A-4618-AF4E-C819DBDEF28A}">
  <ds:schemaRefs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5687da7d-7d8d-4eda-b599-b7e939cdc989"/>
    <ds:schemaRef ds:uri="http://purl.org/dc/dcmitype/"/>
    <ds:schemaRef ds:uri="http://schemas.microsoft.com/office/2006/metadata/properties"/>
    <ds:schemaRef ds:uri="http://schemas.openxmlformats.org/package/2006/metadata/core-properties"/>
    <ds:schemaRef ds:uri="3a7647e6-8449-4378-8261-f095f01f594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663</Words>
  <Application>Microsoft Office PowerPoint</Application>
  <PresentationFormat>Widescreen</PresentationFormat>
  <Paragraphs>87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Danielle Tooze (1812486)</dc:creator>
  <cp:lastModifiedBy>Danielle Tooze (1812486)</cp:lastModifiedBy>
  <cp:revision>1</cp:revision>
  <dcterms:created xsi:type="dcterms:W3CDTF">2020-07-01T01:48:09Z</dcterms:created>
  <dcterms:modified xsi:type="dcterms:W3CDTF">2020-07-01T02:29:55Z</dcterms:modified>
</cp:coreProperties>
</file>