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86" r:id="rId3"/>
    <p:sldId id="287" r:id="rId4"/>
    <p:sldId id="288" r:id="rId5"/>
    <p:sldId id="289" r:id="rId6"/>
    <p:sldId id="293" r:id="rId7"/>
    <p:sldId id="290" r:id="rId8"/>
    <p:sldId id="291" r:id="rId9"/>
    <p:sldId id="292" r:id="rId10"/>
    <p:sldId id="294" r:id="rId11"/>
    <p:sldId id="295" r:id="rId12"/>
    <p:sldId id="296" r:id="rId13"/>
    <p:sldId id="297" r:id="rId14"/>
    <p:sldId id="298" r:id="rId15"/>
    <p:sldId id="299" r:id="rId16"/>
    <p:sldId id="300" r:id="rId17"/>
    <p:sldId id="301" r:id="rId18"/>
    <p:sldId id="262" r:id="rId19"/>
    <p:sldId id="260" r:id="rId20"/>
    <p:sldId id="261" r:id="rId21"/>
    <p:sldId id="302" r:id="rId22"/>
    <p:sldId id="263" r:id="rId23"/>
    <p:sldId id="264" r:id="rId24"/>
    <p:sldId id="265" r:id="rId25"/>
    <p:sldId id="266" r:id="rId26"/>
    <p:sldId id="267" r:id="rId27"/>
    <p:sldId id="268" r:id="rId28"/>
    <p:sldId id="269" r:id="rId29"/>
    <p:sldId id="270" r:id="rId30"/>
    <p:sldId id="271" r:id="rId31"/>
    <p:sldId id="272" r:id="rId32"/>
    <p:sldId id="274" r:id="rId33"/>
    <p:sldId id="273" r:id="rId34"/>
    <p:sldId id="275" r:id="rId35"/>
    <p:sldId id="276" r:id="rId36"/>
    <p:sldId id="277" r:id="rId37"/>
    <p:sldId id="278" r:id="rId38"/>
    <p:sldId id="279" r:id="rId39"/>
    <p:sldId id="280" r:id="rId40"/>
    <p:sldId id="281" r:id="rId41"/>
    <p:sldId id="285" r:id="rId42"/>
    <p:sldId id="284" r:id="rId43"/>
    <p:sldId id="282" r:id="rId44"/>
    <p:sldId id="283" r:id="rId45"/>
    <p:sldId id="303" r:id="rId46"/>
    <p:sldId id="304" r:id="rId47"/>
    <p:sldId id="305" r:id="rId48"/>
    <p:sldId id="306" r:id="rId49"/>
    <p:sldId id="312" r:id="rId50"/>
    <p:sldId id="313" r:id="rId51"/>
    <p:sldId id="314" r:id="rId52"/>
    <p:sldId id="307" r:id="rId53"/>
    <p:sldId id="308" r:id="rId54"/>
    <p:sldId id="309" r:id="rId55"/>
    <p:sldId id="310" r:id="rId56"/>
    <p:sldId id="311" r:id="rId57"/>
    <p:sldId id="315" r:id="rId58"/>
    <p:sldId id="316" r:id="rId59"/>
    <p:sldId id="317" r:id="rId60"/>
    <p:sldId id="318" r:id="rId61"/>
    <p:sldId id="320" r:id="rId62"/>
    <p:sldId id="319" r:id="rId63"/>
    <p:sldId id="321" r:id="rId64"/>
    <p:sldId id="322" r:id="rId65"/>
    <p:sldId id="323" r:id="rId66"/>
    <p:sldId id="324" r:id="rId67"/>
    <p:sldId id="325" r:id="rId6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2323BBC-BC62-4ADE-B1AC-6390C0298E7C}" type="datetimeFigureOut">
              <a:rPr lang="en-GB" smtClean="0"/>
              <a:t>05/10/2016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D09972-B1A3-41EE-9B95-F4420988B8D5}" type="slidenum">
              <a:rPr lang="en-GB" smtClean="0"/>
              <a:t>‹#›</a:t>
            </a:fld>
            <a:endParaRPr lang="en-GB"/>
          </a:p>
        </p:txBody>
      </p:sp>
    </p:spTree>
    <p:extLst>
      <p:ext uri="{BB962C8B-B14F-4D97-AF65-F5344CB8AC3E}">
        <p14:creationId xmlns:p14="http://schemas.microsoft.com/office/powerpoint/2010/main" val="17309836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2323BBC-BC62-4ADE-B1AC-6390C0298E7C}" type="datetimeFigureOut">
              <a:rPr lang="en-GB" smtClean="0"/>
              <a:t>05/10/2016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D09972-B1A3-41EE-9B95-F4420988B8D5}" type="slidenum">
              <a:rPr lang="en-GB" smtClean="0"/>
              <a:t>‹#›</a:t>
            </a:fld>
            <a:endParaRPr lang="en-GB"/>
          </a:p>
        </p:txBody>
      </p:sp>
    </p:spTree>
    <p:extLst>
      <p:ext uri="{BB962C8B-B14F-4D97-AF65-F5344CB8AC3E}">
        <p14:creationId xmlns:p14="http://schemas.microsoft.com/office/powerpoint/2010/main" val="4244576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2323BBC-BC62-4ADE-B1AC-6390C0298E7C}" type="datetimeFigureOut">
              <a:rPr lang="en-GB" smtClean="0"/>
              <a:t>05/10/2016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D09972-B1A3-41EE-9B95-F4420988B8D5}" type="slidenum">
              <a:rPr lang="en-GB" smtClean="0"/>
              <a:t>‹#›</a:t>
            </a:fld>
            <a:endParaRPr lang="en-GB"/>
          </a:p>
        </p:txBody>
      </p:sp>
    </p:spTree>
    <p:extLst>
      <p:ext uri="{BB962C8B-B14F-4D97-AF65-F5344CB8AC3E}">
        <p14:creationId xmlns:p14="http://schemas.microsoft.com/office/powerpoint/2010/main" val="2231541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2323BBC-BC62-4ADE-B1AC-6390C0298E7C}" type="datetimeFigureOut">
              <a:rPr lang="en-GB" smtClean="0"/>
              <a:t>05/10/2016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D09972-B1A3-41EE-9B95-F4420988B8D5}" type="slidenum">
              <a:rPr lang="en-GB" smtClean="0"/>
              <a:t>‹#›</a:t>
            </a:fld>
            <a:endParaRPr lang="en-GB"/>
          </a:p>
        </p:txBody>
      </p:sp>
    </p:spTree>
    <p:extLst>
      <p:ext uri="{BB962C8B-B14F-4D97-AF65-F5344CB8AC3E}">
        <p14:creationId xmlns:p14="http://schemas.microsoft.com/office/powerpoint/2010/main" val="40693671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2323BBC-BC62-4ADE-B1AC-6390C0298E7C}" type="datetimeFigureOut">
              <a:rPr lang="en-GB" smtClean="0"/>
              <a:t>05/10/2016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AD09972-B1A3-41EE-9B95-F4420988B8D5}" type="slidenum">
              <a:rPr lang="en-GB" smtClean="0"/>
              <a:t>‹#›</a:t>
            </a:fld>
            <a:endParaRPr lang="en-GB"/>
          </a:p>
        </p:txBody>
      </p:sp>
    </p:spTree>
    <p:extLst>
      <p:ext uri="{BB962C8B-B14F-4D97-AF65-F5344CB8AC3E}">
        <p14:creationId xmlns:p14="http://schemas.microsoft.com/office/powerpoint/2010/main" val="2056481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2323BBC-BC62-4ADE-B1AC-6390C0298E7C}" type="datetimeFigureOut">
              <a:rPr lang="en-GB" smtClean="0"/>
              <a:t>05/10/2016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D09972-B1A3-41EE-9B95-F4420988B8D5}" type="slidenum">
              <a:rPr lang="en-GB" smtClean="0"/>
              <a:t>‹#›</a:t>
            </a:fld>
            <a:endParaRPr lang="en-GB"/>
          </a:p>
        </p:txBody>
      </p:sp>
    </p:spTree>
    <p:extLst>
      <p:ext uri="{BB962C8B-B14F-4D97-AF65-F5344CB8AC3E}">
        <p14:creationId xmlns:p14="http://schemas.microsoft.com/office/powerpoint/2010/main" val="2075249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323BBC-BC62-4ADE-B1AC-6390C0298E7C}" type="datetimeFigureOut">
              <a:rPr lang="en-GB" smtClean="0"/>
              <a:t>05/10/2016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AD09972-B1A3-41EE-9B95-F4420988B8D5}" type="slidenum">
              <a:rPr lang="en-GB" smtClean="0"/>
              <a:t>‹#›</a:t>
            </a:fld>
            <a:endParaRPr lang="en-GB"/>
          </a:p>
        </p:txBody>
      </p:sp>
    </p:spTree>
    <p:extLst>
      <p:ext uri="{BB962C8B-B14F-4D97-AF65-F5344CB8AC3E}">
        <p14:creationId xmlns:p14="http://schemas.microsoft.com/office/powerpoint/2010/main" val="3707843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323BBC-BC62-4ADE-B1AC-6390C0298E7C}" type="datetimeFigureOut">
              <a:rPr lang="en-GB" smtClean="0"/>
              <a:t>05/10/2016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D09972-B1A3-41EE-9B95-F4420988B8D5}" type="slidenum">
              <a:rPr lang="en-GB" smtClean="0"/>
              <a:t>‹#›</a:t>
            </a:fld>
            <a:endParaRPr lang="en-GB"/>
          </a:p>
        </p:txBody>
      </p:sp>
    </p:spTree>
    <p:extLst>
      <p:ext uri="{BB962C8B-B14F-4D97-AF65-F5344CB8AC3E}">
        <p14:creationId xmlns:p14="http://schemas.microsoft.com/office/powerpoint/2010/main" val="749512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323BBC-BC62-4ADE-B1AC-6390C0298E7C}" type="datetimeFigureOut">
              <a:rPr lang="en-GB" smtClean="0"/>
              <a:t>05/10/2016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D09972-B1A3-41EE-9B95-F4420988B8D5}" type="slidenum">
              <a:rPr lang="en-GB" smtClean="0"/>
              <a:t>‹#›</a:t>
            </a:fld>
            <a:endParaRPr lang="en-GB"/>
          </a:p>
        </p:txBody>
      </p:sp>
    </p:spTree>
    <p:extLst>
      <p:ext uri="{BB962C8B-B14F-4D97-AF65-F5344CB8AC3E}">
        <p14:creationId xmlns:p14="http://schemas.microsoft.com/office/powerpoint/2010/main" val="2867743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2323BBC-BC62-4ADE-B1AC-6390C0298E7C}" type="datetimeFigureOut">
              <a:rPr lang="en-GB" smtClean="0"/>
              <a:t>05/10/2016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D09972-B1A3-41EE-9B95-F4420988B8D5}" type="slidenum">
              <a:rPr lang="en-GB" smtClean="0"/>
              <a:t>‹#›</a:t>
            </a:fld>
            <a:endParaRPr lang="en-GB"/>
          </a:p>
        </p:txBody>
      </p:sp>
    </p:spTree>
    <p:extLst>
      <p:ext uri="{BB962C8B-B14F-4D97-AF65-F5344CB8AC3E}">
        <p14:creationId xmlns:p14="http://schemas.microsoft.com/office/powerpoint/2010/main" val="25903371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2323BBC-BC62-4ADE-B1AC-6390C0298E7C}" type="datetimeFigureOut">
              <a:rPr lang="en-GB" smtClean="0"/>
              <a:t>05/10/2016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D09972-B1A3-41EE-9B95-F4420988B8D5}" type="slidenum">
              <a:rPr lang="en-GB" smtClean="0"/>
              <a:t>‹#›</a:t>
            </a:fld>
            <a:endParaRPr lang="en-GB"/>
          </a:p>
        </p:txBody>
      </p:sp>
    </p:spTree>
    <p:extLst>
      <p:ext uri="{BB962C8B-B14F-4D97-AF65-F5344CB8AC3E}">
        <p14:creationId xmlns:p14="http://schemas.microsoft.com/office/powerpoint/2010/main" val="2667191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323BBC-BC62-4ADE-B1AC-6390C0298E7C}" type="datetimeFigureOut">
              <a:rPr lang="en-GB" smtClean="0"/>
              <a:t>05/10/2016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D09972-B1A3-41EE-9B95-F4420988B8D5}" type="slidenum">
              <a:rPr lang="en-GB" smtClean="0"/>
              <a:t>‹#›</a:t>
            </a:fld>
            <a:endParaRPr lang="en-GB"/>
          </a:p>
        </p:txBody>
      </p:sp>
    </p:spTree>
    <p:extLst>
      <p:ext uri="{BB962C8B-B14F-4D97-AF65-F5344CB8AC3E}">
        <p14:creationId xmlns:p14="http://schemas.microsoft.com/office/powerpoint/2010/main" val="353694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greenlogistics.org/index.htm"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google.co.uk/?gfe_rd=cr&amp;ei=cgn1V6HcCe-GgAbfyrKQAw&amp;gws_rd=ssl#q=green+logistics+strategy" TargetMode="External"/><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www.greenlogistics.org/about/background.htm"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greenchoices.org/green-living/food-drink/packaging" TargetMode="External"/><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ogle.co.uk/?gfe_rd=cr&amp;ei=cgn1V6HcCe-GgAbfyrKQAw&amp;gws_rd=ssl#q=Measures+to+reduce+Co2,+NOx+and+PM10+emissions" TargetMode="External"/><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hyperlink" Target="20161005%20Measures%20to%20Reduce%20CO2%20emissions_pdf.pdf"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20161005%20Study%20into%20Fuel%20Efficiency%20&amp;%20Impact%20on%20Vehicle%20Design%20pdf.pdf"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ogle.co.uk/?gfe_rd=cr&amp;ei=cgn1V6HcCe-GgAbfyrKQAw&amp;gws_rd=ssl#q=fuel+efficiency+in+vehicle+scheduling" TargetMode="Externa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20161005_%20Green+fleet+management.pdf" TargetMode="External"/><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transportoperator.co.uk/2013/05/03/no-mandatory-eco-driving-training-for-driver-cpc-says-dft/" TargetMode="External"/><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 Id="rId5" Type="http://schemas.openxmlformats.org/officeDocument/2006/relationships/hyperlink" Target="http://www.reverselogisticstrends.com/reverse-logistics.php" TargetMode="External"/><Relationship Id="rId4" Type="http://schemas.openxmlformats.org/officeDocument/2006/relationships/hyperlink" Target="https://www.google.co.uk/?gfe_rd=cr&amp;ei=71PyV5PiFq2h7AaVt4b4Dg&amp;gws_rd=ssl#q=reverse+logistics"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4" Type="http://schemas.openxmlformats.org/officeDocument/2006/relationships/hyperlink" Target="https://www.boundless.com/economics/textbooks/boundless-economics-textbook/market-failure-externalities-7/introducing-market-failure-57/introducing-externalities-220-12311/"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hyperlink" Target="https://www.boundless.com/economics/textbooks/boundless-economics-textbook/market-failure-externalities-7/introducing-market-failure-57/introducing-externalities-220-12311/"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www.boundless.com/economics/textbooks/boundless-economics-textbook/market-failure-externalities-7/introducing-market-failure-57/introducing-externalities-220-12311/" TargetMode="External"/><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www.google.co.uk/?gfe_rd=cr&amp;ei=3AL1V9fPJfCstgeyopq4BQ&amp;gws_rd=ssl#q=management+of+change+process" TargetMode="External"/><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www.businessballs.com/changemanagement.htm" TargetMode="External"/><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hyperlink" Target="2016105_MoC%20Procedure.pdf"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www.pagepersonnel.co.uk/employer-centre/employee-development-and-retention/the-importance-of-staff-retention" TargetMode="External"/><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hyperlink" Target="http://www.computerweekly.com/opinion/Why-the-internet-is-forcing-retailers-to-rethink-their-supply-chains" TargetMode="External"/><Relationship Id="rId2" Type="http://schemas.openxmlformats.org/officeDocument/2006/relationships/image" Target="../media/image34.png"/><Relationship Id="rId1" Type="http://schemas.openxmlformats.org/officeDocument/2006/relationships/slideLayout" Target="../slideLayouts/slideLayout7.xml"/><Relationship Id="rId4" Type="http://schemas.openxmlformats.org/officeDocument/2006/relationships/hyperlink" Target="20161005_Logistics%20in%20the%20INternet%20Age.pdf"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cerasis.com/2014/04/30/e-commerce-logistics/" TargetMode="External"/><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hyperlink" Target="http://ec.europa.eu/transport/marcopolo/" TargetMode="External"/><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hyperlink" Target="http://ec.europa.eu/transport/marcopolo/about/in-law/work-programmes/index_en.htm" TargetMode="External"/><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hyperlink" Target="http://www.bbc.co.uk/schools/gcsebitesize/geography/globalisation/globalisation_rev3.shtml" TargetMode="External"/><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hyperlink" Target="https://www.google.co.uk/?gfe_rd=cr&amp;ei=vyD1V-6FG6iGgAbwkKyoCw&amp;gws_rd=ssl#q=cLIMATE+CHANGE+POLICIES" TargetMode="External"/><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hyperlink" Target="https://www.gov.uk/government/topics/climate-change" TargetMode="External"/><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hyperlink" Target="https://www.gov.uk/government/topics/transport" TargetMode="External"/><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hyperlink" Target="20161005%20National%20Planning%20Policy%20Framework_Transport.pdf" TargetMode="External"/><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704850"/>
            <a:ext cx="8424936" cy="5448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23528" y="6381328"/>
            <a:ext cx="8280920" cy="369332"/>
          </a:xfrm>
          <a:prstGeom prst="rect">
            <a:avLst/>
          </a:prstGeom>
          <a:noFill/>
        </p:spPr>
        <p:txBody>
          <a:bodyPr wrap="square" rtlCol="0">
            <a:spAutoFit/>
          </a:bodyPr>
          <a:lstStyle/>
          <a:p>
            <a:r>
              <a:rPr lang="en-GB" dirty="0" smtClean="0">
                <a:hlinkClick r:id="rId3"/>
              </a:rPr>
              <a:t>http://www.greenlogistics.org/index.htm</a:t>
            </a:r>
            <a:r>
              <a:rPr lang="en-GB" dirty="0" smtClean="0"/>
              <a:t> </a:t>
            </a:r>
            <a:endParaRPr lang="en-GB" dirty="0"/>
          </a:p>
        </p:txBody>
      </p:sp>
    </p:spTree>
    <p:extLst>
      <p:ext uri="{BB962C8B-B14F-4D97-AF65-F5344CB8AC3E}">
        <p14:creationId xmlns:p14="http://schemas.microsoft.com/office/powerpoint/2010/main" val="297038051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556792"/>
            <a:ext cx="8208911" cy="2880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39552" y="5589240"/>
            <a:ext cx="8064896" cy="646331"/>
          </a:xfrm>
          <a:prstGeom prst="rect">
            <a:avLst/>
          </a:prstGeom>
          <a:noFill/>
        </p:spPr>
        <p:txBody>
          <a:bodyPr wrap="square" rtlCol="0">
            <a:spAutoFit/>
          </a:bodyPr>
          <a:lstStyle/>
          <a:p>
            <a:r>
              <a:rPr lang="en-GB" dirty="0">
                <a:hlinkClick r:id="rId3"/>
              </a:rPr>
              <a:t>https://www.google.co.uk/?</a:t>
            </a:r>
            <a:r>
              <a:rPr lang="en-GB" dirty="0" smtClean="0">
                <a:hlinkClick r:id="rId3"/>
              </a:rPr>
              <a:t>gfe_rd=cr&amp;ei=cgn1V6HcCe-GgAbfyrKQAw&amp;gws_rd=ssl#q=green+logistics+strategy</a:t>
            </a:r>
            <a:r>
              <a:rPr lang="en-GB" dirty="0" smtClean="0"/>
              <a:t> </a:t>
            </a:r>
            <a:endParaRPr lang="en-GB" dirty="0"/>
          </a:p>
        </p:txBody>
      </p:sp>
    </p:spTree>
    <p:extLst>
      <p:ext uri="{BB962C8B-B14F-4D97-AF65-F5344CB8AC3E}">
        <p14:creationId xmlns:p14="http://schemas.microsoft.com/office/powerpoint/2010/main" val="3451079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332656"/>
            <a:ext cx="8064896" cy="5760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6525344"/>
            <a:ext cx="8496944" cy="369332"/>
          </a:xfrm>
          <a:prstGeom prst="rect">
            <a:avLst/>
          </a:prstGeom>
          <a:noFill/>
        </p:spPr>
        <p:txBody>
          <a:bodyPr wrap="square" rtlCol="0">
            <a:spAutoFit/>
          </a:bodyPr>
          <a:lstStyle/>
          <a:p>
            <a:r>
              <a:rPr lang="en-GB" dirty="0">
                <a:hlinkClick r:id="rId3"/>
              </a:rPr>
              <a:t>http://</a:t>
            </a:r>
            <a:r>
              <a:rPr lang="en-GB" dirty="0" smtClean="0">
                <a:hlinkClick r:id="rId3"/>
              </a:rPr>
              <a:t>www.greenlogistics.org/about/background.htm</a:t>
            </a:r>
            <a:r>
              <a:rPr lang="en-GB" dirty="0" smtClean="0"/>
              <a:t> </a:t>
            </a:r>
            <a:endParaRPr lang="en-GB" dirty="0"/>
          </a:p>
        </p:txBody>
      </p:sp>
    </p:spTree>
    <p:extLst>
      <p:ext uri="{BB962C8B-B14F-4D97-AF65-F5344CB8AC3E}">
        <p14:creationId xmlns:p14="http://schemas.microsoft.com/office/powerpoint/2010/main" val="2618931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548680"/>
            <a:ext cx="8640960"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401986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7" y="476672"/>
            <a:ext cx="8568952" cy="56886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241456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 y="1772816"/>
            <a:ext cx="8839200" cy="27134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5301208"/>
            <a:ext cx="8424936" cy="369332"/>
          </a:xfrm>
          <a:prstGeom prst="rect">
            <a:avLst/>
          </a:prstGeom>
          <a:noFill/>
        </p:spPr>
        <p:txBody>
          <a:bodyPr wrap="square" rtlCol="0">
            <a:spAutoFit/>
          </a:bodyPr>
          <a:lstStyle/>
          <a:p>
            <a:r>
              <a:rPr lang="en-GB" dirty="0">
                <a:hlinkClick r:id="rId3"/>
              </a:rPr>
              <a:t>https://</a:t>
            </a:r>
            <a:r>
              <a:rPr lang="en-GB" dirty="0" smtClean="0">
                <a:hlinkClick r:id="rId3"/>
              </a:rPr>
              <a:t>www.greenchoices.org/green-living/food-drink/packaging</a:t>
            </a:r>
            <a:r>
              <a:rPr lang="en-GB" dirty="0" smtClean="0"/>
              <a:t> </a:t>
            </a:r>
            <a:endParaRPr lang="en-GB" dirty="0"/>
          </a:p>
        </p:txBody>
      </p:sp>
    </p:spTree>
    <p:extLst>
      <p:ext uri="{BB962C8B-B14F-4D97-AF65-F5344CB8AC3E}">
        <p14:creationId xmlns:p14="http://schemas.microsoft.com/office/powerpoint/2010/main" val="2556753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620688"/>
            <a:ext cx="8640959" cy="48245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422811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548680"/>
            <a:ext cx="8424936" cy="55446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441635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76672"/>
            <a:ext cx="8352928" cy="561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77169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76672"/>
            <a:ext cx="8496943" cy="53285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20678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052736"/>
            <a:ext cx="8424936" cy="29715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5157192"/>
            <a:ext cx="8280920" cy="1200329"/>
          </a:xfrm>
          <a:prstGeom prst="rect">
            <a:avLst/>
          </a:prstGeom>
          <a:noFill/>
        </p:spPr>
        <p:txBody>
          <a:bodyPr wrap="square" rtlCol="0">
            <a:spAutoFit/>
          </a:bodyPr>
          <a:lstStyle/>
          <a:p>
            <a:r>
              <a:rPr lang="en-GB" dirty="0">
                <a:hlinkClick r:id="rId3"/>
              </a:rPr>
              <a:t>https://www.google.co.uk/?gfe_rd=cr&amp;ei=cgn1V6HcCe-GgAbfyrKQAw&amp;gws_rd=ssl#q=Measures+to+reduce+Co2,+</a:t>
            </a:r>
            <a:r>
              <a:rPr lang="en-GB" dirty="0" smtClean="0">
                <a:hlinkClick r:id="rId3"/>
              </a:rPr>
              <a:t>NOx+and+PM10+emissions</a:t>
            </a:r>
            <a:endParaRPr lang="en-GB" dirty="0" smtClean="0"/>
          </a:p>
          <a:p>
            <a:endParaRPr lang="en-GB" dirty="0"/>
          </a:p>
          <a:p>
            <a:r>
              <a:rPr lang="en-GB" dirty="0" smtClean="0"/>
              <a:t> </a:t>
            </a:r>
            <a:r>
              <a:rPr lang="en-GB" dirty="0" smtClean="0">
                <a:hlinkClick r:id="rId4" action="ppaction://hlinkfile"/>
              </a:rPr>
              <a:t>20161005 Measures to Reduce CO2 emissions_pdf.pdf</a:t>
            </a:r>
            <a:endParaRPr lang="en-GB" dirty="0"/>
          </a:p>
        </p:txBody>
      </p:sp>
    </p:spTree>
    <p:extLst>
      <p:ext uri="{BB962C8B-B14F-4D97-AF65-F5344CB8AC3E}">
        <p14:creationId xmlns:p14="http://schemas.microsoft.com/office/powerpoint/2010/main" val="42155487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908720"/>
            <a:ext cx="7272808" cy="2492990"/>
          </a:xfrm>
          <a:prstGeom prst="rect">
            <a:avLst/>
          </a:prstGeom>
          <a:noFill/>
        </p:spPr>
        <p:txBody>
          <a:bodyPr wrap="square" rtlCol="0">
            <a:spAutoFit/>
          </a:bodyPr>
          <a:lstStyle/>
          <a:p>
            <a:pPr algn="ctr"/>
            <a:r>
              <a:rPr lang="en-GB" sz="2400" dirty="0" smtClean="0">
                <a:latin typeface="Arial" panose="020B0604020202020204" pitchFamily="34" charset="0"/>
                <a:cs typeface="Arial" panose="020B0604020202020204" pitchFamily="34" charset="0"/>
              </a:rPr>
              <a:t>Fuel Efficiency, Impact on Vehicle Design</a:t>
            </a:r>
          </a:p>
          <a:p>
            <a:pPr algn="ctr"/>
            <a:endParaRPr lang="en-GB" sz="2400" dirty="0">
              <a:latin typeface="Arial" panose="020B0604020202020204" pitchFamily="34" charset="0"/>
              <a:cs typeface="Arial" panose="020B0604020202020204" pitchFamily="34" charset="0"/>
            </a:endParaRPr>
          </a:p>
          <a:p>
            <a:endParaRPr lang="en-GB" dirty="0" smtClean="0"/>
          </a:p>
          <a:p>
            <a:endParaRPr lang="en-GB" dirty="0"/>
          </a:p>
          <a:p>
            <a:endParaRPr lang="en-GB" dirty="0" smtClean="0"/>
          </a:p>
          <a:p>
            <a:endParaRPr lang="en-GB" dirty="0"/>
          </a:p>
          <a:p>
            <a:endParaRPr lang="en-GB" dirty="0" smtClean="0"/>
          </a:p>
          <a:p>
            <a:r>
              <a:rPr lang="en-GB" dirty="0" smtClean="0">
                <a:hlinkClick r:id="rId2" action="ppaction://hlinkfile"/>
              </a:rPr>
              <a:t>20161005 Study into Fuel Efficiency &amp; Impact on Vehicle Design pdf.pdf</a:t>
            </a:r>
            <a:endParaRPr lang="en-GB" dirty="0"/>
          </a:p>
        </p:txBody>
      </p:sp>
    </p:spTree>
    <p:extLst>
      <p:ext uri="{BB962C8B-B14F-4D97-AF65-F5344CB8AC3E}">
        <p14:creationId xmlns:p14="http://schemas.microsoft.com/office/powerpoint/2010/main" val="29147695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196752"/>
            <a:ext cx="8784976" cy="28085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467544" y="5229200"/>
            <a:ext cx="8136904" cy="646331"/>
          </a:xfrm>
          <a:prstGeom prst="rect">
            <a:avLst/>
          </a:prstGeom>
          <a:noFill/>
        </p:spPr>
        <p:txBody>
          <a:bodyPr wrap="square" rtlCol="0">
            <a:spAutoFit/>
          </a:bodyPr>
          <a:lstStyle/>
          <a:p>
            <a:r>
              <a:rPr lang="en-GB" dirty="0">
                <a:hlinkClick r:id="rId3"/>
              </a:rPr>
              <a:t>https://www.google.co.uk/?</a:t>
            </a:r>
            <a:r>
              <a:rPr lang="en-GB" dirty="0" smtClean="0">
                <a:hlinkClick r:id="rId3"/>
              </a:rPr>
              <a:t>gfe_rd=cr&amp;ei=cgn1V6HcCe-GgAbfyrKQAw&amp;gws_rd=ssl#q=fuel+efficiency+in+vehicle+scheduling</a:t>
            </a:r>
            <a:r>
              <a:rPr lang="en-GB" dirty="0" smtClean="0"/>
              <a:t> </a:t>
            </a:r>
            <a:endParaRPr lang="en-GB" dirty="0"/>
          </a:p>
        </p:txBody>
      </p:sp>
    </p:spTree>
    <p:extLst>
      <p:ext uri="{BB962C8B-B14F-4D97-AF65-F5344CB8AC3E}">
        <p14:creationId xmlns:p14="http://schemas.microsoft.com/office/powerpoint/2010/main" val="3669012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908721"/>
            <a:ext cx="7992888" cy="35251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755576" y="4869160"/>
            <a:ext cx="7560840" cy="369332"/>
          </a:xfrm>
          <a:prstGeom prst="rect">
            <a:avLst/>
          </a:prstGeom>
          <a:noFill/>
        </p:spPr>
        <p:txBody>
          <a:bodyPr wrap="square" rtlCol="0">
            <a:spAutoFit/>
          </a:bodyPr>
          <a:lstStyle/>
          <a:p>
            <a:r>
              <a:rPr lang="en-GB" dirty="0" smtClean="0">
                <a:hlinkClick r:id="rId3" action="ppaction://hlinkfile"/>
              </a:rPr>
              <a:t>20161005_ Green+fleet+management.pdf</a:t>
            </a:r>
            <a:endParaRPr lang="en-GB" dirty="0"/>
          </a:p>
        </p:txBody>
      </p:sp>
    </p:spTree>
    <p:extLst>
      <p:ext uri="{BB962C8B-B14F-4D97-AF65-F5344CB8AC3E}">
        <p14:creationId xmlns:p14="http://schemas.microsoft.com/office/powerpoint/2010/main" val="35385114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04665"/>
            <a:ext cx="8424936" cy="5184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5805264"/>
            <a:ext cx="8496944" cy="646331"/>
          </a:xfrm>
          <a:prstGeom prst="rect">
            <a:avLst/>
          </a:prstGeom>
          <a:noFill/>
        </p:spPr>
        <p:txBody>
          <a:bodyPr wrap="square" rtlCol="0">
            <a:spAutoFit/>
          </a:bodyPr>
          <a:lstStyle/>
          <a:p>
            <a:r>
              <a:rPr lang="en-GB" dirty="0">
                <a:hlinkClick r:id="rId3"/>
              </a:rPr>
              <a:t>http://transportoperator.co.uk/2013/05/03/no-mandatory-eco-driving-training-for-driver-cpc-says-dft</a:t>
            </a:r>
            <a:r>
              <a:rPr lang="en-GB" dirty="0" smtClean="0">
                <a:hlinkClick r:id="rId3"/>
              </a:rPr>
              <a:t>/</a:t>
            </a:r>
            <a:r>
              <a:rPr lang="en-GB" dirty="0" smtClean="0"/>
              <a:t> </a:t>
            </a:r>
            <a:endParaRPr lang="en-GB" dirty="0"/>
          </a:p>
        </p:txBody>
      </p:sp>
    </p:spTree>
    <p:extLst>
      <p:ext uri="{BB962C8B-B14F-4D97-AF65-F5344CB8AC3E}">
        <p14:creationId xmlns:p14="http://schemas.microsoft.com/office/powerpoint/2010/main" val="10931375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88640"/>
            <a:ext cx="8208912" cy="61926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238727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04664"/>
            <a:ext cx="8208912" cy="55446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014076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196752"/>
            <a:ext cx="8280920" cy="23042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4003322"/>
            <a:ext cx="8280920" cy="14419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732268" y="3356992"/>
            <a:ext cx="8136904" cy="646331"/>
          </a:xfrm>
          <a:prstGeom prst="rect">
            <a:avLst/>
          </a:prstGeom>
          <a:noFill/>
        </p:spPr>
        <p:txBody>
          <a:bodyPr wrap="square" rtlCol="0">
            <a:spAutoFit/>
          </a:bodyPr>
          <a:lstStyle/>
          <a:p>
            <a:r>
              <a:rPr lang="en-GB" dirty="0" smtClean="0">
                <a:hlinkClick r:id="rId4"/>
              </a:rPr>
              <a:t>https://www.google.co.uk/?gfe_rd=cr&amp;ei=71PyV5PiFq2h7AaVt4b4Dg&amp;gws_rd=ssl#q=reverse+logistics</a:t>
            </a:r>
            <a:r>
              <a:rPr lang="en-GB" dirty="0" smtClean="0"/>
              <a:t> </a:t>
            </a:r>
            <a:endParaRPr lang="en-GB" dirty="0"/>
          </a:p>
        </p:txBody>
      </p:sp>
      <p:sp>
        <p:nvSpPr>
          <p:cNvPr id="3" name="TextBox 2"/>
          <p:cNvSpPr txBox="1"/>
          <p:nvPr/>
        </p:nvSpPr>
        <p:spPr>
          <a:xfrm>
            <a:off x="611560" y="5445224"/>
            <a:ext cx="8136904" cy="646331"/>
          </a:xfrm>
          <a:prstGeom prst="rect">
            <a:avLst/>
          </a:prstGeom>
          <a:noFill/>
        </p:spPr>
        <p:txBody>
          <a:bodyPr wrap="square" rtlCol="0">
            <a:spAutoFit/>
          </a:bodyPr>
          <a:lstStyle/>
          <a:p>
            <a:r>
              <a:rPr lang="en-GB" dirty="0" smtClean="0">
                <a:hlinkClick r:id="rId5"/>
              </a:rPr>
              <a:t>http://www.reverselogisticstrends.com/reverse-logistics.php</a:t>
            </a:r>
            <a:r>
              <a:rPr lang="en-GB" dirty="0" smtClean="0"/>
              <a:t> </a:t>
            </a:r>
          </a:p>
          <a:p>
            <a:endParaRPr lang="en-GB" dirty="0"/>
          </a:p>
        </p:txBody>
      </p:sp>
    </p:spTree>
    <p:extLst>
      <p:ext uri="{BB962C8B-B14F-4D97-AF65-F5344CB8AC3E}">
        <p14:creationId xmlns:p14="http://schemas.microsoft.com/office/powerpoint/2010/main" val="320060283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8163" y="908720"/>
            <a:ext cx="8067675" cy="4320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1733997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19" y="260648"/>
            <a:ext cx="8784977"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4037402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1556792"/>
            <a:ext cx="6552728" cy="584775"/>
          </a:xfrm>
          <a:prstGeom prst="rect">
            <a:avLst/>
          </a:prstGeom>
          <a:noFill/>
        </p:spPr>
        <p:txBody>
          <a:bodyPr wrap="square" rtlCol="0">
            <a:spAutoFit/>
          </a:bodyPr>
          <a:lstStyle/>
          <a:p>
            <a:pPr algn="ctr"/>
            <a:r>
              <a:rPr lang="en-GB" sz="3200" dirty="0" smtClean="0">
                <a:latin typeface="Arial" panose="020B0604020202020204" pitchFamily="34" charset="0"/>
                <a:cs typeface="Arial" panose="020B0604020202020204" pitchFamily="34" charset="0"/>
              </a:rPr>
              <a:t>SOCIAL ENVIRONMENT</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687186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175" y="2895600"/>
            <a:ext cx="7867650" cy="13974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5656" y="1124745"/>
            <a:ext cx="6120680" cy="8640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467544" y="5805264"/>
            <a:ext cx="8280920" cy="923330"/>
          </a:xfrm>
          <a:prstGeom prst="rect">
            <a:avLst/>
          </a:prstGeom>
          <a:noFill/>
        </p:spPr>
        <p:txBody>
          <a:bodyPr wrap="square" rtlCol="0">
            <a:spAutoFit/>
          </a:bodyPr>
          <a:lstStyle/>
          <a:p>
            <a:r>
              <a:rPr lang="en-GB" dirty="0" smtClean="0">
                <a:hlinkClick r:id="rId4"/>
              </a:rPr>
              <a:t>https://www.boundless.com/economics/textbooks/boundless-economics-textbook/market-failure-externalities-7/introducing-market-failure-57/introducing-externalities-220-12311/</a:t>
            </a:r>
            <a:r>
              <a:rPr lang="en-GB" dirty="0" smtClean="0"/>
              <a:t> </a:t>
            </a:r>
            <a:endParaRPr lang="en-GB" dirty="0"/>
          </a:p>
        </p:txBody>
      </p:sp>
    </p:spTree>
    <p:extLst>
      <p:ext uri="{BB962C8B-B14F-4D97-AF65-F5344CB8AC3E}">
        <p14:creationId xmlns:p14="http://schemas.microsoft.com/office/powerpoint/2010/main" val="94137779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76672"/>
            <a:ext cx="8892480" cy="5760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1827404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836712"/>
            <a:ext cx="7776864" cy="51125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1843268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612845"/>
            <a:ext cx="7632848" cy="3693319"/>
          </a:xfrm>
          <a:prstGeom prst="rect">
            <a:avLst/>
          </a:prstGeom>
        </p:spPr>
        <p:txBody>
          <a:bodyPr wrap="square">
            <a:spAutoFit/>
          </a:bodyPr>
          <a:lstStyle/>
          <a:p>
            <a:r>
              <a:rPr lang="en-GB" dirty="0">
                <a:latin typeface="Arial" panose="020B0604020202020204" pitchFamily="34" charset="0"/>
                <a:cs typeface="Arial" panose="020B0604020202020204" pitchFamily="34" charset="0"/>
              </a:rPr>
              <a:t>In economics, an externality is a cost or benefit resulting from an activity or transaction, that affects an otherwise uninvolved party who did not choose to be subject to the cost or benefit . An example of an externality is pollution. Health and clean-up costs from pollution impact all of society, not just individuals within the manufacturing industries. In regards to externalities, the cost and benefit to society is the sum of the value of the benefits and costs for all parties involved</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Source: Boundless. “Introducing Externalities.” </a:t>
            </a:r>
            <a:r>
              <a:rPr lang="en-GB" i="1" dirty="0">
                <a:latin typeface="Arial" panose="020B0604020202020204" pitchFamily="34" charset="0"/>
                <a:cs typeface="Arial" panose="020B0604020202020204" pitchFamily="34" charset="0"/>
              </a:rPr>
              <a:t>Boundless Economics</a:t>
            </a:r>
            <a:r>
              <a:rPr lang="en-GB" dirty="0">
                <a:latin typeface="Arial" panose="020B0604020202020204" pitchFamily="34" charset="0"/>
                <a:cs typeface="Arial" panose="020B0604020202020204" pitchFamily="34" charset="0"/>
              </a:rPr>
              <a:t>. Boundless, 26 May. 2016. Retrieved 05 Oct. 2016 from </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hlinkClick r:id="rId2"/>
              </a:rPr>
              <a:t>https</a:t>
            </a:r>
            <a:r>
              <a:rPr lang="en-GB" dirty="0">
                <a:latin typeface="Arial" panose="020B0604020202020204" pitchFamily="34" charset="0"/>
                <a:cs typeface="Arial" panose="020B0604020202020204" pitchFamily="34" charset="0"/>
                <a:hlinkClick r:id="rId2"/>
              </a:rPr>
              <a:t>://www.boundless.com/economics/textbooks/boundless-economics-textbook/market-failure-externalities-7/introducing-market-failure-57/introducing-externalities-220-12311</a:t>
            </a:r>
            <a:r>
              <a:rPr lang="en-GB" dirty="0" smtClean="0">
                <a:latin typeface="Arial" panose="020B0604020202020204" pitchFamily="34" charset="0"/>
                <a:cs typeface="Arial" panose="020B0604020202020204" pitchFamily="34" charset="0"/>
                <a:hlinkClick r:id="rId2"/>
              </a:rPr>
              <a:t>/</a:t>
            </a:r>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787388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3" y="476672"/>
            <a:ext cx="7848873" cy="55446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4652933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7" y="908720"/>
            <a:ext cx="7920880" cy="45365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467544" y="5661248"/>
            <a:ext cx="8208913" cy="923330"/>
          </a:xfrm>
          <a:prstGeom prst="rect">
            <a:avLst/>
          </a:prstGeom>
          <a:noFill/>
        </p:spPr>
        <p:txBody>
          <a:bodyPr wrap="square" rtlCol="0">
            <a:spAutoFit/>
          </a:bodyPr>
          <a:lstStyle/>
          <a:p>
            <a:r>
              <a:rPr lang="en-GB" dirty="0">
                <a:hlinkClick r:id="rId3"/>
              </a:rPr>
              <a:t>https://www.boundless.com/economics/textbooks/boundless-economics-textbook/market-failure-externalities-7/introducing-market-failure-57/introducing-externalities-220-12311</a:t>
            </a:r>
            <a:r>
              <a:rPr lang="en-GB" dirty="0" smtClean="0">
                <a:hlinkClick r:id="rId3"/>
              </a:rPr>
              <a:t>/</a:t>
            </a:r>
            <a:r>
              <a:rPr lang="en-GB" dirty="0" smtClean="0"/>
              <a:t> </a:t>
            </a:r>
            <a:endParaRPr lang="en-GB" dirty="0"/>
          </a:p>
        </p:txBody>
      </p:sp>
    </p:spTree>
    <p:extLst>
      <p:ext uri="{BB962C8B-B14F-4D97-AF65-F5344CB8AC3E}">
        <p14:creationId xmlns:p14="http://schemas.microsoft.com/office/powerpoint/2010/main" val="151027115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7" y="620688"/>
            <a:ext cx="8136905" cy="53285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8504532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32656"/>
            <a:ext cx="8712968"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3684637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548680"/>
            <a:ext cx="8064896" cy="4968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467544" y="6021288"/>
            <a:ext cx="8208912" cy="646331"/>
          </a:xfrm>
          <a:prstGeom prst="rect">
            <a:avLst/>
          </a:prstGeom>
          <a:noFill/>
        </p:spPr>
        <p:txBody>
          <a:bodyPr wrap="square" rtlCol="0">
            <a:spAutoFit/>
          </a:bodyPr>
          <a:lstStyle/>
          <a:p>
            <a:r>
              <a:rPr lang="en-GB" dirty="0">
                <a:hlinkClick r:id="rId3"/>
              </a:rPr>
              <a:t>https://www.google.co.uk/?</a:t>
            </a:r>
            <a:r>
              <a:rPr lang="en-GB" dirty="0" smtClean="0">
                <a:hlinkClick r:id="rId3"/>
              </a:rPr>
              <a:t>gfe_rd=cr&amp;ei=3AL1V9fPJfCstgeyopq4BQ&amp;gws_rd=ssl#q=management+of+change+process</a:t>
            </a:r>
            <a:r>
              <a:rPr lang="en-GB" dirty="0" smtClean="0"/>
              <a:t> </a:t>
            </a:r>
            <a:endParaRPr lang="en-GB" dirty="0"/>
          </a:p>
        </p:txBody>
      </p:sp>
    </p:spTree>
    <p:extLst>
      <p:ext uri="{BB962C8B-B14F-4D97-AF65-F5344CB8AC3E}">
        <p14:creationId xmlns:p14="http://schemas.microsoft.com/office/powerpoint/2010/main" val="221165496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548680"/>
            <a:ext cx="8496943" cy="5472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23528" y="6165304"/>
            <a:ext cx="8640959" cy="369332"/>
          </a:xfrm>
          <a:prstGeom prst="rect">
            <a:avLst/>
          </a:prstGeom>
          <a:noFill/>
        </p:spPr>
        <p:txBody>
          <a:bodyPr wrap="square" rtlCol="0">
            <a:spAutoFit/>
          </a:bodyPr>
          <a:lstStyle/>
          <a:p>
            <a:r>
              <a:rPr lang="en-GB" dirty="0">
                <a:hlinkClick r:id="rId3"/>
              </a:rPr>
              <a:t>http://</a:t>
            </a:r>
            <a:r>
              <a:rPr lang="en-GB" dirty="0" smtClean="0">
                <a:hlinkClick r:id="rId3"/>
              </a:rPr>
              <a:t>www.businessballs.com/changemanagement.htm</a:t>
            </a:r>
            <a:r>
              <a:rPr lang="en-GB" dirty="0" smtClean="0"/>
              <a:t> </a:t>
            </a:r>
            <a:endParaRPr lang="en-GB" dirty="0"/>
          </a:p>
        </p:txBody>
      </p:sp>
    </p:spTree>
    <p:extLst>
      <p:ext uri="{BB962C8B-B14F-4D97-AF65-F5344CB8AC3E}">
        <p14:creationId xmlns:p14="http://schemas.microsoft.com/office/powerpoint/2010/main" val="51121907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hlinkClick r:id="rId2" action="ppaction://hlinkfile"/>
          </p:cNvPr>
          <p:cNvSpPr txBox="1"/>
          <p:nvPr/>
        </p:nvSpPr>
        <p:spPr>
          <a:xfrm>
            <a:off x="683568" y="1556792"/>
            <a:ext cx="7560840" cy="2308324"/>
          </a:xfrm>
          <a:prstGeom prst="rect">
            <a:avLst/>
          </a:prstGeom>
          <a:noFill/>
        </p:spPr>
        <p:txBody>
          <a:bodyPr wrap="square" rtlCol="0">
            <a:spAutoFit/>
          </a:bodyPr>
          <a:lstStyle/>
          <a:p>
            <a:pPr algn="ctr"/>
            <a:r>
              <a:rPr lang="en-GB" sz="2400" dirty="0" smtClean="0">
                <a:latin typeface="Arial" panose="020B0604020202020204" pitchFamily="34" charset="0"/>
                <a:cs typeface="Arial" panose="020B0604020202020204" pitchFamily="34" charset="0"/>
              </a:rPr>
              <a:t>Management of Change Process</a:t>
            </a:r>
          </a:p>
          <a:p>
            <a:pPr algn="ctr"/>
            <a:endParaRPr lang="en-GB" sz="2400" dirty="0">
              <a:latin typeface="Arial" panose="020B0604020202020204" pitchFamily="34" charset="0"/>
              <a:cs typeface="Arial" panose="020B0604020202020204" pitchFamily="34" charset="0"/>
            </a:endParaRPr>
          </a:p>
          <a:p>
            <a:pPr algn="ctr"/>
            <a:endParaRPr lang="en-GB" sz="2400" dirty="0" smtClean="0">
              <a:latin typeface="Arial" panose="020B0604020202020204" pitchFamily="34" charset="0"/>
              <a:cs typeface="Arial" panose="020B0604020202020204" pitchFamily="34" charset="0"/>
            </a:endParaRPr>
          </a:p>
          <a:p>
            <a:endParaRPr lang="en-GB" dirty="0"/>
          </a:p>
          <a:p>
            <a:pPr algn="ctr"/>
            <a:r>
              <a:rPr lang="en-GB" dirty="0" smtClean="0">
                <a:hlinkClick r:id="rId2" action="ppaction://hlinkfile"/>
              </a:rPr>
              <a:t>2016105_MoC Procedure.pdf</a:t>
            </a:r>
            <a:endParaRPr lang="en-GB" dirty="0" smtClean="0"/>
          </a:p>
          <a:p>
            <a:pPr algn="ctr"/>
            <a:endParaRPr lang="en-GB" dirty="0"/>
          </a:p>
          <a:p>
            <a:pPr algn="ctr"/>
            <a:endParaRPr lang="en-GB" dirty="0"/>
          </a:p>
        </p:txBody>
      </p:sp>
    </p:spTree>
    <p:extLst>
      <p:ext uri="{BB962C8B-B14F-4D97-AF65-F5344CB8AC3E}">
        <p14:creationId xmlns:p14="http://schemas.microsoft.com/office/powerpoint/2010/main" val="321874062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6" y="980728"/>
            <a:ext cx="7704856" cy="5262979"/>
          </a:xfrm>
          <a:prstGeom prst="rect">
            <a:avLst/>
          </a:prstGeom>
          <a:noFill/>
        </p:spPr>
        <p:txBody>
          <a:bodyPr wrap="square" rtlCol="0">
            <a:spAutoFit/>
          </a:bodyPr>
          <a:lstStyle/>
          <a:p>
            <a:r>
              <a:rPr lang="en-GB" sz="2800" dirty="0" smtClean="0">
                <a:latin typeface="Arial" panose="020B0604020202020204" pitchFamily="34" charset="0"/>
                <a:cs typeface="Arial" panose="020B0604020202020204" pitchFamily="34" charset="0"/>
              </a:rPr>
              <a:t>Directed Reading – Management of Change</a:t>
            </a:r>
          </a:p>
          <a:p>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Kotter J (1996), Leading Change, Harvard Business Review Press, Boston.</a:t>
            </a:r>
          </a:p>
          <a:p>
            <a:endParaRPr lang="en-GB" sz="2800" dirty="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Bridges W (2003) Managing Transitions (2</a:t>
            </a:r>
            <a:r>
              <a:rPr lang="en-GB" sz="2800" baseline="30000" dirty="0" smtClean="0">
                <a:latin typeface="Arial" panose="020B0604020202020204" pitchFamily="34" charset="0"/>
                <a:cs typeface="Arial" panose="020B0604020202020204" pitchFamily="34" charset="0"/>
              </a:rPr>
              <a:t>nd</a:t>
            </a:r>
            <a:r>
              <a:rPr lang="en-GB" sz="2800" dirty="0" smtClean="0">
                <a:latin typeface="Arial" panose="020B0604020202020204" pitchFamily="34" charset="0"/>
                <a:cs typeface="Arial" panose="020B0604020202020204" pitchFamily="34" charset="0"/>
              </a:rPr>
              <a:t> Edition), Perseus Books, USA</a:t>
            </a:r>
          </a:p>
          <a:p>
            <a:endParaRPr lang="en-GB" sz="2800" dirty="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Mullins L  (1993) Management &amp; Organisational Behaviour (3</a:t>
            </a:r>
            <a:r>
              <a:rPr lang="en-GB" sz="2800" baseline="30000" dirty="0" smtClean="0">
                <a:latin typeface="Arial" panose="020B0604020202020204" pitchFamily="34" charset="0"/>
                <a:cs typeface="Arial" panose="020B0604020202020204" pitchFamily="34" charset="0"/>
              </a:rPr>
              <a:t>rd</a:t>
            </a:r>
            <a:r>
              <a:rPr lang="en-GB" sz="2800" dirty="0" smtClean="0">
                <a:latin typeface="Arial" panose="020B0604020202020204" pitchFamily="34" charset="0"/>
                <a:cs typeface="Arial" panose="020B0604020202020204" pitchFamily="34" charset="0"/>
              </a:rPr>
              <a:t> Edition), PITMAN Publishing. (pages 669-674)</a:t>
            </a:r>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960539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052736"/>
            <a:ext cx="8208912" cy="33123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0588030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1563" y="548680"/>
            <a:ext cx="7000875" cy="47900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683568" y="6021288"/>
            <a:ext cx="7388870" cy="646331"/>
          </a:xfrm>
          <a:prstGeom prst="rect">
            <a:avLst/>
          </a:prstGeom>
          <a:noFill/>
        </p:spPr>
        <p:txBody>
          <a:bodyPr wrap="square" rtlCol="0">
            <a:spAutoFit/>
          </a:bodyPr>
          <a:lstStyle/>
          <a:p>
            <a:r>
              <a:rPr lang="en-GB" dirty="0">
                <a:hlinkClick r:id="rId3"/>
              </a:rPr>
              <a:t>http://</a:t>
            </a:r>
            <a:r>
              <a:rPr lang="en-GB" dirty="0" smtClean="0">
                <a:hlinkClick r:id="rId3"/>
              </a:rPr>
              <a:t>www.pagepersonnel.co.uk/employer-centre/employee-development-and-retention/the-importance-of-staff-retention</a:t>
            </a:r>
            <a:r>
              <a:rPr lang="en-GB" dirty="0" smtClean="0"/>
              <a:t> </a:t>
            </a:r>
            <a:endParaRPr lang="en-GB" dirty="0"/>
          </a:p>
        </p:txBody>
      </p:sp>
    </p:spTree>
    <p:extLst>
      <p:ext uri="{BB962C8B-B14F-4D97-AF65-F5344CB8AC3E}">
        <p14:creationId xmlns:p14="http://schemas.microsoft.com/office/powerpoint/2010/main" val="240824725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476672"/>
            <a:ext cx="8352928" cy="56166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9249986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620688"/>
            <a:ext cx="8568952" cy="45894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467544" y="5589240"/>
            <a:ext cx="7992888" cy="1200329"/>
          </a:xfrm>
          <a:prstGeom prst="rect">
            <a:avLst/>
          </a:prstGeom>
          <a:noFill/>
        </p:spPr>
        <p:txBody>
          <a:bodyPr wrap="square" rtlCol="0">
            <a:spAutoFit/>
          </a:bodyPr>
          <a:lstStyle/>
          <a:p>
            <a:r>
              <a:rPr lang="en-GB" dirty="0">
                <a:hlinkClick r:id="rId3"/>
              </a:rPr>
              <a:t>http://</a:t>
            </a:r>
            <a:r>
              <a:rPr lang="en-GB" dirty="0" smtClean="0">
                <a:hlinkClick r:id="rId3"/>
              </a:rPr>
              <a:t>www.computerweekly.com/opinion/Why-the-internet-is-forcing-retailers-to-rethink-their-supply-chains</a:t>
            </a:r>
            <a:r>
              <a:rPr lang="en-GB" dirty="0" smtClean="0"/>
              <a:t> </a:t>
            </a:r>
          </a:p>
          <a:p>
            <a:endParaRPr lang="en-GB" dirty="0"/>
          </a:p>
          <a:p>
            <a:r>
              <a:rPr lang="en-GB" dirty="0" smtClean="0">
                <a:hlinkClick r:id="rId4" action="ppaction://hlinkfile"/>
              </a:rPr>
              <a:t>20161005_Logistics in the </a:t>
            </a:r>
            <a:r>
              <a:rPr lang="en-GB" dirty="0" err="1" smtClean="0">
                <a:hlinkClick r:id="rId4" action="ppaction://hlinkfile"/>
              </a:rPr>
              <a:t>INternet</a:t>
            </a:r>
            <a:r>
              <a:rPr lang="en-GB" dirty="0" smtClean="0">
                <a:hlinkClick r:id="rId4" action="ppaction://hlinkfile"/>
              </a:rPr>
              <a:t> Age.pdf</a:t>
            </a:r>
            <a:endParaRPr lang="en-GB" dirty="0"/>
          </a:p>
        </p:txBody>
      </p:sp>
    </p:spTree>
    <p:extLst>
      <p:ext uri="{BB962C8B-B14F-4D97-AF65-F5344CB8AC3E}">
        <p14:creationId xmlns:p14="http://schemas.microsoft.com/office/powerpoint/2010/main" val="127433957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8613" y="764705"/>
            <a:ext cx="8486775" cy="2592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28613" y="5661248"/>
            <a:ext cx="8486775" cy="369332"/>
          </a:xfrm>
          <a:prstGeom prst="rect">
            <a:avLst/>
          </a:prstGeom>
          <a:noFill/>
        </p:spPr>
        <p:txBody>
          <a:bodyPr wrap="square" rtlCol="0">
            <a:spAutoFit/>
          </a:bodyPr>
          <a:lstStyle/>
          <a:p>
            <a:r>
              <a:rPr lang="en-GB" dirty="0">
                <a:hlinkClick r:id="rId3"/>
              </a:rPr>
              <a:t>http://cerasis.com/2014/04/30/e-commerce-logistics</a:t>
            </a:r>
            <a:r>
              <a:rPr lang="en-GB" dirty="0" smtClean="0">
                <a:hlinkClick r:id="rId3"/>
              </a:rPr>
              <a:t>/</a:t>
            </a:r>
            <a:r>
              <a:rPr lang="en-GB" dirty="0" smtClean="0"/>
              <a:t> </a:t>
            </a:r>
            <a:endParaRPr lang="en-GB" dirty="0"/>
          </a:p>
        </p:txBody>
      </p:sp>
    </p:spTree>
    <p:extLst>
      <p:ext uri="{BB962C8B-B14F-4D97-AF65-F5344CB8AC3E}">
        <p14:creationId xmlns:p14="http://schemas.microsoft.com/office/powerpoint/2010/main" val="120995973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332656"/>
            <a:ext cx="8424936"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517458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463" y="476672"/>
            <a:ext cx="8601075" cy="58326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2841205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050" y="1052736"/>
            <a:ext cx="8343900" cy="41044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4817041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1628800"/>
            <a:ext cx="6984776" cy="584775"/>
          </a:xfrm>
          <a:prstGeom prst="rect">
            <a:avLst/>
          </a:prstGeom>
          <a:noFill/>
        </p:spPr>
        <p:txBody>
          <a:bodyPr wrap="square" rtlCol="0">
            <a:spAutoFit/>
          </a:bodyPr>
          <a:lstStyle/>
          <a:p>
            <a:pPr algn="ctr"/>
            <a:r>
              <a:rPr lang="en-GB" sz="3200" dirty="0" smtClean="0">
                <a:latin typeface="Arial" panose="020B0604020202020204" pitchFamily="34" charset="0"/>
                <a:cs typeface="Arial" panose="020B0604020202020204" pitchFamily="34" charset="0"/>
              </a:rPr>
              <a:t>GLOBAL ENVIRONMENT</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245973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260648"/>
            <a:ext cx="8136904"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9369094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692696"/>
            <a:ext cx="8496943" cy="47032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5949280"/>
            <a:ext cx="8496943" cy="369332"/>
          </a:xfrm>
          <a:prstGeom prst="rect">
            <a:avLst/>
          </a:prstGeom>
          <a:noFill/>
        </p:spPr>
        <p:txBody>
          <a:bodyPr wrap="square" rtlCol="0">
            <a:spAutoFit/>
          </a:bodyPr>
          <a:lstStyle/>
          <a:p>
            <a:r>
              <a:rPr lang="en-GB" dirty="0">
                <a:hlinkClick r:id="rId3"/>
              </a:rPr>
              <a:t>http://ec.europa.eu/transport/marcopolo</a:t>
            </a:r>
            <a:r>
              <a:rPr lang="en-GB" dirty="0" smtClean="0">
                <a:hlinkClick r:id="rId3"/>
              </a:rPr>
              <a:t>/</a:t>
            </a:r>
            <a:r>
              <a:rPr lang="en-GB" dirty="0" smtClean="0"/>
              <a:t> </a:t>
            </a:r>
            <a:endParaRPr lang="en-GB" dirty="0"/>
          </a:p>
        </p:txBody>
      </p:sp>
    </p:spTree>
    <p:extLst>
      <p:ext uri="{BB962C8B-B14F-4D97-AF65-F5344CB8AC3E}">
        <p14:creationId xmlns:p14="http://schemas.microsoft.com/office/powerpoint/2010/main" val="52898977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76672"/>
            <a:ext cx="8496944" cy="56166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6913152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88640"/>
            <a:ext cx="8352928"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1176187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76672"/>
            <a:ext cx="8352928" cy="5472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6021288"/>
            <a:ext cx="8352928" cy="646331"/>
          </a:xfrm>
          <a:prstGeom prst="rect">
            <a:avLst/>
          </a:prstGeom>
          <a:noFill/>
        </p:spPr>
        <p:txBody>
          <a:bodyPr wrap="square" rtlCol="0">
            <a:spAutoFit/>
          </a:bodyPr>
          <a:lstStyle/>
          <a:p>
            <a:r>
              <a:rPr lang="en-GB" dirty="0">
                <a:hlinkClick r:id="rId3"/>
              </a:rPr>
              <a:t>http://</a:t>
            </a:r>
            <a:r>
              <a:rPr lang="en-GB" dirty="0" smtClean="0">
                <a:hlinkClick r:id="rId3"/>
              </a:rPr>
              <a:t>ec.europa.eu/transport/marcopolo/about/in-law/work-programmes/index_en.htm</a:t>
            </a:r>
            <a:r>
              <a:rPr lang="en-GB" dirty="0" smtClean="0"/>
              <a:t> </a:t>
            </a:r>
            <a:endParaRPr lang="en-GB" dirty="0"/>
          </a:p>
        </p:txBody>
      </p:sp>
    </p:spTree>
    <p:extLst>
      <p:ext uri="{BB962C8B-B14F-4D97-AF65-F5344CB8AC3E}">
        <p14:creationId xmlns:p14="http://schemas.microsoft.com/office/powerpoint/2010/main" val="314152276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556792"/>
            <a:ext cx="8568952" cy="27913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4709970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476672"/>
            <a:ext cx="7848871" cy="56886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1294790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476672"/>
            <a:ext cx="8496944" cy="54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3033560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332657"/>
            <a:ext cx="8280920" cy="55299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7142031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548680"/>
            <a:ext cx="8208912" cy="46805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39552" y="5877272"/>
            <a:ext cx="8352928" cy="646331"/>
          </a:xfrm>
          <a:prstGeom prst="rect">
            <a:avLst/>
          </a:prstGeom>
          <a:noFill/>
        </p:spPr>
        <p:txBody>
          <a:bodyPr wrap="square" rtlCol="0">
            <a:spAutoFit/>
          </a:bodyPr>
          <a:lstStyle/>
          <a:p>
            <a:r>
              <a:rPr lang="en-GB" dirty="0">
                <a:hlinkClick r:id="rId3"/>
              </a:rPr>
              <a:t>http://</a:t>
            </a:r>
            <a:r>
              <a:rPr lang="en-GB" dirty="0" smtClean="0">
                <a:hlinkClick r:id="rId3"/>
              </a:rPr>
              <a:t>www.bbc.co.uk/schools/gcsebitesize/geography/globalisation/globalisation_rev3.shtml</a:t>
            </a:r>
            <a:r>
              <a:rPr lang="en-GB" dirty="0" smtClean="0"/>
              <a:t> </a:t>
            </a:r>
            <a:endParaRPr lang="en-GB" dirty="0"/>
          </a:p>
        </p:txBody>
      </p:sp>
    </p:spTree>
    <p:extLst>
      <p:ext uri="{BB962C8B-B14F-4D97-AF65-F5344CB8AC3E}">
        <p14:creationId xmlns:p14="http://schemas.microsoft.com/office/powerpoint/2010/main" val="177015588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76672"/>
            <a:ext cx="8424936" cy="56886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8586041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32656"/>
            <a:ext cx="8496944"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9678596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548680"/>
            <a:ext cx="8280920" cy="56886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098364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72816"/>
            <a:ext cx="8964488" cy="22181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467544" y="5589240"/>
            <a:ext cx="7992888" cy="646331"/>
          </a:xfrm>
          <a:prstGeom prst="rect">
            <a:avLst/>
          </a:prstGeom>
          <a:noFill/>
        </p:spPr>
        <p:txBody>
          <a:bodyPr wrap="square" rtlCol="0">
            <a:spAutoFit/>
          </a:bodyPr>
          <a:lstStyle/>
          <a:p>
            <a:r>
              <a:rPr lang="en-GB" dirty="0">
                <a:hlinkClick r:id="rId3"/>
              </a:rPr>
              <a:t>https://www.google.co.uk/?</a:t>
            </a:r>
            <a:r>
              <a:rPr lang="en-GB" dirty="0" smtClean="0">
                <a:hlinkClick r:id="rId3"/>
              </a:rPr>
              <a:t>gfe_rd=cr&amp;ei=vyD1V-6FG6iGgAbwkKyoCw&amp;gws_rd=ssl#q=cLIMATE+CHANGE+POLICIES</a:t>
            </a:r>
            <a:r>
              <a:rPr lang="en-GB" dirty="0" smtClean="0"/>
              <a:t> </a:t>
            </a:r>
            <a:endParaRPr lang="en-GB" dirty="0"/>
          </a:p>
        </p:txBody>
      </p:sp>
    </p:spTree>
    <p:extLst>
      <p:ext uri="{BB962C8B-B14F-4D97-AF65-F5344CB8AC3E}">
        <p14:creationId xmlns:p14="http://schemas.microsoft.com/office/powerpoint/2010/main" val="386974909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04664"/>
            <a:ext cx="7848872" cy="4968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5589240"/>
            <a:ext cx="8136904" cy="369332"/>
          </a:xfrm>
          <a:prstGeom prst="rect">
            <a:avLst/>
          </a:prstGeom>
          <a:noFill/>
        </p:spPr>
        <p:txBody>
          <a:bodyPr wrap="square" rtlCol="0">
            <a:spAutoFit/>
          </a:bodyPr>
          <a:lstStyle/>
          <a:p>
            <a:r>
              <a:rPr lang="en-GB" dirty="0">
                <a:hlinkClick r:id="rId3"/>
              </a:rPr>
              <a:t>https://</a:t>
            </a:r>
            <a:r>
              <a:rPr lang="en-GB" dirty="0" smtClean="0">
                <a:hlinkClick r:id="rId3"/>
              </a:rPr>
              <a:t>www.gov.uk/government/topics/climate-change</a:t>
            </a:r>
            <a:r>
              <a:rPr lang="en-GB" dirty="0" smtClean="0"/>
              <a:t> </a:t>
            </a:r>
            <a:endParaRPr lang="en-GB" dirty="0"/>
          </a:p>
        </p:txBody>
      </p:sp>
    </p:spTree>
    <p:extLst>
      <p:ext uri="{BB962C8B-B14F-4D97-AF65-F5344CB8AC3E}">
        <p14:creationId xmlns:p14="http://schemas.microsoft.com/office/powerpoint/2010/main" val="400401750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764704"/>
            <a:ext cx="8784976" cy="48245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9036963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764704"/>
            <a:ext cx="8208911" cy="5040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6288968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620688"/>
            <a:ext cx="8712968" cy="5472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5631343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5" y="476672"/>
            <a:ext cx="8208913" cy="54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3838640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476672"/>
            <a:ext cx="7920880" cy="4968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39552" y="5949280"/>
            <a:ext cx="7920880" cy="369332"/>
          </a:xfrm>
          <a:prstGeom prst="rect">
            <a:avLst/>
          </a:prstGeom>
          <a:noFill/>
        </p:spPr>
        <p:txBody>
          <a:bodyPr wrap="square" rtlCol="0">
            <a:spAutoFit/>
          </a:bodyPr>
          <a:lstStyle/>
          <a:p>
            <a:r>
              <a:rPr lang="en-GB" dirty="0">
                <a:hlinkClick r:id="rId3"/>
              </a:rPr>
              <a:t>https://</a:t>
            </a:r>
            <a:r>
              <a:rPr lang="en-GB" dirty="0" smtClean="0">
                <a:hlinkClick r:id="rId3"/>
              </a:rPr>
              <a:t>www.gov.uk/government/topics/transport</a:t>
            </a:r>
            <a:r>
              <a:rPr lang="en-GB" dirty="0" smtClean="0"/>
              <a:t> </a:t>
            </a:r>
            <a:endParaRPr lang="en-GB" dirty="0"/>
          </a:p>
        </p:txBody>
      </p:sp>
    </p:spTree>
    <p:extLst>
      <p:ext uri="{BB962C8B-B14F-4D97-AF65-F5344CB8AC3E}">
        <p14:creationId xmlns:p14="http://schemas.microsoft.com/office/powerpoint/2010/main" val="408553973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76672"/>
            <a:ext cx="8568952" cy="54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4295519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620688"/>
            <a:ext cx="8712968" cy="4775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5740185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04664"/>
            <a:ext cx="8064896" cy="5832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7065093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908720"/>
            <a:ext cx="7920879" cy="38394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683568" y="5157192"/>
            <a:ext cx="7776863" cy="369332"/>
          </a:xfrm>
          <a:prstGeom prst="rect">
            <a:avLst/>
          </a:prstGeom>
          <a:noFill/>
        </p:spPr>
        <p:txBody>
          <a:bodyPr wrap="square" rtlCol="0">
            <a:spAutoFit/>
          </a:bodyPr>
          <a:lstStyle/>
          <a:p>
            <a:r>
              <a:rPr lang="en-GB" dirty="0" smtClean="0">
                <a:hlinkClick r:id="rId3" action="ppaction://hlinkfile"/>
              </a:rPr>
              <a:t>20161005 National Planning Policy Framework_Transport.pdf</a:t>
            </a:r>
            <a:endParaRPr lang="en-GB" dirty="0"/>
          </a:p>
        </p:txBody>
      </p:sp>
    </p:spTree>
    <p:extLst>
      <p:ext uri="{BB962C8B-B14F-4D97-AF65-F5344CB8AC3E}">
        <p14:creationId xmlns:p14="http://schemas.microsoft.com/office/powerpoint/2010/main" val="91402687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476672"/>
            <a:ext cx="8280920" cy="54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6778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247</TotalTime>
  <Words>278</Words>
  <Application>Microsoft Office PowerPoint</Application>
  <PresentationFormat>On-screen Show (4:3)</PresentationFormat>
  <Paragraphs>52</Paragraphs>
  <Slides>67</Slides>
  <Notes>0</Notes>
  <HiddenSlides>0</HiddenSlides>
  <MMClips>0</MMClips>
  <ScaleCrop>false</ScaleCrop>
  <HeadingPairs>
    <vt:vector size="4" baseType="variant">
      <vt:variant>
        <vt:lpstr>Theme</vt:lpstr>
      </vt:variant>
      <vt:variant>
        <vt:i4>1</vt:i4>
      </vt:variant>
      <vt:variant>
        <vt:lpstr>Slide Titles</vt:lpstr>
      </vt:variant>
      <vt:variant>
        <vt:i4>67</vt:i4>
      </vt:variant>
    </vt:vector>
  </HeadingPairs>
  <TitlesOfParts>
    <vt:vector size="6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dc:creator>
  <cp:lastModifiedBy>Windows</cp:lastModifiedBy>
  <cp:revision>37</cp:revision>
  <dcterms:created xsi:type="dcterms:W3CDTF">2016-10-03T12:30:02Z</dcterms:created>
  <dcterms:modified xsi:type="dcterms:W3CDTF">2016-10-05T16:37:54Z</dcterms:modified>
</cp:coreProperties>
</file>