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5" r:id="rId4"/>
    <p:sldId id="263" r:id="rId5"/>
    <p:sldId id="266" r:id="rId6"/>
    <p:sldId id="264" r:id="rId7"/>
    <p:sldId id="267" r:id="rId8"/>
    <p:sldId id="259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12EF221-9198-42F4-B695-11D31A674EA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DE91A46-80F9-4862-9C17-E252DBE41B0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Hospitality Legislation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4389847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Statutory obligation</a:t>
            </a:r>
          </a:p>
          <a:p>
            <a:r>
              <a:rPr lang="en-GB" dirty="0" smtClean="0"/>
              <a:t>Health and Safety</a:t>
            </a:r>
          </a:p>
          <a:p>
            <a:r>
              <a:rPr lang="en-GB" dirty="0" smtClean="0"/>
              <a:t>Legal Requirements</a:t>
            </a:r>
          </a:p>
          <a:p>
            <a:r>
              <a:rPr lang="en-GB" dirty="0" smtClean="0"/>
              <a:t>Fire Risk Assessment</a:t>
            </a:r>
          </a:p>
          <a:p>
            <a:r>
              <a:rPr lang="en-GB" dirty="0" smtClean="0"/>
              <a:t>Alcohol Licences</a:t>
            </a:r>
          </a:p>
          <a:p>
            <a:r>
              <a:rPr lang="en-GB" dirty="0" smtClean="0"/>
              <a:t>Entertainment and Events</a:t>
            </a:r>
          </a:p>
          <a:p>
            <a:r>
              <a:rPr lang="en-GB" dirty="0" smtClean="0"/>
              <a:t>Include licenced premises </a:t>
            </a:r>
            <a:r>
              <a:rPr lang="en-GB" dirty="0" err="1" smtClean="0"/>
              <a:t>ie</a:t>
            </a:r>
            <a:r>
              <a:rPr lang="en-GB" dirty="0" smtClean="0"/>
              <a:t> hotels, clubs, pubs and Holiday Parks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96420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>
                <a:solidFill>
                  <a:prstClr val="black"/>
                </a:solidFill>
              </a:rPr>
              <a:t>Premises Licence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Personal Licence 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TV </a:t>
            </a:r>
            <a:r>
              <a:rPr lang="en-GB" dirty="0">
                <a:solidFill>
                  <a:prstClr val="black"/>
                </a:solidFill>
              </a:rPr>
              <a:t>and copyright Licences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Building and planning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Signage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Licences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818418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784976" cy="5832648"/>
          </a:xfrm>
        </p:spPr>
        <p:txBody>
          <a:bodyPr>
            <a:normAutofit/>
          </a:bodyPr>
          <a:lstStyle/>
          <a:p>
            <a:r>
              <a:rPr lang="en-GB" sz="3400" dirty="0" smtClean="0"/>
              <a:t>Alcohol Legislation</a:t>
            </a:r>
          </a:p>
          <a:p>
            <a:r>
              <a:rPr lang="en-GB" sz="3400" dirty="0" smtClean="0"/>
              <a:t>Local Authority administration and enforcement</a:t>
            </a:r>
          </a:p>
          <a:p>
            <a:r>
              <a:rPr lang="en-GB" sz="3400" dirty="0" smtClean="0"/>
              <a:t>Licencing Committees</a:t>
            </a:r>
          </a:p>
          <a:p>
            <a:r>
              <a:rPr lang="en-GB" sz="3400" dirty="0" smtClean="0"/>
              <a:t>Local Authorities consult on their licencing policies every 3 years</a:t>
            </a:r>
          </a:p>
          <a:p>
            <a:r>
              <a:rPr lang="en-GB" sz="3400" dirty="0" smtClean="0"/>
              <a:t>Types of Licences – Hotels v bars, restaurants, clubs and holiday parks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en-GB" dirty="0" smtClean="0"/>
              <a:t>Alcohol Licences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250876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2DA2BF"/>
              </a:buClr>
            </a:pPr>
            <a:r>
              <a:rPr lang="en-GB" sz="2600" dirty="0" smtClean="0">
                <a:solidFill>
                  <a:prstClr val="black"/>
                </a:solidFill>
              </a:rPr>
              <a:t>Prevention </a:t>
            </a:r>
            <a:r>
              <a:rPr lang="en-GB" sz="2600" dirty="0">
                <a:solidFill>
                  <a:prstClr val="black"/>
                </a:solidFill>
              </a:rPr>
              <a:t>of Crime and Disorder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Prevention of Public Nuisances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Protection of Children from Harm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2003 Alcohol Licencing Act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Sale of Alcohol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Supply of alcohol by or on behalf of the club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Provision of regulated entertainment 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Provision of late night refreshments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 fontScale="90000"/>
          </a:bodyPr>
          <a:lstStyle/>
          <a:p>
            <a:pPr marL="365760" lvl="0" indent="-256032">
              <a:spcBef>
                <a:spcPts val="400"/>
              </a:spcBef>
            </a:pPr>
            <a:r>
              <a:rPr lang="en-GB" sz="6000" b="0" dirty="0">
                <a:solidFill>
                  <a:prstClr val="black"/>
                </a:solidFill>
                <a:effectLst/>
                <a:ea typeface="+mn-ea"/>
                <a:cs typeface="+mn-cs"/>
              </a:rPr>
              <a:t>Aims and Objectives </a:t>
            </a:r>
            <a:r>
              <a:rPr lang="en-GB" sz="2600" b="0" dirty="0">
                <a:solidFill>
                  <a:prstClr val="black"/>
                </a:solidFill>
                <a:effectLst/>
                <a:ea typeface="+mn-ea"/>
                <a:cs typeface="+mn-cs"/>
              </a:rPr>
              <a:t/>
            </a:r>
            <a:br>
              <a:rPr lang="en-GB" sz="2600" b="0" dirty="0">
                <a:solidFill>
                  <a:prstClr val="black"/>
                </a:solidFill>
                <a:effectLst/>
                <a:ea typeface="+mn-ea"/>
                <a:cs typeface="+mn-cs"/>
              </a:rPr>
            </a:b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51758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8856984" cy="5616624"/>
          </a:xfrm>
        </p:spPr>
        <p:txBody>
          <a:bodyPr>
            <a:normAutofit/>
          </a:bodyPr>
          <a:lstStyle/>
          <a:p>
            <a:pPr lvl="0"/>
            <a:endParaRPr lang="en-GB" sz="2200" dirty="0" smtClean="0">
              <a:solidFill>
                <a:prstClr val="black"/>
              </a:solidFill>
            </a:endParaRP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Entertainment </a:t>
            </a:r>
            <a:r>
              <a:rPr lang="en-GB" sz="2200" dirty="0">
                <a:solidFill>
                  <a:prstClr val="black"/>
                </a:solidFill>
              </a:rPr>
              <a:t>Licences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Live Music Licence Act </a:t>
            </a:r>
            <a:r>
              <a:rPr lang="en-GB" sz="2200" dirty="0" smtClean="0">
                <a:solidFill>
                  <a:prstClr val="black"/>
                </a:solidFill>
              </a:rPr>
              <a:t>2012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Dancing as show or as an activity for customers to take part in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Films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Plays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Indoor Sporting Events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Music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Late night refreshments  (11pm-5pm) has to be a licenced activity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50 people plus need door staff with licences</a:t>
            </a:r>
            <a:endParaRPr lang="en-GB" sz="22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Entertainment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59050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700808"/>
            <a:ext cx="8496944" cy="4306483"/>
          </a:xfrm>
        </p:spPr>
        <p:txBody>
          <a:bodyPr>
            <a:noAutofit/>
          </a:bodyPr>
          <a:lstStyle/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Temporary Events Notices needed to hold one off licensable activities in unlicensed premises</a:t>
            </a: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Maximum 5 per year if no personal licence and 50 if you do</a:t>
            </a: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Maximum of 15 for any premises pa from Jan 2016</a:t>
            </a: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Each event can only last up to 96 hours to a maximum of 15 days pa</a:t>
            </a: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Maximum 499 people </a:t>
            </a: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At least 24 hours between events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Events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02325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38" y="980728"/>
            <a:ext cx="8229600" cy="452596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Sale of Alcohol to Guest</a:t>
            </a:r>
          </a:p>
          <a:p>
            <a:r>
              <a:rPr lang="en-GB" dirty="0" smtClean="0"/>
              <a:t>Personal Licence – Previously renewed 10 yearly but now for life</a:t>
            </a:r>
          </a:p>
          <a:p>
            <a:r>
              <a:rPr lang="en-GB" dirty="0" smtClean="0"/>
              <a:t>Law – Personal Licence holder does not need to be present on the premises</a:t>
            </a:r>
          </a:p>
          <a:p>
            <a:r>
              <a:rPr lang="en-GB" dirty="0" smtClean="0"/>
              <a:t>Increase in Temp Events Licences from 12 to 15 pa from January 2016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 Regulation Act 2015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76442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70</TotalTime>
  <Words>278</Words>
  <Application>Microsoft Office PowerPoint</Application>
  <PresentationFormat>On-screen Show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Concourse</vt:lpstr>
      <vt:lpstr>Hospitality Legislation</vt:lpstr>
      <vt:lpstr>Slide 2</vt:lpstr>
      <vt:lpstr>Licences</vt:lpstr>
      <vt:lpstr>Alcohol Licences</vt:lpstr>
      <vt:lpstr>Aims and Objectives  </vt:lpstr>
      <vt:lpstr>            Entertainment</vt:lpstr>
      <vt:lpstr>                    Events</vt:lpstr>
      <vt:lpstr>De Regulation Act 2015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Tablet8</dc:creator>
  <cp:lastModifiedBy>0wner</cp:lastModifiedBy>
  <cp:revision>10</cp:revision>
  <dcterms:created xsi:type="dcterms:W3CDTF">2015-10-07T17:10:51Z</dcterms:created>
  <dcterms:modified xsi:type="dcterms:W3CDTF">2017-10-23T09:51:37Z</dcterms:modified>
</cp:coreProperties>
</file>