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sldIdLst>
    <p:sldId id="256" r:id="rId2"/>
    <p:sldId id="258" r:id="rId3"/>
    <p:sldId id="306" r:id="rId4"/>
    <p:sldId id="259" r:id="rId5"/>
    <p:sldId id="265" r:id="rId6"/>
    <p:sldId id="267" r:id="rId7"/>
    <p:sldId id="304" r:id="rId8"/>
    <p:sldId id="305" r:id="rId9"/>
    <p:sldId id="288" r:id="rId10"/>
    <p:sldId id="269" r:id="rId11"/>
    <p:sldId id="290" r:id="rId12"/>
    <p:sldId id="291" r:id="rId13"/>
    <p:sldId id="292" r:id="rId14"/>
    <p:sldId id="293" r:id="rId15"/>
    <p:sldId id="273" r:id="rId16"/>
    <p:sldId id="274" r:id="rId17"/>
    <p:sldId id="271" r:id="rId18"/>
    <p:sldId id="278" r:id="rId19"/>
    <p:sldId id="272" r:id="rId20"/>
    <p:sldId id="282" r:id="rId21"/>
    <p:sldId id="284" r:id="rId22"/>
    <p:sldId id="285" r:id="rId23"/>
    <p:sldId id="286" r:id="rId24"/>
    <p:sldId id="283" r:id="rId25"/>
    <p:sldId id="276" r:id="rId26"/>
    <p:sldId id="279" r:id="rId27"/>
    <p:sldId id="277" r:id="rId28"/>
    <p:sldId id="264" r:id="rId29"/>
    <p:sldId id="302" r:id="rId30"/>
    <p:sldId id="297" r:id="rId31"/>
    <p:sldId id="298" r:id="rId32"/>
    <p:sldId id="299" r:id="rId33"/>
    <p:sldId id="280" r:id="rId3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14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6F126F1-09E6-DD49-A930-F17324943213}" type="datetimeFigureOut">
              <a:rPr lang="en-US" smtClean="0"/>
              <a:pPr/>
              <a:t>9/27/2019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5342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F126F1-09E6-DD49-A930-F17324943213}" type="datetimeFigureOut">
              <a:rPr lang="en-US" smtClean="0"/>
              <a:pPr/>
              <a:t>9/27/2019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B33F9F-74B2-CD4E-BB40-09FEFBADF761}" type="slidenum">
              <a:rPr lang="en-US" smtClean="0"/>
              <a:pPr/>
              <a:t>‹#›</a:t>
            </a:fld>
            <a:endParaRPr lang="en-US"/>
          </a:p>
        </p:txBody>
      </p:sp>
    </p:spTree>
    <p:extLst>
      <p:ext uri="{BB962C8B-B14F-4D97-AF65-F5344CB8AC3E}">
        <p14:creationId xmlns:p14="http://schemas.microsoft.com/office/powerpoint/2010/main" val="8536602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6F126F1-09E6-DD49-A930-F17324943213}" type="datetimeFigureOut">
              <a:rPr lang="en-US" smtClean="0"/>
              <a:pPr/>
              <a:t>9/27/2019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B33F9F-74B2-CD4E-BB40-09FEFBADF761}" type="slidenum">
              <a:rPr lang="en-US" smtClean="0"/>
              <a:pPr/>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4345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6F126F1-09E6-DD49-A930-F17324943213}" type="datetimeFigureOut">
              <a:rPr lang="en-US" smtClean="0"/>
              <a:pPr/>
              <a:t>9/27/2019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B33F9F-74B2-CD4E-BB40-09FEFBADF761}" type="slidenum">
              <a:rPr lang="en-US" smtClean="0"/>
              <a:pPr/>
              <a:t>‹#›</a:t>
            </a:fld>
            <a:endParaRPr lang="en-US"/>
          </a:p>
        </p:txBody>
      </p:sp>
    </p:spTree>
    <p:extLst>
      <p:ext uri="{BB962C8B-B14F-4D97-AF65-F5344CB8AC3E}">
        <p14:creationId xmlns:p14="http://schemas.microsoft.com/office/powerpoint/2010/main" val="1897832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6F126F1-09E6-DD49-A930-F17324943213}" type="datetimeFigureOut">
              <a:rPr lang="en-US" smtClean="0"/>
              <a:pPr/>
              <a:t>9/27/2019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B33F9F-74B2-CD4E-BB40-09FEFBADF761}" type="slidenum">
              <a:rPr lang="en-US" smtClean="0"/>
              <a:pPr/>
              <a:t>‹#›</a:t>
            </a:fld>
            <a:endParaRPr lang="en-US"/>
          </a:p>
        </p:txBody>
      </p:sp>
    </p:spTree>
    <p:extLst>
      <p:ext uri="{BB962C8B-B14F-4D97-AF65-F5344CB8AC3E}">
        <p14:creationId xmlns:p14="http://schemas.microsoft.com/office/powerpoint/2010/main" val="1070331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6F126F1-09E6-DD49-A930-F17324943213}" type="datetimeFigureOut">
              <a:rPr lang="en-US" smtClean="0"/>
              <a:pPr/>
              <a:t>9/27/2019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B33F9F-74B2-CD4E-BB40-09FEFBADF761}" type="slidenum">
              <a:rPr lang="en-US" smtClean="0"/>
              <a:pPr/>
              <a:t>‹#›</a:t>
            </a:fld>
            <a:endParaRPr lang="en-US"/>
          </a:p>
        </p:txBody>
      </p:sp>
    </p:spTree>
    <p:extLst>
      <p:ext uri="{BB962C8B-B14F-4D97-AF65-F5344CB8AC3E}">
        <p14:creationId xmlns:p14="http://schemas.microsoft.com/office/powerpoint/2010/main" val="197938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6F126F1-09E6-DD49-A930-F17324943213}" type="datetimeFigureOut">
              <a:rPr lang="en-US" smtClean="0"/>
              <a:pPr/>
              <a:t>9/27/2019</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23B33F9F-74B2-CD4E-BB40-09FEFBADF761}" type="slidenum">
              <a:rPr lang="en-US" smtClean="0"/>
              <a:pPr/>
              <a:t>‹#›</a:t>
            </a:fld>
            <a:endParaRPr lang="en-US"/>
          </a:p>
        </p:txBody>
      </p:sp>
    </p:spTree>
    <p:extLst>
      <p:ext uri="{BB962C8B-B14F-4D97-AF65-F5344CB8AC3E}">
        <p14:creationId xmlns:p14="http://schemas.microsoft.com/office/powerpoint/2010/main" val="3356643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06F126F1-09E6-DD49-A930-F17324943213}" type="datetimeFigureOut">
              <a:rPr lang="en-US" smtClean="0"/>
              <a:pPr/>
              <a:t>9/27/2019</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08110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6F126F1-09E6-DD49-A930-F17324943213}" type="datetimeFigureOut">
              <a:rPr lang="en-US" smtClean="0"/>
              <a:pPr/>
              <a:t>9/27/2019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B33F9F-74B2-CD4E-BB40-09FEFBADF761}" type="slidenum">
              <a:rPr lang="en-US" smtClean="0"/>
              <a:pPr/>
              <a:t>‹#›</a:t>
            </a:fld>
            <a:endParaRPr lang="en-US"/>
          </a:p>
        </p:txBody>
      </p:sp>
    </p:spTree>
    <p:extLst>
      <p:ext uri="{BB962C8B-B14F-4D97-AF65-F5344CB8AC3E}">
        <p14:creationId xmlns:p14="http://schemas.microsoft.com/office/powerpoint/2010/main" val="2935188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F126F1-09E6-DD49-A930-F17324943213}" type="datetimeFigureOut">
              <a:rPr lang="en-US" smtClean="0"/>
              <a:pPr/>
              <a:t>9/27/2019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B33F9F-74B2-CD4E-BB40-09FEFBADF761}" type="slidenum">
              <a:rPr lang="en-US" smtClean="0"/>
              <a:pPr/>
              <a:t>‹#›</a:t>
            </a:fld>
            <a:endParaRPr lang="en-US"/>
          </a:p>
        </p:txBody>
      </p:sp>
    </p:spTree>
    <p:extLst>
      <p:ext uri="{BB962C8B-B14F-4D97-AF65-F5344CB8AC3E}">
        <p14:creationId xmlns:p14="http://schemas.microsoft.com/office/powerpoint/2010/main" val="2594104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F126F1-09E6-DD49-A930-F17324943213}" type="datetimeFigureOut">
              <a:rPr lang="en-US" smtClean="0"/>
              <a:pPr/>
              <a:t>9/27/2019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B33F9F-74B2-CD4E-BB40-09FEFBADF761}" type="slidenum">
              <a:rPr lang="en-US" smtClean="0"/>
              <a:pPr/>
              <a:t>‹#›</a:t>
            </a:fld>
            <a:endParaRPr lang="en-US"/>
          </a:p>
        </p:txBody>
      </p:sp>
    </p:spTree>
    <p:extLst>
      <p:ext uri="{BB962C8B-B14F-4D97-AF65-F5344CB8AC3E}">
        <p14:creationId xmlns:p14="http://schemas.microsoft.com/office/powerpoint/2010/main" val="54594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06F126F1-09E6-DD49-A930-F17324943213}" type="datetimeFigureOut">
              <a:rPr lang="en-US" smtClean="0"/>
              <a:pPr/>
              <a:t>9/27/2019</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23B33F9F-74B2-CD4E-BB40-09FEFBADF761}" type="slidenum">
              <a:rPr lang="en-US" smtClean="0"/>
              <a:pPr/>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494822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Equality, Justice and Politics </a:t>
            </a:r>
            <a:endParaRPr lang="en-US" dirty="0"/>
          </a:p>
        </p:txBody>
      </p:sp>
      <p:sp>
        <p:nvSpPr>
          <p:cNvPr id="3" name="Subtitle 2"/>
          <p:cNvSpPr>
            <a:spLocks noGrp="1"/>
          </p:cNvSpPr>
          <p:nvPr>
            <p:ph type="subTitle" idx="1"/>
          </p:nvPr>
        </p:nvSpPr>
        <p:spPr/>
        <p:txBody>
          <a:bodyPr/>
          <a:lstStyle/>
          <a:p>
            <a:r>
              <a:rPr lang="en-US" dirty="0" smtClean="0"/>
              <a:t>Phillip </a:t>
            </a:r>
            <a:r>
              <a:rPr lang="en-US" dirty="0" smtClean="0"/>
              <a:t>Morgan</a:t>
            </a:r>
          </a:p>
          <a:p>
            <a:r>
              <a:rPr lang="en-US" dirty="0" smtClean="0"/>
              <a:t>2019</a:t>
            </a:r>
            <a:endParaRPr lang="en-US" dirty="0"/>
          </a:p>
        </p:txBody>
      </p:sp>
      <p:pic>
        <p:nvPicPr>
          <p:cNvPr id="5" name="Picture 4" descr="4963953243_64554c7fb6.jpg"/>
          <p:cNvPicPr>
            <a:picLocks noChangeAspect="1"/>
          </p:cNvPicPr>
          <p:nvPr/>
        </p:nvPicPr>
        <p:blipFill>
          <a:blip r:embed="rId2"/>
          <a:stretch>
            <a:fillRect/>
          </a:stretch>
        </p:blipFill>
        <p:spPr>
          <a:xfrm>
            <a:off x="6935298" y="4455621"/>
            <a:ext cx="1869068" cy="1718502"/>
          </a:xfrm>
          <a:prstGeom prst="rect">
            <a:avLst/>
          </a:prstGeom>
        </p:spPr>
      </p:pic>
      <p:pic>
        <p:nvPicPr>
          <p:cNvPr id="6" name="Picture 5" descr="K205_1_Front (1).jpeg"/>
          <p:cNvPicPr>
            <a:picLocks noChangeAspect="1"/>
          </p:cNvPicPr>
          <p:nvPr/>
        </p:nvPicPr>
        <p:blipFill>
          <a:blip r:embed="rId3"/>
          <a:stretch>
            <a:fillRect/>
          </a:stretch>
        </p:blipFill>
        <p:spPr>
          <a:xfrm>
            <a:off x="6499869" y="183450"/>
            <a:ext cx="2095491" cy="180523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 this session we will….</a:t>
            </a:r>
            <a:endParaRPr lang="en-US" dirty="0"/>
          </a:p>
        </p:txBody>
      </p:sp>
      <p:sp>
        <p:nvSpPr>
          <p:cNvPr id="3" name="Content Placeholder 2"/>
          <p:cNvSpPr>
            <a:spLocks noGrp="1"/>
          </p:cNvSpPr>
          <p:nvPr>
            <p:ph idx="1"/>
          </p:nvPr>
        </p:nvSpPr>
        <p:spPr/>
        <p:txBody>
          <a:bodyPr/>
          <a:lstStyle/>
          <a:p>
            <a:r>
              <a:rPr lang="en-GB" dirty="0" smtClean="0"/>
              <a:t>Explore what is meant by </a:t>
            </a:r>
            <a:r>
              <a:rPr lang="en-GB" b="1" dirty="0" smtClean="0"/>
              <a:t>Equality</a:t>
            </a:r>
            <a:r>
              <a:rPr lang="en-GB" dirty="0"/>
              <a:t>,</a:t>
            </a:r>
            <a:r>
              <a:rPr lang="en-GB" dirty="0" smtClean="0"/>
              <a:t> Is it ‘top down’ or ‘bottom up’?</a:t>
            </a:r>
          </a:p>
          <a:p>
            <a:endParaRPr lang="en-GB" dirty="0"/>
          </a:p>
          <a:p>
            <a:r>
              <a:rPr lang="en-GB" dirty="0" smtClean="0"/>
              <a:t>Identify what forms of </a:t>
            </a:r>
            <a:r>
              <a:rPr lang="en-GB" b="1" dirty="0" smtClean="0"/>
              <a:t>Social Change </a:t>
            </a:r>
            <a:r>
              <a:rPr lang="en-GB" dirty="0" smtClean="0"/>
              <a:t>are needed to bring about a society that is truly equal and inclusive</a:t>
            </a:r>
          </a:p>
          <a:p>
            <a:endParaRPr lang="en-GB" dirty="0" smtClean="0"/>
          </a:p>
          <a:p>
            <a:r>
              <a:rPr lang="en-GB" dirty="0" smtClean="0"/>
              <a:t>Look at the relationship between the personal and the political.</a:t>
            </a:r>
          </a:p>
          <a:p>
            <a:endParaRPr lang="en-US" dirty="0"/>
          </a:p>
        </p:txBody>
      </p:sp>
      <p:pic>
        <p:nvPicPr>
          <p:cNvPr id="4" name="Picture 3"/>
          <p:cNvPicPr>
            <a:picLocks noChangeAspect="1"/>
          </p:cNvPicPr>
          <p:nvPr/>
        </p:nvPicPr>
        <p:blipFill>
          <a:blip r:embed="rId2"/>
          <a:stretch>
            <a:fillRect/>
          </a:stretch>
        </p:blipFill>
        <p:spPr>
          <a:xfrm>
            <a:off x="4946468" y="4268289"/>
            <a:ext cx="3683726" cy="2072096"/>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Class Debate</a:t>
            </a:r>
            <a:endParaRPr lang="en-GB" dirty="0"/>
          </a:p>
        </p:txBody>
      </p:sp>
      <p:sp>
        <p:nvSpPr>
          <p:cNvPr id="3" name="Content Placeholder 2"/>
          <p:cNvSpPr>
            <a:spLocks noGrp="1"/>
          </p:cNvSpPr>
          <p:nvPr>
            <p:ph idx="1"/>
          </p:nvPr>
        </p:nvSpPr>
        <p:spPr>
          <a:xfrm>
            <a:off x="822960" y="1845734"/>
            <a:ext cx="7543801" cy="4023360"/>
          </a:xfrm>
        </p:spPr>
        <p:txBody>
          <a:bodyPr/>
          <a:lstStyle/>
          <a:p>
            <a:r>
              <a:rPr lang="en-GB" dirty="0"/>
              <a:t>In your groups d</a:t>
            </a:r>
            <a:r>
              <a:rPr lang="en-GB" dirty="0" smtClean="0"/>
              <a:t>iscuss what is meant by ‘Brexit’…and</a:t>
            </a:r>
          </a:p>
          <a:p>
            <a:r>
              <a:rPr lang="en-GB" dirty="0" smtClean="0"/>
              <a:t>…What does ‘Brexit’ mean for you and your family?</a:t>
            </a:r>
          </a:p>
          <a:p>
            <a:r>
              <a:rPr lang="en-GB" dirty="0" smtClean="0"/>
              <a:t>If you choose to please cast your vote</a:t>
            </a:r>
          </a:p>
          <a:p>
            <a:endParaRPr lang="en-GB" dirty="0"/>
          </a:p>
          <a:p>
            <a:r>
              <a:rPr lang="en-GB" dirty="0" smtClean="0"/>
              <a:t>As to whether you wish to leave or stay in Europe.</a:t>
            </a:r>
          </a:p>
          <a:p>
            <a:endParaRPr lang="en-GB" dirty="0" smtClean="0"/>
          </a:p>
          <a:p>
            <a:r>
              <a:rPr lang="en-GB" dirty="0" smtClean="0"/>
              <a:t>Yes=Leave		No=Stay		In Europe</a:t>
            </a:r>
            <a:endParaRPr lang="en-GB" dirty="0"/>
          </a:p>
        </p:txBody>
      </p:sp>
    </p:spTree>
    <p:extLst>
      <p:ext uri="{BB962C8B-B14F-4D97-AF65-F5344CB8AC3E}">
        <p14:creationId xmlns:p14="http://schemas.microsoft.com/office/powerpoint/2010/main" val="3345136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Various Discourses</a:t>
            </a:r>
            <a:endParaRPr lang="en-US" dirty="0"/>
          </a:p>
        </p:txBody>
      </p:sp>
      <p:sp>
        <p:nvSpPr>
          <p:cNvPr id="3" name="Content Placeholder 2"/>
          <p:cNvSpPr>
            <a:spLocks noGrp="1"/>
          </p:cNvSpPr>
          <p:nvPr>
            <p:ph idx="1"/>
          </p:nvPr>
        </p:nvSpPr>
        <p:spPr/>
        <p:txBody>
          <a:bodyPr>
            <a:normAutofit/>
          </a:bodyPr>
          <a:lstStyle/>
          <a:p>
            <a:r>
              <a:rPr lang="en-GB" dirty="0" smtClean="0"/>
              <a:t>This module will set out to help you explore your understandings of equality and how this relates to other notions such as:</a:t>
            </a:r>
          </a:p>
          <a:p>
            <a:endParaRPr lang="en-GB" dirty="0" smtClean="0"/>
          </a:p>
          <a:p>
            <a:pPr lvl="1"/>
            <a:r>
              <a:rPr lang="en-GB" dirty="0" smtClean="0"/>
              <a:t>Social Justice</a:t>
            </a:r>
          </a:p>
          <a:p>
            <a:pPr lvl="1"/>
            <a:r>
              <a:rPr lang="en-GB" dirty="0" smtClean="0"/>
              <a:t>Equality </a:t>
            </a:r>
          </a:p>
          <a:p>
            <a:pPr lvl="1"/>
            <a:r>
              <a:rPr lang="en-GB" dirty="0" smtClean="0"/>
              <a:t>Sustainability</a:t>
            </a:r>
          </a:p>
          <a:p>
            <a:pPr lvl="1"/>
            <a:r>
              <a:rPr lang="en-GB" dirty="0"/>
              <a:t>Social Change</a:t>
            </a:r>
          </a:p>
          <a:p>
            <a:pPr lvl="1"/>
            <a:r>
              <a:rPr lang="en-GB" dirty="0" smtClean="0"/>
              <a:t>Democracy</a:t>
            </a:r>
          </a:p>
          <a:p>
            <a:pPr lvl="1"/>
            <a:r>
              <a:rPr lang="en-GB" dirty="0" smtClean="0"/>
              <a:t>Power </a:t>
            </a:r>
          </a:p>
          <a:p>
            <a:pPr lvl="1"/>
            <a:r>
              <a:rPr lang="en-GB" dirty="0" smtClean="0"/>
              <a:t>Political efficacy</a:t>
            </a:r>
          </a:p>
        </p:txBody>
      </p:sp>
      <p:pic>
        <p:nvPicPr>
          <p:cNvPr id="4" name="Picture 3"/>
          <p:cNvPicPr>
            <a:picLocks noChangeAspect="1"/>
          </p:cNvPicPr>
          <p:nvPr/>
        </p:nvPicPr>
        <p:blipFill>
          <a:blip r:embed="rId2"/>
          <a:stretch>
            <a:fillRect/>
          </a:stretch>
        </p:blipFill>
        <p:spPr>
          <a:xfrm>
            <a:off x="4142373" y="3637008"/>
            <a:ext cx="4677233" cy="259724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2016 Election</a:t>
            </a:r>
            <a:endParaRPr lang="en-US" dirty="0"/>
          </a:p>
        </p:txBody>
      </p:sp>
      <p:sp>
        <p:nvSpPr>
          <p:cNvPr id="3" name="Content Placeholder 2"/>
          <p:cNvSpPr>
            <a:spLocks noGrp="1"/>
          </p:cNvSpPr>
          <p:nvPr>
            <p:ph sz="half" idx="1"/>
          </p:nvPr>
        </p:nvSpPr>
        <p:spPr/>
        <p:txBody>
          <a:bodyPr/>
          <a:lstStyle/>
          <a:p>
            <a:r>
              <a:rPr lang="en-US" dirty="0" smtClean="0"/>
              <a:t>Who voted?</a:t>
            </a:r>
          </a:p>
          <a:p>
            <a:r>
              <a:rPr lang="en-US" dirty="0" smtClean="0"/>
              <a:t>Who did they vote for?</a:t>
            </a:r>
          </a:p>
          <a:p>
            <a:r>
              <a:rPr lang="en-US" dirty="0" smtClean="0"/>
              <a:t>How well are people ‘represented’ in UK Parliament?</a:t>
            </a:r>
          </a:p>
          <a:p>
            <a:r>
              <a:rPr lang="en-US" dirty="0" smtClean="0"/>
              <a:t>Did you vote for personality over policy in ‘Brexit’ vote?</a:t>
            </a:r>
          </a:p>
          <a:p>
            <a:r>
              <a:rPr lang="en-US" dirty="0" smtClean="0"/>
              <a:t>Does the ‘personal’  affect the result?</a:t>
            </a:r>
            <a:endParaRPr lang="en-US" dirty="0"/>
          </a:p>
        </p:txBody>
      </p:sp>
      <p:pic>
        <p:nvPicPr>
          <p:cNvPr id="5" name="Content Placeholder 4" descr="6a00d834b84a2453ef0134899babe4970c.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897755" y="2781300"/>
            <a:ext cx="3234690" cy="2152650"/>
          </a:xfrm>
        </p:spPr>
      </p:pic>
      <p:pic>
        <p:nvPicPr>
          <p:cNvPr id="4" name="Picture 3"/>
          <p:cNvPicPr>
            <a:picLocks noChangeAspect="1"/>
          </p:cNvPicPr>
          <p:nvPr/>
        </p:nvPicPr>
        <p:blipFill>
          <a:blip r:embed="rId3"/>
          <a:stretch>
            <a:fillRect/>
          </a:stretch>
        </p:blipFill>
        <p:spPr>
          <a:xfrm>
            <a:off x="6392091" y="178231"/>
            <a:ext cx="2391864" cy="1418902"/>
          </a:xfrm>
          <a:prstGeom prst="rect">
            <a:avLst/>
          </a:prstGeom>
        </p:spPr>
      </p:pic>
    </p:spTree>
    <p:extLst>
      <p:ext uri="{BB962C8B-B14F-4D97-AF65-F5344CB8AC3E}">
        <p14:creationId xmlns:p14="http://schemas.microsoft.com/office/powerpoint/2010/main" val="3268932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Election result</a:t>
            </a:r>
            <a:endParaRPr lang="en-US" dirty="0"/>
          </a:p>
        </p:txBody>
      </p:sp>
      <p:pic>
        <p:nvPicPr>
          <p:cNvPr id="4" name="Content Placeholder 3" descr="Screen-Shot-2015-02-06-at-14.44.31-1024x614.p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39770" y="1846263"/>
            <a:ext cx="6708909" cy="4022725"/>
          </a:xfrm>
        </p:spPr>
      </p:pic>
      <p:pic>
        <p:nvPicPr>
          <p:cNvPr id="3" name="Picture 2"/>
          <p:cNvPicPr>
            <a:picLocks noChangeAspect="1"/>
          </p:cNvPicPr>
          <p:nvPr/>
        </p:nvPicPr>
        <p:blipFill>
          <a:blip r:embed="rId3"/>
          <a:stretch>
            <a:fillRect/>
          </a:stretch>
        </p:blipFill>
        <p:spPr>
          <a:xfrm>
            <a:off x="6379957" y="172139"/>
            <a:ext cx="2587579" cy="1404112"/>
          </a:xfrm>
          <a:prstGeom prst="rect">
            <a:avLst/>
          </a:prstGeom>
        </p:spPr>
      </p:pic>
    </p:spTree>
    <p:extLst>
      <p:ext uri="{BB962C8B-B14F-4D97-AF65-F5344CB8AC3E}">
        <p14:creationId xmlns:p14="http://schemas.microsoft.com/office/powerpoint/2010/main" val="156316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In or out of Europe?!</a:t>
            </a:r>
            <a:endParaRPr lang="en-GB" b="1" dirty="0"/>
          </a:p>
        </p:txBody>
      </p:sp>
      <p:pic>
        <p:nvPicPr>
          <p:cNvPr id="4" name="Picture 3"/>
          <p:cNvPicPr>
            <a:picLocks noChangeAspect="1"/>
          </p:cNvPicPr>
          <p:nvPr/>
        </p:nvPicPr>
        <p:blipFill>
          <a:blip r:embed="rId2"/>
          <a:stretch>
            <a:fillRect/>
          </a:stretch>
        </p:blipFill>
        <p:spPr>
          <a:xfrm>
            <a:off x="1208721" y="1845734"/>
            <a:ext cx="6772275" cy="3381375"/>
          </a:xfrm>
          <a:prstGeom prst="rect">
            <a:avLst/>
          </a:prstGeom>
        </p:spPr>
      </p:pic>
    </p:spTree>
    <p:extLst>
      <p:ext uri="{BB962C8B-B14F-4D97-AF65-F5344CB8AC3E}">
        <p14:creationId xmlns:p14="http://schemas.microsoft.com/office/powerpoint/2010/main" val="1958933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‘Brexit’ Vote</a:t>
            </a:r>
            <a:br>
              <a:rPr lang="en-GB" dirty="0" smtClean="0"/>
            </a:br>
            <a:r>
              <a:rPr lang="en-GB" dirty="0" smtClean="0"/>
              <a:t>Group Exercise</a:t>
            </a:r>
            <a:endParaRPr lang="en-GB" dirty="0"/>
          </a:p>
        </p:txBody>
      </p:sp>
      <p:sp>
        <p:nvSpPr>
          <p:cNvPr id="3" name="Content Placeholder 2"/>
          <p:cNvSpPr>
            <a:spLocks noGrp="1"/>
          </p:cNvSpPr>
          <p:nvPr>
            <p:ph idx="1"/>
          </p:nvPr>
        </p:nvSpPr>
        <p:spPr/>
        <p:txBody>
          <a:bodyPr/>
          <a:lstStyle/>
          <a:p>
            <a:r>
              <a:rPr lang="en-GB" dirty="0" smtClean="0"/>
              <a:t>As a group consider the recent and current effects of the vote to leave Europe.</a:t>
            </a:r>
          </a:p>
          <a:p>
            <a:r>
              <a:rPr lang="en-GB" dirty="0" smtClean="0"/>
              <a:t>Consider and discuss both the positive and negative aspects for and against this decision</a:t>
            </a:r>
          </a:p>
          <a:p>
            <a:r>
              <a:rPr lang="en-GB" dirty="0" smtClean="0"/>
              <a:t>Report back to the group with an overview of issues which directly affect both the Personal and Political points </a:t>
            </a:r>
            <a:r>
              <a:rPr lang="en-GB" smtClean="0"/>
              <a:t>raised.</a:t>
            </a:r>
            <a:endParaRPr lang="en-GB" dirty="0" smtClean="0"/>
          </a:p>
        </p:txBody>
      </p:sp>
    </p:spTree>
    <p:extLst>
      <p:ext uri="{BB962C8B-B14F-4D97-AF65-F5344CB8AC3E}">
        <p14:creationId xmlns:p14="http://schemas.microsoft.com/office/powerpoint/2010/main" val="465753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ttps://avaazimages.s3.amazonaws.com/votespercent2.jpg"/>
          <p:cNvPicPr/>
          <p:nvPr/>
        </p:nvPicPr>
        <p:blipFill>
          <a:blip r:embed="rId2">
            <a:extLst>
              <a:ext uri="{28A0092B-C50C-407E-A947-70E740481C1C}">
                <a14:useLocalDpi xmlns:a14="http://schemas.microsoft.com/office/drawing/2010/main" val="0"/>
              </a:ext>
            </a:extLst>
          </a:blip>
          <a:srcRect/>
          <a:stretch>
            <a:fillRect/>
          </a:stretch>
        </p:blipFill>
        <p:spPr bwMode="auto">
          <a:xfrm>
            <a:off x="1340246" y="262527"/>
            <a:ext cx="6581206" cy="5590005"/>
          </a:xfrm>
          <a:prstGeom prst="rect">
            <a:avLst/>
          </a:prstGeom>
          <a:noFill/>
          <a:ln>
            <a:noFill/>
          </a:ln>
        </p:spPr>
      </p:pic>
    </p:spTree>
    <p:extLst>
      <p:ext uri="{BB962C8B-B14F-4D97-AF65-F5344CB8AC3E}">
        <p14:creationId xmlns:p14="http://schemas.microsoft.com/office/powerpoint/2010/main" val="1561044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proportional representation?</a:t>
            </a:r>
            <a:endParaRPr lang="en-US" dirty="0"/>
          </a:p>
        </p:txBody>
      </p:sp>
      <p:sp>
        <p:nvSpPr>
          <p:cNvPr id="3" name="Content Placeholder 2"/>
          <p:cNvSpPr>
            <a:spLocks noGrp="1"/>
          </p:cNvSpPr>
          <p:nvPr>
            <p:ph idx="1"/>
          </p:nvPr>
        </p:nvSpPr>
        <p:spPr/>
        <p:txBody>
          <a:bodyPr/>
          <a:lstStyle/>
          <a:p>
            <a:r>
              <a:rPr lang="en-US" dirty="0" smtClean="0"/>
              <a:t>Should we adopt a system of proportional representation?</a:t>
            </a:r>
          </a:p>
          <a:p>
            <a:r>
              <a:rPr lang="en-US" dirty="0" smtClean="0"/>
              <a:t>Should we abandon geographic constituencies and adopt social ones (reflecting the population in terms of gender, sexuality, ethnicity, religion…etc.)?</a:t>
            </a:r>
          </a:p>
          <a:p>
            <a:endParaRPr lang="en-US" dirty="0"/>
          </a:p>
          <a:p>
            <a:r>
              <a:rPr lang="en-US" dirty="0" smtClean="0"/>
              <a:t>Do you think </a:t>
            </a:r>
            <a:r>
              <a:rPr lang="en-US" b="1" dirty="0" smtClean="0"/>
              <a:t>YOU</a:t>
            </a:r>
            <a:r>
              <a:rPr lang="en-US" dirty="0" smtClean="0"/>
              <a:t> are being represented?</a:t>
            </a:r>
            <a:endParaRPr lang="en-US" dirty="0"/>
          </a:p>
        </p:txBody>
      </p:sp>
      <p:pic>
        <p:nvPicPr>
          <p:cNvPr id="5" name="Picture 4"/>
          <p:cNvPicPr>
            <a:picLocks noChangeAspect="1"/>
          </p:cNvPicPr>
          <p:nvPr/>
        </p:nvPicPr>
        <p:blipFill>
          <a:blip r:embed="rId2"/>
          <a:stretch>
            <a:fillRect/>
          </a:stretch>
        </p:blipFill>
        <p:spPr>
          <a:xfrm>
            <a:off x="5248601" y="3857414"/>
            <a:ext cx="3486232" cy="2340564"/>
          </a:xfrm>
          <a:prstGeom prst="rect">
            <a:avLst/>
          </a:prstGeom>
        </p:spPr>
      </p:pic>
    </p:spTree>
    <p:extLst>
      <p:ext uri="{BB962C8B-B14F-4D97-AF65-F5344CB8AC3E}">
        <p14:creationId xmlns:p14="http://schemas.microsoft.com/office/powerpoint/2010/main" val="18480622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3030" y="891265"/>
            <a:ext cx="7543800" cy="727167"/>
          </a:xfrm>
        </p:spPr>
        <p:txBody>
          <a:bodyPr/>
          <a:lstStyle/>
          <a:p>
            <a:r>
              <a:rPr lang="en-US" dirty="0" smtClean="0"/>
              <a:t>To PR or not to PR?</a:t>
            </a:r>
            <a:endParaRPr lang="en-US" dirty="0"/>
          </a:p>
        </p:txBody>
      </p:sp>
      <p:sp>
        <p:nvSpPr>
          <p:cNvPr id="3" name="Content Placeholder 2"/>
          <p:cNvSpPr>
            <a:spLocks noGrp="1"/>
          </p:cNvSpPr>
          <p:nvPr>
            <p:ph idx="1"/>
          </p:nvPr>
        </p:nvSpPr>
        <p:spPr>
          <a:xfrm>
            <a:off x="822960" y="1946243"/>
            <a:ext cx="7556313" cy="5146593"/>
          </a:xfrm>
        </p:spPr>
        <p:txBody>
          <a:bodyPr>
            <a:normAutofit/>
          </a:bodyPr>
          <a:lstStyle/>
          <a:p>
            <a:pPr>
              <a:buFont typeface="Wingdings" panose="05000000000000000000" pitchFamily="2" charset="2"/>
              <a:buChar char="§"/>
            </a:pPr>
            <a:r>
              <a:rPr lang="en-US" sz="2300" dirty="0" smtClean="0"/>
              <a:t>May offer minority </a:t>
            </a:r>
            <a:r>
              <a:rPr lang="en-US" sz="2300" dirty="0"/>
              <a:t>parties and independent candidates a better chance of winning seats in Parliament.</a:t>
            </a:r>
          </a:p>
          <a:p>
            <a:pPr>
              <a:buFont typeface="Wingdings" panose="05000000000000000000" pitchFamily="2" charset="2"/>
              <a:buChar char="§"/>
            </a:pPr>
            <a:r>
              <a:rPr lang="en-US" sz="2300" dirty="0"/>
              <a:t>The current First Past the Post electoral system is considered unrepresentative, as candidates can be elected with a very small share of the votes while all other votes cast in the constituency are wasted.</a:t>
            </a:r>
          </a:p>
          <a:p>
            <a:pPr>
              <a:buFont typeface="Wingdings" panose="05000000000000000000" pitchFamily="2" charset="2"/>
              <a:buChar char="§"/>
            </a:pPr>
            <a:r>
              <a:rPr lang="en-US" sz="2300" dirty="0"/>
              <a:t>PR ensures that the parties would have to appeal to their core supporters, rather than a small number of so called ‘swing voters’ in marginal seats.</a:t>
            </a:r>
          </a:p>
          <a:p>
            <a:pPr>
              <a:buFont typeface="Wingdings" panose="05000000000000000000" pitchFamily="2" charset="2"/>
              <a:buChar char="§"/>
            </a:pPr>
            <a:r>
              <a:rPr lang="en-US" sz="2300" dirty="0"/>
              <a:t>It could be argued that PR delivers fairer treatment of minority parties and independent candidates</a:t>
            </a:r>
          </a:p>
          <a:p>
            <a:pPr>
              <a:buFont typeface="Wingdings" panose="05000000000000000000" pitchFamily="2" charset="2"/>
              <a:buChar char="§"/>
            </a:pPr>
            <a:endParaRPr lang="en-US" dirty="0"/>
          </a:p>
        </p:txBody>
      </p:sp>
      <p:pic>
        <p:nvPicPr>
          <p:cNvPr id="4" name="Picture 3"/>
          <p:cNvPicPr>
            <a:picLocks noChangeAspect="1"/>
          </p:cNvPicPr>
          <p:nvPr/>
        </p:nvPicPr>
        <p:blipFill>
          <a:blip r:embed="rId2"/>
          <a:stretch>
            <a:fillRect/>
          </a:stretch>
        </p:blipFill>
        <p:spPr>
          <a:xfrm>
            <a:off x="6459715" y="46533"/>
            <a:ext cx="2536240" cy="1689463"/>
          </a:xfrm>
          <a:prstGeom prst="rect">
            <a:avLst/>
          </a:prstGeom>
        </p:spPr>
      </p:pic>
    </p:spTree>
    <p:extLst>
      <p:ext uri="{BB962C8B-B14F-4D97-AF65-F5344CB8AC3E}">
        <p14:creationId xmlns:p14="http://schemas.microsoft.com/office/powerpoint/2010/main" val="21618228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Yes:</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US" dirty="0"/>
              <a:t>Under PR fewer votes are ‘wasted’ as more people’s preferences are taken into account</a:t>
            </a:r>
          </a:p>
          <a:p>
            <a:pPr>
              <a:buFont typeface="Wingdings" panose="05000000000000000000" pitchFamily="2" charset="2"/>
              <a:buChar char="§"/>
            </a:pPr>
            <a:r>
              <a:rPr lang="en-US" dirty="0" smtClean="0"/>
              <a:t>PR potentially offers greater and more-representative choice for voters.</a:t>
            </a:r>
            <a:endParaRPr lang="en-US" dirty="0"/>
          </a:p>
          <a:p>
            <a:pPr>
              <a:buFont typeface="Wingdings" panose="05000000000000000000" pitchFamily="2" charset="2"/>
              <a:buChar char="§"/>
            </a:pPr>
            <a:r>
              <a:rPr lang="en-US" dirty="0"/>
              <a:t>PR may encourage turn-out and reduce apathy.</a:t>
            </a:r>
          </a:p>
          <a:p>
            <a:pPr>
              <a:buFont typeface="Wingdings" panose="05000000000000000000" pitchFamily="2" charset="2"/>
              <a:buChar char="§"/>
            </a:pPr>
            <a:r>
              <a:rPr lang="en-US" dirty="0"/>
              <a:t>PR rarely produces an absolute majority for one party, however, it could be argued that PR ensures greater continuity of government and requires greater consensus in policy-making.</a:t>
            </a:r>
          </a:p>
          <a:p>
            <a:pPr>
              <a:buFont typeface="Wingdings" panose="05000000000000000000" pitchFamily="2" charset="2"/>
              <a:buChar char="§"/>
            </a:pPr>
            <a:endParaRPr lang="en-US" dirty="0"/>
          </a:p>
        </p:txBody>
      </p:sp>
      <p:pic>
        <p:nvPicPr>
          <p:cNvPr id="4" name="Picture 3"/>
          <p:cNvPicPr>
            <a:picLocks noChangeAspect="1"/>
          </p:cNvPicPr>
          <p:nvPr/>
        </p:nvPicPr>
        <p:blipFill>
          <a:blip r:embed="rId2"/>
          <a:stretch>
            <a:fillRect/>
          </a:stretch>
        </p:blipFill>
        <p:spPr>
          <a:xfrm>
            <a:off x="5096358" y="4389396"/>
            <a:ext cx="3864761" cy="1855202"/>
          </a:xfrm>
          <a:prstGeom prst="rect">
            <a:avLst/>
          </a:prstGeom>
        </p:spPr>
      </p:pic>
    </p:spTree>
    <p:extLst>
      <p:ext uri="{BB962C8B-B14F-4D97-AF65-F5344CB8AC3E}">
        <p14:creationId xmlns:p14="http://schemas.microsoft.com/office/powerpoint/2010/main" val="1863177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a:t>
            </a:r>
            <a:endParaRPr lang="en-US" dirty="0"/>
          </a:p>
        </p:txBody>
      </p:sp>
      <p:sp>
        <p:nvSpPr>
          <p:cNvPr id="3" name="Content Placeholder 2"/>
          <p:cNvSpPr>
            <a:spLocks noGrp="1"/>
          </p:cNvSpPr>
          <p:nvPr>
            <p:ph idx="1"/>
          </p:nvPr>
        </p:nvSpPr>
        <p:spPr>
          <a:xfrm>
            <a:off x="498474" y="2037806"/>
            <a:ext cx="7868286" cy="3701143"/>
          </a:xfrm>
        </p:spPr>
        <p:txBody>
          <a:bodyPr>
            <a:normAutofit/>
          </a:bodyPr>
          <a:lstStyle/>
          <a:p>
            <a:pPr>
              <a:buFont typeface="Wingdings" panose="05000000000000000000" pitchFamily="2" charset="2"/>
              <a:buChar char="§"/>
            </a:pPr>
            <a:r>
              <a:rPr lang="en-US" dirty="0"/>
              <a:t>Under FPTP, MPs serve the constituency they campaign in. This makes them more inclined to tackle important local issues.</a:t>
            </a:r>
          </a:p>
          <a:p>
            <a:pPr>
              <a:buFont typeface="Wingdings" panose="05000000000000000000" pitchFamily="2" charset="2"/>
              <a:buChar char="§"/>
            </a:pPr>
            <a:r>
              <a:rPr lang="en-US" dirty="0"/>
              <a:t>PR can potentially provide a route for extremists to force their way into the political mainstream: under a FPTP electoral system this would be unlikely to happen.</a:t>
            </a:r>
          </a:p>
          <a:p>
            <a:pPr>
              <a:buFont typeface="Wingdings" panose="05000000000000000000" pitchFamily="2" charset="2"/>
              <a:buChar char="§"/>
            </a:pPr>
            <a:r>
              <a:rPr lang="en-US" dirty="0"/>
              <a:t>Some would say that PR produces ‘weak’ coalition governments rather than ‘strong’ majority governments, which arguably can lead to indecision, compromise and even legislative paralysis.</a:t>
            </a:r>
          </a:p>
          <a:p>
            <a:pPr>
              <a:buFont typeface="Wingdings" panose="05000000000000000000" pitchFamily="2" charset="2"/>
              <a:buChar char="§"/>
            </a:pPr>
            <a:endParaRPr lang="en-US" dirty="0"/>
          </a:p>
        </p:txBody>
      </p:sp>
      <p:pic>
        <p:nvPicPr>
          <p:cNvPr id="4" name="Picture 3"/>
          <p:cNvPicPr>
            <a:picLocks noChangeAspect="1"/>
          </p:cNvPicPr>
          <p:nvPr/>
        </p:nvPicPr>
        <p:blipFill>
          <a:blip r:embed="rId2"/>
          <a:stretch>
            <a:fillRect/>
          </a:stretch>
        </p:blipFill>
        <p:spPr>
          <a:xfrm>
            <a:off x="7438011" y="4405332"/>
            <a:ext cx="1627612" cy="1790373"/>
          </a:xfrm>
          <a:prstGeom prst="rect">
            <a:avLst/>
          </a:prstGeom>
        </p:spPr>
      </p:pic>
    </p:spTree>
    <p:extLst>
      <p:ext uri="{BB962C8B-B14F-4D97-AF65-F5344CB8AC3E}">
        <p14:creationId xmlns:p14="http://schemas.microsoft.com/office/powerpoint/2010/main" val="17503401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US" dirty="0" smtClean="0"/>
              <a:t>P</a:t>
            </a:r>
            <a:r>
              <a:rPr lang="en-US" dirty="0"/>
              <a:t>R can also reduce accountability to voters, as an ousted party of government can retain office by finding new coalition partners after an election.</a:t>
            </a:r>
          </a:p>
          <a:p>
            <a:pPr>
              <a:buFont typeface="Wingdings" panose="05000000000000000000" pitchFamily="2" charset="2"/>
              <a:buChar char="§"/>
            </a:pPr>
            <a:r>
              <a:rPr lang="en-US" dirty="0"/>
              <a:t>The adoption of PR list systems weakens the link between the elected representative and his or her constituency.</a:t>
            </a:r>
          </a:p>
          <a:p>
            <a:pPr>
              <a:buFont typeface="Wingdings" panose="05000000000000000000" pitchFamily="2" charset="2"/>
              <a:buChar char="§"/>
            </a:pPr>
            <a:r>
              <a:rPr lang="en-US" dirty="0"/>
              <a:t>The greater complexity and choice that PR allows can put voters off voting, by requiring them to have a greater knowledge of individual and party positions.</a:t>
            </a:r>
          </a:p>
          <a:p>
            <a:pPr>
              <a:buFont typeface="Wingdings" panose="05000000000000000000" pitchFamily="2" charset="2"/>
              <a:buChar char="§"/>
            </a:pPr>
            <a:endParaRPr lang="en-US" dirty="0"/>
          </a:p>
        </p:txBody>
      </p:sp>
      <p:pic>
        <p:nvPicPr>
          <p:cNvPr id="4" name="Picture 3"/>
          <p:cNvPicPr>
            <a:picLocks noChangeAspect="1"/>
          </p:cNvPicPr>
          <p:nvPr/>
        </p:nvPicPr>
        <p:blipFill>
          <a:blip r:embed="rId2"/>
          <a:stretch>
            <a:fillRect/>
          </a:stretch>
        </p:blipFill>
        <p:spPr>
          <a:xfrm>
            <a:off x="6487885" y="4243251"/>
            <a:ext cx="2656115" cy="1992086"/>
          </a:xfrm>
          <a:prstGeom prst="rect">
            <a:avLst/>
          </a:prstGeom>
        </p:spPr>
      </p:pic>
    </p:spTree>
    <p:extLst>
      <p:ext uri="{BB962C8B-B14F-4D97-AF65-F5344CB8AC3E}">
        <p14:creationId xmlns:p14="http://schemas.microsoft.com/office/powerpoint/2010/main" val="16544783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Lets go back to Election Night….</a:t>
            </a:r>
            <a:endParaRPr lang="en-US" dirty="0"/>
          </a:p>
        </p:txBody>
      </p:sp>
      <p:sp>
        <p:nvSpPr>
          <p:cNvPr id="3" name="Content Placeholder 2"/>
          <p:cNvSpPr>
            <a:spLocks noGrp="1"/>
          </p:cNvSpPr>
          <p:nvPr>
            <p:ph sz="half" idx="1"/>
          </p:nvPr>
        </p:nvSpPr>
        <p:spPr/>
        <p:txBody>
          <a:bodyPr/>
          <a:lstStyle/>
          <a:p>
            <a:r>
              <a:rPr lang="en-US" dirty="0" smtClean="0"/>
              <a:t>Were you happy about the result?</a:t>
            </a:r>
          </a:p>
          <a:p>
            <a:r>
              <a:rPr lang="en-US" dirty="0" smtClean="0"/>
              <a:t>Were you sad/ angry about the result?</a:t>
            </a:r>
          </a:p>
          <a:p>
            <a:r>
              <a:rPr lang="en-US" dirty="0" smtClean="0"/>
              <a:t>Were you oblivious to the result? </a:t>
            </a:r>
          </a:p>
          <a:p>
            <a:r>
              <a:rPr lang="en-US" dirty="0" smtClean="0"/>
              <a:t>Do you feel hopeful for the future? Or worried about the future of policy?  How do you base that decision?</a:t>
            </a:r>
            <a:endParaRPr lang="en-US" dirty="0"/>
          </a:p>
        </p:txBody>
      </p:sp>
      <p:pic>
        <p:nvPicPr>
          <p:cNvPr id="5" name="Content Placeholder 4" descr="1335679_orig.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728663" y="2178864"/>
            <a:ext cx="4219239" cy="3411556"/>
          </a:xfrm>
        </p:spPr>
      </p:pic>
    </p:spTree>
    <p:extLst>
      <p:ext uri="{BB962C8B-B14F-4D97-AF65-F5344CB8AC3E}">
        <p14:creationId xmlns:p14="http://schemas.microsoft.com/office/powerpoint/2010/main" val="10805367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Think about the impact of all the above on the political system</a:t>
            </a:r>
            <a:endParaRPr lang="en-US" dirty="0"/>
          </a:p>
        </p:txBody>
      </p:sp>
      <p:sp>
        <p:nvSpPr>
          <p:cNvPr id="5" name="Content Placeholder 4"/>
          <p:cNvSpPr>
            <a:spLocks noGrp="1"/>
          </p:cNvSpPr>
          <p:nvPr>
            <p:ph idx="1"/>
          </p:nvPr>
        </p:nvSpPr>
        <p:spPr/>
        <p:txBody>
          <a:bodyPr/>
          <a:lstStyle/>
          <a:p>
            <a:r>
              <a:rPr lang="en-US" dirty="0" smtClean="0"/>
              <a:t>Should voting be about ‘emotion’ – how you FEEL about politicians, political parties, manifestos?</a:t>
            </a:r>
          </a:p>
          <a:p>
            <a:r>
              <a:rPr lang="en-US" dirty="0" smtClean="0"/>
              <a:t>Or about rational thought – making assessments about the economic, social etc. impact of each policy and weighing up the overall advantages?</a:t>
            </a:r>
            <a:endParaRPr lang="en-US" dirty="0"/>
          </a:p>
        </p:txBody>
      </p:sp>
      <p:pic>
        <p:nvPicPr>
          <p:cNvPr id="3" name="Picture 2"/>
          <p:cNvPicPr>
            <a:picLocks noChangeAspect="1"/>
          </p:cNvPicPr>
          <p:nvPr/>
        </p:nvPicPr>
        <p:blipFill>
          <a:blip r:embed="rId2"/>
          <a:stretch>
            <a:fillRect/>
          </a:stretch>
        </p:blipFill>
        <p:spPr>
          <a:xfrm>
            <a:off x="465314" y="3857897"/>
            <a:ext cx="3575462" cy="2011197"/>
          </a:xfrm>
          <a:prstGeom prst="rect">
            <a:avLst/>
          </a:prstGeom>
        </p:spPr>
      </p:pic>
      <p:pic>
        <p:nvPicPr>
          <p:cNvPr id="4" name="Picture 3"/>
          <p:cNvPicPr>
            <a:picLocks noChangeAspect="1"/>
          </p:cNvPicPr>
          <p:nvPr/>
        </p:nvPicPr>
        <p:blipFill>
          <a:blip r:embed="rId3"/>
          <a:stretch>
            <a:fillRect/>
          </a:stretch>
        </p:blipFill>
        <p:spPr>
          <a:xfrm>
            <a:off x="5416732" y="3656572"/>
            <a:ext cx="2950028" cy="2212521"/>
          </a:xfrm>
          <a:prstGeom prst="rect">
            <a:avLst/>
          </a:prstGeom>
        </p:spPr>
      </p:pic>
    </p:spTree>
    <p:extLst>
      <p:ext uri="{BB962C8B-B14F-4D97-AF65-F5344CB8AC3E}">
        <p14:creationId xmlns:p14="http://schemas.microsoft.com/office/powerpoint/2010/main" val="374860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politics of emotion and the emotion of politics?</a:t>
            </a:r>
            <a:endParaRPr lang="en-US" dirty="0"/>
          </a:p>
        </p:txBody>
      </p:sp>
      <p:sp>
        <p:nvSpPr>
          <p:cNvPr id="3" name="Content Placeholder 2"/>
          <p:cNvSpPr>
            <a:spLocks noGrp="1"/>
          </p:cNvSpPr>
          <p:nvPr>
            <p:ph sz="half" idx="1"/>
          </p:nvPr>
        </p:nvSpPr>
        <p:spPr/>
        <p:txBody>
          <a:bodyPr>
            <a:normAutofit/>
          </a:bodyPr>
          <a:lstStyle/>
          <a:p>
            <a:r>
              <a:rPr lang="en-US" sz="3200" dirty="0" smtClean="0"/>
              <a:t>Should politics be ‘</a:t>
            </a:r>
            <a:r>
              <a:rPr lang="en-US" sz="3200" b="1" dirty="0" smtClean="0"/>
              <a:t>emotional</a:t>
            </a:r>
            <a:r>
              <a:rPr lang="en-US" sz="3200" dirty="0" smtClean="0"/>
              <a:t>’ ?</a:t>
            </a:r>
          </a:p>
          <a:p>
            <a:endParaRPr lang="en-US" sz="3200" dirty="0"/>
          </a:p>
          <a:p>
            <a:endParaRPr lang="en-US" sz="3200" dirty="0" smtClean="0"/>
          </a:p>
          <a:p>
            <a:endParaRPr lang="en-US" sz="3200" dirty="0"/>
          </a:p>
          <a:p>
            <a:r>
              <a:rPr lang="en-US" sz="3200" dirty="0" smtClean="0"/>
              <a:t>Are you ‘emotional’ about politics?</a:t>
            </a:r>
            <a:endParaRPr lang="en-US" sz="3200" dirty="0"/>
          </a:p>
        </p:txBody>
      </p:sp>
      <p:pic>
        <p:nvPicPr>
          <p:cNvPr id="5" name="Content Placeholder 4" descr="Bringing_Emotion_to_B2B_Content_Marketing.jpg"/>
          <p:cNvPicPr>
            <a:picLocks noGrp="1" noChangeAspect="1"/>
          </p:cNvPicPr>
          <p:nvPr>
            <p:ph sz="half" idx="2"/>
          </p:nvPr>
        </p:nvPicPr>
        <p:blipFill>
          <a:blip r:embed="rId2">
            <a:extLst>
              <a:ext uri="{28A0092B-C50C-407E-A947-70E740481C1C}">
                <a14:useLocalDpi xmlns:a14="http://schemas.microsoft.com/office/drawing/2010/main" val="0"/>
              </a:ext>
            </a:extLst>
          </a:blip>
          <a:srcRect t="-70934" b="-70934"/>
          <a:stretch>
            <a:fillRect/>
          </a:stretch>
        </p:blipFill>
        <p:spPr>
          <a:xfrm>
            <a:off x="3666456" y="1463448"/>
            <a:ext cx="4792288" cy="4140200"/>
          </a:xfrm>
        </p:spPr>
      </p:pic>
    </p:spTree>
    <p:extLst>
      <p:ext uri="{BB962C8B-B14F-4D97-AF65-F5344CB8AC3E}">
        <p14:creationId xmlns:p14="http://schemas.microsoft.com/office/powerpoint/2010/main" val="35079955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Consider this statement:</a:t>
            </a:r>
            <a:endParaRPr lang="en-US" dirty="0"/>
          </a:p>
        </p:txBody>
      </p:sp>
      <p:sp>
        <p:nvSpPr>
          <p:cNvPr id="6" name="Content Placeholder 5"/>
          <p:cNvSpPr>
            <a:spLocks noGrp="1"/>
          </p:cNvSpPr>
          <p:nvPr>
            <p:ph idx="1"/>
          </p:nvPr>
        </p:nvSpPr>
        <p:spPr/>
        <p:txBody>
          <a:bodyPr>
            <a:noAutofit/>
          </a:bodyPr>
          <a:lstStyle/>
          <a:p>
            <a:r>
              <a:rPr lang="en-US" sz="3200" dirty="0"/>
              <a:t> </a:t>
            </a:r>
            <a:r>
              <a:rPr lang="en-US" sz="3200" dirty="0" smtClean="0"/>
              <a:t>“…emotion </a:t>
            </a:r>
            <a:r>
              <a:rPr lang="en-US" sz="3200" dirty="0"/>
              <a:t>should not be admitted to the work of the judiciary or legislature. The responsible cast of mind is one of cool, well-informed, rational thought. The model democratic citizen, judge, or elected official scrutinizes the facts, considers relevant rational arguments, weighs the options, and makes a </a:t>
            </a:r>
            <a:r>
              <a:rPr lang="en-US" sz="3200" dirty="0" smtClean="0"/>
              <a:t>decision”</a:t>
            </a:r>
          </a:p>
          <a:p>
            <a:r>
              <a:rPr lang="en-US" sz="3200" dirty="0" smtClean="0"/>
              <a:t>(</a:t>
            </a:r>
            <a:r>
              <a:rPr lang="en-US" sz="3200" dirty="0" err="1" smtClean="0"/>
              <a:t>Hordern</a:t>
            </a:r>
            <a:r>
              <a:rPr lang="en-US" sz="3200" dirty="0" smtClean="0"/>
              <a:t>, 2012).</a:t>
            </a:r>
            <a:r>
              <a:rPr lang="en-GB" sz="3200" dirty="0" smtClean="0"/>
              <a:t> </a:t>
            </a:r>
            <a:endParaRPr lang="en-US" sz="3200" dirty="0"/>
          </a:p>
        </p:txBody>
      </p:sp>
    </p:spTree>
    <p:extLst>
      <p:ext uri="{BB962C8B-B14F-4D97-AF65-F5344CB8AC3E}">
        <p14:creationId xmlns:p14="http://schemas.microsoft.com/office/powerpoint/2010/main" val="3810998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Politicians and emotion? </a:t>
            </a:r>
            <a:endParaRPr lang="en-US" dirty="0"/>
          </a:p>
        </p:txBody>
      </p:sp>
      <p:sp>
        <p:nvSpPr>
          <p:cNvPr id="3" name="Content Placeholder 2"/>
          <p:cNvSpPr>
            <a:spLocks noGrp="1"/>
          </p:cNvSpPr>
          <p:nvPr>
            <p:ph idx="1"/>
          </p:nvPr>
        </p:nvSpPr>
        <p:spPr>
          <a:xfrm>
            <a:off x="822960" y="1845734"/>
            <a:ext cx="7267304" cy="3867089"/>
          </a:xfrm>
        </p:spPr>
        <p:txBody>
          <a:bodyPr>
            <a:normAutofit/>
          </a:bodyPr>
          <a:lstStyle/>
          <a:p>
            <a:r>
              <a:rPr lang="en-US" sz="2400" dirty="0" smtClean="0"/>
              <a:t>“</a:t>
            </a:r>
            <a:r>
              <a:rPr lang="en-US" sz="2400" dirty="0"/>
              <a:t>The charge suggests that appealing to people’s emotions is </a:t>
            </a:r>
            <a:r>
              <a:rPr lang="en-US" sz="2400" b="1" dirty="0"/>
              <a:t>anti-democratic </a:t>
            </a:r>
            <a:r>
              <a:rPr lang="en-US" sz="2400" dirty="0"/>
              <a:t>because emotions bypass rational thought and draw people into easy approbation or disapprobation of political plans. It targets political leaders whose speeches stimulate frenzied adulation, electoral activism, and, all too often, the stigmatization of some despised minority”. </a:t>
            </a:r>
          </a:p>
          <a:p>
            <a:r>
              <a:rPr lang="en-US" sz="2400" dirty="0" err="1"/>
              <a:t>Horden</a:t>
            </a:r>
            <a:r>
              <a:rPr lang="en-US" sz="2400" dirty="0"/>
              <a:t>, J. (2012)</a:t>
            </a:r>
          </a:p>
          <a:p>
            <a:endParaRPr lang="en-US" sz="2400" dirty="0"/>
          </a:p>
        </p:txBody>
      </p:sp>
      <p:pic>
        <p:nvPicPr>
          <p:cNvPr id="4" name="Picture 3"/>
          <p:cNvPicPr>
            <a:picLocks noChangeAspect="1"/>
          </p:cNvPicPr>
          <p:nvPr/>
        </p:nvPicPr>
        <p:blipFill>
          <a:blip r:embed="rId2"/>
          <a:stretch>
            <a:fillRect/>
          </a:stretch>
        </p:blipFill>
        <p:spPr>
          <a:xfrm>
            <a:off x="4929052" y="3883935"/>
            <a:ext cx="4119153" cy="2316231"/>
          </a:xfrm>
          <a:prstGeom prst="rect">
            <a:avLst/>
          </a:prstGeom>
        </p:spPr>
      </p:pic>
    </p:spTree>
    <p:extLst>
      <p:ext uri="{BB962C8B-B14F-4D97-AF65-F5344CB8AC3E}">
        <p14:creationId xmlns:p14="http://schemas.microsoft.com/office/powerpoint/2010/main" val="3636654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However…</a:t>
            </a:r>
            <a:endParaRPr lang="en-US" dirty="0"/>
          </a:p>
        </p:txBody>
      </p:sp>
      <p:sp>
        <p:nvSpPr>
          <p:cNvPr id="3" name="Content Placeholder 2"/>
          <p:cNvSpPr>
            <a:spLocks noGrp="1"/>
          </p:cNvSpPr>
          <p:nvPr>
            <p:ph idx="1"/>
          </p:nvPr>
        </p:nvSpPr>
        <p:spPr/>
        <p:txBody>
          <a:bodyPr/>
          <a:lstStyle/>
          <a:p>
            <a:r>
              <a:rPr lang="en-US" dirty="0" smtClean="0"/>
              <a:t>According to </a:t>
            </a:r>
            <a:r>
              <a:rPr lang="en-US" dirty="0" err="1" smtClean="0"/>
              <a:t>Borgida</a:t>
            </a:r>
            <a:r>
              <a:rPr lang="en-US" dirty="0" smtClean="0"/>
              <a:t> et al (2009) politicians use rhetoric and emotion to ‘sway’ the electorate</a:t>
            </a:r>
          </a:p>
          <a:p>
            <a:r>
              <a:rPr lang="en-US" dirty="0" smtClean="0"/>
              <a:t>They do this by using ‘predictions’ about the likely outcome of a policy proposal</a:t>
            </a:r>
          </a:p>
          <a:p>
            <a:r>
              <a:rPr lang="en-US" dirty="0" err="1" smtClean="0"/>
              <a:t>Borgida</a:t>
            </a:r>
            <a:r>
              <a:rPr lang="en-US" dirty="0" smtClean="0"/>
              <a:t> et al based their research on a “particular </a:t>
            </a:r>
            <a:r>
              <a:rPr lang="en-US" dirty="0"/>
              <a:t>type of rhetorical appeal–those based on emotionally charged predictions about policy </a:t>
            </a:r>
            <a:r>
              <a:rPr lang="en-US" dirty="0" smtClean="0"/>
              <a:t>consequences”. </a:t>
            </a:r>
          </a:p>
        </p:txBody>
      </p:sp>
      <p:pic>
        <p:nvPicPr>
          <p:cNvPr id="4" name="Picture 3"/>
          <p:cNvPicPr>
            <a:picLocks noChangeAspect="1"/>
          </p:cNvPicPr>
          <p:nvPr/>
        </p:nvPicPr>
        <p:blipFill>
          <a:blip r:embed="rId2"/>
          <a:stretch>
            <a:fillRect/>
          </a:stretch>
        </p:blipFill>
        <p:spPr>
          <a:xfrm>
            <a:off x="5799909" y="3981994"/>
            <a:ext cx="3060518" cy="2295389"/>
          </a:xfrm>
          <a:prstGeom prst="rect">
            <a:avLst/>
          </a:prstGeom>
        </p:spPr>
      </p:pic>
    </p:spTree>
    <p:extLst>
      <p:ext uri="{BB962C8B-B14F-4D97-AF65-F5344CB8AC3E}">
        <p14:creationId xmlns:p14="http://schemas.microsoft.com/office/powerpoint/2010/main" val="12858346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Politics of Rhetoric</a:t>
            </a:r>
            <a:endParaRPr lang="en-US" dirty="0"/>
          </a:p>
        </p:txBody>
      </p:sp>
      <p:sp>
        <p:nvSpPr>
          <p:cNvPr id="3" name="Content Placeholder 2"/>
          <p:cNvSpPr>
            <a:spLocks noGrp="1"/>
          </p:cNvSpPr>
          <p:nvPr>
            <p:ph idx="1"/>
          </p:nvPr>
        </p:nvSpPr>
        <p:spPr/>
        <p:txBody>
          <a:bodyPr/>
          <a:lstStyle/>
          <a:p>
            <a:r>
              <a:rPr lang="en-US" dirty="0"/>
              <a:t>Over the duration of a </a:t>
            </a:r>
            <a:r>
              <a:rPr lang="en-US" dirty="0" smtClean="0"/>
              <a:t>debate, </a:t>
            </a:r>
            <a:r>
              <a:rPr lang="en-US" dirty="0"/>
              <a:t>the parties increasingly rely on </a:t>
            </a:r>
            <a:r>
              <a:rPr lang="en-US" b="1" dirty="0"/>
              <a:t>dire predictions</a:t>
            </a:r>
            <a:r>
              <a:rPr lang="en-US" dirty="0"/>
              <a:t>. </a:t>
            </a:r>
            <a:endParaRPr lang="en-US" dirty="0" smtClean="0"/>
          </a:p>
          <a:p>
            <a:r>
              <a:rPr lang="en-US" dirty="0" smtClean="0"/>
              <a:t>Supporters </a:t>
            </a:r>
            <a:r>
              <a:rPr lang="en-US" dirty="0"/>
              <a:t>of the status </a:t>
            </a:r>
            <a:r>
              <a:rPr lang="en-US" dirty="0" smtClean="0"/>
              <a:t>quo </a:t>
            </a:r>
            <a:r>
              <a:rPr lang="en-US" dirty="0"/>
              <a:t>predict that the proposed policy will produce</a:t>
            </a:r>
            <a:r>
              <a:rPr lang="en-US" b="1" dirty="0"/>
              <a:t> serious adverse consequences</a:t>
            </a:r>
            <a:r>
              <a:rPr lang="en-US" dirty="0"/>
              <a:t>. </a:t>
            </a:r>
            <a:endParaRPr lang="en-US" dirty="0" smtClean="0"/>
          </a:p>
          <a:p>
            <a:r>
              <a:rPr lang="en-US" dirty="0" smtClean="0"/>
              <a:t>Supporters </a:t>
            </a:r>
            <a:r>
              <a:rPr lang="en-US" dirty="0"/>
              <a:t>of change cite currently </a:t>
            </a:r>
            <a:r>
              <a:rPr lang="en-US" b="1" dirty="0"/>
              <a:t>intolerable conditions</a:t>
            </a:r>
            <a:r>
              <a:rPr lang="en-US" dirty="0"/>
              <a:t> that will worsen under the status quo</a:t>
            </a:r>
          </a:p>
        </p:txBody>
      </p:sp>
      <p:pic>
        <p:nvPicPr>
          <p:cNvPr id="6" name="Picture 5"/>
          <p:cNvPicPr>
            <a:picLocks noChangeAspect="1"/>
          </p:cNvPicPr>
          <p:nvPr/>
        </p:nvPicPr>
        <p:blipFill>
          <a:blip r:embed="rId2"/>
          <a:stretch>
            <a:fillRect/>
          </a:stretch>
        </p:blipFill>
        <p:spPr>
          <a:xfrm>
            <a:off x="4005944" y="3796511"/>
            <a:ext cx="5138056" cy="2276464"/>
          </a:xfrm>
          <a:prstGeom prst="rect">
            <a:avLst/>
          </a:prstGeom>
        </p:spPr>
      </p:pic>
    </p:spTree>
    <p:extLst>
      <p:ext uri="{BB962C8B-B14F-4D97-AF65-F5344CB8AC3E}">
        <p14:creationId xmlns:p14="http://schemas.microsoft.com/office/powerpoint/2010/main" val="1911317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Rhetoric</a:t>
            </a:r>
            <a:endParaRPr lang="en-US" dirty="0"/>
          </a:p>
        </p:txBody>
      </p:sp>
      <p:sp>
        <p:nvSpPr>
          <p:cNvPr id="3" name="Content Placeholder 2"/>
          <p:cNvSpPr>
            <a:spLocks noGrp="1"/>
          </p:cNvSpPr>
          <p:nvPr>
            <p:ph idx="1"/>
          </p:nvPr>
        </p:nvSpPr>
        <p:spPr/>
        <p:txBody>
          <a:bodyPr>
            <a:normAutofit fontScale="92500"/>
          </a:bodyPr>
          <a:lstStyle/>
          <a:p>
            <a:r>
              <a:rPr lang="en-US" sz="3200" dirty="0" smtClean="0"/>
              <a:t>The </a:t>
            </a:r>
            <a:r>
              <a:rPr lang="en-US" sz="3200" dirty="0"/>
              <a:t>two emotions </a:t>
            </a:r>
            <a:r>
              <a:rPr lang="en-US" sz="3200" dirty="0" smtClean="0"/>
              <a:t>most often evoked </a:t>
            </a:r>
            <a:r>
              <a:rPr lang="en-US" sz="3200" dirty="0"/>
              <a:t>are </a:t>
            </a:r>
            <a:r>
              <a:rPr lang="en-US" sz="3200" dirty="0" smtClean="0"/>
              <a:t>‘fear’ </a:t>
            </a:r>
            <a:r>
              <a:rPr lang="en-US" sz="3200" dirty="0"/>
              <a:t>and </a:t>
            </a:r>
            <a:r>
              <a:rPr lang="en-US" sz="3200" dirty="0" smtClean="0"/>
              <a:t>‘anger’.</a:t>
            </a:r>
          </a:p>
          <a:p>
            <a:endParaRPr lang="en-US" sz="3200" dirty="0" smtClean="0"/>
          </a:p>
          <a:p>
            <a:pPr lvl="1"/>
            <a:r>
              <a:rPr lang="en-US" sz="2800" dirty="0" smtClean="0"/>
              <a:t>If we do this then children will die…</a:t>
            </a:r>
          </a:p>
          <a:p>
            <a:pPr lvl="1"/>
            <a:r>
              <a:rPr lang="en-US" sz="2800" dirty="0" smtClean="0"/>
              <a:t>If we do this then your income will drop…</a:t>
            </a:r>
          </a:p>
          <a:p>
            <a:pPr lvl="1"/>
            <a:endParaRPr lang="en-US" sz="2800" dirty="0"/>
          </a:p>
          <a:p>
            <a:r>
              <a:rPr lang="en-US" sz="3200" dirty="0"/>
              <a:t>S</a:t>
            </a:r>
            <a:r>
              <a:rPr lang="en-US" sz="3200" dirty="0" smtClean="0"/>
              <a:t>uch </a:t>
            </a:r>
            <a:r>
              <a:rPr lang="en-US" sz="3200" dirty="0"/>
              <a:t>appeals </a:t>
            </a:r>
            <a:r>
              <a:rPr lang="en-US" sz="3200" dirty="0" smtClean="0"/>
              <a:t>were </a:t>
            </a:r>
            <a:r>
              <a:rPr lang="en-US" sz="3200" dirty="0"/>
              <a:t>extremely difficult for citizens to deal with </a:t>
            </a:r>
            <a:r>
              <a:rPr lang="en-US" sz="3200" b="1" dirty="0" smtClean="0"/>
              <a:t>intelligently…</a:t>
            </a:r>
            <a:r>
              <a:rPr lang="en-US" sz="3200" dirty="0" err="1" smtClean="0"/>
              <a:t>ie</a:t>
            </a:r>
            <a:r>
              <a:rPr lang="en-US" sz="3200" dirty="0" smtClean="0"/>
              <a:t>. Rationally.</a:t>
            </a:r>
          </a:p>
          <a:p>
            <a:endParaRPr lang="en-US" sz="3200" dirty="0" smtClean="0"/>
          </a:p>
          <a:p>
            <a:pPr marL="0" indent="0">
              <a:buNone/>
            </a:pPr>
            <a:endParaRPr lang="en-US" sz="3200" dirty="0"/>
          </a:p>
        </p:txBody>
      </p:sp>
      <p:pic>
        <p:nvPicPr>
          <p:cNvPr id="4" name="Picture 3"/>
          <p:cNvPicPr>
            <a:picLocks noChangeAspect="1"/>
          </p:cNvPicPr>
          <p:nvPr/>
        </p:nvPicPr>
        <p:blipFill>
          <a:blip r:embed="rId2"/>
          <a:stretch>
            <a:fillRect/>
          </a:stretch>
        </p:blipFill>
        <p:spPr>
          <a:xfrm>
            <a:off x="6647906" y="73614"/>
            <a:ext cx="1718854" cy="1564157"/>
          </a:xfrm>
          <a:prstGeom prst="rect">
            <a:avLst/>
          </a:prstGeom>
        </p:spPr>
      </p:pic>
    </p:spTree>
    <p:extLst>
      <p:ext uri="{BB962C8B-B14F-4D97-AF65-F5344CB8AC3E}">
        <p14:creationId xmlns:p14="http://schemas.microsoft.com/office/powerpoint/2010/main" val="13789932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Therefore...</a:t>
            </a:r>
            <a:endParaRPr lang="en-US" dirty="0"/>
          </a:p>
        </p:txBody>
      </p:sp>
      <p:sp>
        <p:nvSpPr>
          <p:cNvPr id="3" name="Content Placeholder 2"/>
          <p:cNvSpPr>
            <a:spLocks noGrp="1"/>
          </p:cNvSpPr>
          <p:nvPr>
            <p:ph idx="1"/>
          </p:nvPr>
        </p:nvSpPr>
        <p:spPr/>
        <p:txBody>
          <a:bodyPr>
            <a:normAutofit/>
          </a:bodyPr>
          <a:lstStyle/>
          <a:p>
            <a:r>
              <a:rPr lang="en-US" dirty="0"/>
              <a:t>The </a:t>
            </a:r>
            <a:r>
              <a:rPr lang="en-US" b="1" dirty="0"/>
              <a:t>highly partisan </a:t>
            </a:r>
            <a:r>
              <a:rPr lang="en-US" dirty="0"/>
              <a:t>cope with this constant stream by adopting the party line. </a:t>
            </a:r>
            <a:endParaRPr lang="en-US" dirty="0" smtClean="0"/>
          </a:p>
          <a:p>
            <a:r>
              <a:rPr lang="en-US" dirty="0" smtClean="0"/>
              <a:t>The </a:t>
            </a:r>
            <a:r>
              <a:rPr lang="en-US" b="1" dirty="0"/>
              <a:t>unaligned</a:t>
            </a:r>
            <a:r>
              <a:rPr lang="en-US" dirty="0"/>
              <a:t> have no such luxury, and </a:t>
            </a:r>
            <a:r>
              <a:rPr lang="en-US" dirty="0" smtClean="0"/>
              <a:t>must </a:t>
            </a:r>
            <a:r>
              <a:rPr lang="en-US" dirty="0"/>
              <a:t>try to make sense of the political rhetoric. Sometimes the dire predictions elicit some form of corroborating </a:t>
            </a:r>
            <a:r>
              <a:rPr lang="en-US" dirty="0" smtClean="0"/>
              <a:t>information from </a:t>
            </a:r>
            <a:r>
              <a:rPr lang="en-US" dirty="0"/>
              <a:t>daily life, </a:t>
            </a:r>
            <a:r>
              <a:rPr lang="en-US" dirty="0" smtClean="0"/>
              <a:t>thus </a:t>
            </a:r>
            <a:r>
              <a:rPr lang="en-US" dirty="0"/>
              <a:t>ringing a bell with them</a:t>
            </a:r>
            <a:r>
              <a:rPr lang="en-US" dirty="0" smtClean="0"/>
              <a:t>.</a:t>
            </a:r>
          </a:p>
          <a:p>
            <a:r>
              <a:rPr lang="en-US" dirty="0" smtClean="0"/>
              <a:t> </a:t>
            </a:r>
          </a:p>
          <a:p>
            <a:r>
              <a:rPr lang="en-US" dirty="0" smtClean="0"/>
              <a:t>In other words, it is pushing citizens to make decisions </a:t>
            </a:r>
            <a:r>
              <a:rPr lang="en-US" b="1" u="sng" dirty="0" smtClean="0"/>
              <a:t>without recourse to empirical evidence</a:t>
            </a:r>
            <a:r>
              <a:rPr lang="en-US" dirty="0" smtClean="0"/>
              <a:t> that allows a rational decision…</a:t>
            </a:r>
            <a:endParaRPr lang="en-US" dirty="0"/>
          </a:p>
        </p:txBody>
      </p:sp>
      <p:pic>
        <p:nvPicPr>
          <p:cNvPr id="4" name="Picture 3"/>
          <p:cNvPicPr>
            <a:picLocks noChangeAspect="1"/>
          </p:cNvPicPr>
          <p:nvPr/>
        </p:nvPicPr>
        <p:blipFill>
          <a:blip r:embed="rId2"/>
          <a:stretch>
            <a:fillRect/>
          </a:stretch>
        </p:blipFill>
        <p:spPr>
          <a:xfrm>
            <a:off x="7182990" y="-4353"/>
            <a:ext cx="1183559" cy="1741714"/>
          </a:xfrm>
          <a:prstGeom prst="rect">
            <a:avLst/>
          </a:prstGeom>
        </p:spPr>
      </p:pic>
    </p:spTree>
    <p:extLst>
      <p:ext uri="{BB962C8B-B14F-4D97-AF65-F5344CB8AC3E}">
        <p14:creationId xmlns:p14="http://schemas.microsoft.com/office/powerpoint/2010/main" val="6384906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 other words….</a:t>
            </a:r>
            <a:endParaRPr lang="en-US" dirty="0"/>
          </a:p>
        </p:txBody>
      </p:sp>
      <p:sp>
        <p:nvSpPr>
          <p:cNvPr id="3" name="Content Placeholder 2"/>
          <p:cNvSpPr>
            <a:spLocks noGrp="1"/>
          </p:cNvSpPr>
          <p:nvPr>
            <p:ph idx="1"/>
          </p:nvPr>
        </p:nvSpPr>
        <p:spPr/>
        <p:txBody>
          <a:bodyPr>
            <a:normAutofit/>
          </a:bodyPr>
          <a:lstStyle/>
          <a:p>
            <a:r>
              <a:rPr lang="en-US" sz="2800" dirty="0" smtClean="0"/>
              <a:t>Politics seems to be based on emotion rather than evidence?</a:t>
            </a:r>
          </a:p>
          <a:p>
            <a:endParaRPr lang="en-US" sz="2800" dirty="0"/>
          </a:p>
          <a:p>
            <a:r>
              <a:rPr lang="en-US" sz="2800" dirty="0" smtClean="0"/>
              <a:t>Do you agree with this?</a:t>
            </a:r>
            <a:endParaRPr lang="en-US" sz="2800" dirty="0"/>
          </a:p>
        </p:txBody>
      </p:sp>
      <p:pic>
        <p:nvPicPr>
          <p:cNvPr id="4" name="Picture 3"/>
          <p:cNvPicPr>
            <a:picLocks noChangeAspect="1"/>
          </p:cNvPicPr>
          <p:nvPr/>
        </p:nvPicPr>
        <p:blipFill>
          <a:blip r:embed="rId2"/>
          <a:stretch>
            <a:fillRect/>
          </a:stretch>
        </p:blipFill>
        <p:spPr>
          <a:xfrm>
            <a:off x="4841966" y="3376533"/>
            <a:ext cx="4112214" cy="2752804"/>
          </a:xfrm>
          <a:prstGeom prst="rect">
            <a:avLst/>
          </a:prstGeom>
        </p:spPr>
      </p:pic>
    </p:spTree>
    <p:extLst>
      <p:ext uri="{BB962C8B-B14F-4D97-AF65-F5344CB8AC3E}">
        <p14:creationId xmlns:p14="http://schemas.microsoft.com/office/powerpoint/2010/main" val="32696272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Citizens and Emotion</a:t>
            </a:r>
            <a:endParaRPr lang="en-US" dirty="0"/>
          </a:p>
        </p:txBody>
      </p:sp>
      <p:sp>
        <p:nvSpPr>
          <p:cNvPr id="3" name="Content Placeholder 2"/>
          <p:cNvSpPr>
            <a:spLocks noGrp="1"/>
          </p:cNvSpPr>
          <p:nvPr>
            <p:ph idx="1"/>
          </p:nvPr>
        </p:nvSpPr>
        <p:spPr/>
        <p:txBody>
          <a:bodyPr/>
          <a:lstStyle/>
          <a:p>
            <a:r>
              <a:rPr lang="en-US" dirty="0"/>
              <a:t>S</a:t>
            </a:r>
            <a:r>
              <a:rPr lang="en-US" dirty="0" smtClean="0"/>
              <a:t>hould politicians respond to mass protest or demonstrations of discontent?</a:t>
            </a:r>
          </a:p>
          <a:p>
            <a:pPr lvl="1"/>
            <a:r>
              <a:rPr lang="en-US" dirty="0" smtClean="0"/>
              <a:t>Think about ‘riots’ in England (summer 2011)?</a:t>
            </a:r>
          </a:p>
          <a:p>
            <a:pPr lvl="1"/>
            <a:r>
              <a:rPr lang="en-US" dirty="0" smtClean="0"/>
              <a:t>Anti-Iraq War marches ?</a:t>
            </a:r>
          </a:p>
          <a:p>
            <a:pPr lvl="1"/>
            <a:r>
              <a:rPr lang="en-US" dirty="0" smtClean="0"/>
              <a:t>Student protests against tuition fees?</a:t>
            </a:r>
          </a:p>
          <a:p>
            <a:pPr lvl="1"/>
            <a:r>
              <a:rPr lang="en-US" dirty="0" smtClean="0"/>
              <a:t>Media campaign against the release of Myra </a:t>
            </a:r>
            <a:r>
              <a:rPr lang="en-US" dirty="0" err="1" smtClean="0"/>
              <a:t>Hindley</a:t>
            </a:r>
            <a:r>
              <a:rPr lang="en-US" dirty="0" smtClean="0"/>
              <a:t>?</a:t>
            </a:r>
          </a:p>
        </p:txBody>
      </p:sp>
      <p:pic>
        <p:nvPicPr>
          <p:cNvPr id="4" name="Picture 3"/>
          <p:cNvPicPr>
            <a:picLocks noChangeAspect="1"/>
          </p:cNvPicPr>
          <p:nvPr/>
        </p:nvPicPr>
        <p:blipFill>
          <a:blip r:embed="rId2"/>
          <a:stretch>
            <a:fillRect/>
          </a:stretch>
        </p:blipFill>
        <p:spPr>
          <a:xfrm>
            <a:off x="4737463" y="3814196"/>
            <a:ext cx="4258490" cy="2393271"/>
          </a:xfrm>
          <a:prstGeom prst="rect">
            <a:avLst/>
          </a:prstGeom>
        </p:spPr>
      </p:pic>
      <p:pic>
        <p:nvPicPr>
          <p:cNvPr id="5" name="Picture 4"/>
          <p:cNvPicPr>
            <a:picLocks noChangeAspect="1"/>
          </p:cNvPicPr>
          <p:nvPr/>
        </p:nvPicPr>
        <p:blipFill>
          <a:blip r:embed="rId3"/>
          <a:stretch>
            <a:fillRect/>
          </a:stretch>
        </p:blipFill>
        <p:spPr>
          <a:xfrm>
            <a:off x="193766" y="3808256"/>
            <a:ext cx="1969244" cy="2399211"/>
          </a:xfrm>
          <a:prstGeom prst="rect">
            <a:avLst/>
          </a:prstGeom>
        </p:spPr>
      </p:pic>
    </p:spTree>
    <p:extLst>
      <p:ext uri="{BB962C8B-B14F-4D97-AF65-F5344CB8AC3E}">
        <p14:creationId xmlns:p14="http://schemas.microsoft.com/office/powerpoint/2010/main" val="4732435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Religion and Politics </a:t>
            </a:r>
            <a:endParaRPr lang="en-US" dirty="0"/>
          </a:p>
        </p:txBody>
      </p:sp>
      <p:sp>
        <p:nvSpPr>
          <p:cNvPr id="3" name="Content Placeholder 2"/>
          <p:cNvSpPr>
            <a:spLocks noGrp="1"/>
          </p:cNvSpPr>
          <p:nvPr>
            <p:ph idx="1"/>
          </p:nvPr>
        </p:nvSpPr>
        <p:spPr/>
        <p:txBody>
          <a:bodyPr/>
          <a:lstStyle/>
          <a:p>
            <a:r>
              <a:rPr lang="en-US" dirty="0"/>
              <a:t>Should religion be the basis of </a:t>
            </a:r>
            <a:r>
              <a:rPr lang="en-US" dirty="0" smtClean="0"/>
              <a:t>politics?</a:t>
            </a:r>
            <a:r>
              <a:rPr lang="en-US" dirty="0"/>
              <a:t> </a:t>
            </a:r>
            <a:r>
              <a:rPr lang="en-US" dirty="0" smtClean="0"/>
              <a:t>According to Cavanagh (2011: 226), Religion has </a:t>
            </a:r>
          </a:p>
          <a:p>
            <a:r>
              <a:rPr lang="en-US" dirty="0" smtClean="0"/>
              <a:t>‘a </a:t>
            </a:r>
            <a:r>
              <a:rPr lang="en-US" dirty="0"/>
              <a:t>dangerous tendency to provoke and exacerbate violence wherever it is not domesticated and removed from public power by the secular state. According to this line of thought, religion has this lamentable tendency because it is an essentially non-rational impulse, a passion that frequently eludes or exceeds the attempts of reason to tame it</a:t>
            </a:r>
            <a:r>
              <a:rPr lang="en-US" dirty="0" smtClean="0"/>
              <a:t>.’</a:t>
            </a:r>
          </a:p>
          <a:p>
            <a:pPr marL="0" indent="0">
              <a:buNone/>
            </a:pPr>
            <a:endParaRPr lang="en-US" dirty="0"/>
          </a:p>
        </p:txBody>
      </p:sp>
      <p:pic>
        <p:nvPicPr>
          <p:cNvPr id="4" name="Picture 3"/>
          <p:cNvPicPr>
            <a:picLocks noChangeAspect="1"/>
          </p:cNvPicPr>
          <p:nvPr/>
        </p:nvPicPr>
        <p:blipFill>
          <a:blip r:embed="rId2"/>
          <a:stretch>
            <a:fillRect/>
          </a:stretch>
        </p:blipFill>
        <p:spPr>
          <a:xfrm>
            <a:off x="5211807" y="4013681"/>
            <a:ext cx="3620860" cy="2238350"/>
          </a:xfrm>
          <a:prstGeom prst="rect">
            <a:avLst/>
          </a:prstGeom>
        </p:spPr>
      </p:pic>
      <p:pic>
        <p:nvPicPr>
          <p:cNvPr id="5" name="Picture 4"/>
          <p:cNvPicPr>
            <a:picLocks noChangeAspect="1"/>
          </p:cNvPicPr>
          <p:nvPr/>
        </p:nvPicPr>
        <p:blipFill>
          <a:blip r:embed="rId3"/>
          <a:stretch>
            <a:fillRect/>
          </a:stretch>
        </p:blipFill>
        <p:spPr>
          <a:xfrm>
            <a:off x="357052" y="4013681"/>
            <a:ext cx="3875315" cy="2182101"/>
          </a:xfrm>
          <a:prstGeom prst="rect">
            <a:avLst/>
          </a:prstGeom>
        </p:spPr>
      </p:pic>
    </p:spTree>
    <p:extLst>
      <p:ext uri="{BB962C8B-B14F-4D97-AF65-F5344CB8AC3E}">
        <p14:creationId xmlns:p14="http://schemas.microsoft.com/office/powerpoint/2010/main" val="4516678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Case study: </a:t>
            </a:r>
            <a:r>
              <a:rPr lang="en-US" dirty="0"/>
              <a:t>Should the Welsh language be abolished?</a:t>
            </a:r>
          </a:p>
        </p:txBody>
      </p:sp>
      <p:sp>
        <p:nvSpPr>
          <p:cNvPr id="4" name="Content Placeholder 3"/>
          <p:cNvSpPr>
            <a:spLocks noGrp="1"/>
          </p:cNvSpPr>
          <p:nvPr>
            <p:ph sz="half" idx="1"/>
          </p:nvPr>
        </p:nvSpPr>
        <p:spPr/>
        <p:txBody>
          <a:bodyPr/>
          <a:lstStyle/>
          <a:p>
            <a:r>
              <a:rPr lang="en-US" dirty="0" smtClean="0"/>
              <a:t>What factors should influence that decision?</a:t>
            </a:r>
          </a:p>
          <a:p>
            <a:r>
              <a:rPr lang="en-US" dirty="0" smtClean="0"/>
              <a:t>Economic?</a:t>
            </a:r>
          </a:p>
          <a:p>
            <a:r>
              <a:rPr lang="en-US" dirty="0" smtClean="0"/>
              <a:t>Political?</a:t>
            </a:r>
          </a:p>
          <a:p>
            <a:r>
              <a:rPr lang="en-US" dirty="0" smtClean="0"/>
              <a:t>Social?</a:t>
            </a:r>
          </a:p>
          <a:p>
            <a:r>
              <a:rPr lang="en-US" dirty="0" smtClean="0"/>
              <a:t>Cultural?</a:t>
            </a:r>
          </a:p>
          <a:p>
            <a:r>
              <a:rPr lang="en-US" dirty="0" smtClean="0"/>
              <a:t>Emotional?</a:t>
            </a:r>
            <a:endParaRPr lang="en-US" dirty="0"/>
          </a:p>
        </p:txBody>
      </p:sp>
      <p:sp>
        <p:nvSpPr>
          <p:cNvPr id="5" name="Content Placeholder 4"/>
          <p:cNvSpPr>
            <a:spLocks noGrp="1"/>
          </p:cNvSpPr>
          <p:nvPr>
            <p:ph sz="half" idx="2"/>
          </p:nvPr>
        </p:nvSpPr>
        <p:spPr/>
        <p:txBody>
          <a:bodyPr/>
          <a:lstStyle/>
          <a:p>
            <a:pPr marL="0" indent="0">
              <a:buNone/>
            </a:pPr>
            <a:r>
              <a:rPr lang="en-US" dirty="0" smtClean="0"/>
              <a:t>Which should have more weight?</a:t>
            </a:r>
            <a:endParaRPr lang="en-US" dirty="0"/>
          </a:p>
        </p:txBody>
      </p:sp>
      <p:pic>
        <p:nvPicPr>
          <p:cNvPr id="3" name="Picture 2"/>
          <p:cNvPicPr>
            <a:picLocks noChangeAspect="1"/>
          </p:cNvPicPr>
          <p:nvPr/>
        </p:nvPicPr>
        <p:blipFill>
          <a:blip r:embed="rId2"/>
          <a:stretch>
            <a:fillRect/>
          </a:stretch>
        </p:blipFill>
        <p:spPr>
          <a:xfrm>
            <a:off x="4268116" y="3342113"/>
            <a:ext cx="4493968" cy="2526982"/>
          </a:xfrm>
          <a:prstGeom prst="rect">
            <a:avLst/>
          </a:prstGeom>
        </p:spPr>
      </p:pic>
    </p:spTree>
    <p:extLst>
      <p:ext uri="{BB962C8B-B14F-4D97-AF65-F5344CB8AC3E}">
        <p14:creationId xmlns:p14="http://schemas.microsoft.com/office/powerpoint/2010/main" val="1521370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Policy: Education for All</a:t>
            </a:r>
            <a:endParaRPr lang="en-US" dirty="0"/>
          </a:p>
        </p:txBody>
      </p:sp>
      <p:sp>
        <p:nvSpPr>
          <p:cNvPr id="3" name="Content Placeholder 2"/>
          <p:cNvSpPr>
            <a:spLocks noGrp="1"/>
          </p:cNvSpPr>
          <p:nvPr>
            <p:ph sz="half" idx="1"/>
          </p:nvPr>
        </p:nvSpPr>
        <p:spPr/>
        <p:txBody>
          <a:bodyPr>
            <a:normAutofit/>
          </a:bodyPr>
          <a:lstStyle/>
          <a:p>
            <a:r>
              <a:rPr lang="en-US" b="1" dirty="0" smtClean="0"/>
              <a:t>Imagine a policy called ‘Education for All’ that aims to enhance equality.  Who would be best placed to design this policy?</a:t>
            </a:r>
          </a:p>
          <a:p>
            <a:pPr lvl="1"/>
            <a:r>
              <a:rPr lang="en-US" dirty="0" smtClean="0"/>
              <a:t>Political ideologists?</a:t>
            </a:r>
          </a:p>
          <a:p>
            <a:pPr lvl="1"/>
            <a:r>
              <a:rPr lang="en-US" dirty="0" smtClean="0"/>
              <a:t>Bureaucrats?</a:t>
            </a:r>
          </a:p>
          <a:p>
            <a:pPr lvl="1"/>
            <a:r>
              <a:rPr lang="en-US" dirty="0" smtClean="0"/>
              <a:t>Professionals/ Experts ?</a:t>
            </a:r>
          </a:p>
          <a:p>
            <a:pPr lvl="1"/>
            <a:r>
              <a:rPr lang="en-US" dirty="0" smtClean="0"/>
              <a:t>Religious leaders?</a:t>
            </a:r>
          </a:p>
          <a:p>
            <a:pPr lvl="1"/>
            <a:r>
              <a:rPr lang="en-US" dirty="0" smtClean="0"/>
              <a:t>Parents?</a:t>
            </a:r>
          </a:p>
          <a:p>
            <a:pPr lvl="1"/>
            <a:r>
              <a:rPr lang="en-US" dirty="0" smtClean="0"/>
              <a:t>Children?</a:t>
            </a:r>
          </a:p>
          <a:p>
            <a:pPr lvl="1"/>
            <a:r>
              <a:rPr lang="en-US" dirty="0" smtClean="0"/>
              <a:t>Whole population?</a:t>
            </a:r>
          </a:p>
          <a:p>
            <a:pPr lvl="1"/>
            <a:endParaRPr lang="en-US" dirty="0" smtClean="0"/>
          </a:p>
          <a:p>
            <a:endParaRPr lang="en-US" dirty="0" smtClean="0"/>
          </a:p>
        </p:txBody>
      </p:sp>
      <p:sp>
        <p:nvSpPr>
          <p:cNvPr id="4" name="Content Placeholder 3"/>
          <p:cNvSpPr>
            <a:spLocks noGrp="1"/>
          </p:cNvSpPr>
          <p:nvPr>
            <p:ph sz="half" idx="2"/>
          </p:nvPr>
        </p:nvSpPr>
        <p:spPr/>
        <p:txBody>
          <a:bodyPr/>
          <a:lstStyle/>
          <a:p>
            <a:pPr marL="0" indent="0">
              <a:buNone/>
            </a:pPr>
            <a:r>
              <a:rPr lang="en-US" b="1" dirty="0" smtClean="0"/>
              <a:t>Think about: </a:t>
            </a:r>
            <a:endParaRPr lang="en-US" b="1" dirty="0"/>
          </a:p>
          <a:p>
            <a:r>
              <a:rPr lang="en-US" dirty="0" smtClean="0"/>
              <a:t>Rights </a:t>
            </a:r>
            <a:r>
              <a:rPr lang="en-US" dirty="0"/>
              <a:t>and </a:t>
            </a:r>
            <a:r>
              <a:rPr lang="en-US" dirty="0" smtClean="0"/>
              <a:t>responsibilities</a:t>
            </a:r>
          </a:p>
          <a:p>
            <a:r>
              <a:rPr lang="en-US" dirty="0" smtClean="0"/>
              <a:t>Emotions and rational thought</a:t>
            </a:r>
            <a:endParaRPr lang="en-US" dirty="0"/>
          </a:p>
          <a:p>
            <a:r>
              <a:rPr lang="en-US" dirty="0"/>
              <a:t>Top down </a:t>
            </a:r>
            <a:r>
              <a:rPr lang="en-US" dirty="0" smtClean="0"/>
              <a:t>v </a:t>
            </a:r>
            <a:r>
              <a:rPr lang="en-US" dirty="0"/>
              <a:t>bottom up </a:t>
            </a:r>
          </a:p>
          <a:p>
            <a:r>
              <a:rPr lang="en-US" dirty="0"/>
              <a:t>The distribution of power</a:t>
            </a:r>
          </a:p>
          <a:p>
            <a:r>
              <a:rPr lang="en-US" dirty="0"/>
              <a:t>The challenges to, and opportunities offered by, your policy</a:t>
            </a:r>
          </a:p>
          <a:p>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Justice and Inclusion….</a:t>
            </a:r>
            <a:endParaRPr lang="en-US" dirty="0"/>
          </a:p>
        </p:txBody>
      </p:sp>
      <p:sp>
        <p:nvSpPr>
          <p:cNvPr id="3" name="Content Placeholder 2"/>
          <p:cNvSpPr>
            <a:spLocks noGrp="1"/>
          </p:cNvSpPr>
          <p:nvPr>
            <p:ph idx="1"/>
          </p:nvPr>
        </p:nvSpPr>
        <p:spPr/>
        <p:txBody>
          <a:bodyPr/>
          <a:lstStyle/>
          <a:p>
            <a:r>
              <a:rPr lang="en-US" dirty="0" smtClean="0"/>
              <a:t>What do you conclude is the best way to make social policy?</a:t>
            </a:r>
          </a:p>
          <a:p>
            <a:r>
              <a:rPr lang="en-US" dirty="0" smtClean="0"/>
              <a:t>Can we take the ‘personal’ out of policy?</a:t>
            </a:r>
          </a:p>
          <a:p>
            <a:r>
              <a:rPr lang="en-US" dirty="0" smtClean="0"/>
              <a:t>What are the dangers of </a:t>
            </a:r>
            <a:r>
              <a:rPr lang="en-US" b="1" dirty="0" smtClean="0"/>
              <a:t>NOT</a:t>
            </a:r>
            <a:r>
              <a:rPr lang="en-US" dirty="0" smtClean="0"/>
              <a:t> </a:t>
            </a:r>
            <a:r>
              <a:rPr lang="en-US" dirty="0" err="1" smtClean="0"/>
              <a:t>recognising</a:t>
            </a:r>
            <a:r>
              <a:rPr lang="en-US" dirty="0" smtClean="0"/>
              <a:t> the ‘personal’ in the policy-making process?</a:t>
            </a:r>
            <a:endParaRPr lang="en-US" dirty="0"/>
          </a:p>
        </p:txBody>
      </p:sp>
      <p:pic>
        <p:nvPicPr>
          <p:cNvPr id="4" name="Picture 3"/>
          <p:cNvPicPr>
            <a:picLocks noChangeAspect="1"/>
          </p:cNvPicPr>
          <p:nvPr/>
        </p:nvPicPr>
        <p:blipFill>
          <a:blip r:embed="rId2"/>
          <a:stretch>
            <a:fillRect/>
          </a:stretch>
        </p:blipFill>
        <p:spPr>
          <a:xfrm>
            <a:off x="1684971" y="3672417"/>
            <a:ext cx="5819775" cy="2305050"/>
          </a:xfrm>
          <a:prstGeom prst="rect">
            <a:avLst/>
          </a:prstGeom>
        </p:spPr>
      </p:pic>
    </p:spTree>
    <p:extLst>
      <p:ext uri="{BB962C8B-B14F-4D97-AF65-F5344CB8AC3E}">
        <p14:creationId xmlns:p14="http://schemas.microsoft.com/office/powerpoint/2010/main" val="26812090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b="1" dirty="0" smtClean="0"/>
              <a:t>Danny Dorling’s ‘</a:t>
            </a:r>
            <a:r>
              <a:rPr lang="en-GB" sz="2800" b="1" i="1" dirty="0" smtClean="0"/>
              <a:t>Injustice</a:t>
            </a:r>
            <a:r>
              <a:rPr lang="en-GB" sz="2800" b="1" dirty="0" smtClean="0"/>
              <a:t>’, says </a:t>
            </a:r>
            <a:endParaRPr lang="en-US" sz="2800" b="1" dirty="0"/>
          </a:p>
        </p:txBody>
      </p:sp>
      <p:sp>
        <p:nvSpPr>
          <p:cNvPr id="3" name="Content Placeholder 2"/>
          <p:cNvSpPr>
            <a:spLocks noGrp="1"/>
          </p:cNvSpPr>
          <p:nvPr>
            <p:ph idx="1"/>
          </p:nvPr>
        </p:nvSpPr>
        <p:spPr/>
        <p:txBody>
          <a:bodyPr/>
          <a:lstStyle/>
          <a:p>
            <a:r>
              <a:rPr lang="en-GB" dirty="0" smtClean="0"/>
              <a:t>‘</a:t>
            </a:r>
            <a:r>
              <a:rPr lang="en-GB" i="1" dirty="0" smtClean="0"/>
              <a:t>We can be optimistic about the possibility of change because today we are living in very different circumstances compared with just one generation ago</a:t>
            </a:r>
            <a:r>
              <a:rPr lang="en-GB" dirty="0" smtClean="0"/>
              <a:t>’ (Dorling, 2010: 15).  </a:t>
            </a:r>
          </a:p>
          <a:p>
            <a:pPr>
              <a:buNone/>
            </a:pPr>
            <a:endParaRPr lang="en-GB" dirty="0" smtClean="0"/>
          </a:p>
          <a:p>
            <a:r>
              <a:rPr lang="en-GB" b="1" dirty="0" smtClean="0"/>
              <a:t>But what has </a:t>
            </a:r>
            <a:r>
              <a:rPr lang="en-GB" b="1" u="sng" dirty="0" smtClean="0"/>
              <a:t>really</a:t>
            </a:r>
            <a:r>
              <a:rPr lang="en-GB" b="1" dirty="0" smtClean="0"/>
              <a:t> changed?</a:t>
            </a:r>
          </a:p>
          <a:p>
            <a:endParaRPr lang="en-GB" dirty="0" smtClean="0"/>
          </a:p>
          <a:p>
            <a:r>
              <a:rPr lang="en-GB" dirty="0" smtClean="0"/>
              <a:t>Terminology for one thing!</a:t>
            </a:r>
            <a:endParaRPr lang="en-GB" dirty="0"/>
          </a:p>
        </p:txBody>
      </p:sp>
    </p:spTree>
    <p:extLst>
      <p:ext uri="{BB962C8B-B14F-4D97-AF65-F5344CB8AC3E}">
        <p14:creationId xmlns:p14="http://schemas.microsoft.com/office/powerpoint/2010/main" val="28698148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621" y="4882252"/>
            <a:ext cx="7556313" cy="1116106"/>
          </a:xfrm>
        </p:spPr>
        <p:txBody>
          <a:bodyPr>
            <a:normAutofit fontScale="90000"/>
          </a:bodyPr>
          <a:lstStyle/>
          <a:p>
            <a:r>
              <a:rPr lang="en-GB" sz="2000" dirty="0" smtClean="0"/>
              <a:t>Adapted from Dorling D </a:t>
            </a:r>
            <a:r>
              <a:rPr lang="en-GB" sz="2000" i="1" dirty="0" smtClean="0"/>
              <a:t>INJUSTICE, why social inequality persists</a:t>
            </a:r>
            <a:r>
              <a:rPr lang="en-GB" sz="2000" dirty="0" smtClean="0"/>
              <a:t>, Bristol, The Policy Press, 2010 (17).  </a:t>
            </a:r>
            <a:r>
              <a:rPr lang="en-GB" dirty="0" smtClean="0"/>
              <a:t/>
            </a:r>
            <a:br>
              <a:rPr lang="en-GB" dirty="0" smtClean="0"/>
            </a:b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73018715"/>
              </p:ext>
            </p:extLst>
          </p:nvPr>
        </p:nvGraphicFramePr>
        <p:xfrm>
          <a:off x="559621" y="1825166"/>
          <a:ext cx="8131533" cy="2909040"/>
        </p:xfrm>
        <a:graphic>
          <a:graphicData uri="http://schemas.openxmlformats.org/drawingml/2006/table">
            <a:tbl>
              <a:tblPr firstRow="1" bandRow="1">
                <a:tableStyleId>{5C22544A-7EE6-4342-B048-85BDC9FD1C3A}</a:tableStyleId>
              </a:tblPr>
              <a:tblGrid>
                <a:gridCol w="2710511">
                  <a:extLst>
                    <a:ext uri="{9D8B030D-6E8A-4147-A177-3AD203B41FA5}">
                      <a16:colId xmlns:a16="http://schemas.microsoft.com/office/drawing/2014/main" xmlns="" val="20000"/>
                    </a:ext>
                  </a:extLst>
                </a:gridCol>
                <a:gridCol w="2710511">
                  <a:extLst>
                    <a:ext uri="{9D8B030D-6E8A-4147-A177-3AD203B41FA5}">
                      <a16:colId xmlns:a16="http://schemas.microsoft.com/office/drawing/2014/main" xmlns="" val="20001"/>
                    </a:ext>
                  </a:extLst>
                </a:gridCol>
                <a:gridCol w="2710511">
                  <a:extLst>
                    <a:ext uri="{9D8B030D-6E8A-4147-A177-3AD203B41FA5}">
                      <a16:colId xmlns:a16="http://schemas.microsoft.com/office/drawing/2014/main" xmlns="" val="20002"/>
                    </a:ext>
                  </a:extLst>
                </a:gridCol>
              </a:tblGrid>
              <a:tr h="746515">
                <a:tc>
                  <a:txBody>
                    <a:bodyPr/>
                    <a:lstStyle/>
                    <a:p>
                      <a:pPr algn="ctr"/>
                      <a:r>
                        <a:rPr lang="en-GB" sz="1800" b="1" kern="1200" dirty="0" smtClean="0">
                          <a:solidFill>
                            <a:schemeClr val="lt1"/>
                          </a:solidFill>
                          <a:latin typeface="+mn-lt"/>
                          <a:ea typeface="+mn-ea"/>
                          <a:cs typeface="+mn-cs"/>
                        </a:rPr>
                        <a:t>1942 Past Evils (</a:t>
                      </a:r>
                      <a:r>
                        <a:rPr lang="en-GB" sz="1800" b="1" kern="1200" dirty="0" err="1" smtClean="0">
                          <a:solidFill>
                            <a:schemeClr val="lt1"/>
                          </a:solidFill>
                          <a:latin typeface="+mn-lt"/>
                          <a:ea typeface="+mn-ea"/>
                          <a:cs typeface="+mn-cs"/>
                        </a:rPr>
                        <a:t>Beveridge</a:t>
                      </a:r>
                      <a:r>
                        <a:rPr lang="en-GB" sz="1800" b="1" kern="1200" dirty="0" smtClean="0">
                          <a:solidFill>
                            <a:schemeClr val="lt1"/>
                          </a:solidFill>
                          <a:latin typeface="+mn-lt"/>
                          <a:ea typeface="+mn-ea"/>
                          <a:cs typeface="+mn-cs"/>
                        </a:rPr>
                        <a:t>)</a:t>
                      </a:r>
                      <a:r>
                        <a:rPr lang="en-GB" dirty="0" smtClean="0"/>
                        <a:t> </a:t>
                      </a:r>
                      <a:endParaRPr lang="en-US" dirty="0"/>
                    </a:p>
                  </a:txBody>
                  <a:tcPr/>
                </a:tc>
                <a:tc>
                  <a:txBody>
                    <a:bodyPr/>
                    <a:lstStyle/>
                    <a:p>
                      <a:pPr algn="ctr"/>
                      <a:r>
                        <a:rPr lang="en-GB" sz="1800" b="1" kern="1200" dirty="0" smtClean="0">
                          <a:solidFill>
                            <a:schemeClr val="lt1"/>
                          </a:solidFill>
                          <a:latin typeface="+mn-lt"/>
                          <a:ea typeface="+mn-ea"/>
                          <a:cs typeface="+mn-cs"/>
                        </a:rPr>
                        <a:t>2010 Injustice</a:t>
                      </a:r>
                      <a:r>
                        <a:rPr lang="en-GB" dirty="0" smtClean="0"/>
                        <a:t> </a:t>
                      </a:r>
                      <a:endParaRPr lang="en-US" dirty="0"/>
                    </a:p>
                  </a:txBody>
                  <a:tcPr/>
                </a:tc>
                <a:tc>
                  <a:txBody>
                    <a:bodyPr/>
                    <a:lstStyle/>
                    <a:p>
                      <a:pPr algn="ctr"/>
                      <a:r>
                        <a:rPr lang="en-GB" sz="1800" b="1" kern="1200" dirty="0" smtClean="0">
                          <a:solidFill>
                            <a:schemeClr val="lt1"/>
                          </a:solidFill>
                          <a:latin typeface="+mn-lt"/>
                          <a:ea typeface="+mn-ea"/>
                          <a:cs typeface="+mn-cs"/>
                        </a:rPr>
                        <a:t>Public concerns</a:t>
                      </a:r>
                      <a:r>
                        <a:rPr lang="en-GB" dirty="0" smtClean="0"/>
                        <a:t> </a:t>
                      </a:r>
                      <a:endParaRPr lang="en-US" dirty="0"/>
                    </a:p>
                  </a:txBody>
                  <a:tcPr/>
                </a:tc>
                <a:extLst>
                  <a:ext uri="{0D108BD9-81ED-4DB2-BD59-A6C34878D82A}">
                    <a16:rowId xmlns:a16="http://schemas.microsoft.com/office/drawing/2014/main" xmlns="" val="10000"/>
                  </a:ext>
                </a:extLst>
              </a:tr>
              <a:tr h="432505">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Ignorance</a:t>
                      </a:r>
                      <a:endParaRPr lang="en-GB" sz="1200" dirty="0">
                        <a:latin typeface="Raavi"/>
                        <a:ea typeface="Times New Roman"/>
                        <a:cs typeface="Raavi"/>
                      </a:endParaRPr>
                    </a:p>
                  </a:txBody>
                  <a:tcPr marL="68580" marR="68580" marT="0" marB="0"/>
                </a:tc>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Elitism</a:t>
                      </a:r>
                      <a:endParaRPr lang="en-GB" sz="1200" dirty="0">
                        <a:latin typeface="Raavi"/>
                        <a:ea typeface="Times New Roman"/>
                        <a:cs typeface="Raavi"/>
                      </a:endParaRPr>
                    </a:p>
                  </a:txBody>
                  <a:tcPr marL="68580" marR="68580" marT="0" marB="0"/>
                </a:tc>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Declining </a:t>
                      </a:r>
                      <a:r>
                        <a:rPr lang="en-GB" sz="1200" dirty="0">
                          <a:latin typeface="Raavi"/>
                          <a:ea typeface="Times New Roman"/>
                          <a:cs typeface="Raavi"/>
                        </a:rPr>
                        <a:t>values</a:t>
                      </a:r>
                    </a:p>
                  </a:txBody>
                  <a:tcPr marL="68580" marR="68580" marT="0" marB="0"/>
                </a:tc>
                <a:extLst>
                  <a:ext uri="{0D108BD9-81ED-4DB2-BD59-A6C34878D82A}">
                    <a16:rowId xmlns:a16="http://schemas.microsoft.com/office/drawing/2014/main" xmlns="" val="10001"/>
                  </a:ext>
                </a:extLst>
              </a:tr>
              <a:tr h="432505">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Want</a:t>
                      </a:r>
                      <a:endParaRPr lang="en-GB" sz="1200" dirty="0">
                        <a:latin typeface="Raavi"/>
                        <a:ea typeface="Times New Roman"/>
                        <a:cs typeface="Raavi"/>
                      </a:endParaRPr>
                    </a:p>
                  </a:txBody>
                  <a:tcPr marL="68580" marR="68580" marT="0" marB="0"/>
                </a:tc>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Exclusion</a:t>
                      </a:r>
                      <a:endParaRPr lang="en-GB" sz="1200" dirty="0">
                        <a:latin typeface="Raavi"/>
                        <a:ea typeface="Times New Roman"/>
                        <a:cs typeface="Raavi"/>
                      </a:endParaRPr>
                    </a:p>
                  </a:txBody>
                  <a:tcPr marL="68580" marR="68580" marT="0" marB="0"/>
                </a:tc>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Poverty</a:t>
                      </a:r>
                      <a:r>
                        <a:rPr lang="en-GB" sz="1200" dirty="0">
                          <a:latin typeface="Raavi"/>
                          <a:ea typeface="Times New Roman"/>
                          <a:cs typeface="Raavi"/>
                        </a:rPr>
                        <a:t>, risky behaviour</a:t>
                      </a:r>
                    </a:p>
                  </a:txBody>
                  <a:tcPr marL="68580" marR="68580" marT="0" marB="0"/>
                </a:tc>
                <a:extLst>
                  <a:ext uri="{0D108BD9-81ED-4DB2-BD59-A6C34878D82A}">
                    <a16:rowId xmlns:a16="http://schemas.microsoft.com/office/drawing/2014/main" xmlns="" val="10002"/>
                  </a:ext>
                </a:extLst>
              </a:tr>
              <a:tr h="432505">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Idleness</a:t>
                      </a:r>
                      <a:endParaRPr lang="en-GB" sz="1200" dirty="0">
                        <a:latin typeface="Raavi"/>
                        <a:ea typeface="Times New Roman"/>
                        <a:cs typeface="Raavi"/>
                      </a:endParaRPr>
                    </a:p>
                  </a:txBody>
                  <a:tcPr marL="68580" marR="68580" marT="0" marB="0"/>
                </a:tc>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Prejudice</a:t>
                      </a:r>
                      <a:endParaRPr lang="en-GB" sz="1200" dirty="0">
                        <a:latin typeface="Raavi"/>
                        <a:ea typeface="Times New Roman"/>
                        <a:cs typeface="Raavi"/>
                      </a:endParaRPr>
                    </a:p>
                  </a:txBody>
                  <a:tcPr marL="68580" marR="68580" marT="0" marB="0"/>
                </a:tc>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Intolerance</a:t>
                      </a:r>
                      <a:endParaRPr lang="en-GB" sz="1200" dirty="0">
                        <a:latin typeface="Raavi"/>
                        <a:ea typeface="Times New Roman"/>
                        <a:cs typeface="Raavi"/>
                      </a:endParaRPr>
                    </a:p>
                  </a:txBody>
                  <a:tcPr marL="68580" marR="68580" marT="0" marB="0"/>
                </a:tc>
                <a:extLst>
                  <a:ext uri="{0D108BD9-81ED-4DB2-BD59-A6C34878D82A}">
                    <a16:rowId xmlns:a16="http://schemas.microsoft.com/office/drawing/2014/main" xmlns="" val="10003"/>
                  </a:ext>
                </a:extLst>
              </a:tr>
              <a:tr h="432505">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Squalor</a:t>
                      </a:r>
                      <a:endParaRPr lang="en-GB" sz="1200" dirty="0">
                        <a:latin typeface="Raavi"/>
                        <a:ea typeface="Times New Roman"/>
                        <a:cs typeface="Raavi"/>
                      </a:endParaRPr>
                    </a:p>
                  </a:txBody>
                  <a:tcPr marL="68580" marR="68580" marT="0" marB="0"/>
                </a:tc>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Greed</a:t>
                      </a:r>
                      <a:endParaRPr lang="en-GB" sz="1200" dirty="0">
                        <a:latin typeface="Raavi"/>
                        <a:ea typeface="Times New Roman"/>
                        <a:cs typeface="Raavi"/>
                      </a:endParaRPr>
                    </a:p>
                  </a:txBody>
                  <a:tcPr marL="68580" marR="68580" marT="0" marB="0"/>
                </a:tc>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Bankers </a:t>
                      </a:r>
                      <a:r>
                        <a:rPr lang="en-GB" sz="1200" dirty="0">
                          <a:latin typeface="Raavi"/>
                          <a:ea typeface="Times New Roman"/>
                          <a:cs typeface="Raavi"/>
                        </a:rPr>
                        <a:t>bonuses</a:t>
                      </a:r>
                    </a:p>
                  </a:txBody>
                  <a:tcPr marL="68580" marR="68580" marT="0" marB="0"/>
                </a:tc>
                <a:extLst>
                  <a:ext uri="{0D108BD9-81ED-4DB2-BD59-A6C34878D82A}">
                    <a16:rowId xmlns:a16="http://schemas.microsoft.com/office/drawing/2014/main" xmlns="" val="10004"/>
                  </a:ext>
                </a:extLst>
              </a:tr>
              <a:tr h="432505">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Disease</a:t>
                      </a:r>
                      <a:endParaRPr lang="en-GB" sz="1200" dirty="0">
                        <a:latin typeface="Raavi"/>
                        <a:ea typeface="Times New Roman"/>
                        <a:cs typeface="Raavi"/>
                      </a:endParaRPr>
                    </a:p>
                  </a:txBody>
                  <a:tcPr marL="68580" marR="68580" marT="0" marB="0"/>
                </a:tc>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Despair</a:t>
                      </a:r>
                      <a:endParaRPr lang="en-GB" sz="1200" dirty="0">
                        <a:latin typeface="Raavi"/>
                        <a:ea typeface="Times New Roman"/>
                        <a:cs typeface="Raavi"/>
                      </a:endParaRPr>
                    </a:p>
                  </a:txBody>
                  <a:tcPr marL="68580" marR="68580" marT="0" marB="0"/>
                </a:tc>
                <a:tc>
                  <a:txBody>
                    <a:bodyPr/>
                    <a:lstStyle/>
                    <a:p>
                      <a:pPr algn="ctr">
                        <a:spcAft>
                          <a:spcPts val="0"/>
                        </a:spcAft>
                      </a:pPr>
                      <a:endParaRPr lang="en-GB" sz="1200" dirty="0" smtClean="0">
                        <a:latin typeface="Raavi"/>
                        <a:ea typeface="Times New Roman"/>
                        <a:cs typeface="Raavi"/>
                      </a:endParaRPr>
                    </a:p>
                    <a:p>
                      <a:pPr algn="ctr">
                        <a:spcAft>
                          <a:spcPts val="0"/>
                        </a:spcAft>
                      </a:pPr>
                      <a:r>
                        <a:rPr lang="en-GB" sz="1200" dirty="0" smtClean="0">
                          <a:latin typeface="Raavi"/>
                          <a:ea typeface="Times New Roman"/>
                          <a:cs typeface="Raavi"/>
                        </a:rPr>
                        <a:t>Health </a:t>
                      </a:r>
                      <a:r>
                        <a:rPr lang="en-GB" sz="1200" dirty="0">
                          <a:latin typeface="Raavi"/>
                          <a:ea typeface="Times New Roman"/>
                          <a:cs typeface="Raavi"/>
                        </a:rPr>
                        <a:t>problems</a:t>
                      </a:r>
                    </a:p>
                  </a:txBody>
                  <a:tcPr marL="68580" marR="68580" marT="0" marB="0"/>
                </a:tc>
                <a:extLst>
                  <a:ext uri="{0D108BD9-81ED-4DB2-BD59-A6C34878D82A}">
                    <a16:rowId xmlns:a16="http://schemas.microsoft.com/office/drawing/2014/main" xmlns="" val="10005"/>
                  </a:ext>
                </a:extLst>
              </a:tr>
            </a:tbl>
          </a:graphicData>
        </a:graphic>
      </p:graphicFrame>
      <p:pic>
        <p:nvPicPr>
          <p:cNvPr id="3" name="Picture 2"/>
          <p:cNvPicPr>
            <a:picLocks noChangeAspect="1"/>
          </p:cNvPicPr>
          <p:nvPr/>
        </p:nvPicPr>
        <p:blipFill>
          <a:blip r:embed="rId2"/>
          <a:stretch>
            <a:fillRect/>
          </a:stretch>
        </p:blipFill>
        <p:spPr>
          <a:xfrm>
            <a:off x="3380060" y="46769"/>
            <a:ext cx="2490653" cy="1630351"/>
          </a:xfrm>
          <a:prstGeom prst="rect">
            <a:avLst/>
          </a:prstGeom>
        </p:spPr>
      </p:pic>
    </p:spTree>
    <p:extLst>
      <p:ext uri="{BB962C8B-B14F-4D97-AF65-F5344CB8AC3E}">
        <p14:creationId xmlns:p14="http://schemas.microsoft.com/office/powerpoint/2010/main" val="26508623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persistence of inequality</a:t>
            </a:r>
            <a:endParaRPr lang="en-US" dirty="0"/>
          </a:p>
        </p:txBody>
      </p:sp>
      <p:sp>
        <p:nvSpPr>
          <p:cNvPr id="3" name="Content Placeholder 2"/>
          <p:cNvSpPr>
            <a:spLocks noGrp="1"/>
          </p:cNvSpPr>
          <p:nvPr>
            <p:ph idx="1"/>
          </p:nvPr>
        </p:nvSpPr>
        <p:spPr/>
        <p:txBody>
          <a:bodyPr>
            <a:normAutofit fontScale="92500" lnSpcReduction="10000"/>
          </a:bodyPr>
          <a:lstStyle/>
          <a:p>
            <a:r>
              <a:rPr lang="en-GB" dirty="0" smtClean="0"/>
              <a:t>Dorling’s thesis is based on the idea that </a:t>
            </a:r>
            <a:r>
              <a:rPr lang="en-GB" i="1" dirty="0" smtClean="0"/>
              <a:t>terminology</a:t>
            </a:r>
            <a:r>
              <a:rPr lang="en-GB" dirty="0" smtClean="0"/>
              <a:t> changes but </a:t>
            </a:r>
            <a:r>
              <a:rPr lang="en-GB" i="1" dirty="0" smtClean="0"/>
              <a:t>inequality and unfairness </a:t>
            </a:r>
            <a:r>
              <a:rPr lang="en-GB" dirty="0" smtClean="0"/>
              <a:t>persist for a number of reasons.  </a:t>
            </a:r>
          </a:p>
          <a:p>
            <a:r>
              <a:rPr lang="en-GB" dirty="0" smtClean="0"/>
              <a:t>These reasons include a belief in the public consciousness that:</a:t>
            </a:r>
          </a:p>
          <a:p>
            <a:pPr lvl="1"/>
            <a:r>
              <a:rPr lang="en-GB" b="1" dirty="0" smtClean="0"/>
              <a:t> ‘elitism is efficient’</a:t>
            </a:r>
          </a:p>
          <a:p>
            <a:pPr lvl="1"/>
            <a:r>
              <a:rPr lang="en-GB" b="1" dirty="0" smtClean="0"/>
              <a:t> ‘exclusion is necessary’</a:t>
            </a:r>
          </a:p>
          <a:p>
            <a:pPr lvl="1"/>
            <a:r>
              <a:rPr lang="en-GB" b="1" dirty="0" smtClean="0"/>
              <a:t>‘prejudice is natural’ </a:t>
            </a:r>
          </a:p>
          <a:p>
            <a:pPr lvl="1"/>
            <a:r>
              <a:rPr lang="en-GB" b="1" dirty="0" smtClean="0"/>
              <a:t> ‘greed is good’ </a:t>
            </a:r>
          </a:p>
          <a:p>
            <a:pPr lvl="1"/>
            <a:r>
              <a:rPr lang="en-GB" b="1" dirty="0" smtClean="0"/>
              <a:t> ‘despair is inevitable’.  </a:t>
            </a:r>
          </a:p>
          <a:p>
            <a:pPr lvl="1"/>
            <a:endParaRPr lang="en-GB" b="1" dirty="0"/>
          </a:p>
          <a:p>
            <a:r>
              <a:rPr lang="en-GB" dirty="0"/>
              <a:t>Has exclusion always existed? Why do you think this persists</a:t>
            </a:r>
            <a:r>
              <a:rPr lang="en-GB" dirty="0" smtClean="0"/>
              <a:t>? What </a:t>
            </a:r>
            <a:r>
              <a:rPr lang="en-GB" dirty="0"/>
              <a:t>would a ‘just’ society look like to you?</a:t>
            </a:r>
          </a:p>
          <a:p>
            <a:r>
              <a:rPr lang="en-GB" dirty="0"/>
              <a:t>What social and political changes do you think are necessary to bring about social inclusion?</a:t>
            </a:r>
          </a:p>
          <a:p>
            <a:pPr lvl="1"/>
            <a:endParaRPr lang="en-GB" b="1" dirty="0" smtClean="0"/>
          </a:p>
          <a:p>
            <a:endParaRPr lang="en-US" dirty="0"/>
          </a:p>
        </p:txBody>
      </p:sp>
    </p:spTree>
    <p:extLst>
      <p:ext uri="{BB962C8B-B14F-4D97-AF65-F5344CB8AC3E}">
        <p14:creationId xmlns:p14="http://schemas.microsoft.com/office/powerpoint/2010/main" val="28613784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8457" y="1045028"/>
            <a:ext cx="7543800" cy="674916"/>
          </a:xfrm>
        </p:spPr>
        <p:txBody>
          <a:bodyPr>
            <a:normAutofit fontScale="90000"/>
          </a:bodyPr>
          <a:lstStyle/>
          <a:p>
            <a:r>
              <a:rPr lang="en-US" smtClean="0"/>
              <a:t>Reference List </a:t>
            </a:r>
            <a:endParaRPr lang="en-US" dirty="0"/>
          </a:p>
        </p:txBody>
      </p:sp>
      <p:sp>
        <p:nvSpPr>
          <p:cNvPr id="5" name="Content Placeholder 4"/>
          <p:cNvSpPr>
            <a:spLocks noGrp="1"/>
          </p:cNvSpPr>
          <p:nvPr>
            <p:ph idx="1"/>
          </p:nvPr>
        </p:nvSpPr>
        <p:spPr>
          <a:xfrm>
            <a:off x="801189" y="1886522"/>
            <a:ext cx="7366810" cy="4348816"/>
          </a:xfrm>
        </p:spPr>
        <p:txBody>
          <a:bodyPr>
            <a:normAutofit fontScale="85000" lnSpcReduction="20000"/>
          </a:bodyPr>
          <a:lstStyle/>
          <a:p>
            <a:r>
              <a:rPr lang="en-US" dirty="0" err="1"/>
              <a:t>Adorno</a:t>
            </a:r>
            <a:r>
              <a:rPr lang="en-US" dirty="0"/>
              <a:t>, T., </a:t>
            </a:r>
            <a:r>
              <a:rPr lang="en-US" dirty="0" err="1"/>
              <a:t>Frenkel</a:t>
            </a:r>
            <a:r>
              <a:rPr lang="en-US" dirty="0"/>
              <a:t>-Brunswick, E., Levinson, D., &amp; Sanford, N. (1950). </a:t>
            </a:r>
            <a:r>
              <a:rPr lang="en-US" i="1" dirty="0"/>
              <a:t>The authoritarian personality</a:t>
            </a:r>
            <a:r>
              <a:rPr lang="en-US" dirty="0"/>
              <a:t>. New York: Harper &amp; Row.</a:t>
            </a:r>
            <a:endParaRPr lang="en-US" b="1" dirty="0"/>
          </a:p>
          <a:p>
            <a:r>
              <a:rPr lang="en-US" dirty="0" err="1" smtClean="0"/>
              <a:t>Bachrach</a:t>
            </a:r>
            <a:r>
              <a:rPr lang="en-US" dirty="0"/>
              <a:t>, P. (1967). </a:t>
            </a:r>
            <a:r>
              <a:rPr lang="en-US" i="1" dirty="0"/>
              <a:t>The theory of democratic elitism</a:t>
            </a:r>
            <a:r>
              <a:rPr lang="en-US" dirty="0"/>
              <a:t>. Boston: Little, Brown.</a:t>
            </a:r>
          </a:p>
          <a:p>
            <a:r>
              <a:rPr lang="en-US" dirty="0"/>
              <a:t>Barber, B. (1984). </a:t>
            </a:r>
            <a:r>
              <a:rPr lang="en-US" i="1" dirty="0"/>
              <a:t>Strong democracy</a:t>
            </a:r>
            <a:r>
              <a:rPr lang="en-US" dirty="0"/>
              <a:t>. Berkeley: University of California Press</a:t>
            </a:r>
            <a:endParaRPr lang="en-US" b="1" dirty="0" smtClean="0"/>
          </a:p>
          <a:p>
            <a:r>
              <a:rPr lang="en-US" dirty="0" err="1" smtClean="0"/>
              <a:t>Borgida</a:t>
            </a:r>
            <a:r>
              <a:rPr lang="en-US" dirty="0" smtClean="0"/>
              <a:t>, E., Federica, M. &amp; Sullivan, J. (2009)</a:t>
            </a:r>
            <a:r>
              <a:rPr lang="en-US" i="1" dirty="0" smtClean="0"/>
              <a:t> The Political Psychology of Democratic Citizenship</a:t>
            </a:r>
            <a:r>
              <a:rPr lang="en-US" dirty="0" smtClean="0"/>
              <a:t>. </a:t>
            </a:r>
            <a:r>
              <a:rPr lang="en-US" dirty="0"/>
              <a:t>Oxford: </a:t>
            </a:r>
            <a:r>
              <a:rPr lang="en-US" dirty="0" smtClean="0"/>
              <a:t>OUP</a:t>
            </a:r>
          </a:p>
          <a:p>
            <a:r>
              <a:rPr lang="en-US" dirty="0" smtClean="0"/>
              <a:t>Cavanagh, W. (2011)  </a:t>
            </a:r>
            <a:r>
              <a:rPr lang="en-US" dirty="0"/>
              <a:t>‘The Invention of Fanaticism’, </a:t>
            </a:r>
            <a:r>
              <a:rPr lang="en-US" i="1" dirty="0"/>
              <a:t>Modern Theology</a:t>
            </a:r>
            <a:r>
              <a:rPr lang="en-US" dirty="0"/>
              <a:t>, 27/</a:t>
            </a:r>
            <a:r>
              <a:rPr lang="en-US" dirty="0" smtClean="0"/>
              <a:t>2.</a:t>
            </a:r>
          </a:p>
          <a:p>
            <a:r>
              <a:rPr lang="en-US" dirty="0" smtClean="0"/>
              <a:t>Dorling, D. (2015) </a:t>
            </a:r>
            <a:r>
              <a:rPr lang="en-US" i="1" dirty="0" smtClean="0"/>
              <a:t>Injustice</a:t>
            </a:r>
            <a:r>
              <a:rPr lang="en-US" i="1" dirty="0"/>
              <a:t>: Why Social Inequality Still </a:t>
            </a:r>
            <a:r>
              <a:rPr lang="en-US" i="1" dirty="0" smtClean="0"/>
              <a:t>Persists.2</a:t>
            </a:r>
            <a:r>
              <a:rPr lang="en-US" i="1" baseline="30000" dirty="0" smtClean="0"/>
              <a:t>nd</a:t>
            </a:r>
            <a:r>
              <a:rPr lang="en-US" i="1" dirty="0" smtClean="0"/>
              <a:t> Edition</a:t>
            </a:r>
            <a:r>
              <a:rPr lang="en-US" dirty="0" smtClean="0"/>
              <a:t>.  Bristol: Policy Press. </a:t>
            </a:r>
          </a:p>
          <a:p>
            <a:r>
              <a:rPr lang="en-US" dirty="0" err="1" smtClean="0"/>
              <a:t>Hordern</a:t>
            </a:r>
            <a:r>
              <a:rPr lang="en-US" dirty="0" smtClean="0"/>
              <a:t>, J. (2012) </a:t>
            </a:r>
            <a:r>
              <a:rPr lang="en-US" i="1" dirty="0" smtClean="0"/>
              <a:t>Political Affections, Civic Participation and Moral Theology</a:t>
            </a:r>
            <a:r>
              <a:rPr lang="en-US" dirty="0" smtClean="0"/>
              <a:t>. Oxford: OUP</a:t>
            </a:r>
          </a:p>
          <a:p>
            <a:r>
              <a:rPr lang="en-US" dirty="0" err="1"/>
              <a:t>Pateman</a:t>
            </a:r>
            <a:r>
              <a:rPr lang="en-US" dirty="0"/>
              <a:t>, C. (1970). </a:t>
            </a:r>
            <a:r>
              <a:rPr lang="en-US" i="1" dirty="0"/>
              <a:t>Participation and democratic theory</a:t>
            </a:r>
            <a:r>
              <a:rPr lang="en-US" dirty="0"/>
              <a:t>. London: Cambridge University Press</a:t>
            </a:r>
            <a:endParaRPr lang="en-US" dirty="0" smtClean="0"/>
          </a:p>
          <a:p>
            <a:r>
              <a:rPr lang="en-US" dirty="0" err="1" smtClean="0"/>
              <a:t>Walzer</a:t>
            </a:r>
            <a:r>
              <a:rPr lang="en-US" dirty="0" smtClean="0"/>
              <a:t>, M. (2004) </a:t>
            </a:r>
            <a:r>
              <a:rPr lang="en-US" i="1" dirty="0"/>
              <a:t>Politics and </a:t>
            </a:r>
            <a:r>
              <a:rPr lang="en-US" i="1" dirty="0" smtClean="0"/>
              <a:t>Passion</a:t>
            </a:r>
            <a:r>
              <a:rPr lang="en-US" dirty="0" smtClean="0"/>
              <a:t>. Yale: Yale </a:t>
            </a:r>
            <a:r>
              <a:rPr lang="en-US" dirty="0"/>
              <a:t>University </a:t>
            </a:r>
            <a:r>
              <a:rPr lang="en-US" dirty="0" smtClean="0"/>
              <a:t>Press</a:t>
            </a:r>
            <a:r>
              <a:rPr lang="en-US" dirty="0"/>
              <a:t>.</a:t>
            </a:r>
            <a:endParaRPr lang="en-US" dirty="0" smtClean="0"/>
          </a:p>
          <a:p>
            <a:endParaRPr lang="en-US" dirty="0"/>
          </a:p>
          <a:p>
            <a:endParaRPr lang="en-US" dirty="0"/>
          </a:p>
        </p:txBody>
      </p:sp>
    </p:spTree>
    <p:extLst>
      <p:ext uri="{BB962C8B-B14F-4D97-AF65-F5344CB8AC3E}">
        <p14:creationId xmlns:p14="http://schemas.microsoft.com/office/powerpoint/2010/main" val="1530051420"/>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TM02900769[[fn=Retrospect]]</Template>
  <TotalTime>1529</TotalTime>
  <Words>1823</Words>
  <Application>Microsoft Office PowerPoint</Application>
  <PresentationFormat>On-screen Show (4:3)</PresentationFormat>
  <Paragraphs>203</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Calibri</vt:lpstr>
      <vt:lpstr>Calibri Light</vt:lpstr>
      <vt:lpstr>Raavi</vt:lpstr>
      <vt:lpstr>Times New Roman</vt:lpstr>
      <vt:lpstr>Wingdings</vt:lpstr>
      <vt:lpstr>Retrospect</vt:lpstr>
      <vt:lpstr>Equality, Justice and Politics </vt:lpstr>
      <vt:lpstr>In this session we will….</vt:lpstr>
      <vt:lpstr>Class Debate</vt:lpstr>
      <vt:lpstr>Various Discourses</vt:lpstr>
      <vt:lpstr>2016 Election</vt:lpstr>
      <vt:lpstr>Election result</vt:lpstr>
      <vt:lpstr>In or out of Europe?!</vt:lpstr>
      <vt:lpstr>‘Brexit’ Vote Group Exercise</vt:lpstr>
      <vt:lpstr>PowerPoint Presentation</vt:lpstr>
      <vt:lpstr>What is proportional representation?</vt:lpstr>
      <vt:lpstr>To PR or not to PR?</vt:lpstr>
      <vt:lpstr>Yes:</vt:lpstr>
      <vt:lpstr>No</vt:lpstr>
      <vt:lpstr>No</vt:lpstr>
      <vt:lpstr>Lets go back to Election Night….</vt:lpstr>
      <vt:lpstr>Think about the impact of all the above on the political system</vt:lpstr>
      <vt:lpstr>The politics of emotion and the emotion of politics?</vt:lpstr>
      <vt:lpstr>Consider this statement:</vt:lpstr>
      <vt:lpstr>Politicians and emotion? </vt:lpstr>
      <vt:lpstr>However…</vt:lpstr>
      <vt:lpstr>The Politics of Rhetoric</vt:lpstr>
      <vt:lpstr>Rhetoric</vt:lpstr>
      <vt:lpstr>Therefore...</vt:lpstr>
      <vt:lpstr>In other words….</vt:lpstr>
      <vt:lpstr>Citizens and Emotion</vt:lpstr>
      <vt:lpstr>Religion and Politics </vt:lpstr>
      <vt:lpstr>Case study: Should the Welsh language be abolished?</vt:lpstr>
      <vt:lpstr>Policy: Education for All</vt:lpstr>
      <vt:lpstr>Social Justice and Inclusion….</vt:lpstr>
      <vt:lpstr>Danny Dorling’s ‘Injustice’, says </vt:lpstr>
      <vt:lpstr>Adapted from Dorling D INJUSTICE, why social inequality persists, Bristol, The Policy Press, 2010 (17).   </vt:lpstr>
      <vt:lpstr>The persistence of inequality</vt:lpstr>
      <vt:lpstr>Reference List </vt:lpstr>
    </vt:vector>
  </TitlesOfParts>
  <Company>TSD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SJSI6011 Building an Inclusive Society</dc:title>
  <dc:creator>Jane Booth</dc:creator>
  <cp:lastModifiedBy>Phill Morgan</cp:lastModifiedBy>
  <cp:revision>46</cp:revision>
  <dcterms:created xsi:type="dcterms:W3CDTF">2013-10-02T09:56:48Z</dcterms:created>
  <dcterms:modified xsi:type="dcterms:W3CDTF">2019-09-27T15:19:57Z</dcterms:modified>
</cp:coreProperties>
</file>