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15"/>
  </p:notesMasterIdLst>
  <p:handoutMasterIdLst>
    <p:handoutMasterId r:id="rId16"/>
  </p:handoutMasterIdLst>
  <p:sldIdLst>
    <p:sldId id="280" r:id="rId4"/>
    <p:sldId id="266" r:id="rId5"/>
    <p:sldId id="283" r:id="rId6"/>
    <p:sldId id="268" r:id="rId7"/>
    <p:sldId id="286" r:id="rId8"/>
    <p:sldId id="281" r:id="rId9"/>
    <p:sldId id="287" r:id="rId10"/>
    <p:sldId id="288" r:id="rId11"/>
    <p:sldId id="284" r:id="rId12"/>
    <p:sldId id="285" r:id="rId13"/>
    <p:sldId id="282" r:id="rId1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378"/>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04993-5431-410A-B569-FB0AF6AB291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99F50F30-A857-45BA-A1C9-E004E353E588}">
      <dgm:prSet phldrT="[Text]"/>
      <dgm:spPr/>
      <dgm:t>
        <a:bodyPr/>
        <a:lstStyle/>
        <a:p>
          <a:r>
            <a:rPr lang="en-GB"/>
            <a:t>Analysis for awareness of need, desire and self</a:t>
          </a:r>
          <a:endParaRPr lang="en-GB" dirty="0"/>
        </a:p>
      </dgm:t>
    </dgm:pt>
    <dgm:pt modelId="{C7065A82-2363-4AEF-939F-59733E4AA712}" type="parTrans" cxnId="{265C53CE-665A-4674-BCF1-29C33E83388A}">
      <dgm:prSet/>
      <dgm:spPr/>
      <dgm:t>
        <a:bodyPr/>
        <a:lstStyle/>
        <a:p>
          <a:endParaRPr lang="en-GB"/>
        </a:p>
      </dgm:t>
    </dgm:pt>
    <dgm:pt modelId="{4BE17E7A-3CAF-4613-995F-DBBE86A462EF}" type="sibTrans" cxnId="{265C53CE-665A-4674-BCF1-29C33E83388A}">
      <dgm:prSet/>
      <dgm:spPr/>
      <dgm:t>
        <a:bodyPr/>
        <a:lstStyle/>
        <a:p>
          <a:endParaRPr lang="en-GB"/>
        </a:p>
      </dgm:t>
    </dgm:pt>
    <dgm:pt modelId="{18EB53EB-B8F5-4113-8049-DD183AAC611F}">
      <dgm:prSet phldrT="[Text]"/>
      <dgm:spPr/>
      <dgm:t>
        <a:bodyPr/>
        <a:lstStyle/>
        <a:p>
          <a:r>
            <a:rPr lang="en-GB" dirty="0"/>
            <a:t>Planning for</a:t>
          </a:r>
        </a:p>
        <a:p>
          <a:r>
            <a:rPr lang="en-GB" dirty="0"/>
            <a:t> self responsibility</a:t>
          </a:r>
        </a:p>
      </dgm:t>
    </dgm:pt>
    <dgm:pt modelId="{7FAE9E77-2BA5-4DBC-83FD-0C29CFF5309A}" type="parTrans" cxnId="{BE5182F9-DC51-4103-89F6-F20B0921C057}">
      <dgm:prSet/>
      <dgm:spPr/>
      <dgm:t>
        <a:bodyPr/>
        <a:lstStyle/>
        <a:p>
          <a:endParaRPr lang="en-GB"/>
        </a:p>
      </dgm:t>
    </dgm:pt>
    <dgm:pt modelId="{EC2CBB0E-5512-4FB5-8E46-9675BADB4032}" type="sibTrans" cxnId="{BE5182F9-DC51-4103-89F6-F20B0921C057}">
      <dgm:prSet/>
      <dgm:spPr/>
      <dgm:t>
        <a:bodyPr/>
        <a:lstStyle/>
        <a:p>
          <a:endParaRPr lang="en-GB"/>
        </a:p>
      </dgm:t>
    </dgm:pt>
    <dgm:pt modelId="{13056662-9740-48E2-BC03-360B6871086C}">
      <dgm:prSet phldrT="[Text]"/>
      <dgm:spPr/>
      <dgm:t>
        <a:bodyPr/>
        <a:lstStyle/>
        <a:p>
          <a:r>
            <a:rPr lang="en-GB" dirty="0"/>
            <a:t>Implementing using styles techniques and skills</a:t>
          </a:r>
        </a:p>
      </dgm:t>
    </dgm:pt>
    <dgm:pt modelId="{1976EDDB-A606-483E-BA14-9F3FBEEB595E}" type="parTrans" cxnId="{51AF2B1F-FA7D-41DD-B150-85711D596AAE}">
      <dgm:prSet/>
      <dgm:spPr/>
      <dgm:t>
        <a:bodyPr/>
        <a:lstStyle/>
        <a:p>
          <a:endParaRPr lang="en-GB"/>
        </a:p>
      </dgm:t>
    </dgm:pt>
    <dgm:pt modelId="{0E8A7BE0-D353-45D7-99AC-284BC829281A}" type="sibTrans" cxnId="{51AF2B1F-FA7D-41DD-B150-85711D596AAE}">
      <dgm:prSet/>
      <dgm:spPr/>
      <dgm:t>
        <a:bodyPr/>
        <a:lstStyle/>
        <a:p>
          <a:endParaRPr lang="en-GB"/>
        </a:p>
      </dgm:t>
    </dgm:pt>
    <dgm:pt modelId="{A8AC09AA-C0A1-4A1F-979E-D743923D009E}">
      <dgm:prSet phldrT="[Text]"/>
      <dgm:spPr/>
      <dgm:t>
        <a:bodyPr/>
        <a:lstStyle/>
        <a:p>
          <a:r>
            <a:rPr lang="en-GB" dirty="0"/>
            <a:t>Evaluating success</a:t>
          </a:r>
        </a:p>
      </dgm:t>
    </dgm:pt>
    <dgm:pt modelId="{9625BAB6-4EAE-4B6A-84E1-B093B3323DE1}" type="parTrans" cxnId="{C30C2757-25F6-4434-A3DD-99F0178DDD41}">
      <dgm:prSet/>
      <dgm:spPr/>
      <dgm:t>
        <a:bodyPr/>
        <a:lstStyle/>
        <a:p>
          <a:endParaRPr lang="en-GB"/>
        </a:p>
      </dgm:t>
    </dgm:pt>
    <dgm:pt modelId="{A11C5898-32FC-408C-AB90-7C99286F2776}" type="sibTrans" cxnId="{C30C2757-25F6-4434-A3DD-99F0178DDD41}">
      <dgm:prSet/>
      <dgm:spPr/>
      <dgm:t>
        <a:bodyPr/>
        <a:lstStyle/>
        <a:p>
          <a:endParaRPr lang="en-GB"/>
        </a:p>
      </dgm:t>
    </dgm:pt>
    <dgm:pt modelId="{0E6DBBE6-EFC1-44AE-BE3C-EB27BCEE8429}" type="pres">
      <dgm:prSet presAssocID="{44204993-5431-410A-B569-FB0AF6AB291C}" presName="cycle" presStyleCnt="0">
        <dgm:presLayoutVars>
          <dgm:dir/>
          <dgm:resizeHandles val="exact"/>
        </dgm:presLayoutVars>
      </dgm:prSet>
      <dgm:spPr/>
      <dgm:t>
        <a:bodyPr/>
        <a:lstStyle/>
        <a:p>
          <a:endParaRPr lang="en-GB"/>
        </a:p>
      </dgm:t>
    </dgm:pt>
    <dgm:pt modelId="{62A40F4D-E637-4621-B623-3336984BFBBC}" type="pres">
      <dgm:prSet presAssocID="{99F50F30-A857-45BA-A1C9-E004E353E588}" presName="node" presStyleLbl="node1" presStyleIdx="0" presStyleCnt="4" custScaleX="202318" custScaleY="151526">
        <dgm:presLayoutVars>
          <dgm:bulletEnabled val="1"/>
        </dgm:presLayoutVars>
      </dgm:prSet>
      <dgm:spPr/>
      <dgm:t>
        <a:bodyPr/>
        <a:lstStyle/>
        <a:p>
          <a:endParaRPr lang="en-GB"/>
        </a:p>
      </dgm:t>
    </dgm:pt>
    <dgm:pt modelId="{EDD57621-D8F7-49E2-93F0-8A2B139ABD72}" type="pres">
      <dgm:prSet presAssocID="{99F50F30-A857-45BA-A1C9-E004E353E588}" presName="spNode" presStyleCnt="0"/>
      <dgm:spPr/>
    </dgm:pt>
    <dgm:pt modelId="{CD578D35-FB17-4D4A-B06E-6C61B371CD6B}" type="pres">
      <dgm:prSet presAssocID="{4BE17E7A-3CAF-4613-995F-DBBE86A462EF}" presName="sibTrans" presStyleLbl="sibTrans1D1" presStyleIdx="0" presStyleCnt="4"/>
      <dgm:spPr/>
      <dgm:t>
        <a:bodyPr/>
        <a:lstStyle/>
        <a:p>
          <a:endParaRPr lang="en-GB"/>
        </a:p>
      </dgm:t>
    </dgm:pt>
    <dgm:pt modelId="{BEB167AD-A148-4762-9B8F-188821F49982}" type="pres">
      <dgm:prSet presAssocID="{18EB53EB-B8F5-4113-8049-DD183AAC611F}" presName="node" presStyleLbl="node1" presStyleIdx="1" presStyleCnt="4" custScaleX="219442" custScaleY="94538" custRadScaleRad="101461" custRadScaleInc="-9461">
        <dgm:presLayoutVars>
          <dgm:bulletEnabled val="1"/>
        </dgm:presLayoutVars>
      </dgm:prSet>
      <dgm:spPr/>
      <dgm:t>
        <a:bodyPr/>
        <a:lstStyle/>
        <a:p>
          <a:endParaRPr lang="en-GB"/>
        </a:p>
      </dgm:t>
    </dgm:pt>
    <dgm:pt modelId="{F51AEA09-97A6-4BB3-9C84-0F2A44625976}" type="pres">
      <dgm:prSet presAssocID="{18EB53EB-B8F5-4113-8049-DD183AAC611F}" presName="spNode" presStyleCnt="0"/>
      <dgm:spPr/>
    </dgm:pt>
    <dgm:pt modelId="{680BAF8C-3837-4AA7-A901-24295B1760F8}" type="pres">
      <dgm:prSet presAssocID="{EC2CBB0E-5512-4FB5-8E46-9675BADB4032}" presName="sibTrans" presStyleLbl="sibTrans1D1" presStyleIdx="1" presStyleCnt="4"/>
      <dgm:spPr/>
      <dgm:t>
        <a:bodyPr/>
        <a:lstStyle/>
        <a:p>
          <a:endParaRPr lang="en-GB"/>
        </a:p>
      </dgm:t>
    </dgm:pt>
    <dgm:pt modelId="{AC9EB158-2242-4B70-B65B-8BA0B06D0E3C}" type="pres">
      <dgm:prSet presAssocID="{13056662-9740-48E2-BC03-360B6871086C}" presName="node" presStyleLbl="node1" presStyleIdx="2" presStyleCnt="4" custScaleX="222306">
        <dgm:presLayoutVars>
          <dgm:bulletEnabled val="1"/>
        </dgm:presLayoutVars>
      </dgm:prSet>
      <dgm:spPr/>
      <dgm:t>
        <a:bodyPr/>
        <a:lstStyle/>
        <a:p>
          <a:endParaRPr lang="en-GB"/>
        </a:p>
      </dgm:t>
    </dgm:pt>
    <dgm:pt modelId="{75F738A1-1B04-42B7-859B-C2C463CDC748}" type="pres">
      <dgm:prSet presAssocID="{13056662-9740-48E2-BC03-360B6871086C}" presName="spNode" presStyleCnt="0"/>
      <dgm:spPr/>
    </dgm:pt>
    <dgm:pt modelId="{694780C4-DE26-429F-A3C6-F26FC726FC16}" type="pres">
      <dgm:prSet presAssocID="{0E8A7BE0-D353-45D7-99AC-284BC829281A}" presName="sibTrans" presStyleLbl="sibTrans1D1" presStyleIdx="2" presStyleCnt="4"/>
      <dgm:spPr/>
      <dgm:t>
        <a:bodyPr/>
        <a:lstStyle/>
        <a:p>
          <a:endParaRPr lang="en-GB"/>
        </a:p>
      </dgm:t>
    </dgm:pt>
    <dgm:pt modelId="{6A61F249-49EC-4582-9773-4757D287C913}" type="pres">
      <dgm:prSet presAssocID="{A8AC09AA-C0A1-4A1F-979E-D743923D009E}" presName="node" presStyleLbl="node1" presStyleIdx="3" presStyleCnt="4" custScaleX="195169" custScaleY="130168">
        <dgm:presLayoutVars>
          <dgm:bulletEnabled val="1"/>
        </dgm:presLayoutVars>
      </dgm:prSet>
      <dgm:spPr/>
      <dgm:t>
        <a:bodyPr/>
        <a:lstStyle/>
        <a:p>
          <a:endParaRPr lang="en-GB"/>
        </a:p>
      </dgm:t>
    </dgm:pt>
    <dgm:pt modelId="{E25EC005-3F71-4EB1-A1F4-8012AB524804}" type="pres">
      <dgm:prSet presAssocID="{A8AC09AA-C0A1-4A1F-979E-D743923D009E}" presName="spNode" presStyleCnt="0"/>
      <dgm:spPr/>
    </dgm:pt>
    <dgm:pt modelId="{9118F5EF-B146-4C29-9944-9FF09FD327ED}" type="pres">
      <dgm:prSet presAssocID="{A11C5898-32FC-408C-AB90-7C99286F2776}" presName="sibTrans" presStyleLbl="sibTrans1D1" presStyleIdx="3" presStyleCnt="4"/>
      <dgm:spPr/>
      <dgm:t>
        <a:bodyPr/>
        <a:lstStyle/>
        <a:p>
          <a:endParaRPr lang="en-GB"/>
        </a:p>
      </dgm:t>
    </dgm:pt>
  </dgm:ptLst>
  <dgm:cxnLst>
    <dgm:cxn modelId="{C30C2757-25F6-4434-A3DD-99F0178DDD41}" srcId="{44204993-5431-410A-B569-FB0AF6AB291C}" destId="{A8AC09AA-C0A1-4A1F-979E-D743923D009E}" srcOrd="3" destOrd="0" parTransId="{9625BAB6-4EAE-4B6A-84E1-B093B3323DE1}" sibTransId="{A11C5898-32FC-408C-AB90-7C99286F2776}"/>
    <dgm:cxn modelId="{DA24CA78-F68F-4479-B9DE-25D5E1771061}" type="presOf" srcId="{99F50F30-A857-45BA-A1C9-E004E353E588}" destId="{62A40F4D-E637-4621-B623-3336984BFBBC}" srcOrd="0" destOrd="0" presId="urn:microsoft.com/office/officeart/2005/8/layout/cycle6"/>
    <dgm:cxn modelId="{027BED60-8381-43C5-A444-8DAB9BC1BB47}" type="presOf" srcId="{44204993-5431-410A-B569-FB0AF6AB291C}" destId="{0E6DBBE6-EFC1-44AE-BE3C-EB27BCEE8429}" srcOrd="0" destOrd="0" presId="urn:microsoft.com/office/officeart/2005/8/layout/cycle6"/>
    <dgm:cxn modelId="{701E29B7-0DC8-4583-A504-258989610D27}" type="presOf" srcId="{4BE17E7A-3CAF-4613-995F-DBBE86A462EF}" destId="{CD578D35-FB17-4D4A-B06E-6C61B371CD6B}" srcOrd="0" destOrd="0" presId="urn:microsoft.com/office/officeart/2005/8/layout/cycle6"/>
    <dgm:cxn modelId="{265C53CE-665A-4674-BCF1-29C33E83388A}" srcId="{44204993-5431-410A-B569-FB0AF6AB291C}" destId="{99F50F30-A857-45BA-A1C9-E004E353E588}" srcOrd="0" destOrd="0" parTransId="{C7065A82-2363-4AEF-939F-59733E4AA712}" sibTransId="{4BE17E7A-3CAF-4613-995F-DBBE86A462EF}"/>
    <dgm:cxn modelId="{C740202A-A692-4F10-BB52-DBCB3D99676B}" type="presOf" srcId="{A11C5898-32FC-408C-AB90-7C99286F2776}" destId="{9118F5EF-B146-4C29-9944-9FF09FD327ED}" srcOrd="0" destOrd="0" presId="urn:microsoft.com/office/officeart/2005/8/layout/cycle6"/>
    <dgm:cxn modelId="{384F3F69-177C-4A95-BBC7-88929F2AE994}" type="presOf" srcId="{A8AC09AA-C0A1-4A1F-979E-D743923D009E}" destId="{6A61F249-49EC-4582-9773-4757D287C913}" srcOrd="0" destOrd="0" presId="urn:microsoft.com/office/officeart/2005/8/layout/cycle6"/>
    <dgm:cxn modelId="{04B3D290-7554-4CC5-A87B-5728F125CDEC}" type="presOf" srcId="{18EB53EB-B8F5-4113-8049-DD183AAC611F}" destId="{BEB167AD-A148-4762-9B8F-188821F49982}" srcOrd="0" destOrd="0" presId="urn:microsoft.com/office/officeart/2005/8/layout/cycle6"/>
    <dgm:cxn modelId="{0A960CB4-E91A-4590-9152-C852E4F1E18F}" type="presOf" srcId="{0E8A7BE0-D353-45D7-99AC-284BC829281A}" destId="{694780C4-DE26-429F-A3C6-F26FC726FC16}" srcOrd="0" destOrd="0" presId="urn:microsoft.com/office/officeart/2005/8/layout/cycle6"/>
    <dgm:cxn modelId="{F7C9BB4B-81FE-4D27-AC22-A941F962E82B}" type="presOf" srcId="{EC2CBB0E-5512-4FB5-8E46-9675BADB4032}" destId="{680BAF8C-3837-4AA7-A901-24295B1760F8}" srcOrd="0" destOrd="0" presId="urn:microsoft.com/office/officeart/2005/8/layout/cycle6"/>
    <dgm:cxn modelId="{215D76CE-9F4B-4714-9FA4-F96AF149D049}" type="presOf" srcId="{13056662-9740-48E2-BC03-360B6871086C}" destId="{AC9EB158-2242-4B70-B65B-8BA0B06D0E3C}" srcOrd="0" destOrd="0" presId="urn:microsoft.com/office/officeart/2005/8/layout/cycle6"/>
    <dgm:cxn modelId="{BE5182F9-DC51-4103-89F6-F20B0921C057}" srcId="{44204993-5431-410A-B569-FB0AF6AB291C}" destId="{18EB53EB-B8F5-4113-8049-DD183AAC611F}" srcOrd="1" destOrd="0" parTransId="{7FAE9E77-2BA5-4DBC-83FD-0C29CFF5309A}" sibTransId="{EC2CBB0E-5512-4FB5-8E46-9675BADB4032}"/>
    <dgm:cxn modelId="{51AF2B1F-FA7D-41DD-B150-85711D596AAE}" srcId="{44204993-5431-410A-B569-FB0AF6AB291C}" destId="{13056662-9740-48E2-BC03-360B6871086C}" srcOrd="2" destOrd="0" parTransId="{1976EDDB-A606-483E-BA14-9F3FBEEB595E}" sibTransId="{0E8A7BE0-D353-45D7-99AC-284BC829281A}"/>
    <dgm:cxn modelId="{8EB87D03-4AF1-40D5-8A93-E28921E522CD}" type="presParOf" srcId="{0E6DBBE6-EFC1-44AE-BE3C-EB27BCEE8429}" destId="{62A40F4D-E637-4621-B623-3336984BFBBC}" srcOrd="0" destOrd="0" presId="urn:microsoft.com/office/officeart/2005/8/layout/cycle6"/>
    <dgm:cxn modelId="{C33C1A33-D51D-4A82-9AEE-79837941FE0F}" type="presParOf" srcId="{0E6DBBE6-EFC1-44AE-BE3C-EB27BCEE8429}" destId="{EDD57621-D8F7-49E2-93F0-8A2B139ABD72}" srcOrd="1" destOrd="0" presId="urn:microsoft.com/office/officeart/2005/8/layout/cycle6"/>
    <dgm:cxn modelId="{C3D6B747-9485-4D28-933F-E169844521EF}" type="presParOf" srcId="{0E6DBBE6-EFC1-44AE-BE3C-EB27BCEE8429}" destId="{CD578D35-FB17-4D4A-B06E-6C61B371CD6B}" srcOrd="2" destOrd="0" presId="urn:microsoft.com/office/officeart/2005/8/layout/cycle6"/>
    <dgm:cxn modelId="{7B673076-7527-4E98-9FDB-5DAD8D60F3BA}" type="presParOf" srcId="{0E6DBBE6-EFC1-44AE-BE3C-EB27BCEE8429}" destId="{BEB167AD-A148-4762-9B8F-188821F49982}" srcOrd="3" destOrd="0" presId="urn:microsoft.com/office/officeart/2005/8/layout/cycle6"/>
    <dgm:cxn modelId="{B3D74458-FD3D-4EBD-B4AB-022A4953CDD4}" type="presParOf" srcId="{0E6DBBE6-EFC1-44AE-BE3C-EB27BCEE8429}" destId="{F51AEA09-97A6-4BB3-9C84-0F2A44625976}" srcOrd="4" destOrd="0" presId="urn:microsoft.com/office/officeart/2005/8/layout/cycle6"/>
    <dgm:cxn modelId="{9B88B942-9272-4641-AB19-F68889A7A314}" type="presParOf" srcId="{0E6DBBE6-EFC1-44AE-BE3C-EB27BCEE8429}" destId="{680BAF8C-3837-4AA7-A901-24295B1760F8}" srcOrd="5" destOrd="0" presId="urn:microsoft.com/office/officeart/2005/8/layout/cycle6"/>
    <dgm:cxn modelId="{F8C91B44-7DFD-4F2F-8FFF-DCCA997ECA71}" type="presParOf" srcId="{0E6DBBE6-EFC1-44AE-BE3C-EB27BCEE8429}" destId="{AC9EB158-2242-4B70-B65B-8BA0B06D0E3C}" srcOrd="6" destOrd="0" presId="urn:microsoft.com/office/officeart/2005/8/layout/cycle6"/>
    <dgm:cxn modelId="{E15D9478-2CF3-4D39-856E-32290F68728F}" type="presParOf" srcId="{0E6DBBE6-EFC1-44AE-BE3C-EB27BCEE8429}" destId="{75F738A1-1B04-42B7-859B-C2C463CDC748}" srcOrd="7" destOrd="0" presId="urn:microsoft.com/office/officeart/2005/8/layout/cycle6"/>
    <dgm:cxn modelId="{95BC25D8-E18A-4FB6-9045-D07743D670E0}" type="presParOf" srcId="{0E6DBBE6-EFC1-44AE-BE3C-EB27BCEE8429}" destId="{694780C4-DE26-429F-A3C6-F26FC726FC16}" srcOrd="8" destOrd="0" presId="urn:microsoft.com/office/officeart/2005/8/layout/cycle6"/>
    <dgm:cxn modelId="{D1C506F0-F352-4677-9607-2F3DA10C7CE5}" type="presParOf" srcId="{0E6DBBE6-EFC1-44AE-BE3C-EB27BCEE8429}" destId="{6A61F249-49EC-4582-9773-4757D287C913}" srcOrd="9" destOrd="0" presId="urn:microsoft.com/office/officeart/2005/8/layout/cycle6"/>
    <dgm:cxn modelId="{35201E1A-F27F-4C3C-AF81-EAE6E060C5E1}" type="presParOf" srcId="{0E6DBBE6-EFC1-44AE-BE3C-EB27BCEE8429}" destId="{E25EC005-3F71-4EB1-A1F4-8012AB524804}" srcOrd="10" destOrd="0" presId="urn:microsoft.com/office/officeart/2005/8/layout/cycle6"/>
    <dgm:cxn modelId="{2C8FD56D-8DBB-46CB-94FF-5A447C17DD03}" type="presParOf" srcId="{0E6DBBE6-EFC1-44AE-BE3C-EB27BCEE8429}" destId="{9118F5EF-B146-4C29-9944-9FF09FD327E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2C8D8C-EEF8-48F9-A0B5-36099011F7E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0F70627C-99DD-49B7-9DCF-91072D85497C}">
      <dgm:prSet phldrT="[Text]"/>
      <dgm:spPr/>
      <dgm:t>
        <a:bodyPr/>
        <a:lstStyle/>
        <a:p>
          <a:r>
            <a:rPr lang="en-GB" dirty="0"/>
            <a:t>Confirm the personal development plan</a:t>
          </a:r>
        </a:p>
      </dgm:t>
    </dgm:pt>
    <dgm:pt modelId="{BAF9178D-9BB6-47CB-8A2A-48F0FFCCCBD8}" type="parTrans" cxnId="{EDAFDC1C-D2BD-4370-A01B-3EF9DA301595}">
      <dgm:prSet/>
      <dgm:spPr/>
      <dgm:t>
        <a:bodyPr/>
        <a:lstStyle/>
        <a:p>
          <a:endParaRPr lang="en-GB"/>
        </a:p>
      </dgm:t>
    </dgm:pt>
    <dgm:pt modelId="{EF75A555-ADCB-48BB-942E-6BA25AB692E1}" type="sibTrans" cxnId="{EDAFDC1C-D2BD-4370-A01B-3EF9DA301595}">
      <dgm:prSet/>
      <dgm:spPr/>
      <dgm:t>
        <a:bodyPr/>
        <a:lstStyle/>
        <a:p>
          <a:endParaRPr lang="en-GB"/>
        </a:p>
      </dgm:t>
    </dgm:pt>
    <dgm:pt modelId="{DCC4C2A0-E029-4A59-9FA0-A70A42A5EECE}">
      <dgm:prSet phldrT="[Text]"/>
      <dgm:spPr/>
      <dgm:t>
        <a:bodyPr/>
        <a:lstStyle/>
        <a:p>
          <a:r>
            <a:rPr lang="en-GB" dirty="0"/>
            <a:t>Encourage the self management of learning</a:t>
          </a:r>
        </a:p>
      </dgm:t>
    </dgm:pt>
    <dgm:pt modelId="{6CE508E6-B00E-4BC6-9F46-5C26390F0623}" type="parTrans" cxnId="{FCB5B4B3-A5AC-4718-8191-79DFEADE450B}">
      <dgm:prSet/>
      <dgm:spPr/>
      <dgm:t>
        <a:bodyPr/>
        <a:lstStyle/>
        <a:p>
          <a:endParaRPr lang="en-GB"/>
        </a:p>
      </dgm:t>
    </dgm:pt>
    <dgm:pt modelId="{3355CC45-E134-483C-A9DB-0D101BFECA3C}" type="sibTrans" cxnId="{FCB5B4B3-A5AC-4718-8191-79DFEADE450B}">
      <dgm:prSet/>
      <dgm:spPr/>
      <dgm:t>
        <a:bodyPr/>
        <a:lstStyle/>
        <a:p>
          <a:endParaRPr lang="en-GB"/>
        </a:p>
      </dgm:t>
    </dgm:pt>
    <dgm:pt modelId="{00D81188-2E84-401E-9B4A-EFACAA9C5714}">
      <dgm:prSet phldrT="[Text]"/>
      <dgm:spPr/>
      <dgm:t>
        <a:bodyPr/>
        <a:lstStyle/>
        <a:p>
          <a:r>
            <a:rPr lang="en-GB" dirty="0"/>
            <a:t>Provide support during the PLP</a:t>
          </a:r>
        </a:p>
      </dgm:t>
    </dgm:pt>
    <dgm:pt modelId="{360D03E0-F4C3-41C0-BE51-0D5D025D7D00}" type="parTrans" cxnId="{CEA05C9A-706F-4FB3-826B-14934B156ADF}">
      <dgm:prSet/>
      <dgm:spPr/>
      <dgm:t>
        <a:bodyPr/>
        <a:lstStyle/>
        <a:p>
          <a:endParaRPr lang="en-GB"/>
        </a:p>
      </dgm:t>
    </dgm:pt>
    <dgm:pt modelId="{0CBE237F-7F0A-4624-9303-8BE88B099F86}" type="sibTrans" cxnId="{CEA05C9A-706F-4FB3-826B-14934B156ADF}">
      <dgm:prSet/>
      <dgm:spPr/>
      <dgm:t>
        <a:bodyPr/>
        <a:lstStyle/>
        <a:p>
          <a:endParaRPr lang="en-GB"/>
        </a:p>
      </dgm:t>
    </dgm:pt>
    <dgm:pt modelId="{2E7325B0-37A8-424F-AF3C-DA7E19F25BD6}">
      <dgm:prSet phldrT="[Text]"/>
      <dgm:spPr/>
      <dgm:t>
        <a:bodyPr/>
        <a:lstStyle/>
        <a:p>
          <a:r>
            <a:rPr lang="en-GB" dirty="0"/>
            <a:t>Assist the evaluation for success and learning</a:t>
          </a:r>
        </a:p>
      </dgm:t>
    </dgm:pt>
    <dgm:pt modelId="{932C9979-F876-4F96-9F0B-7502DA0193EA}" type="parTrans" cxnId="{B3B6EC56-D5BD-4B6D-879E-3111198F9551}">
      <dgm:prSet/>
      <dgm:spPr/>
      <dgm:t>
        <a:bodyPr/>
        <a:lstStyle/>
        <a:p>
          <a:endParaRPr lang="en-GB"/>
        </a:p>
      </dgm:t>
    </dgm:pt>
    <dgm:pt modelId="{00BC047F-90F5-4B02-88F7-0F4D9B8978E4}" type="sibTrans" cxnId="{B3B6EC56-D5BD-4B6D-879E-3111198F9551}">
      <dgm:prSet/>
      <dgm:spPr/>
      <dgm:t>
        <a:bodyPr/>
        <a:lstStyle/>
        <a:p>
          <a:endParaRPr lang="en-GB"/>
        </a:p>
      </dgm:t>
    </dgm:pt>
    <dgm:pt modelId="{90F5F403-5807-4238-B1EE-6C352B8046CE}" type="pres">
      <dgm:prSet presAssocID="{062C8D8C-EEF8-48F9-A0B5-36099011F7E5}" presName="cycle" presStyleCnt="0">
        <dgm:presLayoutVars>
          <dgm:dir/>
          <dgm:resizeHandles val="exact"/>
        </dgm:presLayoutVars>
      </dgm:prSet>
      <dgm:spPr/>
      <dgm:t>
        <a:bodyPr/>
        <a:lstStyle/>
        <a:p>
          <a:endParaRPr lang="en-GB"/>
        </a:p>
      </dgm:t>
    </dgm:pt>
    <dgm:pt modelId="{87CF0E1D-0E28-4976-853D-C4B6C62D17E7}" type="pres">
      <dgm:prSet presAssocID="{0F70627C-99DD-49B7-9DCF-91072D85497C}" presName="node" presStyleLbl="node1" presStyleIdx="0" presStyleCnt="4" custScaleX="189450" custScaleY="137315">
        <dgm:presLayoutVars>
          <dgm:bulletEnabled val="1"/>
        </dgm:presLayoutVars>
      </dgm:prSet>
      <dgm:spPr/>
      <dgm:t>
        <a:bodyPr/>
        <a:lstStyle/>
        <a:p>
          <a:endParaRPr lang="en-GB"/>
        </a:p>
      </dgm:t>
    </dgm:pt>
    <dgm:pt modelId="{E0463C30-7F65-4C72-AE67-12A9347D3EFB}" type="pres">
      <dgm:prSet presAssocID="{0F70627C-99DD-49B7-9DCF-91072D85497C}" presName="spNode" presStyleCnt="0"/>
      <dgm:spPr/>
    </dgm:pt>
    <dgm:pt modelId="{8BFB5916-0A16-4291-939E-5A95F0E0AA36}" type="pres">
      <dgm:prSet presAssocID="{EF75A555-ADCB-48BB-942E-6BA25AB692E1}" presName="sibTrans" presStyleLbl="sibTrans1D1" presStyleIdx="0" presStyleCnt="4"/>
      <dgm:spPr/>
      <dgm:t>
        <a:bodyPr/>
        <a:lstStyle/>
        <a:p>
          <a:endParaRPr lang="en-GB"/>
        </a:p>
      </dgm:t>
    </dgm:pt>
    <dgm:pt modelId="{06A29D24-22BA-45FA-899E-78C7758CC015}" type="pres">
      <dgm:prSet presAssocID="{DCC4C2A0-E029-4A59-9FA0-A70A42A5EECE}" presName="node" presStyleLbl="node1" presStyleIdx="1" presStyleCnt="4" custScaleX="176452" custScaleY="119472">
        <dgm:presLayoutVars>
          <dgm:bulletEnabled val="1"/>
        </dgm:presLayoutVars>
      </dgm:prSet>
      <dgm:spPr/>
      <dgm:t>
        <a:bodyPr/>
        <a:lstStyle/>
        <a:p>
          <a:endParaRPr lang="en-GB"/>
        </a:p>
      </dgm:t>
    </dgm:pt>
    <dgm:pt modelId="{2917962C-9326-4F5F-BB79-19E67A04DB02}" type="pres">
      <dgm:prSet presAssocID="{DCC4C2A0-E029-4A59-9FA0-A70A42A5EECE}" presName="spNode" presStyleCnt="0"/>
      <dgm:spPr/>
    </dgm:pt>
    <dgm:pt modelId="{DB1704FE-6452-467F-AF75-2914E250641E}" type="pres">
      <dgm:prSet presAssocID="{3355CC45-E134-483C-A9DB-0D101BFECA3C}" presName="sibTrans" presStyleLbl="sibTrans1D1" presStyleIdx="1" presStyleCnt="4"/>
      <dgm:spPr/>
      <dgm:t>
        <a:bodyPr/>
        <a:lstStyle/>
        <a:p>
          <a:endParaRPr lang="en-GB"/>
        </a:p>
      </dgm:t>
    </dgm:pt>
    <dgm:pt modelId="{DAAB2FC1-191D-45EB-A14E-DBA55260EA3D}" type="pres">
      <dgm:prSet presAssocID="{00D81188-2E84-401E-9B4A-EFACAA9C5714}" presName="node" presStyleLbl="node1" presStyleIdx="2" presStyleCnt="4" custScaleX="200625">
        <dgm:presLayoutVars>
          <dgm:bulletEnabled val="1"/>
        </dgm:presLayoutVars>
      </dgm:prSet>
      <dgm:spPr/>
      <dgm:t>
        <a:bodyPr/>
        <a:lstStyle/>
        <a:p>
          <a:endParaRPr lang="en-GB"/>
        </a:p>
      </dgm:t>
    </dgm:pt>
    <dgm:pt modelId="{51806395-50A7-4FB4-94AA-01BC8D7A1571}" type="pres">
      <dgm:prSet presAssocID="{00D81188-2E84-401E-9B4A-EFACAA9C5714}" presName="spNode" presStyleCnt="0"/>
      <dgm:spPr/>
    </dgm:pt>
    <dgm:pt modelId="{EFF5494B-929C-46E1-92B3-7F07EE17BBC2}" type="pres">
      <dgm:prSet presAssocID="{0CBE237F-7F0A-4624-9303-8BE88B099F86}" presName="sibTrans" presStyleLbl="sibTrans1D1" presStyleIdx="2" presStyleCnt="4"/>
      <dgm:spPr/>
      <dgm:t>
        <a:bodyPr/>
        <a:lstStyle/>
        <a:p>
          <a:endParaRPr lang="en-GB"/>
        </a:p>
      </dgm:t>
    </dgm:pt>
    <dgm:pt modelId="{6EA0EC77-F5EE-4212-9BF7-8D8322712C33}" type="pres">
      <dgm:prSet presAssocID="{2E7325B0-37A8-424F-AF3C-DA7E19F25BD6}" presName="node" presStyleLbl="node1" presStyleIdx="3" presStyleCnt="4" custScaleX="174687" custScaleY="119472">
        <dgm:presLayoutVars>
          <dgm:bulletEnabled val="1"/>
        </dgm:presLayoutVars>
      </dgm:prSet>
      <dgm:spPr/>
      <dgm:t>
        <a:bodyPr/>
        <a:lstStyle/>
        <a:p>
          <a:endParaRPr lang="en-GB"/>
        </a:p>
      </dgm:t>
    </dgm:pt>
    <dgm:pt modelId="{23318D92-AABF-4CA4-A3F6-DB43D84C4048}" type="pres">
      <dgm:prSet presAssocID="{2E7325B0-37A8-424F-AF3C-DA7E19F25BD6}" presName="spNode" presStyleCnt="0"/>
      <dgm:spPr/>
    </dgm:pt>
    <dgm:pt modelId="{29BF5C55-C93E-494D-9F49-0234D47F2C2B}" type="pres">
      <dgm:prSet presAssocID="{00BC047F-90F5-4B02-88F7-0F4D9B8978E4}" presName="sibTrans" presStyleLbl="sibTrans1D1" presStyleIdx="3" presStyleCnt="4"/>
      <dgm:spPr/>
      <dgm:t>
        <a:bodyPr/>
        <a:lstStyle/>
        <a:p>
          <a:endParaRPr lang="en-GB"/>
        </a:p>
      </dgm:t>
    </dgm:pt>
  </dgm:ptLst>
  <dgm:cxnLst>
    <dgm:cxn modelId="{8CDFE42A-8B3F-44C4-9D53-610CC68D5E19}" type="presOf" srcId="{00D81188-2E84-401E-9B4A-EFACAA9C5714}" destId="{DAAB2FC1-191D-45EB-A14E-DBA55260EA3D}" srcOrd="0" destOrd="0" presId="urn:microsoft.com/office/officeart/2005/8/layout/cycle6"/>
    <dgm:cxn modelId="{FB6D1783-D4F2-457B-867A-A220C46001DC}" type="presOf" srcId="{2E7325B0-37A8-424F-AF3C-DA7E19F25BD6}" destId="{6EA0EC77-F5EE-4212-9BF7-8D8322712C33}" srcOrd="0" destOrd="0" presId="urn:microsoft.com/office/officeart/2005/8/layout/cycle6"/>
    <dgm:cxn modelId="{8A5173A8-806C-4F9C-A3E2-006D0A99964F}" type="presOf" srcId="{DCC4C2A0-E029-4A59-9FA0-A70A42A5EECE}" destId="{06A29D24-22BA-45FA-899E-78C7758CC015}" srcOrd="0" destOrd="0" presId="urn:microsoft.com/office/officeart/2005/8/layout/cycle6"/>
    <dgm:cxn modelId="{F41DB26A-3754-46F1-ACAF-ABBAE55B7CC4}" type="presOf" srcId="{0F70627C-99DD-49B7-9DCF-91072D85497C}" destId="{87CF0E1D-0E28-4976-853D-C4B6C62D17E7}" srcOrd="0" destOrd="0" presId="urn:microsoft.com/office/officeart/2005/8/layout/cycle6"/>
    <dgm:cxn modelId="{E152529A-5D5A-4FAC-8B8F-1B496146F3A2}" type="presOf" srcId="{EF75A555-ADCB-48BB-942E-6BA25AB692E1}" destId="{8BFB5916-0A16-4291-939E-5A95F0E0AA36}" srcOrd="0" destOrd="0" presId="urn:microsoft.com/office/officeart/2005/8/layout/cycle6"/>
    <dgm:cxn modelId="{8DB419E1-1467-4E19-9180-873A5D3ECCC7}" type="presOf" srcId="{00BC047F-90F5-4B02-88F7-0F4D9B8978E4}" destId="{29BF5C55-C93E-494D-9F49-0234D47F2C2B}" srcOrd="0" destOrd="0" presId="urn:microsoft.com/office/officeart/2005/8/layout/cycle6"/>
    <dgm:cxn modelId="{EDAFDC1C-D2BD-4370-A01B-3EF9DA301595}" srcId="{062C8D8C-EEF8-48F9-A0B5-36099011F7E5}" destId="{0F70627C-99DD-49B7-9DCF-91072D85497C}" srcOrd="0" destOrd="0" parTransId="{BAF9178D-9BB6-47CB-8A2A-48F0FFCCCBD8}" sibTransId="{EF75A555-ADCB-48BB-942E-6BA25AB692E1}"/>
    <dgm:cxn modelId="{9B37B826-7FC3-45F3-B123-ADBB1A50C6D7}" type="presOf" srcId="{062C8D8C-EEF8-48F9-A0B5-36099011F7E5}" destId="{90F5F403-5807-4238-B1EE-6C352B8046CE}" srcOrd="0" destOrd="0" presId="urn:microsoft.com/office/officeart/2005/8/layout/cycle6"/>
    <dgm:cxn modelId="{B3B6EC56-D5BD-4B6D-879E-3111198F9551}" srcId="{062C8D8C-EEF8-48F9-A0B5-36099011F7E5}" destId="{2E7325B0-37A8-424F-AF3C-DA7E19F25BD6}" srcOrd="3" destOrd="0" parTransId="{932C9979-F876-4F96-9F0B-7502DA0193EA}" sibTransId="{00BC047F-90F5-4B02-88F7-0F4D9B8978E4}"/>
    <dgm:cxn modelId="{FCB5B4B3-A5AC-4718-8191-79DFEADE450B}" srcId="{062C8D8C-EEF8-48F9-A0B5-36099011F7E5}" destId="{DCC4C2A0-E029-4A59-9FA0-A70A42A5EECE}" srcOrd="1" destOrd="0" parTransId="{6CE508E6-B00E-4BC6-9F46-5C26390F0623}" sibTransId="{3355CC45-E134-483C-A9DB-0D101BFECA3C}"/>
    <dgm:cxn modelId="{3249F198-9BED-4759-9735-990A16A4149D}" type="presOf" srcId="{0CBE237F-7F0A-4624-9303-8BE88B099F86}" destId="{EFF5494B-929C-46E1-92B3-7F07EE17BBC2}" srcOrd="0" destOrd="0" presId="urn:microsoft.com/office/officeart/2005/8/layout/cycle6"/>
    <dgm:cxn modelId="{CEA05C9A-706F-4FB3-826B-14934B156ADF}" srcId="{062C8D8C-EEF8-48F9-A0B5-36099011F7E5}" destId="{00D81188-2E84-401E-9B4A-EFACAA9C5714}" srcOrd="2" destOrd="0" parTransId="{360D03E0-F4C3-41C0-BE51-0D5D025D7D00}" sibTransId="{0CBE237F-7F0A-4624-9303-8BE88B099F86}"/>
    <dgm:cxn modelId="{119C518F-51EA-4F77-8FE6-5F8557FB5909}" type="presOf" srcId="{3355CC45-E134-483C-A9DB-0D101BFECA3C}" destId="{DB1704FE-6452-467F-AF75-2914E250641E}" srcOrd="0" destOrd="0" presId="urn:microsoft.com/office/officeart/2005/8/layout/cycle6"/>
    <dgm:cxn modelId="{3697E6B8-2869-49EE-9CA5-66497950C3B9}" type="presParOf" srcId="{90F5F403-5807-4238-B1EE-6C352B8046CE}" destId="{87CF0E1D-0E28-4976-853D-C4B6C62D17E7}" srcOrd="0" destOrd="0" presId="urn:microsoft.com/office/officeart/2005/8/layout/cycle6"/>
    <dgm:cxn modelId="{A37B6771-7FFE-4E7F-9257-42D8310A40D0}" type="presParOf" srcId="{90F5F403-5807-4238-B1EE-6C352B8046CE}" destId="{E0463C30-7F65-4C72-AE67-12A9347D3EFB}" srcOrd="1" destOrd="0" presId="urn:microsoft.com/office/officeart/2005/8/layout/cycle6"/>
    <dgm:cxn modelId="{DE6AA731-49FC-478F-A86E-4B1ABF0DD650}" type="presParOf" srcId="{90F5F403-5807-4238-B1EE-6C352B8046CE}" destId="{8BFB5916-0A16-4291-939E-5A95F0E0AA36}" srcOrd="2" destOrd="0" presId="urn:microsoft.com/office/officeart/2005/8/layout/cycle6"/>
    <dgm:cxn modelId="{D182DE4C-0D1C-4274-888C-EF693AC6E7DD}" type="presParOf" srcId="{90F5F403-5807-4238-B1EE-6C352B8046CE}" destId="{06A29D24-22BA-45FA-899E-78C7758CC015}" srcOrd="3" destOrd="0" presId="urn:microsoft.com/office/officeart/2005/8/layout/cycle6"/>
    <dgm:cxn modelId="{5597358F-1121-4E38-A4A9-D68A57F288CE}" type="presParOf" srcId="{90F5F403-5807-4238-B1EE-6C352B8046CE}" destId="{2917962C-9326-4F5F-BB79-19E67A04DB02}" srcOrd="4" destOrd="0" presId="urn:microsoft.com/office/officeart/2005/8/layout/cycle6"/>
    <dgm:cxn modelId="{052DD5BB-75E1-4BDF-AE00-F7ED0C05504D}" type="presParOf" srcId="{90F5F403-5807-4238-B1EE-6C352B8046CE}" destId="{DB1704FE-6452-467F-AF75-2914E250641E}" srcOrd="5" destOrd="0" presId="urn:microsoft.com/office/officeart/2005/8/layout/cycle6"/>
    <dgm:cxn modelId="{0C419373-3C74-424F-9C63-B3900D611D17}" type="presParOf" srcId="{90F5F403-5807-4238-B1EE-6C352B8046CE}" destId="{DAAB2FC1-191D-45EB-A14E-DBA55260EA3D}" srcOrd="6" destOrd="0" presId="urn:microsoft.com/office/officeart/2005/8/layout/cycle6"/>
    <dgm:cxn modelId="{036C7F33-F6A9-44AD-9515-1EFE4A9BF00F}" type="presParOf" srcId="{90F5F403-5807-4238-B1EE-6C352B8046CE}" destId="{51806395-50A7-4FB4-94AA-01BC8D7A1571}" srcOrd="7" destOrd="0" presId="urn:microsoft.com/office/officeart/2005/8/layout/cycle6"/>
    <dgm:cxn modelId="{67EF43C7-CD15-431D-87EB-63BE28A684A1}" type="presParOf" srcId="{90F5F403-5807-4238-B1EE-6C352B8046CE}" destId="{EFF5494B-929C-46E1-92B3-7F07EE17BBC2}" srcOrd="8" destOrd="0" presId="urn:microsoft.com/office/officeart/2005/8/layout/cycle6"/>
    <dgm:cxn modelId="{BEB33B3B-CE3D-4FDE-A9FF-EB21C615A251}" type="presParOf" srcId="{90F5F403-5807-4238-B1EE-6C352B8046CE}" destId="{6EA0EC77-F5EE-4212-9BF7-8D8322712C33}" srcOrd="9" destOrd="0" presId="urn:microsoft.com/office/officeart/2005/8/layout/cycle6"/>
    <dgm:cxn modelId="{3D038FA2-8048-4F29-B746-39B286EB1044}" type="presParOf" srcId="{90F5F403-5807-4238-B1EE-6C352B8046CE}" destId="{23318D92-AABF-4CA4-A3F6-DB43D84C4048}" srcOrd="10" destOrd="0" presId="urn:microsoft.com/office/officeart/2005/8/layout/cycle6"/>
    <dgm:cxn modelId="{CFF26523-3344-4094-B7A2-B1C813CE79F5}" type="presParOf" srcId="{90F5F403-5807-4238-B1EE-6C352B8046CE}" destId="{29BF5C55-C93E-494D-9F49-0234D47F2C2B}"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40F4D-E637-4621-B623-3336984BFBBC}">
      <dsp:nvSpPr>
        <dsp:cNvPr id="0" name=""/>
        <dsp:cNvSpPr/>
      </dsp:nvSpPr>
      <dsp:spPr>
        <a:xfrm>
          <a:off x="2385197" y="-117209"/>
          <a:ext cx="2859096" cy="13918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Analysis for awareness of need, desire and self</a:t>
          </a:r>
          <a:endParaRPr lang="en-GB" sz="1900" kern="1200" dirty="0"/>
        </a:p>
      </dsp:txBody>
      <dsp:txXfrm>
        <a:off x="2453142" y="-49264"/>
        <a:ext cx="2723206" cy="1255967"/>
      </dsp:txXfrm>
    </dsp:sp>
    <dsp:sp modelId="{CD578D35-FB17-4D4A-B06E-6C61B371CD6B}">
      <dsp:nvSpPr>
        <dsp:cNvPr id="0" name=""/>
        <dsp:cNvSpPr/>
      </dsp:nvSpPr>
      <dsp:spPr>
        <a:xfrm>
          <a:off x="2181007" y="1007273"/>
          <a:ext cx="3032780" cy="3032780"/>
        </a:xfrm>
        <a:custGeom>
          <a:avLst/>
          <a:gdLst/>
          <a:ahLst/>
          <a:cxnLst/>
          <a:rect l="0" t="0" r="0" b="0"/>
          <a:pathLst>
            <a:path>
              <a:moveTo>
                <a:pt x="2380005" y="269951"/>
              </a:moveTo>
              <a:arcTo wR="1516390" hR="1516390" stAng="18283007" swAng="10112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EB167AD-A148-4762-9B8F-188821F49982}">
      <dsp:nvSpPr>
        <dsp:cNvPr id="0" name=""/>
        <dsp:cNvSpPr/>
      </dsp:nvSpPr>
      <dsp:spPr>
        <a:xfrm>
          <a:off x="3800859" y="1584730"/>
          <a:ext cx="3101088" cy="86838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Planning for</a:t>
          </a:r>
        </a:p>
        <a:p>
          <a:pPr lvl="0" algn="ctr" defTabSz="844550">
            <a:lnSpc>
              <a:spcPct val="90000"/>
            </a:lnSpc>
            <a:spcBef>
              <a:spcPct val="0"/>
            </a:spcBef>
            <a:spcAft>
              <a:spcPct val="35000"/>
            </a:spcAft>
          </a:pPr>
          <a:r>
            <a:rPr lang="en-GB" sz="1900" kern="1200" dirty="0"/>
            <a:t> self responsibility</a:t>
          </a:r>
        </a:p>
      </dsp:txBody>
      <dsp:txXfrm>
        <a:off x="3843250" y="1627121"/>
        <a:ext cx="3016306" cy="783606"/>
      </dsp:txXfrm>
    </dsp:sp>
    <dsp:sp modelId="{680BAF8C-3837-4AA7-A901-24295B1760F8}">
      <dsp:nvSpPr>
        <dsp:cNvPr id="0" name=""/>
        <dsp:cNvSpPr/>
      </dsp:nvSpPr>
      <dsp:spPr>
        <a:xfrm>
          <a:off x="2045050" y="288838"/>
          <a:ext cx="3032780" cy="3032780"/>
        </a:xfrm>
        <a:custGeom>
          <a:avLst/>
          <a:gdLst/>
          <a:ahLst/>
          <a:cxnLst/>
          <a:rect l="0" t="0" r="0" b="0"/>
          <a:pathLst>
            <a:path>
              <a:moveTo>
                <a:pt x="2883225" y="2173050"/>
              </a:moveTo>
              <a:arcTo wR="1516390" hR="1516390" stAng="1539645" swAng="219786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C9EB158-2242-4B70-B65B-8BA0B06D0E3C}">
      <dsp:nvSpPr>
        <dsp:cNvPr id="0" name=""/>
        <dsp:cNvSpPr/>
      </dsp:nvSpPr>
      <dsp:spPr>
        <a:xfrm>
          <a:off x="2243965" y="3152220"/>
          <a:ext cx="3141561" cy="9185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Implementing using styles techniques and skills</a:t>
          </a:r>
        </a:p>
      </dsp:txBody>
      <dsp:txXfrm>
        <a:off x="2288805" y="3197060"/>
        <a:ext cx="3051881" cy="828880"/>
      </dsp:txXfrm>
    </dsp:sp>
    <dsp:sp modelId="{694780C4-DE26-429F-A3C6-F26FC726FC16}">
      <dsp:nvSpPr>
        <dsp:cNvPr id="0" name=""/>
        <dsp:cNvSpPr/>
      </dsp:nvSpPr>
      <dsp:spPr>
        <a:xfrm>
          <a:off x="2656809" y="358821"/>
          <a:ext cx="3032780" cy="3032780"/>
        </a:xfrm>
        <a:custGeom>
          <a:avLst/>
          <a:gdLst/>
          <a:ahLst/>
          <a:cxnLst/>
          <a:rect l="0" t="0" r="0" b="0"/>
          <a:pathLst>
            <a:path>
              <a:moveTo>
                <a:pt x="693193" y="2789884"/>
              </a:moveTo>
              <a:arcTo wR="1516390" hR="1516390" stAng="7372736" swAng="14545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A61F249-49EC-4582-9773-4757D287C913}">
      <dsp:nvSpPr>
        <dsp:cNvPr id="0" name=""/>
        <dsp:cNvSpPr/>
      </dsp:nvSpPr>
      <dsp:spPr>
        <a:xfrm>
          <a:off x="919321" y="1497274"/>
          <a:ext cx="2758069" cy="119567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Evaluating success</a:t>
          </a:r>
        </a:p>
      </dsp:txBody>
      <dsp:txXfrm>
        <a:off x="977689" y="1555642"/>
        <a:ext cx="2641333" cy="1078935"/>
      </dsp:txXfrm>
    </dsp:sp>
    <dsp:sp modelId="{9118F5EF-B146-4C29-9944-9FF09FD327ED}">
      <dsp:nvSpPr>
        <dsp:cNvPr id="0" name=""/>
        <dsp:cNvSpPr/>
      </dsp:nvSpPr>
      <dsp:spPr>
        <a:xfrm>
          <a:off x="2557570" y="936027"/>
          <a:ext cx="3032780" cy="3032780"/>
        </a:xfrm>
        <a:custGeom>
          <a:avLst/>
          <a:gdLst/>
          <a:ahLst/>
          <a:cxnLst/>
          <a:rect l="0" t="0" r="0" b="0"/>
          <a:pathLst>
            <a:path>
              <a:moveTo>
                <a:pt x="340606" y="558803"/>
              </a:moveTo>
              <a:arcTo wR="1516390" hR="1516390" stAng="13149613" swAng="7007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F0E1D-0E28-4976-853D-C4B6C62D17E7}">
      <dsp:nvSpPr>
        <dsp:cNvPr id="0" name=""/>
        <dsp:cNvSpPr/>
      </dsp:nvSpPr>
      <dsp:spPr>
        <a:xfrm>
          <a:off x="2834752" y="-69165"/>
          <a:ext cx="2206913" cy="103973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Confirm the personal development plan</a:t>
          </a:r>
        </a:p>
      </dsp:txBody>
      <dsp:txXfrm>
        <a:off x="2885508" y="-18409"/>
        <a:ext cx="2105401" cy="938221"/>
      </dsp:txXfrm>
    </dsp:sp>
    <dsp:sp modelId="{8BFB5916-0A16-4291-939E-5A95F0E0AA36}">
      <dsp:nvSpPr>
        <dsp:cNvPr id="0" name=""/>
        <dsp:cNvSpPr/>
      </dsp:nvSpPr>
      <dsp:spPr>
        <a:xfrm>
          <a:off x="2472168" y="732606"/>
          <a:ext cx="2503374" cy="2503374"/>
        </a:xfrm>
        <a:custGeom>
          <a:avLst/>
          <a:gdLst/>
          <a:ahLst/>
          <a:cxnLst/>
          <a:rect l="0" t="0" r="0" b="0"/>
          <a:pathLst>
            <a:path>
              <a:moveTo>
                <a:pt x="1989105" y="240284"/>
              </a:moveTo>
              <a:arcTo wR="1251687" hR="1251687" stAng="18365756" swAng="106848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A29D24-22BA-45FA-899E-78C7758CC015}">
      <dsp:nvSpPr>
        <dsp:cNvPr id="0" name=""/>
        <dsp:cNvSpPr/>
      </dsp:nvSpPr>
      <dsp:spPr>
        <a:xfrm>
          <a:off x="4162147" y="1250074"/>
          <a:ext cx="2055499" cy="90462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Encourage the self management of learning</a:t>
          </a:r>
        </a:p>
      </dsp:txBody>
      <dsp:txXfrm>
        <a:off x="4206307" y="1294234"/>
        <a:ext cx="1967179" cy="816308"/>
      </dsp:txXfrm>
    </dsp:sp>
    <dsp:sp modelId="{DB1704FE-6452-467F-AF75-2914E250641E}">
      <dsp:nvSpPr>
        <dsp:cNvPr id="0" name=""/>
        <dsp:cNvSpPr/>
      </dsp:nvSpPr>
      <dsp:spPr>
        <a:xfrm>
          <a:off x="2415798" y="253696"/>
          <a:ext cx="2503374" cy="2503374"/>
        </a:xfrm>
        <a:custGeom>
          <a:avLst/>
          <a:gdLst/>
          <a:ahLst/>
          <a:cxnLst/>
          <a:rect l="0" t="0" r="0" b="0"/>
          <a:pathLst>
            <a:path>
              <a:moveTo>
                <a:pt x="2318685" y="1906085"/>
              </a:moveTo>
              <a:arcTo wR="1251687" hR="1251687" stAng="1891267" swAng="161746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AAB2FC1-191D-45EB-A14E-DBA55260EA3D}">
      <dsp:nvSpPr>
        <dsp:cNvPr id="0" name=""/>
        <dsp:cNvSpPr/>
      </dsp:nvSpPr>
      <dsp:spPr>
        <a:xfrm>
          <a:off x="2769663" y="2575481"/>
          <a:ext cx="2337091" cy="75718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Provide support during the PLP</a:t>
          </a:r>
        </a:p>
      </dsp:txBody>
      <dsp:txXfrm>
        <a:off x="2806626" y="2612444"/>
        <a:ext cx="2263165" cy="683262"/>
      </dsp:txXfrm>
    </dsp:sp>
    <dsp:sp modelId="{EFF5494B-929C-46E1-92B3-7F07EE17BBC2}">
      <dsp:nvSpPr>
        <dsp:cNvPr id="0" name=""/>
        <dsp:cNvSpPr/>
      </dsp:nvSpPr>
      <dsp:spPr>
        <a:xfrm>
          <a:off x="2957246" y="253696"/>
          <a:ext cx="2503374" cy="2503374"/>
        </a:xfrm>
        <a:custGeom>
          <a:avLst/>
          <a:gdLst/>
          <a:ahLst/>
          <a:cxnLst/>
          <a:rect l="0" t="0" r="0" b="0"/>
          <a:pathLst>
            <a:path>
              <a:moveTo>
                <a:pt x="597289" y="2318685"/>
              </a:moveTo>
              <a:arcTo wR="1251687" hR="1251687" stAng="7291267" swAng="161746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EA0EC77-F5EE-4212-9BF7-8D8322712C33}">
      <dsp:nvSpPr>
        <dsp:cNvPr id="0" name=""/>
        <dsp:cNvSpPr/>
      </dsp:nvSpPr>
      <dsp:spPr>
        <a:xfrm>
          <a:off x="1669053" y="1250074"/>
          <a:ext cx="2034938" cy="90462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Assist the evaluation for success and learning</a:t>
          </a:r>
        </a:p>
      </dsp:txBody>
      <dsp:txXfrm>
        <a:off x="1713213" y="1294234"/>
        <a:ext cx="1946618" cy="816308"/>
      </dsp:txXfrm>
    </dsp:sp>
    <dsp:sp modelId="{29BF5C55-C93E-494D-9F49-0234D47F2C2B}">
      <dsp:nvSpPr>
        <dsp:cNvPr id="0" name=""/>
        <dsp:cNvSpPr/>
      </dsp:nvSpPr>
      <dsp:spPr>
        <a:xfrm>
          <a:off x="2900875" y="732606"/>
          <a:ext cx="2503374" cy="2503374"/>
        </a:xfrm>
        <a:custGeom>
          <a:avLst/>
          <a:gdLst/>
          <a:ahLst/>
          <a:cxnLst/>
          <a:rect l="0" t="0" r="0" b="0"/>
          <a:pathLst>
            <a:path>
              <a:moveTo>
                <a:pt x="240284" y="514269"/>
              </a:moveTo>
              <a:arcTo wR="1251687" hR="1251687" stAng="12965756" swAng="106848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BF20CB8-3209-4138-99D7-3819604F0FA2}" type="datetimeFigureOut">
              <a:rPr lang="en-US" smtClean="0"/>
              <a:t>5/24/2019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F5D2E16-9432-42A2-9972-71F515773AAA}" type="slidenum">
              <a:rPr lang="en-US" smtClean="0"/>
              <a:t>‹#›</a:t>
            </a:fld>
            <a:endParaRPr lang="en-US"/>
          </a:p>
        </p:txBody>
      </p:sp>
    </p:spTree>
    <p:extLst>
      <p:ext uri="{BB962C8B-B14F-4D97-AF65-F5344CB8AC3E}">
        <p14:creationId xmlns:p14="http://schemas.microsoft.com/office/powerpoint/2010/main" val="1671926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96F4B14-6CAA-4A74-8202-8C268BDAB897}" type="datetimeFigureOut">
              <a:rPr lang="en-US" smtClean="0"/>
              <a:t>5/24/2019</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63F55D9-07E9-4950-BF13-89C36DA17003}" type="slidenum">
              <a:rPr lang="en-US" smtClean="0"/>
              <a:t>‹#›</a:t>
            </a:fld>
            <a:endParaRPr lang="en-US"/>
          </a:p>
        </p:txBody>
      </p:sp>
    </p:spTree>
    <p:extLst>
      <p:ext uri="{BB962C8B-B14F-4D97-AF65-F5344CB8AC3E}">
        <p14:creationId xmlns:p14="http://schemas.microsoft.com/office/powerpoint/2010/main" val="353133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407884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9</a:t>
            </a:fld>
            <a:endParaRPr lang="en-GB"/>
          </a:p>
        </p:txBody>
      </p:sp>
    </p:spTree>
    <p:extLst>
      <p:ext uri="{BB962C8B-B14F-4D97-AF65-F5344CB8AC3E}">
        <p14:creationId xmlns:p14="http://schemas.microsoft.com/office/powerpoint/2010/main" val="3908411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4017452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5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727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952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3673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564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9320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7179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195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7361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729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3262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573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829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8459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6874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04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0012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203341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4437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74143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45441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785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7861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16479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20470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99024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24211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3686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49664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79951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928266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9678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593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24/05/2019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260890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24/05/2019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560145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24/05/2019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877821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eg"/><Relationship Id="rId4" Type="http://schemas.openxmlformats.org/officeDocument/2006/relationships/diagramLayout" Target="../diagrams/layout2.xml"/><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412777"/>
            <a:ext cx="7772400" cy="1470025"/>
          </a:xfrm>
        </p:spPr>
        <p:txBody>
          <a:bodyPr/>
          <a:lstStyle/>
          <a:p>
            <a:r>
              <a:rPr lang="en-GB" dirty="0" smtClean="0">
                <a:solidFill>
                  <a:schemeClr val="bg1"/>
                </a:solidFill>
              </a:rPr>
              <a:t>Mentoring - theories, </a:t>
            </a:r>
            <a:r>
              <a:rPr lang="en-GB" dirty="0" smtClean="0">
                <a:solidFill>
                  <a:schemeClr val="bg1"/>
                </a:solidFill>
              </a:rPr>
              <a:t>types </a:t>
            </a:r>
            <a:r>
              <a:rPr lang="en-GB" dirty="0" smtClean="0">
                <a:solidFill>
                  <a:schemeClr val="bg1"/>
                </a:solidFill>
              </a:rPr>
              <a:t>and models</a:t>
            </a:r>
            <a:endParaRPr lang="en-GB" dirty="0">
              <a:solidFill>
                <a:schemeClr val="bg1"/>
              </a:solidFill>
            </a:endParaRPr>
          </a:p>
        </p:txBody>
      </p:sp>
    </p:spTree>
    <p:extLst>
      <p:ext uri="{BB962C8B-B14F-4D97-AF65-F5344CB8AC3E}">
        <p14:creationId xmlns:p14="http://schemas.microsoft.com/office/powerpoint/2010/main" val="1855512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en-US" sz="4000" dirty="0">
                <a:solidFill>
                  <a:srgbClr val="3C8C93"/>
                </a:solidFill>
              </a:rPr>
              <a:t>What is mentoring?</a:t>
            </a:r>
          </a:p>
        </p:txBody>
      </p:sp>
      <p:sp>
        <p:nvSpPr>
          <p:cNvPr id="21507" name="Rectangle 3"/>
          <p:cNvSpPr>
            <a:spLocks noGrp="1" noChangeArrowheads="1"/>
          </p:cNvSpPr>
          <p:nvPr>
            <p:ph type="body" idx="1"/>
          </p:nvPr>
        </p:nvSpPr>
        <p:spPr>
          <a:xfrm>
            <a:off x="609600" y="1315616"/>
            <a:ext cx="10972800" cy="4201617"/>
          </a:xfrm>
        </p:spPr>
        <p:txBody>
          <a:bodyPr>
            <a:normAutofit/>
          </a:bodyPr>
          <a:lstStyle/>
          <a:p>
            <a:pPr marL="0" indent="0">
              <a:buNone/>
            </a:pPr>
            <a:r>
              <a:rPr lang="en-GB" sz="2400" dirty="0" smtClean="0"/>
              <a:t>“Mentoring is used to support and encourage people to manage their own learning in order to maximise their potential, develop their skills, improve their performance and become the person they want to be”		</a:t>
            </a:r>
            <a:r>
              <a:rPr lang="en-GB" altLang="en-US" sz="2400" dirty="0" err="1" smtClean="0"/>
              <a:t>Parsloe</a:t>
            </a:r>
            <a:r>
              <a:rPr lang="en-GB" altLang="en-US" sz="2400" dirty="0"/>
              <a:t>, </a:t>
            </a:r>
            <a:r>
              <a:rPr lang="en-GB" altLang="en-US" sz="2400" dirty="0" smtClean="0"/>
              <a:t>E.</a:t>
            </a:r>
          </a:p>
          <a:p>
            <a:pPr marL="0" indent="0">
              <a:buNone/>
            </a:pPr>
            <a:endParaRPr lang="en-GB" altLang="en-US" sz="2400" dirty="0"/>
          </a:p>
          <a:p>
            <a:pPr marL="0" indent="0">
              <a:buNone/>
            </a:pPr>
            <a:r>
              <a:rPr lang="en-US" sz="2400" dirty="0"/>
              <a:t>"Mentoring involves primarily listening with empathy, sharing experience (usually mutually), professional friendship, developing insight through reflection, being a sounding board, encouraging" </a:t>
            </a:r>
            <a:r>
              <a:rPr lang="en-US" sz="2400" dirty="0" smtClean="0"/>
              <a:t> 				Clutterbuck, D.</a:t>
            </a:r>
            <a:endParaRPr lang="en-GB" altLang="en-US" sz="2400" dirty="0" smtClean="0"/>
          </a:p>
        </p:txBody>
      </p:sp>
    </p:spTree>
    <p:extLst>
      <p:ext uri="{BB962C8B-B14F-4D97-AF65-F5344CB8AC3E}">
        <p14:creationId xmlns:p14="http://schemas.microsoft.com/office/powerpoint/2010/main" val="3608349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Different types of mentoring activity</a:t>
            </a:r>
            <a:endParaRPr lang="en-US" dirty="0"/>
          </a:p>
        </p:txBody>
      </p:sp>
      <p:sp>
        <p:nvSpPr>
          <p:cNvPr id="6" name="Content Placeholder 5"/>
          <p:cNvSpPr>
            <a:spLocks noGrp="1"/>
          </p:cNvSpPr>
          <p:nvPr>
            <p:ph idx="1"/>
          </p:nvPr>
        </p:nvSpPr>
        <p:spPr/>
        <p:txBody>
          <a:bodyPr>
            <a:normAutofit fontScale="92500" lnSpcReduction="20000"/>
          </a:bodyPr>
          <a:lstStyle/>
          <a:p>
            <a:r>
              <a:rPr lang="en-US" dirty="0"/>
              <a:t>Developmental mentoring </a:t>
            </a:r>
            <a:r>
              <a:rPr lang="en-US" dirty="0" smtClean="0"/>
              <a:t> -  </a:t>
            </a:r>
            <a:r>
              <a:rPr lang="en-US" dirty="0"/>
              <a:t>based on helping someone to </a:t>
            </a:r>
            <a:r>
              <a:rPr lang="en-US" dirty="0" smtClean="0"/>
              <a:t>develop. </a:t>
            </a:r>
            <a:r>
              <a:rPr lang="en-US" dirty="0"/>
              <a:t>The mentored employee sets the agenda based on their </a:t>
            </a:r>
            <a:r>
              <a:rPr lang="en-US" dirty="0" smtClean="0"/>
              <a:t>own </a:t>
            </a:r>
            <a:r>
              <a:rPr lang="en-US" dirty="0"/>
              <a:t>development needs and the mentor provides insight and guidance helping achieve the desired goals. </a:t>
            </a:r>
            <a:endParaRPr lang="en-US" dirty="0" smtClean="0"/>
          </a:p>
          <a:p>
            <a:endParaRPr lang="en-US" dirty="0"/>
          </a:p>
          <a:p>
            <a:r>
              <a:rPr lang="en-US" dirty="0"/>
              <a:t>Sponsorship mentoring </a:t>
            </a:r>
            <a:r>
              <a:rPr lang="en-US" dirty="0" smtClean="0"/>
              <a:t> - This </a:t>
            </a:r>
            <a:r>
              <a:rPr lang="en-US" dirty="0"/>
              <a:t>is a form of mentoring where the mentee is protégé (literally 'one who is protected'). Here the mentor </a:t>
            </a:r>
            <a:r>
              <a:rPr lang="en-US" dirty="0" smtClean="0"/>
              <a:t>intervenes </a:t>
            </a:r>
            <a:r>
              <a:rPr lang="en-US" dirty="0"/>
              <a:t>on the mentee’s behalf and there is normally one way learning. The mentor is usually more </a:t>
            </a:r>
            <a:r>
              <a:rPr lang="en-US" dirty="0" smtClean="0"/>
              <a:t>senior</a:t>
            </a:r>
            <a:r>
              <a:rPr lang="en-US" dirty="0"/>
              <a:t>. </a:t>
            </a:r>
          </a:p>
        </p:txBody>
      </p:sp>
    </p:spTree>
    <p:extLst>
      <p:ext uri="{BB962C8B-B14F-4D97-AF65-F5344CB8AC3E}">
        <p14:creationId xmlns:p14="http://schemas.microsoft.com/office/powerpoint/2010/main" val="2409122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274639"/>
            <a:ext cx="10972800" cy="837470"/>
          </a:xfrm>
        </p:spPr>
        <p:txBody>
          <a:bodyPr>
            <a:normAutofit/>
          </a:bodyPr>
          <a:lstStyle/>
          <a:p>
            <a:pPr>
              <a:defRPr/>
            </a:pPr>
            <a:r>
              <a:rPr lang="en-GB" dirty="0" smtClean="0"/>
              <a:t>Common forms of mentoring</a:t>
            </a:r>
          </a:p>
        </p:txBody>
      </p:sp>
      <p:sp>
        <p:nvSpPr>
          <p:cNvPr id="25603" name="Content Placeholder 2"/>
          <p:cNvSpPr>
            <a:spLocks noGrp="1"/>
          </p:cNvSpPr>
          <p:nvPr>
            <p:ph idx="1"/>
          </p:nvPr>
        </p:nvSpPr>
        <p:spPr>
          <a:xfrm>
            <a:off x="609600" y="1219200"/>
            <a:ext cx="10972800" cy="4298033"/>
          </a:xfrm>
        </p:spPr>
        <p:txBody>
          <a:bodyPr>
            <a:normAutofit fontScale="25000" lnSpcReduction="20000"/>
          </a:bodyPr>
          <a:lstStyle/>
          <a:p>
            <a:r>
              <a:rPr lang="en-US" sz="11200" i="1" dirty="0"/>
              <a:t>Graduate mentoring</a:t>
            </a:r>
            <a:endParaRPr lang="en-US" sz="11200" dirty="0"/>
          </a:p>
          <a:p>
            <a:r>
              <a:rPr lang="en-US" sz="11200" i="1" dirty="0" smtClean="0"/>
              <a:t>Apprentice </a:t>
            </a:r>
            <a:r>
              <a:rPr lang="en-US" sz="11200" i="1" dirty="0"/>
              <a:t>mentoring</a:t>
            </a:r>
            <a:endParaRPr lang="en-US" sz="11200" dirty="0"/>
          </a:p>
          <a:p>
            <a:r>
              <a:rPr lang="en-US" sz="11200" i="1" dirty="0" smtClean="0"/>
              <a:t>Career </a:t>
            </a:r>
            <a:r>
              <a:rPr lang="en-US" sz="11200" i="1" dirty="0"/>
              <a:t>mentoring</a:t>
            </a:r>
            <a:endParaRPr lang="en-US" sz="11200" dirty="0"/>
          </a:p>
          <a:p>
            <a:r>
              <a:rPr lang="en-US" sz="11200" i="1" dirty="0" smtClean="0"/>
              <a:t>Young </a:t>
            </a:r>
            <a:r>
              <a:rPr lang="en-US" sz="11200" i="1" dirty="0"/>
              <a:t>person’s mentoring</a:t>
            </a:r>
            <a:endParaRPr lang="en-US" sz="11200" dirty="0"/>
          </a:p>
          <a:p>
            <a:r>
              <a:rPr lang="en-US" sz="11200" i="1" dirty="0" smtClean="0"/>
              <a:t>Business </a:t>
            </a:r>
            <a:r>
              <a:rPr lang="en-US" sz="11200" i="1" dirty="0"/>
              <a:t>mentoring</a:t>
            </a:r>
            <a:endParaRPr lang="en-US" sz="11200" dirty="0"/>
          </a:p>
          <a:p>
            <a:r>
              <a:rPr lang="en-US" sz="11200" i="1" dirty="0" smtClean="0"/>
              <a:t>Executive mentoring</a:t>
            </a:r>
            <a:endParaRPr lang="en-US" sz="11200" dirty="0" smtClean="0"/>
          </a:p>
          <a:p>
            <a:r>
              <a:rPr lang="en-US" sz="11200" i="1" dirty="0" smtClean="0"/>
              <a:t>Co-mentoring </a:t>
            </a:r>
            <a:endParaRPr lang="en-US" sz="11200" dirty="0"/>
          </a:p>
          <a:p>
            <a:r>
              <a:rPr lang="en-US" sz="11200" i="1" dirty="0"/>
              <a:t>Peer </a:t>
            </a:r>
            <a:r>
              <a:rPr lang="en-US" sz="11200" i="1" dirty="0" smtClean="0"/>
              <a:t>mentoring</a:t>
            </a:r>
            <a:endParaRPr lang="en-US" sz="11200" dirty="0"/>
          </a:p>
          <a:p>
            <a:r>
              <a:rPr lang="en-US" sz="11200" i="1" dirty="0"/>
              <a:t>Group mentoring</a:t>
            </a:r>
            <a:endParaRPr lang="en-US" sz="11200" dirty="0"/>
          </a:p>
          <a:p>
            <a:r>
              <a:rPr lang="en-US" sz="11200" i="1" dirty="0" smtClean="0"/>
              <a:t>Reverse </a:t>
            </a:r>
            <a:r>
              <a:rPr lang="en-US" sz="11200" i="1" dirty="0"/>
              <a:t>mentoring</a:t>
            </a:r>
            <a:endParaRPr lang="en-US" sz="11200" dirty="0"/>
          </a:p>
          <a:p>
            <a:pPr marL="0" indent="0">
              <a:buNone/>
            </a:pPr>
            <a:r>
              <a:rPr lang="en-US" sz="11200" dirty="0"/>
              <a:t> </a:t>
            </a:r>
          </a:p>
          <a:p>
            <a:pPr marL="0" indent="0">
              <a:buNone/>
            </a:pPr>
            <a:r>
              <a:rPr lang="en-US" sz="2000" dirty="0"/>
              <a:t> </a:t>
            </a:r>
          </a:p>
          <a:p>
            <a:pPr>
              <a:buFontTx/>
              <a:buNone/>
            </a:pPr>
            <a:endParaRPr lang="en-GB" altLang="en-US" sz="2000" dirty="0"/>
          </a:p>
          <a:p>
            <a:pPr>
              <a:buFontTx/>
              <a:buNone/>
            </a:pPr>
            <a:endParaRPr lang="en-GB" altLang="en-US" sz="2000" dirty="0"/>
          </a:p>
        </p:txBody>
      </p:sp>
      <p:sp>
        <p:nvSpPr>
          <p:cNvPr id="2" name="Rectangle 1"/>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3" name="Rectangle 2"/>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21202117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3BFA6-C667-4CD1-846E-AE571936F950}"/>
              </a:ext>
            </a:extLst>
          </p:cNvPr>
          <p:cNvSpPr>
            <a:spLocks noGrp="1"/>
          </p:cNvSpPr>
          <p:nvPr>
            <p:ph type="title"/>
          </p:nvPr>
        </p:nvSpPr>
        <p:spPr/>
        <p:txBody>
          <a:bodyPr/>
          <a:lstStyle/>
          <a:p>
            <a:r>
              <a:rPr lang="en-GB" dirty="0" err="1"/>
              <a:t>Alred’s</a:t>
            </a:r>
            <a:r>
              <a:rPr lang="en-GB" dirty="0"/>
              <a:t> Three Stage Model</a:t>
            </a:r>
          </a:p>
        </p:txBody>
      </p:sp>
      <p:pic>
        <p:nvPicPr>
          <p:cNvPr id="4" name="Content Placeholder 3" descr="Screen%20Shot%202018-11-14%20at%2020.58.25.png">
            <a:extLst>
              <a:ext uri="{FF2B5EF4-FFF2-40B4-BE49-F238E27FC236}">
                <a16:creationId xmlns:a16="http://schemas.microsoft.com/office/drawing/2014/main" id="{9CF076AE-4E29-4B89-A5C2-959FAC3EBC83}"/>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4800" y="2489200"/>
            <a:ext cx="9740900" cy="2247900"/>
          </a:xfrm>
          <a:prstGeom prst="rect">
            <a:avLst/>
          </a:prstGeom>
          <a:noFill/>
          <a:ln>
            <a:noFill/>
          </a:ln>
        </p:spPr>
      </p:pic>
      <p:sp>
        <p:nvSpPr>
          <p:cNvPr id="5" name="TextBox 4">
            <a:extLst>
              <a:ext uri="{FF2B5EF4-FFF2-40B4-BE49-F238E27FC236}">
                <a16:creationId xmlns:a16="http://schemas.microsoft.com/office/drawing/2014/main" id="{C513ED99-E156-4E16-AB1E-554F2E38BF50}"/>
              </a:ext>
            </a:extLst>
          </p:cNvPr>
          <p:cNvSpPr txBox="1"/>
          <p:nvPr/>
        </p:nvSpPr>
        <p:spPr>
          <a:xfrm>
            <a:off x="2209800" y="4737100"/>
            <a:ext cx="9271000" cy="457754"/>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S Mincho" panose="02020609040205080304" pitchFamily="49" charset="-128"/>
                <a:cs typeface="+mn-cs"/>
              </a:rPr>
              <a:t>The Mentoring Process, 3-stage Model (Alred and Garvey, 2010, pg.32)</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S Mincho" panose="02020609040205080304" pitchFamily="49" charset="-128"/>
              <a:cs typeface="+mn-cs"/>
            </a:endParaRPr>
          </a:p>
        </p:txBody>
      </p:sp>
    </p:spTree>
    <p:extLst>
      <p:ext uri="{BB962C8B-B14F-4D97-AF65-F5344CB8AC3E}">
        <p14:creationId xmlns:p14="http://schemas.microsoft.com/office/powerpoint/2010/main" val="969461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altLang="en-US" dirty="0" smtClean="0"/>
              <a:t>Clutterbuck’s Developmental Mentoring Model</a:t>
            </a:r>
            <a:endParaRPr lang="en-US" altLang="en-US" dirty="0"/>
          </a:p>
        </p:txBody>
      </p:sp>
      <p:sp>
        <p:nvSpPr>
          <p:cNvPr id="20483" name="Line 3"/>
          <p:cNvSpPr>
            <a:spLocks noChangeShapeType="1"/>
          </p:cNvSpPr>
          <p:nvPr/>
        </p:nvSpPr>
        <p:spPr bwMode="auto">
          <a:xfrm>
            <a:off x="6024563" y="1557339"/>
            <a:ext cx="0" cy="45354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4" name="Line 4"/>
          <p:cNvSpPr>
            <a:spLocks noChangeShapeType="1"/>
          </p:cNvSpPr>
          <p:nvPr/>
        </p:nvSpPr>
        <p:spPr bwMode="auto">
          <a:xfrm>
            <a:off x="3648076" y="3716338"/>
            <a:ext cx="482441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5" name="Text Box 5"/>
          <p:cNvSpPr txBox="1">
            <a:spLocks noChangeArrowheads="1"/>
          </p:cNvSpPr>
          <p:nvPr/>
        </p:nvSpPr>
        <p:spPr bwMode="auto">
          <a:xfrm>
            <a:off x="2979738" y="1576388"/>
            <a:ext cx="1149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Coaching</a:t>
            </a:r>
            <a:endParaRPr lang="en-US" altLang="en-US"/>
          </a:p>
        </p:txBody>
      </p:sp>
      <p:sp>
        <p:nvSpPr>
          <p:cNvPr id="20486" name="Text Box 6"/>
          <p:cNvSpPr txBox="1">
            <a:spLocks noChangeArrowheads="1"/>
          </p:cNvSpPr>
          <p:nvPr/>
        </p:nvSpPr>
        <p:spPr bwMode="auto">
          <a:xfrm>
            <a:off x="7967663" y="15573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Guiding</a:t>
            </a:r>
            <a:endParaRPr lang="en-US" altLang="en-US"/>
          </a:p>
        </p:txBody>
      </p:sp>
      <p:sp>
        <p:nvSpPr>
          <p:cNvPr id="20487"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Networking</a:t>
            </a:r>
            <a:endParaRPr lang="en-US" altLang="en-US"/>
          </a:p>
        </p:txBody>
      </p:sp>
      <p:sp>
        <p:nvSpPr>
          <p:cNvPr id="20488" name="Text Box 8"/>
          <p:cNvSpPr txBox="1">
            <a:spLocks noChangeArrowheads="1"/>
          </p:cNvSpPr>
          <p:nvPr/>
        </p:nvSpPr>
        <p:spPr bwMode="auto">
          <a:xfrm>
            <a:off x="8112125" y="5157788"/>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Counselling</a:t>
            </a:r>
            <a:endParaRPr lang="en-US" altLang="en-US"/>
          </a:p>
        </p:txBody>
      </p:sp>
    </p:spTree>
    <p:extLst>
      <p:ext uri="{BB962C8B-B14F-4D97-AF65-F5344CB8AC3E}">
        <p14:creationId xmlns:p14="http://schemas.microsoft.com/office/powerpoint/2010/main" val="1995006123"/>
      </p:ext>
    </p:ext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with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768" decel="100000"/>
                                        <p:tgtEl>
                                          <p:spTgt spid="20482"/>
                                        </p:tgtEl>
                                      </p:cBhvr>
                                    </p:animEffect>
                                    <p:animScale>
                                      <p:cBhvr>
                                        <p:cTn id="8" dur="768" decel="100000"/>
                                        <p:tgtEl>
                                          <p:spTgt spid="20482"/>
                                        </p:tgtEl>
                                      </p:cBhvr>
                                      <p:from x="10000" y="10000"/>
                                      <p:to x="200000" y="450000"/>
                                    </p:animScale>
                                    <p:animScale>
                                      <p:cBhvr>
                                        <p:cTn id="9" dur="1230" accel="100000" fill="hold">
                                          <p:stCondLst>
                                            <p:cond delay="768"/>
                                          </p:stCondLst>
                                        </p:cTn>
                                        <p:tgtEl>
                                          <p:spTgt spid="20482"/>
                                        </p:tgtEl>
                                      </p:cBhvr>
                                      <p:from x="200000" y="450000"/>
                                      <p:to x="100000" y="100000"/>
                                    </p:animScale>
                                    <p:set>
                                      <p:cBhvr>
                                        <p:cTn id="10" dur="768" fill="hold"/>
                                        <p:tgtEl>
                                          <p:spTgt spid="20482"/>
                                        </p:tgtEl>
                                        <p:attrNameLst>
                                          <p:attrName>ppt_x</p:attrName>
                                        </p:attrNameLst>
                                      </p:cBhvr>
                                      <p:to>
                                        <p:strVal val="(0.5)"/>
                                      </p:to>
                                    </p:set>
                                    <p:anim from="(0.5)" to="(#ppt_x)" calcmode="lin" valueType="num">
                                      <p:cBhvr>
                                        <p:cTn id="11" dur="1230" accel="100000" fill="hold">
                                          <p:stCondLst>
                                            <p:cond delay="768"/>
                                          </p:stCondLst>
                                        </p:cTn>
                                        <p:tgtEl>
                                          <p:spTgt spid="20482"/>
                                        </p:tgtEl>
                                        <p:attrNameLst>
                                          <p:attrName>ppt_x</p:attrName>
                                        </p:attrNameLst>
                                      </p:cBhvr>
                                    </p:anim>
                                    <p:set>
                                      <p:cBhvr>
                                        <p:cTn id="12" dur="768" fill="hold"/>
                                        <p:tgtEl>
                                          <p:spTgt spid="20482"/>
                                        </p:tgtEl>
                                        <p:attrNameLst>
                                          <p:attrName>ppt_y</p:attrName>
                                        </p:attrNameLst>
                                      </p:cBhvr>
                                      <p:to>
                                        <p:strVal val="(#ppt_y+0.4)"/>
                                      </p:to>
                                    </p:set>
                                    <p:anim from="(#ppt_y+0.4)" to="(#ppt_y)" calcmode="lin" valueType="num">
                                      <p:cBhvr>
                                        <p:cTn id="13" dur="1230" accel="100000" fill="hold">
                                          <p:stCondLst>
                                            <p:cond delay="768"/>
                                          </p:stCondLst>
                                        </p:cTn>
                                        <p:tgtEl>
                                          <p:spTgt spid="20482"/>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81200" y="274639"/>
            <a:ext cx="8229600" cy="917575"/>
          </a:xfrm>
        </p:spPr>
        <p:txBody>
          <a:bodyPr/>
          <a:lstStyle/>
          <a:p>
            <a:r>
              <a:rPr lang="en-GB" altLang="en-US"/>
              <a:t>Developmental Mentoring</a:t>
            </a:r>
            <a:endParaRPr lang="en-US" altLang="en-US"/>
          </a:p>
        </p:txBody>
      </p:sp>
      <p:sp>
        <p:nvSpPr>
          <p:cNvPr id="24579" name="Line 3"/>
          <p:cNvSpPr>
            <a:spLocks noChangeShapeType="1"/>
          </p:cNvSpPr>
          <p:nvPr/>
        </p:nvSpPr>
        <p:spPr bwMode="auto">
          <a:xfrm>
            <a:off x="6024563" y="1844676"/>
            <a:ext cx="0" cy="36274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4580" name="Line 4"/>
          <p:cNvSpPr>
            <a:spLocks noChangeShapeType="1"/>
          </p:cNvSpPr>
          <p:nvPr/>
        </p:nvSpPr>
        <p:spPr bwMode="auto">
          <a:xfrm>
            <a:off x="3440583" y="3716336"/>
            <a:ext cx="4373092" cy="931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4581" name="Text Box 5"/>
          <p:cNvSpPr txBox="1">
            <a:spLocks noChangeArrowheads="1"/>
          </p:cNvSpPr>
          <p:nvPr/>
        </p:nvSpPr>
        <p:spPr bwMode="auto">
          <a:xfrm>
            <a:off x="2997200" y="1844676"/>
            <a:ext cx="11493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prstClr val="black"/>
                </a:solidFill>
              </a:rPr>
              <a:t>Coaching</a:t>
            </a:r>
            <a:endParaRPr lang="en-US" altLang="en-US" dirty="0">
              <a:solidFill>
                <a:prstClr val="black"/>
              </a:solidFill>
            </a:endParaRPr>
          </a:p>
        </p:txBody>
      </p:sp>
      <p:sp>
        <p:nvSpPr>
          <p:cNvPr id="24582" name="Text Box 6"/>
          <p:cNvSpPr txBox="1">
            <a:spLocks noChangeArrowheads="1"/>
          </p:cNvSpPr>
          <p:nvPr/>
        </p:nvSpPr>
        <p:spPr bwMode="auto">
          <a:xfrm>
            <a:off x="7967663" y="17732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prstClr val="black"/>
                </a:solidFill>
              </a:rPr>
              <a:t>Guiding</a:t>
            </a:r>
            <a:endParaRPr lang="en-US" altLang="en-US" dirty="0">
              <a:solidFill>
                <a:prstClr val="black"/>
              </a:solidFill>
            </a:endParaRPr>
          </a:p>
        </p:txBody>
      </p:sp>
      <p:sp>
        <p:nvSpPr>
          <p:cNvPr id="24583"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prstClr val="black"/>
                </a:solidFill>
              </a:rPr>
              <a:t>Networking</a:t>
            </a:r>
            <a:endParaRPr lang="en-US" altLang="en-US" dirty="0">
              <a:solidFill>
                <a:prstClr val="black"/>
              </a:solidFill>
            </a:endParaRPr>
          </a:p>
        </p:txBody>
      </p:sp>
      <p:sp>
        <p:nvSpPr>
          <p:cNvPr id="24584" name="Text Box 8"/>
          <p:cNvSpPr txBox="1">
            <a:spLocks noChangeArrowheads="1"/>
          </p:cNvSpPr>
          <p:nvPr/>
        </p:nvSpPr>
        <p:spPr bwMode="auto">
          <a:xfrm>
            <a:off x="8113714" y="5105401"/>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prstClr val="black"/>
                </a:solidFill>
              </a:rPr>
              <a:t>Counselling</a:t>
            </a:r>
            <a:endParaRPr lang="en-US" altLang="en-US" dirty="0">
              <a:solidFill>
                <a:prstClr val="black"/>
              </a:solidFill>
            </a:endParaRPr>
          </a:p>
        </p:txBody>
      </p:sp>
      <p:sp>
        <p:nvSpPr>
          <p:cNvPr id="24585" name="Line 9"/>
          <p:cNvSpPr>
            <a:spLocks noChangeShapeType="1"/>
          </p:cNvSpPr>
          <p:nvPr/>
        </p:nvSpPr>
        <p:spPr bwMode="auto">
          <a:xfrm flipV="1">
            <a:off x="3440583" y="1844676"/>
            <a:ext cx="2583977" cy="18902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4586" name="Line 10"/>
          <p:cNvSpPr>
            <a:spLocks noChangeShapeType="1"/>
          </p:cNvSpPr>
          <p:nvPr/>
        </p:nvSpPr>
        <p:spPr bwMode="auto">
          <a:xfrm>
            <a:off x="3440584" y="3716337"/>
            <a:ext cx="2572863" cy="43338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4587" name="Line 11"/>
          <p:cNvSpPr>
            <a:spLocks noChangeShapeType="1"/>
          </p:cNvSpPr>
          <p:nvPr/>
        </p:nvSpPr>
        <p:spPr bwMode="auto">
          <a:xfrm flipV="1">
            <a:off x="6024562" y="3716338"/>
            <a:ext cx="1789113" cy="4333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4588" name="Line 12"/>
          <p:cNvSpPr>
            <a:spLocks noChangeShapeType="1"/>
          </p:cNvSpPr>
          <p:nvPr/>
        </p:nvSpPr>
        <p:spPr bwMode="auto">
          <a:xfrm>
            <a:off x="6024566" y="1871531"/>
            <a:ext cx="1800225" cy="18716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Tree>
    <p:extLst>
      <p:ext uri="{BB962C8B-B14F-4D97-AF65-F5344CB8AC3E}">
        <p14:creationId xmlns:p14="http://schemas.microsoft.com/office/powerpoint/2010/main" val="4115992848"/>
      </p:ext>
    </p:ext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768" decel="100000"/>
                                        <p:tgtEl>
                                          <p:spTgt spid="24578"/>
                                        </p:tgtEl>
                                      </p:cBhvr>
                                    </p:animEffect>
                                    <p:animScale>
                                      <p:cBhvr>
                                        <p:cTn id="8" dur="768" decel="100000"/>
                                        <p:tgtEl>
                                          <p:spTgt spid="24578"/>
                                        </p:tgtEl>
                                      </p:cBhvr>
                                      <p:from x="10000" y="10000"/>
                                      <p:to x="200000" y="450000"/>
                                    </p:animScale>
                                    <p:animScale>
                                      <p:cBhvr>
                                        <p:cTn id="9" dur="1230" accel="100000" fill="hold">
                                          <p:stCondLst>
                                            <p:cond delay="768"/>
                                          </p:stCondLst>
                                        </p:cTn>
                                        <p:tgtEl>
                                          <p:spTgt spid="24578"/>
                                        </p:tgtEl>
                                      </p:cBhvr>
                                      <p:from x="200000" y="450000"/>
                                      <p:to x="100000" y="100000"/>
                                    </p:animScale>
                                    <p:set>
                                      <p:cBhvr>
                                        <p:cTn id="10" dur="768" fill="hold"/>
                                        <p:tgtEl>
                                          <p:spTgt spid="24578"/>
                                        </p:tgtEl>
                                        <p:attrNameLst>
                                          <p:attrName>ppt_x</p:attrName>
                                        </p:attrNameLst>
                                      </p:cBhvr>
                                      <p:to>
                                        <p:strVal val="(0.5)"/>
                                      </p:to>
                                    </p:set>
                                    <p:anim from="(0.5)" to="(#ppt_x)" calcmode="lin" valueType="num">
                                      <p:cBhvr>
                                        <p:cTn id="11" dur="1230" accel="100000" fill="hold">
                                          <p:stCondLst>
                                            <p:cond delay="768"/>
                                          </p:stCondLst>
                                        </p:cTn>
                                        <p:tgtEl>
                                          <p:spTgt spid="24578"/>
                                        </p:tgtEl>
                                        <p:attrNameLst>
                                          <p:attrName>ppt_x</p:attrName>
                                        </p:attrNameLst>
                                      </p:cBhvr>
                                    </p:anim>
                                    <p:set>
                                      <p:cBhvr>
                                        <p:cTn id="12" dur="768" fill="hold"/>
                                        <p:tgtEl>
                                          <p:spTgt spid="24578"/>
                                        </p:tgtEl>
                                        <p:attrNameLst>
                                          <p:attrName>ppt_y</p:attrName>
                                        </p:attrNameLst>
                                      </p:cBhvr>
                                      <p:to>
                                        <p:strVal val="(#ppt_y+0.4)"/>
                                      </p:to>
                                    </p:set>
                                    <p:anim from="(#ppt_y+0.4)" to="(#ppt_y)" calcmode="lin" valueType="num">
                                      <p:cBhvr>
                                        <p:cTn id="13" dur="1230" accel="100000" fill="hold">
                                          <p:stCondLst>
                                            <p:cond delay="768"/>
                                          </p:stCondLst>
                                        </p:cTn>
                                        <p:tgtEl>
                                          <p:spTgt spid="24578"/>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Developmental Mentoring</a:t>
            </a:r>
            <a:endParaRPr lang="en-US" altLang="en-US"/>
          </a:p>
        </p:txBody>
      </p:sp>
      <p:sp>
        <p:nvSpPr>
          <p:cNvPr id="25603" name="Line 3"/>
          <p:cNvSpPr>
            <a:spLocks noChangeShapeType="1"/>
          </p:cNvSpPr>
          <p:nvPr/>
        </p:nvSpPr>
        <p:spPr bwMode="auto">
          <a:xfrm>
            <a:off x="6024562" y="1845276"/>
            <a:ext cx="2" cy="378940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5604" name="Line 4"/>
          <p:cNvSpPr>
            <a:spLocks noChangeShapeType="1"/>
          </p:cNvSpPr>
          <p:nvPr/>
        </p:nvSpPr>
        <p:spPr bwMode="auto">
          <a:xfrm>
            <a:off x="3534032" y="3402223"/>
            <a:ext cx="5741772" cy="1142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5605" name="Text Box 5"/>
          <p:cNvSpPr txBox="1">
            <a:spLocks noChangeArrowheads="1"/>
          </p:cNvSpPr>
          <p:nvPr/>
        </p:nvSpPr>
        <p:spPr bwMode="auto">
          <a:xfrm>
            <a:off x="2979738" y="1576388"/>
            <a:ext cx="1149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solidFill>
                  <a:prstClr val="black"/>
                </a:solidFill>
              </a:rPr>
              <a:t>Coaching</a:t>
            </a:r>
            <a:endParaRPr lang="en-US" altLang="en-US">
              <a:solidFill>
                <a:prstClr val="black"/>
              </a:solidFill>
            </a:endParaRPr>
          </a:p>
        </p:txBody>
      </p:sp>
      <p:sp>
        <p:nvSpPr>
          <p:cNvPr id="25606" name="Text Box 6"/>
          <p:cNvSpPr txBox="1">
            <a:spLocks noChangeArrowheads="1"/>
          </p:cNvSpPr>
          <p:nvPr/>
        </p:nvSpPr>
        <p:spPr bwMode="auto">
          <a:xfrm>
            <a:off x="7967663" y="15573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solidFill>
                  <a:prstClr val="black"/>
                </a:solidFill>
              </a:rPr>
              <a:t>Guiding</a:t>
            </a:r>
            <a:endParaRPr lang="en-US" altLang="en-US">
              <a:solidFill>
                <a:prstClr val="black"/>
              </a:solidFill>
            </a:endParaRPr>
          </a:p>
        </p:txBody>
      </p:sp>
      <p:sp>
        <p:nvSpPr>
          <p:cNvPr id="25607"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solidFill>
                  <a:prstClr val="black"/>
                </a:solidFill>
              </a:rPr>
              <a:t>Networking</a:t>
            </a:r>
            <a:endParaRPr lang="en-US" altLang="en-US">
              <a:solidFill>
                <a:prstClr val="black"/>
              </a:solidFill>
            </a:endParaRPr>
          </a:p>
        </p:txBody>
      </p:sp>
      <p:sp>
        <p:nvSpPr>
          <p:cNvPr id="25608" name="Text Box 8"/>
          <p:cNvSpPr txBox="1">
            <a:spLocks noChangeArrowheads="1"/>
          </p:cNvSpPr>
          <p:nvPr/>
        </p:nvSpPr>
        <p:spPr bwMode="auto">
          <a:xfrm>
            <a:off x="8112125" y="5157788"/>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solidFill>
                  <a:prstClr val="black"/>
                </a:solidFill>
              </a:rPr>
              <a:t>Counselling</a:t>
            </a:r>
            <a:endParaRPr lang="en-US" altLang="en-US">
              <a:solidFill>
                <a:prstClr val="black"/>
              </a:solidFill>
            </a:endParaRPr>
          </a:p>
        </p:txBody>
      </p:sp>
      <p:sp>
        <p:nvSpPr>
          <p:cNvPr id="25609" name="Line 9"/>
          <p:cNvSpPr>
            <a:spLocks noChangeShapeType="1"/>
          </p:cNvSpPr>
          <p:nvPr/>
        </p:nvSpPr>
        <p:spPr bwMode="auto">
          <a:xfrm flipV="1">
            <a:off x="3534034" y="2370738"/>
            <a:ext cx="2490518" cy="103148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5610" name="Line 10"/>
          <p:cNvSpPr>
            <a:spLocks noChangeShapeType="1"/>
          </p:cNvSpPr>
          <p:nvPr/>
        </p:nvSpPr>
        <p:spPr bwMode="auto">
          <a:xfrm>
            <a:off x="6024551" y="2370736"/>
            <a:ext cx="3251253" cy="103148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5611" name="Line 11"/>
          <p:cNvSpPr>
            <a:spLocks noChangeShapeType="1"/>
          </p:cNvSpPr>
          <p:nvPr/>
        </p:nvSpPr>
        <p:spPr bwMode="auto">
          <a:xfrm flipH="1">
            <a:off x="6024554" y="3402223"/>
            <a:ext cx="3251250" cy="20403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
        <p:nvSpPr>
          <p:cNvPr id="25612" name="Line 12"/>
          <p:cNvSpPr>
            <a:spLocks noChangeShapeType="1"/>
          </p:cNvSpPr>
          <p:nvPr/>
        </p:nvSpPr>
        <p:spPr bwMode="auto">
          <a:xfrm flipH="1" flipV="1">
            <a:off x="3534032" y="3413654"/>
            <a:ext cx="2490519" cy="20289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prstClr val="black"/>
              </a:solidFill>
            </a:endParaRPr>
          </a:p>
        </p:txBody>
      </p:sp>
    </p:spTree>
    <p:extLst>
      <p:ext uri="{BB962C8B-B14F-4D97-AF65-F5344CB8AC3E}">
        <p14:creationId xmlns:p14="http://schemas.microsoft.com/office/powerpoint/2010/main" val="2633892537"/>
      </p:ext>
    </p:ext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768" decel="100000"/>
                                        <p:tgtEl>
                                          <p:spTgt spid="25602"/>
                                        </p:tgtEl>
                                      </p:cBhvr>
                                    </p:animEffect>
                                    <p:animScale>
                                      <p:cBhvr>
                                        <p:cTn id="8" dur="768" decel="100000"/>
                                        <p:tgtEl>
                                          <p:spTgt spid="25602"/>
                                        </p:tgtEl>
                                      </p:cBhvr>
                                      <p:from x="10000" y="10000"/>
                                      <p:to x="200000" y="450000"/>
                                    </p:animScale>
                                    <p:animScale>
                                      <p:cBhvr>
                                        <p:cTn id="9" dur="1230" accel="100000" fill="hold">
                                          <p:stCondLst>
                                            <p:cond delay="768"/>
                                          </p:stCondLst>
                                        </p:cTn>
                                        <p:tgtEl>
                                          <p:spTgt spid="25602"/>
                                        </p:tgtEl>
                                      </p:cBhvr>
                                      <p:from x="200000" y="450000"/>
                                      <p:to x="100000" y="100000"/>
                                    </p:animScale>
                                    <p:set>
                                      <p:cBhvr>
                                        <p:cTn id="10" dur="768" fill="hold"/>
                                        <p:tgtEl>
                                          <p:spTgt spid="25602"/>
                                        </p:tgtEl>
                                        <p:attrNameLst>
                                          <p:attrName>ppt_x</p:attrName>
                                        </p:attrNameLst>
                                      </p:cBhvr>
                                      <p:to>
                                        <p:strVal val="(0.5)"/>
                                      </p:to>
                                    </p:set>
                                    <p:anim from="(0.5)" to="(#ppt_x)" calcmode="lin" valueType="num">
                                      <p:cBhvr>
                                        <p:cTn id="11" dur="1230" accel="100000" fill="hold">
                                          <p:stCondLst>
                                            <p:cond delay="768"/>
                                          </p:stCondLst>
                                        </p:cTn>
                                        <p:tgtEl>
                                          <p:spTgt spid="25602"/>
                                        </p:tgtEl>
                                        <p:attrNameLst>
                                          <p:attrName>ppt_x</p:attrName>
                                        </p:attrNameLst>
                                      </p:cBhvr>
                                    </p:anim>
                                    <p:set>
                                      <p:cBhvr>
                                        <p:cTn id="12" dur="768" fill="hold"/>
                                        <p:tgtEl>
                                          <p:spTgt spid="25602"/>
                                        </p:tgtEl>
                                        <p:attrNameLst>
                                          <p:attrName>ppt_y</p:attrName>
                                        </p:attrNameLst>
                                      </p:cBhvr>
                                      <p:to>
                                        <p:strVal val="(#ppt_y+0.4)"/>
                                      </p:to>
                                    </p:set>
                                    <p:anim from="(#ppt_y+0.4)" to="(#ppt_y)" calcmode="lin" valueType="num">
                                      <p:cBhvr>
                                        <p:cTn id="13" dur="1230" accel="100000" fill="hold">
                                          <p:stCondLst>
                                            <p:cond delay="768"/>
                                          </p:stCondLst>
                                        </p:cTn>
                                        <p:tgtEl>
                                          <p:spTgt spid="25602"/>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96908"/>
          </a:xfrm>
        </p:spPr>
        <p:txBody>
          <a:bodyPr>
            <a:normAutofit/>
          </a:bodyPr>
          <a:lstStyle/>
          <a:p>
            <a:r>
              <a:rPr lang="en-GB" dirty="0"/>
              <a:t>The Generic mentoring process</a:t>
            </a:r>
          </a:p>
        </p:txBody>
      </p:sp>
      <p:graphicFrame>
        <p:nvGraphicFramePr>
          <p:cNvPr id="4" name="Content Placeholder 3"/>
          <p:cNvGraphicFramePr>
            <a:graphicFrameLocks noGrp="1"/>
          </p:cNvGraphicFramePr>
          <p:nvPr>
            <p:ph idx="1"/>
            <p:extLst/>
          </p:nvPr>
        </p:nvGraphicFramePr>
        <p:xfrm>
          <a:off x="2152650" y="1214423"/>
          <a:ext cx="7801002" cy="3953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389845" y="5708160"/>
            <a:ext cx="4161453" cy="461665"/>
          </a:xfrm>
          <a:prstGeom prst="rect">
            <a:avLst/>
          </a:prstGeom>
          <a:noFill/>
        </p:spPr>
        <p:txBody>
          <a:bodyPr wrap="square" rtlCol="0">
            <a:spAutoFit/>
          </a:bodyPr>
          <a:lstStyle/>
          <a:p>
            <a:r>
              <a:rPr lang="en-GB" sz="2400" dirty="0" err="1"/>
              <a:t>Parsloe</a:t>
            </a:r>
            <a:r>
              <a:rPr lang="en-GB" sz="2400" dirty="0"/>
              <a:t> and </a:t>
            </a:r>
            <a:r>
              <a:rPr lang="en-GB" sz="2400" dirty="0" err="1" smtClean="0"/>
              <a:t>Leedham</a:t>
            </a:r>
            <a:r>
              <a:rPr lang="en-GB" sz="2400" dirty="0" smtClean="0"/>
              <a:t> 2009</a:t>
            </a:r>
            <a:endParaRPr lang="en-GB" sz="2400" dirty="0"/>
          </a:p>
        </p:txBody>
      </p:sp>
    </p:spTree>
    <p:extLst>
      <p:ext uri="{BB962C8B-B14F-4D97-AF65-F5344CB8AC3E}">
        <p14:creationId xmlns:p14="http://schemas.microsoft.com/office/powerpoint/2010/main" val="361788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83416"/>
            <a:ext cx="8964488" cy="994172"/>
          </a:xfrm>
        </p:spPr>
        <p:txBody>
          <a:bodyPr>
            <a:normAutofit fontScale="90000"/>
          </a:bodyPr>
          <a:lstStyle/>
          <a:p>
            <a:r>
              <a:rPr lang="en-GB" dirty="0"/>
              <a:t>Corporate and qualification mentoring </a:t>
            </a:r>
          </a:p>
        </p:txBody>
      </p:sp>
      <p:graphicFrame>
        <p:nvGraphicFramePr>
          <p:cNvPr id="4" name="Content Placeholder 3"/>
          <p:cNvGraphicFramePr>
            <a:graphicFrameLocks noGrp="1"/>
          </p:cNvGraphicFramePr>
          <p:nvPr>
            <p:ph idx="1"/>
            <p:extLst/>
          </p:nvPr>
        </p:nvGraphicFramePr>
        <p:xfrm>
          <a:off x="2181129" y="1551178"/>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8180810" y="6129984"/>
            <a:ext cx="3575761" cy="400110"/>
          </a:xfrm>
          <a:prstGeom prst="rect">
            <a:avLst/>
          </a:prstGeom>
          <a:noFill/>
        </p:spPr>
        <p:txBody>
          <a:bodyPr wrap="square" rtlCol="0">
            <a:spAutoFit/>
          </a:bodyPr>
          <a:lstStyle/>
          <a:p>
            <a:r>
              <a:rPr lang="en-GB" sz="2000" dirty="0" err="1">
                <a:solidFill>
                  <a:prstClr val="black"/>
                </a:solidFill>
              </a:rPr>
              <a:t>Parsloe</a:t>
            </a:r>
            <a:r>
              <a:rPr lang="en-GB" sz="2000" dirty="0">
                <a:solidFill>
                  <a:prstClr val="black"/>
                </a:solidFill>
              </a:rPr>
              <a:t> and </a:t>
            </a:r>
            <a:r>
              <a:rPr lang="en-GB" sz="2000" dirty="0" err="1" smtClean="0">
                <a:solidFill>
                  <a:prstClr val="black"/>
                </a:solidFill>
              </a:rPr>
              <a:t>Leedham</a:t>
            </a:r>
            <a:r>
              <a:rPr lang="en-GB" sz="2000" dirty="0" smtClean="0">
                <a:solidFill>
                  <a:prstClr val="black"/>
                </a:solidFill>
              </a:rPr>
              <a:t> 2009</a:t>
            </a:r>
            <a:endParaRPr lang="en-GB" sz="2000" dirty="0">
              <a:solidFill>
                <a:prstClr val="black"/>
              </a:solidFill>
            </a:endParaRPr>
          </a:p>
        </p:txBody>
      </p:sp>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0737" y="1077589"/>
            <a:ext cx="1203404" cy="1537683"/>
          </a:xfrm>
          <a:prstGeom prst="rect">
            <a:avLst/>
          </a:prstGeom>
        </p:spPr>
      </p:pic>
      <p:pic>
        <p:nvPicPr>
          <p:cNvPr id="7" name="Picture 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72098" y="4920460"/>
            <a:ext cx="1104762" cy="1209524"/>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75521" y="2815353"/>
            <a:ext cx="2143125" cy="1428750"/>
          </a:xfrm>
          <a:prstGeom prst="rect">
            <a:avLst/>
          </a:prstGeom>
        </p:spPr>
      </p:pic>
      <p:pic>
        <p:nvPicPr>
          <p:cNvPr id="9" name="Picture 8"/>
          <p:cNvPicPr>
            <a:picLocks noChangeAspect="1"/>
          </p:cNvPicPr>
          <p:nvPr/>
        </p:nvPicPr>
        <p:blipFill>
          <a:blip r:embed="rId11"/>
          <a:stretch>
            <a:fillRect/>
          </a:stretch>
        </p:blipFill>
        <p:spPr>
          <a:xfrm>
            <a:off x="8442864" y="2815353"/>
            <a:ext cx="1843088" cy="1350169"/>
          </a:xfrm>
          <a:prstGeom prst="rect">
            <a:avLst/>
          </a:prstGeom>
        </p:spPr>
      </p:pic>
    </p:spTree>
    <p:extLst>
      <p:ext uri="{BB962C8B-B14F-4D97-AF65-F5344CB8AC3E}">
        <p14:creationId xmlns:p14="http://schemas.microsoft.com/office/powerpoint/2010/main" val="212185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en-GB" dirty="0" err="1"/>
              <a:t>Parsloe</a:t>
            </a:r>
            <a:r>
              <a:rPr lang="en-GB" dirty="0"/>
              <a:t> and </a:t>
            </a:r>
            <a:r>
              <a:rPr lang="en-GB" dirty="0" err="1"/>
              <a:t>Leedham</a:t>
            </a:r>
            <a:r>
              <a:rPr lang="en-GB" dirty="0"/>
              <a:t> (2009) Coaching and Mentoring Practical conversations to improve learning</a:t>
            </a:r>
          </a:p>
          <a:p>
            <a:r>
              <a:rPr lang="en-US" dirty="0" err="1" smtClean="0"/>
              <a:t>Alred</a:t>
            </a:r>
            <a:r>
              <a:rPr lang="en-US" dirty="0" smtClean="0"/>
              <a:t>, </a:t>
            </a:r>
            <a:r>
              <a:rPr lang="en-US" dirty="0"/>
              <a:t>G., </a:t>
            </a:r>
            <a:r>
              <a:rPr lang="en-US" dirty="0" smtClean="0"/>
              <a:t>Garvey, </a:t>
            </a:r>
            <a:r>
              <a:rPr lang="en-US" dirty="0"/>
              <a:t>B. and </a:t>
            </a:r>
            <a:r>
              <a:rPr lang="en-US" dirty="0" smtClean="0"/>
              <a:t>Smith, </a:t>
            </a:r>
            <a:r>
              <a:rPr lang="en-US" dirty="0"/>
              <a:t>R (1998) </a:t>
            </a:r>
            <a:r>
              <a:rPr lang="en-US" dirty="0" smtClean="0"/>
              <a:t>Mentoring pocketbook. </a:t>
            </a:r>
            <a:r>
              <a:rPr lang="en-US" dirty="0"/>
              <a:t>Alresford: </a:t>
            </a:r>
            <a:r>
              <a:rPr lang="en-US" dirty="0" smtClean="0"/>
              <a:t>Management </a:t>
            </a:r>
            <a:r>
              <a:rPr lang="en-US" dirty="0"/>
              <a:t>Pocketbooks. </a:t>
            </a:r>
          </a:p>
          <a:p>
            <a:r>
              <a:rPr lang="en-US" dirty="0"/>
              <a:t>Clutterbuck, D. (2004) Everyone Needs a Mentor: Fostering talent in your </a:t>
            </a:r>
            <a:r>
              <a:rPr lang="en-US" dirty="0" err="1"/>
              <a:t>organisation</a:t>
            </a:r>
            <a:r>
              <a:rPr lang="en-US" dirty="0"/>
              <a:t>. London: CIPD. 	</a:t>
            </a:r>
          </a:p>
          <a:p>
            <a:endParaRPr lang="en-US" dirty="0"/>
          </a:p>
        </p:txBody>
      </p:sp>
    </p:spTree>
    <p:extLst>
      <p:ext uri="{BB962C8B-B14F-4D97-AF65-F5344CB8AC3E}">
        <p14:creationId xmlns:p14="http://schemas.microsoft.com/office/powerpoint/2010/main" val="583113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715</TotalTime>
  <Words>319</Words>
  <Application>Microsoft Office PowerPoint</Application>
  <PresentationFormat>Widescreen</PresentationFormat>
  <Paragraphs>62</Paragraphs>
  <Slides>11</Slides>
  <Notes>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11</vt:i4>
      </vt:variant>
    </vt:vector>
  </HeadingPairs>
  <TitlesOfParts>
    <vt:vector size="19" baseType="lpstr">
      <vt:lpstr>Arial</vt:lpstr>
      <vt:lpstr>Calibri</vt:lpstr>
      <vt:lpstr>MS Mincho</vt:lpstr>
      <vt:lpstr>Myriad Pro</vt:lpstr>
      <vt:lpstr>Times New Roman</vt:lpstr>
      <vt:lpstr>20140311PresentationUWTSDTemplate</vt:lpstr>
      <vt:lpstr>1_20140311PresentationUWTSDTemplate</vt:lpstr>
      <vt:lpstr>2_20140311PresentationUWTSDTemplate</vt:lpstr>
      <vt:lpstr>Mentoring - theories, types and models</vt:lpstr>
      <vt:lpstr>What is mentoring?</vt:lpstr>
      <vt:lpstr>Different types of mentoring activity</vt:lpstr>
      <vt:lpstr>Common forms of mentoring</vt:lpstr>
      <vt:lpstr>Alred’s Three Stage Model</vt:lpstr>
      <vt:lpstr>Clutterbuck’s Developmental Mentoring Model</vt:lpstr>
      <vt:lpstr>Developmental Mentoring</vt:lpstr>
      <vt:lpstr>Developmental Mentoring</vt:lpstr>
      <vt:lpstr>The Generic mentoring process</vt:lpstr>
      <vt:lpstr>Corporate and qualification mentoring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Mentoring - theories, roles, types and models</dc:title>
  <dc:creator>Mair O'connor</dc:creator>
  <cp:lastModifiedBy>Mair O'connor</cp:lastModifiedBy>
  <cp:revision>9</cp:revision>
  <cp:lastPrinted>2018-04-25T08:32:54Z</cp:lastPrinted>
  <dcterms:created xsi:type="dcterms:W3CDTF">2018-04-18T15:04:28Z</dcterms:created>
  <dcterms:modified xsi:type="dcterms:W3CDTF">2019-05-24T12:35:46Z</dcterms:modified>
</cp:coreProperties>
</file>