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79" r:id="rId3"/>
    <p:sldId id="261" r:id="rId4"/>
    <p:sldId id="267" r:id="rId5"/>
    <p:sldId id="295" r:id="rId6"/>
    <p:sldId id="296" r:id="rId7"/>
    <p:sldId id="282" r:id="rId8"/>
    <p:sldId id="283" r:id="rId9"/>
    <p:sldId id="281" r:id="rId10"/>
    <p:sldId id="280" r:id="rId11"/>
    <p:sldId id="297" r:id="rId12"/>
    <p:sldId id="259" r:id="rId13"/>
    <p:sldId id="260" r:id="rId14"/>
    <p:sldId id="298" r:id="rId15"/>
    <p:sldId id="299" r:id="rId16"/>
    <p:sldId id="300" r:id="rId17"/>
    <p:sldId id="30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3" autoAdjust="0"/>
    <p:restoredTop sz="94692"/>
  </p:normalViewPr>
  <p:slideViewPr>
    <p:cSldViewPr snapToGrid="0">
      <p:cViewPr varScale="1">
        <p:scale>
          <a:sx n="106" d="100"/>
          <a:sy n="106" d="100"/>
        </p:scale>
        <p:origin x="83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ADAF2C-C27D-4F90-A656-EF924745080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0C257993-A0E6-4827-853A-FCAE96258C12}">
      <dgm:prSet/>
      <dgm:spPr/>
      <dgm:t>
        <a:bodyPr/>
        <a:lstStyle/>
        <a:p>
          <a:pPr>
            <a:lnSpc>
              <a:spcPct val="100000"/>
            </a:lnSpc>
          </a:pPr>
          <a:r>
            <a:rPr lang="en-US" dirty="0"/>
            <a:t>Also this presentation presents an overview of anxiety disorders, particularly focusing on Exposure Therapy as a viable intervention for alleviating symptoms. It will explore the clinical origins of this therapeutic approach, its development over time, and the potential limitations associated with its application in contemporary mental health practice.</a:t>
          </a:r>
        </a:p>
      </dgm:t>
    </dgm:pt>
    <dgm:pt modelId="{5F05D7B8-79AF-4273-BD66-203F78190DFE}" type="parTrans" cxnId="{F765F16F-7AB7-4F6C-BDDC-F18FA1969552}">
      <dgm:prSet/>
      <dgm:spPr/>
      <dgm:t>
        <a:bodyPr/>
        <a:lstStyle/>
        <a:p>
          <a:endParaRPr lang="en-US"/>
        </a:p>
      </dgm:t>
    </dgm:pt>
    <dgm:pt modelId="{57C4E08D-6126-4838-94B0-779FE11B5171}" type="sibTrans" cxnId="{F765F16F-7AB7-4F6C-BDDC-F18FA1969552}">
      <dgm:prSet/>
      <dgm:spPr/>
      <dgm:t>
        <a:bodyPr/>
        <a:lstStyle/>
        <a:p>
          <a:endParaRPr lang="en-US"/>
        </a:p>
      </dgm:t>
    </dgm:pt>
    <dgm:pt modelId="{1CC1857C-3CFE-40FD-86CF-CFA4C4CCEA78}">
      <dgm:prSet phldr="0"/>
      <dgm:spPr/>
      <dgm:t>
        <a:bodyPr/>
        <a:lstStyle/>
        <a:p>
          <a:pPr>
            <a:lnSpc>
              <a:spcPct val="100000"/>
            </a:lnSpc>
          </a:pPr>
          <a:r>
            <a:rPr lang="en-US" dirty="0">
              <a:latin typeface="Avenir Next LT Pro"/>
            </a:rPr>
            <a:t>Provide a summary of anxiety disorders, highlighting the significance of psychological therapies and their effectiveness in reducing symptoms of anxiety. </a:t>
          </a:r>
        </a:p>
      </dgm:t>
    </dgm:pt>
    <dgm:pt modelId="{776B65E1-19A7-40AE-94AD-676172DDA64D}" type="parTrans" cxnId="{E514A731-51CC-4725-AF2A-426EBC49FFC7}">
      <dgm:prSet/>
      <dgm:spPr/>
    </dgm:pt>
    <dgm:pt modelId="{CD34B540-9DE9-4955-9CC9-BD1D23C30802}" type="sibTrans" cxnId="{E514A731-51CC-4725-AF2A-426EBC49FFC7}">
      <dgm:prSet/>
      <dgm:spPr/>
    </dgm:pt>
    <dgm:pt modelId="{BF6805FE-28A7-41C8-9ED9-99C9345485CD}">
      <dgm:prSet/>
      <dgm:spPr/>
      <dgm:t>
        <a:bodyPr/>
        <a:lstStyle/>
        <a:p>
          <a:pPr>
            <a:lnSpc>
              <a:spcPct val="100000"/>
            </a:lnSpc>
          </a:pPr>
          <a:r>
            <a:rPr lang="en-US" dirty="0"/>
            <a:t>This presentation will critically review and discuss the effectiveness of CBT and exposure therapy as potential treatments for anxiety disorder.</a:t>
          </a:r>
          <a:r>
            <a:rPr lang="en-US" dirty="0">
              <a:latin typeface="Avenir Next LT Pro"/>
            </a:rPr>
            <a:t> </a:t>
          </a:r>
          <a:r>
            <a:rPr lang="en-US" dirty="0"/>
            <a:t>A thorough exploration of Cognitive Behavioural Therapy (CBT), its applications in both clinical and non clinical setting, and its origins. This will provide insight into its evolution and  potential limitations.</a:t>
          </a:r>
        </a:p>
      </dgm:t>
    </dgm:pt>
    <dgm:pt modelId="{541EC663-B862-495C-8636-78EBD3D51A4D}" type="parTrans" cxnId="{81B649D8-4446-4B4E-9615-96136581E4F5}">
      <dgm:prSet/>
      <dgm:spPr/>
      <dgm:t>
        <a:bodyPr/>
        <a:lstStyle/>
        <a:p>
          <a:endParaRPr lang="en-US"/>
        </a:p>
      </dgm:t>
    </dgm:pt>
    <dgm:pt modelId="{E78CF3FE-6F67-43A3-86CC-D1D7E8AAF825}" type="sibTrans" cxnId="{81B649D8-4446-4B4E-9615-96136581E4F5}">
      <dgm:prSet/>
      <dgm:spPr/>
      <dgm:t>
        <a:bodyPr/>
        <a:lstStyle/>
        <a:p>
          <a:endParaRPr lang="en-US"/>
        </a:p>
      </dgm:t>
    </dgm:pt>
    <dgm:pt modelId="{46EBB3C5-80E0-4DCD-B759-BD35E2C6257A}" type="pres">
      <dgm:prSet presAssocID="{6BADAF2C-C27D-4F90-A656-EF9247450809}" presName="root" presStyleCnt="0">
        <dgm:presLayoutVars>
          <dgm:dir/>
          <dgm:resizeHandles val="exact"/>
        </dgm:presLayoutVars>
      </dgm:prSet>
      <dgm:spPr/>
    </dgm:pt>
    <dgm:pt modelId="{73259D5B-C21D-47D5-AEC2-57F41495D7BE}" type="pres">
      <dgm:prSet presAssocID="{1CC1857C-3CFE-40FD-86CF-CFA4C4CCEA78}" presName="compNode" presStyleCnt="0"/>
      <dgm:spPr/>
    </dgm:pt>
    <dgm:pt modelId="{DBC7A9F6-C716-4CA9-80ED-61DC6FFAE83A}" type="pres">
      <dgm:prSet presAssocID="{1CC1857C-3CFE-40FD-86CF-CFA4C4CCEA78}" presName="bgRect" presStyleLbl="bgShp" presStyleIdx="0" presStyleCnt="3"/>
      <dgm:spPr/>
    </dgm:pt>
    <dgm:pt modelId="{16678DCB-209B-4439-A750-53354D645C9E}" type="pres">
      <dgm:prSet presAssocID="{1CC1857C-3CFE-40FD-86CF-CFA4C4CCEA78}" presName="iconRect" presStyleLbl="node1" presStyleIdx="0" presStyleCnt="3"/>
      <dgm:spPr/>
    </dgm:pt>
    <dgm:pt modelId="{194582A1-2FBA-46D5-99FA-AB66C0182F45}" type="pres">
      <dgm:prSet presAssocID="{1CC1857C-3CFE-40FD-86CF-CFA4C4CCEA78}" presName="spaceRect" presStyleCnt="0"/>
      <dgm:spPr/>
    </dgm:pt>
    <dgm:pt modelId="{E18E5710-6D0E-48F3-AAC1-8D4A5C858DC5}" type="pres">
      <dgm:prSet presAssocID="{1CC1857C-3CFE-40FD-86CF-CFA4C4CCEA78}" presName="parTx" presStyleLbl="revTx" presStyleIdx="0" presStyleCnt="3">
        <dgm:presLayoutVars>
          <dgm:chMax val="0"/>
          <dgm:chPref val="0"/>
        </dgm:presLayoutVars>
      </dgm:prSet>
      <dgm:spPr/>
    </dgm:pt>
    <dgm:pt modelId="{CED15FB7-4A85-4ED9-B8E4-6C83D02251D7}" type="pres">
      <dgm:prSet presAssocID="{CD34B540-9DE9-4955-9CC9-BD1D23C30802}" presName="sibTrans" presStyleCnt="0"/>
      <dgm:spPr/>
    </dgm:pt>
    <dgm:pt modelId="{14C83532-2055-413A-AE7D-593CB32082B4}" type="pres">
      <dgm:prSet presAssocID="{BF6805FE-28A7-41C8-9ED9-99C9345485CD}" presName="compNode" presStyleCnt="0"/>
      <dgm:spPr/>
    </dgm:pt>
    <dgm:pt modelId="{C483DEE3-9A30-4D74-93CB-17E9238E823D}" type="pres">
      <dgm:prSet presAssocID="{BF6805FE-28A7-41C8-9ED9-99C9345485CD}" presName="bgRect" presStyleLbl="bgShp" presStyleIdx="1" presStyleCnt="3"/>
      <dgm:spPr/>
    </dgm:pt>
    <dgm:pt modelId="{C91934CE-B4C5-4ECE-85CB-7D47B56E36B3}" type="pres">
      <dgm:prSet presAssocID="{BF6805FE-28A7-41C8-9ED9-99C9345485CD}" presName="iconRect" presStyleLbl="node1" presStyleIdx="1"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464777DF-4911-4079-8E5D-33F301F69CC9}" type="pres">
      <dgm:prSet presAssocID="{BF6805FE-28A7-41C8-9ED9-99C9345485CD}" presName="spaceRect" presStyleCnt="0"/>
      <dgm:spPr/>
    </dgm:pt>
    <dgm:pt modelId="{6463B026-3818-4A29-9524-6DD39B05C33C}" type="pres">
      <dgm:prSet presAssocID="{BF6805FE-28A7-41C8-9ED9-99C9345485CD}" presName="parTx" presStyleLbl="revTx" presStyleIdx="1" presStyleCnt="3">
        <dgm:presLayoutVars>
          <dgm:chMax val="0"/>
          <dgm:chPref val="0"/>
        </dgm:presLayoutVars>
      </dgm:prSet>
      <dgm:spPr/>
    </dgm:pt>
    <dgm:pt modelId="{80856086-AA68-4590-BEEF-EE13ECBFABCE}" type="pres">
      <dgm:prSet presAssocID="{E78CF3FE-6F67-43A3-86CC-D1D7E8AAF825}" presName="sibTrans" presStyleCnt="0"/>
      <dgm:spPr/>
    </dgm:pt>
    <dgm:pt modelId="{6C0E5770-59DE-44FA-A33C-DA06F8C4C8E9}" type="pres">
      <dgm:prSet presAssocID="{0C257993-A0E6-4827-853A-FCAE96258C12}" presName="compNode" presStyleCnt="0"/>
      <dgm:spPr/>
    </dgm:pt>
    <dgm:pt modelId="{A348C108-2F8E-4E17-9006-2139EAB7FD50}" type="pres">
      <dgm:prSet presAssocID="{0C257993-A0E6-4827-853A-FCAE96258C12}" presName="bgRect" presStyleLbl="bgShp" presStyleIdx="2" presStyleCnt="3"/>
      <dgm:spPr/>
    </dgm:pt>
    <dgm:pt modelId="{5E0100D2-B37D-4576-8F55-35645D476737}" type="pres">
      <dgm:prSet presAssocID="{0C257993-A0E6-4827-853A-FCAE96258C12}" presName="iconRect" presStyleLbl="node1" presStyleIdx="2"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F6BF5184-512E-489F-AAE1-F938CBE3CD1A}" type="pres">
      <dgm:prSet presAssocID="{0C257993-A0E6-4827-853A-FCAE96258C12}" presName="spaceRect" presStyleCnt="0"/>
      <dgm:spPr/>
    </dgm:pt>
    <dgm:pt modelId="{05A7A549-8304-4398-B441-CC9E24CC6ED3}" type="pres">
      <dgm:prSet presAssocID="{0C257993-A0E6-4827-853A-FCAE96258C12}" presName="parTx" presStyleLbl="revTx" presStyleIdx="2" presStyleCnt="3">
        <dgm:presLayoutVars>
          <dgm:chMax val="0"/>
          <dgm:chPref val="0"/>
        </dgm:presLayoutVars>
      </dgm:prSet>
      <dgm:spPr/>
    </dgm:pt>
  </dgm:ptLst>
  <dgm:cxnLst>
    <dgm:cxn modelId="{0002BE0D-6884-44FB-ABDD-65F662B0BE31}" type="presOf" srcId="{0C257993-A0E6-4827-853A-FCAE96258C12}" destId="{05A7A549-8304-4398-B441-CC9E24CC6ED3}" srcOrd="0" destOrd="0" presId="urn:microsoft.com/office/officeart/2018/2/layout/IconVerticalSolidList"/>
    <dgm:cxn modelId="{E514A731-51CC-4725-AF2A-426EBC49FFC7}" srcId="{6BADAF2C-C27D-4F90-A656-EF9247450809}" destId="{1CC1857C-3CFE-40FD-86CF-CFA4C4CCEA78}" srcOrd="0" destOrd="0" parTransId="{776B65E1-19A7-40AE-94AD-676172DDA64D}" sibTransId="{CD34B540-9DE9-4955-9CC9-BD1D23C30802}"/>
    <dgm:cxn modelId="{B56C7648-65B5-4A44-8152-51D4DD4212F9}" type="presOf" srcId="{1CC1857C-3CFE-40FD-86CF-CFA4C4CCEA78}" destId="{E18E5710-6D0E-48F3-AAC1-8D4A5C858DC5}" srcOrd="0" destOrd="0" presId="urn:microsoft.com/office/officeart/2018/2/layout/IconVerticalSolidList"/>
    <dgm:cxn modelId="{F765F16F-7AB7-4F6C-BDDC-F18FA1969552}" srcId="{6BADAF2C-C27D-4F90-A656-EF9247450809}" destId="{0C257993-A0E6-4827-853A-FCAE96258C12}" srcOrd="2" destOrd="0" parTransId="{5F05D7B8-79AF-4273-BD66-203F78190DFE}" sibTransId="{57C4E08D-6126-4838-94B0-779FE11B5171}"/>
    <dgm:cxn modelId="{94DAC9A9-2721-464D-B634-08C67B31DD88}" type="presOf" srcId="{BF6805FE-28A7-41C8-9ED9-99C9345485CD}" destId="{6463B026-3818-4A29-9524-6DD39B05C33C}" srcOrd="0" destOrd="0" presId="urn:microsoft.com/office/officeart/2018/2/layout/IconVerticalSolidList"/>
    <dgm:cxn modelId="{4FEEBCB9-F424-4D38-875A-FC20B0383E0B}" type="presOf" srcId="{6BADAF2C-C27D-4F90-A656-EF9247450809}" destId="{46EBB3C5-80E0-4DCD-B759-BD35E2C6257A}" srcOrd="0" destOrd="0" presId="urn:microsoft.com/office/officeart/2018/2/layout/IconVerticalSolidList"/>
    <dgm:cxn modelId="{81B649D8-4446-4B4E-9615-96136581E4F5}" srcId="{6BADAF2C-C27D-4F90-A656-EF9247450809}" destId="{BF6805FE-28A7-41C8-9ED9-99C9345485CD}" srcOrd="1" destOrd="0" parTransId="{541EC663-B862-495C-8636-78EBD3D51A4D}" sibTransId="{E78CF3FE-6F67-43A3-86CC-D1D7E8AAF825}"/>
    <dgm:cxn modelId="{D2135320-BD9C-4478-B97E-4590909AF441}" type="presParOf" srcId="{46EBB3C5-80E0-4DCD-B759-BD35E2C6257A}" destId="{73259D5B-C21D-47D5-AEC2-57F41495D7BE}" srcOrd="0" destOrd="0" presId="urn:microsoft.com/office/officeart/2018/2/layout/IconVerticalSolidList"/>
    <dgm:cxn modelId="{5179EAB1-6FFB-4687-A3E7-A80820137610}" type="presParOf" srcId="{73259D5B-C21D-47D5-AEC2-57F41495D7BE}" destId="{DBC7A9F6-C716-4CA9-80ED-61DC6FFAE83A}" srcOrd="0" destOrd="0" presId="urn:microsoft.com/office/officeart/2018/2/layout/IconVerticalSolidList"/>
    <dgm:cxn modelId="{97117A3A-417C-4F5C-91FE-F5D9BA99B3AA}" type="presParOf" srcId="{73259D5B-C21D-47D5-AEC2-57F41495D7BE}" destId="{16678DCB-209B-4439-A750-53354D645C9E}" srcOrd="1" destOrd="0" presId="urn:microsoft.com/office/officeart/2018/2/layout/IconVerticalSolidList"/>
    <dgm:cxn modelId="{A9B32927-C250-4871-A47F-159B1FA8FF24}" type="presParOf" srcId="{73259D5B-C21D-47D5-AEC2-57F41495D7BE}" destId="{194582A1-2FBA-46D5-99FA-AB66C0182F45}" srcOrd="2" destOrd="0" presId="urn:microsoft.com/office/officeart/2018/2/layout/IconVerticalSolidList"/>
    <dgm:cxn modelId="{975D4785-CDA6-405D-9C04-D863F7430308}" type="presParOf" srcId="{73259D5B-C21D-47D5-AEC2-57F41495D7BE}" destId="{E18E5710-6D0E-48F3-AAC1-8D4A5C858DC5}" srcOrd="3" destOrd="0" presId="urn:microsoft.com/office/officeart/2018/2/layout/IconVerticalSolidList"/>
    <dgm:cxn modelId="{BE8A2B27-6BA5-4B7D-A764-4760A3C0F051}" type="presParOf" srcId="{46EBB3C5-80E0-4DCD-B759-BD35E2C6257A}" destId="{CED15FB7-4A85-4ED9-B8E4-6C83D02251D7}" srcOrd="1" destOrd="0" presId="urn:microsoft.com/office/officeart/2018/2/layout/IconVerticalSolidList"/>
    <dgm:cxn modelId="{1BF13DEF-436A-4717-B94B-812DB866D27D}" type="presParOf" srcId="{46EBB3C5-80E0-4DCD-B759-BD35E2C6257A}" destId="{14C83532-2055-413A-AE7D-593CB32082B4}" srcOrd="2" destOrd="0" presId="urn:microsoft.com/office/officeart/2018/2/layout/IconVerticalSolidList"/>
    <dgm:cxn modelId="{27B365FA-D4E8-46C2-B592-5E67FBE088CA}" type="presParOf" srcId="{14C83532-2055-413A-AE7D-593CB32082B4}" destId="{C483DEE3-9A30-4D74-93CB-17E9238E823D}" srcOrd="0" destOrd="0" presId="urn:microsoft.com/office/officeart/2018/2/layout/IconVerticalSolidList"/>
    <dgm:cxn modelId="{A4A3CF85-70C1-4F96-B482-8762F74EA636}" type="presParOf" srcId="{14C83532-2055-413A-AE7D-593CB32082B4}" destId="{C91934CE-B4C5-4ECE-85CB-7D47B56E36B3}" srcOrd="1" destOrd="0" presId="urn:microsoft.com/office/officeart/2018/2/layout/IconVerticalSolidList"/>
    <dgm:cxn modelId="{00017594-DB22-49ED-952F-CE1CEF9C6328}" type="presParOf" srcId="{14C83532-2055-413A-AE7D-593CB32082B4}" destId="{464777DF-4911-4079-8E5D-33F301F69CC9}" srcOrd="2" destOrd="0" presId="urn:microsoft.com/office/officeart/2018/2/layout/IconVerticalSolidList"/>
    <dgm:cxn modelId="{59DE7C2E-0FC5-48FE-9585-27685563729A}" type="presParOf" srcId="{14C83532-2055-413A-AE7D-593CB32082B4}" destId="{6463B026-3818-4A29-9524-6DD39B05C33C}" srcOrd="3" destOrd="0" presId="urn:microsoft.com/office/officeart/2018/2/layout/IconVerticalSolidList"/>
    <dgm:cxn modelId="{E9D9966E-B185-407A-8A4A-758FDDDD520D}" type="presParOf" srcId="{46EBB3C5-80E0-4DCD-B759-BD35E2C6257A}" destId="{80856086-AA68-4590-BEEF-EE13ECBFABCE}" srcOrd="3" destOrd="0" presId="urn:microsoft.com/office/officeart/2018/2/layout/IconVerticalSolidList"/>
    <dgm:cxn modelId="{9AF623B0-02B3-4A85-8D81-183F8114C777}" type="presParOf" srcId="{46EBB3C5-80E0-4DCD-B759-BD35E2C6257A}" destId="{6C0E5770-59DE-44FA-A33C-DA06F8C4C8E9}" srcOrd="4" destOrd="0" presId="urn:microsoft.com/office/officeart/2018/2/layout/IconVerticalSolidList"/>
    <dgm:cxn modelId="{4FF7349E-A29C-40DD-A875-519443112EEF}" type="presParOf" srcId="{6C0E5770-59DE-44FA-A33C-DA06F8C4C8E9}" destId="{A348C108-2F8E-4E17-9006-2139EAB7FD50}" srcOrd="0" destOrd="0" presId="urn:microsoft.com/office/officeart/2018/2/layout/IconVerticalSolidList"/>
    <dgm:cxn modelId="{5132B9AE-CDF2-4A15-9203-66BDD7D8F569}" type="presParOf" srcId="{6C0E5770-59DE-44FA-A33C-DA06F8C4C8E9}" destId="{5E0100D2-B37D-4576-8F55-35645D476737}" srcOrd="1" destOrd="0" presId="urn:microsoft.com/office/officeart/2018/2/layout/IconVerticalSolidList"/>
    <dgm:cxn modelId="{3F544B4F-9536-4E4F-8DC4-735AB823840C}" type="presParOf" srcId="{6C0E5770-59DE-44FA-A33C-DA06F8C4C8E9}" destId="{F6BF5184-512E-489F-AAE1-F938CBE3CD1A}" srcOrd="2" destOrd="0" presId="urn:microsoft.com/office/officeart/2018/2/layout/IconVerticalSolidList"/>
    <dgm:cxn modelId="{0F6A05EE-8891-4155-A8A5-AB2D86627101}" type="presParOf" srcId="{6C0E5770-59DE-44FA-A33C-DA06F8C4C8E9}" destId="{05A7A549-8304-4398-B441-CC9E24CC6ED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C7A9F6-C716-4CA9-80ED-61DC6FFAE83A}">
      <dsp:nvSpPr>
        <dsp:cNvPr id="0" name=""/>
        <dsp:cNvSpPr/>
      </dsp:nvSpPr>
      <dsp:spPr>
        <a:xfrm>
          <a:off x="0" y="482"/>
          <a:ext cx="10240903" cy="113006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678DCB-209B-4439-A750-53354D645C9E}">
      <dsp:nvSpPr>
        <dsp:cNvPr id="0" name=""/>
        <dsp:cNvSpPr/>
      </dsp:nvSpPr>
      <dsp:spPr>
        <a:xfrm>
          <a:off x="341843" y="254746"/>
          <a:ext cx="621533" cy="62153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8E5710-6D0E-48F3-AAC1-8D4A5C858DC5}">
      <dsp:nvSpPr>
        <dsp:cNvPr id="0" name=""/>
        <dsp:cNvSpPr/>
      </dsp:nvSpPr>
      <dsp:spPr>
        <a:xfrm>
          <a:off x="1305220" y="482"/>
          <a:ext cx="8935682" cy="1130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98" tIns="119598" rIns="119598" bIns="119598"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venir Next LT Pro"/>
            </a:rPr>
            <a:t>Provide a summary of anxiety disorders, highlighting the significance of psychological therapies and their effectiveness in reducing symptoms of anxiety. </a:t>
          </a:r>
        </a:p>
      </dsp:txBody>
      <dsp:txXfrm>
        <a:off x="1305220" y="482"/>
        <a:ext cx="8935682" cy="1130060"/>
      </dsp:txXfrm>
    </dsp:sp>
    <dsp:sp modelId="{C483DEE3-9A30-4D74-93CB-17E9238E823D}">
      <dsp:nvSpPr>
        <dsp:cNvPr id="0" name=""/>
        <dsp:cNvSpPr/>
      </dsp:nvSpPr>
      <dsp:spPr>
        <a:xfrm>
          <a:off x="0" y="1413059"/>
          <a:ext cx="10240903" cy="113006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1934CE-B4C5-4ECE-85CB-7D47B56E36B3}">
      <dsp:nvSpPr>
        <dsp:cNvPr id="0" name=""/>
        <dsp:cNvSpPr/>
      </dsp:nvSpPr>
      <dsp:spPr>
        <a:xfrm>
          <a:off x="341843" y="1667322"/>
          <a:ext cx="621533" cy="6215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63B026-3818-4A29-9524-6DD39B05C33C}">
      <dsp:nvSpPr>
        <dsp:cNvPr id="0" name=""/>
        <dsp:cNvSpPr/>
      </dsp:nvSpPr>
      <dsp:spPr>
        <a:xfrm>
          <a:off x="1305220" y="1413059"/>
          <a:ext cx="8935682" cy="1130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98" tIns="119598" rIns="119598" bIns="119598" numCol="1" spcCol="1270" anchor="ctr" anchorCtr="0">
          <a:noAutofit/>
        </a:bodyPr>
        <a:lstStyle/>
        <a:p>
          <a:pPr marL="0" lvl="0" indent="0" algn="l" defTabSz="622300">
            <a:lnSpc>
              <a:spcPct val="100000"/>
            </a:lnSpc>
            <a:spcBef>
              <a:spcPct val="0"/>
            </a:spcBef>
            <a:spcAft>
              <a:spcPct val="35000"/>
            </a:spcAft>
            <a:buNone/>
          </a:pPr>
          <a:r>
            <a:rPr lang="en-US" sz="1400" kern="1200" dirty="0"/>
            <a:t>This presentation will critically review and discuss the effectiveness of CBT and exposure therapy as potential treatments for anxiety disorder.</a:t>
          </a:r>
          <a:r>
            <a:rPr lang="en-US" sz="1400" kern="1200" dirty="0">
              <a:latin typeface="Avenir Next LT Pro"/>
            </a:rPr>
            <a:t> </a:t>
          </a:r>
          <a:r>
            <a:rPr lang="en-US" sz="1400" kern="1200" dirty="0"/>
            <a:t>A thorough exploration of Cognitive Behavioural Therapy (CBT), its applications in both clinical and non clinical setting, and its origins. This will provide insight into its evolution and  potential limitations.</a:t>
          </a:r>
        </a:p>
      </dsp:txBody>
      <dsp:txXfrm>
        <a:off x="1305220" y="1413059"/>
        <a:ext cx="8935682" cy="1130060"/>
      </dsp:txXfrm>
    </dsp:sp>
    <dsp:sp modelId="{A348C108-2F8E-4E17-9006-2139EAB7FD50}">
      <dsp:nvSpPr>
        <dsp:cNvPr id="0" name=""/>
        <dsp:cNvSpPr/>
      </dsp:nvSpPr>
      <dsp:spPr>
        <a:xfrm>
          <a:off x="0" y="2825635"/>
          <a:ext cx="10240903" cy="113006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0100D2-B37D-4576-8F55-35645D476737}">
      <dsp:nvSpPr>
        <dsp:cNvPr id="0" name=""/>
        <dsp:cNvSpPr/>
      </dsp:nvSpPr>
      <dsp:spPr>
        <a:xfrm>
          <a:off x="341843" y="3079898"/>
          <a:ext cx="621533" cy="6215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A7A549-8304-4398-B441-CC9E24CC6ED3}">
      <dsp:nvSpPr>
        <dsp:cNvPr id="0" name=""/>
        <dsp:cNvSpPr/>
      </dsp:nvSpPr>
      <dsp:spPr>
        <a:xfrm>
          <a:off x="1305220" y="2825635"/>
          <a:ext cx="8935682" cy="1130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98" tIns="119598" rIns="119598" bIns="119598" numCol="1" spcCol="1270" anchor="ctr" anchorCtr="0">
          <a:noAutofit/>
        </a:bodyPr>
        <a:lstStyle/>
        <a:p>
          <a:pPr marL="0" lvl="0" indent="0" algn="l" defTabSz="622300">
            <a:lnSpc>
              <a:spcPct val="100000"/>
            </a:lnSpc>
            <a:spcBef>
              <a:spcPct val="0"/>
            </a:spcBef>
            <a:spcAft>
              <a:spcPct val="35000"/>
            </a:spcAft>
            <a:buNone/>
          </a:pPr>
          <a:r>
            <a:rPr lang="en-US" sz="1400" kern="1200" dirty="0"/>
            <a:t>Also this presentation presents an overview of anxiety disorders, particularly focusing on Exposure Therapy as a viable intervention for alleviating symptoms. It will explore the clinical origins of this therapeutic approach, its development over time, and the potential limitations associated with its application in contemporary mental health practice.</a:t>
          </a:r>
        </a:p>
      </dsp:txBody>
      <dsp:txXfrm>
        <a:off x="1305220" y="2825635"/>
        <a:ext cx="8935682" cy="113006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1/14/25</a:t>
            </a:fld>
            <a:endParaRPr lang="en-US"/>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130977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1/14/25</a:t>
            </a:fld>
            <a:endParaRPr lang="en-US"/>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4701945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1/14/25</a:t>
            </a:fld>
            <a:endParaRPr lang="en-US"/>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499842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1/14/25</a:t>
            </a:fld>
            <a:endParaRPr lang="en-US"/>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4070709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1/14/25</a:t>
            </a:fld>
            <a:endParaRPr lang="en-US"/>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2040650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1/14/25</a:t>
            </a:fld>
            <a:endParaRPr lang="en-US"/>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270735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1/14/25</a:t>
            </a:fld>
            <a:endParaRPr lang="en-US"/>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074713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1/14/25</a:t>
            </a:fld>
            <a:endParaRPr lang="en-US"/>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2597947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1/14/25</a:t>
            </a:fld>
            <a:endParaRPr lang="en-US"/>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4836175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1/14/25</a:t>
            </a:fld>
            <a:endParaRPr lang="en-US"/>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758026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1/14/25</a:t>
            </a:fld>
            <a:endParaRPr lang="en-US"/>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4057799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1/14/25</a:t>
            </a:fld>
            <a:endParaRPr lang="en-US"/>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a:p>
        </p:txBody>
      </p:sp>
    </p:spTree>
    <p:extLst>
      <p:ext uri="{BB962C8B-B14F-4D97-AF65-F5344CB8AC3E}">
        <p14:creationId xmlns:p14="http://schemas.microsoft.com/office/powerpoint/2010/main" val="4005972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88">
          <p15:clr>
            <a:srgbClr val="F26B43"/>
          </p15:clr>
        </p15:guide>
        <p15:guide id="4" pos="288">
          <p15:clr>
            <a:srgbClr val="F26B43"/>
          </p15:clr>
        </p15:guide>
        <p15:guide id="5" orient="horz" pos="4032">
          <p15:clr>
            <a:srgbClr val="F26B43"/>
          </p15:clr>
        </p15:guide>
        <p15:guide id="6" pos="7392">
          <p15:clr>
            <a:srgbClr val="F26B43"/>
          </p15:clr>
        </p15:guide>
        <p15:guide id="7" pos="5112">
          <p15:clr>
            <a:srgbClr val="F26B43"/>
          </p15:clr>
        </p15:guide>
        <p15:guide id="8" pos="2544">
          <p15:clr>
            <a:srgbClr val="F26B43"/>
          </p15:clr>
        </p15:guide>
        <p15:guide id="9" pos="864">
          <p15:clr>
            <a:srgbClr val="F26B43"/>
          </p15:clr>
        </p15:guide>
        <p15:guide id="10" orient="horz" pos="648">
          <p15:clr>
            <a:srgbClr val="F26B43"/>
          </p15:clr>
        </p15:guide>
        <p15:guide id="11" pos="6816">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32872/cpe.6701" TargetMode="External"/><Relationship Id="rId2" Type="http://schemas.openxmlformats.org/officeDocument/2006/relationships/hyperlink" Target="https://doi.org/10.31887/dcns.2017.19.2" TargetMode="External"/><Relationship Id="rId1" Type="http://schemas.openxmlformats.org/officeDocument/2006/relationships/slideLayout" Target="../slideLayouts/slideLayout4.xml"/><Relationship Id="rId4" Type="http://schemas.openxmlformats.org/officeDocument/2006/relationships/hyperlink" Target="https://doi.org/10.1007/s12671-023-02261-x"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3389/fpsyt.2018.00004" TargetMode="External"/><Relationship Id="rId2" Type="http://schemas.openxmlformats.org/officeDocument/2006/relationships/hyperlink" Target="https://doi.org/10.1177/070674371305800702" TargetMode="External"/><Relationship Id="rId1" Type="http://schemas.openxmlformats.org/officeDocument/2006/relationships/slideLayout" Target="../slideLayouts/slideLayout4.xml"/><Relationship Id="rId5" Type="http://schemas.openxmlformats.org/officeDocument/2006/relationships/hyperlink" Target="https://doi.org/10.3389/fpsyt.2023.1067047" TargetMode="External"/><Relationship Id="rId4" Type="http://schemas.openxmlformats.org/officeDocument/2006/relationships/hyperlink" Target="https://doi.org/10.1007/s10608-012-9476-1"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31887/dcns.2011.13.4" TargetMode="External"/><Relationship Id="rId2" Type="http://schemas.openxmlformats.org/officeDocument/2006/relationships/hyperlink" Target="https://doi.org/10.1037/pst0000202" TargetMode="External"/><Relationship Id="rId1" Type="http://schemas.openxmlformats.org/officeDocument/2006/relationships/slideLayout" Target="../slideLayouts/slideLayout4.xml"/><Relationship Id="rId5" Type="http://schemas.openxmlformats.org/officeDocument/2006/relationships/hyperlink" Target="https://doi.org/10.1192/bjp.bp.113.140087" TargetMode="External"/><Relationship Id="rId4" Type="http://schemas.openxmlformats.org/officeDocument/2006/relationships/hyperlink" Target="https://doi.org/10.1016/s0140-6736(21)00359-7" TargetMode="External"/></Relationships>
</file>

<file path=ppt/slides/_rels/slide17.xml.rels><?xml version="1.0" encoding="UTF-8" standalone="yes"?>
<Relationships xmlns="http://schemas.openxmlformats.org/package/2006/relationships"><Relationship Id="rId2" Type="http://schemas.openxmlformats.org/officeDocument/2006/relationships/hyperlink" Target="https://doi.org/10.1007/s12671-018-1087-9"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7E518-8E5B-FBF7-DBB6-AC63749EE6FD}"/>
              </a:ext>
            </a:extLst>
          </p:cNvPr>
          <p:cNvSpPr>
            <a:spLocks noGrp="1"/>
          </p:cNvSpPr>
          <p:nvPr>
            <p:ph type="title"/>
          </p:nvPr>
        </p:nvSpPr>
        <p:spPr>
          <a:xfrm>
            <a:off x="1082898" y="989390"/>
            <a:ext cx="3932237" cy="1921434"/>
          </a:xfrm>
        </p:spPr>
        <p:txBody>
          <a:bodyPr anchor="b">
            <a:normAutofit/>
          </a:bodyPr>
          <a:lstStyle/>
          <a:p>
            <a:pPr>
              <a:lnSpc>
                <a:spcPct val="90000"/>
              </a:lnSpc>
            </a:pPr>
            <a:r>
              <a:rPr lang="en-GB" sz="2800"/>
              <a:t>Clinical Psychology Group Presentation</a:t>
            </a:r>
            <a:r>
              <a:rPr lang="en-GB" sz="2700"/>
              <a:t> </a:t>
            </a:r>
          </a:p>
        </p:txBody>
      </p:sp>
      <p:pic>
        <p:nvPicPr>
          <p:cNvPr id="7" name="Picture 6" descr="Therapy for Anxiety in Halifax | How to Get Help &amp; Reduce Stress">
            <a:extLst>
              <a:ext uri="{FF2B5EF4-FFF2-40B4-BE49-F238E27FC236}">
                <a16:creationId xmlns:a16="http://schemas.microsoft.com/office/drawing/2014/main" id="{1A8F6131-11D3-34EE-659C-0826F7EA13B5}"/>
              </a:ext>
            </a:extLst>
          </p:cNvPr>
          <p:cNvPicPr>
            <a:picLocks noChangeAspect="1"/>
          </p:cNvPicPr>
          <p:nvPr/>
        </p:nvPicPr>
        <p:blipFill>
          <a:blip r:embed="rId2"/>
          <a:srcRect t="17169" r="-3" b="-3"/>
          <a:stretch/>
        </p:blipFill>
        <p:spPr>
          <a:xfrm>
            <a:off x="5648130" y="987425"/>
            <a:ext cx="5707257" cy="4873625"/>
          </a:xfrm>
          <a:prstGeom prst="rect">
            <a:avLst/>
          </a:prstGeom>
          <a:noFill/>
        </p:spPr>
      </p:pic>
      <p:sp>
        <p:nvSpPr>
          <p:cNvPr id="3" name="Subtitle 2">
            <a:extLst>
              <a:ext uri="{FF2B5EF4-FFF2-40B4-BE49-F238E27FC236}">
                <a16:creationId xmlns:a16="http://schemas.microsoft.com/office/drawing/2014/main" id="{61955431-F47A-813B-6C1D-658C420FD764}"/>
              </a:ext>
            </a:extLst>
          </p:cNvPr>
          <p:cNvSpPr>
            <a:spLocks noGrp="1"/>
          </p:cNvSpPr>
          <p:nvPr>
            <p:ph type="body" sz="half" idx="2"/>
          </p:nvPr>
        </p:nvSpPr>
        <p:spPr>
          <a:xfrm>
            <a:off x="1082898" y="2932232"/>
            <a:ext cx="3932237" cy="991622"/>
          </a:xfrm>
        </p:spPr>
        <p:txBody>
          <a:bodyPr vert="horz" lIns="0" tIns="0" rIns="0" bIns="0" rtlCol="0" anchor="t">
            <a:normAutofit/>
          </a:bodyPr>
          <a:lstStyle/>
          <a:p>
            <a:r>
              <a:rPr lang="en-GB" sz="1400"/>
              <a:t>By Matt Wilson (2209269), Harriet Adams (2219657), Shaheena Kenyon (2219390) and Zach Evans (2205439)</a:t>
            </a:r>
          </a:p>
          <a:p>
            <a:endParaRPr lang="en-GB"/>
          </a:p>
        </p:txBody>
      </p:sp>
      <p:sp>
        <p:nvSpPr>
          <p:cNvPr id="25" name="Date Placeholder 4">
            <a:extLst>
              <a:ext uri="{FF2B5EF4-FFF2-40B4-BE49-F238E27FC236}">
                <a16:creationId xmlns:a16="http://schemas.microsoft.com/office/drawing/2014/main" id="{8E6E0113-FFFA-47FC-DB52-E0F267A20D23}"/>
              </a:ext>
            </a:extLst>
          </p:cNvPr>
          <p:cNvSpPr>
            <a:spLocks noGrp="1"/>
          </p:cNvSpPr>
          <p:nvPr>
            <p:ph type="dt" sz="half" idx="10"/>
          </p:nvPr>
        </p:nvSpPr>
        <p:spPr>
          <a:xfrm>
            <a:off x="7910111" y="6409170"/>
            <a:ext cx="370239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27A53243-C44D-4410-880C-39B4717C80C0}"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1/14/25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26" name="Footer Placeholder 5">
            <a:extLst>
              <a:ext uri="{FF2B5EF4-FFF2-40B4-BE49-F238E27FC236}">
                <a16:creationId xmlns:a16="http://schemas.microsoft.com/office/drawing/2014/main" id="{594BBC2C-062E-7208-D71F-920DD4D780CA}"/>
              </a:ext>
            </a:extLst>
          </p:cNvPr>
          <p:cNvSpPr>
            <a:spLocks noGrp="1"/>
          </p:cNvSpPr>
          <p:nvPr>
            <p:ph type="ftr" sz="quarter" idx="11"/>
          </p:nvPr>
        </p:nvSpPr>
        <p:spPr>
          <a:xfrm rot="5400000">
            <a:off x="-1828801" y="1912217"/>
            <a:ext cx="4114800" cy="457200"/>
          </a:xfrm>
        </p:spPr>
        <p:txBody>
          <a:bodyPr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27" name="Slide Number Placeholder 6">
            <a:extLst>
              <a:ext uri="{FF2B5EF4-FFF2-40B4-BE49-F238E27FC236}">
                <a16:creationId xmlns:a16="http://schemas.microsoft.com/office/drawing/2014/main" id="{7F7958C2-26F6-8582-1DB1-FA3724CF357A}"/>
              </a:ext>
            </a:extLst>
          </p:cNvPr>
          <p:cNvSpPr>
            <a:spLocks noGrp="1"/>
          </p:cNvSpPr>
          <p:nvPr>
            <p:ph type="sldNum" sz="quarter" idx="12"/>
          </p:nvPr>
        </p:nvSpPr>
        <p:spPr>
          <a:xfrm>
            <a:off x="11669678" y="6408742"/>
            <a:ext cx="43865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8DFDE724-0293-4953-AE9D-4D814FA589B0}"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23660980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0F527-D260-153C-E829-A31CCFEFDAE1}"/>
              </a:ext>
            </a:extLst>
          </p:cNvPr>
          <p:cNvSpPr>
            <a:spLocks noGrp="1"/>
          </p:cNvSpPr>
          <p:nvPr>
            <p:ph type="title"/>
          </p:nvPr>
        </p:nvSpPr>
        <p:spPr>
          <a:xfrm>
            <a:off x="1619002" y="329063"/>
            <a:ext cx="8947813" cy="1279669"/>
          </a:xfrm>
        </p:spPr>
        <p:txBody>
          <a:bodyPr anchor="b">
            <a:normAutofit fontScale="90000"/>
          </a:bodyPr>
          <a:lstStyle/>
          <a:p>
            <a:pPr algn="ctr"/>
            <a:r>
              <a:rPr lang="en-US"/>
              <a:t>PSYCHOLOGICAL treatments for anxiety disorders</a:t>
            </a:r>
          </a:p>
        </p:txBody>
      </p:sp>
      <p:sp>
        <p:nvSpPr>
          <p:cNvPr id="4" name="Date Placeholder 3">
            <a:extLst>
              <a:ext uri="{FF2B5EF4-FFF2-40B4-BE49-F238E27FC236}">
                <a16:creationId xmlns:a16="http://schemas.microsoft.com/office/drawing/2014/main" id="{EA6A254F-1F6F-9509-5B00-9B3E22CC2C78}"/>
              </a:ext>
            </a:extLst>
          </p:cNvPr>
          <p:cNvSpPr>
            <a:spLocks noGrp="1"/>
          </p:cNvSpPr>
          <p:nvPr>
            <p:ph type="dt" sz="half" idx="10"/>
          </p:nvPr>
        </p:nvSpPr>
        <p:spPr>
          <a:xfrm>
            <a:off x="7910111" y="6409170"/>
            <a:ext cx="370239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38C7A07-0FC2-4E81-A842-F4277CF83C7D}"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1/14/25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8C16E3B0-5E28-C670-0E43-80355FAC172D}"/>
              </a:ext>
            </a:extLst>
          </p:cNvPr>
          <p:cNvSpPr>
            <a:spLocks noGrp="1"/>
          </p:cNvSpPr>
          <p:nvPr>
            <p:ph type="ftr" sz="quarter" idx="11"/>
          </p:nvPr>
        </p:nvSpPr>
        <p:spPr>
          <a:xfrm rot="5400000">
            <a:off x="-1828801" y="1912217"/>
            <a:ext cx="4114800" cy="457200"/>
          </a:xfrm>
        </p:spPr>
        <p:txBody>
          <a:bodyPr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C09754BC-094E-0725-81D4-0DB61D9C3CEB}"/>
              </a:ext>
            </a:extLst>
          </p:cNvPr>
          <p:cNvSpPr>
            <a:spLocks noGrp="1"/>
          </p:cNvSpPr>
          <p:nvPr>
            <p:ph type="sldNum" sz="quarter" idx="12"/>
          </p:nvPr>
        </p:nvSpPr>
        <p:spPr>
          <a:xfrm>
            <a:off x="11669678" y="6408742"/>
            <a:ext cx="43865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graphicFrame>
        <p:nvGraphicFramePr>
          <p:cNvPr id="8" name="Content Placeholder 2">
            <a:extLst>
              <a:ext uri="{FF2B5EF4-FFF2-40B4-BE49-F238E27FC236}">
                <a16:creationId xmlns:a16="http://schemas.microsoft.com/office/drawing/2014/main" id="{758D16D5-1BFB-A760-D866-36DF41295284}"/>
              </a:ext>
            </a:extLst>
          </p:cNvPr>
          <p:cNvGraphicFramePr>
            <a:graphicFrameLocks noGrp="1"/>
          </p:cNvGraphicFramePr>
          <p:nvPr>
            <p:ph idx="1"/>
          </p:nvPr>
        </p:nvGraphicFramePr>
        <p:xfrm>
          <a:off x="971358" y="1968697"/>
          <a:ext cx="10240903" cy="39561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1457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0F527-D260-153C-E829-A31CCFEFDAE1}"/>
              </a:ext>
            </a:extLst>
          </p:cNvPr>
          <p:cNvSpPr>
            <a:spLocks noGrp="1"/>
          </p:cNvSpPr>
          <p:nvPr>
            <p:ph type="title"/>
          </p:nvPr>
        </p:nvSpPr>
        <p:spPr>
          <a:xfrm>
            <a:off x="1044054" y="457200"/>
            <a:ext cx="10309745" cy="678797"/>
          </a:xfrm>
        </p:spPr>
        <p:txBody>
          <a:bodyPr anchor="b">
            <a:normAutofit/>
          </a:bodyPr>
          <a:lstStyle/>
          <a:p>
            <a:r>
              <a:rPr lang="en-US"/>
              <a:t>Overview of anxiety disorders</a:t>
            </a:r>
          </a:p>
        </p:txBody>
      </p:sp>
      <p:sp>
        <p:nvSpPr>
          <p:cNvPr id="3" name="Content Placeholder 2">
            <a:extLst>
              <a:ext uri="{FF2B5EF4-FFF2-40B4-BE49-F238E27FC236}">
                <a16:creationId xmlns:a16="http://schemas.microsoft.com/office/drawing/2014/main" id="{7680D7D0-1B56-19D2-A0D1-F21BB8CCBDB9}"/>
              </a:ext>
            </a:extLst>
          </p:cNvPr>
          <p:cNvSpPr>
            <a:spLocks noGrp="1"/>
          </p:cNvSpPr>
          <p:nvPr>
            <p:ph sz="half" idx="1"/>
          </p:nvPr>
        </p:nvSpPr>
        <p:spPr>
          <a:xfrm>
            <a:off x="1044054" y="1303991"/>
            <a:ext cx="5013846" cy="4872972"/>
          </a:xfrm>
        </p:spPr>
        <p:txBody>
          <a:bodyPr vert="horz" lIns="0" tIns="0" rIns="0" bIns="0" rtlCol="0" anchor="t">
            <a:normAutofit lnSpcReduction="10000"/>
          </a:bodyPr>
          <a:lstStyle/>
          <a:p>
            <a:pPr>
              <a:lnSpc>
                <a:spcPct val="110000"/>
              </a:lnSpc>
              <a:buFont typeface="Calibri" panose="020B0604020202020204" pitchFamily="34" charset="0"/>
              <a:buChar char="-"/>
            </a:pPr>
            <a:r>
              <a:rPr lang="en-US" sz="1400">
                <a:ea typeface="+mn-lt"/>
                <a:cs typeface="+mn-lt"/>
              </a:rPr>
              <a:t>Anxiety is a fear-driven state focused on the future, involving thoughts, feelings, physical reactions, and behaviors in response to perceived threats</a:t>
            </a:r>
            <a:r>
              <a:rPr lang="en-US" sz="1400">
                <a:latin typeface="Avenir Next LT Pro Light"/>
                <a:cs typeface="Times New Roman"/>
              </a:rPr>
              <a:t> (Chand &amp; Marwaha, 2023). </a:t>
            </a:r>
            <a:endParaRPr lang="en-US" sz="1400">
              <a:latin typeface="Avenir Next LT Pro Light"/>
            </a:endParaRPr>
          </a:p>
          <a:p>
            <a:pPr>
              <a:lnSpc>
                <a:spcPct val="110000"/>
              </a:lnSpc>
              <a:buFont typeface="Calibri" panose="020B0604020202020204" pitchFamily="34" charset="0"/>
              <a:buChar char="-"/>
            </a:pPr>
            <a:r>
              <a:rPr lang="en-US" sz="1700"/>
              <a:t>Anxiety disorders are the most prevalent category of mental health conditions. </a:t>
            </a:r>
            <a:endParaRPr lang="en-US"/>
          </a:p>
          <a:p>
            <a:pPr marL="0" indent="0">
              <a:lnSpc>
                <a:spcPct val="110000"/>
              </a:lnSpc>
              <a:buNone/>
            </a:pPr>
            <a:r>
              <a:rPr lang="en-US" sz="1700"/>
              <a:t>They encompass various subtypes, including:</a:t>
            </a:r>
          </a:p>
          <a:p>
            <a:pPr>
              <a:lnSpc>
                <a:spcPct val="110000"/>
              </a:lnSpc>
              <a:buFont typeface="Calibri" panose="020B0604020202020204" pitchFamily="34" charset="0"/>
              <a:buChar char="-"/>
            </a:pPr>
            <a:r>
              <a:rPr lang="en-US" sz="1700"/>
              <a:t>Social anxiety disorder</a:t>
            </a:r>
          </a:p>
          <a:p>
            <a:pPr>
              <a:lnSpc>
                <a:spcPct val="110000"/>
              </a:lnSpc>
              <a:buFont typeface="Calibri" panose="020B0604020202020204" pitchFamily="34" charset="0"/>
              <a:buChar char="-"/>
            </a:pPr>
            <a:r>
              <a:rPr lang="en-US" sz="1700"/>
              <a:t>Specific phobias</a:t>
            </a:r>
          </a:p>
          <a:p>
            <a:pPr>
              <a:lnSpc>
                <a:spcPct val="110000"/>
              </a:lnSpc>
              <a:buFont typeface="Calibri" panose="020B0604020202020204" pitchFamily="34" charset="0"/>
              <a:buChar char="-"/>
            </a:pPr>
            <a:r>
              <a:rPr lang="en-US" sz="1700"/>
              <a:t>Separation anxiety</a:t>
            </a:r>
          </a:p>
          <a:p>
            <a:pPr>
              <a:lnSpc>
                <a:spcPct val="110000"/>
              </a:lnSpc>
              <a:buFont typeface="Calibri" panose="020B0604020202020204" pitchFamily="34" charset="0"/>
              <a:buChar char="-"/>
            </a:pPr>
            <a:r>
              <a:rPr lang="en-US" sz="1700"/>
              <a:t>Panic disorder</a:t>
            </a:r>
          </a:p>
          <a:p>
            <a:pPr>
              <a:lnSpc>
                <a:spcPct val="110000"/>
              </a:lnSpc>
              <a:buFont typeface="Calibri" panose="020B0604020202020204" pitchFamily="34" charset="0"/>
              <a:buChar char="-"/>
            </a:pPr>
            <a:r>
              <a:rPr lang="en-US" sz="1700"/>
              <a:t>Agoraphobia</a:t>
            </a:r>
          </a:p>
          <a:p>
            <a:pPr>
              <a:lnSpc>
                <a:spcPct val="110000"/>
              </a:lnSpc>
              <a:buFont typeface="Calibri" panose="020B0604020202020204" pitchFamily="34" charset="0"/>
              <a:buChar char="-"/>
            </a:pPr>
            <a:r>
              <a:rPr lang="en-US" sz="1700" err="1"/>
              <a:t>Generalised</a:t>
            </a:r>
            <a:r>
              <a:rPr lang="en-US" sz="1700"/>
              <a:t> anxiety disorder</a:t>
            </a:r>
          </a:p>
          <a:p>
            <a:pPr marL="0" indent="0">
              <a:lnSpc>
                <a:spcPct val="110000"/>
              </a:lnSpc>
              <a:buNone/>
            </a:pPr>
            <a:r>
              <a:rPr lang="en-US" sz="1700" b="1"/>
              <a:t>(</a:t>
            </a:r>
            <a:r>
              <a:rPr lang="en-US" sz="1700" b="1" err="1"/>
              <a:t>Penninx</a:t>
            </a:r>
            <a:r>
              <a:rPr lang="en-US" sz="1700" b="1"/>
              <a:t> et al. 2021)</a:t>
            </a:r>
          </a:p>
        </p:txBody>
      </p:sp>
      <p:pic>
        <p:nvPicPr>
          <p:cNvPr id="7" name="Picture 6" descr="How to Manage Social Anxiety - goop">
            <a:extLst>
              <a:ext uri="{FF2B5EF4-FFF2-40B4-BE49-F238E27FC236}">
                <a16:creationId xmlns:a16="http://schemas.microsoft.com/office/drawing/2014/main" id="{2D596B71-33C2-C23A-2217-8684C6DBB4C8}"/>
              </a:ext>
            </a:extLst>
          </p:cNvPr>
          <p:cNvPicPr>
            <a:picLocks noChangeAspect="1"/>
          </p:cNvPicPr>
          <p:nvPr/>
        </p:nvPicPr>
        <p:blipFill>
          <a:blip r:embed="rId2"/>
          <a:srcRect l="507" r="4993" b="3"/>
          <a:stretch/>
        </p:blipFill>
        <p:spPr>
          <a:xfrm>
            <a:off x="6491568" y="1587126"/>
            <a:ext cx="5181600" cy="4180822"/>
          </a:xfrm>
          <a:prstGeom prst="rect">
            <a:avLst/>
          </a:prstGeom>
          <a:noFill/>
        </p:spPr>
      </p:pic>
      <p:sp>
        <p:nvSpPr>
          <p:cNvPr id="4" name="Date Placeholder 3">
            <a:extLst>
              <a:ext uri="{FF2B5EF4-FFF2-40B4-BE49-F238E27FC236}">
                <a16:creationId xmlns:a16="http://schemas.microsoft.com/office/drawing/2014/main" id="{EA6A254F-1F6F-9509-5B00-9B3E22CC2C78}"/>
              </a:ext>
            </a:extLst>
          </p:cNvPr>
          <p:cNvSpPr>
            <a:spLocks noGrp="1"/>
          </p:cNvSpPr>
          <p:nvPr>
            <p:ph type="dt" sz="half" idx="10"/>
          </p:nvPr>
        </p:nvSpPr>
        <p:spPr>
          <a:xfrm>
            <a:off x="7910111" y="6409170"/>
            <a:ext cx="370239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38C7A07-0FC2-4E81-A842-F4277CF83C7D}"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1/14/25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8C16E3B0-5E28-C670-0E43-80355FAC172D}"/>
              </a:ext>
            </a:extLst>
          </p:cNvPr>
          <p:cNvSpPr>
            <a:spLocks noGrp="1"/>
          </p:cNvSpPr>
          <p:nvPr>
            <p:ph type="ftr" sz="quarter" idx="11"/>
          </p:nvPr>
        </p:nvSpPr>
        <p:spPr>
          <a:xfrm rot="5400000">
            <a:off x="-1828801" y="1912217"/>
            <a:ext cx="4114800" cy="457200"/>
          </a:xfrm>
        </p:spPr>
        <p:txBody>
          <a:bodyPr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C09754BC-094E-0725-81D4-0DB61D9C3CEB}"/>
              </a:ext>
            </a:extLst>
          </p:cNvPr>
          <p:cNvSpPr>
            <a:spLocks noGrp="1"/>
          </p:cNvSpPr>
          <p:nvPr>
            <p:ph type="sldNum" sz="quarter" idx="12"/>
          </p:nvPr>
        </p:nvSpPr>
        <p:spPr>
          <a:xfrm>
            <a:off x="11669678" y="6408742"/>
            <a:ext cx="43865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24822339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85382-5B74-16F5-F769-B39CB5930739}"/>
              </a:ext>
            </a:extLst>
          </p:cNvPr>
          <p:cNvSpPr>
            <a:spLocks noGrp="1"/>
          </p:cNvSpPr>
          <p:nvPr>
            <p:ph type="title"/>
          </p:nvPr>
        </p:nvSpPr>
        <p:spPr>
          <a:xfrm>
            <a:off x="974501" y="479394"/>
            <a:ext cx="10240903" cy="1233488"/>
          </a:xfrm>
        </p:spPr>
        <p:txBody>
          <a:bodyPr/>
          <a:lstStyle/>
          <a:p>
            <a:pPr algn="ctr"/>
            <a:r>
              <a:rPr lang="en-GB"/>
              <a:t>Importance of psychological treatments</a:t>
            </a:r>
            <a:endParaRPr lang="en-US"/>
          </a:p>
        </p:txBody>
      </p:sp>
      <p:sp>
        <p:nvSpPr>
          <p:cNvPr id="3" name="Content Placeholder 2">
            <a:extLst>
              <a:ext uri="{FF2B5EF4-FFF2-40B4-BE49-F238E27FC236}">
                <a16:creationId xmlns:a16="http://schemas.microsoft.com/office/drawing/2014/main" id="{9BC06047-1765-7E35-2471-54B8A32252FB}"/>
              </a:ext>
            </a:extLst>
          </p:cNvPr>
          <p:cNvSpPr>
            <a:spLocks noGrp="1"/>
          </p:cNvSpPr>
          <p:nvPr>
            <p:ph idx="1"/>
          </p:nvPr>
        </p:nvSpPr>
        <p:spPr>
          <a:xfrm>
            <a:off x="969879" y="2134918"/>
            <a:ext cx="10679412" cy="3936200"/>
          </a:xfrm>
        </p:spPr>
        <p:txBody>
          <a:bodyPr vert="horz" lIns="0" tIns="0" rIns="0" bIns="0" rtlCol="0" anchor="t">
            <a:normAutofit fontScale="92500" lnSpcReduction="10000"/>
          </a:bodyPr>
          <a:lstStyle/>
          <a:p>
            <a:pPr marL="0" indent="0">
              <a:buNone/>
            </a:pPr>
            <a:r>
              <a:rPr lang="en-GB" dirty="0"/>
              <a:t>Under treatment of anxiety disorders: </a:t>
            </a:r>
            <a:endParaRPr lang="en-US" dirty="0"/>
          </a:p>
          <a:p>
            <a:pPr marL="342900" indent="-342900">
              <a:buFont typeface="Calibri" panose="020B0604020202020204" pitchFamily="34" charset="0"/>
              <a:buChar char="-"/>
            </a:pPr>
            <a:r>
              <a:rPr lang="en-GB" dirty="0"/>
              <a:t>Despite being highly prevalent, anxiety disorders remain significantly under treated. </a:t>
            </a:r>
          </a:p>
          <a:p>
            <a:pPr marL="0" indent="0">
              <a:buNone/>
            </a:pPr>
            <a:r>
              <a:rPr lang="en-GB" dirty="0"/>
              <a:t>Large European study (21,425 participants):</a:t>
            </a:r>
          </a:p>
          <a:p>
            <a:pPr marL="342900" indent="-342900">
              <a:buFont typeface="Calibri" panose="020B0604020202020204" pitchFamily="34" charset="0"/>
              <a:buChar char="-"/>
            </a:pPr>
            <a:r>
              <a:rPr lang="en-GB" dirty="0"/>
              <a:t>Only 20.6% sought professional help. </a:t>
            </a:r>
          </a:p>
          <a:p>
            <a:pPr marL="342900" indent="-342900">
              <a:buFont typeface="Calibri" panose="020B0604020202020204" pitchFamily="34" charset="0"/>
              <a:buChar char="-"/>
            </a:pPr>
            <a:r>
              <a:rPr lang="en-GB" dirty="0"/>
              <a:t>Of those, 19.6% received psychological treatment, 20% were treated with medication alone.</a:t>
            </a:r>
          </a:p>
          <a:p>
            <a:pPr marL="0" indent="0">
              <a:buNone/>
            </a:pPr>
            <a:r>
              <a:rPr lang="en-GB" dirty="0"/>
              <a:t>Importance of psychological treatments: </a:t>
            </a:r>
          </a:p>
          <a:p>
            <a:pPr marL="342900" indent="-342900">
              <a:buFont typeface="Calibri" panose="020B0604020202020204" pitchFamily="34" charset="0"/>
              <a:buChar char="-"/>
            </a:pPr>
            <a:r>
              <a:rPr lang="en-GB" dirty="0"/>
              <a:t>Psychological therapies (CBT/Exposure) provide long term relief compared to medication. </a:t>
            </a:r>
          </a:p>
          <a:p>
            <a:pPr marL="342900" indent="-342900">
              <a:buFont typeface="Calibri" panose="020B0604020202020204" pitchFamily="34" charset="0"/>
              <a:buChar char="-"/>
            </a:pPr>
            <a:r>
              <a:rPr lang="en-GB" dirty="0"/>
              <a:t>Provides lasting skills to manage anxiety symptoms.</a:t>
            </a:r>
          </a:p>
          <a:p>
            <a:pPr marL="0" indent="0">
              <a:buNone/>
            </a:pPr>
            <a:r>
              <a:rPr lang="en-GB" b="1" dirty="0"/>
              <a:t>(Alonso &amp; Lepine, 2000; </a:t>
            </a:r>
            <a:r>
              <a:rPr lang="en-GB" b="1" dirty="0" err="1"/>
              <a:t>Bandelow</a:t>
            </a:r>
            <a:r>
              <a:rPr lang="en-GB" b="1" dirty="0"/>
              <a:t> et al, 2017; </a:t>
            </a:r>
            <a:r>
              <a:rPr lang="en-GB" b="1" dirty="0" err="1"/>
              <a:t>Cuijpers</a:t>
            </a:r>
            <a:r>
              <a:rPr lang="en-GB" b="1" dirty="0"/>
              <a:t> et al, 2016; Hofmann et al. 2012)</a:t>
            </a:r>
          </a:p>
          <a:p>
            <a:pPr marL="0" indent="0">
              <a:buNone/>
            </a:pPr>
            <a:endParaRPr lang="en-GB" dirty="0"/>
          </a:p>
          <a:p>
            <a:pPr marL="342900" indent="-342900">
              <a:buFont typeface="Calibri" panose="020B0604020202020204" pitchFamily="34" charset="0"/>
              <a:buChar char="-"/>
            </a:pPr>
            <a:endParaRPr lang="en-GB" dirty="0"/>
          </a:p>
        </p:txBody>
      </p:sp>
      <p:sp>
        <p:nvSpPr>
          <p:cNvPr id="4" name="Date Placeholder 3">
            <a:extLst>
              <a:ext uri="{FF2B5EF4-FFF2-40B4-BE49-F238E27FC236}">
                <a16:creationId xmlns:a16="http://schemas.microsoft.com/office/drawing/2014/main" id="{24EDB09C-20E8-A840-2C89-1EACCA595EBF}"/>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0091ED-FCA9-462A-97DD-3FF679DDF980}"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4E35A38E-A505-4569-1815-22E3DB240565}"/>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F3928BE0-615C-ABFF-C433-64EB4B18945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20560289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97A21-B332-FE10-D365-30032CA19E1C}"/>
              </a:ext>
            </a:extLst>
          </p:cNvPr>
          <p:cNvSpPr>
            <a:spLocks noGrp="1"/>
          </p:cNvSpPr>
          <p:nvPr>
            <p:ph type="title"/>
          </p:nvPr>
        </p:nvSpPr>
        <p:spPr>
          <a:xfrm>
            <a:off x="978505" y="805175"/>
            <a:ext cx="10950698" cy="869297"/>
          </a:xfrm>
        </p:spPr>
        <p:txBody>
          <a:bodyPr anchor="b">
            <a:normAutofit/>
          </a:bodyPr>
          <a:lstStyle/>
          <a:p>
            <a:r>
              <a:rPr lang="en-GB" sz="3200"/>
              <a:t>Cognitive behavioural therapy</a:t>
            </a:r>
            <a:endParaRPr lang="en-US" sz="3200"/>
          </a:p>
        </p:txBody>
      </p:sp>
      <p:pic>
        <p:nvPicPr>
          <p:cNvPr id="7" name="Picture 6" descr="What is cognitive behavioral therapy? - Harvard Health">
            <a:extLst>
              <a:ext uri="{FF2B5EF4-FFF2-40B4-BE49-F238E27FC236}">
                <a16:creationId xmlns:a16="http://schemas.microsoft.com/office/drawing/2014/main" id="{995951A1-701E-008F-73A3-FF18007130F3}"/>
              </a:ext>
            </a:extLst>
          </p:cNvPr>
          <p:cNvPicPr>
            <a:picLocks noChangeAspect="1"/>
          </p:cNvPicPr>
          <p:nvPr/>
        </p:nvPicPr>
        <p:blipFill>
          <a:blip r:embed="rId2"/>
          <a:srcRect t="4898" r="-1" b="43593"/>
          <a:stretch/>
        </p:blipFill>
        <p:spPr>
          <a:xfrm>
            <a:off x="978505" y="2139129"/>
            <a:ext cx="10240903" cy="3956179"/>
          </a:xfrm>
          <a:prstGeom prst="rect">
            <a:avLst/>
          </a:prstGeom>
          <a:noFill/>
        </p:spPr>
      </p:pic>
      <p:sp>
        <p:nvSpPr>
          <p:cNvPr id="4" name="Date Placeholder 3">
            <a:extLst>
              <a:ext uri="{FF2B5EF4-FFF2-40B4-BE49-F238E27FC236}">
                <a16:creationId xmlns:a16="http://schemas.microsoft.com/office/drawing/2014/main" id="{D6A31F0A-AEAE-A2FD-519F-034D2F3F5D30}"/>
              </a:ext>
            </a:extLst>
          </p:cNvPr>
          <p:cNvSpPr>
            <a:spLocks noGrp="1"/>
          </p:cNvSpPr>
          <p:nvPr>
            <p:ph type="dt" sz="half" idx="10"/>
          </p:nvPr>
        </p:nvSpPr>
        <p:spPr>
          <a:xfrm>
            <a:off x="7910111" y="6409170"/>
            <a:ext cx="370239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A25D7D1B-732B-4B6B-8708-D25D09F9E638}"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1/14/25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DA222A10-891F-3B08-25A4-61FD51E1CFB2}"/>
              </a:ext>
            </a:extLst>
          </p:cNvPr>
          <p:cNvSpPr>
            <a:spLocks noGrp="1"/>
          </p:cNvSpPr>
          <p:nvPr>
            <p:ph type="ftr" sz="quarter" idx="11"/>
          </p:nvPr>
        </p:nvSpPr>
        <p:spPr>
          <a:xfrm rot="5400000">
            <a:off x="-1828801" y="1912217"/>
            <a:ext cx="4114800" cy="457200"/>
          </a:xfrm>
        </p:spPr>
        <p:txBody>
          <a:bodyPr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541B8AF9-E6FE-86BB-093E-C2775E24A7BB}"/>
              </a:ext>
            </a:extLst>
          </p:cNvPr>
          <p:cNvSpPr>
            <a:spLocks noGrp="1"/>
          </p:cNvSpPr>
          <p:nvPr>
            <p:ph type="sldNum" sz="quarter" idx="12"/>
          </p:nvPr>
        </p:nvSpPr>
        <p:spPr>
          <a:xfrm>
            <a:off x="11669678" y="6408742"/>
            <a:ext cx="43865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5</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18417118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2308E-0276-1853-B018-49CD13E1AFD6}"/>
              </a:ext>
            </a:extLst>
          </p:cNvPr>
          <p:cNvSpPr>
            <a:spLocks noGrp="1"/>
          </p:cNvSpPr>
          <p:nvPr>
            <p:ph type="title"/>
          </p:nvPr>
        </p:nvSpPr>
        <p:spPr>
          <a:xfrm>
            <a:off x="957943" y="836623"/>
            <a:ext cx="10268117" cy="710974"/>
          </a:xfrm>
        </p:spPr>
        <p:txBody>
          <a:bodyPr/>
          <a:lstStyle/>
          <a:p>
            <a:pPr algn="ctr"/>
            <a:r>
              <a:rPr lang="en-US"/>
              <a:t>Overview of CBT</a:t>
            </a:r>
          </a:p>
        </p:txBody>
      </p:sp>
      <p:sp>
        <p:nvSpPr>
          <p:cNvPr id="3" name="Content Placeholder 2">
            <a:extLst>
              <a:ext uri="{FF2B5EF4-FFF2-40B4-BE49-F238E27FC236}">
                <a16:creationId xmlns:a16="http://schemas.microsoft.com/office/drawing/2014/main" id="{9639D10A-F009-DC6F-ADF7-FADDF89F3EDF}"/>
              </a:ext>
            </a:extLst>
          </p:cNvPr>
          <p:cNvSpPr>
            <a:spLocks noGrp="1"/>
          </p:cNvSpPr>
          <p:nvPr>
            <p:ph idx="1"/>
          </p:nvPr>
        </p:nvSpPr>
        <p:spPr>
          <a:xfrm>
            <a:off x="974271" y="2142153"/>
            <a:ext cx="10240903" cy="3956179"/>
          </a:xfrm>
        </p:spPr>
        <p:txBody>
          <a:bodyPr vert="horz" lIns="0" tIns="0" rIns="0" bIns="0" rtlCol="0" anchor="t">
            <a:normAutofit lnSpcReduction="10000"/>
          </a:bodyPr>
          <a:lstStyle/>
          <a:p>
            <a:pPr marL="0" indent="0">
              <a:buNone/>
            </a:pPr>
            <a:r>
              <a:rPr lang="en-US" dirty="0">
                <a:latin typeface="Avenir Next LT Pro Light"/>
              </a:rPr>
              <a:t>-At its core, CBT provides a framework for understanding psychological issues and their remedies. Primarily, it acts as a method for the development of cases, aiding us in comprehending the reasons behind a person's distress and how we can assist them. </a:t>
            </a:r>
          </a:p>
          <a:p>
            <a:pPr marL="0" indent="0">
              <a:buNone/>
            </a:pPr>
            <a:r>
              <a:rPr lang="en-US" dirty="0">
                <a:latin typeface="Avenir Next LT Pro Light"/>
              </a:rPr>
              <a:t>-Cognitive Behavioral Therapy (CBT) is a focused intervention, primarily dedicated to addressing the specific problems at hand. Typically, CBT spans several sessions; however, some can be quite brief, as seen in single-session formats.</a:t>
            </a:r>
          </a:p>
          <a:p>
            <a:pPr marL="0" indent="0">
              <a:buNone/>
            </a:pPr>
            <a:r>
              <a:rPr lang="en-US" dirty="0">
                <a:latin typeface="Avenir Next LT Pro Light"/>
              </a:rPr>
              <a:t>-Sessions are tailored to the client, it is an intervention which requires both the client and the therapist to work together through various interventions. These can include journaling, meditation, dialect </a:t>
            </a:r>
            <a:r>
              <a:rPr lang="en-US" dirty="0" err="1">
                <a:latin typeface="Avenir Next LT Pro Light"/>
              </a:rPr>
              <a:t>behavioural</a:t>
            </a:r>
            <a:r>
              <a:rPr lang="en-US" dirty="0">
                <a:latin typeface="Avenir Next LT Pro Light"/>
              </a:rPr>
              <a:t> therapy (DBT)</a:t>
            </a:r>
          </a:p>
          <a:p>
            <a:pPr marL="0" indent="0">
              <a:buNone/>
            </a:pPr>
            <a:r>
              <a:rPr lang="en-US" b="1" dirty="0">
                <a:ea typeface="+mn-lt"/>
                <a:cs typeface="+mn-lt"/>
              </a:rPr>
              <a:t>(Hartmann &amp; </a:t>
            </a:r>
            <a:r>
              <a:rPr lang="en-US" b="1" dirty="0" err="1">
                <a:ea typeface="+mn-lt"/>
                <a:cs typeface="+mn-lt"/>
              </a:rPr>
              <a:t>Yokley</a:t>
            </a:r>
            <a:r>
              <a:rPr lang="en-US" b="1" dirty="0">
                <a:ea typeface="+mn-lt"/>
                <a:cs typeface="+mn-lt"/>
              </a:rPr>
              <a:t>, 2017)</a:t>
            </a:r>
            <a:endParaRPr lang="en-US" b="1" dirty="0"/>
          </a:p>
          <a:p>
            <a:endParaRPr lang="en-US" dirty="0">
              <a:latin typeface="Avenir Next LT Pro Light"/>
            </a:endParaRPr>
          </a:p>
        </p:txBody>
      </p:sp>
      <p:sp>
        <p:nvSpPr>
          <p:cNvPr id="4" name="Date Placeholder 3">
            <a:extLst>
              <a:ext uri="{FF2B5EF4-FFF2-40B4-BE49-F238E27FC236}">
                <a16:creationId xmlns:a16="http://schemas.microsoft.com/office/drawing/2014/main" id="{41E67F51-C68D-AE2C-9A0C-0AF3513FA351}"/>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D888109-601E-4422-A381-613D589BB42A}"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F71DDA59-5619-9DA7-DE79-705AD859C644}"/>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7B1D9D99-265A-AC7D-6D20-487295FBF8C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37459179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F623-6DF5-BB1A-99A8-DFCCEA22AD97}"/>
              </a:ext>
            </a:extLst>
          </p:cNvPr>
          <p:cNvSpPr>
            <a:spLocks noGrp="1"/>
          </p:cNvSpPr>
          <p:nvPr>
            <p:ph type="title"/>
          </p:nvPr>
        </p:nvSpPr>
        <p:spPr>
          <a:xfrm>
            <a:off x="973791" y="479316"/>
            <a:ext cx="10240903" cy="1233488"/>
          </a:xfrm>
        </p:spPr>
        <p:txBody>
          <a:bodyPr/>
          <a:lstStyle/>
          <a:p>
            <a:pPr algn="ctr"/>
            <a:r>
              <a:rPr lang="en-GB"/>
              <a:t>Historical background of CBT</a:t>
            </a:r>
            <a:endParaRPr lang="en-US"/>
          </a:p>
        </p:txBody>
      </p:sp>
      <p:sp>
        <p:nvSpPr>
          <p:cNvPr id="3" name="Content Placeholder 2">
            <a:extLst>
              <a:ext uri="{FF2B5EF4-FFF2-40B4-BE49-F238E27FC236}">
                <a16:creationId xmlns:a16="http://schemas.microsoft.com/office/drawing/2014/main" id="{20627C3E-A8C6-F548-C52C-150F3EA2F279}"/>
              </a:ext>
            </a:extLst>
          </p:cNvPr>
          <p:cNvSpPr>
            <a:spLocks noGrp="1"/>
          </p:cNvSpPr>
          <p:nvPr>
            <p:ph idx="1"/>
          </p:nvPr>
        </p:nvSpPr>
        <p:spPr>
          <a:xfrm>
            <a:off x="973791" y="2142954"/>
            <a:ext cx="10240903" cy="3956179"/>
          </a:xfrm>
        </p:spPr>
        <p:txBody>
          <a:bodyPr vert="horz" lIns="0" tIns="0" rIns="0" bIns="0" rtlCol="0" anchor="t">
            <a:normAutofit/>
          </a:bodyPr>
          <a:lstStyle/>
          <a:p>
            <a:pPr>
              <a:buNone/>
            </a:pPr>
            <a:r>
              <a:rPr lang="en-GB" dirty="0">
                <a:latin typeface="Avenir Next LT Pro Light"/>
              </a:rPr>
              <a:t>   -Cognitive cognitive </a:t>
            </a:r>
            <a:r>
              <a:rPr lang="en-GB" dirty="0" err="1">
                <a:latin typeface="Avenir Next LT Pro Light"/>
              </a:rPr>
              <a:t>Behavioral</a:t>
            </a:r>
            <a:r>
              <a:rPr lang="en-GB" dirty="0">
                <a:latin typeface="Avenir Next LT Pro Light"/>
              </a:rPr>
              <a:t> Therapy (CBT) was developed by a leading researcher in the field. Since its creation in the 1960s and 1970s, this innovative therapy has proven effective in more than 2,000 clinical trials, tackling a range of mental health disorders, psychological challenges, and medical conditions with psychological components.</a:t>
            </a:r>
          </a:p>
          <a:p>
            <a:pPr>
              <a:buNone/>
            </a:pPr>
            <a:r>
              <a:rPr lang="en-GB" dirty="0">
                <a:latin typeface="Avenir Next LT Pro Light"/>
                <a:cs typeface="Times New Roman"/>
              </a:rPr>
              <a:t>   -</a:t>
            </a:r>
            <a:r>
              <a:rPr lang="en-GB" dirty="0" err="1">
                <a:latin typeface="Avenir Next LT Pro Light"/>
                <a:cs typeface="Times New Roman"/>
              </a:rPr>
              <a:t>Dr.</a:t>
            </a:r>
            <a:r>
              <a:rPr lang="en-GB" dirty="0">
                <a:latin typeface="Avenir Next LT Pro Light"/>
                <a:cs typeface="Times New Roman"/>
              </a:rPr>
              <a:t> beck found that helping his patients evaluate and modify their distorted thoughts significantly enhanced their well-being and prompted behavioural changes. Additionally, when he supported them in analysing and reshaping their core beliefs, these beneficial changes turned out to be long-lasting.</a:t>
            </a:r>
          </a:p>
          <a:p>
            <a:pPr>
              <a:buNone/>
            </a:pPr>
            <a:r>
              <a:rPr lang="en-GB" dirty="0">
                <a:latin typeface="+mj-lt"/>
                <a:ea typeface="Cambria"/>
                <a:cs typeface="Times New Roman"/>
              </a:rPr>
              <a:t>    (Beck &amp; Flemming, 2021)</a:t>
            </a:r>
          </a:p>
          <a:p>
            <a:pPr>
              <a:buNone/>
            </a:pPr>
            <a:endParaRPr lang="en-GB" dirty="0">
              <a:cs typeface="Times New Roman"/>
            </a:endParaRPr>
          </a:p>
          <a:p>
            <a:pPr>
              <a:buNone/>
            </a:pPr>
            <a:endParaRPr lang="en-GB" dirty="0"/>
          </a:p>
          <a:p>
            <a:pPr>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C0F9E9AE-6598-0CFD-F5F7-E018123C9075}"/>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2F55740-1ADC-4AA1-903D-EFDE50DA3966}"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2E73807D-F5DA-9F80-4C9D-0A0D072383A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671EDD37-56F8-7C43-AFF4-2C0E6BA1621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30977867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F623-6DF5-BB1A-99A8-DFCCEA22AD97}"/>
              </a:ext>
            </a:extLst>
          </p:cNvPr>
          <p:cNvSpPr>
            <a:spLocks noGrp="1"/>
          </p:cNvSpPr>
          <p:nvPr>
            <p:ph type="title"/>
          </p:nvPr>
        </p:nvSpPr>
        <p:spPr>
          <a:xfrm>
            <a:off x="1368490" y="457200"/>
            <a:ext cx="9986898" cy="1233488"/>
          </a:xfrm>
        </p:spPr>
        <p:txBody>
          <a:bodyPr anchor="b">
            <a:normAutofit/>
          </a:bodyPr>
          <a:lstStyle/>
          <a:p>
            <a:r>
              <a:rPr lang="en-GB"/>
              <a:t>Historical background of CBT.</a:t>
            </a:r>
            <a:endParaRPr lang="en-US"/>
          </a:p>
        </p:txBody>
      </p:sp>
      <p:pic>
        <p:nvPicPr>
          <p:cNvPr id="7" name="Picture 6" descr="Dr. Aaron T. Beck, Developer of Cognitive Therapy, Dies at 100 - The New  York Times">
            <a:extLst>
              <a:ext uri="{FF2B5EF4-FFF2-40B4-BE49-F238E27FC236}">
                <a16:creationId xmlns:a16="http://schemas.microsoft.com/office/drawing/2014/main" id="{12D5A92E-C1A5-4C2A-4B89-A3A8B79F0668}"/>
              </a:ext>
            </a:extLst>
          </p:cNvPr>
          <p:cNvPicPr>
            <a:picLocks noChangeAspect="1"/>
          </p:cNvPicPr>
          <p:nvPr/>
        </p:nvPicPr>
        <p:blipFill>
          <a:blip r:embed="rId2"/>
          <a:srcRect t="1962" b="33962"/>
          <a:stretch/>
        </p:blipFill>
        <p:spPr>
          <a:xfrm>
            <a:off x="1368490" y="1981681"/>
            <a:ext cx="4629085" cy="3684588"/>
          </a:xfrm>
          <a:prstGeom prst="rect">
            <a:avLst/>
          </a:prstGeom>
          <a:noFill/>
        </p:spPr>
      </p:pic>
      <p:sp>
        <p:nvSpPr>
          <p:cNvPr id="3" name="Content Placeholder 2">
            <a:extLst>
              <a:ext uri="{FF2B5EF4-FFF2-40B4-BE49-F238E27FC236}">
                <a16:creationId xmlns:a16="http://schemas.microsoft.com/office/drawing/2014/main" id="{20627C3E-A8C6-F548-C52C-150F3EA2F279}"/>
              </a:ext>
            </a:extLst>
          </p:cNvPr>
          <p:cNvSpPr>
            <a:spLocks noGrp="1"/>
          </p:cNvSpPr>
          <p:nvPr>
            <p:ph sz="quarter" idx="4"/>
          </p:nvPr>
        </p:nvSpPr>
        <p:spPr>
          <a:xfrm>
            <a:off x="6352510" y="2020166"/>
            <a:ext cx="5002877" cy="4169497"/>
          </a:xfrm>
        </p:spPr>
        <p:txBody>
          <a:bodyPr vert="horz" lIns="0" tIns="0" rIns="0" bIns="0" rtlCol="0" anchor="t">
            <a:normAutofit/>
          </a:bodyPr>
          <a:lstStyle/>
          <a:p>
            <a:pPr marL="0" indent="0">
              <a:lnSpc>
                <a:spcPct val="110000"/>
              </a:lnSpc>
              <a:buNone/>
            </a:pPr>
            <a:r>
              <a:rPr lang="en-GB" sz="1700" dirty="0"/>
              <a:t>-Therapy was the initial type of talk therapy demonstrated to be more effective than medication in addressing depression. After a subsequent study in the UK validated findings from an earlier 1981 study, global interest in this approach increased significantly. </a:t>
            </a:r>
            <a:r>
              <a:rPr lang="en-GB" sz="1700" dirty="0" err="1"/>
              <a:t>Dr.</a:t>
            </a:r>
            <a:r>
              <a:rPr lang="en-GB" sz="1700" dirty="0"/>
              <a:t> Beck and his team began using Cognitive Therapy for a range of other issues, such as anxiety, personality disorders, substance use problems, and suicidal </a:t>
            </a:r>
            <a:r>
              <a:rPr lang="en-GB" sz="1700"/>
              <a:t>tendencies.</a:t>
            </a:r>
          </a:p>
          <a:p>
            <a:pPr marL="0" indent="0">
              <a:lnSpc>
                <a:spcPct val="110000"/>
              </a:lnSpc>
              <a:buNone/>
            </a:pPr>
            <a:r>
              <a:rPr lang="en-GB" sz="1700"/>
              <a:t>  </a:t>
            </a:r>
            <a:r>
              <a:rPr lang="en-GB" sz="1700" dirty="0">
                <a:latin typeface="Avenir Next LT Pro Light (bold)"/>
              </a:rPr>
              <a:t>( Beck &amp; Flemming, 2021)</a:t>
            </a:r>
          </a:p>
          <a:p>
            <a:pPr>
              <a:lnSpc>
                <a:spcPct val="110000"/>
              </a:lnSpc>
              <a:buNone/>
            </a:pPr>
            <a:endParaRPr lang="en-GB" sz="1700" dirty="0"/>
          </a:p>
          <a:p>
            <a:pPr marL="0" indent="0">
              <a:lnSpc>
                <a:spcPct val="110000"/>
              </a:lnSpc>
              <a:buNone/>
            </a:pPr>
            <a:endParaRPr lang="en-GB" sz="1700" dirty="0"/>
          </a:p>
          <a:p>
            <a:pPr>
              <a:lnSpc>
                <a:spcPct val="110000"/>
              </a:lnSpc>
            </a:pPr>
            <a:endParaRPr lang="en-GB" sz="1700" dirty="0"/>
          </a:p>
        </p:txBody>
      </p:sp>
      <p:sp>
        <p:nvSpPr>
          <p:cNvPr id="4" name="Date Placeholder 3">
            <a:extLst>
              <a:ext uri="{FF2B5EF4-FFF2-40B4-BE49-F238E27FC236}">
                <a16:creationId xmlns:a16="http://schemas.microsoft.com/office/drawing/2014/main" id="{C0F9E9AE-6598-0CFD-F5F7-E018123C9075}"/>
              </a:ext>
            </a:extLst>
          </p:cNvPr>
          <p:cNvSpPr>
            <a:spLocks noGrp="1"/>
          </p:cNvSpPr>
          <p:nvPr>
            <p:ph type="dt" sz="half" idx="10"/>
          </p:nvPr>
        </p:nvSpPr>
        <p:spPr>
          <a:xfrm>
            <a:off x="7910111" y="6409170"/>
            <a:ext cx="370239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02F55740-1ADC-4AA1-903D-EFDE50DA3966}"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1/14/25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2E73807D-F5DA-9F80-4C9D-0A0D072383AC}"/>
              </a:ext>
            </a:extLst>
          </p:cNvPr>
          <p:cNvSpPr>
            <a:spLocks noGrp="1"/>
          </p:cNvSpPr>
          <p:nvPr>
            <p:ph type="ftr" sz="quarter" idx="11"/>
          </p:nvPr>
        </p:nvSpPr>
        <p:spPr>
          <a:xfrm rot="5400000">
            <a:off x="-1828801" y="1912217"/>
            <a:ext cx="4114800" cy="457200"/>
          </a:xfrm>
        </p:spPr>
        <p:txBody>
          <a:bodyPr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671EDD37-56F8-7C43-AFF4-2C0E6BA1621C}"/>
              </a:ext>
            </a:extLst>
          </p:cNvPr>
          <p:cNvSpPr>
            <a:spLocks noGrp="1"/>
          </p:cNvSpPr>
          <p:nvPr>
            <p:ph type="sldNum" sz="quarter" idx="12"/>
          </p:nvPr>
        </p:nvSpPr>
        <p:spPr>
          <a:xfrm>
            <a:off x="11669678" y="6408742"/>
            <a:ext cx="43865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8</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34702486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260CC-B7C5-EBB1-3B1D-27F05A01365E}"/>
              </a:ext>
            </a:extLst>
          </p:cNvPr>
          <p:cNvSpPr>
            <a:spLocks noGrp="1"/>
          </p:cNvSpPr>
          <p:nvPr>
            <p:ph type="title"/>
          </p:nvPr>
        </p:nvSpPr>
        <p:spPr>
          <a:xfrm>
            <a:off x="974271" y="482837"/>
            <a:ext cx="10240903" cy="1233488"/>
          </a:xfrm>
        </p:spPr>
        <p:txBody>
          <a:bodyPr>
            <a:normAutofit fontScale="90000"/>
          </a:bodyPr>
          <a:lstStyle/>
          <a:p>
            <a:pPr algn="ctr"/>
            <a:r>
              <a:rPr lang="en-GB"/>
              <a:t>Theoretical foundations/Core conditions of CBT</a:t>
            </a:r>
            <a:endParaRPr lang="en-US"/>
          </a:p>
        </p:txBody>
      </p:sp>
      <p:sp>
        <p:nvSpPr>
          <p:cNvPr id="3" name="Content Placeholder 2">
            <a:extLst>
              <a:ext uri="{FF2B5EF4-FFF2-40B4-BE49-F238E27FC236}">
                <a16:creationId xmlns:a16="http://schemas.microsoft.com/office/drawing/2014/main" id="{4A9DC83C-C4A0-CEFA-A46F-4290C123E628}"/>
              </a:ext>
            </a:extLst>
          </p:cNvPr>
          <p:cNvSpPr>
            <a:spLocks noGrp="1"/>
          </p:cNvSpPr>
          <p:nvPr>
            <p:ph idx="1"/>
          </p:nvPr>
        </p:nvSpPr>
        <p:spPr>
          <a:xfrm>
            <a:off x="974271" y="2142153"/>
            <a:ext cx="10240903" cy="3956179"/>
          </a:xfrm>
        </p:spPr>
        <p:txBody>
          <a:bodyPr vert="horz" lIns="0" tIns="0" rIns="0" bIns="0" rtlCol="0" anchor="t">
            <a:normAutofit fontScale="85000" lnSpcReduction="10000"/>
          </a:bodyPr>
          <a:lstStyle/>
          <a:p>
            <a:pPr marL="0" indent="0" algn="just">
              <a:buNone/>
            </a:pPr>
            <a:r>
              <a:rPr lang="en-GB"/>
              <a:t>-</a:t>
            </a:r>
            <a:r>
              <a:rPr lang="en-GB">
                <a:latin typeface="Avenir Next LT Pro Light"/>
              </a:rPr>
              <a:t> Collaborative Empiricism: CBT relies on a partnership between therapist and client. This principle involves exploring the client’s experiences and behaviours non-judgmentally. Together, they identify patterns, test assumptions, and evaluate evidence for or against maladaptive beliefs.</a:t>
            </a:r>
            <a:endParaRPr lang="en-US"/>
          </a:p>
          <a:p>
            <a:pPr marL="0" indent="0" algn="just">
              <a:buNone/>
            </a:pPr>
            <a:r>
              <a:rPr lang="en-GB">
                <a:latin typeface="Avenir Next LT Pro Light"/>
              </a:rPr>
              <a:t>-Structured and Goal-Oriented: CBT targets specific problems and objectives using interventions like cognitive restructuring and behavioural experiments.</a:t>
            </a:r>
          </a:p>
          <a:p>
            <a:pPr marL="0" indent="0" algn="just">
              <a:buNone/>
            </a:pPr>
            <a:r>
              <a:rPr lang="en-GB">
                <a:latin typeface="Avenir Next LT Pro Light"/>
              </a:rPr>
              <a:t>-CBT focuses on the present, encouraging clients to change their cognitive and behavioural patterns. Rather than dwelling on past traumas or future worries, therapy identifies and addresses distress. Clients practice new thoughts and behaviours outside sessions, promoting real-world application and skill acquisition.</a:t>
            </a:r>
          </a:p>
          <a:p>
            <a:pPr marL="0" indent="0" algn="just">
              <a:buNone/>
            </a:pPr>
            <a:r>
              <a:rPr lang="en-GB">
                <a:latin typeface="Avenir Next LT Pro Light"/>
              </a:rPr>
              <a:t>-Psychoeducation is central to CBT, teaching clients about the connection between thoughts, emotions, and behaviours. It fosters insight, self-awareness, and empowerment, equipping clients with the skills to actively participate in their healing journey.</a:t>
            </a:r>
          </a:p>
          <a:p>
            <a:pPr>
              <a:buNone/>
            </a:pPr>
            <a:endParaRPr lang="en-GB"/>
          </a:p>
          <a:p>
            <a:pPr marL="0" indent="0">
              <a:buNone/>
            </a:pPr>
            <a:endParaRPr lang="en-GB"/>
          </a:p>
        </p:txBody>
      </p:sp>
      <p:sp>
        <p:nvSpPr>
          <p:cNvPr id="4" name="Date Placeholder 3">
            <a:extLst>
              <a:ext uri="{FF2B5EF4-FFF2-40B4-BE49-F238E27FC236}">
                <a16:creationId xmlns:a16="http://schemas.microsoft.com/office/drawing/2014/main" id="{AFD42796-26C8-09E6-C9C9-A77446AF4991}"/>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DF78AEA-CE00-46BD-972B-901C66CAEC6A}"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C9431FA8-1F81-C465-4C87-85CF10C8135A}"/>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F187ACCA-CA85-A9B2-9755-6D4118E3BD6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1913913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7E404-59E9-2582-76D5-AA2541BBF392}"/>
              </a:ext>
            </a:extLst>
          </p:cNvPr>
          <p:cNvSpPr>
            <a:spLocks noGrp="1"/>
          </p:cNvSpPr>
          <p:nvPr>
            <p:ph type="title"/>
          </p:nvPr>
        </p:nvSpPr>
        <p:spPr>
          <a:xfrm>
            <a:off x="937460" y="226291"/>
            <a:ext cx="10425625" cy="1241184"/>
          </a:xfrm>
        </p:spPr>
        <p:txBody>
          <a:bodyPr anchor="b">
            <a:normAutofit/>
          </a:bodyPr>
          <a:lstStyle/>
          <a:p>
            <a:r>
              <a:rPr lang="en-US"/>
              <a:t>COGNITIVE BEHAVIOURAL THERAPY: ITS USES</a:t>
            </a:r>
          </a:p>
        </p:txBody>
      </p:sp>
      <p:sp>
        <p:nvSpPr>
          <p:cNvPr id="3" name="Content Placeholder 2">
            <a:extLst>
              <a:ext uri="{FF2B5EF4-FFF2-40B4-BE49-F238E27FC236}">
                <a16:creationId xmlns:a16="http://schemas.microsoft.com/office/drawing/2014/main" id="{F5195198-84D5-5408-42DF-82DCD4F35CD9}"/>
              </a:ext>
            </a:extLst>
          </p:cNvPr>
          <p:cNvSpPr>
            <a:spLocks noGrp="1"/>
          </p:cNvSpPr>
          <p:nvPr>
            <p:ph sz="half" idx="2"/>
          </p:nvPr>
        </p:nvSpPr>
        <p:spPr>
          <a:xfrm>
            <a:off x="937460" y="1712287"/>
            <a:ext cx="4906175" cy="4107921"/>
          </a:xfrm>
        </p:spPr>
        <p:txBody>
          <a:bodyPr vert="horz" lIns="0" tIns="0" rIns="0" bIns="0" rtlCol="0" anchor="t">
            <a:noAutofit/>
          </a:bodyPr>
          <a:lstStyle/>
          <a:p>
            <a:pPr marL="0" indent="0" algn="just">
              <a:lnSpc>
                <a:spcPct val="110000"/>
              </a:lnSpc>
              <a:buNone/>
            </a:pPr>
            <a:r>
              <a:rPr lang="en-GB" sz="1200" dirty="0"/>
              <a:t>-This slide does not provide a comprehensive analysis of the specific components involved in Cognitive Behavioural Therapy (CBT). However, CBT generally encompasses a range of techniques, including psychoeducation concerning fear and anxiety, self-monitoring of symptoms, somatic exercises, and cognitive restructuring. Cognitive behavioural therapy (CBT) is regarded as the leading treatment for anxiety disorders, with numerous recent meta-analyses and reviews highlighting its efficacy and effectiveness. CBT is now the most commonly practised and extensively studied form of psychotherapy globally.</a:t>
            </a:r>
            <a:endParaRPr lang="en-US" dirty="0"/>
          </a:p>
          <a:p>
            <a:pPr algn="just">
              <a:lnSpc>
                <a:spcPct val="110000"/>
              </a:lnSpc>
              <a:buNone/>
            </a:pPr>
            <a:r>
              <a:rPr lang="en-GB" sz="1200" dirty="0">
                <a:latin typeface="Avenir Avenir Next LT Pro Light"/>
              </a:rPr>
              <a:t>(Otte, 2011;Knapp et al., 2015; David et al., 2018)</a:t>
            </a:r>
          </a:p>
          <a:p>
            <a:pPr marL="0" indent="0" algn="just">
              <a:lnSpc>
                <a:spcPct val="110000"/>
              </a:lnSpc>
              <a:buNone/>
            </a:pPr>
            <a:r>
              <a:rPr lang="en-GB" sz="1200" dirty="0"/>
              <a:t>-Cognitive Behavioural Therapy (CBT) is mainly used for anxiety however it has been shown to be effective for other conditions such as Bipolar Disorder, Depression, Chronic Pain, and Chronic Fatigue Syndrome. It is commonly applied to a variety of symptoms across all age groups, demonstrating effectiveness in young individuals, as most techniques can be adapted regardless of age.</a:t>
            </a:r>
          </a:p>
          <a:p>
            <a:pPr marL="0" indent="0">
              <a:lnSpc>
                <a:spcPct val="110000"/>
              </a:lnSpc>
              <a:buNone/>
            </a:pPr>
            <a:endParaRPr lang="en-GB" sz="1100" dirty="0"/>
          </a:p>
          <a:p>
            <a:pPr>
              <a:lnSpc>
                <a:spcPct val="110000"/>
              </a:lnSpc>
              <a:buNone/>
            </a:pPr>
            <a:endParaRPr lang="en-GB" sz="1100" dirty="0"/>
          </a:p>
          <a:p>
            <a:pPr marL="0" indent="0">
              <a:lnSpc>
                <a:spcPct val="110000"/>
              </a:lnSpc>
              <a:buNone/>
            </a:pPr>
            <a:endParaRPr lang="en-GB" sz="1100" dirty="0"/>
          </a:p>
        </p:txBody>
      </p:sp>
      <p:pic>
        <p:nvPicPr>
          <p:cNvPr id="7" name="Picture 6" descr="How to Take Care of Your &quot;Social Battery&quot; - Preventing Social Burnout">
            <a:extLst>
              <a:ext uri="{FF2B5EF4-FFF2-40B4-BE49-F238E27FC236}">
                <a16:creationId xmlns:a16="http://schemas.microsoft.com/office/drawing/2014/main" id="{3DB3D2AA-99C2-DD37-7AA6-2C5D628A5896}"/>
              </a:ext>
            </a:extLst>
          </p:cNvPr>
          <p:cNvPicPr>
            <a:picLocks noChangeAspect="1"/>
          </p:cNvPicPr>
          <p:nvPr/>
        </p:nvPicPr>
        <p:blipFill>
          <a:blip r:embed="rId2"/>
          <a:srcRect r="3791" b="2"/>
          <a:stretch/>
        </p:blipFill>
        <p:spPr>
          <a:xfrm>
            <a:off x="6098510" y="1712288"/>
            <a:ext cx="5803361" cy="4269557"/>
          </a:xfrm>
          <a:prstGeom prst="rect">
            <a:avLst/>
          </a:prstGeom>
          <a:noFill/>
        </p:spPr>
      </p:pic>
      <p:sp>
        <p:nvSpPr>
          <p:cNvPr id="4" name="Date Placeholder 3">
            <a:extLst>
              <a:ext uri="{FF2B5EF4-FFF2-40B4-BE49-F238E27FC236}">
                <a16:creationId xmlns:a16="http://schemas.microsoft.com/office/drawing/2014/main" id="{7D5688BE-536C-4AE9-F18B-0FA6720EE005}"/>
              </a:ext>
            </a:extLst>
          </p:cNvPr>
          <p:cNvSpPr>
            <a:spLocks noGrp="1"/>
          </p:cNvSpPr>
          <p:nvPr>
            <p:ph type="dt" sz="half" idx="10"/>
          </p:nvPr>
        </p:nvSpPr>
        <p:spPr>
          <a:xfrm>
            <a:off x="7910111" y="6409170"/>
            <a:ext cx="370239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4466E7E-8279-4EC6-834D-2EAB869C1AF3}"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1/14/25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FE2B8D21-1FEF-865E-9002-F2CEA209F02F}"/>
              </a:ext>
            </a:extLst>
          </p:cNvPr>
          <p:cNvSpPr>
            <a:spLocks noGrp="1"/>
          </p:cNvSpPr>
          <p:nvPr>
            <p:ph type="ftr" sz="quarter" idx="11"/>
          </p:nvPr>
        </p:nvSpPr>
        <p:spPr>
          <a:xfrm rot="5400000">
            <a:off x="-1828801" y="1912217"/>
            <a:ext cx="4114800" cy="457200"/>
          </a:xfrm>
        </p:spPr>
        <p:txBody>
          <a:bodyPr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41575668-B4CD-D856-3E41-9DF2CDB3B6FC}"/>
              </a:ext>
            </a:extLst>
          </p:cNvPr>
          <p:cNvSpPr>
            <a:spLocks noGrp="1"/>
          </p:cNvSpPr>
          <p:nvPr>
            <p:ph type="sldNum" sz="quarter" idx="12"/>
          </p:nvPr>
        </p:nvSpPr>
        <p:spPr>
          <a:xfrm>
            <a:off x="11669678" y="6408742"/>
            <a:ext cx="43865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10</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10470012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260CC-B7C5-EBB1-3B1D-27F05A01365E}"/>
              </a:ext>
            </a:extLst>
          </p:cNvPr>
          <p:cNvSpPr>
            <a:spLocks noGrp="1"/>
          </p:cNvSpPr>
          <p:nvPr>
            <p:ph type="title"/>
          </p:nvPr>
        </p:nvSpPr>
        <p:spPr>
          <a:xfrm>
            <a:off x="974271" y="880646"/>
            <a:ext cx="10240903" cy="1233488"/>
          </a:xfrm>
        </p:spPr>
        <p:txBody>
          <a:bodyPr>
            <a:normAutofit fontScale="90000"/>
          </a:bodyPr>
          <a:lstStyle/>
          <a:p>
            <a:pPr algn="ctr"/>
            <a:r>
              <a:rPr lang="en-GB"/>
              <a:t>Examples of What Cognitive Behavioural Therapy (CBT) Can Look Like</a:t>
            </a:r>
          </a:p>
        </p:txBody>
      </p:sp>
      <p:sp>
        <p:nvSpPr>
          <p:cNvPr id="4" name="Date Placeholder 3">
            <a:extLst>
              <a:ext uri="{FF2B5EF4-FFF2-40B4-BE49-F238E27FC236}">
                <a16:creationId xmlns:a16="http://schemas.microsoft.com/office/drawing/2014/main" id="{AFD42796-26C8-09E6-C9C9-A77446AF4991}"/>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DF78AEA-CE00-46BD-972B-901C66CAEC6A}"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C9431FA8-1F81-C465-4C87-85CF10C8135A}"/>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F187ACCA-CA85-A9B2-9755-6D4118E3BD6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pic>
        <p:nvPicPr>
          <p:cNvPr id="9" name="Picture 8" descr="Journaling: Using 4 Cognitive Behavioural Therapy Exercises | Discover |  Mossery">
            <a:extLst>
              <a:ext uri="{FF2B5EF4-FFF2-40B4-BE49-F238E27FC236}">
                <a16:creationId xmlns:a16="http://schemas.microsoft.com/office/drawing/2014/main" id="{6E2F3BC7-9F16-BBD2-F2E2-F3FA89BD3E8A}"/>
              </a:ext>
            </a:extLst>
          </p:cNvPr>
          <p:cNvPicPr>
            <a:picLocks noChangeAspect="1"/>
          </p:cNvPicPr>
          <p:nvPr/>
        </p:nvPicPr>
        <p:blipFill>
          <a:blip r:embed="rId2"/>
          <a:srcRect l="11345" t="7066" r="10364" b="2368"/>
          <a:stretch/>
        </p:blipFill>
        <p:spPr>
          <a:xfrm>
            <a:off x="6806430" y="2319824"/>
            <a:ext cx="4402903" cy="2859904"/>
          </a:xfrm>
          <a:prstGeom prst="rect">
            <a:avLst/>
          </a:prstGeom>
        </p:spPr>
      </p:pic>
      <p:pic>
        <p:nvPicPr>
          <p:cNvPr id="11" name="Picture 10" descr="Breathing Exercises To Reduce Stress | Oxford CBT">
            <a:extLst>
              <a:ext uri="{FF2B5EF4-FFF2-40B4-BE49-F238E27FC236}">
                <a16:creationId xmlns:a16="http://schemas.microsoft.com/office/drawing/2014/main" id="{6FE7FE93-1BD6-E8A9-3F49-AD436B1B2CE4}"/>
              </a:ext>
            </a:extLst>
          </p:cNvPr>
          <p:cNvPicPr>
            <a:picLocks noChangeAspect="1"/>
          </p:cNvPicPr>
          <p:nvPr/>
        </p:nvPicPr>
        <p:blipFill>
          <a:blip r:embed="rId3"/>
          <a:stretch>
            <a:fillRect/>
          </a:stretch>
        </p:blipFill>
        <p:spPr>
          <a:xfrm>
            <a:off x="975976" y="2383305"/>
            <a:ext cx="4120956" cy="2745632"/>
          </a:xfrm>
          <a:prstGeom prst="rect">
            <a:avLst/>
          </a:prstGeom>
        </p:spPr>
      </p:pic>
    </p:spTree>
    <p:extLst>
      <p:ext uri="{BB962C8B-B14F-4D97-AF65-F5344CB8AC3E}">
        <p14:creationId xmlns:p14="http://schemas.microsoft.com/office/powerpoint/2010/main" val="10395661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4F423-2388-5E58-42B5-B145B2D72C39}"/>
              </a:ext>
            </a:extLst>
          </p:cNvPr>
          <p:cNvSpPr>
            <a:spLocks noGrp="1"/>
          </p:cNvSpPr>
          <p:nvPr>
            <p:ph type="title"/>
          </p:nvPr>
        </p:nvSpPr>
        <p:spPr>
          <a:xfrm>
            <a:off x="3382610" y="83819"/>
            <a:ext cx="6206785" cy="1233488"/>
          </a:xfrm>
        </p:spPr>
        <p:txBody>
          <a:bodyPr/>
          <a:lstStyle/>
          <a:p>
            <a:r>
              <a:rPr lang="en-US"/>
              <a:t>Early techniques</a:t>
            </a:r>
          </a:p>
        </p:txBody>
      </p:sp>
      <p:sp>
        <p:nvSpPr>
          <p:cNvPr id="3" name="Content Placeholder 2">
            <a:extLst>
              <a:ext uri="{FF2B5EF4-FFF2-40B4-BE49-F238E27FC236}">
                <a16:creationId xmlns:a16="http://schemas.microsoft.com/office/drawing/2014/main" id="{8BB8B651-1C22-76F4-1E79-3EF5E52F56A4}"/>
              </a:ext>
            </a:extLst>
          </p:cNvPr>
          <p:cNvSpPr>
            <a:spLocks noGrp="1"/>
          </p:cNvSpPr>
          <p:nvPr>
            <p:ph idx="1"/>
          </p:nvPr>
        </p:nvSpPr>
        <p:spPr>
          <a:xfrm>
            <a:off x="1371600" y="1715796"/>
            <a:ext cx="10240903" cy="3956179"/>
          </a:xfrm>
        </p:spPr>
        <p:txBody>
          <a:bodyPr vert="horz" lIns="0" tIns="0" rIns="0" bIns="0" rtlCol="0" anchor="t">
            <a:normAutofit fontScale="85000" lnSpcReduction="10000"/>
          </a:bodyPr>
          <a:lstStyle/>
          <a:p>
            <a:pPr marL="0" indent="0">
              <a:buNone/>
            </a:pPr>
            <a:r>
              <a:rPr lang="en-US" sz="1900" dirty="0"/>
              <a:t>-Early interventions involve providing a rationale and a goal-oriented framework, fostering a spirit of collaborative empiricism, and initiating objective client interactions, such as mood journals that concentrate on thoughts, feelings, and </a:t>
            </a:r>
            <a:r>
              <a:rPr lang="en-US" sz="1900" dirty="0" err="1"/>
              <a:t>behaviours</a:t>
            </a:r>
            <a:r>
              <a:rPr lang="en-US" sz="1900" dirty="0"/>
              <a:t>. The therapist unpacks these thoughts, examine potential causes, and creates a collaborative way to move forward. This approach includes delivering a rationale and a goal-focused framework which cultivates a spirit of collaborative work, an example of CBT which aims to alleviate symptoms would be  to walk to the local shop and speak to a random stranger for 1 minute, or present your work presentation to a friend, to then journal thoughts, feelings and  </a:t>
            </a:r>
            <a:r>
              <a:rPr lang="en-US" sz="1900" dirty="0" err="1"/>
              <a:t>behaviours</a:t>
            </a:r>
            <a:r>
              <a:rPr lang="en-US" sz="1900" dirty="0"/>
              <a:t>.</a:t>
            </a:r>
          </a:p>
          <a:p>
            <a:pPr marL="0" indent="0">
              <a:buNone/>
            </a:pPr>
            <a:r>
              <a:rPr lang="en-US" sz="1700" dirty="0">
                <a:latin typeface="AvenaAvenir Next LT Pro Light ("/>
                <a:ea typeface="Roboto"/>
                <a:cs typeface="Roboto"/>
              </a:rPr>
              <a:t>(King and Boswell, 2019)</a:t>
            </a:r>
          </a:p>
          <a:p>
            <a:pPr marL="0" indent="0">
              <a:buNone/>
            </a:pPr>
            <a:r>
              <a:rPr lang="en-US" sz="1900" dirty="0">
                <a:solidFill>
                  <a:srgbClr val="0F1111"/>
                </a:solidFill>
                <a:latin typeface="Avenir Next LT Pro Light"/>
                <a:ea typeface="Roboto"/>
                <a:cs typeface="Roboto"/>
              </a:rPr>
              <a:t>Over the last ten years, youth anxiety CBT has been tailored for various environments, such as community mental health facilities, schools, and online programs, and has also been provided through parent training. Many approaches suitable for adults can be adapted for children and young people.</a:t>
            </a:r>
            <a:endParaRPr lang="en-US" sz="1900" dirty="0">
              <a:solidFill>
                <a:srgbClr val="2C3E50"/>
              </a:solidFill>
              <a:latin typeface="Avenir Next LT Pro Light"/>
              <a:ea typeface="Roboto"/>
              <a:cs typeface="Roboto"/>
            </a:endParaRPr>
          </a:p>
          <a:p>
            <a:pPr marL="0" indent="0">
              <a:buNone/>
            </a:pPr>
            <a:r>
              <a:rPr lang="en-US" sz="1700" dirty="0">
                <a:solidFill>
                  <a:srgbClr val="000000"/>
                </a:solidFill>
                <a:latin typeface="+mj-lt"/>
                <a:ea typeface="Roboto"/>
                <a:cs typeface="Roboto"/>
              </a:rPr>
              <a:t>(Kendall et al., 2023)</a:t>
            </a:r>
            <a:endParaRPr lang="en-US" sz="1700" dirty="0">
              <a:latin typeface="+mj-lt"/>
            </a:endParaRPr>
          </a:p>
        </p:txBody>
      </p:sp>
      <p:sp>
        <p:nvSpPr>
          <p:cNvPr id="4" name="Date Placeholder 3">
            <a:extLst>
              <a:ext uri="{FF2B5EF4-FFF2-40B4-BE49-F238E27FC236}">
                <a16:creationId xmlns:a16="http://schemas.microsoft.com/office/drawing/2014/main" id="{849E1579-24C7-54FB-5F0E-8CE91CE667C5}"/>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107BDD-4953-4487-9B95-F44194B831D0}"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12843D65-D128-CAEC-E9EE-825659FAC463}"/>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7FCF7E88-E232-B1D8-48FE-1CDBABCA56E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22362577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6D895-49AA-332B-0215-3828B17C0BF8}"/>
              </a:ext>
            </a:extLst>
          </p:cNvPr>
          <p:cNvSpPr>
            <a:spLocks noGrp="1"/>
          </p:cNvSpPr>
          <p:nvPr>
            <p:ph type="title"/>
          </p:nvPr>
        </p:nvSpPr>
        <p:spPr>
          <a:xfrm>
            <a:off x="943993" y="472594"/>
            <a:ext cx="10309745" cy="1233488"/>
          </a:xfrm>
        </p:spPr>
        <p:txBody>
          <a:bodyPr anchor="b">
            <a:normAutofit/>
          </a:bodyPr>
          <a:lstStyle/>
          <a:p>
            <a:r>
              <a:rPr lang="en-US"/>
              <a:t>Modern </a:t>
            </a:r>
            <a:r>
              <a:rPr lang="en-US" err="1"/>
              <a:t>tecHniques</a:t>
            </a:r>
          </a:p>
        </p:txBody>
      </p:sp>
      <p:pic>
        <p:nvPicPr>
          <p:cNvPr id="9" name="Picture 8" descr="Q&amp;A with Seth Gillihan on CBT for stress | Psychwire">
            <a:extLst>
              <a:ext uri="{FF2B5EF4-FFF2-40B4-BE49-F238E27FC236}">
                <a16:creationId xmlns:a16="http://schemas.microsoft.com/office/drawing/2014/main" id="{119FD169-0686-31D6-A483-CE2B91FB06A8}"/>
              </a:ext>
            </a:extLst>
          </p:cNvPr>
          <p:cNvPicPr>
            <a:picLocks noChangeAspect="1"/>
          </p:cNvPicPr>
          <p:nvPr/>
        </p:nvPicPr>
        <p:blipFill>
          <a:blip r:embed="rId2"/>
          <a:stretch>
            <a:fillRect/>
          </a:stretch>
        </p:blipFill>
        <p:spPr>
          <a:xfrm>
            <a:off x="941213" y="1872989"/>
            <a:ext cx="4180822" cy="4180822"/>
          </a:xfrm>
          <a:prstGeom prst="rect">
            <a:avLst/>
          </a:prstGeom>
          <a:noFill/>
        </p:spPr>
      </p:pic>
      <p:sp>
        <p:nvSpPr>
          <p:cNvPr id="3" name="Content Placeholder 2">
            <a:extLst>
              <a:ext uri="{FF2B5EF4-FFF2-40B4-BE49-F238E27FC236}">
                <a16:creationId xmlns:a16="http://schemas.microsoft.com/office/drawing/2014/main" id="{ED6D0E05-2401-C4B8-A4AA-59818D79A809}"/>
              </a:ext>
            </a:extLst>
          </p:cNvPr>
          <p:cNvSpPr>
            <a:spLocks noGrp="1"/>
          </p:cNvSpPr>
          <p:nvPr>
            <p:ph sz="half" idx="2"/>
          </p:nvPr>
        </p:nvSpPr>
        <p:spPr>
          <a:xfrm>
            <a:off x="5448685" y="1996141"/>
            <a:ext cx="5851237" cy="4180822"/>
          </a:xfrm>
        </p:spPr>
        <p:txBody>
          <a:bodyPr vert="horz" lIns="0" tIns="0" rIns="0" bIns="0" rtlCol="0" anchor="t">
            <a:normAutofit/>
          </a:bodyPr>
          <a:lstStyle/>
          <a:p>
            <a:pPr marL="0" indent="0">
              <a:lnSpc>
                <a:spcPct val="110000"/>
              </a:lnSpc>
              <a:buNone/>
            </a:pPr>
            <a:r>
              <a:rPr lang="en-US" sz="1400" dirty="0"/>
              <a:t>-More recent examples of modern CBT or CBT-based interventions include digital formats that enhance accessibility, such as digital mood trackers, daily goal-setting with AI-managed reviews, and scripted support through monologues. A thorough study supports these developments, demonstrating that CBT effectively alleviates symptoms and improves overall functioning in individuals with psychological disorders </a:t>
            </a:r>
          </a:p>
          <a:p>
            <a:pPr marL="0" indent="0">
              <a:lnSpc>
                <a:spcPct val="110000"/>
              </a:lnSpc>
              <a:buNone/>
            </a:pPr>
            <a:r>
              <a:rPr lang="en-US" sz="1400" b="1" dirty="0">
                <a:latin typeface="Avenir Next LT Pro Light (bold)"/>
                <a:cs typeface="Times New Roman"/>
              </a:rPr>
              <a:t>(</a:t>
            </a:r>
            <a:r>
              <a:rPr lang="en-US" sz="1400" b="1" dirty="0" err="1">
                <a:latin typeface="Avenir Next LT Pro Light (bold)"/>
                <a:cs typeface="Times New Roman"/>
              </a:rPr>
              <a:t>Beshai</a:t>
            </a:r>
            <a:r>
              <a:rPr lang="en-US" sz="1400" b="1" dirty="0">
                <a:latin typeface="Avenir Next LT Pro Light (bold)"/>
                <a:cs typeface="Times New Roman"/>
              </a:rPr>
              <a:t>, 2024)</a:t>
            </a:r>
          </a:p>
          <a:p>
            <a:pPr marL="0" indent="0">
              <a:lnSpc>
                <a:spcPct val="110000"/>
              </a:lnSpc>
              <a:buNone/>
            </a:pPr>
            <a:r>
              <a:rPr lang="en-US" sz="1400" dirty="0"/>
              <a:t>-Mindfulness-based interventions encourage patients to engage in their personal growth and develop skills through mindfulness practices. Techniques like meditation and breathwork enhance self-awareness and emotional regulation, promoting mental well-being. The goal is to integrate these skills into daily life for a more balanced existence.</a:t>
            </a:r>
          </a:p>
          <a:p>
            <a:pPr marL="0" indent="0">
              <a:lnSpc>
                <a:spcPct val="110000"/>
              </a:lnSpc>
              <a:buNone/>
            </a:pPr>
            <a:r>
              <a:rPr lang="en-US" sz="1400" b="1" dirty="0">
                <a:latin typeface="Avenir Next LT Pro Light (bold)"/>
                <a:cs typeface="Times New Roman"/>
              </a:rPr>
              <a:t>(Tickell et al., 2019)</a:t>
            </a:r>
            <a:endParaRPr lang="en-US" sz="1400" b="1" dirty="0">
              <a:latin typeface="Avenir Next LT Pro Light (bold)"/>
            </a:endParaRPr>
          </a:p>
          <a:p>
            <a:pPr>
              <a:lnSpc>
                <a:spcPct val="110000"/>
              </a:lnSpc>
              <a:buFont typeface="Calibri" panose="020B0604020202020204" pitchFamily="34" charset="0"/>
              <a:buChar char="-"/>
            </a:pPr>
            <a:endParaRPr lang="en-US" sz="1400" dirty="0"/>
          </a:p>
          <a:p>
            <a:pPr marL="0" indent="0">
              <a:lnSpc>
                <a:spcPct val="110000"/>
              </a:lnSpc>
              <a:buNone/>
            </a:pPr>
            <a:endParaRPr lang="en-US" sz="1400" dirty="0"/>
          </a:p>
        </p:txBody>
      </p:sp>
      <p:sp>
        <p:nvSpPr>
          <p:cNvPr id="4" name="Date Placeholder 3">
            <a:extLst>
              <a:ext uri="{FF2B5EF4-FFF2-40B4-BE49-F238E27FC236}">
                <a16:creationId xmlns:a16="http://schemas.microsoft.com/office/drawing/2014/main" id="{213473C1-E159-0D1B-F380-A5A83BF6B1A7}"/>
              </a:ext>
            </a:extLst>
          </p:cNvPr>
          <p:cNvSpPr>
            <a:spLocks noGrp="1"/>
          </p:cNvSpPr>
          <p:nvPr>
            <p:ph type="dt" sz="half" idx="10"/>
          </p:nvPr>
        </p:nvSpPr>
        <p:spPr>
          <a:xfrm>
            <a:off x="7910111" y="6409170"/>
            <a:ext cx="370239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CFF02588-A197-41D1-8948-3A027815DAA4}" type="datetime1">
              <a:rPr kumimoji="0" lang="en-GB"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14/01/2025</a:t>
            </a:fld>
            <a:endParaRPr kumimoji="0" lang="en-GB"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D1BB6584-4EF3-D0AB-6530-95D0CA4D9916}"/>
              </a:ext>
            </a:extLst>
          </p:cNvPr>
          <p:cNvSpPr>
            <a:spLocks noGrp="1"/>
          </p:cNvSpPr>
          <p:nvPr>
            <p:ph type="ftr" sz="quarter" idx="11"/>
          </p:nvPr>
        </p:nvSpPr>
        <p:spPr>
          <a:xfrm rot="5400000">
            <a:off x="-1828801" y="1912217"/>
            <a:ext cx="4114800" cy="457200"/>
          </a:xfrm>
        </p:spPr>
        <p:txBody>
          <a:bodyPr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07D7AA60-5D37-B429-97F9-FF95434654D4}"/>
              </a:ext>
            </a:extLst>
          </p:cNvPr>
          <p:cNvSpPr>
            <a:spLocks noGrp="1"/>
          </p:cNvSpPr>
          <p:nvPr>
            <p:ph type="sldNum" sz="quarter" idx="12"/>
          </p:nvPr>
        </p:nvSpPr>
        <p:spPr>
          <a:xfrm>
            <a:off x="11669678" y="6408742"/>
            <a:ext cx="43865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13</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16514665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BFC8E-6EB2-AE56-FFFF-3C071439610A}"/>
              </a:ext>
            </a:extLst>
          </p:cNvPr>
          <p:cNvSpPr>
            <a:spLocks noGrp="1"/>
          </p:cNvSpPr>
          <p:nvPr>
            <p:ph type="title"/>
          </p:nvPr>
        </p:nvSpPr>
        <p:spPr>
          <a:xfrm>
            <a:off x="457200" y="235869"/>
            <a:ext cx="10309745" cy="445168"/>
          </a:xfrm>
        </p:spPr>
        <p:txBody>
          <a:bodyPr>
            <a:normAutofit/>
          </a:bodyPr>
          <a:lstStyle/>
          <a:p>
            <a:r>
              <a:rPr lang="en-US" sz="1600" dirty="0"/>
              <a:t>References;</a:t>
            </a:r>
          </a:p>
        </p:txBody>
      </p:sp>
      <p:sp>
        <p:nvSpPr>
          <p:cNvPr id="5" name="Date Placeholder 4">
            <a:extLst>
              <a:ext uri="{FF2B5EF4-FFF2-40B4-BE49-F238E27FC236}">
                <a16:creationId xmlns:a16="http://schemas.microsoft.com/office/drawing/2014/main" id="{34624577-B42B-492E-0BC8-DB845DA83205}"/>
              </a:ext>
            </a:extLst>
          </p:cNvPr>
          <p:cNvSpPr>
            <a:spLocks noGrp="1"/>
          </p:cNvSpPr>
          <p:nvPr>
            <p:ph type="dt" sz="half" idx="10"/>
          </p:nvPr>
        </p:nvSpPr>
        <p:spPr/>
        <p:txBody>
          <a:bodyPr/>
          <a:lstStyle/>
          <a:p>
            <a:fld id="{F655A1C6-04FF-1A48-BB2A-9739710F33B6}" type="datetime1">
              <a:rPr lang="en-US" smtClean="0"/>
              <a:t>1/14/25</a:t>
            </a:fld>
            <a:endParaRPr lang="en-US"/>
          </a:p>
        </p:txBody>
      </p:sp>
      <p:sp>
        <p:nvSpPr>
          <p:cNvPr id="6" name="Footer Placeholder 5">
            <a:extLst>
              <a:ext uri="{FF2B5EF4-FFF2-40B4-BE49-F238E27FC236}">
                <a16:creationId xmlns:a16="http://schemas.microsoft.com/office/drawing/2014/main" id="{9EE0C4F9-43FD-FF57-05EE-FF6FC819EF6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E34AB34-5D6C-C180-4B8C-8B783DF5A46A}"/>
              </a:ext>
            </a:extLst>
          </p:cNvPr>
          <p:cNvSpPr>
            <a:spLocks noGrp="1"/>
          </p:cNvSpPr>
          <p:nvPr>
            <p:ph type="sldNum" sz="quarter" idx="12"/>
          </p:nvPr>
        </p:nvSpPr>
        <p:spPr/>
        <p:txBody>
          <a:bodyPr/>
          <a:lstStyle/>
          <a:p>
            <a:fld id="{017DE1FC-E54A-4B87-A814-263D1E8654B2}" type="slidenum">
              <a:rPr lang="en-US" smtClean="0"/>
              <a:t>14</a:t>
            </a:fld>
            <a:endParaRPr lang="en-US"/>
          </a:p>
        </p:txBody>
      </p:sp>
      <p:sp>
        <p:nvSpPr>
          <p:cNvPr id="11" name="TextBox 10">
            <a:extLst>
              <a:ext uri="{FF2B5EF4-FFF2-40B4-BE49-F238E27FC236}">
                <a16:creationId xmlns:a16="http://schemas.microsoft.com/office/drawing/2014/main" id="{CDB1D85C-6796-1428-219E-F0330CD77E09}"/>
              </a:ext>
            </a:extLst>
          </p:cNvPr>
          <p:cNvSpPr txBox="1"/>
          <p:nvPr/>
        </p:nvSpPr>
        <p:spPr>
          <a:xfrm>
            <a:off x="457200" y="842211"/>
            <a:ext cx="11490158" cy="5355312"/>
          </a:xfrm>
          <a:prstGeom prst="rect">
            <a:avLst/>
          </a:prstGeom>
          <a:noFill/>
        </p:spPr>
        <p:txBody>
          <a:bodyPr wrap="square" rtlCol="0">
            <a:spAutoFit/>
          </a:bodyPr>
          <a:lstStyle/>
          <a:p>
            <a:pPr marL="457200" indent="-457200">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Bandelow</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B., Michaelis, S.,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Wedekind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D. (2017). Generalized Anxiety Disorders.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Dialogues in Clinical Neuroscience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19</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(2).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https://doi.org/10.31887/dcns.2017.19.2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457200" indent="-457200">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Beck, J. S., &amp; Fleming, S. (2021). A brief history of Aaron T. Beck, MD, and cognitive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behavior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therapy.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Clinical Psychology in Europe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3</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(2), 1–7.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https://doi.org/10.32872/cpe.6701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457200" indent="-457200">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Beck, J. S., &amp; Fleming, S. (2021). A brief history of Aaron T. Beck, MD, and cognitive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behavior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therapy.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Clinical Psychology in Europe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3</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(2), 1–7.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https://doi.org/10.32872/cpe.6701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457200" indent="-457200">
              <a:lnSpc>
                <a:spcPct val="150000"/>
              </a:lnSpc>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Beshai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 Bueno, C., &amp; Saba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Salimuddin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(2023). Effects of a Self-Guided Online Mindfulness and Self-Compassion Program (Mind-OP) in Reducing Negative Automatic Thoughts About Self: Randomized Active Controlled Trial.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Mindfulness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https://doi.org/10.1007/s12671-023-02261-x</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2346091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B958E7-6A4E-DFF8-5318-8C0911F765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CD061B-AEFD-C14E-7343-DE86D5490978}"/>
              </a:ext>
            </a:extLst>
          </p:cNvPr>
          <p:cNvSpPr>
            <a:spLocks noGrp="1"/>
          </p:cNvSpPr>
          <p:nvPr>
            <p:ph type="title"/>
          </p:nvPr>
        </p:nvSpPr>
        <p:spPr>
          <a:xfrm>
            <a:off x="457200" y="235869"/>
            <a:ext cx="10309745" cy="445168"/>
          </a:xfrm>
        </p:spPr>
        <p:txBody>
          <a:bodyPr>
            <a:normAutofit/>
          </a:bodyPr>
          <a:lstStyle/>
          <a:p>
            <a:r>
              <a:rPr lang="en-US" sz="1600" dirty="0"/>
              <a:t>References;</a:t>
            </a:r>
          </a:p>
        </p:txBody>
      </p:sp>
      <p:sp>
        <p:nvSpPr>
          <p:cNvPr id="5" name="Date Placeholder 4">
            <a:extLst>
              <a:ext uri="{FF2B5EF4-FFF2-40B4-BE49-F238E27FC236}">
                <a16:creationId xmlns:a16="http://schemas.microsoft.com/office/drawing/2014/main" id="{FA564364-8987-410D-C505-4FD1113A8872}"/>
              </a:ext>
            </a:extLst>
          </p:cNvPr>
          <p:cNvSpPr>
            <a:spLocks noGrp="1"/>
          </p:cNvSpPr>
          <p:nvPr>
            <p:ph type="dt" sz="half" idx="10"/>
          </p:nvPr>
        </p:nvSpPr>
        <p:spPr/>
        <p:txBody>
          <a:bodyPr/>
          <a:lstStyle/>
          <a:p>
            <a:fld id="{F655A1C6-04FF-1A48-BB2A-9739710F33B6}" type="datetime1">
              <a:rPr lang="en-US" smtClean="0"/>
              <a:t>1/14/25</a:t>
            </a:fld>
            <a:endParaRPr lang="en-US"/>
          </a:p>
        </p:txBody>
      </p:sp>
      <p:sp>
        <p:nvSpPr>
          <p:cNvPr id="6" name="Footer Placeholder 5">
            <a:extLst>
              <a:ext uri="{FF2B5EF4-FFF2-40B4-BE49-F238E27FC236}">
                <a16:creationId xmlns:a16="http://schemas.microsoft.com/office/drawing/2014/main" id="{D542F511-5B7A-8C92-AD37-BAE766B17617}"/>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9177610F-0262-83FA-5D39-5EBCB3833DB0}"/>
              </a:ext>
            </a:extLst>
          </p:cNvPr>
          <p:cNvSpPr>
            <a:spLocks noGrp="1"/>
          </p:cNvSpPr>
          <p:nvPr>
            <p:ph type="sldNum" sz="quarter" idx="12"/>
          </p:nvPr>
        </p:nvSpPr>
        <p:spPr/>
        <p:txBody>
          <a:bodyPr/>
          <a:lstStyle/>
          <a:p>
            <a:fld id="{017DE1FC-E54A-4B87-A814-263D1E8654B2}" type="slidenum">
              <a:rPr lang="en-US" smtClean="0"/>
              <a:t>15</a:t>
            </a:fld>
            <a:endParaRPr lang="en-US"/>
          </a:p>
        </p:txBody>
      </p:sp>
      <p:sp>
        <p:nvSpPr>
          <p:cNvPr id="3" name="TextBox 2">
            <a:extLst>
              <a:ext uri="{FF2B5EF4-FFF2-40B4-BE49-F238E27FC236}">
                <a16:creationId xmlns:a16="http://schemas.microsoft.com/office/drawing/2014/main" id="{CFD60963-3DE9-EBAF-309C-490FA5B57C48}"/>
              </a:ext>
            </a:extLst>
          </p:cNvPr>
          <p:cNvSpPr txBox="1"/>
          <p:nvPr/>
        </p:nvSpPr>
        <p:spPr>
          <a:xfrm>
            <a:off x="457200" y="782053"/>
            <a:ext cx="11526253" cy="5847755"/>
          </a:xfrm>
          <a:prstGeom prst="rect">
            <a:avLst/>
          </a:prstGeom>
          <a:noFill/>
        </p:spPr>
        <p:txBody>
          <a:bodyPr wrap="square" rtlCol="0">
            <a:spAutoFit/>
          </a:bodyPr>
          <a:lstStyle/>
          <a:p>
            <a:pPr marL="457200" indent="-457200">
              <a:lnSpc>
                <a:spcPct val="150000"/>
              </a:lnSpc>
            </a:pPr>
            <a:r>
              <a:rPr lang="en-GB" sz="1700" kern="100" dirty="0" err="1">
                <a:effectLst/>
                <a:latin typeface="Aptos" panose="020B0004020202020204" pitchFamily="34" charset="0"/>
                <a:ea typeface="Aptos" panose="020B0004020202020204" pitchFamily="34" charset="0"/>
                <a:cs typeface="Times New Roman" panose="02020603050405020304" pitchFamily="18" charset="0"/>
              </a:rPr>
              <a:t>Cuijpers</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P., </a:t>
            </a:r>
            <a:r>
              <a:rPr lang="en-GB" sz="1700" kern="100" dirty="0" err="1">
                <a:effectLst/>
                <a:latin typeface="Aptos" panose="020B0004020202020204" pitchFamily="34" charset="0"/>
                <a:ea typeface="Aptos" panose="020B0004020202020204" pitchFamily="34" charset="0"/>
                <a:cs typeface="Times New Roman" panose="02020603050405020304" pitchFamily="18" charset="0"/>
              </a:rPr>
              <a:t>Berking</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M., Andersson, G., Quigley, L., </a:t>
            </a:r>
            <a:r>
              <a:rPr lang="en-GB" sz="1700" kern="100" dirty="0" err="1">
                <a:effectLst/>
                <a:latin typeface="Aptos" panose="020B0004020202020204" pitchFamily="34" charset="0"/>
                <a:ea typeface="Aptos" panose="020B0004020202020204" pitchFamily="34" charset="0"/>
                <a:cs typeface="Times New Roman" panose="02020603050405020304" pitchFamily="18" charset="0"/>
              </a:rPr>
              <a:t>Kleiboer</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A., &amp; Dobson, K. S. (2013). A Meta-Analysis of Cognitive-Behavioural Therapy for Adult Depression, Alone and in Comparison with other Treatments. </a:t>
            </a:r>
            <a:r>
              <a:rPr lang="en-GB" sz="1700" i="1" kern="100" dirty="0">
                <a:effectLst/>
                <a:latin typeface="Aptos" panose="020B0004020202020204" pitchFamily="34" charset="0"/>
                <a:ea typeface="Aptos" panose="020B0004020202020204" pitchFamily="34" charset="0"/>
                <a:cs typeface="Times New Roman" panose="02020603050405020304" pitchFamily="18" charset="0"/>
              </a:rPr>
              <a:t>The Canadian Journal of Psychiatry</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700" i="1" kern="100" dirty="0">
                <a:effectLst/>
                <a:latin typeface="Aptos" panose="020B0004020202020204" pitchFamily="34" charset="0"/>
                <a:ea typeface="Aptos" panose="020B0004020202020204" pitchFamily="34" charset="0"/>
                <a:cs typeface="Times New Roman" panose="02020603050405020304" pitchFamily="18" charset="0"/>
              </a:rPr>
              <a:t>58</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(7), 376–385. </a:t>
            </a:r>
            <a:r>
              <a:rPr lang="en-GB" sz="17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https://doi.org/10.1177/070674371305800702</a:t>
            </a:r>
            <a:endParaRPr lang="en-GB" sz="17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pPr>
            <a:r>
              <a:rPr lang="en-GB" sz="1700" kern="100" dirty="0">
                <a:effectLst/>
                <a:latin typeface="Aptos" panose="020B0004020202020204" pitchFamily="34" charset="0"/>
                <a:ea typeface="Aptos" panose="020B0004020202020204" pitchFamily="34" charset="0"/>
                <a:cs typeface="Times New Roman" panose="02020603050405020304" pitchFamily="18" charset="0"/>
              </a:rPr>
              <a:t> </a:t>
            </a:r>
          </a:p>
          <a:p>
            <a:pPr marL="457200" indent="-457200">
              <a:lnSpc>
                <a:spcPct val="150000"/>
              </a:lnSpc>
            </a:pPr>
            <a:r>
              <a:rPr lang="en-GB" sz="1700" kern="100" dirty="0">
                <a:effectLst/>
                <a:latin typeface="Aptos" panose="020B0004020202020204" pitchFamily="34" charset="0"/>
                <a:ea typeface="Aptos" panose="020B0004020202020204" pitchFamily="34" charset="0"/>
                <a:cs typeface="Times New Roman" panose="02020603050405020304" pitchFamily="18" charset="0"/>
              </a:rPr>
              <a:t>David, D., Cristea, I., &amp; Hofmann, S. G. (2018). Why cognitive </a:t>
            </a:r>
            <a:r>
              <a:rPr lang="en-GB" sz="1700" kern="100" dirty="0" err="1">
                <a:effectLst/>
                <a:latin typeface="Aptos" panose="020B0004020202020204" pitchFamily="34" charset="0"/>
                <a:ea typeface="Aptos" panose="020B0004020202020204" pitchFamily="34" charset="0"/>
                <a:cs typeface="Times New Roman" panose="02020603050405020304" pitchFamily="18" charset="0"/>
              </a:rPr>
              <a:t>behavioral</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therapy is the current gold standard of psychotherapy. </a:t>
            </a:r>
            <a:r>
              <a:rPr lang="en-GB" sz="1700" i="1" kern="100" dirty="0">
                <a:effectLst/>
                <a:latin typeface="Aptos" panose="020B0004020202020204" pitchFamily="34" charset="0"/>
                <a:ea typeface="Aptos" panose="020B0004020202020204" pitchFamily="34" charset="0"/>
                <a:cs typeface="Times New Roman" panose="02020603050405020304" pitchFamily="18" charset="0"/>
              </a:rPr>
              <a:t>Frontiers in Psychiatry</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700" i="1" kern="100" dirty="0">
                <a:effectLst/>
                <a:latin typeface="Aptos" panose="020B0004020202020204" pitchFamily="34" charset="0"/>
                <a:ea typeface="Aptos" panose="020B0004020202020204" pitchFamily="34" charset="0"/>
                <a:cs typeface="Times New Roman" panose="02020603050405020304" pitchFamily="18" charset="0"/>
              </a:rPr>
              <a:t>9</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(4), 1–3. </a:t>
            </a:r>
            <a:r>
              <a:rPr lang="en-GB" sz="17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https://doi.org/10.3389/fpsyt.2018.00004</a:t>
            </a:r>
            <a:endParaRPr lang="en-GB" sz="17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pPr>
            <a:r>
              <a:rPr lang="en-GB" sz="1700" kern="100" dirty="0">
                <a:effectLst/>
                <a:latin typeface="Aptos" panose="020B0004020202020204" pitchFamily="34" charset="0"/>
                <a:ea typeface="Aptos" panose="020B0004020202020204" pitchFamily="34" charset="0"/>
                <a:cs typeface="Times New Roman" panose="02020603050405020304" pitchFamily="18" charset="0"/>
              </a:rPr>
              <a:t> </a:t>
            </a:r>
          </a:p>
          <a:p>
            <a:pPr marL="457200" indent="-457200">
              <a:lnSpc>
                <a:spcPct val="150000"/>
              </a:lnSpc>
            </a:pPr>
            <a:r>
              <a:rPr lang="en-GB" sz="1700" kern="100" dirty="0">
                <a:effectLst/>
                <a:latin typeface="Aptos" panose="020B0004020202020204" pitchFamily="34" charset="0"/>
                <a:ea typeface="Aptos" panose="020B0004020202020204" pitchFamily="34" charset="0"/>
                <a:cs typeface="Times New Roman" panose="02020603050405020304" pitchFamily="18" charset="0"/>
              </a:rPr>
              <a:t>Hofmann, S. G., </a:t>
            </a:r>
            <a:r>
              <a:rPr lang="en-GB" sz="1700" kern="100" dirty="0" err="1">
                <a:effectLst/>
                <a:latin typeface="Aptos" panose="020B0004020202020204" pitchFamily="34" charset="0"/>
                <a:ea typeface="Aptos" panose="020B0004020202020204" pitchFamily="34" charset="0"/>
                <a:cs typeface="Times New Roman" panose="02020603050405020304" pitchFamily="18" charset="0"/>
              </a:rPr>
              <a:t>Asnaani</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A., </a:t>
            </a:r>
            <a:r>
              <a:rPr lang="en-GB" sz="1700" kern="100" dirty="0" err="1">
                <a:effectLst/>
                <a:latin typeface="Aptos" panose="020B0004020202020204" pitchFamily="34" charset="0"/>
                <a:ea typeface="Aptos" panose="020B0004020202020204" pitchFamily="34" charset="0"/>
                <a:cs typeface="Times New Roman" panose="02020603050405020304" pitchFamily="18" charset="0"/>
              </a:rPr>
              <a:t>Vonk</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I. J. J., Sawyer, A. T., &amp; Fang, A. (2012). The Efficacy of Cognitive </a:t>
            </a:r>
            <a:r>
              <a:rPr lang="en-GB" sz="1700" kern="100" dirty="0" err="1">
                <a:effectLst/>
                <a:latin typeface="Aptos" panose="020B0004020202020204" pitchFamily="34" charset="0"/>
                <a:ea typeface="Aptos" panose="020B0004020202020204" pitchFamily="34" charset="0"/>
                <a:cs typeface="Times New Roman" panose="02020603050405020304" pitchFamily="18" charset="0"/>
              </a:rPr>
              <a:t>Behavioral</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Therapy: a Review of Meta-Analyses. </a:t>
            </a:r>
            <a:r>
              <a:rPr lang="en-GB" sz="1700" i="1" kern="100" dirty="0">
                <a:effectLst/>
                <a:latin typeface="Aptos" panose="020B0004020202020204" pitchFamily="34" charset="0"/>
                <a:ea typeface="Aptos" panose="020B0004020202020204" pitchFamily="34" charset="0"/>
                <a:cs typeface="Times New Roman" panose="02020603050405020304" pitchFamily="18" charset="0"/>
              </a:rPr>
              <a:t>Cognitive Therapy and Research</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700" i="1" kern="100" dirty="0">
                <a:effectLst/>
                <a:latin typeface="Aptos" panose="020B0004020202020204" pitchFamily="34" charset="0"/>
                <a:ea typeface="Aptos" panose="020B0004020202020204" pitchFamily="34" charset="0"/>
                <a:cs typeface="Times New Roman" panose="02020603050405020304" pitchFamily="18" charset="0"/>
              </a:rPr>
              <a:t>36</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(5), 427–440. </a:t>
            </a:r>
            <a:r>
              <a:rPr lang="en-GB" sz="17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https://doi.org/10.1007/s10608-012-9476-1</a:t>
            </a:r>
            <a:endParaRPr lang="en-GB" sz="17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pPr>
            <a:r>
              <a:rPr lang="en-GB" sz="1700" kern="100" dirty="0">
                <a:effectLst/>
                <a:latin typeface="Aptos" panose="020B0004020202020204" pitchFamily="34" charset="0"/>
                <a:ea typeface="Aptos" panose="020B0004020202020204" pitchFamily="34" charset="0"/>
                <a:cs typeface="Times New Roman" panose="02020603050405020304" pitchFamily="18" charset="0"/>
              </a:rPr>
              <a:t> </a:t>
            </a:r>
          </a:p>
          <a:p>
            <a:pPr marL="457200" indent="-457200">
              <a:lnSpc>
                <a:spcPct val="150000"/>
              </a:lnSpc>
            </a:pPr>
            <a:r>
              <a:rPr lang="en-GB" sz="1700" kern="100" dirty="0">
                <a:effectLst/>
                <a:latin typeface="Aptos" panose="020B0004020202020204" pitchFamily="34" charset="0"/>
                <a:ea typeface="Aptos" panose="020B0004020202020204" pitchFamily="34" charset="0"/>
                <a:cs typeface="Times New Roman" panose="02020603050405020304" pitchFamily="18" charset="0"/>
              </a:rPr>
              <a:t>Kendall, P. C., Ney, J. S., Maxwell, C. A., </a:t>
            </a:r>
            <a:r>
              <a:rPr lang="en-GB" sz="1700" kern="100" dirty="0" err="1">
                <a:effectLst/>
                <a:latin typeface="Aptos" panose="020B0004020202020204" pitchFamily="34" charset="0"/>
                <a:ea typeface="Aptos" panose="020B0004020202020204" pitchFamily="34" charset="0"/>
                <a:cs typeface="Times New Roman" panose="02020603050405020304" pitchFamily="18" charset="0"/>
              </a:rPr>
              <a:t>Lehrbach</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K. R., </a:t>
            </a:r>
            <a:r>
              <a:rPr lang="en-GB" sz="1700" kern="100" dirty="0" err="1">
                <a:effectLst/>
                <a:latin typeface="Aptos" panose="020B0004020202020204" pitchFamily="34" charset="0"/>
                <a:ea typeface="Aptos" panose="020B0004020202020204" pitchFamily="34" charset="0"/>
                <a:cs typeface="Times New Roman" panose="02020603050405020304" pitchFamily="18" charset="0"/>
              </a:rPr>
              <a:t>Jakubovic</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R. J., McKnight, D. S., &amp; Friedman, A. L. (2023). Adapting CBT for Youth anxiety: Flexibility, within fidelity, in Different Settings. </a:t>
            </a:r>
            <a:r>
              <a:rPr lang="en-GB" sz="1700" i="1" kern="100" dirty="0">
                <a:effectLst/>
                <a:latin typeface="Aptos" panose="020B0004020202020204" pitchFamily="34" charset="0"/>
                <a:ea typeface="Aptos" panose="020B0004020202020204" pitchFamily="34" charset="0"/>
                <a:cs typeface="Times New Roman" panose="02020603050405020304" pitchFamily="18" charset="0"/>
              </a:rPr>
              <a:t>Frontiers in Psychiatry</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700" i="1" kern="100" dirty="0">
                <a:effectLst/>
                <a:latin typeface="Aptos" panose="020B0004020202020204" pitchFamily="34" charset="0"/>
                <a:ea typeface="Aptos" panose="020B0004020202020204" pitchFamily="34" charset="0"/>
                <a:cs typeface="Times New Roman" panose="02020603050405020304" pitchFamily="18" charset="0"/>
              </a:rPr>
              <a:t>14</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(14). </a:t>
            </a:r>
            <a:r>
              <a:rPr lang="en-GB" sz="17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https://doi.org/10.3389/fpsyt.2023.1067047</a:t>
            </a:r>
            <a:endParaRPr lang="en-GB" sz="17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sz="1700" dirty="0"/>
          </a:p>
        </p:txBody>
      </p:sp>
    </p:spTree>
    <p:extLst>
      <p:ext uri="{BB962C8B-B14F-4D97-AF65-F5344CB8AC3E}">
        <p14:creationId xmlns:p14="http://schemas.microsoft.com/office/powerpoint/2010/main" val="28827044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8ACBB0-C1E0-F875-7292-8F0FF9F21F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93B721-1C68-7997-237A-0025384352F3}"/>
              </a:ext>
            </a:extLst>
          </p:cNvPr>
          <p:cNvSpPr>
            <a:spLocks noGrp="1"/>
          </p:cNvSpPr>
          <p:nvPr>
            <p:ph type="title"/>
          </p:nvPr>
        </p:nvSpPr>
        <p:spPr>
          <a:xfrm>
            <a:off x="457200" y="235869"/>
            <a:ext cx="10309745" cy="445168"/>
          </a:xfrm>
        </p:spPr>
        <p:txBody>
          <a:bodyPr>
            <a:normAutofit/>
          </a:bodyPr>
          <a:lstStyle/>
          <a:p>
            <a:r>
              <a:rPr lang="en-US" sz="1600" dirty="0"/>
              <a:t>References;</a:t>
            </a:r>
          </a:p>
        </p:txBody>
      </p:sp>
      <p:sp>
        <p:nvSpPr>
          <p:cNvPr id="5" name="Date Placeholder 4">
            <a:extLst>
              <a:ext uri="{FF2B5EF4-FFF2-40B4-BE49-F238E27FC236}">
                <a16:creationId xmlns:a16="http://schemas.microsoft.com/office/drawing/2014/main" id="{A19C6BF7-8169-AD0E-E430-C09E893CAA03}"/>
              </a:ext>
            </a:extLst>
          </p:cNvPr>
          <p:cNvSpPr>
            <a:spLocks noGrp="1"/>
          </p:cNvSpPr>
          <p:nvPr>
            <p:ph type="dt" sz="half" idx="10"/>
          </p:nvPr>
        </p:nvSpPr>
        <p:spPr/>
        <p:txBody>
          <a:bodyPr/>
          <a:lstStyle/>
          <a:p>
            <a:fld id="{F655A1C6-04FF-1A48-BB2A-9739710F33B6}" type="datetime1">
              <a:rPr lang="en-US" smtClean="0"/>
              <a:t>1/14/25</a:t>
            </a:fld>
            <a:endParaRPr lang="en-US"/>
          </a:p>
        </p:txBody>
      </p:sp>
      <p:sp>
        <p:nvSpPr>
          <p:cNvPr id="6" name="Footer Placeholder 5">
            <a:extLst>
              <a:ext uri="{FF2B5EF4-FFF2-40B4-BE49-F238E27FC236}">
                <a16:creationId xmlns:a16="http://schemas.microsoft.com/office/drawing/2014/main" id="{CD432039-42FF-E1AF-2C83-B3F305B4777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BA996E-DD5D-6705-84B8-987C137BA0EE}"/>
              </a:ext>
            </a:extLst>
          </p:cNvPr>
          <p:cNvSpPr>
            <a:spLocks noGrp="1"/>
          </p:cNvSpPr>
          <p:nvPr>
            <p:ph type="sldNum" sz="quarter" idx="12"/>
          </p:nvPr>
        </p:nvSpPr>
        <p:spPr/>
        <p:txBody>
          <a:bodyPr/>
          <a:lstStyle/>
          <a:p>
            <a:fld id="{017DE1FC-E54A-4B87-A814-263D1E8654B2}" type="slidenum">
              <a:rPr lang="en-US" smtClean="0"/>
              <a:t>16</a:t>
            </a:fld>
            <a:endParaRPr lang="en-US"/>
          </a:p>
        </p:txBody>
      </p:sp>
      <p:sp>
        <p:nvSpPr>
          <p:cNvPr id="3" name="TextBox 2">
            <a:extLst>
              <a:ext uri="{FF2B5EF4-FFF2-40B4-BE49-F238E27FC236}">
                <a16:creationId xmlns:a16="http://schemas.microsoft.com/office/drawing/2014/main" id="{E0C23F81-CD7A-1A49-C752-61A1DD9E7B18}"/>
              </a:ext>
            </a:extLst>
          </p:cNvPr>
          <p:cNvSpPr txBox="1"/>
          <p:nvPr/>
        </p:nvSpPr>
        <p:spPr>
          <a:xfrm>
            <a:off x="457200" y="794084"/>
            <a:ext cx="11490158" cy="5486400"/>
          </a:xfrm>
          <a:prstGeom prst="rect">
            <a:avLst/>
          </a:prstGeom>
          <a:noFill/>
        </p:spPr>
        <p:txBody>
          <a:bodyPr wrap="square" rtlCol="0">
            <a:spAutoFit/>
          </a:bodyPr>
          <a:lstStyle/>
          <a:p>
            <a:pPr marL="457200" indent="-457200">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King, B. R., &amp; Boswell, J. F. (2019). Therapeutic strategies and techniques in early cognitive-</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behavioral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therapy.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Psychotherapy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56</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(1), 35–40.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https://doi.org/10.1037/pst0000202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457200" indent="-457200">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Otte, C. (2011). Cognitive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behavioral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therapy in anxiety disorders: current state of the evidence.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Dialogues in Clinical Neuroscience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13</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(4).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https://doi.org/10.31887/dcns.2011.13.4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457200" indent="-457200">
              <a:lnSpc>
                <a:spcPct val="150000"/>
              </a:lnSpc>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Penninx</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B. W. J. H., Pine, D. S., Holmes, E. A., &amp; Reif, A. (2021). Anxiety Disorders.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The Lancet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397</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(10277), 914–927.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https://doi.org/10.1016/s0140-6736(21)00359-7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457200" indent="-457200">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Spector, A., Charlesworth, G., King, M., Lattimer, M., Sadek, S., Marston, L.,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Rehill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Hoe, J., Qazi, A., Knapp, M., &amp; Orrell, M. (2015). Cognitive–behavioural therapy for anxiety in dementia: pilot randomised controlled trial.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British Journal of Psychiatry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206</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(6), 509–516.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https://doi.org/10.1192/bjp.bp.113.140087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7689511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18A53F-E3DB-8672-8729-0FBF4DE07B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16AA44-7448-7575-5314-779E82F10A84}"/>
              </a:ext>
            </a:extLst>
          </p:cNvPr>
          <p:cNvSpPr>
            <a:spLocks noGrp="1"/>
          </p:cNvSpPr>
          <p:nvPr>
            <p:ph type="title"/>
          </p:nvPr>
        </p:nvSpPr>
        <p:spPr>
          <a:xfrm>
            <a:off x="457200" y="235869"/>
            <a:ext cx="10309745" cy="445168"/>
          </a:xfrm>
        </p:spPr>
        <p:txBody>
          <a:bodyPr>
            <a:normAutofit/>
          </a:bodyPr>
          <a:lstStyle/>
          <a:p>
            <a:r>
              <a:rPr lang="en-US" sz="1600" dirty="0"/>
              <a:t>References;</a:t>
            </a:r>
          </a:p>
        </p:txBody>
      </p:sp>
      <p:sp>
        <p:nvSpPr>
          <p:cNvPr id="5" name="Date Placeholder 4">
            <a:extLst>
              <a:ext uri="{FF2B5EF4-FFF2-40B4-BE49-F238E27FC236}">
                <a16:creationId xmlns:a16="http://schemas.microsoft.com/office/drawing/2014/main" id="{295D316A-9648-9FC4-0844-BF348736FB86}"/>
              </a:ext>
            </a:extLst>
          </p:cNvPr>
          <p:cNvSpPr>
            <a:spLocks noGrp="1"/>
          </p:cNvSpPr>
          <p:nvPr>
            <p:ph type="dt" sz="half" idx="10"/>
          </p:nvPr>
        </p:nvSpPr>
        <p:spPr/>
        <p:txBody>
          <a:bodyPr/>
          <a:lstStyle/>
          <a:p>
            <a:fld id="{F655A1C6-04FF-1A48-BB2A-9739710F33B6}" type="datetime1">
              <a:rPr lang="en-US" smtClean="0"/>
              <a:t>1/14/25</a:t>
            </a:fld>
            <a:endParaRPr lang="en-US"/>
          </a:p>
        </p:txBody>
      </p:sp>
      <p:sp>
        <p:nvSpPr>
          <p:cNvPr id="6" name="Footer Placeholder 5">
            <a:extLst>
              <a:ext uri="{FF2B5EF4-FFF2-40B4-BE49-F238E27FC236}">
                <a16:creationId xmlns:a16="http://schemas.microsoft.com/office/drawing/2014/main" id="{0C3B5D71-41D0-94D3-CD0A-D47219BF1D10}"/>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40C2D58-C0F7-1775-FE2D-5B17565D3EA6}"/>
              </a:ext>
            </a:extLst>
          </p:cNvPr>
          <p:cNvSpPr>
            <a:spLocks noGrp="1"/>
          </p:cNvSpPr>
          <p:nvPr>
            <p:ph type="sldNum" sz="quarter" idx="12"/>
          </p:nvPr>
        </p:nvSpPr>
        <p:spPr/>
        <p:txBody>
          <a:bodyPr/>
          <a:lstStyle/>
          <a:p>
            <a:fld id="{017DE1FC-E54A-4B87-A814-263D1E8654B2}" type="slidenum">
              <a:rPr lang="en-US" smtClean="0"/>
              <a:t>17</a:t>
            </a:fld>
            <a:endParaRPr lang="en-US"/>
          </a:p>
        </p:txBody>
      </p:sp>
      <p:sp>
        <p:nvSpPr>
          <p:cNvPr id="3" name="TextBox 2">
            <a:extLst>
              <a:ext uri="{FF2B5EF4-FFF2-40B4-BE49-F238E27FC236}">
                <a16:creationId xmlns:a16="http://schemas.microsoft.com/office/drawing/2014/main" id="{6ABC8F7D-2F93-776D-81D3-D69DC59D44C6}"/>
              </a:ext>
            </a:extLst>
          </p:cNvPr>
          <p:cNvSpPr txBox="1"/>
          <p:nvPr/>
        </p:nvSpPr>
        <p:spPr>
          <a:xfrm>
            <a:off x="457200" y="794084"/>
            <a:ext cx="11490158" cy="2862322"/>
          </a:xfrm>
          <a:prstGeom prst="rect">
            <a:avLst/>
          </a:prstGeom>
          <a:noFill/>
        </p:spPr>
        <p:txBody>
          <a:bodyPr wrap="square" rtlCol="0">
            <a:spAutoFit/>
          </a:bodyPr>
          <a:lstStyle/>
          <a:p>
            <a:pPr marL="457200" indent="-457200">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Tickell, A., Ball, S., Bernard, 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Kuyken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 Marx, R., Pack, S., Strauss, C., Sweeney, T., &amp; Crane, C. (2019). The Effectiveness of Mindfulness-Based Cognitive Therapy (MBCT) in Real-World Healthcare Services.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Mindfulness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11</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(2).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https://doi.org/10.1007/s12671-018-1087-9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457200" indent="-457200">
              <a:lnSpc>
                <a:spcPct val="150000"/>
              </a:lnSpc>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Tolin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D. F. (2016).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Doing CBT: a comprehensive guide to working with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behaviors</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thoughts, and emotions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The Guilford Press.</a:t>
            </a:r>
          </a:p>
          <a:p>
            <a:endParaRPr lang="en-US" dirty="0"/>
          </a:p>
        </p:txBody>
      </p:sp>
    </p:spTree>
    <p:extLst>
      <p:ext uri="{BB962C8B-B14F-4D97-AF65-F5344CB8AC3E}">
        <p14:creationId xmlns:p14="http://schemas.microsoft.com/office/powerpoint/2010/main" val="3264141703"/>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docProps/app.xml><?xml version="1.0" encoding="utf-8"?>
<Properties xmlns="http://schemas.openxmlformats.org/officeDocument/2006/extended-properties" xmlns:vt="http://schemas.openxmlformats.org/officeDocument/2006/docPropsVTypes">
  <TotalTime>110</TotalTime>
  <Words>2194</Words>
  <Application>Microsoft Macintosh PowerPoint</Application>
  <PresentationFormat>Widescreen</PresentationFormat>
  <Paragraphs>143</Paragraphs>
  <Slides>17</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17</vt:i4>
      </vt:variant>
    </vt:vector>
  </HeadingPairs>
  <TitlesOfParts>
    <vt:vector size="27" baseType="lpstr">
      <vt:lpstr>Aptos</vt:lpstr>
      <vt:lpstr>Arial</vt:lpstr>
      <vt:lpstr>AvenaAvenir Next LT Pro Light (</vt:lpstr>
      <vt:lpstr>Avenir Avenir Next LT Pro Light</vt:lpstr>
      <vt:lpstr>Avenir Next LT Pro</vt:lpstr>
      <vt:lpstr>Avenir Next LT Pro Light</vt:lpstr>
      <vt:lpstr>Avenir Next LT Pro Light (bold)</vt:lpstr>
      <vt:lpstr>Calibri</vt:lpstr>
      <vt:lpstr>Times New Roman</vt:lpstr>
      <vt:lpstr>GradientRiseVTI</vt:lpstr>
      <vt:lpstr>Clinical Psychology Group Presentation </vt:lpstr>
      <vt:lpstr>PSYCHOLOGICAL treatments for anxiety disorders</vt:lpstr>
      <vt:lpstr>Overview of anxiety disorders</vt:lpstr>
      <vt:lpstr>Importance of psychological treatments</vt:lpstr>
      <vt:lpstr>Cognitive behavioural therapy</vt:lpstr>
      <vt:lpstr>Overview of CBT</vt:lpstr>
      <vt:lpstr>Historical background of CBT</vt:lpstr>
      <vt:lpstr>Historical background of CBT.</vt:lpstr>
      <vt:lpstr>Theoretical foundations/Core conditions of CBT</vt:lpstr>
      <vt:lpstr>COGNITIVE BEHAVIOURAL THERAPY: ITS USES</vt:lpstr>
      <vt:lpstr>Examples of What Cognitive Behavioural Therapy (CBT) Can Look Like</vt:lpstr>
      <vt:lpstr>Early techniques</vt:lpstr>
      <vt:lpstr>Modern tecHniques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Stacey Coleman</dc:creator>
  <cp:lastModifiedBy>Matt Wilson (2209269)</cp:lastModifiedBy>
  <cp:revision>5</cp:revision>
  <dcterms:created xsi:type="dcterms:W3CDTF">2025-01-14T11:47:53Z</dcterms:created>
  <dcterms:modified xsi:type="dcterms:W3CDTF">2025-01-14T14:44:13Z</dcterms:modified>
</cp:coreProperties>
</file>