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8" roundtripDataSignature="AMtx7mjAVyD3JgGDQLPGSFVEsLna1rfjN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latin typeface="Arial"/>
                <a:ea typeface="Arial"/>
                <a:cs typeface="Arial"/>
                <a:sym typeface="Arial"/>
              </a:rPr>
              <a:t>In the recent business world, the effectiveness and the application of international business communication becomes extremely important and the main reason behind this is that all sizes of businesses are competing against each other. As per the discussion of researchgate.net (2023), 25% of the businesses in the current world require direct communication with the businesses of other countries. In this context, the concept of international business becomes crucial as it helps to properly communicate with people from varying cultures. </a:t>
            </a:r>
            <a:endParaRPr/>
          </a:p>
          <a:p>
            <a:pPr indent="0" lvl="0" marL="0" rtl="0" algn="l">
              <a:spcBef>
                <a:spcPts val="0"/>
              </a:spcBef>
              <a:spcAft>
                <a:spcPts val="0"/>
              </a:spcAft>
              <a:buNone/>
            </a:pPr>
            <a:r>
              <a:t/>
            </a:r>
            <a:endParaRPr/>
          </a:p>
        </p:txBody>
      </p:sp>
      <p:sp>
        <p:nvSpPr>
          <p:cNvPr id="95" name="Google Shape;9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 name="Google Shape;104;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latin typeface="Arial"/>
                <a:ea typeface="Arial"/>
                <a:cs typeface="Arial"/>
                <a:sym typeface="Arial"/>
              </a:rPr>
              <a:t>Rolls-Royce prides itself on unsurpassed quality and top-class craftsmanship. The engines of these cars are known for their international reputation, premium quality and design. Rolls-Royce is the 4th largest player as the automobile manufacturer holding a market share of 12%. The company is currently aiming to expand its operations in terms of partnering with the company SAIC Motor in the form of a joint venture (rolls-royce.com, 2023).</a:t>
            </a:r>
            <a:endParaRPr>
              <a:latin typeface="Arial"/>
              <a:ea typeface="Arial"/>
              <a:cs typeface="Arial"/>
              <a:sym typeface="Arial"/>
            </a:endParaRPr>
          </a:p>
        </p:txBody>
      </p:sp>
      <p:sp>
        <p:nvSpPr>
          <p:cNvPr id="105" name="Google Shape;105;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latin typeface="Arial"/>
                <a:ea typeface="Arial"/>
                <a:cs typeface="Arial"/>
                <a:sym typeface="Arial"/>
              </a:rPr>
              <a:t>Effective business communication enables the organisational partners to deal with a given business scenario effectively and perfectly. </a:t>
            </a:r>
            <a:endParaRPr/>
          </a:p>
          <a:p>
            <a:pPr indent="0" lvl="0" marL="0" rtl="0" algn="l">
              <a:spcBef>
                <a:spcPts val="0"/>
              </a:spcBef>
              <a:spcAft>
                <a:spcPts val="0"/>
              </a:spcAft>
              <a:buNone/>
            </a:pPr>
            <a:br>
              <a:rPr lang="en-US">
                <a:latin typeface="Arial"/>
                <a:ea typeface="Arial"/>
                <a:cs typeface="Arial"/>
                <a:sym typeface="Arial"/>
              </a:rPr>
            </a:br>
            <a:endParaRPr>
              <a:latin typeface="Arial"/>
              <a:ea typeface="Arial"/>
              <a:cs typeface="Arial"/>
              <a:sym typeface="Arial"/>
            </a:endParaRPr>
          </a:p>
          <a:p>
            <a:pPr indent="0" lvl="0" marL="0" rtl="0" algn="l">
              <a:spcBef>
                <a:spcPts val="0"/>
              </a:spcBef>
              <a:spcAft>
                <a:spcPts val="0"/>
              </a:spcAft>
              <a:buNone/>
            </a:pPr>
            <a:r>
              <a:t/>
            </a:r>
            <a:endParaRPr>
              <a:latin typeface="Arial"/>
              <a:ea typeface="Arial"/>
              <a:cs typeface="Arial"/>
              <a:sym typeface="Arial"/>
            </a:endParaRPr>
          </a:p>
        </p:txBody>
      </p:sp>
      <p:sp>
        <p:nvSpPr>
          <p:cNvPr id="117" name="Google Shape;11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None/>
            </a:pPr>
            <a:r>
              <a:rPr b="1" i="1" lang="en-US">
                <a:latin typeface="Arial"/>
                <a:ea typeface="Arial"/>
                <a:cs typeface="Arial"/>
                <a:sym typeface="Arial"/>
              </a:rPr>
              <a:t>Language Barriers</a:t>
            </a:r>
            <a:endParaRPr b="1" i="1">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The biggest point of difference between the UK and Chinese workplace would be the language barrier. As an English speaker, it would be hard adapting to the Chinese language and culture (Overton, 2022). The point of cultural as well as language differences would be creating real issues for the English workers to properly communicate as well as adapt to the Chinese behavioural aspects. The Chinese company PetroChina is involved in oil exploration, development, production, and sales and in terms of its global operations has to deal with issues such as language barriers.</a:t>
            </a:r>
            <a:endParaRPr b="1" i="1">
              <a:latin typeface="Arial"/>
              <a:ea typeface="Arial"/>
              <a:cs typeface="Arial"/>
              <a:sym typeface="Arial"/>
            </a:endParaRPr>
          </a:p>
          <a:p>
            <a:pPr indent="0" lvl="0" marL="0" rtl="0" algn="just">
              <a:lnSpc>
                <a:spcPct val="100000"/>
              </a:lnSpc>
              <a:spcBef>
                <a:spcPts val="0"/>
              </a:spcBef>
              <a:spcAft>
                <a:spcPts val="0"/>
              </a:spcAft>
              <a:buNone/>
            </a:pPr>
            <a:r>
              <a:rPr b="1" i="1" lang="en-US">
                <a:latin typeface="Arial"/>
                <a:ea typeface="Arial"/>
                <a:cs typeface="Arial"/>
                <a:sym typeface="Arial"/>
              </a:rPr>
              <a:t>Learning Environment</a:t>
            </a:r>
            <a:endParaRPr>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The UK’s educational system is highly different from the Chinese educational system. Chinese education more and more stresses the factors of self-learning. These turn the Chinese workers more adaptable to the changing workplace system as well as workplace policies. For instance, JD.com provides various employee training and development programs in order to hold its position as the largest online retailer in China. </a:t>
            </a:r>
            <a:endParaRPr>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Language Barriers: The biggest point of difference between the UK and Chinese workplace would be the language barrier. As an English speaker, it would be hard adapting to the Chinese language and culture (Overton, 2022). The point of cultural as well as language differences would be creating real issues for the English workers to properly communicate as well as adapt to the Chinese behavioural aspects. The Chinese company PetroChina is involved in oil exploration, development, production, and sales and in terms of its global operations has to deal with issues such as language barriers.</a:t>
            </a:r>
            <a:endParaRPr>
              <a:latin typeface="Arial"/>
              <a:ea typeface="Arial"/>
              <a:cs typeface="Arial"/>
              <a:sym typeface="Arial"/>
            </a:endParaRPr>
          </a:p>
          <a:p>
            <a:pPr indent="0" lvl="0" marL="0" rtl="0" algn="just">
              <a:lnSpc>
                <a:spcPct val="100000"/>
              </a:lnSpc>
              <a:spcBef>
                <a:spcPts val="0"/>
              </a:spcBef>
              <a:spcAft>
                <a:spcPts val="0"/>
              </a:spcAft>
              <a:buNone/>
            </a:pPr>
            <a:r>
              <a:rPr b="1" i="1" lang="en-US">
                <a:latin typeface="Arial"/>
                <a:ea typeface="Arial"/>
                <a:cs typeface="Arial"/>
                <a:sym typeface="Arial"/>
              </a:rPr>
              <a:t>Environmental differences</a:t>
            </a:r>
            <a:endParaRPr>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As observed by </a:t>
            </a:r>
            <a:r>
              <a:rPr lang="en-US">
                <a:solidFill>
                  <a:srgbClr val="222222"/>
                </a:solidFill>
                <a:latin typeface="Arial"/>
                <a:ea typeface="Arial"/>
                <a:cs typeface="Arial"/>
                <a:sym typeface="Arial"/>
              </a:rPr>
              <a:t>Kalogiannidis, (2020</a:t>
            </a:r>
            <a:r>
              <a:rPr lang="en-US">
                <a:latin typeface="Arial"/>
                <a:ea typeface="Arial"/>
                <a:cs typeface="Arial"/>
                <a:sym typeface="Arial"/>
              </a:rPr>
              <a:t>), there are a number of external as well as internal environmental factors such as political, economic, technological and many more. </a:t>
            </a:r>
            <a:endParaRPr>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The GDP, as well as the factors of employment, are quite similar between the UK and China. </a:t>
            </a:r>
            <a:endParaRPr>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In addition to that, the trade relationship between these two countries is quite stable which enables the Chinese and UK companies to participate in joint partnerships.</a:t>
            </a:r>
            <a:endParaRPr>
              <a:latin typeface="Arial"/>
              <a:ea typeface="Arial"/>
              <a:cs typeface="Arial"/>
              <a:sym typeface="Arial"/>
            </a:endParaRPr>
          </a:p>
          <a:p>
            <a:pPr indent="0" lvl="0" marL="0" rtl="0" algn="just">
              <a:lnSpc>
                <a:spcPct val="100000"/>
              </a:lnSpc>
              <a:spcBef>
                <a:spcPts val="0"/>
              </a:spcBef>
              <a:spcAft>
                <a:spcPts val="0"/>
              </a:spcAft>
              <a:buNone/>
            </a:pPr>
            <a:r>
              <a:rPr b="1" i="1" lang="en-US">
                <a:latin typeface="Arial"/>
                <a:ea typeface="Arial"/>
                <a:cs typeface="Arial"/>
                <a:sym typeface="Arial"/>
              </a:rPr>
              <a:t>Social Culture</a:t>
            </a:r>
            <a:endParaRPr b="1" i="1">
              <a:latin typeface="Arial"/>
              <a:ea typeface="Arial"/>
              <a:cs typeface="Arial"/>
              <a:sym typeface="Arial"/>
            </a:endParaRPr>
          </a:p>
          <a:p>
            <a:pPr indent="0" lvl="0" marL="0" rtl="0" algn="just">
              <a:lnSpc>
                <a:spcPct val="100000"/>
              </a:lnSpc>
              <a:spcBef>
                <a:spcPts val="0"/>
              </a:spcBef>
              <a:spcAft>
                <a:spcPts val="0"/>
              </a:spcAft>
              <a:buNone/>
            </a:pPr>
            <a:r>
              <a:rPr lang="en-US">
                <a:latin typeface="Arial"/>
                <a:ea typeface="Arial"/>
                <a:cs typeface="Arial"/>
                <a:sym typeface="Arial"/>
              </a:rPr>
              <a:t>The social aspect of business marks the huge difference between the British and Chinese workplace cultures. In terms of the Chinese workplace, the workplace environment is more infused with less formal and more sociable factors. It is observed that in the Chinese workplace, constructive criticism is used more often to boost workplace effectiveness. China Construction Bank operates through a number of varying business segments such as corporate banking, personal banking, individual services, and businesses, and in order to establish the environment of a positive workplace it promotes a social culture.</a:t>
            </a:r>
            <a:endParaRPr>
              <a:latin typeface="Arial"/>
              <a:ea typeface="Arial"/>
              <a:cs typeface="Arial"/>
              <a:sym typeface="Arial"/>
            </a:endParaRPr>
          </a:p>
          <a:p>
            <a:pPr indent="0" lvl="0" marL="0" rtl="0" algn="ctr">
              <a:spcBef>
                <a:spcPts val="0"/>
              </a:spcBef>
              <a:spcAft>
                <a:spcPts val="0"/>
              </a:spcAft>
              <a:buClr>
                <a:schemeClr val="dk1"/>
              </a:buClr>
              <a:buSzPts val="1200"/>
              <a:buFont typeface="Arial"/>
              <a:buNone/>
            </a:pPr>
            <a:r>
              <a:t/>
            </a:r>
            <a:endParaRPr sz="1600">
              <a:latin typeface="Arial"/>
              <a:ea typeface="Arial"/>
              <a:cs typeface="Arial"/>
              <a:sym typeface="Arial"/>
            </a:endParaRPr>
          </a:p>
          <a:p>
            <a:pPr indent="0" lvl="0" marL="0" rtl="0" algn="l">
              <a:spcBef>
                <a:spcPts val="0"/>
              </a:spcBef>
              <a:spcAft>
                <a:spcPts val="0"/>
              </a:spcAft>
              <a:buNone/>
            </a:pPr>
            <a:r>
              <a:t/>
            </a:r>
            <a:endParaRPr/>
          </a:p>
        </p:txBody>
      </p:sp>
      <p:sp>
        <p:nvSpPr>
          <p:cNvPr id="127" name="Google Shape;127;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6" name="Google Shape;13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1000"/>
              </a:spcBef>
              <a:spcAft>
                <a:spcPts val="0"/>
              </a:spcAft>
              <a:buNone/>
            </a:pPr>
            <a:r>
              <a:rPr i="1" lang="en-US">
                <a:latin typeface="Arial"/>
                <a:ea typeface="Arial"/>
                <a:cs typeface="Arial"/>
                <a:sym typeface="Arial"/>
              </a:rPr>
              <a:t>Careful business planning: </a:t>
            </a:r>
            <a:r>
              <a:rPr lang="en-US">
                <a:latin typeface="Arial"/>
                <a:ea typeface="Arial"/>
                <a:cs typeface="Arial"/>
                <a:sym typeface="Arial"/>
              </a:rPr>
              <a:t>In order to create a place for successful business planning, it is crucial to have a constructive business strategy in place. Reviewing and reanalysing the business factors are the key to achieving business success. Internal environmental analysis is crucial for improving the performance and revenue growth in terms of the joint venture.</a:t>
            </a:r>
            <a:endParaRPr>
              <a:latin typeface="Arial"/>
              <a:ea typeface="Arial"/>
              <a:cs typeface="Arial"/>
              <a:sym typeface="Arial"/>
            </a:endParaRPr>
          </a:p>
          <a:p>
            <a:pPr indent="0" lvl="0" marL="0" rtl="0" algn="just">
              <a:lnSpc>
                <a:spcPct val="100000"/>
              </a:lnSpc>
              <a:spcBef>
                <a:spcPts val="1000"/>
              </a:spcBef>
              <a:spcAft>
                <a:spcPts val="0"/>
              </a:spcAft>
              <a:buNone/>
            </a:pPr>
            <a:r>
              <a:rPr i="1" lang="en-US">
                <a:latin typeface="Arial"/>
                <a:ea typeface="Arial"/>
                <a:cs typeface="Arial"/>
                <a:sym typeface="Arial"/>
              </a:rPr>
              <a:t>Organisational communication:</a:t>
            </a:r>
            <a:r>
              <a:rPr lang="en-US">
                <a:latin typeface="Arial"/>
                <a:ea typeface="Arial"/>
                <a:cs typeface="Arial"/>
                <a:sym typeface="Arial"/>
              </a:rPr>
              <a:t> Effective business communication is key for businesses to create a product line of organisational excellence. In terms of enabling an effective joint venture, it is crucial for the business to understand the points of agreement and fine details including financial contributions and human resources. BAIC Group joint ventures‎ is an effective example of a Chinese company participating in an effective joint venture.</a:t>
            </a:r>
            <a:endParaRPr>
              <a:latin typeface="Arial"/>
              <a:ea typeface="Arial"/>
              <a:cs typeface="Arial"/>
              <a:sym typeface="Arial"/>
            </a:endParaRPr>
          </a:p>
          <a:p>
            <a:pPr indent="0" lvl="0" marL="0" rtl="0" algn="just">
              <a:lnSpc>
                <a:spcPct val="100000"/>
              </a:lnSpc>
              <a:spcBef>
                <a:spcPts val="1000"/>
              </a:spcBef>
              <a:spcAft>
                <a:spcPts val="0"/>
              </a:spcAft>
              <a:buNone/>
            </a:pPr>
            <a:r>
              <a:t/>
            </a:r>
            <a:endParaRPr>
              <a:latin typeface="Arial"/>
              <a:ea typeface="Arial"/>
              <a:cs typeface="Arial"/>
              <a:sym typeface="Arial"/>
            </a:endParaRPr>
          </a:p>
          <a:p>
            <a:pPr indent="0" lvl="0" marL="0" rtl="0" algn="just">
              <a:lnSpc>
                <a:spcPct val="100000"/>
              </a:lnSpc>
              <a:spcBef>
                <a:spcPts val="0"/>
              </a:spcBef>
              <a:spcAft>
                <a:spcPts val="0"/>
              </a:spcAft>
              <a:buNone/>
            </a:pPr>
            <a:r>
              <a:rPr i="1" lang="en-US">
                <a:latin typeface="Arial"/>
                <a:ea typeface="Arial"/>
                <a:cs typeface="Arial"/>
                <a:sym typeface="Arial"/>
              </a:rPr>
              <a:t>Trust building: </a:t>
            </a:r>
            <a:r>
              <a:rPr lang="en-US">
                <a:latin typeface="Arial"/>
                <a:ea typeface="Arial"/>
                <a:cs typeface="Arial"/>
                <a:sym typeface="Arial"/>
              </a:rPr>
              <a:t>In terms of the effective joint venture, the business partners would have to deliver on the points of organisational commitment, if the company partners fail to accomplish the level of mutual trust and understanding then the aspects of a joint venture may fail.</a:t>
            </a:r>
            <a:endParaRPr/>
          </a:p>
          <a:p>
            <a:pPr indent="0" lvl="0" marL="0" rtl="0" algn="ctr">
              <a:spcBef>
                <a:spcPts val="0"/>
              </a:spcBef>
              <a:spcAft>
                <a:spcPts val="0"/>
              </a:spcAft>
              <a:buNone/>
            </a:pPr>
            <a:br>
              <a:rPr lang="en-US" sz="1200">
                <a:latin typeface="Arial"/>
                <a:ea typeface="Arial"/>
                <a:cs typeface="Arial"/>
                <a:sym typeface="Arial"/>
              </a:rPr>
            </a:br>
            <a:endParaRPr sz="1200">
              <a:latin typeface="Arial"/>
              <a:ea typeface="Arial"/>
              <a:cs typeface="Arial"/>
              <a:sym typeface="Arial"/>
            </a:endParaRPr>
          </a:p>
          <a:p>
            <a:pPr indent="0" lvl="0" marL="0" rtl="0" algn="l">
              <a:spcBef>
                <a:spcPts val="0"/>
              </a:spcBef>
              <a:spcAft>
                <a:spcPts val="0"/>
              </a:spcAft>
              <a:buNone/>
            </a:pPr>
            <a:r>
              <a:t/>
            </a:r>
            <a:endParaRPr/>
          </a:p>
        </p:txBody>
      </p:sp>
      <p:sp>
        <p:nvSpPr>
          <p:cNvPr id="137" name="Google Shape;13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7" name="Google Shape;147;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i="1" lang="en-US">
                <a:latin typeface="Arial"/>
                <a:ea typeface="Arial"/>
                <a:cs typeface="Arial"/>
                <a:sym typeface="Arial"/>
              </a:rPr>
              <a:t>Compatibility: </a:t>
            </a:r>
            <a:r>
              <a:rPr lang="en-US">
                <a:latin typeface="Arial"/>
                <a:ea typeface="Arial"/>
                <a:cs typeface="Arial"/>
                <a:sym typeface="Arial"/>
              </a:rPr>
              <a:t>The companies participating in the joint venture would have to be compatible and equally equipped in terms of achieving the given business goal. All parties involved in the task have to be equally accomplished in their job. If one company fails to deliver on the point of desired efficiency then the joint venture may break and fail.</a:t>
            </a:r>
            <a:endParaRPr>
              <a:latin typeface="Arial"/>
              <a:ea typeface="Arial"/>
              <a:cs typeface="Arial"/>
              <a:sym typeface="Arial"/>
            </a:endParaRPr>
          </a:p>
          <a:p>
            <a:pPr indent="0" lvl="0" marL="0" rtl="0" algn="just">
              <a:spcBef>
                <a:spcPts val="0"/>
              </a:spcBef>
              <a:spcAft>
                <a:spcPts val="0"/>
              </a:spcAft>
              <a:buNone/>
            </a:pPr>
            <a:r>
              <a:t/>
            </a:r>
            <a:endParaRPr>
              <a:latin typeface="Arial"/>
              <a:ea typeface="Arial"/>
              <a:cs typeface="Arial"/>
              <a:sym typeface="Arial"/>
            </a:endParaRPr>
          </a:p>
          <a:p>
            <a:pPr indent="0" lvl="0" marL="0" rtl="0" algn="just">
              <a:spcBef>
                <a:spcPts val="0"/>
              </a:spcBef>
              <a:spcAft>
                <a:spcPts val="0"/>
              </a:spcAft>
              <a:buNone/>
            </a:pPr>
            <a:r>
              <a:rPr i="1" lang="en-US" sz="1200">
                <a:latin typeface="Arial"/>
                <a:ea typeface="Arial"/>
                <a:cs typeface="Arial"/>
                <a:sym typeface="Arial"/>
              </a:rPr>
              <a:t>Profit expectations: </a:t>
            </a:r>
            <a:r>
              <a:rPr lang="en-US" sz="1200">
                <a:latin typeface="Arial"/>
                <a:ea typeface="Arial"/>
                <a:cs typeface="Arial"/>
                <a:sym typeface="Arial"/>
              </a:rPr>
              <a:t>Profit maximisation is one of the key factors of businesses and all the parties entering into the joint venture have to be well aware of the business expectations and desired outcomes. By just focusing on the potential areas of the business profit businesses are likely to fail in terms of their joint venture as there are a number of other business factors to consider such as employee satisfaction, customer reception and general public image. </a:t>
            </a:r>
            <a:endParaRPr/>
          </a:p>
          <a:p>
            <a:pPr indent="0" lvl="0" marL="0" rtl="0" algn="l">
              <a:spcBef>
                <a:spcPts val="0"/>
              </a:spcBef>
              <a:spcAft>
                <a:spcPts val="0"/>
              </a:spcAft>
              <a:buNone/>
            </a:pPr>
            <a:br>
              <a:rPr lang="en-US">
                <a:latin typeface="Arial"/>
                <a:ea typeface="Arial"/>
                <a:cs typeface="Arial"/>
                <a:sym typeface="Arial"/>
              </a:rPr>
            </a:br>
            <a:endParaRPr>
              <a:latin typeface="Arial"/>
              <a:ea typeface="Arial"/>
              <a:cs typeface="Arial"/>
              <a:sym typeface="Arial"/>
            </a:endParaRPr>
          </a:p>
          <a:p>
            <a:pPr indent="0" lvl="0" marL="0" rtl="0" algn="l">
              <a:spcBef>
                <a:spcPts val="0"/>
              </a:spcBef>
              <a:spcAft>
                <a:spcPts val="0"/>
              </a:spcAft>
              <a:buNone/>
            </a:pPr>
            <a:r>
              <a:t/>
            </a:r>
            <a:endParaRPr/>
          </a:p>
        </p:txBody>
      </p:sp>
      <p:sp>
        <p:nvSpPr>
          <p:cNvPr id="148" name="Google Shape;148;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None/>
            </a:pPr>
            <a:r>
              <a:rPr b="1" lang="en-US">
                <a:latin typeface="Arial"/>
                <a:ea typeface="Arial"/>
                <a:cs typeface="Arial"/>
                <a:sym typeface="Arial"/>
              </a:rPr>
              <a:t>Values brand reputation</a:t>
            </a:r>
            <a:endParaRPr>
              <a:latin typeface="Arial"/>
              <a:ea typeface="Arial"/>
              <a:cs typeface="Arial"/>
              <a:sym typeface="Arial"/>
            </a:endParaRPr>
          </a:p>
          <a:p>
            <a:pPr indent="0" lvl="0" marL="0" rtl="0" algn="just">
              <a:lnSpc>
                <a:spcPct val="100000"/>
              </a:lnSpc>
              <a:spcBef>
                <a:spcPts val="1000"/>
              </a:spcBef>
              <a:spcAft>
                <a:spcPts val="0"/>
              </a:spcAft>
              <a:buNone/>
            </a:pPr>
            <a:r>
              <a:rPr lang="en-US">
                <a:latin typeface="Arial"/>
                <a:ea typeface="Arial"/>
                <a:cs typeface="Arial"/>
                <a:sym typeface="Arial"/>
              </a:rPr>
              <a:t>Dignity, as well as high brand positioning, would be giving the company a position of preference </a:t>
            </a:r>
            <a:r>
              <a:rPr lang="en-US">
                <a:latin typeface="Arial"/>
                <a:ea typeface="Arial"/>
                <a:cs typeface="Arial"/>
                <a:sym typeface="Arial"/>
              </a:rPr>
              <a:t>for their Chinese buyers. The Chinese market has a rising demand for luxury goods  and it symbolises that the consumption of an expensive brand can act as a powerful status symbol for Chinese buyers. In this context, the market of Rolls-Royce in the UK can grow immensely. </a:t>
            </a:r>
            <a:endParaRPr/>
          </a:p>
          <a:p>
            <a:pPr indent="0" lvl="0" marL="0" rtl="0" algn="just">
              <a:lnSpc>
                <a:spcPct val="100000"/>
              </a:lnSpc>
              <a:spcBef>
                <a:spcPts val="1000"/>
              </a:spcBef>
              <a:spcAft>
                <a:spcPts val="0"/>
              </a:spcAft>
              <a:buNone/>
            </a:pPr>
            <a:r>
              <a:rPr b="1" lang="en-US">
                <a:latin typeface="Arial"/>
                <a:ea typeface="Arial"/>
                <a:cs typeface="Arial"/>
                <a:sym typeface="Arial"/>
              </a:rPr>
              <a:t>Trustworthiness and genuinity</a:t>
            </a:r>
            <a:endParaRPr>
              <a:latin typeface="Arial"/>
              <a:ea typeface="Arial"/>
              <a:cs typeface="Arial"/>
              <a:sym typeface="Arial"/>
            </a:endParaRPr>
          </a:p>
          <a:p>
            <a:pPr indent="0" lvl="0" marL="0" rtl="0" algn="just">
              <a:lnSpc>
                <a:spcPct val="100000"/>
              </a:lnSpc>
              <a:spcBef>
                <a:spcPts val="1000"/>
              </a:spcBef>
              <a:spcAft>
                <a:spcPts val="0"/>
              </a:spcAft>
              <a:buNone/>
            </a:pPr>
            <a:r>
              <a:rPr lang="en-US">
                <a:latin typeface="Arial"/>
                <a:ea typeface="Arial"/>
                <a:cs typeface="Arial"/>
                <a:sym typeface="Arial"/>
              </a:rPr>
              <a:t>Trustworthiness and genuine brands are highly valued in the Chinese marketplace. In addition to that, the basic business values of the positive impact on the environment and society by the businesses can make the companies grow immensely within the Chinese marketplace. </a:t>
            </a:r>
            <a:endParaRPr/>
          </a:p>
          <a:p>
            <a:pPr indent="0" lvl="0" marL="0" rtl="0" algn="l">
              <a:spcBef>
                <a:spcPts val="0"/>
              </a:spcBef>
              <a:spcAft>
                <a:spcPts val="0"/>
              </a:spcAft>
              <a:buNone/>
            </a:pPr>
            <a:r>
              <a:t/>
            </a:r>
            <a:endParaRPr b="1">
              <a:latin typeface="Arial"/>
              <a:ea typeface="Arial"/>
              <a:cs typeface="Arial"/>
              <a:sym typeface="Arial"/>
            </a:endParaRPr>
          </a:p>
          <a:p>
            <a:pPr indent="0" lvl="0" marL="0" rtl="0" algn="l">
              <a:spcBef>
                <a:spcPts val="0"/>
              </a:spcBef>
              <a:spcAft>
                <a:spcPts val="0"/>
              </a:spcAft>
              <a:buNone/>
            </a:pPr>
            <a:r>
              <a:rPr b="1" lang="en-US">
                <a:latin typeface="Arial"/>
                <a:ea typeface="Arial"/>
                <a:cs typeface="Arial"/>
                <a:sym typeface="Arial"/>
              </a:rPr>
              <a:t>C</a:t>
            </a:r>
            <a:r>
              <a:rPr b="1" lang="en-US" sz="1200">
                <a:latin typeface="Arial"/>
                <a:ea typeface="Arial"/>
                <a:cs typeface="Arial"/>
                <a:sym typeface="Arial"/>
              </a:rPr>
              <a:t>ultural sensitivity</a:t>
            </a:r>
            <a:endParaRPr sz="1200">
              <a:latin typeface="Arial"/>
              <a:ea typeface="Arial"/>
              <a:cs typeface="Arial"/>
              <a:sym typeface="Arial"/>
            </a:endParaRPr>
          </a:p>
          <a:p>
            <a:pPr indent="0" lvl="0" marL="0" rtl="0" algn="l">
              <a:spcBef>
                <a:spcPts val="0"/>
              </a:spcBef>
              <a:spcAft>
                <a:spcPts val="0"/>
              </a:spcAft>
              <a:buNone/>
            </a:pPr>
            <a:r>
              <a:rPr lang="en-US" sz="1200">
                <a:latin typeface="Arial"/>
                <a:ea typeface="Arial"/>
                <a:cs typeface="Arial"/>
                <a:sym typeface="Arial"/>
              </a:rPr>
              <a:t>Cultural sensitivity is immensely efficient in terms of crafting proper business and marketing strategies in China, as it assists the company to choose the appropriate marketing channels and uphold the brand value for the chosen brand. According to the year 2019, the number of internet users in China will reach 829 million, which occupies 59.6% of the total population, so the use of digital marketing strategies can also be helpful for Chinese brands (digitalagencynetwork.com, 2022). </a:t>
            </a:r>
            <a:endParaRPr/>
          </a:p>
          <a:p>
            <a:pPr indent="0" lvl="0" marL="0" rtl="0" algn="l">
              <a:spcBef>
                <a:spcPts val="0"/>
              </a:spcBef>
              <a:spcAft>
                <a:spcPts val="0"/>
              </a:spcAft>
              <a:buNone/>
            </a:pPr>
            <a:br>
              <a:rPr lang="en-US" sz="1200">
                <a:latin typeface="Arial"/>
                <a:ea typeface="Arial"/>
                <a:cs typeface="Arial"/>
                <a:sym typeface="Arial"/>
              </a:rPr>
            </a:br>
            <a:endParaRPr sz="1200">
              <a:latin typeface="Arial"/>
              <a:ea typeface="Arial"/>
              <a:cs typeface="Arial"/>
              <a:sym typeface="Arial"/>
            </a:endParaRPr>
          </a:p>
          <a:p>
            <a:pPr indent="0" lvl="0" marL="0" rtl="0" algn="l">
              <a:spcBef>
                <a:spcPts val="0"/>
              </a:spcBef>
              <a:spcAft>
                <a:spcPts val="0"/>
              </a:spcAft>
              <a:buNone/>
            </a:pPr>
            <a:r>
              <a:t/>
            </a:r>
            <a:endParaRPr/>
          </a:p>
        </p:txBody>
      </p:sp>
      <p:sp>
        <p:nvSpPr>
          <p:cNvPr id="158" name="Google Shape;15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Power Distance:</a:t>
            </a:r>
            <a:endParaRPr b="0">
              <a:latin typeface="Arial"/>
              <a:ea typeface="Arial"/>
              <a:cs typeface="Arial"/>
              <a:sym typeface="Arial"/>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As discussed by Cavusgil, </a:t>
            </a:r>
            <a:r>
              <a:rPr b="0" i="1" lang="en-US" sz="1200" u="none" strike="noStrike">
                <a:solidFill>
                  <a:schemeClr val="dk1"/>
                </a:solidFill>
                <a:latin typeface="Arial"/>
                <a:ea typeface="Arial"/>
                <a:cs typeface="Arial"/>
                <a:sym typeface="Arial"/>
              </a:rPr>
              <a:t>et al.,</a:t>
            </a:r>
            <a:r>
              <a:rPr b="0" i="0" lang="en-US" sz="1200" u="none" strike="noStrike">
                <a:solidFill>
                  <a:schemeClr val="dk1"/>
                </a:solidFill>
                <a:latin typeface="Arial"/>
                <a:ea typeface="Arial"/>
                <a:cs typeface="Arial"/>
                <a:sym typeface="Arial"/>
              </a:rPr>
              <a:t> (2020), this particular aspect of Hofstede cultural Dimension model deals with the understanding that all social individuals are not equal and can express inequalities towards others. In this context, China ranks 80 which means that the country sits at a high ranking in terms of power distance insights whereas the UK ranks cooperatively low by the rank 35 in this dimension. </a:t>
            </a:r>
            <a:endParaRPr b="0">
              <a:latin typeface="Arial"/>
              <a:ea typeface="Arial"/>
              <a:cs typeface="Arial"/>
              <a:sym typeface="Arial"/>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Individualism: </a:t>
            </a:r>
            <a:endParaRPr b="0">
              <a:latin typeface="Arial"/>
              <a:ea typeface="Arial"/>
              <a:cs typeface="Arial"/>
              <a:sym typeface="Arial"/>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With the fundamental issue addressed by the current dimension, the degree of interdependence is discussed among the members. In this dimension, China ranks with a score of 20 as it is a highly collectivist society whereas Britain ranks in the position of 89 as one of the highly individualistic countries. Collectivism is highly aligned with the aspects of joint ventures. </a:t>
            </a:r>
            <a:endParaRPr b="0">
              <a:latin typeface="Arial"/>
              <a:ea typeface="Arial"/>
              <a:cs typeface="Arial"/>
              <a:sym typeface="Arial"/>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Masculinity: </a:t>
            </a:r>
            <a:endParaRPr b="0">
              <a:latin typeface="Arial"/>
              <a:ea typeface="Arial"/>
              <a:cs typeface="Arial"/>
              <a:sym typeface="Arial"/>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As observed by Aguilera, and Grøgaard, (2019), a high score in terms of masculinity indicates that society is derived from the factors of competition and the business environment is also highly competitive. China’s score in this context is 66 which defines the country to be success-oriented and competition-driven. On the other hand, the UK also ranks with the same score and aligns with the same principles. </a:t>
            </a:r>
            <a:endParaRPr b="0">
              <a:latin typeface="Arial"/>
              <a:ea typeface="Arial"/>
              <a:cs typeface="Arial"/>
              <a:sym typeface="Arial"/>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Uncertainty Avoidance:</a:t>
            </a:r>
            <a:r>
              <a:rPr b="0" i="0" lang="en-US" sz="1200" u="none" strike="noStrike">
                <a:solidFill>
                  <a:schemeClr val="dk1"/>
                </a:solidFill>
                <a:latin typeface="Arial"/>
                <a:ea typeface="Arial"/>
                <a:cs typeface="Arial"/>
                <a:sym typeface="Arial"/>
              </a:rPr>
              <a:t> </a:t>
            </a:r>
            <a:endParaRPr b="0">
              <a:latin typeface="Arial"/>
              <a:ea typeface="Arial"/>
              <a:cs typeface="Arial"/>
              <a:sym typeface="Arial"/>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This dimension deals with the basic understanding that the organisational future is always uncertain and the members can feel threatened by a given situation. In this context, Cina ranks with a score of 30 whereas the UK ranks with a score of 35 which clearly stresses the point that both countries are likely to deal with any uncertain situation. </a:t>
            </a:r>
            <a:endParaRPr b="0">
              <a:latin typeface="Arial"/>
              <a:ea typeface="Arial"/>
              <a:cs typeface="Arial"/>
              <a:sym typeface="Arial"/>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Long-term orientation:</a:t>
            </a:r>
            <a:endParaRPr b="0">
              <a:latin typeface="Arial"/>
              <a:ea typeface="Arial"/>
              <a:cs typeface="Arial"/>
              <a:sym typeface="Arial"/>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This dimension of the Hofstede cultural model stresses the point regarding how every society has to create as well as maintain a link with its own past while efficiently dealing with the challenges that can emerge in the future. In this context, China scores 87 which means that it is an extremely pragmatic culture in which people believe that truth is highly related to the given business situation, context and time. On the other hand, the UK ranks at a considerable point with a score of 51. </a:t>
            </a:r>
            <a:endParaRPr b="0">
              <a:latin typeface="Arial"/>
              <a:ea typeface="Arial"/>
              <a:cs typeface="Arial"/>
              <a:sym typeface="Arial"/>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Indulgence: </a:t>
            </a:r>
            <a:endParaRPr b="0">
              <a:latin typeface="Arial"/>
              <a:ea typeface="Arial"/>
              <a:cs typeface="Arial"/>
              <a:sym typeface="Arial"/>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current dimension is defined as the aspect with which people try to control their desire and impulses. Relatively weak emotional control is defined as indulgence in which China ranks with a score of 24 whereas the UK ranks with a score of 69. </a:t>
            </a:r>
            <a:endParaRPr b="0">
              <a:latin typeface="Arial"/>
              <a:ea typeface="Arial"/>
              <a:cs typeface="Arial"/>
              <a:sym typeface="Arial"/>
            </a:endParaRPr>
          </a:p>
          <a:p>
            <a:pPr indent="0" lvl="0" marL="0" rtl="0" algn="l">
              <a:spcBef>
                <a:spcPts val="0"/>
              </a:spcBef>
              <a:spcAft>
                <a:spcPts val="0"/>
              </a:spcAft>
              <a:buNone/>
            </a:pPr>
            <a:br>
              <a:rPr lang="en-US">
                <a:latin typeface="Arial"/>
                <a:ea typeface="Arial"/>
                <a:cs typeface="Arial"/>
                <a:sym typeface="Arial"/>
              </a:rPr>
            </a:br>
            <a:endParaRPr>
              <a:latin typeface="Arial"/>
              <a:ea typeface="Arial"/>
              <a:cs typeface="Arial"/>
              <a:sym typeface="Arial"/>
            </a:endParaRPr>
          </a:p>
        </p:txBody>
      </p:sp>
      <p:sp>
        <p:nvSpPr>
          <p:cNvPr id="168" name="Google Shape;168;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400"/>
              <a:buFont typeface="Arial"/>
              <a:buNone/>
            </a:pPr>
            <a:r>
              <a:rPr lang="en-US" sz="1400">
                <a:latin typeface="Arial"/>
                <a:ea typeface="Arial"/>
                <a:cs typeface="Arial"/>
                <a:sym typeface="Arial"/>
              </a:rPr>
              <a:t>According to Guffey, and Loewy, (2022), careful business planning, Organisational communication, and Trust building are the three crucial factors that would help the company to avoid the failure of the joint venture in terms of establishing a new manufacturing unit in China. In addition to that, the high market position and brand value of Rolls-Royce would allow it to successfully operate in the new country. </a:t>
            </a:r>
            <a:endParaRPr/>
          </a:p>
          <a:p>
            <a:pPr indent="0" lvl="0" marL="0" rtl="0" algn="l">
              <a:spcBef>
                <a:spcPts val="0"/>
              </a:spcBef>
              <a:spcAft>
                <a:spcPts val="0"/>
              </a:spcAft>
              <a:buNone/>
            </a:pPr>
            <a:r>
              <a:t/>
            </a:r>
            <a:endParaRPr sz="1400">
              <a:latin typeface="Arial"/>
              <a:ea typeface="Arial"/>
              <a:cs typeface="Arial"/>
              <a:sym typeface="Arial"/>
            </a:endParaRPr>
          </a:p>
        </p:txBody>
      </p:sp>
      <p:sp>
        <p:nvSpPr>
          <p:cNvPr id="178" name="Google Shape;178;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7" name="Google Shape;18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a:latin typeface="Arial"/>
                <a:ea typeface="Arial"/>
                <a:cs typeface="Arial"/>
                <a:sym typeface="Arial"/>
              </a:rPr>
              <a:t>In the current task, international business communication and the effectiveness of cross-cultural communication among the two chosen companies, one from the UK and China, have been discussed in detail.  </a:t>
            </a:r>
            <a:endParaRPr/>
          </a:p>
          <a:p>
            <a:pPr indent="0" lvl="0" marL="0" rtl="0" algn="l">
              <a:spcBef>
                <a:spcPts val="0"/>
              </a:spcBef>
              <a:spcAft>
                <a:spcPts val="0"/>
              </a:spcAft>
              <a:buNone/>
            </a:pPr>
            <a:r>
              <a:t/>
            </a:r>
            <a:endParaRPr>
              <a:latin typeface="Arial"/>
              <a:ea typeface="Arial"/>
              <a:cs typeface="Arial"/>
              <a:sym typeface="Arial"/>
            </a:endParaRPr>
          </a:p>
        </p:txBody>
      </p:sp>
      <p:sp>
        <p:nvSpPr>
          <p:cNvPr id="188" name="Google Shape;188;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a:t>Websites </a:t>
            </a:r>
            <a:endParaRPr/>
          </a:p>
          <a:p>
            <a:pPr indent="0" lvl="0" marL="0" rtl="0" algn="l">
              <a:spcBef>
                <a:spcPts val="0"/>
              </a:spcBef>
              <a:spcAft>
                <a:spcPts val="0"/>
              </a:spcAft>
              <a:buNone/>
            </a:pPr>
            <a:r>
              <a:rPr lang="en-US"/>
              <a:t>digitalagencynetwork.com (2022) </a:t>
            </a:r>
            <a:r>
              <a:rPr i="1" lang="en-US"/>
              <a:t>The key to marketing in China: Cultural sensitivity</a:t>
            </a:r>
            <a:r>
              <a:rPr lang="en-US"/>
              <a:t>, </a:t>
            </a:r>
            <a:r>
              <a:rPr i="1" lang="en-US"/>
              <a:t>Digital Agency Network</a:t>
            </a:r>
            <a:r>
              <a:rPr lang="en-US"/>
              <a:t>. Available at: https://digitalagencynetwork.com/the-key-to-marketing-in-china-cultural-sensitivity/ (Accessed: March 24, 2023). </a:t>
            </a:r>
            <a:endParaRPr/>
          </a:p>
          <a:p>
            <a:pPr indent="0" lvl="0" marL="0" rtl="0" algn="l">
              <a:spcBef>
                <a:spcPts val="0"/>
              </a:spcBef>
              <a:spcAft>
                <a:spcPts val="0"/>
              </a:spcAft>
              <a:buNone/>
            </a:pPr>
            <a:r>
              <a:rPr lang="en-US"/>
              <a:t>hofstede-insights.com (2023) </a:t>
            </a:r>
            <a:r>
              <a:rPr i="1" lang="en-US"/>
              <a:t>Hofstede Insights</a:t>
            </a:r>
            <a:r>
              <a:rPr lang="en-US"/>
              <a:t>. Available at: https://www.hofstede-insights.com/country-comparison/china,the-uk/ (Accessed: March 24, 2023). </a:t>
            </a:r>
            <a:endParaRPr/>
          </a:p>
          <a:p>
            <a:pPr indent="0" lvl="0" marL="0" rtl="0" algn="l">
              <a:spcBef>
                <a:spcPts val="0"/>
              </a:spcBef>
              <a:spcAft>
                <a:spcPts val="0"/>
              </a:spcAft>
              <a:buNone/>
            </a:pPr>
            <a:r>
              <a:rPr lang="en-US"/>
              <a:t>researchgate.net (2023). Available at: https://www.researchgate.net/publication/334282978_THE_ROLE_OF_ENGLISH_AS_A_GLOBAL_LANGUAGE (Accessed: March 24, 2023). </a:t>
            </a:r>
            <a:endParaRPr/>
          </a:p>
          <a:p>
            <a:pPr indent="0" lvl="0" marL="0" rtl="0" algn="l">
              <a:spcBef>
                <a:spcPts val="0"/>
              </a:spcBef>
              <a:spcAft>
                <a:spcPts val="0"/>
              </a:spcAft>
              <a:buNone/>
            </a:pPr>
            <a:r>
              <a:rPr lang="en-US"/>
              <a:t>rolls-royce.com(2023) </a:t>
            </a:r>
            <a:r>
              <a:rPr i="1" lang="en-US"/>
              <a:t>About</a:t>
            </a:r>
            <a:r>
              <a:rPr lang="en-US"/>
              <a:t>. Available at: https://www.rolls-royce.com/about.aspx (Accessed: March 24, 2023). </a:t>
            </a:r>
            <a:endParaRPr/>
          </a:p>
          <a:p>
            <a:pPr indent="0" lvl="0" marL="0" rtl="0" algn="l">
              <a:spcBef>
                <a:spcPts val="0"/>
              </a:spcBef>
              <a:spcAft>
                <a:spcPts val="0"/>
              </a:spcAft>
              <a:buNone/>
            </a:pPr>
            <a:r>
              <a:rPr lang="en-US"/>
              <a:t>saicmotor.com (2023) </a:t>
            </a:r>
            <a:r>
              <a:rPr i="1" lang="en-US"/>
              <a:t>SAIC Motor</a:t>
            </a:r>
            <a:r>
              <a:rPr lang="en-US"/>
              <a:t>. Available at: https://www.saicmotor.com/english/latest_news/saic_motor/index.shtml (Accessed: March 24, 2023). </a:t>
            </a:r>
            <a:endParaRPr/>
          </a:p>
          <a:p>
            <a:pPr indent="0" lvl="0" marL="0" rtl="0" algn="l">
              <a:spcBef>
                <a:spcPts val="0"/>
              </a:spcBef>
              <a:spcAft>
                <a:spcPts val="0"/>
              </a:spcAft>
              <a:buNone/>
            </a:pPr>
            <a:r>
              <a:t/>
            </a:r>
            <a:endParaRPr/>
          </a:p>
        </p:txBody>
      </p:sp>
      <p:sp>
        <p:nvSpPr>
          <p:cNvPr id="198" name="Google Shape;198;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6" name="Google Shape;206;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7" name="Google Shape;207;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0" name="Google Shape;30;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2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2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2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2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2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2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2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4"/>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4"/>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5"/>
          <p:cNvSpPr/>
          <p:nvPr>
            <p:ph idx="2" type="pic"/>
          </p:nvPr>
        </p:nvSpPr>
        <p:spPr>
          <a:xfrm>
            <a:off x="5183188" y="987425"/>
            <a:ext cx="6172200" cy="4873625"/>
          </a:xfrm>
          <a:prstGeom prst="rect">
            <a:avLst/>
          </a:prstGeom>
          <a:noFill/>
          <a:ln>
            <a:noFill/>
          </a:ln>
        </p:spPr>
      </p:sp>
      <p:sp>
        <p:nvSpPr>
          <p:cNvPr id="68" name="Google Shape;68;p25"/>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6"/>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7"/>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7"/>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 Id="rId4" Type="http://schemas.openxmlformats.org/officeDocument/2006/relationships/image" Target="../media/image16.png"/><Relationship Id="rId5"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6.jpg"/><Relationship Id="rId6" Type="http://schemas.openxmlformats.org/officeDocument/2006/relationships/image" Target="../media/image1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1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6.png"/><Relationship Id="rId4" Type="http://schemas.openxmlformats.org/officeDocument/2006/relationships/image" Target="../media/image7.jpg"/><Relationship Id="rId5" Type="http://schemas.openxmlformats.org/officeDocument/2006/relationships/image" Target="../media/image14.jpg"/></Relationships>
</file>

<file path=ppt/slides/_rels/slide12.xml.rels><?xml version="1.0" encoding="UTF-8" standalone="yes"?><Relationships xmlns="http://schemas.openxmlformats.org/package/2006/relationships"><Relationship Id="rId11" Type="http://schemas.openxmlformats.org/officeDocument/2006/relationships/hyperlink" Target="http://portal.belesparadisecollege.edu.et:8080/library/bitstream/123456789/92/1/Business%20Communication%20by%20Martin%20Books,%20Rodney%20Overton,%20Sydney%20Business%20Centre,%20Ebook%20Library%20(z-lib.org).pdf" TargetMode="External"/><Relationship Id="rId10" Type="http://schemas.openxmlformats.org/officeDocument/2006/relationships/hyperlink" Target="https://books.google.com/books?hl=en&amp;lr=&amp;id=7VhiEAAAQBAJ&amp;oi=fnd&amp;pg=PP1&amp;dq=International+Business+Communications+&amp;ots=czn9CMfCRw&amp;sig=-4R4xomjKlJeWj30oETppZ1_5-U" TargetMode="External"/><Relationship Id="rId13" Type="http://schemas.openxmlformats.org/officeDocument/2006/relationships/image" Target="../media/image16.png"/><Relationship Id="rId12" Type="http://schemas.openxmlformats.org/officeDocument/2006/relationships/image" Target="../media/image7.jpg"/><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8.jpg"/><Relationship Id="rId4" Type="http://schemas.openxmlformats.org/officeDocument/2006/relationships/hyperlink" Target="https://link.springer.com/article/10.1057/s41267-018-0201-5" TargetMode="External"/><Relationship Id="rId9" Type="http://schemas.openxmlformats.org/officeDocument/2006/relationships/hyperlink" Target="https://www.researchgate.net/profile/Nguyen-Tien-32/publication/338752307_The_role_of_international_marketing_in_international_business_strategy/links/632c5662873eca0c00a8f7ae/The-role-of-international-marketing-in-international-business-strategy.pdf" TargetMode="External"/><Relationship Id="rId5" Type="http://schemas.openxmlformats.org/officeDocument/2006/relationships/hyperlink" Target="https://www.sciencedirect.com/science/article/pii/S1090951620300067" TargetMode="External"/><Relationship Id="rId6" Type="http://schemas.openxmlformats.org/officeDocument/2006/relationships/hyperlink" Target="https://link.springer.com/article/10.1057/s41267-020-00374-2" TargetMode="External"/><Relationship Id="rId7" Type="http://schemas.openxmlformats.org/officeDocument/2006/relationships/hyperlink" Target="https://www.ejbmr.org/index.php/ejbmr/article/view/631" TargetMode="External"/><Relationship Id="rId8" Type="http://schemas.openxmlformats.org/officeDocument/2006/relationships/hyperlink" Target="https://www.sciencedirect.com/science/article/pii/S109095162030054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mt="31000"/>
          </a:blip>
          <a:stretch>
            <a:fillRect/>
          </a:stretch>
        </a:blipFill>
      </p:bgPr>
    </p:bg>
    <p:spTree>
      <p:nvGrpSpPr>
        <p:cNvPr id="87" name="Shape 87"/>
        <p:cNvGrpSpPr/>
        <p:nvPr/>
      </p:nvGrpSpPr>
      <p:grpSpPr>
        <a:xfrm>
          <a:off x="0" y="0"/>
          <a:ext cx="0" cy="0"/>
          <a:chOff x="0" y="0"/>
          <a:chExt cx="0" cy="0"/>
        </a:xfrm>
      </p:grpSpPr>
      <p:sp>
        <p:nvSpPr>
          <p:cNvPr id="88" name="Google Shape;88;p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dk1"/>
              </a:buClr>
              <a:buSzPts val="6000"/>
              <a:buFont typeface="Arial"/>
              <a:buNone/>
            </a:pPr>
            <a:r>
              <a:rPr b="1" lang="en-US">
                <a:latin typeface="Arial"/>
                <a:ea typeface="Arial"/>
                <a:cs typeface="Arial"/>
                <a:sym typeface="Arial"/>
              </a:rPr>
              <a:t>International Business Communications </a:t>
            </a:r>
            <a:endParaRPr>
              <a:latin typeface="Arial"/>
              <a:ea typeface="Arial"/>
              <a:cs typeface="Arial"/>
              <a:sym typeface="Arial"/>
            </a:endParaRPr>
          </a:p>
        </p:txBody>
      </p:sp>
      <p:sp>
        <p:nvSpPr>
          <p:cNvPr id="89" name="Google Shape;89;p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br>
              <a:rPr b="0" lang="en-US">
                <a:latin typeface="Arial"/>
                <a:ea typeface="Arial"/>
                <a:cs typeface="Arial"/>
                <a:sym typeface="Arial"/>
              </a:rPr>
            </a:br>
            <a:r>
              <a:rPr b="1" i="1" lang="en-US">
                <a:latin typeface="Arial"/>
                <a:ea typeface="Arial"/>
                <a:cs typeface="Arial"/>
                <a:sym typeface="Arial"/>
              </a:rPr>
              <a:t>Student Name: Irina Midrigan 2020527</a:t>
            </a:r>
            <a:br>
              <a:rPr b="0" lang="en-US">
                <a:latin typeface="Arial"/>
                <a:ea typeface="Arial"/>
                <a:cs typeface="Arial"/>
                <a:sym typeface="Arial"/>
              </a:rPr>
            </a:br>
            <a:r>
              <a:rPr b="1" i="1" lang="en-US">
                <a:latin typeface="Arial"/>
                <a:ea typeface="Arial"/>
                <a:cs typeface="Arial"/>
                <a:sym typeface="Arial"/>
              </a:rPr>
              <a:t>Student Name: Valentin Susanu 2019937</a:t>
            </a:r>
            <a:br>
              <a:rPr b="0" lang="en-US">
                <a:latin typeface="Arial"/>
                <a:ea typeface="Arial"/>
                <a:cs typeface="Arial"/>
                <a:sym typeface="Arial"/>
              </a:rPr>
            </a:br>
            <a:r>
              <a:rPr b="1" i="1" lang="en-US">
                <a:latin typeface="Arial"/>
                <a:ea typeface="Arial"/>
                <a:cs typeface="Arial"/>
                <a:sym typeface="Arial"/>
              </a:rPr>
              <a:t>Course ID: LCBB6001</a:t>
            </a:r>
            <a:endParaRPr>
              <a:latin typeface="Arial"/>
              <a:ea typeface="Arial"/>
              <a:cs typeface="Arial"/>
              <a:sym typeface="Arial"/>
            </a:endParaRPr>
          </a:p>
        </p:txBody>
      </p:sp>
      <p:pic>
        <p:nvPicPr>
          <p:cNvPr id="90" name="Google Shape;90;p1"/>
          <p:cNvPicPr preferRelativeResize="0"/>
          <p:nvPr/>
        </p:nvPicPr>
        <p:blipFill rotWithShape="1">
          <a:blip r:embed="rId4">
            <a:alphaModFix/>
          </a:blip>
          <a:srcRect b="0" l="0" r="0" t="0"/>
          <a:stretch/>
        </p:blipFill>
        <p:spPr>
          <a:xfrm>
            <a:off x="11433197" y="154957"/>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91" name="Google Shape;91;p1"/>
          <p:cNvPicPr preferRelativeResize="0"/>
          <p:nvPr/>
        </p:nvPicPr>
        <p:blipFill rotWithShape="1">
          <a:blip r:embed="rId5">
            <a:alphaModFix/>
          </a:blip>
          <a:srcRect b="0" l="0" r="0" t="0"/>
          <a:stretch/>
        </p:blipFill>
        <p:spPr>
          <a:xfrm>
            <a:off x="149629" y="145454"/>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Arial"/>
              <a:buNone/>
            </a:pPr>
            <a:r>
              <a:rPr b="1" lang="en-US">
                <a:latin typeface="Arial"/>
                <a:ea typeface="Arial"/>
                <a:cs typeface="Arial"/>
                <a:sym typeface="Arial"/>
              </a:rPr>
              <a:t>Introduction to the context</a:t>
            </a:r>
            <a:endParaRPr>
              <a:latin typeface="Arial"/>
              <a:ea typeface="Arial"/>
              <a:cs typeface="Arial"/>
              <a:sym typeface="Arial"/>
            </a:endParaRPr>
          </a:p>
        </p:txBody>
      </p:sp>
      <p:sp>
        <p:nvSpPr>
          <p:cNvPr id="98" name="Google Shape;98;p2"/>
          <p:cNvSpPr txBox="1"/>
          <p:nvPr>
            <p:ph idx="1" type="body"/>
          </p:nvPr>
        </p:nvSpPr>
        <p:spPr>
          <a:xfrm>
            <a:off x="0" y="5066379"/>
            <a:ext cx="12001500"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90000"/>
              </a:lnSpc>
              <a:spcBef>
                <a:spcPts val="0"/>
              </a:spcBef>
              <a:spcAft>
                <a:spcPts val="0"/>
              </a:spcAft>
              <a:buClr>
                <a:schemeClr val="dk1"/>
              </a:buClr>
              <a:buSzPts val="1800"/>
              <a:buChar char="•"/>
            </a:pPr>
            <a:r>
              <a:rPr lang="en-US" sz="1800">
                <a:latin typeface="Arial"/>
                <a:ea typeface="Arial"/>
                <a:cs typeface="Arial"/>
                <a:sym typeface="Arial"/>
              </a:rPr>
              <a:t>I</a:t>
            </a:r>
            <a:r>
              <a:rPr lang="en-US" sz="1800">
                <a:latin typeface="Arial"/>
                <a:ea typeface="Arial"/>
                <a:cs typeface="Arial"/>
                <a:sym typeface="Arial"/>
              </a:rPr>
              <a:t>nternational business communication is parallel to regular business communication only apart from the factor that it operates cross-culturally. </a:t>
            </a:r>
            <a:endParaRPr sz="1800">
              <a:latin typeface="Arial"/>
              <a:ea typeface="Arial"/>
              <a:cs typeface="Arial"/>
              <a:sym typeface="Arial"/>
            </a:endParaRPr>
          </a:p>
          <a:p>
            <a:pPr indent="-228600" lvl="0" marL="228600" rtl="0" algn="ctr">
              <a:lnSpc>
                <a:spcPct val="90000"/>
              </a:lnSpc>
              <a:spcBef>
                <a:spcPts val="1000"/>
              </a:spcBef>
              <a:spcAft>
                <a:spcPts val="0"/>
              </a:spcAft>
              <a:buClr>
                <a:schemeClr val="dk1"/>
              </a:buClr>
              <a:buSzPts val="1800"/>
              <a:buChar char="•"/>
            </a:pPr>
            <a:r>
              <a:rPr lang="en-US" sz="1800">
                <a:latin typeface="Arial"/>
                <a:ea typeface="Arial"/>
                <a:cs typeface="Arial"/>
                <a:sym typeface="Arial"/>
              </a:rPr>
              <a:t>There are a number of factors that can be considered within the discussion of international business communication which are language barriers, varying business practices, and the application of technology. </a:t>
            </a:r>
            <a:br>
              <a:rPr lang="en-US" sz="1800">
                <a:latin typeface="Arial"/>
                <a:ea typeface="Arial"/>
                <a:cs typeface="Arial"/>
                <a:sym typeface="Arial"/>
              </a:rPr>
            </a:br>
            <a:endParaRPr sz="1800">
              <a:latin typeface="Arial"/>
              <a:ea typeface="Arial"/>
              <a:cs typeface="Arial"/>
              <a:sym typeface="Arial"/>
            </a:endParaRPr>
          </a:p>
        </p:txBody>
      </p:sp>
      <p:pic>
        <p:nvPicPr>
          <p:cNvPr id="99" name="Google Shape;99;p2"/>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00" name="Google Shape;100;p2"/>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International Business Communication Technology" id="101" name="Google Shape;101;p2"/>
          <p:cNvPicPr preferRelativeResize="0"/>
          <p:nvPr/>
        </p:nvPicPr>
        <p:blipFill rotWithShape="1">
          <a:blip r:embed="rId5">
            <a:alphaModFix/>
          </a:blip>
          <a:srcRect b="0" l="0" r="0" t="0"/>
          <a:stretch/>
        </p:blipFill>
        <p:spPr>
          <a:xfrm>
            <a:off x="2428875" y="1755363"/>
            <a:ext cx="7143750" cy="2667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3"/>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Arial"/>
              <a:buNone/>
            </a:pPr>
            <a:r>
              <a:rPr b="1" lang="en-US">
                <a:latin typeface="Arial"/>
                <a:ea typeface="Arial"/>
                <a:cs typeface="Arial"/>
                <a:sym typeface="Arial"/>
              </a:rPr>
              <a:t>Company Background </a:t>
            </a:r>
            <a:endParaRPr>
              <a:latin typeface="Arial"/>
              <a:ea typeface="Arial"/>
              <a:cs typeface="Arial"/>
              <a:sym typeface="Arial"/>
            </a:endParaRPr>
          </a:p>
        </p:txBody>
      </p:sp>
      <p:sp>
        <p:nvSpPr>
          <p:cNvPr id="108" name="Google Shape;108;p3"/>
          <p:cNvSpPr txBox="1"/>
          <p:nvPr>
            <p:ph idx="1" type="body"/>
          </p:nvPr>
        </p:nvSpPr>
        <p:spPr>
          <a:xfrm>
            <a:off x="0" y="3760094"/>
            <a:ext cx="12192000"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150000"/>
              </a:lnSpc>
              <a:spcBef>
                <a:spcPts val="0"/>
              </a:spcBef>
              <a:spcAft>
                <a:spcPts val="0"/>
              </a:spcAft>
              <a:buClr>
                <a:schemeClr val="dk1"/>
              </a:buClr>
              <a:buSzPts val="1600"/>
              <a:buChar char="•"/>
            </a:pPr>
            <a:r>
              <a:rPr b="1" i="1" lang="en-US" sz="1600">
                <a:latin typeface="Arial"/>
                <a:ea typeface="Arial"/>
                <a:cs typeface="Arial"/>
                <a:sym typeface="Arial"/>
              </a:rPr>
              <a:t>Rolls-Royce:  </a:t>
            </a:r>
            <a:r>
              <a:rPr lang="en-US" sz="1600">
                <a:latin typeface="Arial"/>
                <a:ea typeface="Arial"/>
                <a:cs typeface="Arial"/>
                <a:sym typeface="Arial"/>
              </a:rPr>
              <a:t>From the year 1884, Rolls-Royce grew to be one of the leading UK-based car manufacturing brands which have currently spread across the world. The company is headquartered in Derby, UK built on the partnership of Charles Rolls and Henry Royce. Rolls-Royce has always worked with the mission of crafting durable as well as enduring vehicles.  </a:t>
            </a:r>
            <a:endParaRPr/>
          </a:p>
          <a:p>
            <a:pPr indent="-228600" lvl="0" marL="228600" rtl="0" algn="ctr">
              <a:lnSpc>
                <a:spcPct val="150000"/>
              </a:lnSpc>
              <a:spcBef>
                <a:spcPts val="1000"/>
              </a:spcBef>
              <a:spcAft>
                <a:spcPts val="0"/>
              </a:spcAft>
              <a:buClr>
                <a:schemeClr val="dk1"/>
              </a:buClr>
              <a:buSzPts val="1600"/>
              <a:buChar char="•"/>
            </a:pPr>
            <a:r>
              <a:rPr b="1" i="1" lang="en-US" sz="1600">
                <a:latin typeface="Arial"/>
                <a:ea typeface="Arial"/>
                <a:cs typeface="Arial"/>
                <a:sym typeface="Arial"/>
              </a:rPr>
              <a:t>SAIC Motor: </a:t>
            </a:r>
            <a:r>
              <a:rPr lang="en-US" sz="1600">
                <a:latin typeface="Arial"/>
                <a:ea typeface="Arial"/>
                <a:cs typeface="Arial"/>
                <a:sym typeface="Arial"/>
              </a:rPr>
              <a:t>SAIC Motor is regarded as one of the largest car manufacturers in China which had been able to sell 5.3 million vehicles in the year 2022. It ranks as one of the first and foremost automobile brands in China for 17 years at a stretch. Science Applications International Corporation (SAIC), Inc. has become an integral part of the Chinese automobile industry and now it is aiming to expand its functions in terms of joint ventures with the UK automobile brand Rolls-Royce (saicmotor.com, 2023). </a:t>
            </a:r>
            <a:endParaRPr/>
          </a:p>
          <a:p>
            <a:pPr indent="0" lvl="0" marL="0" rtl="0" algn="ctr">
              <a:lnSpc>
                <a:spcPct val="150000"/>
              </a:lnSpc>
              <a:spcBef>
                <a:spcPts val="1000"/>
              </a:spcBef>
              <a:spcAft>
                <a:spcPts val="0"/>
              </a:spcAft>
              <a:buClr>
                <a:schemeClr val="dk1"/>
              </a:buClr>
              <a:buSzPts val="1600"/>
              <a:buNone/>
            </a:pPr>
            <a:br>
              <a:rPr lang="en-US" sz="1600">
                <a:latin typeface="Arial"/>
                <a:ea typeface="Arial"/>
                <a:cs typeface="Arial"/>
                <a:sym typeface="Arial"/>
              </a:rPr>
            </a:br>
            <a:endParaRPr sz="1600">
              <a:latin typeface="Arial"/>
              <a:ea typeface="Arial"/>
              <a:cs typeface="Arial"/>
              <a:sym typeface="Arial"/>
            </a:endParaRPr>
          </a:p>
        </p:txBody>
      </p:sp>
      <p:pic>
        <p:nvPicPr>
          <p:cNvPr id="109" name="Google Shape;109;p3"/>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10" name="Google Shape;110;p3"/>
          <p:cNvPicPr preferRelativeResize="0"/>
          <p:nvPr/>
        </p:nvPicPr>
        <p:blipFill rotWithShape="1">
          <a:blip r:embed="rId4">
            <a:alphaModFix/>
          </a:blip>
          <a:srcRect b="0" l="0" r="0" t="0"/>
          <a:stretch/>
        </p:blipFill>
        <p:spPr>
          <a:xfrm>
            <a:off x="0" y="7937"/>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descr="Rolls-Royce Logo, HD Png, Meaning, Information" id="111" name="Google Shape;111;p3"/>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descr="100+ Free Rolls Royce &amp; Car Images - Pixabay" id="112" name="Google Shape;112;p3"/>
          <p:cNvPicPr preferRelativeResize="0"/>
          <p:nvPr/>
        </p:nvPicPr>
        <p:blipFill rotWithShape="1">
          <a:blip r:embed="rId5">
            <a:alphaModFix/>
          </a:blip>
          <a:srcRect b="0" l="0" r="0" t="0"/>
          <a:stretch/>
        </p:blipFill>
        <p:spPr>
          <a:xfrm>
            <a:off x="1649185" y="1111348"/>
            <a:ext cx="3736689" cy="2491127"/>
          </a:xfrm>
          <a:prstGeom prst="rect">
            <a:avLst/>
          </a:prstGeom>
          <a:noFill/>
          <a:ln>
            <a:noFill/>
          </a:ln>
        </p:spPr>
      </p:pic>
      <p:pic>
        <p:nvPicPr>
          <p:cNvPr descr="SAIC Motor: Here Technologies to support SAIC Group's expansion outside  China, ET Auto" id="113" name="Google Shape;113;p3"/>
          <p:cNvPicPr preferRelativeResize="0"/>
          <p:nvPr/>
        </p:nvPicPr>
        <p:blipFill rotWithShape="1">
          <a:blip r:embed="rId6">
            <a:alphaModFix/>
          </a:blip>
          <a:srcRect b="0" l="0" r="0" t="0"/>
          <a:stretch/>
        </p:blipFill>
        <p:spPr>
          <a:xfrm>
            <a:off x="5905500" y="1194387"/>
            <a:ext cx="4281045" cy="240808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4"/>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Arial"/>
              <a:buNone/>
            </a:pPr>
            <a:r>
              <a:rPr b="1" lang="en-US">
                <a:latin typeface="Arial"/>
                <a:ea typeface="Arial"/>
                <a:cs typeface="Arial"/>
                <a:sym typeface="Arial"/>
              </a:rPr>
              <a:t>Introduce the Chinese culture</a:t>
            </a:r>
            <a:endParaRPr>
              <a:latin typeface="Arial"/>
              <a:ea typeface="Arial"/>
              <a:cs typeface="Arial"/>
              <a:sym typeface="Arial"/>
            </a:endParaRPr>
          </a:p>
        </p:txBody>
      </p:sp>
      <p:sp>
        <p:nvSpPr>
          <p:cNvPr id="120" name="Google Shape;120;p4"/>
          <p:cNvSpPr txBox="1"/>
          <p:nvPr>
            <p:ph idx="1" type="body"/>
          </p:nvPr>
        </p:nvSpPr>
        <p:spPr>
          <a:xfrm>
            <a:off x="0" y="4543865"/>
            <a:ext cx="12192000"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90000"/>
              </a:lnSpc>
              <a:spcBef>
                <a:spcPts val="0"/>
              </a:spcBef>
              <a:spcAft>
                <a:spcPts val="0"/>
              </a:spcAft>
              <a:buClr>
                <a:schemeClr val="dk1"/>
              </a:buClr>
              <a:buSzPts val="2000"/>
              <a:buChar char="•"/>
            </a:pPr>
            <a:r>
              <a:rPr lang="en-US" sz="2000">
                <a:latin typeface="Arial"/>
                <a:ea typeface="Arial"/>
                <a:cs typeface="Arial"/>
                <a:sym typeface="Arial"/>
              </a:rPr>
              <a:t>Though</a:t>
            </a:r>
            <a:r>
              <a:rPr b="1" lang="en-US" sz="2000">
                <a:latin typeface="Arial"/>
                <a:ea typeface="Arial"/>
                <a:cs typeface="Arial"/>
                <a:sym typeface="Arial"/>
              </a:rPr>
              <a:t> </a:t>
            </a:r>
            <a:r>
              <a:rPr lang="en-US" sz="2000">
                <a:latin typeface="Arial"/>
                <a:ea typeface="Arial"/>
                <a:cs typeface="Arial"/>
                <a:sym typeface="Arial"/>
              </a:rPr>
              <a:t>SAIC Motor is an American technology company, its work base is highly backed up by Chinese workers and almost 85% of its employees are Chinese. </a:t>
            </a:r>
            <a:endParaRPr sz="2000">
              <a:latin typeface="Arial"/>
              <a:ea typeface="Arial"/>
              <a:cs typeface="Arial"/>
              <a:sym typeface="Arial"/>
            </a:endParaRPr>
          </a:p>
          <a:p>
            <a:pPr indent="-228600" lvl="0" marL="228600" rtl="0" algn="ctr">
              <a:lnSpc>
                <a:spcPct val="90000"/>
              </a:lnSpc>
              <a:spcBef>
                <a:spcPts val="1000"/>
              </a:spcBef>
              <a:spcAft>
                <a:spcPts val="0"/>
              </a:spcAft>
              <a:buClr>
                <a:schemeClr val="dk1"/>
              </a:buClr>
              <a:buSzPts val="2000"/>
              <a:buChar char="•"/>
            </a:pPr>
            <a:r>
              <a:rPr lang="en-US" sz="2000">
                <a:latin typeface="Arial"/>
                <a:ea typeface="Arial"/>
                <a:cs typeface="Arial"/>
                <a:sym typeface="Arial"/>
              </a:rPr>
              <a:t>The company’s current attempt to participate in a joint venture for establishing a manufacturing unit of Rolls-Royce in China would entail the attempt of reducing the crucial issue of cultural and other points of differences between the UK and China. </a:t>
            </a:r>
            <a:endParaRPr sz="2000">
              <a:latin typeface="Arial"/>
              <a:ea typeface="Arial"/>
              <a:cs typeface="Arial"/>
              <a:sym typeface="Arial"/>
            </a:endParaRPr>
          </a:p>
        </p:txBody>
      </p:sp>
      <p:pic>
        <p:nvPicPr>
          <p:cNvPr id="121" name="Google Shape;121;p4"/>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22" name="Google Shape;122;p4"/>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Chinese business culture" id="123" name="Google Shape;123;p4"/>
          <p:cNvPicPr preferRelativeResize="0"/>
          <p:nvPr/>
        </p:nvPicPr>
        <p:blipFill rotWithShape="1">
          <a:blip r:embed="rId5">
            <a:alphaModFix/>
          </a:blip>
          <a:srcRect b="0" l="0" r="0" t="0"/>
          <a:stretch/>
        </p:blipFill>
        <p:spPr>
          <a:xfrm>
            <a:off x="4095750" y="1111348"/>
            <a:ext cx="4611150" cy="307218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5"/>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Arial"/>
              <a:buNone/>
            </a:pPr>
            <a:r>
              <a:rPr b="1" lang="en-US" sz="3600">
                <a:latin typeface="Arial"/>
                <a:ea typeface="Arial"/>
                <a:cs typeface="Arial"/>
                <a:sym typeface="Arial"/>
              </a:rPr>
              <a:t>Main differences between the UK and China</a:t>
            </a:r>
            <a:endParaRPr sz="3600">
              <a:latin typeface="Arial"/>
              <a:ea typeface="Arial"/>
              <a:cs typeface="Arial"/>
              <a:sym typeface="Arial"/>
            </a:endParaRPr>
          </a:p>
        </p:txBody>
      </p:sp>
      <p:sp>
        <p:nvSpPr>
          <p:cNvPr id="130" name="Google Shape;130;p5"/>
          <p:cNvSpPr txBox="1"/>
          <p:nvPr>
            <p:ph idx="1" type="body"/>
          </p:nvPr>
        </p:nvSpPr>
        <p:spPr>
          <a:xfrm>
            <a:off x="0" y="4298937"/>
            <a:ext cx="12192000"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150000"/>
              </a:lnSpc>
              <a:spcBef>
                <a:spcPts val="0"/>
              </a:spcBef>
              <a:spcAft>
                <a:spcPts val="0"/>
              </a:spcAft>
              <a:buClr>
                <a:schemeClr val="dk1"/>
              </a:buClr>
              <a:buSzPts val="1600"/>
              <a:buChar char="•"/>
            </a:pPr>
            <a:r>
              <a:rPr b="1" i="1" lang="en-US" sz="1600">
                <a:latin typeface="Arial"/>
                <a:ea typeface="Arial"/>
                <a:cs typeface="Arial"/>
                <a:sym typeface="Arial"/>
              </a:rPr>
              <a:t>Language Barriers</a:t>
            </a:r>
            <a:endParaRPr b="1" i="1" sz="1600">
              <a:latin typeface="Arial"/>
              <a:ea typeface="Arial"/>
              <a:cs typeface="Arial"/>
              <a:sym typeface="Arial"/>
            </a:endParaRPr>
          </a:p>
          <a:p>
            <a:pPr indent="-228600" lvl="0" marL="228600" rtl="0" algn="ctr">
              <a:lnSpc>
                <a:spcPct val="150000"/>
              </a:lnSpc>
              <a:spcBef>
                <a:spcPts val="0"/>
              </a:spcBef>
              <a:spcAft>
                <a:spcPts val="0"/>
              </a:spcAft>
              <a:buSzPts val="1600"/>
              <a:buFont typeface="Arial"/>
              <a:buChar char="•"/>
            </a:pPr>
            <a:r>
              <a:rPr b="1" i="1" lang="en-US" sz="1600">
                <a:latin typeface="Arial"/>
                <a:ea typeface="Arial"/>
                <a:cs typeface="Arial"/>
                <a:sym typeface="Arial"/>
              </a:rPr>
              <a:t>Learning Enviroment</a:t>
            </a:r>
            <a:endParaRPr b="1" i="1" sz="1600">
              <a:latin typeface="Arial"/>
              <a:ea typeface="Arial"/>
              <a:cs typeface="Arial"/>
              <a:sym typeface="Arial"/>
            </a:endParaRPr>
          </a:p>
          <a:p>
            <a:pPr indent="-228600" lvl="0" marL="228600" rtl="0" algn="ctr">
              <a:lnSpc>
                <a:spcPct val="150000"/>
              </a:lnSpc>
              <a:spcBef>
                <a:spcPts val="0"/>
              </a:spcBef>
              <a:spcAft>
                <a:spcPts val="0"/>
              </a:spcAft>
              <a:buSzPts val="1600"/>
              <a:buFont typeface="Arial"/>
              <a:buChar char="•"/>
            </a:pPr>
            <a:r>
              <a:rPr b="1" i="1" lang="en-US" sz="1600">
                <a:latin typeface="Arial"/>
                <a:ea typeface="Arial"/>
                <a:cs typeface="Arial"/>
                <a:sym typeface="Arial"/>
              </a:rPr>
              <a:t>Enviromental Differences</a:t>
            </a:r>
            <a:endParaRPr b="1" i="1" sz="1600">
              <a:latin typeface="Arial"/>
              <a:ea typeface="Arial"/>
              <a:cs typeface="Arial"/>
              <a:sym typeface="Arial"/>
            </a:endParaRPr>
          </a:p>
          <a:p>
            <a:pPr indent="-228600" lvl="0" marL="228600" rtl="0" algn="ctr">
              <a:lnSpc>
                <a:spcPct val="150000"/>
              </a:lnSpc>
              <a:spcBef>
                <a:spcPts val="0"/>
              </a:spcBef>
              <a:spcAft>
                <a:spcPts val="0"/>
              </a:spcAft>
              <a:buSzPts val="1600"/>
              <a:buFont typeface="Arial"/>
              <a:buChar char="•"/>
            </a:pPr>
            <a:r>
              <a:rPr b="1" i="1" lang="en-US" sz="1600">
                <a:latin typeface="Arial"/>
                <a:ea typeface="Arial"/>
                <a:cs typeface="Arial"/>
                <a:sym typeface="Arial"/>
              </a:rPr>
              <a:t>Social Culture</a:t>
            </a:r>
            <a:endParaRPr b="1" i="1" sz="1600">
              <a:latin typeface="Arial"/>
              <a:ea typeface="Arial"/>
              <a:cs typeface="Arial"/>
              <a:sym typeface="Arial"/>
            </a:endParaRPr>
          </a:p>
          <a:p>
            <a:pPr indent="-228600" lvl="0" marL="228600" rtl="0" algn="ctr">
              <a:lnSpc>
                <a:spcPct val="150000"/>
              </a:lnSpc>
              <a:spcBef>
                <a:spcPts val="0"/>
              </a:spcBef>
              <a:spcAft>
                <a:spcPts val="0"/>
              </a:spcAft>
              <a:buSzPts val="1600"/>
              <a:buFont typeface="Arial"/>
              <a:buChar char="•"/>
            </a:pPr>
            <a:r>
              <a:t/>
            </a:r>
            <a:endParaRPr b="1" i="1" sz="1600">
              <a:latin typeface="Arial"/>
              <a:ea typeface="Arial"/>
              <a:cs typeface="Arial"/>
              <a:sym typeface="Arial"/>
            </a:endParaRPr>
          </a:p>
        </p:txBody>
      </p:sp>
      <p:pic>
        <p:nvPicPr>
          <p:cNvPr id="131" name="Google Shape;131;p5"/>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32" name="Google Shape;132;p5"/>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Development Paths of the UK and China at Different Historical Times:  Similarities and Differences - The World Financial Review" id="133" name="Google Shape;133;p5"/>
          <p:cNvPicPr preferRelativeResize="0"/>
          <p:nvPr/>
        </p:nvPicPr>
        <p:blipFill rotWithShape="1">
          <a:blip r:embed="rId5">
            <a:alphaModFix/>
          </a:blip>
          <a:srcRect b="0" l="0" r="0" t="0"/>
          <a:stretch/>
        </p:blipFill>
        <p:spPr>
          <a:xfrm>
            <a:off x="3275012" y="1125326"/>
            <a:ext cx="5641975" cy="317361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8"/>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Arial"/>
              <a:buNone/>
            </a:pPr>
            <a:r>
              <a:rPr b="1" lang="en-US" sz="3600">
                <a:latin typeface="Arial"/>
                <a:ea typeface="Arial"/>
                <a:cs typeface="Arial"/>
                <a:sym typeface="Arial"/>
              </a:rPr>
              <a:t>Success and failure factors of joint ventures</a:t>
            </a:r>
            <a:endParaRPr sz="3600">
              <a:latin typeface="Arial"/>
              <a:ea typeface="Arial"/>
              <a:cs typeface="Arial"/>
              <a:sym typeface="Arial"/>
            </a:endParaRPr>
          </a:p>
        </p:txBody>
      </p:sp>
      <p:sp>
        <p:nvSpPr>
          <p:cNvPr id="140" name="Google Shape;140;p8"/>
          <p:cNvSpPr txBox="1"/>
          <p:nvPr>
            <p:ph idx="1" type="body"/>
          </p:nvPr>
        </p:nvSpPr>
        <p:spPr>
          <a:xfrm>
            <a:off x="0" y="4543865"/>
            <a:ext cx="12192000" cy="1633098"/>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dk1"/>
              </a:buClr>
              <a:buSzPts val="1600"/>
              <a:buNone/>
            </a:pPr>
            <a:r>
              <a:rPr b="1" i="1" lang="en-US" sz="1600">
                <a:latin typeface="Arial"/>
                <a:ea typeface="Arial"/>
                <a:cs typeface="Arial"/>
                <a:sym typeface="Arial"/>
              </a:rPr>
              <a:t>Factors for success</a:t>
            </a:r>
            <a:endParaRPr sz="1600">
              <a:latin typeface="Arial"/>
              <a:ea typeface="Arial"/>
              <a:cs typeface="Arial"/>
              <a:sym typeface="Arial"/>
            </a:endParaRPr>
          </a:p>
          <a:p>
            <a:pPr indent="-228600" lvl="0" marL="228600" rtl="0" algn="ctr">
              <a:lnSpc>
                <a:spcPct val="90000"/>
              </a:lnSpc>
              <a:spcBef>
                <a:spcPts val="1000"/>
              </a:spcBef>
              <a:spcAft>
                <a:spcPts val="0"/>
              </a:spcAft>
              <a:buClr>
                <a:schemeClr val="dk1"/>
              </a:buClr>
              <a:buSzPts val="1600"/>
              <a:buChar char="•"/>
            </a:pPr>
            <a:r>
              <a:rPr i="1" lang="en-US" sz="1600">
                <a:latin typeface="Arial"/>
                <a:ea typeface="Arial"/>
                <a:cs typeface="Arial"/>
                <a:sym typeface="Arial"/>
              </a:rPr>
              <a:t>Careful business planning</a:t>
            </a:r>
            <a:r>
              <a:rPr lang="en-US" sz="1600">
                <a:latin typeface="Arial"/>
                <a:ea typeface="Arial"/>
                <a:cs typeface="Arial"/>
                <a:sym typeface="Arial"/>
              </a:rPr>
              <a:t> </a:t>
            </a:r>
            <a:endParaRPr/>
          </a:p>
          <a:p>
            <a:pPr indent="-228600" lvl="0" marL="228600" rtl="0" algn="ctr">
              <a:lnSpc>
                <a:spcPct val="90000"/>
              </a:lnSpc>
              <a:spcBef>
                <a:spcPts val="1000"/>
              </a:spcBef>
              <a:spcAft>
                <a:spcPts val="0"/>
              </a:spcAft>
              <a:buClr>
                <a:schemeClr val="dk1"/>
              </a:buClr>
              <a:buSzPts val="1600"/>
              <a:buChar char="•"/>
            </a:pPr>
            <a:r>
              <a:rPr i="1" lang="en-US" sz="1600">
                <a:latin typeface="Arial"/>
                <a:ea typeface="Arial"/>
                <a:cs typeface="Arial"/>
                <a:sym typeface="Arial"/>
              </a:rPr>
              <a:t>Organisational communication</a:t>
            </a:r>
            <a:endParaRPr i="1" sz="1600">
              <a:latin typeface="Arial"/>
              <a:ea typeface="Arial"/>
              <a:cs typeface="Arial"/>
              <a:sym typeface="Arial"/>
            </a:endParaRPr>
          </a:p>
          <a:p>
            <a:pPr indent="-228600" lvl="0" marL="228600" rtl="0" algn="ctr">
              <a:lnSpc>
                <a:spcPct val="90000"/>
              </a:lnSpc>
              <a:spcBef>
                <a:spcPts val="1000"/>
              </a:spcBef>
              <a:spcAft>
                <a:spcPts val="0"/>
              </a:spcAft>
              <a:buSzPts val="1600"/>
              <a:buFont typeface="Arial"/>
              <a:buChar char="•"/>
            </a:pPr>
            <a:r>
              <a:rPr i="1" lang="en-US" sz="1600">
                <a:latin typeface="Arial"/>
                <a:ea typeface="Arial"/>
                <a:cs typeface="Arial"/>
                <a:sym typeface="Arial"/>
              </a:rPr>
              <a:t>Trust building</a:t>
            </a:r>
            <a:endParaRPr i="1" sz="1600">
              <a:latin typeface="Arial"/>
              <a:ea typeface="Arial"/>
              <a:cs typeface="Arial"/>
              <a:sym typeface="Arial"/>
            </a:endParaRPr>
          </a:p>
        </p:txBody>
      </p:sp>
      <p:pic>
        <p:nvPicPr>
          <p:cNvPr id="141" name="Google Shape;141;p8"/>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id="142" name="Google Shape;142;p8"/>
          <p:cNvPicPr preferRelativeResize="0"/>
          <p:nvPr/>
        </p:nvPicPr>
        <p:blipFill rotWithShape="1">
          <a:blip r:embed="rId3">
            <a:alphaModFix/>
          </a:blip>
          <a:srcRect b="0" l="0" r="0" t="0"/>
          <a:stretch/>
        </p:blipFill>
        <p:spPr>
          <a:xfrm>
            <a:off x="11701975" y="15240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43" name="Google Shape;143;p8"/>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The Importance Of Business Communication - Definition, Types and Tips |  CloudTalk" id="144" name="Google Shape;144;p8"/>
          <p:cNvPicPr preferRelativeResize="0"/>
          <p:nvPr/>
        </p:nvPicPr>
        <p:blipFill rotWithShape="1">
          <a:blip r:embed="rId5">
            <a:alphaModFix/>
          </a:blip>
          <a:srcRect b="0" l="0" r="0" t="0"/>
          <a:stretch/>
        </p:blipFill>
        <p:spPr>
          <a:xfrm>
            <a:off x="3143250" y="1399511"/>
            <a:ext cx="5440362" cy="285619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9"/>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2800"/>
              <a:buFont typeface="Arial"/>
              <a:buNone/>
            </a:pPr>
            <a:r>
              <a:rPr b="1" lang="en-US" sz="2800">
                <a:latin typeface="Arial"/>
                <a:ea typeface="Arial"/>
                <a:cs typeface="Arial"/>
                <a:sym typeface="Arial"/>
              </a:rPr>
              <a:t>Success and failure factors of joint ventures- Continuation </a:t>
            </a:r>
            <a:endParaRPr sz="2800"/>
          </a:p>
        </p:txBody>
      </p:sp>
      <p:sp>
        <p:nvSpPr>
          <p:cNvPr id="151" name="Google Shape;151;p9"/>
          <p:cNvSpPr txBox="1"/>
          <p:nvPr>
            <p:ph idx="1" type="body"/>
          </p:nvPr>
        </p:nvSpPr>
        <p:spPr>
          <a:xfrm>
            <a:off x="0" y="4543865"/>
            <a:ext cx="12192000" cy="1633098"/>
          </a:xfrm>
          <a:prstGeom prst="rect">
            <a:avLst/>
          </a:prstGeom>
          <a:noFill/>
          <a:ln>
            <a:noFill/>
          </a:ln>
        </p:spPr>
        <p:txBody>
          <a:bodyPr anchorCtr="0" anchor="t" bIns="45700" lIns="91425" spcFirstLastPara="1" rIns="91425" wrap="square" tIns="45700">
            <a:normAutofit fontScale="25000"/>
          </a:bodyPr>
          <a:lstStyle/>
          <a:p>
            <a:pPr indent="0" lvl="0" marL="0" rtl="0" algn="ctr">
              <a:lnSpc>
                <a:spcPct val="170000"/>
              </a:lnSpc>
              <a:spcBef>
                <a:spcPts val="0"/>
              </a:spcBef>
              <a:spcAft>
                <a:spcPts val="0"/>
              </a:spcAft>
              <a:buClr>
                <a:schemeClr val="dk1"/>
              </a:buClr>
              <a:buSzPct val="100000"/>
              <a:buNone/>
            </a:pPr>
            <a:r>
              <a:rPr b="1" i="1" lang="en-US" sz="7200">
                <a:latin typeface="Arial"/>
                <a:ea typeface="Arial"/>
                <a:cs typeface="Arial"/>
                <a:sym typeface="Arial"/>
              </a:rPr>
              <a:t>Factors for failure </a:t>
            </a:r>
            <a:endParaRPr sz="7200">
              <a:latin typeface="Arial"/>
              <a:ea typeface="Arial"/>
              <a:cs typeface="Arial"/>
              <a:sym typeface="Arial"/>
            </a:endParaRPr>
          </a:p>
          <a:p>
            <a:pPr indent="-228600" lvl="0" marL="228600" rtl="0" algn="ctr">
              <a:lnSpc>
                <a:spcPct val="170000"/>
              </a:lnSpc>
              <a:spcBef>
                <a:spcPts val="1000"/>
              </a:spcBef>
              <a:spcAft>
                <a:spcPts val="0"/>
              </a:spcAft>
              <a:buClr>
                <a:schemeClr val="dk1"/>
              </a:buClr>
              <a:buSzPct val="100000"/>
              <a:buChar char="•"/>
            </a:pPr>
            <a:r>
              <a:rPr i="1" lang="en-US" sz="7200">
                <a:latin typeface="Arial"/>
                <a:ea typeface="Arial"/>
                <a:cs typeface="Arial"/>
                <a:sym typeface="Arial"/>
              </a:rPr>
              <a:t>Compatibility</a:t>
            </a:r>
            <a:endParaRPr i="1" sz="7200">
              <a:latin typeface="Arial"/>
              <a:ea typeface="Arial"/>
              <a:cs typeface="Arial"/>
              <a:sym typeface="Arial"/>
            </a:endParaRPr>
          </a:p>
          <a:p>
            <a:pPr indent="-228600" lvl="0" marL="228600" rtl="0" algn="ctr">
              <a:lnSpc>
                <a:spcPct val="170000"/>
              </a:lnSpc>
              <a:spcBef>
                <a:spcPts val="1000"/>
              </a:spcBef>
              <a:spcAft>
                <a:spcPts val="0"/>
              </a:spcAft>
              <a:buClr>
                <a:schemeClr val="dk1"/>
              </a:buClr>
              <a:buSzPct val="100000"/>
              <a:buChar char="•"/>
            </a:pPr>
            <a:r>
              <a:rPr i="1" lang="en-US" sz="7200">
                <a:latin typeface="Arial"/>
                <a:ea typeface="Arial"/>
                <a:cs typeface="Arial"/>
                <a:sym typeface="Arial"/>
              </a:rPr>
              <a:t>Profit expectations</a:t>
            </a:r>
            <a:r>
              <a:rPr lang="en-US" sz="7200">
                <a:latin typeface="Arial"/>
                <a:ea typeface="Arial"/>
                <a:cs typeface="Arial"/>
                <a:sym typeface="Arial"/>
              </a:rPr>
              <a:t> </a:t>
            </a:r>
            <a:endParaRPr/>
          </a:p>
        </p:txBody>
      </p:sp>
      <p:pic>
        <p:nvPicPr>
          <p:cNvPr id="152" name="Google Shape;152;p9"/>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53" name="Google Shape;153;p9"/>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Here's Why Effective Communication Can Make a Big Difference" id="154" name="Google Shape;154;p9"/>
          <p:cNvPicPr preferRelativeResize="0"/>
          <p:nvPr/>
        </p:nvPicPr>
        <p:blipFill rotWithShape="1">
          <a:blip r:embed="rId5">
            <a:alphaModFix/>
          </a:blip>
          <a:srcRect b="0" l="0" r="0" t="0"/>
          <a:stretch/>
        </p:blipFill>
        <p:spPr>
          <a:xfrm>
            <a:off x="3619500" y="977777"/>
            <a:ext cx="4507199" cy="369965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10"/>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2800"/>
              <a:buFont typeface="Arial"/>
              <a:buNone/>
            </a:pPr>
            <a:r>
              <a:rPr b="1" lang="en-US" sz="2800">
                <a:latin typeface="Arial"/>
                <a:ea typeface="Arial"/>
                <a:cs typeface="Arial"/>
                <a:sym typeface="Arial"/>
              </a:rPr>
              <a:t>Cultural sensitivity in China and the points of cultural differences with the UK</a:t>
            </a:r>
            <a:endParaRPr sz="2800">
              <a:latin typeface="Arial"/>
              <a:ea typeface="Arial"/>
              <a:cs typeface="Arial"/>
              <a:sym typeface="Arial"/>
            </a:endParaRPr>
          </a:p>
        </p:txBody>
      </p:sp>
      <p:sp>
        <p:nvSpPr>
          <p:cNvPr id="161" name="Google Shape;161;p10"/>
          <p:cNvSpPr txBox="1"/>
          <p:nvPr>
            <p:ph idx="1" type="body"/>
          </p:nvPr>
        </p:nvSpPr>
        <p:spPr>
          <a:xfrm>
            <a:off x="0" y="4396908"/>
            <a:ext cx="12191999"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90000"/>
              </a:lnSpc>
              <a:spcBef>
                <a:spcPts val="0"/>
              </a:spcBef>
              <a:spcAft>
                <a:spcPts val="0"/>
              </a:spcAft>
              <a:buClr>
                <a:schemeClr val="dk1"/>
              </a:buClr>
              <a:buSzPts val="1600"/>
              <a:buChar char="•"/>
            </a:pPr>
            <a:r>
              <a:rPr b="1" lang="en-US" sz="1600">
                <a:latin typeface="Arial"/>
                <a:ea typeface="Arial"/>
                <a:cs typeface="Arial"/>
                <a:sym typeface="Arial"/>
              </a:rPr>
              <a:t>Values brand reputation</a:t>
            </a:r>
            <a:endParaRPr/>
          </a:p>
          <a:p>
            <a:pPr indent="-228600" lvl="0" marL="228600" rtl="0" algn="ctr">
              <a:lnSpc>
                <a:spcPct val="90000"/>
              </a:lnSpc>
              <a:spcBef>
                <a:spcPts val="1000"/>
              </a:spcBef>
              <a:spcAft>
                <a:spcPts val="0"/>
              </a:spcAft>
              <a:buClr>
                <a:schemeClr val="dk1"/>
              </a:buClr>
              <a:buSzPts val="1600"/>
              <a:buChar char="•"/>
            </a:pPr>
            <a:r>
              <a:rPr b="1" lang="en-US" sz="1600">
                <a:latin typeface="Arial"/>
                <a:ea typeface="Arial"/>
                <a:cs typeface="Arial"/>
                <a:sym typeface="Arial"/>
              </a:rPr>
              <a:t>Trustworthiness and genuinity</a:t>
            </a:r>
            <a:endParaRPr b="1" sz="1600">
              <a:latin typeface="Arial"/>
              <a:ea typeface="Arial"/>
              <a:cs typeface="Arial"/>
              <a:sym typeface="Arial"/>
            </a:endParaRPr>
          </a:p>
          <a:p>
            <a:pPr indent="-228600" lvl="0" marL="228600" rtl="0" algn="ctr">
              <a:lnSpc>
                <a:spcPct val="90000"/>
              </a:lnSpc>
              <a:spcBef>
                <a:spcPts val="1000"/>
              </a:spcBef>
              <a:spcAft>
                <a:spcPts val="0"/>
              </a:spcAft>
              <a:buSzPts val="1600"/>
              <a:buFont typeface="Arial"/>
              <a:buChar char="•"/>
            </a:pPr>
            <a:r>
              <a:rPr b="1" lang="en-US" sz="1600">
                <a:latin typeface="Arial"/>
                <a:ea typeface="Arial"/>
                <a:cs typeface="Arial"/>
                <a:sym typeface="Arial"/>
              </a:rPr>
              <a:t>Cultural sensitivity</a:t>
            </a:r>
            <a:endParaRPr b="1" sz="1600">
              <a:latin typeface="Arial"/>
              <a:ea typeface="Arial"/>
              <a:cs typeface="Arial"/>
              <a:sym typeface="Arial"/>
            </a:endParaRPr>
          </a:p>
        </p:txBody>
      </p:sp>
      <p:pic>
        <p:nvPicPr>
          <p:cNvPr id="162" name="Google Shape;162;p10"/>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63" name="Google Shape;163;p10"/>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10 cultural differences between China and the US" id="164" name="Google Shape;164;p10"/>
          <p:cNvPicPr preferRelativeResize="0"/>
          <p:nvPr/>
        </p:nvPicPr>
        <p:blipFill rotWithShape="1">
          <a:blip r:embed="rId5">
            <a:alphaModFix/>
          </a:blip>
          <a:srcRect b="0" l="0" r="0" t="0"/>
          <a:stretch/>
        </p:blipFill>
        <p:spPr>
          <a:xfrm>
            <a:off x="3352800" y="1196122"/>
            <a:ext cx="4895849" cy="3266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1"/>
          <p:cNvSpPr txBox="1"/>
          <p:nvPr>
            <p:ph type="title"/>
          </p:nvPr>
        </p:nvSpPr>
        <p:spPr>
          <a:xfrm>
            <a:off x="838200" y="293914"/>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200"/>
              <a:buFont typeface="Arial"/>
              <a:buNone/>
            </a:pPr>
            <a:r>
              <a:rPr b="1" lang="en-US" sz="3200">
                <a:latin typeface="Arial"/>
                <a:ea typeface="Arial"/>
                <a:cs typeface="Arial"/>
                <a:sym typeface="Arial"/>
              </a:rPr>
              <a:t>Hofstede cultural Dimensions: UK and China</a:t>
            </a:r>
            <a:br>
              <a:rPr lang="en-US" sz="3200">
                <a:latin typeface="Arial"/>
                <a:ea typeface="Arial"/>
                <a:cs typeface="Arial"/>
                <a:sym typeface="Arial"/>
              </a:rPr>
            </a:br>
            <a:br>
              <a:rPr lang="en-US" sz="3200">
                <a:latin typeface="Arial"/>
                <a:ea typeface="Arial"/>
                <a:cs typeface="Arial"/>
                <a:sym typeface="Arial"/>
              </a:rPr>
            </a:br>
            <a:endParaRPr sz="3200">
              <a:latin typeface="Arial"/>
              <a:ea typeface="Arial"/>
              <a:cs typeface="Arial"/>
              <a:sym typeface="Arial"/>
            </a:endParaRPr>
          </a:p>
        </p:txBody>
      </p:sp>
      <p:sp>
        <p:nvSpPr>
          <p:cNvPr id="171" name="Google Shape;171;p11"/>
          <p:cNvSpPr txBox="1"/>
          <p:nvPr>
            <p:ph idx="1" type="body"/>
          </p:nvPr>
        </p:nvSpPr>
        <p:spPr>
          <a:xfrm>
            <a:off x="0" y="3853543"/>
            <a:ext cx="12192000" cy="2323420"/>
          </a:xfrm>
          <a:prstGeom prst="rect">
            <a:avLst/>
          </a:prstGeom>
          <a:noFill/>
          <a:ln>
            <a:noFill/>
          </a:ln>
        </p:spPr>
        <p:txBody>
          <a:bodyPr anchorCtr="0" anchor="t" bIns="45700" lIns="91425" spcFirstLastPara="1" rIns="91425" wrap="square" tIns="45700">
            <a:normAutofit lnSpcReduction="20000"/>
          </a:bodyPr>
          <a:lstStyle/>
          <a:p>
            <a:pPr indent="-238125" lvl="0" marL="228600" rtl="0" algn="ctr">
              <a:lnSpc>
                <a:spcPct val="150000"/>
              </a:lnSpc>
              <a:spcBef>
                <a:spcPts val="0"/>
              </a:spcBef>
              <a:spcAft>
                <a:spcPts val="0"/>
              </a:spcAft>
              <a:buClr>
                <a:schemeClr val="dk1"/>
              </a:buClr>
              <a:buSzPts val="2000"/>
              <a:buChar char="•"/>
            </a:pPr>
            <a:r>
              <a:rPr lang="en-US" sz="2000">
                <a:latin typeface="Arial"/>
                <a:ea typeface="Arial"/>
                <a:cs typeface="Arial"/>
                <a:sym typeface="Arial"/>
              </a:rPr>
              <a:t>Hofstede cultural Dimensions are based on information about differences between countries and how to manage such differences in terms of effective business activities. </a:t>
            </a:r>
            <a:endParaRPr sz="2000">
              <a:latin typeface="Arial"/>
              <a:ea typeface="Arial"/>
              <a:cs typeface="Arial"/>
              <a:sym typeface="Arial"/>
            </a:endParaRPr>
          </a:p>
          <a:p>
            <a:pPr indent="-238125" lvl="0" marL="228600" rtl="0" algn="ctr">
              <a:lnSpc>
                <a:spcPct val="150000"/>
              </a:lnSpc>
              <a:spcBef>
                <a:spcPts val="1000"/>
              </a:spcBef>
              <a:spcAft>
                <a:spcPts val="0"/>
              </a:spcAft>
              <a:buClr>
                <a:schemeClr val="dk1"/>
              </a:buClr>
              <a:buSzPts val="2000"/>
              <a:buChar char="•"/>
            </a:pPr>
            <a:r>
              <a:rPr lang="en-US" sz="2000">
                <a:latin typeface="Arial"/>
                <a:ea typeface="Arial"/>
                <a:cs typeface="Arial"/>
                <a:sym typeface="Arial"/>
              </a:rPr>
              <a:t>As per the discussion on the Hofstede cultural Dimensions with respect to China and the UK, the joint venture efficiency of the British and Chinese companies Rolls-Royce and SAIC Motor is to be discussed in the current task. </a:t>
            </a:r>
            <a:endParaRPr/>
          </a:p>
        </p:txBody>
      </p:sp>
      <p:sp>
        <p:nvSpPr>
          <p:cNvPr descr="data:image/png;base64,iVBORw0KGgoAAAANSUhEUgAAAr0AAAEHCAYAAACjnf5WAAAAAXNSR0IArs4c6QAAIABJREFUeF7tnX+sXUed2Gd32+WlK4phl9rJerd2ECsVh61kJ6gqIASCdbPCahwIKipxFckYhRfZUrQVYIXn+CUyiipl9dw4FsZSJMP+E1SCZBbILqJCIrsqiSO1wbQCkURsEjvll2FVxYjSVN/Lfm/mjs+5Z+7cOefMj8+TUPB7M3POfL7fM+dz58458xsvv/zyy4YfCEAAAhCAAAQgAAEIFEzgN5DegqNL1yAAAQhAAAIQgAAEJgSQXhIBAhCAAAQgAAEIQKB4Akhv8SGmgxCAAAQgAAEIQAACSC85AAEIQAACEIAABCBQPAGkt/gQ00EIQAACEIAABCAAAaSXHIAABCAAAQhAAAIQKJ4A0lt8iOkgBCAAAQhAAAIQgADSSw5AAAIQgAAEIAABCBRPAOktPsR0EAIQgAAEIAABCEAA6SUHIAABCEAAAhCAAASKJ4D0Fh9iOggBCEAAAhCAAAQggPSSAxCAAAQgAAEIQAACxRNAeosPMR2EAAQgAAEIQAACEEB6yQEIQAACEIAABCAAgeIJIL3Fh5gOQgACEIAABCAAAQggveQABCAAAQhAAAIQgEDxBJDe4kNMByEAAQhAAAIQgAAEkF5yAAIQgAAEIAABCECgeAJIb/EhpoMQgAAEIAABCEAAAkgvOQABCEAAAhCAAAQgUDwBpLf4ENNBCEAAAhCAAAQgAAGklxyAAAQgAAEIQAACECieANJbfIjpIAQgAAEIQAACEIAA0ksOQAACEIAABCAAAQgUTwDpLT7EdBACEIAABCAAAQhAAOklByAAAQhAAAIQgAAEiieA9BYfYjoIAQhAAAIQgAAEIID0kgMQgAAEIAABCEAAAsUTQHqLDzEdhAAEIAABCEAAAhBAeskBCEAAAhCAAAQgAIHiCSC9xYeYDkIAAhCAAAQgAAEIIL3kAAQgAAEIQAACEIBA8QSQ3uJDTAchAAEIQAACEIAABJBecgACEQg8++wz5tChVXPx4oVJa/v23WZWVw/OtOyWueuuI2bPnpsiHJ0mIAABCEAAAhDoIoD0dhHi7xDoIHDp0iVz550Hzd69N08kVv+9a9f1U/FV4d2//8CkzOXLl82xY+vmhhvegviSYRCAAAQgAIEBCCC9A0DmEGUTOHv2i+aRR75g7r//uNm0adOks08+ec488MDG9HcnThw3L7540Rw+vGZWVlYmZUSE19fXzNrautm2bXvZkOgdBCAAAQhAYGQCSO/IAeDw+RPokl6R3KZZXZ0RvuOOQ2bnzl35g6AHEIBAIwH50HvmzEOTv23ZcrXZ2Dgx/aAr48e99x5trLdjx5tnPkyDFwIQWI4A0rscP2pDYLqcoW15Q9tSBndZBCghAIHyCLgfiuXfp0+fmhFft9fucqjyqNAjCIxDAOkdhztHLYyAiu2jj35l0jP3IbW25Q3y8Juu8y0MCd2BQPUEmj7Ydq3n178LPHs5VPUwAQCBCASQ3ggQaaJuArJ+9/bb95uTJ09Plik03bS0jMqwLcm8xaHu/KH35RIIkV4ZK44e/eTcmeByidEzCPRLAOntly+tF05A5XXz5i0zryjTryePHLlnul5XxVeQyLo++Zs87KbLIgpHRfcgUCWBRZY3tI0nVYKj0xDogQDS2wNUmqyHwDLrdZvEuB5y9BQC9RCwP/DOezjN/daoHkL0FALDEEB6h+HMUQol0DYz476ZoWlNb9NbHwrFRLcgUCWBeUuddDmUDaZpnKgSHJ2GQE8EkN6ewNJsPQQWWdOrNzqezq4nP+hpvQTa1uc2yS1vc6k3T+j5cASQ3uFYc6SCCbhbDO/efeMVT17bX3EKiqaZnoIR0TUIVEfA3aRGATR9y8Nyp+rSgw6PQADpHQE6h4QABCAAgfIJtM30ivQ+/vi3Zj4Ytwly+ZToIQSGI4D0DseaI0EAAhCAQEUEFlnT2yTCFaGiqxAYhADSOwhmDgIBCEAAArUSsLchFgY8xFZrJtDvsQlUL7368MD5809NYtG0FtPdbaupzNiB5PgQgAAEIAABCEAAAu0EqpZe93VTTV9FtZVxNyMgySAAAQhAAAIQgAAE0iVQtfQ2PWQgT9Cur6+ZtbV1s23bduNTJt3wcmYQgAAEIAABCEAAAkIA6XX2OHelt+nhgrZduEipOglc+N7fm+/+tx8Fd/4dH9oeXJeKEIAABCAAAQj4Eahaen2WN8gDCPKzunpwSpT90f2Sq5ZSIr1ffvC7Qd29+o2vNn/60T8KqkslCEAAAhCAAAT8CVQtvYrJfrJ2377bZgQX6fVPplpLIr21Rp5+QwACEIBATgSqlt6mrWBFcs+de8Lcf/9xs2nTJoP05pTO45wr0jsOd44KgRwIPHrhpeDT/O3fNOadm68Krk9FCEBglkDV0uuz/znSyyXTRQDp7SLE3yFQL4F3ff2i+a8vhonv19+1BemtN3XoeQ8EqpdeYTpvvS4PsvWQdYU1ifQWFlC6A4GIBJDeiDBpCgJLEqheel988eLM/ufumxl4ZdmSGVZBdaS3giDTRQgEEkB6A8FRDQI9EKhaen3W9LobVkgMjh1bN2xO0UM2Ztok0ptp4DhtCAxAAOkdADKHgIAngaqlVxi52xDv2PHm6UNsypBtiD2zqdJiSG+lgafbEPAggPR6QKIIBAYiUL30DsSZwxRMAOktOLh0DQJLEkB6lwRIdQhEJID0RoRJU3USQHrrjDu9hoAPAaTXhxJlIDAMAaR3GM4cpWACSG/BwaVrEFiSANK7JECqQyAiAaQ3IkyaqpMA0ltn3Ok1BHwIIL0+lCgDgWEIIL3DcOYoBRNAegsOLl2DwJIEkN4lAVIdAhEJIL0RYdJUnQSQ3jrjTq8h4EMA6fWhRBkIDEOgaun90S9+ZR783s+DSa9d99rgulQshwDSW04s6QkEYhNAemMTrbc92SH23nuPTgGcPHna7Ny5a/pv9xWs+/bdNrPjbL3kXul59dL7+i/8ICgPfu9Vv2V+ePMfBtWlUlkEkN6y4klvIBCTANIbk2a9bYnwnj59ymxsnDDbtm03slvs7bfvNyq+Kry7dl0/Fd0TJ45PgK2uHqwXnNNzpBfp5WJYkgDSuyRAqkOgYAJIb8HBHahrKrR33HFoZmbXllqR4kce+cLM5lpt9QY67SQPg/QivUkmZk4nhfTmFC3OFQLDEkB6h+Vd4tFkVveBBzau2C3W7mvTrK7uJnvDDW8xe/bcVCKahfuE9CK9CycNFWYJIL1kBAQg0EYA6SU3liUgs7iPP/4t88EPfsh8/ON/Zi5evDBp0l7TO096N2/ewhKHfwgC0ov0Lns9Vl+/Nul1H5bYvftGc/jwmllZWZnmgq4301/cddeR0WYauh7+0NmQRx/9yuR0d+x489wZleoTHgALEUB6F8JF4QYCIrRnzjxk7LHWXdM7b3mDvc63dsBIL9Jb+zWwdP9rkl73YQkVRoGo4usOxs8++4w5dGjV7N9/YHDx7Xr4o+n85QZz7twTiO/SVwYNCAGklzxYlkDbmCS/f/HFi5OxV2Z/ZZz9kz/5NzMPsoks8xaHVyKA9CK9y16P1devSXr1azZ7Zlekdn19zaytrZstW642x46tG3cNWVO9vhPH5+GPprVyPPzRd2Tqah/prSveffTWllv7GzV3dlcnGHT5w5//+X82X/3qlw3LG5DeCQF5Ty+vLOvjEq2rzVqk1+ehCFuA5bU6Y/6EPvwx5jlz7PIIIL3lxXToHrVNGjQtabDPTT/A79178+Dfsg3NyPd4zPQy0+ubK5RrIVCL9NozoH/7t49N1pjJj7vOTJ4ylllfmf09f/6pSZkx1vR2PfxhS7yco770nTW9XOoxCSC9MWnW2VbbZII9A/zXf/3VK15ZJh/8jx795PTdvnXSm+010ov0ch0sSaAW6bW/OtOnht01sTLwijza4jjWmt6uhz+uvfYN5s47D07E3JZy1vQueUFQfYYA0ktCxCDgLnHQB3R1LHbH2abNKmKcR+5tIL1Ib+45PPr51ya97gNpOtgeOXKPef75v5vZNUiD0/U1XB9B7Hr4Y3X1kPnEJ/6jcZ9s5ivBPqJRb5tIb72xj91z+0008vyE7s6mx3HX9I7xDVvsPsduD+lFemPnVHXt1Sa9IrdN+73LujH5cXcFkt+N8TVb18Mfd999j7n77k8ad72bzl7z8Ed1l3IvHUZ6e8FKoxAIIoD0Ir1BiUOlVwjUIr1tbzWwZ0Z///f/oHHnoDGkt+vhj0996j+ZEyc2rnjTBNLL1R2TANIbkyZtQWA5Akgv0rtcBlHb1CK9EuqmXX/s5Q26TtbdI36M5Q2+D3/ITkf2K9hY3sBFHZMA0huTJm1BYDkCSC/Su1wGUbsq6bUFV5Y4qCBu3bp1Ko6u4OpmFWOsL+t6+MMVXJ3lfe6559icgms7CgGkNwpGGoFAFAJIL9IbJZFqbqSmmV6Js7sNcdNuP+42xPYe8UPnStfDH+42xE3bKg99zhyvHAJIbzmxpCf5E0B6kd78s3jkHtQmvSPj5vAQyIoA0ptVuDjZwgkgvUhv4Snef/eQ3v4ZcwQI5EoA6c01cpx3iQSQXqS3xLwetE9I76C4ORgEsiKA9GYVrmRP9i/u+u/ml7/4VdD5/bu7/9is/M4/CqpbWiWkF+ktLacH7w/SOzhyDgiBbAggvdmEKukTFem9/H/+b9A5/vt7/yXS+w/kkF6kN+giotIrBJBesgECEGgjgPSSGzEIIL0xKBqD9CK9cTKp4laQ3oqDT9ch0EEA6SVFYhBAemNQRHrN65HeOJlUcStIb8XBp+sQQHrJgQEIIL1xIDPTi/TGyaSKW6lJeh/83s/NkacuBUX7A3/4O+bE9b8bVDe0ktwoQn/e94kdrIMLhUe9KQFmekmGGASQ3hgUmellpjdOHlXdSm3Su/rEj4Pi/dE3/tNRpJeHP4LCRaVIBJDeSCArbwbpjZMAzPQy0xsnkypuBen1Cz7S68eJUmURQHrLiudYvUF645BHepHeOJlUcStIr1/wkV4/TpQqiwDSW1Y8x+oN0huHPNKL9MbJpIpbQXr9go/0+nGiVFkEkN6y4jlWb5DeOOSRXqQ3TiZV3ArS6xd8pNePE6XKIoD0lhXPsXqD9MYhj/QivXEyqeJWkF6/4CO9fpwoVRYBpLeseI7VG6Q3DnmkF+mNk0kVt4L0+gUf6fXjRKmyCOQmvSdOHDdnzjw0E4Tdu280hw+vmZWVlZnfX7582Rw7tm5uuul9ZufOXWUFLrHeIL1xAoL0Ir1xMqniVpBev+AjvX6cKFUWgZykVyX2hhveYvbsuakzECrIJ0+eRno7aS1XAOldjp/WRnqR3jiZVHErSK9f8JFeP06UKotATtJ76dIlc+edB80ddxyaK7Fa7vz5pybBQnr7z1mkNw5jpBfpjZNJFbeC9PoFH+n140SpsgjkJL3PPvuM2di43xw5co/ZtGlTYyBUeLdu3Wo++MEPmY9//M8m5Vne0G/eIr1x+CK9SG+cTKq4FaTXL/hIrx8nSpVFICfpPXv2i+bee4/OBKBtPa8UEkk+dGgV6R0gZZHeOJCRXqQ3TiZV3ArS6xd8pNePE6XKIpCT9Moa3b/6q6+ajY0TZtu27UbX+EpEmh5kQ3qHy1WkNw5rpBfpjZNJFbeC9PoFH+n140SpsgjkJL1N5OeJLdI7XK4ivXFYI71Ib5xMqrgVpNcv+EivHydKlUUgd+nVNbx79958xRsdkN7hchXpjcMa6UV642RSxa0gvX7BR3r9OFGqLAJIb1nxHKs3SG8c8kgv0hsnkypuBen1Cz7S68eJUmURyEV6df3u5s1bzOrqwWkQZDZ3fX3NrK2tT9b52j/M9A6Xq0hvHNZIL9IbJ5MqbgXp9Qs+0uvHiVJlEchFeoX6k0+eM7ffvn/63l1d2rBr1/UzIqwRQnqHy1WkNw5rpBfpjZNJFbeC9PoFH+n140SpsgjkJL22+GoU9u27rVF45e9I73C5ivTGYY30Ir1xMqniVpBev+AjvX6cKFUWgdyktyz65fQG6Y0TS6QX6Y2TSRW3gvT6BR/p9eNEqbIIIL1lxXOs3iC9ccgjvUhvnEyquBWk1y/4SK8fJ0qVRQDpLSueY/UG6Y1DHulFeuNkUsWtIL1+wUd6/ThRqiwCSG9Z8RyrN0hvHPJIL9IbJ5MqbgXp9Qs+0uvHiVJlEUB6y4rnWL1BeuOQR3qR3jiZVHErSK9f8JFeP06UKosA0ltWPMfqDdIbhzzSi/TGyaSKW0F6/YKP9PpxolRZBHKSXhnL/tff/DA4AO/8D9cG16XifAJIb5wMQXqR3jiZVHErSK9f8JFeP06UKotAbtL75Qe/GxSAq9/4avOnH/2joLpU6iaA9HYz8imB9CK9PnlCmTkEkF6/9EB6/ThRqiwCSG9Z8RyrN0hvHPJIL9IbJ5MqbgXp9Qs+0uvHiVJlEUB6y4rnWL1BeuOQR3qR3jiZVHErSK9f8JFeP06UKosA0ltWPMfqDdIbhzzSi/TGyaSKW0F6/YKP9PpxolRZBJDesuI5Vm+Q3jjkkV6kN04mVdwK0usXfKTXjxOlyiKA9JYVz7F6g/TGIY/0Ir1xMqniVpBev+AjvX6cKFUWAaS3rHiO1RukNw55pBfpjZNJFbeC9PoFH+n140SpsgggvWXFc6zeIL1xyCO9mUnviRPHzZkzD02iv2XL1WZj44TZtm37NBsuXbpk7rzzoDl//qmZDLnrriNmz56b4mQNrcwQQHr9EgLp9eNUS6laxjKkt5aM7refSG8cvkhvRtJ79uwXzSOPfMHcf/9xs2nTJiP/Pn361Iz4PvvsM2Z9fc2sra3PyHCcdKGVJgJIr19eIL1+nGooVdNYhvTWkNH99xHpjcMY6c1EenUGd+/em6cztpcvXzbHjq2bG254y/R3Tz55zjzwwMZUjOOkCa3MI4D0+uUH0uvHqfRStY1lSG/pGT1M/5DeOJyR3kyktyncTTcPmUH5wQ9+YFZXD8bJEFrpJID0diKaFEB6/TjVWKrksQzprTGj4/cZ6Y3DFOnNWHrdrwh15vfRR78ykx2s541zsbS1gvT68UV6/TjVWKrksQzprTGj4/cZ6Y3DFOnNUHplCcPtt++fZIAttDpbsnXrVnP48JpZWVkxssb30KFVs3//AR5ki3PNXNEK0usHFun141RTqRrGMqS3pozur69Ibxy2SG+G0quh15ndzZu3zF3O4M6ixEkdWlECSK9fLiC9fpxqLFXyWIb01pjR8fuM9MZhivRmLL2SAjJTcvToJ694dZmdHj5l4qRTna0gvX5xR3r9ONVaymec8imTGj+kN7WI5Hk+SG+cuCG9SG+cTKq4FaTXL/hIrx+n0FK6lOnixQuTJvbtu+2Kb4Dcdf+7d984XQoVetxY9XyE1qdMrPOJ1Q7SG4tk3e0gvXHij/RmIr16Qzty5B6zc+euafTtpQuXLv10sn63qczjj38rmZtbnNRNpxWk1y8WSK8fp5BS7tsP9N+7dl0/FV93CYHvkoKQ85lXp7axDOmNnUF1tof0xok70puJ9Eq4ZQejc+eemL6Dt+khNbeMPihy8uTpGVmOkz60IgSQXr88QHr9OIWUalq3776zu2mWdKzNbGoay5DekIymjksA6Y2TE0hvRtKr4qvbEMu/m2TW3t6zrUyc9KEVpNc/B5Bef1YxSjbteuZ+49O0wU2MY/u04TNO+ZTxOdaYZZDeMemXc2ykN04skd7MpDdO2GklJgFmev1oIr1+nGKUatrsQQRSfuyNa8Za4hCjj7m0gfTmEqm0zxPpjRMfpBfpjZNJFbeC9PoFH+n147RMKftBtR073jyzHTnSuwzZ8LpIbzg7ar5CAOmNkw1IL9IbJ5MqbgXp9Qs+0uvHKVYpdw0v0huL7GLtIL2L8aJ0MwGkN05mIL1Ib5xMqrgVpNcv+EivH6dYpdylC0hvLLKLtYP0LsaL0khvnzmA9CK9feZXFW0jvX5hRnr9OMUq5UqvPNiW0oNssfqZejtIb+oRyuP8mOmNEyekF+mNk0kVt4L0+gUf6fXjFFJKZnFffPHizLu43YfZUnplWUgfc62D9OYaubTOG+mNEw+kNyPp/Zv/8nfm5z+8HBT5f37da8y/eNs/C6pLpfkEkF6/DEF6/TiFlPJ5Z7fO/Er7hw+vTQ5z7Ni62bx5yxU7t4WcwyJ1ahrLkN5FMmPYsvLtx733Hp0etGkXQ/uMmj5cDnXGSG8c0khvZtL7P7/5v4Mi/6/f9wdIbxC57kpIbzcjKYH0+nEKLeVuQ9y0xXAq2xCL9NYyliG9oRndbz0R3tOnT5mNjRNm27btpmkXQ/sMdKOnsbbuRnrj5APSi/TGyaSKW0F6/YKP9PpxqqEU0usX5a+/a4t55+ar/ApHKFXLWNa2KUvTEiDBqkJ8/vxTBumNkGgjNoH0Ir0jpl8Zh67lRiHRevB7PzerT/w4KHBIbxC2IishvX5hRXr9OMUq1bYtt775RI7jrp2Pdeyudpjp7SLk93ekF+n1yxRKtRJAev2SA+n141RDKaTXL8pIrx+nWKXcrbulXXv29y//8izSGwv2SO0gvUjvSKlXzmGRXr9YIr1+nGoohfT6RRnp9eMUo1TTml53GQQPssUgPW4bSC/SO24GFnB0pNcviEivH6caSiG9flFGev04LVtK5fa5556b2brbfbc10rss6fHrI71I7/hZ2HAG9oMD8uctW66ePmVrF7dfOdNWpu8OIr1+hJFeP041lEJ6/aKM9PpxWqZUm/A2re9FepchnUZdpBfpTSMTrbNo+prJfb2MFHfXXzWtxxqic0ivH2Wk149TSKkf/eJX5rEf/iKk6qTOv936T4LrhlREev2oIb1+nEJLtQmv3l/sd/jaxxhjgoUH2UKjPFsP6UV642RSxFbkwYEHHtiY+ZrJ3VLV3W1KDt/2GpqIp9bYFNLrRxjp9eMUUkqk9/WMZSHoeq/De3p7Rxx0gHnC29YgM71BqJOqhPRyo0gqIeedjL42ZnX1oGl7tYy7BmuIziG9fpSRXj9OIaWQ3hBqw9RBeofhvOhR5H5y7twTM5MrXW0gvV2E0v870ov0pp+l1svB9+692ezZc9PkNTLubLB0ZIwlDkivXwohvX6cQkohvSHUhqmD9A7DeZGjuLsXunVPnjxtdu7cdUWTSO8ilNMsi/QivWlmpnNW7ppepHecsLE5xTjcu46K9HYRGu/vSO947Es6Mmt640QT6UV642RSj63onud33XVkMssrP0hvj8DnNI30jsO966hIbxeh8f6O9I7HvqQjI71xoon0Ir1xMqmnVpqEF+ntCbZHs0ivB6QRiiC9I0D3PCTS6wmKYnMJIL1xEgTpRXrjZFIPrbQJrxyKB9l6AO7RJNLrAWmEIkjvCNA9D4n0eoKiGNI7QA4gvUjvAGm2+CHmCa+0xivLFmcaowbSG4Ni/DaQ3vhMY7WI9MYiWXc7zPTGiT/Si/TGyaSIreiTtfv3H5iu4W1q3n24bYw3N8h58fYGv+Dz9gY/TiGlkN4QasPUQXqH4Vz6UZDeOBFGepHeOJkUsRV5LcyZMw81trh7943m8OE1s7KyMvk72xBHBO/RFDO9HpBGKIL0jgDd85BIryeogYs9/uPwHQzlVG/43VcNesZIbxzcSC/SGyeTKm6FmV6/4DPT68cppBTSG0JtmDpI7zCcFz0KH+AXJVZGeaQX6S0jk0fsBdLrBx/p9eMUUgrpDaE2TB2kdxjOix4F6V2UWBnlkV6kt4xMHrEXSK8ffKTXj1NIKaQ3hNowdZDeYTgvehSkd1FiZZRHepHeMjJ5xF4gvX7wkV4/TiGlkN4QasPUQXqH4bzoUZDeRYmVUR7pRXrLyOQRe4H0+sFHev04hZRCekOoDVMH6R2G86JHQXoXJVZGeaQX6S0jk0fsBdLrBx/p9eMUUgrpDaE2TB2kdxjOix4F6V2UWBnlkV6kN8lM/tT5S8Hn9a9+71XmnZuvCq6/aEWk148Y0uvHKaQU0htCbZg6SO8wnBc9CtK7KLEyyiO9SG+SmcyNIsmwGG4UacYF6U0zLnJWjGVpxoaxLM249H1WSC/S23eOBbXPjSIIW++VuFH0jjjoAEhvELZBKjGWDYJ54YMwli2MrIgKSC/Sm2Qic6NIMizM9KYZFoP0JhoYZnqTDQzSm2xoej0xpBfp7TXBQhtHekPJ9VuPG0W/fENbR3pDyfVfj7Gsf8YhR2AsC6GWfx2kF+lNMou5USQZFmZ60wwLM72JxkVOi7EszeAgvWnGpe+zQnqR3r5zLKh9bhRB2HqvxI2id8RBB2CmNwjbIJUYywbBvPBBGMsWRlZEBaQX6U0ykblRJBkWZnrTDAszvYnGhZnedAOD9KYbmz7PDOlFevvMr+C2kd5gdL1W5EbRK97gxpnpDUbXe0XGst4RBx2AsSwIW/aVkF6kN8kk5kaRZFiY6U0zLMz0JhoXZnrTDQzSm25s+jwzpBfp7TO/gttGeoPR9VqRG0WveIMbZ6Y3GF3vFRnLekccdADGsiBs2VdCepHeJJOYG0WSYWGmN82wMNObaFyY6U03MEhvurHp88yQXqS3z/wKbhvpDUbXa0VuFL3iDW6cmd5gdL1XZCzrHXHQARjLgrBlXwnpRXqTTGJuFEmGhZneNMPCTG+icWGmN93AIL3pxqbPM0N6kd4+8yu4baQ3GF2vFblR9Io3uHFmeoPR9V6Rsax3xEEHYCwLwpZ9JaQX6U0yiblRJBkWZnrTDAszvYnGhZnedAOD9KYbmz7PDOlFevvMr+C2kd5gdL1W5EbRK97gxpnpDUbXe0XGst4RBx2AsSwIW/aVkF6kN8kk5kaRZFiY6U0zLMz0JhoXZnrTDQzSm25s+jwzpBfp7TO/gttGeoPR9VqRG0WveIMbZ6Y3GF3vFRnLekccdADGsiBs2VdCepHeJJOYG0WSYWGmN82wMNObaFyljfDVAAAT70lEQVSY6U03MEhvurHp88yQXqS3z/wKbhvpDUbXa0VuFL3iDW6cmd5gdL1XZCzrHXHQARjLgrBlXwnpRXqTTGJuFEmGhZneNMPCTG+icWGmN93AIL3pxqbPM0N6kd4+8yu4baQ3GF2vFblR9Io3uHFmeoPR9V6Rsax3xEEHYCwLwpZ9JaQX6U0yiblRJBkWZnrTDAszvYnGhZnedAOD9KYbmz7PDOlFevvMr+C2kd5gdL1W5EbRK97gxpnpDUbXe0XGst4RBx2AsSwIW/aVkF6kN8kk5kaRZFiY6U0zLMz0JhoXZnrTDQzSm25s+jwzpBfp7TO/gttGeoPR9VqRG0WveIMbZ6Y3GF3vFRnLekccdADGsiBs2VdCepHeJJOYG0WSYWGmN82wMNObaFyY6U03MEhvurHp88yQXqS3z/wKbhvpDUbXa0VuFL3iDW6cmd5gdL1XZCzrHXHQARjLgrBlXwnpRXqTTGJuFEmGhZneNMPCTG+icWGmN93AIL3pxqbPM0N6kd4+8yu4baQ3GF2vFblR9Io3uHFmeoPR9V6Rsax3xEEHYCwLwpZ9JaQX6U0yiblRJBkWZnrTDAszvYnGhZnedAOD9KYbmz7PDOlFevvMr+C2kd5gdL1W5EbRK97gxpnpDUbXe0XGst4RBx2AsSwIW/aVkF6kN8kk5kaRZFiY6U0zLMz0JhoXZnrTDQzSm25s+jyzbKT3hRdeiM7hJ7982Tx3+eXgdv/41b8ZXDek4s8u/jKk2rTOa7b846XqD1n5f/z9/1vqcEPGhrj4h2rIuMhZLRObq17zW+a3rxr2GvcnOVuSsSyUXP/1GMv6ZxxyhJzikvJYds0114TgH61ONtI7GiEODAEIQAACEIAABCCQPQGkN/sQ0gEIQAACEIAABCAAgS4CSG8XIf4OAQhAAAIQgAAEIJA9AaQ3+xDSAQhAAAIQgAAEIACBLgJIbxch/g4BCEAAAhCAAAQgkD0BpDf7ENIBCEAAAhCAAAQgAIEuAkhvFyH+DgEIQAACEIAABCCQPQGkN/sQ0gEIQAACEIAABCAAgS4CSG8XIf4OAQhAAAIQgAAEIJA9AaQ3+xDSAQhAAAIQgAAEIACBLgJIbxch/g4BCEAAAhCAAAQgkD0BpDcghJ/5zGfME088MVPzda97nfnYxz5mNm3aFNBi3VWeeeYZc+bMGXPo0KGF+H3pS18y3/nOd8zBgwfNZz/7WXP11Veb9773vY0wL1++bI4fP27e/e53m507d86UsdtZWVlZOBhPPvmk+drXvuZ1Hgs3nlgF5fjCCy9M4rV9+/bpGQrHs2fPmj179rTGIXZ35FqUuEtc2+JrH1PLS57Y/z/2eQ3dnlxDn/70p81HPvKRmZgM1Uffa9i+VuZda0Od95Bxkj7Jz4c//OHBDtt0r5KDc7/6dQhkzLpw4cJCMdEx8E1vetPccc431wdLBg40IYD0BiRC0+AVcvEEHLrIKr43TLfzy8qqtrdsOzUNbjrgv/TSS2bXrl3TQV9+L9fF888/b972trcNLr1tH3bmXTAliVUu0us7gJUUG+3zGNKrx7506ZK57777zC233HLFh37fmJRYLuS+jfTmnQlIb0D8mgYvW3ykSZl1+v73vz9pXWZfrr32WrOxsWH27ds3mYmxRUvL6yyk/elcZ81s2ZBZNmnTnbEM6EoSVWzpldkfYffa1752Opt+/fXXTz+JC2eZ0brqqqvMG97wBiPyZc/0XnPNNdNZV2lL2xZeMpusjLvaEYlyZ4f1xvGTn/xkwk3Pq22mV49hz6xo/yQfvvnNb07OX2Issw3y7UHqMzDKRM5fZ0iUs+S0/Eh+C782XtqGXh/2zLDES64T4SLxldjKbL7OpMux7BtV00yvnIPMOMuPXCuSKzorreXtMiLpTz/99PSbBjnvU6dOmQMHDiz0zcOYF5OP9Erfhb1wt/nqjKs97uj44sZKfy+5/fDDD0/a27x5s/nZz35mfvrTn07zV1iIZHVdK03nI7HW+JUQGx/ptfPeHgPmxcy+vnQs1PuLm4tN0tt2TDu2Mp6+4x3vMN/4xjcm19G3v/3tSYxFnmU81fEr5EPnmNeLPeGh45j0u23ckPJ6fQgT+ZEP/e43TMJZ7/NyPei4ZTuB1pdxT+7h866xeeej36xJ2/YY2uQPKbBO5RyQ3oBINEmv/Tv5/5LwesPWr+7lApALRRL9c5/73OSGLDdW+dGbrIiQfmUvF6NeQPJVisrgkF+PBeBZuEqT9EojLj/5nctDy+nyBrlJuh8uhOOtt946/fpbhLqrHVd6lb9+pWVLhj24zTsPOVcdJO3+icTLoKV/6/rabGHAESvoAC15LLlqf4iTwwhre7lBE6/z589PhdkWTDu+Is4qqO4HGR/p1a/63eumaXmDe+OSm9+5c+cW+sozIuKgpnylV+RelmFJzuo1IOORzdS+Hj//+c9PzkfGHOGiY5nU1/8vsWq6hn2ulbbzaVu2kmNsuqRXhfStb33r5MOiff+Q8WQeI42NxE/uL+6SIz22K73uv9vuWRJb/fAuH3j0epL4Sx7JuUmO5Lq0z877pn7KvUJyX8o99thjM9eOjBu+0iux0fu6/FfHJ7n2bHdwr7G2ccyeaJExWa9lGVub/KGUCbKgwdGphPQGUGxaJ6WzUvqJTmcU7a9CVApEwHRWTGbM5EdusipmtvS4g3/KQhSAclJl3g2z7ZOzzE41zbDa4mgPSDpYy+/kx545bJupnbcOuO282qRX2bhfjblLO1L/WtdmIjmrgivnLTds4dq0ttrmZUuvnTNty0Tc3/tIr30jbirvrunV61F/rx9OQ3N66Hq+0quSZMfRvjbsm6MrRnYdacdmPG+J0rxrpel8VAQ0j3KPTZf0uuzsWMr11MTI/ebQZmyvs2+TXrmm2uLniqxb1h6jQpemDX19tB3PlV6fcUPaavtQ1pTrMrElk1quE8i/JY72spN511jbONZ2b7HPM9eZ+D7yBOkNoDpvbVbT10h6gezYsWMiu5LsIgxys5HZXv1RSdOvffX38jW6PVNZ2qe2JunVAcKVJf0U2ya9cnHr4CBt6GyULiuQ3wlzn3Zc6bWXK0hs9GvzppleOY+mr+rdD0U5S69+WLM5y01DZaWNl87i6sOg+pV529rqEOntWg7hSq/EQY7//ve/f/JQZE5LG/SDY9eDbLas2Lnt3nhdUdIlCvp7+VaibRmRPoy66LXiXmuuWOUcmy7pdaXSHvPsD5E2I5mBtOMdIr1S3/5pGs/ccVb+XbL0No0bPpNRTfcrvS/It2EyE6vrqZuuPZ9rTO9rTecjcXSXSdj+UNq3wwHaNq2C9AbQmye97uBtz+zJhSE3VLnJyFookWC5yKSM3IRFFtqeQJ836xjQhaSq+EqvLZfzpFfb0/WAcsG7n6B9ZnrtDzCuGHTN9LqfrN0BSwfJnKVXmMgMhgiQ5LNw1huisLdnMNpuyvNm8jVJXel1lxK5b2+QeotKrz6IJ21JnuV2k2ji636r0Ca982Z67aVC9qDhxsTOYynXFvu2D4jzpDf32HRJb9dMr36IdGXJjk2I9NrXyLzYNl1/ek6lzfT6jBvzZnqblr11zfT6XmO+M71NbyhK6oY/8skgvQEBmCe9ekE0remVGS5ZyysPA3zgAx+YzPSKBMtgJjdZfUhHZyHl93LzkLVevq9kCujO6FV8pVdmN/RmqjdqOXn3lWX2J173gRz3K6WmduzY6WyKK732GrqmG7l8oLFfw6Zf0bpxzFl6lZ18M6Gc26TX5mXPXtlreoWjPXul15ksNVCWmgMSD1uyba4h0it19MGQHB8S1ZzXNYjSH3t9oL1GuukhTXtMa/t6Xb+5kJkrl/E86e26VtrOx14mk3NsuqS3a01vk/S6a0GXXdNrr1mV5Q1tkwI1zvTqenZd+qDr4e01vfbaX11bbd8XfNf0zrvGbOm1vxVTT5CZZPtbTNsfWN7wiuYgvQHK1yW9bU9j6o3IXjfUtIbTXjOsbwhgpvfXb72wvzZ9z3veM30gyn1Prz2Iy7uT5y1VsNvRgUK+brruuusmM5j6ydl+WlbqyM3BXSNsn4ddvm3Nd87Sqw9A6QMewtnO5zZe+gFCv9KzJdOOrzLTG62+3UI+ULgzyyHSq+enTz7nPmvljjv2Wyvs2akmyWwbs9zfKyt39k/FTY4jDzXJQ4765LnPteJen6XFRvm773fX8b3tTQpts/Ny7dlvb3j7298+eStH6Nsb7FxxY8tM76/fq6z3ZXl7hYxBMt65y9jsOLS9vcG9r/heY7b0uvnU9vYG+81HAapTZBWkt8iw0ikIQGBRAu5NZdH6lO+PALGZz9ZdF9xfJGh5WQJtD50u2y71/QggvX6cKAUBCBRMQGZx9NVQ7KqYVqCJzZXx6JrVTyuCnI37xqccl1CVEkWkt5RI0g8IQAACEIAABCAAgVYCSC/JAQEIQAACEIAABCBQPAGkt/gQ00EIQAACEIAABCAAAaS3JQfsp2m1yLynodtSKfUdtrgEIACBMgm4rywL7WXbTnnue4BD26+lnrsOV94CMG/73mXvHb4P/7m7krW9v7eWONHPsgkgvXOk193hKOQmsuzAVXb60TsIQKAPArqhg7Qtr/rr4z2dSK9/5Nx38UrNkPuJ/xF//d7pCxcudG604ltukWNTFgKpEkB6F5BeKdq0G5TcUOz3i+onePtdlfIePXebYffdrfKCa32Po/1+vabtbHVHMt1K0n6naarJxnlBAALDENBtlWXMefjhh41uD+x+CLeFp+1dsU3vaZVxSnbikx/ZPMQdA+X3+oS61Nd39srL891vzOz3Obe9b9T+/TAE4x6lTSzdXbaEj/xP+ivC6m5MoVvUd7HVjV6kF3ovsTnbWw7rPUTKSSztmV77rQMaA3sjlKb7VVxytAaBuASQ3gWl174B6EYEsuWqvZWg7r4lNwL7JmMLs73FrbsrmOzIZu9AZbet7cnLsXUmWrcvtndjipsmtAYBCOREwB2DRGZkQwN7/JL+6LbnumGI7P6o45a9M6GKkPxXNyOxd6ayxyOZWbZ3jJLxTMcqHet0rLLPR2RKx7rz588b3ZlS5E9/L33I7WfexkL2+3Vl0yJl7u58Zt877BliexdDl627bMHdFEk4ym5jbcsbmmItm1/Mu19J7PmBQMoEkN4epNdusm15gz0Q6iAi/5Ubjr2Pur2riwyE+mPfVHTWl7VYKV9qnBsEhiGgSxtkLNFdDM+dOzcRHPvF+HI2+uFaxhl722y7XNM227pcom18s2VW5NUWLnd2095uWM6padlEzsvE5kmvvQugMFIRlf+2belttyfl2tjOW7bgbmmryyCaJnXsWMvxbr311smHpab7FdI7zDXOUcIJIL0LSq8tm/aWs21LEOzBuunhOPmaSqVXt7u1pdee8XClV78y1C50PRgRnibUhAAEciHQNM7o2CBjiM7uytfotuzY8tT0wfvAgQPm1KlTU9mxxUxnh+1tdnXJlUiv/YFchcuVJ+XrPvClv891S9VFpNf+AOBKr27brTxkuYEsMWli687gNjG1lz240tsUazduTfcrpDeXUaLe80R6F5TetjW9djNNMxm6nlc/HTfN9DYNIvNmen0eUqg3tek5BOokYI9RSsD+8K3jk/xNlz3YM46yI92iM70iX7Y0uzO9bWLWNIM7TxJzjajvmt426bWXuNkM3PXWbTO47jeDMWZ6kd5cs7Hu80Z6F5Be92lbe32t/dVg05peV3r1wbeumV45PfstEnpDk/bc39vrwepOa3oPgToJ2M8K2OtfbenRNbLyMJO+Mst9u4CMM01reu2lCvaaXlt6dTZZInDw4MHJ2tx5s5G6dldk97777jO33HLL5GEu9/e63jjHyPq8vcH9AND2PIjO5Mv6Wvnxmem146+cZR33Mmt6kd4cM5FzRnrnSK98un7ppZemJea9p9d+MtZ+k4L+Xr+Ksp+UlYblk70KcdsgYr8Zwm676Y0RMkvDDwQgUCcB+8EoeyywRcl94ElJLfr2BlkyIQ+wyXHsN9PIOCnjnby9Rt4a8fTTT7eKmRy76Q0B7u9zXdpgZ2HXe3rnSa9bV9+kMG+mV+8Pwk4+SMgHClkiIXGTeMk6b/1QIvelRd/egPTWOcbk3mukN/cIcv4QgAAEIAABCEAAAp0EkN5ORBSAAAQgAAEIQAACEMidANKbewQ5fwhAAAIQgAAEIACBTgJIbyciCkAAAhCAAAQgAAEI5E4A6c09gpw/BCAAAQhAAAIQgEAnAaS3ExEFIAABCEAAAhCAAARyJ4D05h5Bzh8CEIAABCAAAQhAoJMA0tuJiAIQgAAEIAABCEAAArkTQHpzjyDnDwEIQAACEIAABCDQSQDp7UREAQhAAAIQgAAEIACB3AkgvblHkPOHAAQgAAEIQAACEOgkgPR2IqIABCAAAQhAAAIQgEDuBJDe3CPI+UMAAhCAAAQgAAEIdBJAejsRUQACEIAABCAAAQhAIHcCSG/uEeT8IQABCEAAAhCAAAQ6CSC9nYgoAAEIQAACEIAABCCQOwGkN/cIcv4QgAAEIAABCEAAAp0EkN5ORBSAAAQgAAEIQAACEMidANKbewQ5fwhAAAIQgAAEIACBTgJIbyciCkAAAhCAAAQgAAEI5E4A6c09gpw/BCAAAQhAAAIQgEAnAaS3ExEFIAABCEAAAhCAAARyJ4D05h5Bzh8CEIAABCAAAQhAoJMA0tuJiAIQgAAEIAABCEAAArkTQHpzjyDnDwEIQAACEIAABCDQSQDp7UREAQhAAAIQgAAEIACB3An8f3w3mWHH+M4pAAAAAElFTkSuQmCC" id="172" name="Google Shape;172;p11"/>
          <p:cNvSpPr/>
          <p:nvPr/>
        </p:nvSpPr>
        <p:spPr>
          <a:xfrm>
            <a:off x="130175" y="-800100"/>
            <a:ext cx="5734050" cy="21431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descr="data:image/png;base64,iVBORw0KGgoAAAANSUhEUgAAAr0AAAEHCAYAAACjnf5WAAAAAXNSR0IArs4c6QAAIABJREFUeF7tnX+sXUed2Gd32+WlK4phl9rJerd2ECsVh61kJ6gqIASCdbPCahwIKipxFckYhRfZUrQVYIXn+CUyiipl9dw4FsZSJMP+E1SCZBbILqJCIrsqiSO1wbQCkURsEjvll2FVxYjSVN/Lfm/mjs+5Z+7cOefMj8+TUPB7M3POfL7fM+dz58458xsvv/zyy4YfCEAAAhCAAAQgAAEIFEzgN5DegqNL1yAAAQhAAAIQgAAEJgSQXhIBAhCAAAQgAAEIQKB4Akhv8SGmgxCAAAQgAAEIQAACSC85AAEIQAACEIAABCBQPAGkt/gQ00EIQAACEIAABCAAAaSXHIAABCAAAQhAAAIQKJ4A0lt8iOkgBCAAAQhAAAIQgADSSw5AAAIQgAAEIAABCBRPAOktPsR0EAIQgAAEIAABCEAA6SUHIAABCEAAAhCAAASKJ4D0Fh9iOggBCEAAAhCAAAQggPSSAxCAAAQgAAEIQAACxRNAeosPMR2EAAQgAAEIQAACEEB6yQEIQAACEIAABCAAgeIJIL3Fh5gOQgACEIAABCAAAQggveQABCAAAQhAAAIQgEDxBJDe4kNMByEAAQhAAAIQgAAEkF5yAAIQgAAEIAABCECgeAJIb/EhpoMQgAAEIAABCEAAAkgvOQABCEAAAhCAAAQgUDwBpLf4ENNBCEAAAhCAAAQgAAGklxyAAAQgAAEIQAACECieANJbfIjpIAQgAAEIQAACEIAA0ksOQAACEIAABCAAAQgUTwDpLT7EdBACEIAABCAAAQhAAOklByAAAQhAAAIQgAAEiieA9BYfYjoIAQhAAAIQgAAEIID0kgMQgAAEIAABCEAAAsUTQHqLDzEdhAAEIAABCEAAAhBAeskBCEAAAhCAAAQgAIHiCSC9xYeYDkIAAhCAAAQgAAEIIL3kAAQgAAEIQAACEIBA8QSQ3uJDTAchAAEIQAACEIAABJBecgACEQg8++wz5tChVXPx4oVJa/v23WZWVw/OtOyWueuuI2bPnpsiHJ0mIAABCEAAAhDoIoD0dhHi7xDoIHDp0iVz550Hzd69N08kVv+9a9f1U/FV4d2//8CkzOXLl82xY+vmhhvegviSYRCAAAQgAIEBCCC9A0DmEGUTOHv2i+aRR75g7r//uNm0adOks08+ec488MDG9HcnThw3L7540Rw+vGZWVlYmZUSE19fXzNrautm2bXvZkOgdBCAAAQhAYGQCSO/IAeDw+RPokl6R3KZZXZ0RvuOOQ2bnzl35g6AHEIBAIwH50HvmzEOTv23ZcrXZ2Dgx/aAr48e99x5trLdjx5tnPkyDFwIQWI4A0rscP2pDYLqcoW15Q9tSBndZBCghAIHyCLgfiuXfp0+fmhFft9fucqjyqNAjCIxDAOkdhztHLYyAiu2jj35l0jP3IbW25Q3y8Juu8y0MCd2BQPUEmj7Ydq3n178LPHs5VPUwAQCBCASQ3ggQaaJuArJ+9/bb95uTJ09Plik03bS0jMqwLcm8xaHu/KH35RIIkV4ZK44e/eTcmeByidEzCPRLAOntly+tF05A5XXz5i0zryjTryePHLlnul5XxVeQyLo++Zs87KbLIgpHRfcgUCWBRZY3tI0nVYKj0xDogQDS2wNUmqyHwDLrdZvEuB5y9BQC9RCwP/DOezjN/daoHkL0FALDEEB6h+HMUQol0DYz476ZoWlNb9NbHwrFRLcgUCWBeUuddDmUDaZpnKgSHJ2GQE8EkN6ewNJsPQQWWdOrNzqezq4nP+hpvQTa1uc2yS1vc6k3T+j5cASQ3uFYc6SCCbhbDO/efeMVT17bX3EKiqaZnoIR0TUIVEfA3aRGATR9y8Nyp+rSgw6PQADpHQE6h4QABCAAgfIJtM30ivQ+/vi3Zj4Ytwly+ZToIQSGI4D0DseaI0EAAhCAQEUEFlnT2yTCFaGiqxAYhADSOwhmDgIBCEAAArUSsLchFgY8xFZrJtDvsQlUL7368MD5809NYtG0FtPdbaupzNiB5PgQgAAEIAABCEAAAu0EqpZe93VTTV9FtZVxNyMgySAAAQhAAAIQgAAE0iVQtfQ2PWQgT9Cur6+ZtbV1s23bduNTJt3wcmYQgAAEIAABCEAAAkIA6XX2OHelt+nhgrZduEipOglc+N7fm+/+tx8Fd/4dH9oeXJeKEIAABCAAAQj4Eahaen2WN8gDCPKzunpwSpT90f2Sq5ZSIr1ffvC7Qd29+o2vNn/60T8KqkslCEAAAhCAAAT8CVQtvYrJfrJ2377bZgQX6fVPplpLIr21Rp5+QwACEIBATgSqlt6mrWBFcs+de8Lcf/9xs2nTJoP05pTO45wr0jsOd44KgRwIPHrhpeDT/O3fNOadm68Krk9FCEBglkDV0uuz/znSyyXTRQDp7SLE3yFQL4F3ff2i+a8vhonv19+1BemtN3XoeQ8EqpdeYTpvvS4PsvWQdYU1ifQWFlC6A4GIBJDeiDBpCgJLEqheel988eLM/ufumxl4ZdmSGVZBdaS3giDTRQgEEkB6A8FRDQI9EKhaen3W9LobVkgMjh1bN2xO0UM2Ztok0ptp4DhtCAxAAOkdADKHgIAngaqlVxi52xDv2PHm6UNsypBtiD2zqdJiSG+lgafbEPAggPR6QKIIBAYiUL30DsSZwxRMAOktOLh0DQJLEkB6lwRIdQhEJID0RoRJU3USQHrrjDu9hoAPAaTXhxJlIDAMAaR3GM4cpWACSG/BwaVrEFiSANK7JECqQyAiAaQ3IkyaqpMA0ltn3Ok1BHwIIL0+lCgDgWEIIL3DcOYoBRNAegsOLl2DwJIEkN4lAVIdAhEJIL0RYdJUnQSQ3jrjTq8h4EMA6fWhRBkIDEOgaun90S9+ZR783s+DSa9d99rgulQshwDSW04s6QkEYhNAemMTrbc92SH23nuPTgGcPHna7Ny5a/pv9xWs+/bdNrPjbL3kXul59dL7+i/8ICgPfu9Vv2V+ePMfBtWlUlkEkN6y4klvIBCTANIbk2a9bYnwnj59ymxsnDDbtm03slvs7bfvNyq+Kry7dl0/Fd0TJ45PgK2uHqwXnNNzpBfp5WJYkgDSuyRAqkOgYAJIb8HBHahrKrR33HFoZmbXllqR4kce+cLM5lpt9QY67SQPg/QivUkmZk4nhfTmFC3OFQLDEkB6h+Vd4tFkVveBBzau2C3W7mvTrK7uJnvDDW8xe/bcVCKahfuE9CK9CycNFWYJIL1kBAQg0EYA6SU3liUgs7iPP/4t88EPfsh8/ON/Zi5evDBp0l7TO096N2/ewhKHfwgC0ov0Lns9Vl+/Nul1H5bYvftGc/jwmllZWZnmgq4301/cddeR0WYauh7+0NmQRx/9yuR0d+x489wZleoTHgALEUB6F8JF4QYCIrRnzjxk7LHWXdM7b3mDvc63dsBIL9Jb+zWwdP9rkl73YQkVRoGo4usOxs8++4w5dGjV7N9/YHDx7Xr4o+n85QZz7twTiO/SVwYNCAGklzxYlkDbmCS/f/HFi5OxV2Z/ZZz9kz/5NzMPsoks8xaHVyKA9CK9y16P1devSXr1azZ7Zlekdn19zaytrZstW642x46tG3cNWVO9vhPH5+GPprVyPPzRd2Tqah/prSveffTWllv7GzV3dlcnGHT5w5//+X82X/3qlw3LG5DeCQF5Ty+vLOvjEq2rzVqk1+ehCFuA5bU6Y/6EPvwx5jlz7PIIIL3lxXToHrVNGjQtabDPTT/A79178+Dfsg3NyPd4zPQy0+ubK5RrIVCL9NozoH/7t49N1pjJj7vOTJ4ylllfmf09f/6pSZkx1vR2PfxhS7yco770nTW9XOoxCSC9MWnW2VbbZII9A/zXf/3VK15ZJh/8jx795PTdvnXSm+010ov0ch0sSaAW6bW/OtOnht01sTLwijza4jjWmt6uhz+uvfYN5s47D07E3JZy1vQueUFQfYYA0ktCxCDgLnHQB3R1LHbH2abNKmKcR+5tIL1Ib+45PPr51ya97gNpOtgeOXKPef75v5vZNUiD0/U1XB9B7Hr4Y3X1kPnEJ/6jcZ9s5ivBPqJRb5tIb72xj91z+0008vyE7s6mx3HX9I7xDVvsPsduD+lFemPnVHXt1Sa9IrdN+73LujH5cXcFkt+N8TVb18Mfd999j7n77k8ad72bzl7z8Ed1l3IvHUZ6e8FKoxAIIoD0Ir1BiUOlVwjUIr1tbzWwZ0Z///f/oHHnoDGkt+vhj0996j+ZEyc2rnjTBNLL1R2TANIbkyZtQWA5Akgv0rtcBlHb1CK9EuqmXX/s5Q26TtbdI36M5Q2+D3/ITkf2K9hY3sBFHZMA0huTJm1BYDkCSC/Su1wGUbsq6bUFV5Y4qCBu3bp1Ko6u4OpmFWOsL+t6+MMVXJ3lfe6559icgms7CgGkNwpGGoFAFAJIL9IbJZFqbqSmmV6Js7sNcdNuP+42xPYe8UPnStfDH+42xE3bKg99zhyvHAJIbzmxpCf5E0B6kd78s3jkHtQmvSPj5vAQyIoA0ptVuDjZwgkgvUhv4Snef/eQ3v4ZcwQI5EoA6c01cpx3iQSQXqS3xLwetE9I76C4ORgEsiKA9GYVrmRP9i/u+u/ml7/4VdD5/bu7/9is/M4/CqpbWiWkF+ktLacH7w/SOzhyDgiBbAggvdmEKukTFem9/H/+b9A5/vt7/yXS+w/kkF6kN+giotIrBJBesgECEGgjgPSSGzEIIL0xKBqD9CK9cTKp4laQ3oqDT9ch0EEA6SVFYhBAemNQRHrN65HeOJlUcStIb8XBp+sQQHrJgQEIIL1xIDPTi/TGyaSKW6lJeh/83s/NkacuBUX7A3/4O+bE9b8bVDe0ktwoQn/e94kdrIMLhUe9KQFmekmGGASQ3hgUmellpjdOHlXdSm3Su/rEj4Pi/dE3/tNRpJeHP4LCRaVIBJDeSCArbwbpjZMAzPQy0xsnkypuBen1Cz7S68eJUmURQHrLiudYvUF645BHepHeOJlUcStIr1/wkV4/TpQqiwDSW1Y8x+oN0huHPNKL9MbJpIpbQXr9go/0+nGiVFkEkN6y4jlWb5DeOOSRXqQ3TiZV3ArS6xd8pNePE6XKIoD0lhXPsXqD9MYhj/QivXEyqeJWkF6/4CO9fpwoVRYBpLeseI7VG6Q3DnmkF+mNk0kVt4L0+gUf6fXjRKmyCOQmvSdOHDdnzjw0E4Tdu280hw+vmZWVlZnfX7582Rw7tm5uuul9ZufOXWUFLrHeIL1xAoL0Ir1xMqniVpBev+AjvX6cKFUWgZykVyX2hhveYvbsuakzECrIJ0+eRno7aS1XAOldjp/WRnqR3jiZVHErSK9f8JFeP06UKotATtJ76dIlc+edB80ddxyaK7Fa7vz5pybBQnr7z1mkNw5jpBfpjZNJFbeC9PoFH+n140SpsgjkJL3PPvuM2di43xw5co/ZtGlTYyBUeLdu3Wo++MEPmY9//M8m5Vne0G/eIr1x+CK9SG+cTKq4FaTXL/hIrx8nSpVFICfpPXv2i+bee4/OBKBtPa8UEkk+dGgV6R0gZZHeOJCRXqQ3TiZV3ArS6xd8pNePE6XKIpCT9Moa3b/6q6+ajY0TZtu27UbX+EpEmh5kQ3qHy1WkNw5rpBfpjZNJFbeC9PoFH+n140SpsgjkJL1N5OeJLdI7XK4ivXFYI71Ib5xMqrgVpNcv+EivHydKlUUgd+nVNbx79958xRsdkN7hchXpjcMa6UV642RSxa0gvX7BR3r9OFGqLAJIb1nxHKs3SG8c8kgv0hsnkypuBen1Cz7S68eJUmURyEV6df3u5s1bzOrqwWkQZDZ3fX3NrK2tT9b52j/M9A6Xq0hvHNZIL9IbJ5MqbgXp9Qs+0uvHiVJlEchFeoX6k0+eM7ffvn/63l1d2rBr1/UzIqwRQnqHy1WkNw5rpBfpjZNJFbeC9PoFH+n140SpsgjkJL22+GoU9u27rVF45e9I73C5ivTGYY30Ir1xMqniVpBev+AjvX6cKFUWgdyktyz65fQG6Y0TS6QX6Y2TSRW3gvT6BR/p9eNEqbIIIL1lxXOs3iC9ccgjvUhvnEyquBWk1y/4SK8fJ0qVRQDpLSueY/UG6Y1DHulFeuNkUsWtIL1+wUd6/ThRqiwCSG9Z8RyrN0hvHPJIL9IbJ5MqbgXp9Qs+0uvHiVJlEUB6y4rnWL1BeuOQR3qR3jiZVHErSK9f8JFeP06UKosA0ltWPMfqDdIbhzzSi/TGyaSKW0F6/YKP9PpxolRZBHKSXhnL/tff/DA4AO/8D9cG16XifAJIb5wMQXqR3jiZVHErSK9f8JFeP06UKotAbtL75Qe/GxSAq9/4avOnH/2joLpU6iaA9HYz8imB9CK9PnlCmTkEkF6/9EB6/ThRqiwCSG9Z8RyrN0hvHPJIL9IbJ5MqbgXp9Qs+0uvHiVJlEUB6y4rnWL1BeuOQR3qR3jiZVHErSK9f8JFeP06UKosA0ltWPMfqDdIbhzzSi/TGyaSKW0F6/YKP9PpxolRZBJDesuI5Vm+Q3jjkkV6kN04mVdwK0usXfKTXjxOlyiKA9JYVz7F6g/TGIY/0Ir1xMqniVpBev+AjvX6cKFUWAaS3rHiO1RukNw55pBfpjZNJFbeC9PoFH+n140SpsgggvWXFc6zeIL1xyCO9mUnviRPHzZkzD02iv2XL1WZj44TZtm37NBsuXbpk7rzzoDl//qmZDLnrriNmz56b4mQNrcwQQHr9EgLp9eNUS6laxjKkt5aM7refSG8cvkhvRtJ79uwXzSOPfMHcf/9xs2nTJiP/Pn361Iz4PvvsM2Z9fc2sra3PyHCcdKGVJgJIr19eIL1+nGooVdNYhvTWkNH99xHpjcMY6c1EenUGd+/em6cztpcvXzbHjq2bG254y/R3Tz55zjzwwMZUjOOkCa3MI4D0+uUH0uvHqfRStY1lSG/pGT1M/5DeOJyR3kyktyncTTcPmUH5wQ9+YFZXD8bJEFrpJID0diKaFEB6/TjVWKrksQzprTGj4/cZ6Y3DFOnNWHrdrwh15vfRR78ykx2s541zsbS1gvT68UV6/TjVWKrksQzprTGj4/cZ6Y3DFOnNUHplCcPtt++fZIAttDpbsnXrVnP48JpZWVkxssb30KFVs3//AR5ki3PNXNEK0usHFun141RTqRrGMqS3pozur69Ibxy2SG+G0quh15ndzZu3zF3O4M6ixEkdWlECSK9fLiC9fpxqLFXyWIb01pjR8fuM9MZhivRmLL2SAjJTcvToJ694dZmdHj5l4qRTna0gvX5xR3r9ONVaymec8imTGj+kN7WI5Hk+SG+cuCG9SG+cTKq4FaTXL/hIrx+n0FK6lOnixQuTJvbtu+2Kb4Dcdf+7d984XQoVetxY9XyE1qdMrPOJ1Q7SG4tk3e0gvXHij/RmIr16Qzty5B6zc+euafTtpQuXLv10sn63qczjj38rmZtbnNRNpxWk1y8WSK8fp5BS7tsP9N+7dl0/FV93CYHvkoKQ85lXp7axDOmNnUF1tof0xok70puJ9Eq4ZQejc+eemL6Dt+khNbeMPihy8uTpGVmOkz60IgSQXr88QHr9OIWUalq3776zu2mWdKzNbGoay5DekIymjksA6Y2TE0hvRtKr4qvbEMu/m2TW3t6zrUyc9KEVpNc/B5Bef1YxSjbteuZ+49O0wU2MY/u04TNO+ZTxOdaYZZDeMemXc2ykN04skd7MpDdO2GklJgFmev1oIr1+nGKUatrsQQRSfuyNa8Za4hCjj7m0gfTmEqm0zxPpjRMfpBfpjZNJFbeC9PoFH+n147RMKftBtR073jyzHTnSuwzZ8LpIbzg7ar5CAOmNkw1IL9IbJ5MqbgXp9Qs+0uvHKVYpdw0v0huL7GLtIL2L8aJ0MwGkN05mIL1Ib5xMqrgVpNcv+EivH6dYpdylC0hvLLKLtYP0LsaL0khvnzmA9CK9feZXFW0jvX5hRnr9OMUq5UqvPNiW0oNssfqZejtIb+oRyuP8mOmNEyekF+mNk0kVt4L0+gUf6fXjFFJKZnFffPHizLu43YfZUnplWUgfc62D9OYaubTOG+mNEw+kNyPp/Zv/8nfm5z+8HBT5f37da8y/eNs/C6pLpfkEkF6/DEF6/TiFlPJ5Z7fO/Er7hw+vTQ5z7Ni62bx5yxU7t4WcwyJ1ahrLkN5FMmPYsvLtx733Hp0etGkXQ/uMmj5cDnXGSG8c0khvZtL7P7/5v4Mi/6/f9wdIbxC57kpIbzcjKYH0+nEKLeVuQ9y0xXAq2xCL9NYyliG9oRndbz0R3tOnT5mNjRNm27btpmkXQ/sMdKOnsbbuRnrj5APSi/TGyaSKW0F6/YKP9PpxqqEU0usX5a+/a4t55+ar/ApHKFXLWNa2KUvTEiDBqkJ8/vxTBumNkGgjNoH0Ir0jpl8Zh67lRiHRevB7PzerT/w4KHBIbxC2IishvX5hRXr9OMUq1bYtt775RI7jrp2Pdeyudpjp7SLk93ekF+n1yxRKtRJAev2SA+n141RDKaTXL8pIrx+nWKXcrbulXXv29y//8izSGwv2SO0gvUjvSKlXzmGRXr9YIr1+nGoohfT6RRnp9eMUo1TTml53GQQPssUgPW4bSC/SO24GFnB0pNcviEivH6caSiG9flFGev04LVtK5fa5556b2brbfbc10rss6fHrI71I7/hZ2HAG9oMD8uctW66ePmVrF7dfOdNWpu8OIr1+hJFeP041lEJ6/aKM9PpxWqZUm/A2re9FepchnUZdpBfpTSMTrbNo+prJfb2MFHfXXzWtxxqic0ivH2Wk149TSKkf/eJX5rEf/iKk6qTOv936T4LrhlREev2oIb1+nEJLtQmv3l/sd/jaxxhjgoUH2UKjPFsP6UV642RSxFbkwYEHHtiY+ZrJ3VLV3W1KDt/2GpqIp9bYFNLrRxjp9eMUUkqk9/WMZSHoeq/De3p7Rxx0gHnC29YgM71BqJOqhPRyo0gqIeedjL42ZnX1oGl7tYy7BmuIziG9fpSRXj9OIaWQ3hBqw9RBeofhvOhR5H5y7twTM5MrXW0gvV2E0v870ov0pp+l1svB9+692ezZc9PkNTLubLB0ZIwlDkivXwohvX6cQkohvSHUhqmD9A7DeZGjuLsXunVPnjxtdu7cdUWTSO8ilNMsi/QivWlmpnNW7ppepHecsLE5xTjcu46K9HYRGu/vSO947Es6Mmt640QT6UV642RSj63onud33XVkMssrP0hvj8DnNI30jsO966hIbxeh8f6O9I7HvqQjI71xoon0Ir1xMqmnVpqEF+ntCbZHs0ivB6QRiiC9I0D3PCTS6wmKYnMJIL1xEgTpRXrjZFIPrbQJrxyKB9l6AO7RJNLrAWmEIkjvCNA9D4n0eoKiGNI7QA4gvUjvAGm2+CHmCa+0xivLFmcaowbSG4Ni/DaQ3vhMY7WI9MYiWXc7zPTGiT/Si/TGyaSIreiTtfv3H5iu4W1q3n24bYw3N8h58fYGv+Dz9gY/TiGlkN4QasPUQXqH4Vz6UZDeOBFGepHeOJkUsRV5LcyZMw81trh7943m8OE1s7KyMvk72xBHBO/RFDO9HpBGKIL0jgDd85BIryeogYs9/uPwHQzlVG/43VcNesZIbxzcSC/SGyeTKm6FmV6/4DPT68cppBTSG0JtmDpI7zCcFz0KH+AXJVZGeaQX6S0jk0fsBdLrBx/p9eMUUgrpDaE2TB2kdxjOix4F6V2UWBnlkV6kt4xMHrEXSK8ffKTXj1NIKaQ3hNowdZDeYTgvehSkd1FiZZRHepHeMjJ5xF4gvX7wkV4/TiGlkN4QasPUQXqH4bzoUZDeRYmVUR7pRXrLyOQRe4H0+sFHev04hZRCekOoDVMH6R2G86JHQXoXJVZGeaQX6S0jk0fsBdLrBx/p9eMUUgrpDaE2TB2kdxjOix4F6V2UWBnlkV6kN8lM/tT5S8Hn9a9+71XmnZuvCq6/aEWk148Y0uvHKaQU0htCbZg6SO8wnBc9CtK7KLEyyiO9SG+SmcyNIsmwGG4UacYF6U0zLnJWjGVpxoaxLM249H1WSC/S23eOBbXPjSIIW++VuFH0jjjoAEhvELZBKjGWDYJ54YMwli2MrIgKSC/Sm2Qic6NIMizM9KYZFoP0JhoYZnqTDQzSm2xoej0xpBfp7TXBQhtHekPJ9VuPG0W/fENbR3pDyfVfj7Gsf8YhR2AsC6GWfx2kF+lNMou5USQZFmZ60wwLM72JxkVOi7EszeAgvWnGpe+zQnqR3r5zLKh9bhRB2HqvxI2id8RBB2CmNwjbIJUYywbBvPBBGMsWRlZEBaQX6U0ykblRJBkWZnrTDAszvYnGhZnedAOD9KYbmz7PDOlFevvMr+C2kd5gdL1W5EbRK97gxpnpDUbXe0XGst4RBx2AsSwIW/aVkF6kN8kk5kaRZFiY6U0zLMz0JhoXZnrTDQzSm25s+jwzpBfp7TO/gttGeoPR9VqRG0WveIMbZ6Y3GF3vFRnLekccdADGsiBs2VdCepHeJJOYG0WSYWGmN82wMNObaFyY6U03MEhvurHp88yQXqS3z/wKbhvpDUbXa0VuFL3iDW6cmd5gdL1XZCzrHXHQARjLgrBlXwnpRXqTTGJuFEmGhZneNMPCTG+icWGmN93AIL3pxqbPM0N6kd4+8yu4baQ3GF2vFblR9Io3uHFmeoPR9V6Rsax3xEEHYCwLwpZ9JaQX6U0yiblRJBkWZnrTDAszvYnGhZnedAOD9KYbmz7PDOlFevvMr+C2kd5gdL1W5EbRK97gxpnpDUbXe0XGst4RBx2AsSwIW/aVkF6kN8kk5kaRZFiY6U0zLMz0JhoXZnrTDQzSm25s+jwzpBfp7TO/gttGeoPR9VqRG0WveIMbZ6Y3GF3vFRnLekccdADGsiBs2VdCepHeJJOYG0WSYWGmN82wMNObaFyljfDVAAAT70lEQVSY6U03MEhvurHp88yQXqS3z/wKbhvpDUbXa0VuFL3iDW6cmd5gdL1XZCzrHXHQARjLgrBlXwnpRXqTTGJuFEmGhZneNMPCTG+icWGmN93AIL3pxqbPM0N6kd4+8yu4baQ3GF2vFblR9Io3uHFmeoPR9V6Rsax3xEEHYCwLwpZ9JaQX6U0yiblRJBkWZnrTDAszvYnGhZnedAOD9KYbmz7PDOlFevvMr+C2kd5gdL1W5EbRK97gxpnpDUbXe0XGst4RBx2AsSwIW/aVkF6kN8kk5kaRZFiY6U0zLMz0JhoXZnrTDQzSm25s+jwzpBfp7TO/gttGeoPR9VqRG0WveIMbZ6Y3GF3vFRnLekccdADGsiBs2VdCepHeJJOYG0WSYWGmN82wMNObaFyY6U03MEhvurHp88yQXqS3z/wKbhvpDUbXa0VuFL3iDW6cmd5gdL1XZCzrHXHQARjLgrBlXwnpRXqTTGJuFEmGhZneNMPCTG+icWGmN93AIL3pxqbPM0N6kd4+8yu4baQ3GF2vFblR9Io3uHFmeoPR9V6Rsax3xEEHYCwLwpZ9JaQX6U0yiblRJBkWZnrTDAszvYnGhZnedAOD9KYbmz7PDOlFevvMr+C2kd5gdL1W5EbRK97gxpnpDUbXe0XGst4RBx2AsSwIW/aVkF6kN8kk5kaRZFiY6U0zLMz0JhoXZnrTDQzSm25s+jyzbKT3hRdeiM7hJ7982Tx3+eXgdv/41b8ZXDek4s8u/jKk2rTOa7b846XqD1n5f/z9/1vqcEPGhrj4h2rIuMhZLRObq17zW+a3rxr2GvcnOVuSsSyUXP/1GMv6ZxxyhJzikvJYds0114TgH61ONtI7GiEODAEIQAACEIAABCCQPQGkN/sQ0gEIQAACEIAABCAAgS4CSG8XIf4OAQhAAAIQgAAEIJA9AaQ3+xDSAQhAAAIQgAAEIACBLgJIbxch/g4BCEAAAhCAAAQgkD0BpDf7ENIBCEAAAhCAAAQgAIEuAkhvFyH+DgEIQAACEIAABCCQPQGkN/sQ0gEIQAACEIAABCAAgS4CSG8XIf4OAQhAAAIQgAAEIJA9AaQ3+xDSAQhAAAIQgAAEIACBLgJIbxch/g4BCEAAAhCAAAQgkD0BpDcghJ/5zGfME088MVPzda97nfnYxz5mNm3aFNBi3VWeeeYZc+bMGXPo0KGF+H3pS18y3/nOd8zBgwfNZz/7WXP11Veb9773vY0wL1++bI4fP27e/e53m507d86UsdtZWVlZOBhPPvmk+drXvuZ1Hgs3nlgF5fjCCy9M4rV9+/bpGQrHs2fPmj179rTGIXZ35FqUuEtc2+JrH1PLS57Y/z/2eQ3dnlxDn/70p81HPvKRmZgM1Uffa9i+VuZda0Od95Bxkj7Jz4c//OHBDtt0r5KDc7/6dQhkzLpw4cJCMdEx8E1vetPccc431wdLBg40IYD0BiRC0+AVcvEEHLrIKr43TLfzy8qqtrdsOzUNbjrgv/TSS2bXrl3TQV9+L9fF888/b972trcNLr1tH3bmXTAliVUu0us7gJUUG+3zGNKrx7506ZK57777zC233HLFh37fmJRYLuS+jfTmnQlIb0D8mgYvW3ykSZl1+v73vz9pXWZfrr32WrOxsWH27ds3mYmxRUvL6yyk/elcZ81s2ZBZNmnTnbEM6EoSVWzpldkfYffa1752Opt+/fXXTz+JC2eZ0brqqqvMG97wBiPyZc/0XnPNNdNZV2lL2xZeMpusjLvaEYlyZ4f1xvGTn/xkwk3Pq22mV49hz6xo/yQfvvnNb07OX2Issw3y7UHqMzDKRM5fZ0iUs+S0/Eh+C782XtqGXh/2zLDES64T4SLxldjKbL7OpMux7BtV00yvnIPMOMuPXCuSKzorreXtMiLpTz/99PSbBjnvU6dOmQMHDiz0zcOYF5OP9Erfhb1wt/nqjKs97uj44sZKfy+5/fDDD0/a27x5s/nZz35mfvrTn07zV1iIZHVdK03nI7HW+JUQGx/ptfPeHgPmxcy+vnQs1PuLm4tN0tt2TDu2Mp6+4x3vMN/4xjcm19G3v/3tSYxFnmU81fEr5EPnmNeLPeGh45j0u23ckPJ6fQgT+ZEP/e43TMJZ7/NyPei4ZTuB1pdxT+7h866xeeej36xJ2/YY2uQPKbBO5RyQ3oBINEmv/Tv5/5LwesPWr+7lApALRRL9c5/73OSGLDdW+dGbrIiQfmUvF6NeQPJVisrgkF+PBeBZuEqT9EojLj/5nctDy+nyBrlJuh8uhOOtt946/fpbhLqrHVd6lb9+pWVLhj24zTsPOVcdJO3+icTLoKV/6/rabGHAESvoAC15LLlqf4iTwwhre7lBE6/z589PhdkWTDu+Is4qqO4HGR/p1a/63eumaXmDe+OSm9+5c+cW+sozIuKgpnylV+RelmFJzuo1IOORzdS+Hj//+c9PzkfGHOGiY5nU1/8vsWq6hn2ulbbzaVu2kmNsuqRXhfStb33r5MOiff+Q8WQeI42NxE/uL+6SIz22K73uv9vuWRJb/fAuH3j0epL4Sx7JuUmO5Lq0z877pn7KvUJyX8o99thjM9eOjBu+0iux0fu6/FfHJ7n2bHdwr7G2ccyeaJExWa9lGVub/KGUCbKgwdGphPQGUGxaJ6WzUvqJTmcU7a9CVApEwHRWTGbM5EdusipmtvS4g3/KQhSAclJl3g2z7ZOzzE41zbDa4mgPSDpYy+/kx545bJupnbcOuO282qRX2bhfjblLO1L/WtdmIjmrgivnLTds4dq0ttrmZUuvnTNty0Tc3/tIr30jbirvrunV61F/rx9OQ3N66Hq+0quSZMfRvjbsm6MrRnYdacdmPG+J0rxrpel8VAQ0j3KPTZf0uuzsWMr11MTI/ebQZmyvs2+TXrmm2uLniqxb1h6jQpemDX19tB3PlV6fcUPaavtQ1pTrMrElk1quE8i/JY72spN511jbONZ2b7HPM9eZ+D7yBOkNoDpvbVbT10h6gezYsWMiu5LsIgxys5HZXv1RSdOvffX38jW6PVNZ2qe2JunVAcKVJf0U2ya9cnHr4CBt6GyULiuQ3wlzn3Zc6bWXK0hs9GvzppleOY+mr+rdD0U5S69+WLM5y01DZaWNl87i6sOg+pV529rqEOntWg7hSq/EQY7//ve/f/JQZE5LG/SDY9eDbLas2Lnt3nhdUdIlCvp7+VaibRmRPoy66LXiXmuuWOUcmy7pdaXSHvPsD5E2I5mBtOMdIr1S3/5pGs/ccVb+XbL0No0bPpNRTfcrvS/It2EyE6vrqZuuPZ9rTO9rTecjcXSXSdj+UNq3wwHaNq2C9AbQmye97uBtz+zJhSE3VLnJyFookWC5yKSM3IRFFtqeQJ836xjQhaSq+EqvLZfzpFfb0/WAcsG7n6B9ZnrtDzCuGHTN9LqfrN0BSwfJnKVXmMgMhgiQ5LNw1huisLdnMNpuyvNm8jVJXel1lxK5b2+QeotKrz6IJ21JnuV2k2ji636r0Ca982Z67aVC9qDhxsTOYynXFvu2D4jzpDf32HRJb9dMr36IdGXJjk2I9NrXyLzYNl1/ek6lzfT6jBvzZnqblr11zfT6XmO+M71NbyhK6oY/8skgvQEBmCe9ekE0remVGS5ZyysPA3zgAx+YzPSKBMtgJjdZfUhHZyHl93LzkLVevq9kCujO6FV8pVdmN/RmqjdqOXn3lWX2J173gRz3K6WmduzY6WyKK732GrqmG7l8oLFfw6Zf0bpxzFl6lZ18M6Gc26TX5mXPXtlreoWjPXul15ksNVCWmgMSD1uyba4h0it19MGQHB8S1ZzXNYjSH3t9oL1GuukhTXtMa/t6Xb+5kJkrl/E86e26VtrOx14mk3NsuqS3a01vk/S6a0GXXdNrr1mV5Q1tkwI1zvTqenZd+qDr4e01vfbaX11bbd8XfNf0zrvGbOm1vxVTT5CZZPtbTNsfWN7wiuYgvQHK1yW9bU9j6o3IXjfUtIbTXjOsbwhgpvfXb72wvzZ9z3veM30gyn1Prz2Iy7uT5y1VsNvRgUK+brruuusmM5j6ydl+WlbqyM3BXSNsn4ddvm3Nd87Sqw9A6QMewtnO5zZe+gFCv9KzJdOOrzLTG62+3UI+ULgzyyHSq+enTz7nPmvljjv2Wyvs2akmyWwbs9zfKyt39k/FTY4jDzXJQ4765LnPteJen6XFRvm773fX8b3tTQpts/Ny7dlvb3j7298+eStH6Nsb7FxxY8tM76/fq6z3ZXl7hYxBMt65y9jsOLS9vcG9r/heY7b0uvnU9vYG+81HAapTZBWkt8iw0ikIQGBRAu5NZdH6lO+PALGZz9ZdF9xfJGh5WQJtD50u2y71/QggvX6cKAUBCBRMQGZx9NVQ7KqYVqCJzZXx6JrVTyuCnI37xqccl1CVEkWkt5RI0g8IQAACEIAABCAAgVYCSC/JAQEIQAACEIAABCBQPAGkt/gQ00EIQAACEIAABCAAAaS3JQfsp2m1yLynodtSKfUdtrgEIACBMgm4rywL7WXbTnnue4BD26+lnrsOV94CMG/73mXvHb4P/7m7krW9v7eWONHPsgkgvXOk193hKOQmsuzAVXb60TsIQKAPArqhg7Qtr/rr4z2dSK9/5Nx38UrNkPuJ/xF//d7pCxcudG604ltukWNTFgKpEkB6F5BeKdq0G5TcUOz3i+onePtdlfIePXebYffdrfKCa32Po/1+vabtbHVHMt1K0n6naarJxnlBAALDENBtlWXMefjhh41uD+x+CLeFp+1dsU3vaZVxSnbikx/ZPMQdA+X3+oS61Nd39srL891vzOz3Obe9b9T+/TAE4x6lTSzdXbaEj/xP+ivC6m5MoVvUd7HVjV6kF3ovsTnbWw7rPUTKSSztmV77rQMaA3sjlKb7VVxytAaBuASQ3gWl174B6EYEsuWqvZWg7r4lNwL7JmMLs73FrbsrmOzIZu9AZbet7cnLsXUmWrcvtndjipsmtAYBCOREwB2DRGZkQwN7/JL+6LbnumGI7P6o45a9M6GKkPxXNyOxd6ayxyOZWbZ3jJLxTMcqHet0rLLPR2RKx7rz588b3ZlS5E9/L33I7WfexkL2+3Vl0yJl7u58Zt877BliexdDl627bMHdFEk4ym5jbcsbmmItm1/Mu19J7PmBQMoEkN4epNdusm15gz0Q6iAi/5Ubjr2Pur2riwyE+mPfVHTWl7VYKV9qnBsEhiGgSxtkLNFdDM+dOzcRHPvF+HI2+uFaxhl722y7XNM227pcom18s2VW5NUWLnd2095uWM6padlEzsvE5kmvvQugMFIRlf+2belttyfl2tjOW7bgbmmryyCaJnXsWMvxbr311smHpab7FdI7zDXOUcIJIL0LSq8tm/aWs21LEOzBuunhOPmaSqVXt7u1pdee8XClV78y1C50PRgRnibUhAAEciHQNM7o2CBjiM7uytfotuzY8tT0wfvAgQPm1KlTU9mxxUxnh+1tdnXJlUiv/YFchcuVJ+XrPvClv891S9VFpNf+AOBKr27brTxkuYEsMWli687gNjG1lz240tsUazduTfcrpDeXUaLe80R6F5TetjW9djNNMxm6nlc/HTfN9DYNIvNmen0eUqg3tek5BOokYI9RSsD+8K3jk/xNlz3YM46yI92iM70iX7Y0uzO9bWLWNIM7TxJzjajvmt426bWXuNkM3PXWbTO47jeDMWZ6kd5cs7Hu80Z6F5Be92lbe32t/dVg05peV3r1wbeumV45PfstEnpDk/bc39vrwepOa3oPgToJ2M8K2OtfbenRNbLyMJO+Mst9u4CMM01reu2lCvaaXlt6dTZZInDw4MHJ2tx5s5G6dldk97777jO33HLL5GEu9/e63jjHyPq8vcH9AND2PIjO5Mv6Wvnxmem146+cZR33Mmt6kd4cM5FzRnrnSK98un7ppZemJea9p9d+MtZ+k4L+Xr+Ksp+UlYblk70KcdsgYr8Zwm676Y0RMkvDDwQgUCcB+8EoeyywRcl94ElJLfr2BlkyIQ+wyXHsN9PIOCnjnby9Rt4a8fTTT7eKmRy76Q0B7u9zXdpgZ2HXe3rnSa9bV9+kMG+mV+8Pwk4+SMgHClkiIXGTeMk6b/1QIvelRd/egPTWOcbk3mukN/cIcv4QgAAEIAABCEAAAp0EkN5ORBSAAAQgAAEIQAACEMidANKbewQ5fwhAAAIQgAAEIACBTgJIbyciCkAAAhCAAAQgAAEI5E4A6c09gpw/BCAAAQhAAAIQgEAnAaS3ExEFIAABCEAAAhCAAARyJ4D05h5Bzh8CEIAABCAAAQhAoJMA0tuJiAIQgAAEIAABCEAAArkTQHpzjyDnDwEIQAACEIAABCDQSQDp7UREAQhAAAIQgAAEIACB3AkgvblHkPOHAAQgAAEIQAACEOgkgPR2IqIABCAAAQhAAAIQgEDuBJDe3CPI+UMAAhCAAAQgAAEIdBJAejsRUQACEIAABCAAAQhAIHcCSG/uEeT8IQABCEAAAhCAAAQ6CSC9nYgoAAEIQAACEIAABCCQOwGkN/cIcv4QgAAEIAABCEAAAp0EkN5ORBSAAAQgAAEIQAACEMidANKbewQ5fwhAAAIQgAAEIACBTgJIbyciCkAAAhCAAAQgAAEI5E4A6c09gpw/BCAAAQhAAAIQgEAnAaS3ExEFIAABCEAAAhCAAARyJ4D05h5Bzh8CEIAABCAAAQhAoJMA0tuJiAIQgAAEIAABCEAAArkTQHpzjyDnDwEIQAACEIAABCDQSQDp7UREAQhAAAIQgAAEIACB3An8f3w3mWHH+M4pAAAAAElFTkSuQmCC" id="173" name="Google Shape;173;p11"/>
          <p:cNvSpPr/>
          <p:nvPr/>
        </p:nvSpPr>
        <p:spPr>
          <a:xfrm>
            <a:off x="282575" y="-647700"/>
            <a:ext cx="5734050" cy="21431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id="174" name="Google Shape;174;p11"/>
          <p:cNvPicPr preferRelativeResize="0"/>
          <p:nvPr/>
        </p:nvPicPr>
        <p:blipFill rotWithShape="1">
          <a:blip r:embed="rId3">
            <a:alphaModFix/>
          </a:blip>
          <a:srcRect b="0" l="0" r="0" t="0"/>
          <a:stretch/>
        </p:blipFill>
        <p:spPr>
          <a:xfrm>
            <a:off x="3154362" y="1236096"/>
            <a:ext cx="6029325" cy="24479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12"/>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2400"/>
              <a:buFont typeface="Arial"/>
              <a:buNone/>
            </a:pPr>
            <a:r>
              <a:rPr b="1" lang="en-US" sz="2400">
                <a:latin typeface="Arial"/>
                <a:ea typeface="Arial"/>
                <a:cs typeface="Arial"/>
                <a:sym typeface="Arial"/>
              </a:rPr>
              <a:t>Recommendations and business communication solutions to enable the partnership of the British company to succeed in China</a:t>
            </a:r>
            <a:endParaRPr sz="2400">
              <a:latin typeface="Arial"/>
              <a:ea typeface="Arial"/>
              <a:cs typeface="Arial"/>
              <a:sym typeface="Arial"/>
            </a:endParaRPr>
          </a:p>
        </p:txBody>
      </p:sp>
      <p:sp>
        <p:nvSpPr>
          <p:cNvPr id="181" name="Google Shape;181;p12"/>
          <p:cNvSpPr txBox="1"/>
          <p:nvPr>
            <p:ph idx="1" type="body"/>
          </p:nvPr>
        </p:nvSpPr>
        <p:spPr>
          <a:xfrm>
            <a:off x="0" y="4266279"/>
            <a:ext cx="12192000"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150000"/>
              </a:lnSpc>
              <a:spcBef>
                <a:spcPts val="0"/>
              </a:spcBef>
              <a:spcAft>
                <a:spcPts val="0"/>
              </a:spcAft>
              <a:buClr>
                <a:schemeClr val="dk1"/>
              </a:buClr>
              <a:buSzPts val="2000"/>
              <a:buChar char="•"/>
            </a:pPr>
            <a:r>
              <a:rPr lang="en-US" sz="2000">
                <a:latin typeface="Arial"/>
                <a:ea typeface="Arial"/>
                <a:cs typeface="Arial"/>
                <a:sym typeface="Arial"/>
              </a:rPr>
              <a:t>As per the observation in the context of the Hofstede model it is clearly understood that there are a number of factors that clearly mark the points of improvements that are to be taken into account. </a:t>
            </a:r>
            <a:endParaRPr sz="2000">
              <a:latin typeface="Arial"/>
              <a:ea typeface="Arial"/>
              <a:cs typeface="Arial"/>
              <a:sym typeface="Arial"/>
            </a:endParaRPr>
          </a:p>
          <a:p>
            <a:pPr indent="-228600" lvl="0" marL="228600" rtl="0" algn="ctr">
              <a:lnSpc>
                <a:spcPct val="150000"/>
              </a:lnSpc>
              <a:spcBef>
                <a:spcPts val="1000"/>
              </a:spcBef>
              <a:spcAft>
                <a:spcPts val="0"/>
              </a:spcAft>
              <a:buClr>
                <a:schemeClr val="dk1"/>
              </a:buClr>
              <a:buSzPts val="2000"/>
              <a:buChar char="•"/>
            </a:pPr>
            <a:r>
              <a:rPr lang="en-US" sz="2000">
                <a:latin typeface="Arial"/>
                <a:ea typeface="Arial"/>
                <a:cs typeface="Arial"/>
                <a:sym typeface="Arial"/>
              </a:rPr>
              <a:t> Rolls-Royce would have to promote the qualities of collectivism within its workplace. </a:t>
            </a:r>
            <a:endParaRPr sz="2000">
              <a:latin typeface="Arial"/>
              <a:ea typeface="Arial"/>
              <a:cs typeface="Arial"/>
              <a:sym typeface="Arial"/>
            </a:endParaRPr>
          </a:p>
          <a:p>
            <a:pPr indent="0" lvl="0" marL="228600" rtl="0" algn="ctr">
              <a:lnSpc>
                <a:spcPct val="150000"/>
              </a:lnSpc>
              <a:spcBef>
                <a:spcPts val="1000"/>
              </a:spcBef>
              <a:spcAft>
                <a:spcPts val="0"/>
              </a:spcAft>
              <a:buNone/>
            </a:pPr>
            <a:br>
              <a:rPr lang="en-US" sz="2000">
                <a:latin typeface="Arial"/>
                <a:ea typeface="Arial"/>
                <a:cs typeface="Arial"/>
                <a:sym typeface="Arial"/>
              </a:rPr>
            </a:br>
            <a:endParaRPr sz="2000">
              <a:latin typeface="Arial"/>
              <a:ea typeface="Arial"/>
              <a:cs typeface="Arial"/>
              <a:sym typeface="Arial"/>
            </a:endParaRPr>
          </a:p>
        </p:txBody>
      </p:sp>
      <p:pic>
        <p:nvPicPr>
          <p:cNvPr id="182" name="Google Shape;182;p12"/>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83" name="Google Shape;183;p12"/>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10 Principles of Effective Communication - Constant Content (A Division of  Moresby Media Inc.)" id="184" name="Google Shape;184;p12"/>
          <p:cNvPicPr preferRelativeResize="0"/>
          <p:nvPr/>
        </p:nvPicPr>
        <p:blipFill rotWithShape="1">
          <a:blip r:embed="rId5">
            <a:alphaModFix/>
          </a:blip>
          <a:srcRect b="0" l="0" r="0" t="0"/>
          <a:stretch/>
        </p:blipFill>
        <p:spPr>
          <a:xfrm>
            <a:off x="3703637" y="1292129"/>
            <a:ext cx="4784725" cy="279336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13"/>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Arial"/>
              <a:buNone/>
            </a:pPr>
            <a:r>
              <a:rPr b="1" lang="en-US">
                <a:latin typeface="Arial"/>
                <a:ea typeface="Arial"/>
                <a:cs typeface="Arial"/>
                <a:sym typeface="Arial"/>
              </a:rPr>
              <a:t>Conclusion</a:t>
            </a:r>
            <a:endParaRPr>
              <a:latin typeface="Arial"/>
              <a:ea typeface="Arial"/>
              <a:cs typeface="Arial"/>
              <a:sym typeface="Arial"/>
            </a:endParaRPr>
          </a:p>
        </p:txBody>
      </p:sp>
      <p:sp>
        <p:nvSpPr>
          <p:cNvPr id="191" name="Google Shape;191;p13"/>
          <p:cNvSpPr txBox="1"/>
          <p:nvPr>
            <p:ph idx="1" type="body"/>
          </p:nvPr>
        </p:nvSpPr>
        <p:spPr>
          <a:xfrm>
            <a:off x="0" y="4543865"/>
            <a:ext cx="12192000" cy="1633098"/>
          </a:xfrm>
          <a:prstGeom prst="rect">
            <a:avLst/>
          </a:prstGeom>
          <a:noFill/>
          <a:ln>
            <a:noFill/>
          </a:ln>
        </p:spPr>
        <p:txBody>
          <a:bodyPr anchorCtr="0" anchor="t" bIns="45700" lIns="91425" spcFirstLastPara="1" rIns="91425" wrap="square" tIns="45700">
            <a:noAutofit/>
          </a:bodyPr>
          <a:lstStyle/>
          <a:p>
            <a:pPr indent="-228600" lvl="0" marL="228600" rtl="0" algn="ctr">
              <a:lnSpc>
                <a:spcPct val="150000"/>
              </a:lnSpc>
              <a:spcBef>
                <a:spcPts val="0"/>
              </a:spcBef>
              <a:spcAft>
                <a:spcPts val="0"/>
              </a:spcAft>
              <a:buClr>
                <a:schemeClr val="dk1"/>
              </a:buClr>
              <a:buSzPts val="2400"/>
              <a:buChar char="•"/>
            </a:pPr>
            <a:r>
              <a:rPr lang="en-US" sz="2400">
                <a:latin typeface="Arial"/>
                <a:ea typeface="Arial"/>
                <a:cs typeface="Arial"/>
                <a:sym typeface="Arial"/>
              </a:rPr>
              <a:t>In the current context various factors of international business communications have been discussed. </a:t>
            </a:r>
            <a:endParaRPr sz="2400">
              <a:latin typeface="Arial"/>
              <a:ea typeface="Arial"/>
              <a:cs typeface="Arial"/>
              <a:sym typeface="Arial"/>
            </a:endParaRPr>
          </a:p>
          <a:p>
            <a:pPr indent="-228600" lvl="0" marL="228600" rtl="0" algn="ctr">
              <a:lnSpc>
                <a:spcPct val="150000"/>
              </a:lnSpc>
              <a:spcBef>
                <a:spcPts val="1000"/>
              </a:spcBef>
              <a:spcAft>
                <a:spcPts val="0"/>
              </a:spcAft>
              <a:buClr>
                <a:schemeClr val="dk1"/>
              </a:buClr>
              <a:buSzPts val="2400"/>
              <a:buChar char="•"/>
            </a:pPr>
            <a:r>
              <a:rPr lang="en-US" sz="2400">
                <a:latin typeface="Arial"/>
                <a:ea typeface="Arial"/>
                <a:cs typeface="Arial"/>
                <a:sym typeface="Arial"/>
              </a:rPr>
              <a:t>In terms of the growth of international business and the global economy, effective business communication among the members of different countries and communities becomes extremely important. </a:t>
            </a:r>
            <a:br>
              <a:rPr lang="en-US" sz="2400">
                <a:latin typeface="Arial"/>
                <a:ea typeface="Arial"/>
                <a:cs typeface="Arial"/>
                <a:sym typeface="Arial"/>
              </a:rPr>
            </a:br>
            <a:endParaRPr sz="2400">
              <a:latin typeface="Arial"/>
              <a:ea typeface="Arial"/>
              <a:cs typeface="Arial"/>
              <a:sym typeface="Arial"/>
            </a:endParaRPr>
          </a:p>
        </p:txBody>
      </p:sp>
      <p:pic>
        <p:nvPicPr>
          <p:cNvPr id="192" name="Google Shape;192;p13"/>
          <p:cNvPicPr preferRelativeResize="0"/>
          <p:nvPr/>
        </p:nvPicPr>
        <p:blipFill rotWithShape="1">
          <a:blip r:embed="rId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SAIC Motor Logo and Tagline - Founder - Slogan - Owner" id="193" name="Google Shape;193;p13"/>
          <p:cNvPicPr preferRelativeResize="0"/>
          <p:nvPr/>
        </p:nvPicPr>
        <p:blipFill rotWithShape="1">
          <a:blip r:embed="rId4">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descr="Communication Skill - Proxsis HR" id="194" name="Google Shape;194;p13"/>
          <p:cNvPicPr preferRelativeResize="0"/>
          <p:nvPr/>
        </p:nvPicPr>
        <p:blipFill rotWithShape="1">
          <a:blip r:embed="rId5">
            <a:alphaModFix/>
          </a:blip>
          <a:srcRect b="0" l="0" r="0" t="0"/>
          <a:stretch/>
        </p:blipFill>
        <p:spPr>
          <a:xfrm>
            <a:off x="4033471" y="1326086"/>
            <a:ext cx="4125057" cy="300304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mt="16000"/>
          </a:blip>
          <a:stretch>
            <a:fillRect/>
          </a:stretch>
        </a:blipFill>
      </p:bgPr>
    </p:bg>
    <p:spTree>
      <p:nvGrpSpPr>
        <p:cNvPr id="199" name="Shape 199"/>
        <p:cNvGrpSpPr/>
        <p:nvPr/>
      </p:nvGrpSpPr>
      <p:grpSpPr>
        <a:xfrm>
          <a:off x="0" y="0"/>
          <a:ext cx="0" cy="0"/>
          <a:chOff x="0" y="0"/>
          <a:chExt cx="0" cy="0"/>
        </a:xfrm>
      </p:grpSpPr>
      <p:sp>
        <p:nvSpPr>
          <p:cNvPr id="200" name="Google Shape;200;p14"/>
          <p:cNvSpPr txBox="1"/>
          <p:nvPr>
            <p:ph type="title"/>
          </p:nvPr>
        </p:nvSpPr>
        <p:spPr>
          <a:xfrm>
            <a:off x="838200" y="365125"/>
            <a:ext cx="10515600" cy="74622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4400"/>
              <a:buFont typeface="Arial"/>
              <a:buNone/>
            </a:pPr>
            <a:r>
              <a:rPr b="1" lang="en-US">
                <a:latin typeface="Arial"/>
                <a:ea typeface="Arial"/>
                <a:cs typeface="Arial"/>
                <a:sym typeface="Arial"/>
              </a:rPr>
              <a:t>References </a:t>
            </a:r>
            <a:endParaRPr b="1">
              <a:latin typeface="Arial"/>
              <a:ea typeface="Arial"/>
              <a:cs typeface="Arial"/>
              <a:sym typeface="Arial"/>
            </a:endParaRPr>
          </a:p>
        </p:txBody>
      </p:sp>
      <p:sp>
        <p:nvSpPr>
          <p:cNvPr id="201" name="Google Shape;201;p14"/>
          <p:cNvSpPr txBox="1"/>
          <p:nvPr>
            <p:ph idx="1" type="body"/>
          </p:nvPr>
        </p:nvSpPr>
        <p:spPr>
          <a:xfrm>
            <a:off x="838200" y="1547446"/>
            <a:ext cx="10515600" cy="4629517"/>
          </a:xfrm>
          <a:prstGeom prst="rect">
            <a:avLst/>
          </a:prstGeom>
          <a:noFill/>
          <a:ln>
            <a:noFill/>
          </a:ln>
        </p:spPr>
        <p:txBody>
          <a:bodyPr anchorCtr="0" anchor="t" bIns="45700" lIns="91425" spcFirstLastPara="1" rIns="91425" wrap="square" tIns="45700">
            <a:normAutofit fontScale="47500" lnSpcReduction="20000"/>
          </a:bodyPr>
          <a:lstStyle/>
          <a:p>
            <a:pPr indent="-228600" lvl="0" marL="228600" rtl="0" algn="l">
              <a:lnSpc>
                <a:spcPct val="90000"/>
              </a:lnSpc>
              <a:spcBef>
                <a:spcPts val="0"/>
              </a:spcBef>
              <a:spcAft>
                <a:spcPts val="0"/>
              </a:spcAft>
              <a:buClr>
                <a:schemeClr val="dk1"/>
              </a:buClr>
              <a:buSzPct val="100000"/>
              <a:buChar char="•"/>
            </a:pPr>
            <a:r>
              <a:rPr b="1" lang="en-US"/>
              <a:t>Journals 	</a:t>
            </a:r>
            <a:endParaRPr/>
          </a:p>
          <a:p>
            <a:pPr indent="-228600" lvl="0" marL="228600" rtl="0" algn="l">
              <a:lnSpc>
                <a:spcPct val="90000"/>
              </a:lnSpc>
              <a:spcBef>
                <a:spcPts val="1000"/>
              </a:spcBef>
              <a:spcAft>
                <a:spcPts val="0"/>
              </a:spcAft>
              <a:buClr>
                <a:schemeClr val="dk1"/>
              </a:buClr>
              <a:buSzPct val="100000"/>
              <a:buChar char="•"/>
            </a:pPr>
            <a:r>
              <a:rPr lang="en-US"/>
              <a:t>Aguilera, R.V. and Grøgaard, B., 2019. The dubious role of institutions in international business: A road forward. </a:t>
            </a:r>
            <a:r>
              <a:rPr i="1" lang="en-US"/>
              <a:t>Journal of International Business Studies</a:t>
            </a:r>
            <a:r>
              <a:rPr lang="en-US"/>
              <a:t>, </a:t>
            </a:r>
            <a:r>
              <a:rPr i="1" lang="en-US"/>
              <a:t>50</a:t>
            </a:r>
            <a:r>
              <a:rPr lang="en-US"/>
              <a:t>, pp.20-35. </a:t>
            </a:r>
            <a:r>
              <a:rPr lang="en-US" u="sng">
                <a:solidFill>
                  <a:schemeClr val="hlink"/>
                </a:solidFill>
                <a:hlinkClick r:id="rId4"/>
              </a:rPr>
              <a:t>https://link.springer.com/article/10.1057/s41267-018-0201-5</a:t>
            </a:r>
            <a:r>
              <a:rPr lang="en-US"/>
              <a:t> </a:t>
            </a:r>
            <a:endParaRPr/>
          </a:p>
          <a:p>
            <a:pPr indent="-228600" lvl="0" marL="228600" rtl="0" algn="l">
              <a:lnSpc>
                <a:spcPct val="90000"/>
              </a:lnSpc>
              <a:spcBef>
                <a:spcPts val="1000"/>
              </a:spcBef>
              <a:spcAft>
                <a:spcPts val="0"/>
              </a:spcAft>
              <a:buClr>
                <a:schemeClr val="dk1"/>
              </a:buClr>
              <a:buSzPct val="100000"/>
              <a:buChar char="•"/>
            </a:pPr>
            <a:r>
              <a:rPr lang="en-US"/>
              <a:t>Cavusgil, S.T., Deligonul, S., Ghauri, P.N., Bamiatzi, V., Park, B.I. and Mellahi, K., 2020. Risk in international business and its mitigation. </a:t>
            </a:r>
            <a:r>
              <a:rPr i="1" lang="en-US"/>
              <a:t>Journal of World Business</a:t>
            </a:r>
            <a:r>
              <a:rPr lang="en-US"/>
              <a:t>, </a:t>
            </a:r>
            <a:r>
              <a:rPr i="1" lang="en-US"/>
              <a:t>55</a:t>
            </a:r>
            <a:r>
              <a:rPr lang="en-US"/>
              <a:t>(2), p.101078. </a:t>
            </a:r>
            <a:r>
              <a:rPr lang="en-US" u="sng">
                <a:solidFill>
                  <a:schemeClr val="hlink"/>
                </a:solidFill>
                <a:hlinkClick r:id="rId5"/>
              </a:rPr>
              <a:t>https://www.sciencedirect.com/science/article/pii/S1090951620300067</a:t>
            </a:r>
            <a:r>
              <a:rPr lang="en-US"/>
              <a:t> </a:t>
            </a:r>
            <a:endParaRPr/>
          </a:p>
          <a:p>
            <a:pPr indent="-228600" lvl="0" marL="228600" rtl="0" algn="l">
              <a:lnSpc>
                <a:spcPct val="90000"/>
              </a:lnSpc>
              <a:spcBef>
                <a:spcPts val="1000"/>
              </a:spcBef>
              <a:spcAft>
                <a:spcPts val="0"/>
              </a:spcAft>
              <a:buClr>
                <a:schemeClr val="dk1"/>
              </a:buClr>
              <a:buSzPct val="100000"/>
              <a:buChar char="•"/>
            </a:pPr>
            <a:r>
              <a:rPr lang="en-US"/>
              <a:t>Eden, L. and Nielsen, B.B., 2020. Research methods in international business: The challenge of complexity. </a:t>
            </a:r>
            <a:r>
              <a:rPr i="1" lang="en-US"/>
              <a:t>Journal of International Business Studies</a:t>
            </a:r>
            <a:r>
              <a:rPr lang="en-US"/>
              <a:t>, </a:t>
            </a:r>
            <a:r>
              <a:rPr i="1" lang="en-US"/>
              <a:t>51</a:t>
            </a:r>
            <a:r>
              <a:rPr lang="en-US"/>
              <a:t>, pp.1609-1620. </a:t>
            </a:r>
            <a:r>
              <a:rPr lang="en-US" u="sng">
                <a:solidFill>
                  <a:schemeClr val="hlink"/>
                </a:solidFill>
                <a:hlinkClick r:id="rId6"/>
              </a:rPr>
              <a:t>https://link.springer.com/article/10.1057/s41267-020-00374-2</a:t>
            </a:r>
            <a:r>
              <a:rPr lang="en-US"/>
              <a:t> </a:t>
            </a:r>
            <a:endParaRPr/>
          </a:p>
          <a:p>
            <a:pPr indent="-228600" lvl="0" marL="228600" rtl="0" algn="l">
              <a:lnSpc>
                <a:spcPct val="90000"/>
              </a:lnSpc>
              <a:spcBef>
                <a:spcPts val="1000"/>
              </a:spcBef>
              <a:spcAft>
                <a:spcPts val="0"/>
              </a:spcAft>
              <a:buClr>
                <a:schemeClr val="dk1"/>
              </a:buClr>
              <a:buSzPct val="100000"/>
              <a:buChar char="•"/>
            </a:pPr>
            <a:r>
              <a:rPr lang="en-US"/>
              <a:t>Kalogiannidis, S., 2020. Impact of effective business communication on employee performance. </a:t>
            </a:r>
            <a:r>
              <a:rPr i="1" lang="en-US"/>
              <a:t>European Journal of Business and Management Research</a:t>
            </a:r>
            <a:r>
              <a:rPr lang="en-US"/>
              <a:t>, </a:t>
            </a:r>
            <a:r>
              <a:rPr i="1" lang="en-US"/>
              <a:t>5</a:t>
            </a:r>
            <a:r>
              <a:rPr lang="en-US"/>
              <a:t>(6). </a:t>
            </a:r>
            <a:r>
              <a:rPr lang="en-US" u="sng">
                <a:solidFill>
                  <a:schemeClr val="hlink"/>
                </a:solidFill>
                <a:hlinkClick r:id="rId7"/>
              </a:rPr>
              <a:t>https://www.ejbmr.org/index.php/ejbmr/article/view/631</a:t>
            </a:r>
            <a:r>
              <a:rPr lang="en-US"/>
              <a:t> </a:t>
            </a:r>
            <a:endParaRPr/>
          </a:p>
          <a:p>
            <a:pPr indent="-228600" lvl="0" marL="228600" rtl="0" algn="l">
              <a:lnSpc>
                <a:spcPct val="90000"/>
              </a:lnSpc>
              <a:spcBef>
                <a:spcPts val="1000"/>
              </a:spcBef>
              <a:spcAft>
                <a:spcPts val="0"/>
              </a:spcAft>
              <a:buClr>
                <a:schemeClr val="dk1"/>
              </a:buClr>
              <a:buSzPct val="100000"/>
              <a:buChar char="•"/>
            </a:pPr>
            <a:r>
              <a:rPr lang="en-US"/>
              <a:t>Szkudlarek, B., Osland, J.S., Nardon, L. and Zander, L., 2020. Communication and culture in international business–Moving the field forward. </a:t>
            </a:r>
            <a:r>
              <a:rPr i="1" lang="en-US"/>
              <a:t>Journal of World Business</a:t>
            </a:r>
            <a:r>
              <a:rPr lang="en-US"/>
              <a:t>, </a:t>
            </a:r>
            <a:r>
              <a:rPr i="1" lang="en-US"/>
              <a:t>55</a:t>
            </a:r>
            <a:r>
              <a:rPr lang="en-US"/>
              <a:t>(6), p.101126. </a:t>
            </a:r>
            <a:r>
              <a:rPr lang="en-US" u="sng">
                <a:solidFill>
                  <a:schemeClr val="hlink"/>
                </a:solidFill>
                <a:hlinkClick r:id="rId8"/>
              </a:rPr>
              <a:t>https://www.sciencedirect.com/science/article/pii/S1090951620300547</a:t>
            </a:r>
            <a:r>
              <a:rPr lang="en-US"/>
              <a:t> </a:t>
            </a:r>
            <a:endParaRPr/>
          </a:p>
          <a:p>
            <a:pPr indent="-228600" lvl="0" marL="228600" rtl="0" algn="l">
              <a:lnSpc>
                <a:spcPct val="90000"/>
              </a:lnSpc>
              <a:spcBef>
                <a:spcPts val="1000"/>
              </a:spcBef>
              <a:spcAft>
                <a:spcPts val="0"/>
              </a:spcAft>
              <a:buClr>
                <a:schemeClr val="dk1"/>
              </a:buClr>
              <a:buSzPct val="100000"/>
              <a:buChar char="•"/>
            </a:pPr>
            <a:r>
              <a:rPr lang="en-US"/>
              <a:t>Tien, N.H., Phu, P.P. and Chi, D.T.P., 2019. The role of international marketing in international business strategy. </a:t>
            </a:r>
            <a:r>
              <a:rPr i="1" lang="en-US"/>
              <a:t>International journal of research in marketing management and sales</a:t>
            </a:r>
            <a:r>
              <a:rPr lang="en-US"/>
              <a:t>, </a:t>
            </a:r>
            <a:r>
              <a:rPr i="1" lang="en-US"/>
              <a:t>1</a:t>
            </a:r>
            <a:r>
              <a:rPr lang="en-US"/>
              <a:t>(2), pp.134-138. </a:t>
            </a:r>
            <a:r>
              <a:rPr lang="en-US" u="sng">
                <a:solidFill>
                  <a:schemeClr val="hlink"/>
                </a:solidFill>
                <a:hlinkClick r:id="rId9"/>
              </a:rPr>
              <a:t>https://www.researchgate.net/profile/Nguyen-Tien-32/publication/338752307_The_role_of_international_marketing_in_international_business_strategy/links/632c5662873eca0c00a8f7ae/The-role-of-international-marketing-in-international-business-strategy.pdf</a:t>
            </a:r>
            <a:r>
              <a:rPr lang="en-US"/>
              <a:t> </a:t>
            </a:r>
            <a:endParaRPr/>
          </a:p>
          <a:p>
            <a:pPr indent="-228600" lvl="0" marL="228600" rtl="0" algn="l">
              <a:lnSpc>
                <a:spcPct val="90000"/>
              </a:lnSpc>
              <a:spcBef>
                <a:spcPts val="1000"/>
              </a:spcBef>
              <a:spcAft>
                <a:spcPts val="0"/>
              </a:spcAft>
              <a:buClr>
                <a:schemeClr val="dk1"/>
              </a:buClr>
              <a:buSzPct val="100000"/>
              <a:buChar char="•"/>
            </a:pPr>
            <a:r>
              <a:rPr lang="en-US"/>
              <a:t>Books </a:t>
            </a:r>
            <a:endParaRPr/>
          </a:p>
          <a:p>
            <a:pPr indent="-228600" lvl="0" marL="228600" rtl="0" algn="l">
              <a:lnSpc>
                <a:spcPct val="90000"/>
              </a:lnSpc>
              <a:spcBef>
                <a:spcPts val="1000"/>
              </a:spcBef>
              <a:spcAft>
                <a:spcPts val="0"/>
              </a:spcAft>
              <a:buClr>
                <a:schemeClr val="dk1"/>
              </a:buClr>
              <a:buSzPct val="100000"/>
              <a:buChar char="•"/>
            </a:pPr>
            <a:r>
              <a:rPr lang="en-US"/>
              <a:t>Guffey, M.E. and Loewy, D., 2022. </a:t>
            </a:r>
            <a:r>
              <a:rPr i="1" lang="en-US"/>
              <a:t>Essentials of business communication</a:t>
            </a:r>
            <a:r>
              <a:rPr lang="en-US"/>
              <a:t>. Cengage Learning. </a:t>
            </a:r>
            <a:r>
              <a:rPr lang="en-US" u="sng">
                <a:solidFill>
                  <a:schemeClr val="hlink"/>
                </a:solidFill>
                <a:hlinkClick r:id="rId10"/>
              </a:rPr>
              <a:t>https://books.google.com/books?hl=en&amp;lr=&amp;id=7VhiEAAAQBAJ&amp;oi=fnd&amp;pg=PP1&amp;dq=International+Business+Communications+&amp;ots=czn9CMfCRw&amp;sig=-4R4xomjKlJeWj30oETppZ1_5-U</a:t>
            </a:r>
            <a:r>
              <a:rPr lang="en-US"/>
              <a:t> </a:t>
            </a:r>
            <a:endParaRPr/>
          </a:p>
          <a:p>
            <a:pPr indent="-228600" lvl="0" marL="228600" rtl="0" algn="l">
              <a:lnSpc>
                <a:spcPct val="90000"/>
              </a:lnSpc>
              <a:spcBef>
                <a:spcPts val="1000"/>
              </a:spcBef>
              <a:spcAft>
                <a:spcPts val="0"/>
              </a:spcAft>
              <a:buClr>
                <a:schemeClr val="dk1"/>
              </a:buClr>
              <a:buSzPct val="100000"/>
              <a:buChar char="•"/>
            </a:pPr>
            <a:r>
              <a:rPr lang="en-US"/>
              <a:t>Overton, R., 2022. </a:t>
            </a:r>
            <a:r>
              <a:rPr i="1" lang="en-US"/>
              <a:t>Business communication</a:t>
            </a:r>
            <a:r>
              <a:rPr lang="en-US"/>
              <a:t>. Martin Books Pty LtD. </a:t>
            </a:r>
            <a:r>
              <a:rPr lang="en-US" u="sng">
                <a:solidFill>
                  <a:schemeClr val="hlink"/>
                </a:solidFill>
                <a:hlinkClick r:id="rId11"/>
              </a:rPr>
              <a:t>http://portal.belesparadisecollege.edu.et:8080/library/bitstream/123456789/92/1/Business%20Communication%20by%20Martin%20Books%2C%20Rodney%20Overton%2C%20Sydney%20Business%20Centre%2C%20Ebook%20Library%20%28z-lib.org%29.pdf</a:t>
            </a:r>
            <a:r>
              <a:rPr lang="en-US"/>
              <a:t> </a:t>
            </a:r>
            <a:endParaRPr/>
          </a:p>
          <a:p>
            <a:pPr indent="-144145" lvl="0" marL="228600" rtl="0" algn="l">
              <a:lnSpc>
                <a:spcPct val="90000"/>
              </a:lnSpc>
              <a:spcBef>
                <a:spcPts val="1000"/>
              </a:spcBef>
              <a:spcAft>
                <a:spcPts val="0"/>
              </a:spcAft>
              <a:buClr>
                <a:schemeClr val="dk1"/>
              </a:buClr>
              <a:buSzPct val="100000"/>
              <a:buNone/>
            </a:pPr>
            <a:r>
              <a:t/>
            </a:r>
            <a:endParaRPr/>
          </a:p>
        </p:txBody>
      </p:sp>
      <p:pic>
        <p:nvPicPr>
          <p:cNvPr descr="SAIC Motor Logo and Tagline - Founder - Slogan - Owner" id="202" name="Google Shape;202;p14"/>
          <p:cNvPicPr preferRelativeResize="0"/>
          <p:nvPr/>
        </p:nvPicPr>
        <p:blipFill rotWithShape="1">
          <a:blip r:embed="rId12">
            <a:alphaModFix/>
          </a:blip>
          <a:srcRect b="0" l="0" r="0" t="0"/>
          <a:stretch/>
        </p:blipFill>
        <p:spPr>
          <a:xfrm>
            <a:off x="0" y="-4175"/>
            <a:ext cx="642999" cy="6466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pic>
        <p:nvPicPr>
          <p:cNvPr id="203" name="Google Shape;203;p14"/>
          <p:cNvPicPr preferRelativeResize="0"/>
          <p:nvPr/>
        </p:nvPicPr>
        <p:blipFill rotWithShape="1">
          <a:blip r:embed="rId13">
            <a:alphaModFix/>
          </a:blip>
          <a:srcRect b="0" l="0" r="0" t="0"/>
          <a:stretch/>
        </p:blipFill>
        <p:spPr>
          <a:xfrm>
            <a:off x="11549575" y="0"/>
            <a:ext cx="642425" cy="642425"/>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pic>
        <p:nvPicPr>
          <p:cNvPr descr="Thank You | Carson Cars Lynnwood" id="209" name="Google Shape;209;p15"/>
          <p:cNvPicPr preferRelativeResize="0"/>
          <p:nvPr/>
        </p:nvPicPr>
        <p:blipFill rotWithShape="1">
          <a:blip r:embed="rId3">
            <a:alphaModFix/>
          </a:blip>
          <a:srcRect b="0" l="0" r="0" t="0"/>
          <a:stretch/>
        </p:blipFill>
        <p:spPr>
          <a:xfrm>
            <a:off x="0" y="0"/>
            <a:ext cx="12192000" cy="685800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2023-03-24T09:21:33Z</dcterms:created>
  <dc:creator>user</dc:creator>
</cp:coreProperties>
</file>