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4"/>
  </p:notesMasterIdLst>
  <p:sldIdLst>
    <p:sldId id="256" r:id="rId2"/>
    <p:sldId id="257" r:id="rId3"/>
  </p:sldIdLst>
  <p:sldSz cx="9906000" cy="6858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3E520B-C77A-4CEF-94BC-27152AEA24CE}" v="110" dt="2021-11-04T20:45:18.7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9175" autoAdjust="0"/>
    <p:restoredTop sz="94622" autoAdjust="0"/>
  </p:normalViewPr>
  <p:slideViewPr>
    <p:cSldViewPr>
      <p:cViewPr varScale="1">
        <p:scale>
          <a:sx n="76" d="100"/>
          <a:sy n="76" d="100"/>
        </p:scale>
        <p:origin x="348" y="24"/>
      </p:cViewPr>
      <p:guideLst>
        <p:guide orient="horz" pos="2160"/>
        <p:guide pos="312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AA0416-E0C2-4C24-B240-AC40CA035448}" type="datetimeFigureOut">
              <a:rPr lang="en-US" smtClean="0"/>
              <a:t>11/4/2021</a:t>
            </a:fld>
            <a:endParaRPr lang="en-US"/>
          </a:p>
        </p:txBody>
      </p:sp>
      <p:sp>
        <p:nvSpPr>
          <p:cNvPr id="4" name="Slide Image Placeholder 3"/>
          <p:cNvSpPr>
            <a:spLocks noGrp="1" noRot="1" noChangeAspect="1"/>
          </p:cNvSpPr>
          <p:nvPr>
            <p:ph type="sldImg" idx="2"/>
          </p:nvPr>
        </p:nvSpPr>
        <p:spPr>
          <a:xfrm>
            <a:off x="952500" y="685800"/>
            <a:ext cx="4953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9D6140-4551-4BB1-A059-4BD68F4E97B7}" type="slidenum">
              <a:rPr lang="en-US" smtClean="0"/>
              <a:t>‹#›</a:t>
            </a:fld>
            <a:endParaRPr lang="en-US"/>
          </a:p>
        </p:txBody>
      </p:sp>
    </p:spTree>
    <p:extLst>
      <p:ext uri="{BB962C8B-B14F-4D97-AF65-F5344CB8AC3E}">
        <p14:creationId xmlns:p14="http://schemas.microsoft.com/office/powerpoint/2010/main" val="595364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Pound_sign"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"Hotel Trinity" places a high value on menu planning. They must carefully organise their food. They may arrange their menu into sections depending on the products they provide. Vegetarians, for example, may place all vegetarian products on one side. Then they may categorise non-vegetarian things on a different site, as well as beverages, special foods, chicken, and beef items side by side. “Hotel Trinity” can simply give their food items layout. Like, their heading will be </a:t>
            </a:r>
            <a:r>
              <a:rPr lang="en-GB" sz="1200" i="1" kern="1200" dirty="0">
                <a:solidFill>
                  <a:schemeClr val="tx1"/>
                </a:solidFill>
                <a:effectLst/>
                <a:latin typeface="+mn-lt"/>
                <a:ea typeface="+mn-ea"/>
                <a:cs typeface="+mn-cs"/>
              </a:rPr>
              <a:t>“FOOD FOR HAPPINESS”</a:t>
            </a:r>
            <a:r>
              <a:rPr lang="en-GB" sz="1200" kern="1200" dirty="0">
                <a:solidFill>
                  <a:schemeClr val="tx1"/>
                </a:solidFill>
                <a:effectLst/>
                <a:latin typeface="+mn-lt"/>
                <a:ea typeface="+mn-ea"/>
                <a:cs typeface="+mn-cs"/>
              </a:rPr>
              <a:t>. And they can make their menu with the italic font style that can make it stylish. They also simply make their logo. Now, let’s make the logo of the “Hotel Trinity” (Gao,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“Hotel Trinity” can include their food item on a limited basis. It cannot be a long food menu, because in their restaurant takeaway services are available and the location is suitable for the short menu (</a:t>
            </a:r>
            <a:r>
              <a:rPr lang="en-GB" sz="1200" kern="1200" dirty="0" err="1">
                <a:solidFill>
                  <a:schemeClr val="tx1"/>
                </a:solidFill>
                <a:effectLst/>
                <a:latin typeface="+mn-lt"/>
                <a:ea typeface="+mn-ea"/>
                <a:cs typeface="+mn-cs"/>
              </a:rPr>
              <a:t>Kulasingha</a:t>
            </a:r>
            <a:r>
              <a:rPr lang="en-GB" sz="1200" kern="1200" dirty="0">
                <a:solidFill>
                  <a:schemeClr val="tx1"/>
                </a:solidFill>
                <a:effectLst/>
                <a:latin typeface="+mn-lt"/>
                <a:ea typeface="+mn-ea"/>
                <a:cs typeface="+mn-cs"/>
              </a:rPr>
              <a:t> et al, 2021). And the dishes of the “Hotel Trinity” will be;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Soup items (Thai soup, clear soup, egg soup, chicken, and prawn soup.</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Chicken items (chicken wings, chicken fry, grill chicken)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Salad items ( Caesar salad, vegetable salad)</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Fish items(salmon fish, and others)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Special dishes </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Sandwich items (chicken and beef, sub sandwich and others)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Burger items (chicken burger, beef burger, cheese chicken, and beef burger)</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Coffee items (espresso, double espresso, cappuccino, special coffee)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Drinks items (soft drinks, and wine)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They can provide at least 2 types of wine in their special dishes because the restaurant is located on the Coast of Swansea, South Wales. And in these areas, customers love to drink wine. So, they need to add at least types of wine in their special dishes. Like; red wine, white wine, champagne, whiskey, vodka, and others. And they also can offer any two items they can choose (</a:t>
            </a:r>
            <a:r>
              <a:rPr lang="en-GB" sz="1200" kern="1200" dirty="0" err="1">
                <a:solidFill>
                  <a:schemeClr val="tx1"/>
                </a:solidFill>
                <a:effectLst/>
                <a:latin typeface="+mn-lt"/>
                <a:ea typeface="+mn-ea"/>
                <a:cs typeface="+mn-cs"/>
              </a:rPr>
              <a:t>Verevka</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restaurant is located on the Coast of Swansea, South Wales. This areas customer is very price sensitive. So, they need to set a suitable rate for every food item so that customer is taking it positively. And it is very necessary for the “Hotel Trinity”. It is also incredibly convenient for consumers, since they may order their preferred things. The restaurant "Hotel Trinity" is unable to conceal the price of its goods because it sometimes encounters an unusual scenario with customers, which has a negative impact on their reputation. The menu cards of the "Hotel Trinity" restaurant include local, English, and one or two additional languages. Like; they can set the price of sandwich items </a:t>
            </a:r>
            <a:r>
              <a:rPr lang="en-GB" sz="1200" u="none" strike="noStrike" kern="1200" dirty="0">
                <a:solidFill>
                  <a:schemeClr val="tx1"/>
                </a:solidFill>
                <a:effectLst/>
                <a:latin typeface="+mn-lt"/>
                <a:ea typeface="+mn-ea"/>
                <a:cs typeface="+mn-cs"/>
                <a:hlinkClick r:id="rId3" tooltip="Pound sign"/>
              </a:rPr>
              <a:t>£</a:t>
            </a:r>
            <a:r>
              <a:rPr lang="en-GB" sz="1200" kern="1200" dirty="0">
                <a:solidFill>
                  <a:schemeClr val="tx1"/>
                </a:solidFill>
                <a:effectLst/>
                <a:latin typeface="+mn-lt"/>
                <a:ea typeface="+mn-ea"/>
                <a:cs typeface="+mn-cs"/>
              </a:rPr>
              <a:t>6-</a:t>
            </a:r>
            <a:r>
              <a:rPr lang="en-GB" sz="1200" u="none" strike="noStrike" kern="1200" dirty="0">
                <a:solidFill>
                  <a:schemeClr val="tx1"/>
                </a:solidFill>
                <a:effectLst/>
                <a:latin typeface="+mn-lt"/>
                <a:ea typeface="+mn-ea"/>
                <a:cs typeface="+mn-cs"/>
                <a:hlinkClick r:id="rId3" tooltip="Pound sign"/>
              </a:rPr>
              <a:t>£</a:t>
            </a:r>
            <a:r>
              <a:rPr lang="en-GB" sz="1200" kern="1200" dirty="0">
                <a:solidFill>
                  <a:schemeClr val="tx1"/>
                </a:solidFill>
                <a:effectLst/>
                <a:latin typeface="+mn-lt"/>
                <a:ea typeface="+mn-ea"/>
                <a:cs typeface="+mn-cs"/>
              </a:rPr>
              <a:t>9 that is suitable for the customers (</a:t>
            </a:r>
            <a:r>
              <a:rPr lang="en-GB" sz="1200" kern="1200" dirty="0" err="1">
                <a:solidFill>
                  <a:schemeClr val="tx1"/>
                </a:solidFill>
                <a:effectLst/>
                <a:latin typeface="+mn-lt"/>
                <a:ea typeface="+mn-ea"/>
                <a:cs typeface="+mn-cs"/>
              </a:rPr>
              <a:t>Karakitsiou</a:t>
            </a:r>
            <a:r>
              <a:rPr lang="en-GB" sz="1200" kern="1200" dirty="0">
                <a:solidFill>
                  <a:schemeClr val="tx1"/>
                </a:solidFill>
                <a:effectLst/>
                <a:latin typeface="+mn-lt"/>
                <a:ea typeface="+mn-ea"/>
                <a:cs typeface="+mn-cs"/>
              </a:rPr>
              <a:t> et al, 2020).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 Trinity” can make their menu in different part and need to provide options because every customer's choice is not the same. Both cash-on-delivery and digital payment solutions are available at "Hotel Trinity." Visa or MasterCard, as well as online banking payments, are examples. "Hotel Trinity" is unable to take cash on delivery through contactless delivery. They only accept electronic payments (</a:t>
            </a:r>
            <a:r>
              <a:rPr lang="en-GB" sz="1200" kern="1200" dirty="0" err="1">
                <a:solidFill>
                  <a:schemeClr val="tx1"/>
                </a:solidFill>
                <a:effectLst/>
                <a:latin typeface="+mn-lt"/>
                <a:ea typeface="+mn-ea"/>
                <a:cs typeface="+mn-cs"/>
              </a:rPr>
              <a:t>Kulasingha</a:t>
            </a:r>
            <a:r>
              <a:rPr lang="en-GB" sz="1200" kern="1200" dirty="0">
                <a:solidFill>
                  <a:schemeClr val="tx1"/>
                </a:solidFill>
                <a:effectLst/>
                <a:latin typeface="+mn-lt"/>
                <a:ea typeface="+mn-ea"/>
                <a:cs typeface="+mn-cs"/>
              </a:rPr>
              <a:t> et al, 2021). They can mention in their items, which are for vegetarian items and which are not. In what items bear allergy effect, etc. (Hyun et al, 2017).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 Trinity” must need to mention their opening and closing time in front of their shops, their website, as well as in their social media pages. It helps customers to order their food at the right time. Like: “Hotel Trinity” opening and closing time is 10:00 am – 11:00 pm (</a:t>
            </a:r>
            <a:r>
              <a:rPr lang="en-GB" sz="1200" kern="1200" dirty="0" err="1">
                <a:solidFill>
                  <a:schemeClr val="tx1"/>
                </a:solidFill>
                <a:effectLst/>
                <a:latin typeface="+mn-lt"/>
                <a:ea typeface="+mn-ea"/>
                <a:cs typeface="+mn-cs"/>
              </a:rPr>
              <a:t>Arsenyev</a:t>
            </a:r>
            <a:r>
              <a:rPr lang="en-GB" sz="1200" kern="1200" dirty="0">
                <a:solidFill>
                  <a:schemeClr val="tx1"/>
                </a:solidFill>
                <a:effectLst/>
                <a:latin typeface="+mn-lt"/>
                <a:ea typeface="+mn-ea"/>
                <a:cs typeface="+mn-cs"/>
              </a:rPr>
              <a:t> et al, 2019).</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 Trinity” must share their contact details on their website, pages, and in front of their shops. Soft drinks and wine are available for purchase at "Hotel Trinity." Soft drinks are sold at the same price everywhere. Coca-Cola, Pepsi, and other soft drinks are sold there. In addition, the restaurant sells wine by the glass. And the price varies depending on the quality, quantity, and the things the consumer prefers (</a:t>
            </a:r>
            <a:r>
              <a:rPr lang="en-GB" sz="1200" kern="1200" dirty="0" err="1">
                <a:solidFill>
                  <a:schemeClr val="tx1"/>
                </a:solidFill>
                <a:effectLst/>
                <a:latin typeface="+mn-lt"/>
                <a:ea typeface="+mn-ea"/>
                <a:cs typeface="+mn-cs"/>
              </a:rPr>
              <a:t>Karakitsiou</a:t>
            </a:r>
            <a:r>
              <a:rPr lang="en-GB" sz="1200" kern="1200" dirty="0">
                <a:solidFill>
                  <a:schemeClr val="tx1"/>
                </a:solidFill>
                <a:effectLst/>
                <a:latin typeface="+mn-lt"/>
                <a:ea typeface="+mn-ea"/>
                <a:cs typeface="+mn-cs"/>
              </a:rPr>
              <a:t> et al, 2020). Customers can order by telephone, </a:t>
            </a:r>
            <a:r>
              <a:rPr lang="en-GB" sz="1200" kern="1200" dirty="0" err="1">
                <a:solidFill>
                  <a:schemeClr val="tx1"/>
                </a:solidFill>
                <a:effectLst/>
                <a:latin typeface="+mn-lt"/>
                <a:ea typeface="+mn-ea"/>
                <a:cs typeface="+mn-cs"/>
              </a:rPr>
              <a:t>Ubereats</a:t>
            </a:r>
            <a:r>
              <a:rPr lang="en-GB" sz="1200" kern="1200" dirty="0">
                <a:solidFill>
                  <a:schemeClr val="tx1"/>
                </a:solidFill>
                <a:effectLst/>
                <a:latin typeface="+mn-lt"/>
                <a:ea typeface="+mn-ea"/>
                <a:cs typeface="+mn-cs"/>
              </a:rPr>
              <a:t> app, and by their websites within 10:00 am-11:00 pm (</a:t>
            </a:r>
            <a:r>
              <a:rPr lang="en-GB" sz="1200" kern="1200" dirty="0" err="1">
                <a:solidFill>
                  <a:schemeClr val="tx1"/>
                </a:solidFill>
                <a:effectLst/>
                <a:latin typeface="+mn-lt"/>
                <a:ea typeface="+mn-ea"/>
                <a:cs typeface="+mn-cs"/>
              </a:rPr>
              <a:t>Yucedag</a:t>
            </a:r>
            <a:r>
              <a:rPr lang="en-GB" sz="1200" kern="1200" dirty="0">
                <a:solidFill>
                  <a:schemeClr val="tx1"/>
                </a:solidFill>
                <a:effectLst/>
                <a:latin typeface="+mn-lt"/>
                <a:ea typeface="+mn-ea"/>
                <a:cs typeface="+mn-cs"/>
              </a:rPr>
              <a:t> et al, 2018).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covid-19 situation go out from home without the mask is very dangerous. So, they need to hook posters in front of their door like; “no mask, no service”. And they also need to sanitize their customer’s bodies before entering the restaurant (Pablo-Romero et al, 2017).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Contactless delivery is available in the “Hotel Trinity” so that every sort of consumer may grasp their menu with ease. Naturally, "Hotel Trinity" takes into account the local element if it is fresh and appropriate for their menu items. It is also quite simple for them to acquire local products, and they may collect fresh items (</a:t>
            </a:r>
            <a:r>
              <a:rPr lang="en-GB" sz="1200" kern="1200" dirty="0" err="1">
                <a:solidFill>
                  <a:schemeClr val="tx1"/>
                </a:solidFill>
                <a:effectLst/>
                <a:latin typeface="+mn-lt"/>
                <a:ea typeface="+mn-ea"/>
                <a:cs typeface="+mn-cs"/>
              </a:rPr>
              <a:t>Arsenyev</a:t>
            </a:r>
            <a:r>
              <a:rPr lang="en-GB" sz="1200" kern="1200" dirty="0">
                <a:solidFill>
                  <a:schemeClr val="tx1"/>
                </a:solidFill>
                <a:effectLst/>
                <a:latin typeface="+mn-lt"/>
                <a:ea typeface="+mn-ea"/>
                <a:cs typeface="+mn-cs"/>
              </a:rPr>
              <a:t> et al, 2019). When any customer orders food in contactless systems in that case “Hotel Trinity” cannot accept cash they take their payment by online payment systems (</a:t>
            </a:r>
            <a:r>
              <a:rPr lang="en-GB" sz="1200" kern="1200" dirty="0" err="1">
                <a:solidFill>
                  <a:schemeClr val="tx1"/>
                </a:solidFill>
                <a:effectLst/>
                <a:latin typeface="+mn-lt"/>
                <a:ea typeface="+mn-ea"/>
                <a:cs typeface="+mn-cs"/>
              </a:rPr>
              <a:t>Lytvynenko</a:t>
            </a:r>
            <a:r>
              <a:rPr lang="en-GB" sz="1200" kern="1200" dirty="0">
                <a:solidFill>
                  <a:schemeClr val="tx1"/>
                </a:solidFill>
                <a:effectLst/>
                <a:latin typeface="+mn-lt"/>
                <a:ea typeface="+mn-ea"/>
                <a:cs typeface="+mn-cs"/>
              </a:rPr>
              <a:t> et al, 2021).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 Trinity” has both cash-on-delivery and digital payment systems. Like; visa or master cards, and online banking payments. In contactless delivery “Hotel Trinity” cannot accept cash on delivery. They only take digital payments (</a:t>
            </a:r>
            <a:r>
              <a:rPr lang="en-GB" sz="1200" kern="1200" dirty="0" err="1">
                <a:solidFill>
                  <a:schemeClr val="tx1"/>
                </a:solidFill>
                <a:effectLst/>
                <a:latin typeface="+mn-lt"/>
                <a:ea typeface="+mn-ea"/>
                <a:cs typeface="+mn-cs"/>
              </a:rPr>
              <a:t>Kulasingha</a:t>
            </a:r>
            <a:r>
              <a:rPr lang="en-GB" sz="1200" kern="1200" dirty="0">
                <a:solidFill>
                  <a:schemeClr val="tx1"/>
                </a:solidFill>
                <a:effectLst/>
                <a:latin typeface="+mn-lt"/>
                <a:ea typeface="+mn-ea"/>
                <a:cs typeface="+mn-cs"/>
              </a:rPr>
              <a:t> et al, 2021).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 Trinity” sells both soft drinks and wine. In soft drinks, they sell it on its level price. They sell soft drinks like; </a:t>
            </a:r>
            <a:r>
              <a:rPr lang="en-GB" sz="1200" kern="1200" dirty="0" err="1">
                <a:solidFill>
                  <a:schemeClr val="tx1"/>
                </a:solidFill>
                <a:effectLst/>
                <a:latin typeface="+mn-lt"/>
                <a:ea typeface="+mn-ea"/>
                <a:cs typeface="+mn-cs"/>
              </a:rPr>
              <a:t>coca-cola</a:t>
            </a:r>
            <a:r>
              <a:rPr lang="en-GB" sz="1200" kern="1200" dirty="0">
                <a:solidFill>
                  <a:schemeClr val="tx1"/>
                </a:solidFill>
                <a:effectLst/>
                <a:latin typeface="+mn-lt"/>
                <a:ea typeface="+mn-ea"/>
                <a:cs typeface="+mn-cs"/>
              </a:rPr>
              <a:t>, Pepsi, and others.  And in wine it sale the restaurant per glass. And the price is different by its quality, quantity, and also which items customer choice (</a:t>
            </a:r>
            <a:r>
              <a:rPr lang="en-GB" sz="1200" kern="1200" dirty="0" err="1">
                <a:solidFill>
                  <a:schemeClr val="tx1"/>
                </a:solidFill>
                <a:effectLst/>
                <a:latin typeface="+mn-lt"/>
                <a:ea typeface="+mn-ea"/>
                <a:cs typeface="+mn-cs"/>
              </a:rPr>
              <a:t>Karakitsiou</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Spelling and grammar are very important in the restaurant business because if the customers find any kind of spelling mistake and grammar mistake in their menu they will not take it positively. And it is related to their prestige. So when they print out their menu they must care about spelling and grammar mistakes (Hyun et al, 2017).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Menu planning is very fundamentals for the “Hotel Trinity”. They need to well plan for their menu. They can divide their menu is based on their items. Like; vegetarians can set all vegetarian items on one side. Then they can set non-vegetarian items in another site, also drinks items, special dishes, chicken items, beef items can be sorted side by side. And it is very helpful for the customers and can order their choice items. </a:t>
            </a:r>
            <a:endParaRPr lang="en-US"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“Hotel Trinity” restaurant cannot hide their products price because sometimes it falls customer is an odd situation and it’s also decreed their reputation. “Hotel Trinity” restaurant set local, English, and also others one or two languages in their menu cards. So that, every type of customer can easily understand their menu. Of course, “Hotel Trinity” considers the local element if it is fresh and suitable for their food items. And collect local items is very easy for them and can collect fresh items (</a:t>
            </a:r>
            <a:r>
              <a:rPr lang="en-GB" sz="1200" kern="1200" dirty="0" err="1">
                <a:solidFill>
                  <a:schemeClr val="tx1"/>
                </a:solidFill>
                <a:effectLst/>
                <a:latin typeface="+mn-lt"/>
                <a:ea typeface="+mn-ea"/>
                <a:cs typeface="+mn-cs"/>
              </a:rPr>
              <a:t>Arsenyev</a:t>
            </a:r>
            <a:r>
              <a:rPr lang="en-GB" sz="1200" kern="1200" dirty="0">
                <a:solidFill>
                  <a:schemeClr val="tx1"/>
                </a:solidFill>
                <a:effectLst/>
                <a:latin typeface="+mn-lt"/>
                <a:ea typeface="+mn-ea"/>
                <a:cs typeface="+mn-cs"/>
              </a:rPr>
              <a:t> et al, 2019).</a:t>
            </a:r>
            <a:endParaRPr lang="en-US"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Arsenyev</a:t>
            </a:r>
            <a:r>
              <a:rPr lang="en-GB" sz="1200" kern="1200" dirty="0">
                <a:solidFill>
                  <a:schemeClr val="tx1"/>
                </a:solidFill>
                <a:effectLst/>
                <a:latin typeface="+mn-lt"/>
                <a:ea typeface="+mn-ea"/>
                <a:cs typeface="+mn-cs"/>
              </a:rPr>
              <a:t>, Y., Potemkin, L., </a:t>
            </a:r>
            <a:r>
              <a:rPr lang="en-GB" sz="1200" kern="1200" dirty="0" err="1">
                <a:solidFill>
                  <a:schemeClr val="tx1"/>
                </a:solidFill>
                <a:effectLst/>
                <a:latin typeface="+mn-lt"/>
                <a:ea typeface="+mn-ea"/>
                <a:cs typeface="+mn-cs"/>
              </a:rPr>
              <a:t>Filyppova</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Bratus</a:t>
            </a:r>
            <a:r>
              <a:rPr lang="en-GB" sz="1200" kern="1200" dirty="0">
                <a:solidFill>
                  <a:schemeClr val="tx1"/>
                </a:solidFill>
                <a:effectLst/>
                <a:latin typeface="+mn-lt"/>
                <a:ea typeface="+mn-ea"/>
                <a:cs typeface="+mn-cs"/>
              </a:rPr>
              <a:t>, H. and Nikola, S.O., 2019. Internal audit of activity results at enterprises of hotel and restaurant business.</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Burak</a:t>
            </a:r>
            <a:r>
              <a:rPr lang="en-GB" sz="1200" kern="1200" dirty="0">
                <a:solidFill>
                  <a:schemeClr val="tx1"/>
                </a:solidFill>
                <a:effectLst/>
                <a:latin typeface="+mn-lt"/>
                <a:ea typeface="+mn-ea"/>
                <a:cs typeface="+mn-cs"/>
              </a:rPr>
              <a:t>, V., 2020. Training of future specialists in the hotel and restaurant industry in higher educational establishments in the conditions of distance learning. </a:t>
            </a:r>
            <a:r>
              <a:rPr lang="en-GB" sz="1200" kern="1200" dirty="0" err="1">
                <a:solidFill>
                  <a:schemeClr val="tx1"/>
                </a:solidFill>
                <a:effectLst/>
                <a:latin typeface="+mn-lt"/>
                <a:ea typeface="+mn-ea"/>
                <a:cs typeface="+mn-cs"/>
              </a:rPr>
              <a:t>ScienceRise</a:t>
            </a:r>
            <a:r>
              <a:rPr lang="en-GB" sz="1200" kern="1200" dirty="0">
                <a:solidFill>
                  <a:schemeClr val="tx1"/>
                </a:solidFill>
                <a:effectLst/>
                <a:latin typeface="+mn-lt"/>
                <a:ea typeface="+mn-ea"/>
                <a:cs typeface="+mn-cs"/>
              </a:rPr>
              <a:t>: Pedagogical Education, 6(39).</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Gao, F., 2020, July. Optimization Layout of Marketing Management Information System of Hotel and Restaurant Based on B/S Mode. In Journal of Physics: Conference Series (Vol. 1578, No. 1, p. 012158). IOP Publishing.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Hyun, S.S. and Perdue, R.R., 2017. Understanding the dimensions of customer relationships in the hotel and restaurant industries. International Journal of Hospitality Management, 64, pp.73-84.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Karakitsiou</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Kourgiantakis</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Mavrommati</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Migdalas</a:t>
            </a:r>
            <a:r>
              <a:rPr lang="en-GB" sz="1200" kern="1200" dirty="0">
                <a:solidFill>
                  <a:schemeClr val="tx1"/>
                </a:solidFill>
                <a:effectLst/>
                <a:latin typeface="+mn-lt"/>
                <a:ea typeface="+mn-ea"/>
                <a:cs typeface="+mn-cs"/>
              </a:rPr>
              <a:t>, A., 2020. Regional efficiency evaluation by input-oriented data envelopment analysis of hotel and restaurant sector. Operational Research, 20(4), pp.2041-2058. Khaled</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Kulasingha</a:t>
            </a:r>
            <a:r>
              <a:rPr lang="en-GB" sz="1200" kern="1200" dirty="0">
                <a:solidFill>
                  <a:schemeClr val="tx1"/>
                </a:solidFill>
                <a:effectLst/>
                <a:latin typeface="+mn-lt"/>
                <a:ea typeface="+mn-ea"/>
                <a:cs typeface="+mn-cs"/>
              </a:rPr>
              <a:t>, K.A.S. and </a:t>
            </a:r>
            <a:r>
              <a:rPr lang="en-GB" sz="1200" kern="1200" dirty="0" err="1">
                <a:solidFill>
                  <a:schemeClr val="tx1"/>
                </a:solidFill>
                <a:effectLst/>
                <a:latin typeface="+mn-lt"/>
                <a:ea typeface="+mn-ea"/>
                <a:cs typeface="+mn-cs"/>
              </a:rPr>
              <a:t>Priyanath</a:t>
            </a:r>
            <a:r>
              <a:rPr lang="en-GB" sz="1200" kern="1200" dirty="0">
                <a:solidFill>
                  <a:schemeClr val="tx1"/>
                </a:solidFill>
                <a:effectLst/>
                <a:latin typeface="+mn-lt"/>
                <a:ea typeface="+mn-ea"/>
                <a:cs typeface="+mn-cs"/>
              </a:rPr>
              <a:t>, H.M.S., 2021. FUTURE TRENDS IN EMPLOYEE REQUIREMENTS IN THE HOTEL AND RESTAURANT SECTOR IN SRI LANKA. International Journal on Recent Trends in Business and Tourism (IJRTBT), 5(4).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Lytvynenko</a:t>
            </a:r>
            <a:r>
              <a:rPr lang="en-GB" sz="1200" kern="1200" dirty="0">
                <a:solidFill>
                  <a:schemeClr val="tx1"/>
                </a:solidFill>
                <a:effectLst/>
                <a:latin typeface="+mn-lt"/>
                <a:ea typeface="+mn-ea"/>
                <a:cs typeface="+mn-cs"/>
              </a:rPr>
              <a:t>, A.O. and </a:t>
            </a:r>
            <a:r>
              <a:rPr lang="en-GB" sz="1200" kern="1200" dirty="0" err="1">
                <a:solidFill>
                  <a:schemeClr val="tx1"/>
                </a:solidFill>
                <a:effectLst/>
                <a:latin typeface="+mn-lt"/>
                <a:ea typeface="+mn-ea"/>
                <a:cs typeface="+mn-cs"/>
              </a:rPr>
              <a:t>Lytvynenko</a:t>
            </a:r>
            <a:r>
              <a:rPr lang="en-GB" sz="1200" kern="1200" dirty="0">
                <a:solidFill>
                  <a:schemeClr val="tx1"/>
                </a:solidFill>
                <a:effectLst/>
                <a:latin typeface="+mn-lt"/>
                <a:ea typeface="+mn-ea"/>
                <a:cs typeface="+mn-cs"/>
              </a:rPr>
              <a:t>, O.D., 2021. Globalization impact the hotel and restaurant business.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Pablo-Romero, M.P., Sánchez-</a:t>
            </a:r>
            <a:r>
              <a:rPr lang="en-GB" sz="1200" kern="1200" dirty="0" err="1">
                <a:solidFill>
                  <a:schemeClr val="tx1"/>
                </a:solidFill>
                <a:effectLst/>
                <a:latin typeface="+mn-lt"/>
                <a:ea typeface="+mn-ea"/>
                <a:cs typeface="+mn-cs"/>
              </a:rPr>
              <a:t>Braza</a:t>
            </a:r>
            <a:r>
              <a:rPr lang="en-GB" sz="1200" kern="1200" dirty="0">
                <a:solidFill>
                  <a:schemeClr val="tx1"/>
                </a:solidFill>
                <a:effectLst/>
                <a:latin typeface="+mn-lt"/>
                <a:ea typeface="+mn-ea"/>
                <a:cs typeface="+mn-cs"/>
              </a:rPr>
              <a:t>, A. and Sánchez-Rivas, J., 2017. Relationships between hotel and restaurant electricity consumption and tourism in 11 European Union countries. Sustainability, 9(11), p.2109.</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Veverka</a:t>
            </a:r>
            <a:r>
              <a:rPr lang="en-GB" sz="1200" kern="1200" dirty="0">
                <a:solidFill>
                  <a:schemeClr val="tx1"/>
                </a:solidFill>
                <a:effectLst/>
                <a:latin typeface="+mn-lt"/>
                <a:ea typeface="+mn-ea"/>
                <a:cs typeface="+mn-cs"/>
              </a:rPr>
              <a:t>, T.V., 2019. Development of industry 4.0 in the hotel and restaurant business. IBIMA business review, 324071.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Yucedag</a:t>
            </a:r>
            <a:r>
              <a:rPr lang="en-GB" sz="1200" kern="1200" dirty="0">
                <a:solidFill>
                  <a:schemeClr val="tx1"/>
                </a:solidFill>
                <a:effectLst/>
                <a:latin typeface="+mn-lt"/>
                <a:ea typeface="+mn-ea"/>
                <a:cs typeface="+mn-cs"/>
              </a:rPr>
              <a:t>, C., Kaya, L.G. and Cetin, M., 2018. Identifying and assessing environmental awareness of hotel and restaurant employees’ attitudes in the </a:t>
            </a:r>
            <a:r>
              <a:rPr lang="en-GB" sz="1200" kern="1200" dirty="0" err="1">
                <a:solidFill>
                  <a:schemeClr val="tx1"/>
                </a:solidFill>
                <a:effectLst/>
                <a:latin typeface="+mn-lt"/>
                <a:ea typeface="+mn-ea"/>
                <a:cs typeface="+mn-cs"/>
              </a:rPr>
              <a:t>Amasra</a:t>
            </a:r>
            <a:r>
              <a:rPr lang="en-GB" sz="1200" kern="1200" dirty="0">
                <a:solidFill>
                  <a:schemeClr val="tx1"/>
                </a:solidFill>
                <a:effectLst/>
                <a:latin typeface="+mn-lt"/>
                <a:ea typeface="+mn-ea"/>
                <a:cs typeface="+mn-cs"/>
              </a:rPr>
              <a:t> District of </a:t>
            </a:r>
            <a:r>
              <a:rPr lang="en-GB" sz="1200" kern="1200" dirty="0" err="1">
                <a:solidFill>
                  <a:schemeClr val="tx1"/>
                </a:solidFill>
                <a:effectLst/>
                <a:latin typeface="+mn-lt"/>
                <a:ea typeface="+mn-ea"/>
                <a:cs typeface="+mn-cs"/>
              </a:rPr>
              <a:t>Bartin</a:t>
            </a:r>
            <a:r>
              <a:rPr lang="en-GB" sz="1200" kern="1200" dirty="0">
                <a:solidFill>
                  <a:schemeClr val="tx1"/>
                </a:solidFill>
                <a:effectLst/>
                <a:latin typeface="+mn-lt"/>
                <a:ea typeface="+mn-ea"/>
                <a:cs typeface="+mn-cs"/>
              </a:rPr>
              <a:t>. Environmental Monitoring and Assessment, 190(2), pp.1-8.</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C9D6140-4551-4BB1-A059-4BD68F4E97B7}" type="slidenum">
              <a:rPr lang="en-US" smtClean="0"/>
              <a:t>2</a:t>
            </a:fld>
            <a:endParaRPr lang="en-US"/>
          </a:p>
        </p:txBody>
      </p:sp>
    </p:spTree>
    <p:extLst>
      <p:ext uri="{BB962C8B-B14F-4D97-AF65-F5344CB8AC3E}">
        <p14:creationId xmlns:p14="http://schemas.microsoft.com/office/powerpoint/2010/main" val="450310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2130434"/>
            <a:ext cx="8420100" cy="1470025"/>
          </a:xfrm>
        </p:spPr>
        <p:txBody>
          <a:bodyPr/>
          <a:lstStyle/>
          <a:p>
            <a:r>
              <a:rPr lang="en-US"/>
              <a:t>Click to edit Master title style</a:t>
            </a:r>
          </a:p>
        </p:txBody>
      </p:sp>
      <p:sp>
        <p:nvSpPr>
          <p:cNvPr id="3" name="Subtitle 2"/>
          <p:cNvSpPr>
            <a:spLocks noGrp="1"/>
          </p:cNvSpPr>
          <p:nvPr>
            <p:ph type="subTitle" idx="1"/>
          </p:nvPr>
        </p:nvSpPr>
        <p:spPr>
          <a:xfrm>
            <a:off x="1485900" y="3886200"/>
            <a:ext cx="69342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1D7B027-0B32-4F52-B371-F55908DEC1F5}"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2779849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D7B027-0B32-4F52-B371-F55908DEC1F5}"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3610710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82506" y="4406909"/>
            <a:ext cx="84201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82506" y="2906713"/>
            <a:ext cx="84201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D7B027-0B32-4F52-B371-F55908DEC1F5}"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3736615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36575" y="1600206"/>
            <a:ext cx="474662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448300" y="1600206"/>
            <a:ext cx="474662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1D7B027-0B32-4F52-B371-F55908DEC1F5}"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604673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4638"/>
            <a:ext cx="89154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95300" y="1535113"/>
            <a:ext cx="437687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95300" y="2174875"/>
            <a:ext cx="437687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32115" y="1535113"/>
            <a:ext cx="437859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32115" y="2174875"/>
            <a:ext cx="437859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1D7B027-0B32-4F52-B371-F55908DEC1F5}" type="datetimeFigureOut">
              <a:rPr lang="en-US" smtClean="0"/>
              <a:t>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819953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1D7B027-0B32-4F52-B371-F55908DEC1F5}" type="datetimeFigureOut">
              <a:rPr lang="en-US" smtClean="0"/>
              <a:t>11/4/2021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2521082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D7B027-0B32-4F52-B371-F55908DEC1F5}" type="datetimeFigureOut">
              <a:rPr lang="en-US" smtClean="0"/>
              <a:t>11/4/2021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3679228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3259006"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872972" y="273059"/>
            <a:ext cx="553772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95300" y="1435103"/>
            <a:ext cx="3259006"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D7B027-0B32-4F52-B371-F55908DEC1F5}"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3935265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800600"/>
            <a:ext cx="59436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941645" y="612775"/>
            <a:ext cx="59436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941645" y="5367338"/>
            <a:ext cx="59436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D7B027-0B32-4F52-B371-F55908DEC1F5}"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3685753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D7B027-0B32-4F52-B371-F55908DEC1F5}"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4111675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80337" y="274647"/>
            <a:ext cx="2414588"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36578" y="274647"/>
            <a:ext cx="7078663"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1D7B027-0B32-4F52-B371-F55908DEC1F5}"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2E6CCE-7554-46B7-A0D9-1EF6DDBCFAB8}" type="slidenum">
              <a:rPr lang="en-US" smtClean="0"/>
              <a:t>‹#›</a:t>
            </a:fld>
            <a:endParaRPr lang="en-US"/>
          </a:p>
        </p:txBody>
      </p:sp>
    </p:spTree>
    <p:extLst>
      <p:ext uri="{BB962C8B-B14F-4D97-AF65-F5344CB8AC3E}">
        <p14:creationId xmlns:p14="http://schemas.microsoft.com/office/powerpoint/2010/main" val="382424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95300" y="1600206"/>
            <a:ext cx="89154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95300" y="6356359"/>
            <a:ext cx="2311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D7B027-0B32-4F52-B371-F55908DEC1F5}" type="datetimeFigureOut">
              <a:rPr lang="en-US" smtClean="0"/>
              <a:t>11/4/2021</a:t>
            </a:fld>
            <a:endParaRPr lang="en-US"/>
          </a:p>
        </p:txBody>
      </p:sp>
      <p:sp>
        <p:nvSpPr>
          <p:cNvPr id="5" name="Footer Placeholder 4"/>
          <p:cNvSpPr>
            <a:spLocks noGrp="1"/>
          </p:cNvSpPr>
          <p:nvPr>
            <p:ph type="ftr" sz="quarter" idx="3"/>
          </p:nvPr>
        </p:nvSpPr>
        <p:spPr>
          <a:xfrm>
            <a:off x="3384550" y="6356359"/>
            <a:ext cx="31369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099300" y="6356359"/>
            <a:ext cx="2311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2E6CCE-7554-46B7-A0D9-1EF6DDBCFAB8}" type="slidenum">
              <a:rPr lang="en-US" smtClean="0"/>
              <a:t>‹#›</a:t>
            </a:fld>
            <a:endParaRPr lang="en-US"/>
          </a:p>
        </p:txBody>
      </p:sp>
    </p:spTree>
    <p:extLst>
      <p:ext uri="{BB962C8B-B14F-4D97-AF65-F5344CB8AC3E}">
        <p14:creationId xmlns:p14="http://schemas.microsoft.com/office/powerpoint/2010/main" val="375350265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Users\Khaled's Computer\Downloads\LogoMakerCa-1635252005155.jpg"/>
          <p:cNvPicPr/>
          <p:nvPr/>
        </p:nvPicPr>
        <p:blipFill>
          <a:blip r:embed="rId2" cstate="print"/>
          <a:srcRect/>
          <a:stretch>
            <a:fillRect/>
          </a:stretch>
        </p:blipFill>
        <p:spPr bwMode="auto">
          <a:xfrm>
            <a:off x="5194300" y="1720844"/>
            <a:ext cx="2628900" cy="2525715"/>
          </a:xfrm>
          <a:prstGeom prst="rect">
            <a:avLst/>
          </a:prstGeom>
          <a:noFill/>
          <a:ln w="9525">
            <a:noFill/>
            <a:miter lim="800000"/>
            <a:headEnd/>
            <a:tailEnd/>
          </a:ln>
        </p:spPr>
      </p:pic>
      <p:pic>
        <p:nvPicPr>
          <p:cNvPr id="1029" name="Picture 5" descr="C:\Users\FB PC\Desktop\100Best-scale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815" y="0"/>
            <a:ext cx="5187985" cy="68008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FB PC\Desktop\photo2jp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2400" y="4275135"/>
            <a:ext cx="2559085" cy="2525715"/>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FB PC\Desktop\marmaris-grills-and-signature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57800" y="57150"/>
            <a:ext cx="255908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04185" y="51593"/>
            <a:ext cx="2089114" cy="1847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3" name="Picture 9" descr="C:\Users\FB PC\Desktop\content9442.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816886" y="1872360"/>
            <a:ext cx="2089114" cy="169544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FB PC\Desktop\Restaurant-meal.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816886" y="3520586"/>
            <a:ext cx="2089114" cy="189983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 descr="C:\Users\FB PC\Desktop\download.jpg">
            <a:extLst>
              <a:ext uri="{FF2B5EF4-FFF2-40B4-BE49-F238E27FC236}">
                <a16:creationId xmlns:a16="http://schemas.microsoft.com/office/drawing/2014/main" id="{E07DBC38-D98A-4ED5-9DAA-D425D5F9BC4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74554" y="5383019"/>
            <a:ext cx="2118745" cy="147498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B55ABA6C-519B-45C5-9E98-82F977EC6D88}"/>
              </a:ext>
            </a:extLst>
          </p:cNvPr>
          <p:cNvSpPr txBox="1"/>
          <p:nvPr/>
        </p:nvSpPr>
        <p:spPr>
          <a:xfrm>
            <a:off x="5486400" y="3877227"/>
            <a:ext cx="2559084" cy="369332"/>
          </a:xfrm>
          <a:prstGeom prst="rect">
            <a:avLst/>
          </a:prstGeom>
          <a:noFill/>
        </p:spPr>
        <p:txBody>
          <a:bodyPr wrap="square">
            <a:spAutoFit/>
          </a:bodyPr>
          <a:lstStyle/>
          <a:p>
            <a:r>
              <a:rPr lang="en-GB" sz="1800" b="0" i="0" u="none" strike="noStrike" dirty="0">
                <a:solidFill>
                  <a:srgbClr val="000000"/>
                </a:solidFill>
                <a:effectLst/>
                <a:latin typeface="Calibri" panose="020F0502020204030204" pitchFamily="34" charset="0"/>
              </a:rPr>
              <a:t>Tel no: 0xxxxxxxxxxx</a:t>
            </a:r>
            <a:endParaRPr lang="en-GB" dirty="0"/>
          </a:p>
        </p:txBody>
      </p:sp>
    </p:spTree>
    <p:extLst>
      <p:ext uri="{BB962C8B-B14F-4D97-AF65-F5344CB8AC3E}">
        <p14:creationId xmlns:p14="http://schemas.microsoft.com/office/powerpoint/2010/main" val="1786840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5661" y="-1"/>
            <a:ext cx="1622425" cy="1712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4" name="Table 3">
            <a:extLst>
              <a:ext uri="{FF2B5EF4-FFF2-40B4-BE49-F238E27FC236}">
                <a16:creationId xmlns:a16="http://schemas.microsoft.com/office/drawing/2014/main" id="{6DCDF24D-32B1-42C8-A026-8A282F35449E}"/>
              </a:ext>
            </a:extLst>
          </p:cNvPr>
          <p:cNvGraphicFramePr>
            <a:graphicFrameLocks noGrp="1"/>
          </p:cNvGraphicFramePr>
          <p:nvPr>
            <p:extLst>
              <p:ext uri="{D42A27DB-BD31-4B8C-83A1-F6EECF244321}">
                <p14:modId xmlns:p14="http://schemas.microsoft.com/office/powerpoint/2010/main" val="4008299349"/>
              </p:ext>
            </p:extLst>
          </p:nvPr>
        </p:nvGraphicFramePr>
        <p:xfrm>
          <a:off x="4691061" y="4435976"/>
          <a:ext cx="5202240" cy="1536041"/>
        </p:xfrm>
        <a:graphic>
          <a:graphicData uri="http://schemas.openxmlformats.org/drawingml/2006/table">
            <a:tbl>
              <a:tblPr>
                <a:tableStyleId>{5C22544A-7EE6-4342-B048-85BDC9FD1C3A}</a:tableStyleId>
              </a:tblPr>
              <a:tblGrid>
                <a:gridCol w="1173839">
                  <a:extLst>
                    <a:ext uri="{9D8B030D-6E8A-4147-A177-3AD203B41FA5}">
                      <a16:colId xmlns:a16="http://schemas.microsoft.com/office/drawing/2014/main" val="253230434"/>
                    </a:ext>
                  </a:extLst>
                </a:gridCol>
                <a:gridCol w="231211">
                  <a:extLst>
                    <a:ext uri="{9D8B030D-6E8A-4147-A177-3AD203B41FA5}">
                      <a16:colId xmlns:a16="http://schemas.microsoft.com/office/drawing/2014/main" val="264008672"/>
                    </a:ext>
                  </a:extLst>
                </a:gridCol>
                <a:gridCol w="231211">
                  <a:extLst>
                    <a:ext uri="{9D8B030D-6E8A-4147-A177-3AD203B41FA5}">
                      <a16:colId xmlns:a16="http://schemas.microsoft.com/office/drawing/2014/main" val="1342889940"/>
                    </a:ext>
                  </a:extLst>
                </a:gridCol>
                <a:gridCol w="231211">
                  <a:extLst>
                    <a:ext uri="{9D8B030D-6E8A-4147-A177-3AD203B41FA5}">
                      <a16:colId xmlns:a16="http://schemas.microsoft.com/office/drawing/2014/main" val="655723213"/>
                    </a:ext>
                  </a:extLst>
                </a:gridCol>
                <a:gridCol w="231211">
                  <a:extLst>
                    <a:ext uri="{9D8B030D-6E8A-4147-A177-3AD203B41FA5}">
                      <a16:colId xmlns:a16="http://schemas.microsoft.com/office/drawing/2014/main" val="3131158161"/>
                    </a:ext>
                  </a:extLst>
                </a:gridCol>
                <a:gridCol w="231211">
                  <a:extLst>
                    <a:ext uri="{9D8B030D-6E8A-4147-A177-3AD203B41FA5}">
                      <a16:colId xmlns:a16="http://schemas.microsoft.com/office/drawing/2014/main" val="1112470071"/>
                    </a:ext>
                  </a:extLst>
                </a:gridCol>
                <a:gridCol w="1805222">
                  <a:extLst>
                    <a:ext uri="{9D8B030D-6E8A-4147-A177-3AD203B41FA5}">
                      <a16:colId xmlns:a16="http://schemas.microsoft.com/office/drawing/2014/main" val="1107308365"/>
                    </a:ext>
                  </a:extLst>
                </a:gridCol>
                <a:gridCol w="533722">
                  <a:extLst>
                    <a:ext uri="{9D8B030D-6E8A-4147-A177-3AD203B41FA5}">
                      <a16:colId xmlns:a16="http://schemas.microsoft.com/office/drawing/2014/main" val="2412098088"/>
                    </a:ext>
                  </a:extLst>
                </a:gridCol>
                <a:gridCol w="533402">
                  <a:extLst>
                    <a:ext uri="{9D8B030D-6E8A-4147-A177-3AD203B41FA5}">
                      <a16:colId xmlns:a16="http://schemas.microsoft.com/office/drawing/2014/main" val="1756477329"/>
                    </a:ext>
                  </a:extLst>
                </a:gridCol>
              </a:tblGrid>
              <a:tr h="261825">
                <a:tc gridSpan="8">
                  <a:txBody>
                    <a:bodyPr/>
                    <a:lstStyle/>
                    <a:p>
                      <a:pPr algn="l" fontAlgn="b"/>
                      <a:r>
                        <a:rPr lang="it-IT" sz="1200" b="1" u="none" strike="noStrike" dirty="0">
                          <a:effectLst/>
                        </a:rPr>
                        <a:t>Coffee Items </a:t>
                      </a:r>
                      <a:r>
                        <a:rPr lang="it-IT" sz="1200" u="none" strike="noStrike" dirty="0">
                          <a:effectLst/>
                        </a:rPr>
                        <a:t>(espresso, double espresso, cappuccino, special coffee)</a:t>
                      </a:r>
                      <a:endParaRPr lang="it-IT" sz="1200" b="0" i="0" u="none" strike="noStrike" dirty="0">
                        <a:solidFill>
                          <a:srgbClr val="000000"/>
                        </a:solidFill>
                        <a:effectLst/>
                        <a:latin typeface="Arial" panose="020B060402020202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ctr"/>
                      <a:r>
                        <a:rPr lang="en-GB" sz="1200" u="none" strike="noStrike">
                          <a:effectLst/>
                        </a:rPr>
                        <a:t>25 GB</a:t>
                      </a:r>
                      <a:endParaRPr lang="en-GB" sz="1200" b="1" i="0" u="none" strike="noStrike">
                        <a:solidFill>
                          <a:srgbClr val="000000"/>
                        </a:solidFill>
                        <a:effectLst/>
                        <a:latin typeface="Arial" panose="020B0604020202020204" pitchFamily="34" charset="0"/>
                      </a:endParaRPr>
                    </a:p>
                  </a:txBody>
                  <a:tcPr marL="9525" marR="9525" marT="9525" marB="0" anchor="ctr"/>
                </a:tc>
                <a:extLst>
                  <a:ext uri="{0D108BD9-81ED-4DB2-BD59-A6C34878D82A}">
                    <a16:rowId xmlns:a16="http://schemas.microsoft.com/office/drawing/2014/main" val="249026251"/>
                  </a:ext>
                </a:extLst>
              </a:tr>
              <a:tr h="220369">
                <a:tc gridSpan="3">
                  <a:txBody>
                    <a:bodyPr/>
                    <a:lstStyle/>
                    <a:p>
                      <a:pPr algn="l" fontAlgn="b"/>
                      <a:r>
                        <a:rPr lang="en-GB" sz="1200" b="1" u="sng" strike="noStrike" dirty="0">
                          <a:effectLst/>
                        </a:rPr>
                        <a:t>Drinks</a:t>
                      </a:r>
                      <a:r>
                        <a:rPr lang="en-GB" sz="1200" b="0" u="none" strike="noStrike" dirty="0">
                          <a:effectLst/>
                        </a:rPr>
                        <a:t> - Coke, 7 up, Pepsi </a:t>
                      </a:r>
                      <a:endParaRPr lang="en-GB" sz="1200" b="0" i="0" u="none" strike="noStrike" dirty="0">
                        <a:solidFill>
                          <a:srgbClr val="000000"/>
                        </a:solidFill>
                        <a:effectLst/>
                        <a:latin typeface="Arial" panose="020B0604020202020204" pitchFamily="34" charset="0"/>
                      </a:endParaRPr>
                    </a:p>
                  </a:txBody>
                  <a:tcPr marL="9525" marR="9525" marT="9525" marB="0" anchor="b"/>
                </a:tc>
                <a:tc hMerge="1">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US" sz="1100" b="0" i="0" u="none" strike="noStrike" dirty="0">
                          <a:solidFill>
                            <a:srgbClr val="000000"/>
                          </a:solidFill>
                          <a:effectLst/>
                          <a:latin typeface="Calibri" panose="020F0502020204030204" pitchFamily="34" charset="0"/>
                        </a:rPr>
                        <a:t>5 GB</a:t>
                      </a:r>
                      <a:endParaRPr lang="en-GB" sz="1100" b="0" i="0" u="none" strike="noStrike" dirty="0">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3956766672"/>
                  </a:ext>
                </a:extLst>
              </a:tr>
              <a:tr h="187230">
                <a:tc>
                  <a:txBody>
                    <a:bodyPr/>
                    <a:lstStyle/>
                    <a:p>
                      <a:pPr algn="l" fontAlgn="b"/>
                      <a:r>
                        <a:rPr lang="en-GB" sz="1200" b="1" u="none" strike="noStrike" dirty="0">
                          <a:effectLst/>
                        </a:rPr>
                        <a:t>Wine</a:t>
                      </a:r>
                      <a:endParaRPr lang="en-GB" sz="1200" b="1" i="1"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endParaRPr lang="en-GB" sz="1100" b="0" i="0" u="none" strike="noStrike">
                        <a:solidFill>
                          <a:srgbClr val="000000"/>
                        </a:solidFill>
                        <a:effectLst/>
                        <a:latin typeface="Calibri" panose="020F0502020204030204" pitchFamily="34" charset="0"/>
                      </a:endParaRPr>
                    </a:p>
                  </a:txBody>
                  <a:tcPr marL="9525" marR="9525" marT="9525" marB="0" anchor="ctr"/>
                </a:tc>
                <a:extLst>
                  <a:ext uri="{0D108BD9-81ED-4DB2-BD59-A6C34878D82A}">
                    <a16:rowId xmlns:a16="http://schemas.microsoft.com/office/drawing/2014/main" val="909792350"/>
                  </a:ext>
                </a:extLst>
              </a:tr>
              <a:tr h="220369">
                <a:tc>
                  <a:txBody>
                    <a:bodyPr/>
                    <a:lstStyle/>
                    <a:p>
                      <a:pPr algn="l" fontAlgn="b"/>
                      <a:r>
                        <a:rPr lang="en-GB" sz="1200" u="none" strike="noStrike" dirty="0">
                          <a:effectLst/>
                        </a:rPr>
                        <a:t>White</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rowSpan="3">
                  <a:txBody>
                    <a:bodyPr/>
                    <a:lstStyle/>
                    <a:p>
                      <a:pPr algn="ctr" fontAlgn="ctr"/>
                      <a:r>
                        <a:rPr lang="en-GB" sz="1200" u="none" strike="noStrike">
                          <a:effectLst/>
                        </a:rPr>
                        <a:t>100 GB</a:t>
                      </a:r>
                      <a:endParaRPr lang="en-GB" sz="1200" b="1" i="0" u="none" strike="noStrike">
                        <a:solidFill>
                          <a:srgbClr val="000000"/>
                        </a:solidFill>
                        <a:effectLst/>
                        <a:latin typeface="Arial" panose="020B0604020202020204" pitchFamily="34" charset="0"/>
                      </a:endParaRPr>
                    </a:p>
                  </a:txBody>
                  <a:tcPr marL="9525" marR="9525" marT="9525" marB="0" anchor="ctr"/>
                </a:tc>
                <a:extLst>
                  <a:ext uri="{0D108BD9-81ED-4DB2-BD59-A6C34878D82A}">
                    <a16:rowId xmlns:a16="http://schemas.microsoft.com/office/drawing/2014/main" val="11958084"/>
                  </a:ext>
                </a:extLst>
              </a:tr>
              <a:tr h="220369">
                <a:tc>
                  <a:txBody>
                    <a:bodyPr/>
                    <a:lstStyle/>
                    <a:p>
                      <a:pPr algn="l" fontAlgn="b"/>
                      <a:r>
                        <a:rPr lang="en-GB" sz="1200" u="none" strike="noStrike">
                          <a:effectLst/>
                        </a:rPr>
                        <a:t>Red</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vMerge="1">
                  <a:txBody>
                    <a:bodyPr/>
                    <a:lstStyle/>
                    <a:p>
                      <a:endParaRPr lang="en-GB"/>
                    </a:p>
                  </a:txBody>
                  <a:tcPr/>
                </a:tc>
                <a:extLst>
                  <a:ext uri="{0D108BD9-81ED-4DB2-BD59-A6C34878D82A}">
                    <a16:rowId xmlns:a16="http://schemas.microsoft.com/office/drawing/2014/main" val="3088148726"/>
                  </a:ext>
                </a:extLst>
              </a:tr>
              <a:tr h="228299">
                <a:tc>
                  <a:txBody>
                    <a:bodyPr/>
                    <a:lstStyle/>
                    <a:p>
                      <a:pPr algn="l" fontAlgn="b"/>
                      <a:r>
                        <a:rPr lang="en-GB" sz="1200" u="none" strike="noStrike" dirty="0">
                          <a:effectLst/>
                        </a:rPr>
                        <a:t>Rose</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vMerge="1">
                  <a:txBody>
                    <a:bodyPr/>
                    <a:lstStyle/>
                    <a:p>
                      <a:endParaRPr lang="en-GB"/>
                    </a:p>
                  </a:txBody>
                  <a:tcPr/>
                </a:tc>
                <a:extLst>
                  <a:ext uri="{0D108BD9-81ED-4DB2-BD59-A6C34878D82A}">
                    <a16:rowId xmlns:a16="http://schemas.microsoft.com/office/drawing/2014/main" val="3630782483"/>
                  </a:ext>
                </a:extLst>
              </a:tr>
              <a:tr h="152400">
                <a:tc>
                  <a:txBody>
                    <a:bodyPr/>
                    <a:lstStyle/>
                    <a:p>
                      <a:pPr algn="l" fontAlgn="b"/>
                      <a:r>
                        <a:rPr lang="en-GB" sz="1200" b="1" u="none" strike="noStrike" dirty="0">
                          <a:effectLst/>
                        </a:rPr>
                        <a:t>BEER</a:t>
                      </a:r>
                      <a:endParaRPr lang="en-GB" sz="1200" b="1"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ctr"/>
                      <a:r>
                        <a:rPr lang="en-GB" sz="1200" u="none" strike="noStrike" dirty="0">
                          <a:effectLst/>
                        </a:rPr>
                        <a:t>35 GB</a:t>
                      </a:r>
                      <a:endParaRPr lang="en-GB" sz="1200" b="1" i="0" u="none" strike="noStrike" dirty="0">
                        <a:solidFill>
                          <a:srgbClr val="000000"/>
                        </a:solidFill>
                        <a:effectLst/>
                        <a:latin typeface="Arial" panose="020B0604020202020204" pitchFamily="34" charset="0"/>
                      </a:endParaRPr>
                    </a:p>
                  </a:txBody>
                  <a:tcPr marL="9525" marR="9525" marT="9525" marB="0" anchor="ctr"/>
                </a:tc>
                <a:extLst>
                  <a:ext uri="{0D108BD9-81ED-4DB2-BD59-A6C34878D82A}">
                    <a16:rowId xmlns:a16="http://schemas.microsoft.com/office/drawing/2014/main" val="224242013"/>
                  </a:ext>
                </a:extLst>
              </a:tr>
            </a:tbl>
          </a:graphicData>
        </a:graphic>
      </p:graphicFrame>
      <p:graphicFrame>
        <p:nvGraphicFramePr>
          <p:cNvPr id="6" name="Table 5">
            <a:extLst>
              <a:ext uri="{FF2B5EF4-FFF2-40B4-BE49-F238E27FC236}">
                <a16:creationId xmlns:a16="http://schemas.microsoft.com/office/drawing/2014/main" id="{49709C19-1039-4F2B-9130-34A9B003390A}"/>
              </a:ext>
            </a:extLst>
          </p:cNvPr>
          <p:cNvGraphicFramePr>
            <a:graphicFrameLocks noGrp="1"/>
          </p:cNvGraphicFramePr>
          <p:nvPr>
            <p:extLst>
              <p:ext uri="{D42A27DB-BD31-4B8C-83A1-F6EECF244321}">
                <p14:modId xmlns:p14="http://schemas.microsoft.com/office/powerpoint/2010/main" val="3630340763"/>
              </p:ext>
            </p:extLst>
          </p:nvPr>
        </p:nvGraphicFramePr>
        <p:xfrm>
          <a:off x="4703762" y="3052560"/>
          <a:ext cx="5260976" cy="1371600"/>
        </p:xfrm>
        <a:graphic>
          <a:graphicData uri="http://schemas.openxmlformats.org/drawingml/2006/table">
            <a:tbl>
              <a:tblPr>
                <a:tableStyleId>{5C22544A-7EE6-4342-B048-85BDC9FD1C3A}</a:tableStyleId>
              </a:tblPr>
              <a:tblGrid>
                <a:gridCol w="1128573">
                  <a:extLst>
                    <a:ext uri="{9D8B030D-6E8A-4147-A177-3AD203B41FA5}">
                      <a16:colId xmlns:a16="http://schemas.microsoft.com/office/drawing/2014/main" val="2943887435"/>
                    </a:ext>
                  </a:extLst>
                </a:gridCol>
                <a:gridCol w="258512">
                  <a:extLst>
                    <a:ext uri="{9D8B030D-6E8A-4147-A177-3AD203B41FA5}">
                      <a16:colId xmlns:a16="http://schemas.microsoft.com/office/drawing/2014/main" val="3361537717"/>
                    </a:ext>
                  </a:extLst>
                </a:gridCol>
                <a:gridCol w="197477">
                  <a:extLst>
                    <a:ext uri="{9D8B030D-6E8A-4147-A177-3AD203B41FA5}">
                      <a16:colId xmlns:a16="http://schemas.microsoft.com/office/drawing/2014/main" val="210502127"/>
                    </a:ext>
                  </a:extLst>
                </a:gridCol>
                <a:gridCol w="227995">
                  <a:extLst>
                    <a:ext uri="{9D8B030D-6E8A-4147-A177-3AD203B41FA5}">
                      <a16:colId xmlns:a16="http://schemas.microsoft.com/office/drawing/2014/main" val="2554216880"/>
                    </a:ext>
                  </a:extLst>
                </a:gridCol>
                <a:gridCol w="227995">
                  <a:extLst>
                    <a:ext uri="{9D8B030D-6E8A-4147-A177-3AD203B41FA5}">
                      <a16:colId xmlns:a16="http://schemas.microsoft.com/office/drawing/2014/main" val="1302342417"/>
                    </a:ext>
                  </a:extLst>
                </a:gridCol>
                <a:gridCol w="227995">
                  <a:extLst>
                    <a:ext uri="{9D8B030D-6E8A-4147-A177-3AD203B41FA5}">
                      <a16:colId xmlns:a16="http://schemas.microsoft.com/office/drawing/2014/main" val="1158530777"/>
                    </a:ext>
                  </a:extLst>
                </a:gridCol>
                <a:gridCol w="1735609">
                  <a:extLst>
                    <a:ext uri="{9D8B030D-6E8A-4147-A177-3AD203B41FA5}">
                      <a16:colId xmlns:a16="http://schemas.microsoft.com/office/drawing/2014/main" val="3305849523"/>
                    </a:ext>
                  </a:extLst>
                </a:gridCol>
                <a:gridCol w="709632">
                  <a:extLst>
                    <a:ext uri="{9D8B030D-6E8A-4147-A177-3AD203B41FA5}">
                      <a16:colId xmlns:a16="http://schemas.microsoft.com/office/drawing/2014/main" val="2256453038"/>
                    </a:ext>
                  </a:extLst>
                </a:gridCol>
                <a:gridCol w="547188">
                  <a:extLst>
                    <a:ext uri="{9D8B030D-6E8A-4147-A177-3AD203B41FA5}">
                      <a16:colId xmlns:a16="http://schemas.microsoft.com/office/drawing/2014/main" val="3743440126"/>
                    </a:ext>
                  </a:extLst>
                </a:gridCol>
              </a:tblGrid>
              <a:tr h="381000">
                <a:tc>
                  <a:txBody>
                    <a:bodyPr/>
                    <a:lstStyle/>
                    <a:p>
                      <a:pPr algn="l" fontAlgn="b"/>
                      <a:r>
                        <a:rPr lang="en-GB" sz="1200" b="1" u="none" strike="noStrike" dirty="0">
                          <a:effectLst/>
                        </a:rPr>
                        <a:t>Special dishes</a:t>
                      </a:r>
                      <a:endParaRPr lang="en-GB" sz="1200" b="1"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r>
                        <a:rPr lang="en-GB" sz="1200" u="none" strike="noStrike" dirty="0">
                          <a:solidFill>
                            <a:srgbClr val="002060"/>
                          </a:solidFill>
                          <a:effectLst/>
                        </a:rPr>
                        <a:t>F</a:t>
                      </a:r>
                      <a:endParaRPr lang="en-GB" sz="1200" b="0" i="0" u="none" strike="noStrike" dirty="0">
                        <a:solidFill>
                          <a:srgbClr val="002060"/>
                        </a:solidFill>
                        <a:effectLst/>
                        <a:latin typeface="Arial" panose="020B0604020202020204" pitchFamily="34" charset="0"/>
                      </a:endParaRPr>
                    </a:p>
                  </a:txBody>
                  <a:tcPr marL="9525" marR="9525" marT="9525" marB="0" anchor="b"/>
                </a:tc>
                <a:tc>
                  <a:txBody>
                    <a:bodyPr/>
                    <a:lstStyle/>
                    <a:p>
                      <a:pPr algn="l" fontAlgn="b"/>
                      <a:r>
                        <a:rPr lang="en-GB" sz="1200" u="none" strike="noStrike" dirty="0">
                          <a:solidFill>
                            <a:schemeClr val="accent5">
                              <a:lumMod val="50000"/>
                            </a:schemeClr>
                          </a:solidFill>
                          <a:effectLst/>
                        </a:rPr>
                        <a:t>M</a:t>
                      </a:r>
                      <a:endParaRPr lang="en-GB" sz="1200" b="0" i="0" u="none" strike="noStrike" dirty="0">
                        <a:solidFill>
                          <a:schemeClr val="accent5">
                            <a:lumMod val="50000"/>
                          </a:schemeClr>
                        </a:solidFill>
                        <a:effectLst/>
                        <a:latin typeface="Arial" panose="020B0604020202020204" pitchFamily="34" charset="0"/>
                      </a:endParaRPr>
                    </a:p>
                  </a:txBody>
                  <a:tcPr marL="9525" marR="9525" marT="9525" marB="0" anchor="b"/>
                </a:tc>
                <a:tc>
                  <a:txBody>
                    <a:bodyPr/>
                    <a:lstStyle/>
                    <a:p>
                      <a:pPr algn="l" fontAlgn="b"/>
                      <a:r>
                        <a:rPr lang="en-GB" sz="1200" u="none" strike="noStrike" dirty="0">
                          <a:solidFill>
                            <a:srgbClr val="FFC000"/>
                          </a:solidFill>
                          <a:effectLst/>
                        </a:rPr>
                        <a:t>GF</a:t>
                      </a:r>
                      <a:endParaRPr lang="en-GB" sz="1200" b="0" i="0" u="none" strike="noStrike" dirty="0">
                        <a:solidFill>
                          <a:srgbClr val="FFC000"/>
                        </a:solidFill>
                        <a:effectLst/>
                        <a:latin typeface="Arial" panose="020B0604020202020204" pitchFamily="34" charset="0"/>
                      </a:endParaRPr>
                    </a:p>
                  </a:txBody>
                  <a:tcPr marL="9525" marR="9525" marT="9525" marB="0" anchor="b"/>
                </a:tc>
                <a:tc>
                  <a:txBody>
                    <a:bodyPr/>
                    <a:lstStyle/>
                    <a:p>
                      <a:pPr algn="l" fontAlgn="b"/>
                      <a:r>
                        <a:rPr lang="en-GB" sz="1200" u="none" strike="noStrike" dirty="0">
                          <a:solidFill>
                            <a:srgbClr val="00B0F0"/>
                          </a:solidFill>
                          <a:effectLst/>
                        </a:rPr>
                        <a:t>VE</a:t>
                      </a:r>
                      <a:endParaRPr lang="en-GB" sz="1200" b="0" i="0" u="none" strike="noStrike" dirty="0">
                        <a:solidFill>
                          <a:srgbClr val="00B0F0"/>
                        </a:solidFill>
                        <a:effectLst/>
                        <a:latin typeface="Arial" panose="020B0604020202020204" pitchFamily="34" charset="0"/>
                      </a:endParaRPr>
                    </a:p>
                  </a:txBody>
                  <a:tcPr marL="9525" marR="9525" marT="9525" marB="0" anchor="b"/>
                </a:tc>
                <a:tc>
                  <a:txBody>
                    <a:bodyPr/>
                    <a:lstStyle/>
                    <a:p>
                      <a:pPr algn="l" fontAlgn="b"/>
                      <a:r>
                        <a:rPr lang="en-GB" sz="1200" u="none" strike="noStrike" dirty="0">
                          <a:solidFill>
                            <a:schemeClr val="accent3"/>
                          </a:solidFill>
                          <a:effectLst/>
                        </a:rPr>
                        <a:t>V</a:t>
                      </a:r>
                      <a:endParaRPr lang="en-GB" sz="1200" b="0" i="0" u="none" strike="noStrike" dirty="0">
                        <a:solidFill>
                          <a:schemeClr val="accent3"/>
                        </a:solidFill>
                        <a:effectLst/>
                        <a:latin typeface="Arial" panose="020B0604020202020204" pitchFamily="34" charset="0"/>
                      </a:endParaRPr>
                    </a:p>
                  </a:txBody>
                  <a:tcPr marL="9525" marR="9525" marT="9525" marB="0" anchor="b"/>
                </a:tc>
                <a:tc>
                  <a:txBody>
                    <a:bodyPr/>
                    <a:lstStyle/>
                    <a:p>
                      <a:pPr algn="l" fontAlgn="b"/>
                      <a:r>
                        <a:rPr lang="en-US" sz="1100" b="0" i="0" u="none" strike="noStrike" dirty="0">
                          <a:solidFill>
                            <a:srgbClr val="000000"/>
                          </a:solidFill>
                          <a:effectLst/>
                          <a:latin typeface="Calibri" panose="020F0502020204030204" pitchFamily="34" charset="0"/>
                        </a:rPr>
                        <a:t>Egg, milk, wheat, nuts, fish</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ctr"/>
                      <a:r>
                        <a:rPr lang="en-GB" sz="1200" u="none" strike="noStrike">
                          <a:effectLst/>
                        </a:rPr>
                        <a:t>1200 kcal - 1500 kcal</a:t>
                      </a:r>
                      <a:endParaRPr lang="en-GB" sz="1200" b="0" i="0" u="none" strike="noStrike">
                        <a:solidFill>
                          <a:srgbClr val="000000"/>
                        </a:solidFill>
                        <a:effectLst/>
                        <a:latin typeface="Arial" panose="020B0604020202020204" pitchFamily="34" charset="0"/>
                      </a:endParaRPr>
                    </a:p>
                  </a:txBody>
                  <a:tcPr marL="9525" marR="9525" marT="9525" marB="0" anchor="ctr"/>
                </a:tc>
                <a:tc>
                  <a:txBody>
                    <a:bodyPr/>
                    <a:lstStyle/>
                    <a:p>
                      <a:pPr algn="ctr" fontAlgn="b"/>
                      <a:r>
                        <a:rPr lang="en-GB" sz="1200" u="none" strike="noStrike">
                          <a:effectLst/>
                        </a:rPr>
                        <a:t>150 GB</a:t>
                      </a:r>
                      <a:endParaRPr lang="en-GB" sz="1200" b="1" i="0" u="none" strike="noStrike">
                        <a:solidFill>
                          <a:srgbClr val="000000"/>
                        </a:solidFill>
                        <a:effectLst/>
                        <a:latin typeface="Arial" panose="020B0604020202020204" pitchFamily="34" charset="0"/>
                      </a:endParaRPr>
                    </a:p>
                  </a:txBody>
                  <a:tcPr marL="9525" marR="9525" marT="9525" marB="0" anchor="b"/>
                </a:tc>
                <a:extLst>
                  <a:ext uri="{0D108BD9-81ED-4DB2-BD59-A6C34878D82A}">
                    <a16:rowId xmlns:a16="http://schemas.microsoft.com/office/drawing/2014/main" val="1782615670"/>
                  </a:ext>
                </a:extLst>
              </a:tr>
              <a:tr h="200025">
                <a:tc>
                  <a:txBody>
                    <a:bodyPr/>
                    <a:lstStyle/>
                    <a:p>
                      <a:pPr algn="l" fontAlgn="b"/>
                      <a:r>
                        <a:rPr lang="en-GB" sz="1200" b="1" u="none" strike="noStrike" dirty="0">
                          <a:effectLst/>
                        </a:rPr>
                        <a:t>Salad Items</a:t>
                      </a:r>
                      <a:endParaRPr lang="en-GB" sz="1200" b="1"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chemeClr val="accent5">
                            <a:lumMod val="50000"/>
                          </a:schemeClr>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FFC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B0F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B05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335660459"/>
                  </a:ext>
                </a:extLst>
              </a:tr>
              <a:tr h="200025">
                <a:tc>
                  <a:txBody>
                    <a:bodyPr/>
                    <a:lstStyle/>
                    <a:p>
                      <a:pPr algn="l" fontAlgn="b"/>
                      <a:r>
                        <a:rPr lang="en-GB" sz="1200" u="none" strike="noStrike" dirty="0">
                          <a:effectLst/>
                        </a:rPr>
                        <a:t>Caesar </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dirty="0">
                          <a:solidFill>
                            <a:schemeClr val="accent5">
                              <a:lumMod val="50000"/>
                            </a:schemeClr>
                          </a:solidFill>
                          <a:effectLst/>
                        </a:rPr>
                        <a:t>M</a:t>
                      </a:r>
                      <a:endParaRPr lang="en-GB" sz="1200" b="0" i="0" u="none" strike="noStrike" dirty="0">
                        <a:solidFill>
                          <a:schemeClr val="accent5">
                            <a:lumMod val="50000"/>
                          </a:schemeClr>
                        </a:solidFill>
                        <a:effectLst/>
                        <a:latin typeface="Arial" panose="020B0604020202020204" pitchFamily="34" charset="0"/>
                      </a:endParaRPr>
                    </a:p>
                  </a:txBody>
                  <a:tcPr marL="9525" marR="9525" marT="9525" marB="0" anchor="b"/>
                </a:tc>
                <a:tc>
                  <a:txBody>
                    <a:bodyPr/>
                    <a:lstStyle/>
                    <a:p>
                      <a:pPr algn="l" fontAlgn="b"/>
                      <a:endParaRPr lang="en-GB" sz="1100" b="0" i="0" u="none" strike="noStrike" dirty="0">
                        <a:solidFill>
                          <a:srgbClr val="FFC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00B0F0"/>
                        </a:solidFill>
                        <a:effectLst/>
                        <a:latin typeface="Calibri" panose="020F0502020204030204" pitchFamily="34" charset="0"/>
                      </a:endParaRPr>
                    </a:p>
                  </a:txBody>
                  <a:tcPr marL="9525" marR="9525" marT="9525" marB="0" anchor="b"/>
                </a:tc>
                <a:tc>
                  <a:txBody>
                    <a:bodyPr/>
                    <a:lstStyle/>
                    <a:p>
                      <a:pPr algn="l" fontAlgn="b"/>
                      <a:endParaRPr lang="en-GB" sz="1200" b="0" i="0" u="none" strike="noStrike">
                        <a:solidFill>
                          <a:srgbClr val="00B050"/>
                        </a:solidFill>
                        <a:effectLst/>
                        <a:latin typeface="Arial" panose="020B0604020202020204" pitchFamily="34" charset="0"/>
                      </a:endParaRPr>
                    </a:p>
                  </a:txBody>
                  <a:tcPr marL="9525" marR="9525" marT="9525" marB="0" anchor="b"/>
                </a:tc>
                <a:tc>
                  <a:txBody>
                    <a:bodyPr/>
                    <a:lstStyle/>
                    <a:p>
                      <a:pPr algn="l" fontAlgn="b"/>
                      <a:r>
                        <a:rPr lang="en-GB" sz="1100" u="none" strike="noStrike">
                          <a:effectLst/>
                        </a:rPr>
                        <a:t>Egg, milk</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200kcal</a:t>
                      </a:r>
                      <a:endParaRPr lang="en-GB" sz="1200" b="0" i="0" u="none" strike="noStrike">
                        <a:solidFill>
                          <a:srgbClr val="000000"/>
                        </a:solidFill>
                        <a:effectLst/>
                        <a:latin typeface="Arial" panose="020B0604020202020204" pitchFamily="34" charset="0"/>
                      </a:endParaRPr>
                    </a:p>
                  </a:txBody>
                  <a:tcPr marL="9525" marR="9525" marT="9525" marB="0" anchor="b"/>
                </a:tc>
                <a:tc rowSpan="2">
                  <a:txBody>
                    <a:bodyPr/>
                    <a:lstStyle/>
                    <a:p>
                      <a:pPr algn="ctr" fontAlgn="ctr"/>
                      <a:r>
                        <a:rPr lang="en-GB" sz="1200" u="none" strike="noStrike">
                          <a:effectLst/>
                        </a:rPr>
                        <a:t>50 GB</a:t>
                      </a:r>
                      <a:endParaRPr lang="en-GB" sz="1200" b="1" i="0" u="none" strike="noStrike">
                        <a:solidFill>
                          <a:srgbClr val="000000"/>
                        </a:solidFill>
                        <a:effectLst/>
                        <a:latin typeface="Arial" panose="020B0604020202020204" pitchFamily="34" charset="0"/>
                      </a:endParaRPr>
                    </a:p>
                  </a:txBody>
                  <a:tcPr marL="9525" marR="9525" marT="9525" marB="0" anchor="ctr"/>
                </a:tc>
                <a:extLst>
                  <a:ext uri="{0D108BD9-81ED-4DB2-BD59-A6C34878D82A}">
                    <a16:rowId xmlns:a16="http://schemas.microsoft.com/office/drawing/2014/main" val="356608712"/>
                  </a:ext>
                </a:extLst>
              </a:tr>
              <a:tr h="200025">
                <a:tc>
                  <a:txBody>
                    <a:bodyPr/>
                    <a:lstStyle/>
                    <a:p>
                      <a:pPr algn="l" fontAlgn="b"/>
                      <a:r>
                        <a:rPr lang="en-GB" sz="1200" u="none" strike="noStrike" dirty="0">
                          <a:effectLst/>
                        </a:rPr>
                        <a:t>Vegetable</a:t>
                      </a:r>
                      <a:endParaRPr lang="en-GB" sz="1200" b="0"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chemeClr val="accent5">
                            <a:lumMod val="50000"/>
                          </a:schemeClr>
                        </a:solidFill>
                        <a:effectLst/>
                        <a:latin typeface="Calibri" panose="020F0502020204030204" pitchFamily="34" charset="0"/>
                      </a:endParaRPr>
                    </a:p>
                  </a:txBody>
                  <a:tcPr marL="9525" marR="9525" marT="9525" marB="0" anchor="b"/>
                </a:tc>
                <a:tc>
                  <a:txBody>
                    <a:bodyPr/>
                    <a:lstStyle/>
                    <a:p>
                      <a:pPr algn="l" fontAlgn="b"/>
                      <a:endParaRPr lang="en-GB" sz="1100" b="0" i="0" u="none" strike="noStrike" dirty="0">
                        <a:solidFill>
                          <a:srgbClr val="FFC000"/>
                        </a:solidFill>
                        <a:effectLst/>
                        <a:latin typeface="Calibri" panose="020F0502020204030204" pitchFamily="34" charset="0"/>
                      </a:endParaRPr>
                    </a:p>
                  </a:txBody>
                  <a:tcPr marL="9525" marR="9525" marT="9525" marB="0" anchor="b"/>
                </a:tc>
                <a:tc gridSpan="2">
                  <a:txBody>
                    <a:bodyPr/>
                    <a:lstStyle/>
                    <a:p>
                      <a:pPr algn="l" fontAlgn="b"/>
                      <a:r>
                        <a:rPr lang="en-GB" sz="1200" u="none" strike="noStrike" dirty="0">
                          <a:solidFill>
                            <a:srgbClr val="00B0F0"/>
                          </a:solidFill>
                          <a:effectLst/>
                        </a:rPr>
                        <a:t>VE</a:t>
                      </a:r>
                      <a:endParaRPr lang="en-GB" sz="1200" b="0" i="0" u="none" strike="noStrike" dirty="0">
                        <a:solidFill>
                          <a:srgbClr val="00B0F0"/>
                        </a:solidFill>
                        <a:effectLst/>
                        <a:latin typeface="Arial" panose="020B0604020202020204" pitchFamily="34" charset="0"/>
                      </a:endParaRPr>
                    </a:p>
                  </a:txBody>
                  <a:tcPr marL="9525" marR="9525" marT="9525" marB="0" anchor="b"/>
                </a:tc>
                <a:tc hMerge="1">
                  <a:txBody>
                    <a:bodyPr/>
                    <a:lstStyle/>
                    <a:p>
                      <a:endParaRPr lang="en-GB"/>
                    </a:p>
                  </a:txBody>
                  <a:tcPr/>
                </a:tc>
                <a:tc>
                  <a:txBody>
                    <a:bodyPr/>
                    <a:lstStyle/>
                    <a:p>
                      <a:pPr algn="l" fontAlgn="b"/>
                      <a:r>
                        <a:rPr lang="en-GB" sz="1100" u="none" strike="noStrike">
                          <a:effectLst/>
                        </a:rPr>
                        <a:t>Nuts, seeds</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80kcal</a:t>
                      </a:r>
                      <a:endParaRPr lang="en-GB" sz="1200" b="0" i="0" u="none" strike="noStrike">
                        <a:solidFill>
                          <a:srgbClr val="000000"/>
                        </a:solidFill>
                        <a:effectLst/>
                        <a:latin typeface="Arial" panose="020B0604020202020204" pitchFamily="34" charset="0"/>
                      </a:endParaRPr>
                    </a:p>
                  </a:txBody>
                  <a:tcPr marL="9525" marR="9525" marT="9525" marB="0" anchor="b"/>
                </a:tc>
                <a:tc vMerge="1">
                  <a:txBody>
                    <a:bodyPr/>
                    <a:lstStyle/>
                    <a:p>
                      <a:endParaRPr lang="en-GB"/>
                    </a:p>
                  </a:txBody>
                  <a:tcPr/>
                </a:tc>
                <a:extLst>
                  <a:ext uri="{0D108BD9-81ED-4DB2-BD59-A6C34878D82A}">
                    <a16:rowId xmlns:a16="http://schemas.microsoft.com/office/drawing/2014/main" val="3368123474"/>
                  </a:ext>
                </a:extLst>
              </a:tr>
              <a:tr h="390525">
                <a:tc>
                  <a:txBody>
                    <a:bodyPr/>
                    <a:lstStyle/>
                    <a:p>
                      <a:pPr algn="l" fontAlgn="b"/>
                      <a:r>
                        <a:rPr lang="en-GB" sz="1200" b="1" u="none" strike="noStrike" dirty="0">
                          <a:effectLst/>
                        </a:rPr>
                        <a:t>Desserts</a:t>
                      </a:r>
                      <a:endParaRPr lang="en-GB" sz="1200" b="1" i="0" u="none" strike="noStrike" dirty="0">
                        <a:solidFill>
                          <a:srgbClr val="000000"/>
                        </a:solidFill>
                        <a:effectLst/>
                        <a:latin typeface="Arial" panose="020B060402020202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dirty="0">
                          <a:solidFill>
                            <a:srgbClr val="FFC000"/>
                          </a:solidFill>
                          <a:effectLst/>
                        </a:rPr>
                        <a:t>GF</a:t>
                      </a:r>
                      <a:endParaRPr lang="en-GB" sz="1200" b="0" i="0" u="none" strike="noStrike" dirty="0">
                        <a:solidFill>
                          <a:srgbClr val="FFC000"/>
                        </a:solidFill>
                        <a:effectLst/>
                        <a:latin typeface="Arial" panose="020B0604020202020204" pitchFamily="34" charset="0"/>
                      </a:endParaRPr>
                    </a:p>
                  </a:txBody>
                  <a:tcPr marL="9525" marR="9525" marT="9525" marB="0" anchor="b"/>
                </a:tc>
                <a:tc gridSpan="2">
                  <a:txBody>
                    <a:bodyPr/>
                    <a:lstStyle/>
                    <a:p>
                      <a:pPr algn="l" fontAlgn="b"/>
                      <a:r>
                        <a:rPr lang="en-GB" sz="1200" u="none" strike="noStrike" dirty="0">
                          <a:solidFill>
                            <a:srgbClr val="00B0F0"/>
                          </a:solidFill>
                          <a:effectLst/>
                        </a:rPr>
                        <a:t>VE</a:t>
                      </a:r>
                      <a:endParaRPr lang="en-GB" sz="1200" b="0" i="0" u="none" strike="noStrike" dirty="0">
                        <a:solidFill>
                          <a:srgbClr val="00B0F0"/>
                        </a:solidFill>
                        <a:effectLst/>
                        <a:latin typeface="Arial" panose="020B0604020202020204" pitchFamily="34" charset="0"/>
                      </a:endParaRPr>
                    </a:p>
                  </a:txBody>
                  <a:tcPr marL="9525" marR="9525" marT="9525" marB="0" anchor="b"/>
                </a:tc>
                <a:tc hMerge="1">
                  <a:txBody>
                    <a:bodyPr/>
                    <a:lstStyle/>
                    <a:p>
                      <a:endParaRPr lang="en-GB"/>
                    </a:p>
                  </a:txBody>
                  <a:tcPr/>
                </a:tc>
                <a:tc>
                  <a:txBody>
                    <a:bodyPr/>
                    <a:lstStyle/>
                    <a:p>
                      <a:pPr algn="l" fontAlgn="b"/>
                      <a:r>
                        <a:rPr lang="en-US" sz="1100" u="none" strike="noStrike" dirty="0">
                          <a:effectLst/>
                        </a:rPr>
                        <a:t>Wheat, milk, egg, nuts, seeds</a:t>
                      </a:r>
                      <a:endParaRPr lang="en-US"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u="none" strike="noStrike">
                          <a:effectLst/>
                        </a:rPr>
                        <a:t>250 kcal - 450 kcal</a:t>
                      </a:r>
                      <a:endParaRPr lang="en-GB" sz="1200" b="0" i="0" u="none" strike="noStrike">
                        <a:solidFill>
                          <a:srgbClr val="000000"/>
                        </a:solidFill>
                        <a:effectLst/>
                        <a:latin typeface="Arial" panose="020B0604020202020204" pitchFamily="34" charset="0"/>
                      </a:endParaRPr>
                    </a:p>
                  </a:txBody>
                  <a:tcPr marL="9525" marR="9525" marT="9525" marB="0" anchor="b"/>
                </a:tc>
                <a:tc>
                  <a:txBody>
                    <a:bodyPr/>
                    <a:lstStyle/>
                    <a:p>
                      <a:pPr algn="ctr" fontAlgn="ctr"/>
                      <a:r>
                        <a:rPr lang="en-GB" sz="1200" u="none" strike="noStrike" dirty="0">
                          <a:effectLst/>
                        </a:rPr>
                        <a:t>20 GB</a:t>
                      </a:r>
                      <a:endParaRPr lang="en-GB" sz="1200" b="1" i="0" u="none" strike="noStrike" dirty="0">
                        <a:solidFill>
                          <a:srgbClr val="000000"/>
                        </a:solidFill>
                        <a:effectLst/>
                        <a:latin typeface="Arial" panose="020B0604020202020204" pitchFamily="34" charset="0"/>
                      </a:endParaRPr>
                    </a:p>
                  </a:txBody>
                  <a:tcPr marL="9525" marR="9525" marT="9525" marB="0" anchor="ctr"/>
                </a:tc>
                <a:extLst>
                  <a:ext uri="{0D108BD9-81ED-4DB2-BD59-A6C34878D82A}">
                    <a16:rowId xmlns:a16="http://schemas.microsoft.com/office/drawing/2014/main" val="1986523470"/>
                  </a:ext>
                </a:extLst>
              </a:tr>
            </a:tbl>
          </a:graphicData>
        </a:graphic>
      </p:graphicFrame>
      <p:graphicFrame>
        <p:nvGraphicFramePr>
          <p:cNvPr id="7" name="Table 6">
            <a:extLst>
              <a:ext uri="{FF2B5EF4-FFF2-40B4-BE49-F238E27FC236}">
                <a16:creationId xmlns:a16="http://schemas.microsoft.com/office/drawing/2014/main" id="{79ED14AC-010C-4644-A5C3-C10D05CC498D}"/>
              </a:ext>
            </a:extLst>
          </p:cNvPr>
          <p:cNvGraphicFramePr>
            <a:graphicFrameLocks noGrp="1"/>
          </p:cNvGraphicFramePr>
          <p:nvPr>
            <p:extLst>
              <p:ext uri="{D42A27DB-BD31-4B8C-83A1-F6EECF244321}">
                <p14:modId xmlns:p14="http://schemas.microsoft.com/office/powerpoint/2010/main" val="2662313935"/>
              </p:ext>
            </p:extLst>
          </p:nvPr>
        </p:nvGraphicFramePr>
        <p:xfrm>
          <a:off x="0" y="2"/>
          <a:ext cx="4685200" cy="5999979"/>
        </p:xfrm>
        <a:graphic>
          <a:graphicData uri="http://schemas.openxmlformats.org/drawingml/2006/table">
            <a:tbl>
              <a:tblPr>
                <a:tableStyleId>{5C22544A-7EE6-4342-B048-85BDC9FD1C3A}</a:tableStyleId>
              </a:tblPr>
              <a:tblGrid>
                <a:gridCol w="962032">
                  <a:extLst>
                    <a:ext uri="{9D8B030D-6E8A-4147-A177-3AD203B41FA5}">
                      <a16:colId xmlns:a16="http://schemas.microsoft.com/office/drawing/2014/main" val="4185271055"/>
                    </a:ext>
                  </a:extLst>
                </a:gridCol>
                <a:gridCol w="189491">
                  <a:extLst>
                    <a:ext uri="{9D8B030D-6E8A-4147-A177-3AD203B41FA5}">
                      <a16:colId xmlns:a16="http://schemas.microsoft.com/office/drawing/2014/main" val="3273721773"/>
                    </a:ext>
                  </a:extLst>
                </a:gridCol>
                <a:gridCol w="33930">
                  <a:extLst>
                    <a:ext uri="{9D8B030D-6E8A-4147-A177-3AD203B41FA5}">
                      <a16:colId xmlns:a16="http://schemas.microsoft.com/office/drawing/2014/main" val="1591296129"/>
                    </a:ext>
                  </a:extLst>
                </a:gridCol>
                <a:gridCol w="145316">
                  <a:extLst>
                    <a:ext uri="{9D8B030D-6E8A-4147-A177-3AD203B41FA5}">
                      <a16:colId xmlns:a16="http://schemas.microsoft.com/office/drawing/2014/main" val="2763743485"/>
                    </a:ext>
                  </a:extLst>
                </a:gridCol>
                <a:gridCol w="111852">
                  <a:extLst>
                    <a:ext uri="{9D8B030D-6E8A-4147-A177-3AD203B41FA5}">
                      <a16:colId xmlns:a16="http://schemas.microsoft.com/office/drawing/2014/main" val="1332887397"/>
                    </a:ext>
                  </a:extLst>
                </a:gridCol>
                <a:gridCol w="189491">
                  <a:extLst>
                    <a:ext uri="{9D8B030D-6E8A-4147-A177-3AD203B41FA5}">
                      <a16:colId xmlns:a16="http://schemas.microsoft.com/office/drawing/2014/main" val="2608763178"/>
                    </a:ext>
                  </a:extLst>
                </a:gridCol>
                <a:gridCol w="189491">
                  <a:extLst>
                    <a:ext uri="{9D8B030D-6E8A-4147-A177-3AD203B41FA5}">
                      <a16:colId xmlns:a16="http://schemas.microsoft.com/office/drawing/2014/main" val="4043870787"/>
                    </a:ext>
                  </a:extLst>
                </a:gridCol>
                <a:gridCol w="189491">
                  <a:extLst>
                    <a:ext uri="{9D8B030D-6E8A-4147-A177-3AD203B41FA5}">
                      <a16:colId xmlns:a16="http://schemas.microsoft.com/office/drawing/2014/main" val="3701399748"/>
                    </a:ext>
                  </a:extLst>
                </a:gridCol>
                <a:gridCol w="33930">
                  <a:extLst>
                    <a:ext uri="{9D8B030D-6E8A-4147-A177-3AD203B41FA5}">
                      <a16:colId xmlns:a16="http://schemas.microsoft.com/office/drawing/2014/main" val="3095037387"/>
                    </a:ext>
                  </a:extLst>
                </a:gridCol>
                <a:gridCol w="1568822">
                  <a:extLst>
                    <a:ext uri="{9D8B030D-6E8A-4147-A177-3AD203B41FA5}">
                      <a16:colId xmlns:a16="http://schemas.microsoft.com/office/drawing/2014/main" val="939850061"/>
                    </a:ext>
                  </a:extLst>
                </a:gridCol>
                <a:gridCol w="604914">
                  <a:extLst>
                    <a:ext uri="{9D8B030D-6E8A-4147-A177-3AD203B41FA5}">
                      <a16:colId xmlns:a16="http://schemas.microsoft.com/office/drawing/2014/main" val="461037590"/>
                    </a:ext>
                  </a:extLst>
                </a:gridCol>
                <a:gridCol w="466440">
                  <a:extLst>
                    <a:ext uri="{9D8B030D-6E8A-4147-A177-3AD203B41FA5}">
                      <a16:colId xmlns:a16="http://schemas.microsoft.com/office/drawing/2014/main" val="3755004470"/>
                    </a:ext>
                  </a:extLst>
                </a:gridCol>
              </a:tblGrid>
              <a:tr h="228598">
                <a:tc gridSpan="12">
                  <a:txBody>
                    <a:bodyPr/>
                    <a:lstStyle/>
                    <a:p>
                      <a:pPr algn="ctr" fontAlgn="ctr"/>
                      <a:r>
                        <a:rPr lang="en-GB" sz="1300" b="1" u="none" strike="noStrike" dirty="0">
                          <a:effectLst/>
                        </a:rPr>
                        <a:t>Food Items</a:t>
                      </a:r>
                      <a:endParaRPr lang="en-GB" sz="1300" b="1" i="0" u="none" strike="noStrike" dirty="0">
                        <a:solidFill>
                          <a:srgbClr val="000000"/>
                        </a:solidFill>
                        <a:effectLst/>
                        <a:latin typeface="Arial" panose="020B0604020202020204" pitchFamily="34" charset="0"/>
                      </a:endParaRPr>
                    </a:p>
                  </a:txBody>
                  <a:tcPr marL="8530" marR="8530" marT="853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03871328"/>
                  </a:ext>
                </a:extLst>
              </a:tr>
              <a:tr h="228600">
                <a:tc gridSpan="12">
                  <a:txBody>
                    <a:bodyPr/>
                    <a:lstStyle/>
                    <a:p>
                      <a:pPr algn="l" fontAlgn="ctr"/>
                      <a:r>
                        <a:rPr lang="en-GB" sz="1100" b="1" u="none" strike="noStrike" dirty="0">
                          <a:effectLst/>
                        </a:rPr>
                        <a:t>Soup Items</a:t>
                      </a:r>
                      <a:endParaRPr lang="en-GB" sz="1100" b="1" i="0" u="none" strike="noStrike" dirty="0">
                        <a:solidFill>
                          <a:srgbClr val="000000"/>
                        </a:solidFill>
                        <a:effectLst/>
                        <a:latin typeface="Arial" panose="020B0604020202020204" pitchFamily="34" charset="0"/>
                      </a:endParaRPr>
                    </a:p>
                  </a:txBody>
                  <a:tcPr marL="8530" marR="8530" marT="853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49255260"/>
                  </a:ext>
                </a:extLst>
              </a:tr>
              <a:tr h="326365">
                <a:tc>
                  <a:txBody>
                    <a:bodyPr/>
                    <a:lstStyle/>
                    <a:p>
                      <a:pPr algn="l" fontAlgn="b"/>
                      <a:r>
                        <a:rPr lang="en-GB" sz="1100" u="none" strike="noStrike">
                          <a:effectLst/>
                        </a:rPr>
                        <a:t>Thai Soup</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3">
                  <a:txBody>
                    <a:bodyPr/>
                    <a:lstStyle/>
                    <a:p>
                      <a:pPr algn="l" fontAlgn="b"/>
                      <a:r>
                        <a:rPr lang="en-GB" sz="1100" u="none" strike="noStrike">
                          <a:solidFill>
                            <a:srgbClr val="FFC000"/>
                          </a:solidFill>
                          <a:effectLst/>
                        </a:rPr>
                        <a:t>GF</a:t>
                      </a:r>
                      <a:endParaRPr lang="en-GB" sz="1100" b="0" i="0" u="none" strike="noStrike">
                        <a:solidFill>
                          <a:srgbClr val="000000"/>
                        </a:solidFill>
                        <a:effectLst/>
                        <a:latin typeface="Arial" panose="020B0604020202020204" pitchFamily="34" charset="0"/>
                      </a:endParaRPr>
                    </a:p>
                  </a:txBody>
                  <a:tcPr marL="8530" marR="8530" marT="8530" marB="0" anchor="b"/>
                </a:tc>
                <a:tc hMerge="1">
                  <a:txBody>
                    <a:bodyPr/>
                    <a:lstStyle/>
                    <a:p>
                      <a:pPr algn="l" fontAlgn="b"/>
                      <a:r>
                        <a:rPr lang="en-GB" sz="1100" u="none" strike="noStrike" dirty="0">
                          <a:solidFill>
                            <a:srgbClr val="FFC000"/>
                          </a:solidFill>
                          <a:effectLst/>
                        </a:rPr>
                        <a:t>GF</a:t>
                      </a:r>
                      <a:endParaRPr lang="en-GB" sz="1100" b="0" i="0" u="none" strike="noStrike" dirty="0">
                        <a:solidFill>
                          <a:srgbClr val="FFC000"/>
                        </a:solidFill>
                        <a:effectLst/>
                        <a:latin typeface="Arial" panose="020B0604020202020204" pitchFamily="34" charset="0"/>
                      </a:endParaRPr>
                    </a:p>
                  </a:txBody>
                  <a:tcPr marL="8530" marR="8530" marT="8530" marB="0" anchor="b"/>
                </a:tc>
                <a:tc hMerge="1">
                  <a:txBody>
                    <a:bodyPr/>
                    <a:lstStyle/>
                    <a:p>
                      <a:endParaRPr lang="en-GB"/>
                    </a:p>
                  </a:txBody>
                  <a:tcPr/>
                </a:tc>
                <a:tc gridSpan="2">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hMerge="1">
                  <a:txBody>
                    <a:bodyPr/>
                    <a:lstStyle/>
                    <a:p>
                      <a:pPr algn="l" fontAlgn="b"/>
                      <a:r>
                        <a:rPr lang="en-US" sz="1100" u="none" strike="noStrike">
                          <a:effectLst/>
                        </a:rPr>
                        <a:t> peanuts, fish, soy and eggs</a:t>
                      </a:r>
                      <a:endParaRPr lang="en-US"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r>
                        <a:rPr lang="en-US" sz="1100" u="none" strike="noStrike">
                          <a:effectLst/>
                        </a:rPr>
                        <a:t> peanuts, fish, soy and eggs</a:t>
                      </a:r>
                      <a:endParaRPr lang="en-US"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r>
                        <a:rPr lang="en-GB" sz="1100" u="none" strike="noStrike">
                          <a:effectLst/>
                        </a:rPr>
                        <a:t>182.7 kcal</a:t>
                      </a:r>
                      <a:endParaRPr lang="en-GB" sz="1100" b="0" i="0" u="none" strike="noStrike">
                        <a:solidFill>
                          <a:srgbClr val="000000"/>
                        </a:solidFill>
                        <a:effectLst/>
                        <a:latin typeface="Arial" panose="020B0604020202020204" pitchFamily="34" charset="0"/>
                      </a:endParaRPr>
                    </a:p>
                  </a:txBody>
                  <a:tcPr marL="8530" marR="8530" marT="8530" marB="0" anchor="b"/>
                </a:tc>
                <a:tc rowSpan="5">
                  <a:txBody>
                    <a:bodyPr/>
                    <a:lstStyle/>
                    <a:p>
                      <a:pPr algn="ctr" fontAlgn="ctr"/>
                      <a:r>
                        <a:rPr lang="en-GB" sz="1100" u="none" strike="noStrike">
                          <a:effectLst/>
                        </a:rPr>
                        <a:t>50 GB</a:t>
                      </a:r>
                      <a:endParaRPr lang="en-GB" sz="1100" b="1" i="0" u="none" strike="noStrike">
                        <a:solidFill>
                          <a:srgbClr val="000000"/>
                        </a:solidFill>
                        <a:effectLst/>
                        <a:latin typeface="Arial" panose="020B0604020202020204" pitchFamily="34" charset="0"/>
                      </a:endParaRPr>
                    </a:p>
                  </a:txBody>
                  <a:tcPr marL="8530" marR="8530" marT="8530" marB="0" anchor="ctr"/>
                </a:tc>
                <a:extLst>
                  <a:ext uri="{0D108BD9-81ED-4DB2-BD59-A6C34878D82A}">
                    <a16:rowId xmlns:a16="http://schemas.microsoft.com/office/drawing/2014/main" val="3891870713"/>
                  </a:ext>
                </a:extLst>
              </a:tr>
              <a:tr h="226415">
                <a:tc>
                  <a:txBody>
                    <a:bodyPr/>
                    <a:lstStyle/>
                    <a:p>
                      <a:pPr algn="l" fontAlgn="b"/>
                      <a:r>
                        <a:rPr lang="en-GB" sz="1100" u="none" strike="noStrike">
                          <a:effectLst/>
                        </a:rPr>
                        <a:t>Lentil Soup</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100" b="0" i="0" u="none" strike="noStrike">
                        <a:solidFill>
                          <a:srgbClr val="FFC000"/>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r>
                        <a:rPr lang="en-GB" sz="1100" u="none" strike="noStrike">
                          <a:solidFill>
                            <a:srgbClr val="FFC000"/>
                          </a:solidFill>
                          <a:effectLst/>
                        </a:rPr>
                        <a:t>GF</a:t>
                      </a:r>
                      <a:endParaRPr lang="en-GB" sz="1100" b="0" i="0" u="none" strike="noStrike">
                        <a:solidFill>
                          <a:srgbClr val="FFC000"/>
                        </a:solidFill>
                        <a:effectLst/>
                        <a:latin typeface="Arial" panose="020B0604020202020204" pitchFamily="34" charset="0"/>
                      </a:endParaRPr>
                    </a:p>
                  </a:txBody>
                  <a:tcPr marL="8530" marR="8530" marT="8530" marB="0" anchor="b"/>
                </a:tc>
                <a:tc hMerge="1">
                  <a:txBody>
                    <a:bodyPr/>
                    <a:lstStyle/>
                    <a:p>
                      <a:pPr algn="l" fontAlgn="b"/>
                      <a:r>
                        <a:rPr lang="en-GB" sz="1100" u="none" strike="noStrike">
                          <a:solidFill>
                            <a:srgbClr val="FFC000"/>
                          </a:solidFill>
                          <a:effectLst/>
                        </a:rPr>
                        <a:t>GF</a:t>
                      </a:r>
                      <a:endParaRPr lang="en-GB" sz="1100" b="0" i="0" u="none" strike="noStrike">
                        <a:solidFill>
                          <a:srgbClr val="FFC000"/>
                        </a:solidFill>
                        <a:effectLst/>
                        <a:latin typeface="Arial" panose="020B0604020202020204" pitchFamily="34" charset="0"/>
                      </a:endParaRPr>
                    </a:p>
                  </a:txBody>
                  <a:tcPr marL="8530" marR="8530" marT="8530" marB="0" anchor="b"/>
                </a:tc>
                <a:tc>
                  <a:txBody>
                    <a:bodyPr/>
                    <a:lstStyle/>
                    <a:p>
                      <a:pPr algn="l" fontAlgn="b"/>
                      <a:r>
                        <a:rPr lang="en-GB" sz="1100" u="none" strike="noStrike" dirty="0">
                          <a:solidFill>
                            <a:srgbClr val="00B0F0"/>
                          </a:solidFill>
                          <a:effectLst/>
                        </a:rPr>
                        <a:t>VE</a:t>
                      </a:r>
                      <a:endParaRPr lang="en-GB" sz="1100" b="0" i="0" u="none" strike="noStrike" dirty="0">
                        <a:solidFill>
                          <a:srgbClr val="00B0F0"/>
                        </a:solidFill>
                        <a:effectLst/>
                        <a:latin typeface="Arial" panose="020B0604020202020204" pitchFamily="34" charset="0"/>
                      </a:endParaRPr>
                    </a:p>
                  </a:txBody>
                  <a:tcPr marL="8530" marR="8530" marT="8530" marB="0" anchor="b"/>
                </a:tc>
                <a:tc gridSpan="2">
                  <a:txBody>
                    <a:bodyPr/>
                    <a:lstStyle/>
                    <a:p>
                      <a:pPr algn="l" fontAlgn="b"/>
                      <a:r>
                        <a:rPr lang="en-GB" sz="1100" u="none" strike="noStrike">
                          <a:solidFill>
                            <a:srgbClr val="00B050"/>
                          </a:solidFill>
                          <a:effectLst/>
                        </a:rPr>
                        <a:t>V</a:t>
                      </a:r>
                      <a:endParaRPr lang="en-GB" sz="1100" b="0" i="0" u="none" strike="noStrike">
                        <a:solidFill>
                          <a:srgbClr val="00B050"/>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r>
                        <a:rPr lang="en-GB" sz="1100" u="none" strike="noStrike">
                          <a:effectLst/>
                        </a:rPr>
                        <a:t>58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2207889942"/>
                  </a:ext>
                </a:extLst>
              </a:tr>
              <a:tr h="230215">
                <a:tc gridSpan="2">
                  <a:txBody>
                    <a:bodyPr/>
                    <a:lstStyle/>
                    <a:p>
                      <a:pPr algn="l" fontAlgn="b"/>
                      <a:r>
                        <a:rPr lang="en-GB" sz="1100" u="none" strike="noStrike">
                          <a:effectLst/>
                        </a:rPr>
                        <a:t>Leek &amp; Potato soup</a:t>
                      </a:r>
                      <a:endParaRPr lang="en-GB" sz="1100" b="0" i="0" u="none" strike="noStrike">
                        <a:solidFill>
                          <a:srgbClr val="000000"/>
                        </a:solidFill>
                        <a:effectLst/>
                        <a:latin typeface="Arial" panose="020B0604020202020204" pitchFamily="34" charset="0"/>
                      </a:endParaRPr>
                    </a:p>
                  </a:txBody>
                  <a:tcPr marL="8530" marR="8530" marT="8530" marB="0" anchor="b"/>
                </a:tc>
                <a:tc hMerge="1">
                  <a:txBody>
                    <a:bodyPr/>
                    <a:lstStyle/>
                    <a:p>
                      <a:endParaRPr lang="en-GB"/>
                    </a:p>
                  </a:txBody>
                  <a:tcPr/>
                </a:tc>
                <a:tc gridSpan="2">
                  <a:txBody>
                    <a:bodyPr/>
                    <a:lstStyle/>
                    <a:p>
                      <a:pPr algn="l" fontAlgn="b"/>
                      <a:endParaRPr lang="en-GB" sz="1100" b="0" i="0" u="none" strike="noStrike">
                        <a:solidFill>
                          <a:srgbClr val="FFC000"/>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r>
                        <a:rPr lang="en-GB" sz="1100" u="none" strike="noStrike">
                          <a:solidFill>
                            <a:srgbClr val="FFC000"/>
                          </a:solidFill>
                          <a:effectLst/>
                        </a:rPr>
                        <a:t>GF</a:t>
                      </a:r>
                      <a:endParaRPr lang="en-GB" sz="1100" b="0" i="0" u="none" strike="noStrike">
                        <a:solidFill>
                          <a:srgbClr val="FFC000"/>
                        </a:solidFill>
                        <a:effectLst/>
                        <a:latin typeface="Arial" panose="020B0604020202020204" pitchFamily="34" charset="0"/>
                      </a:endParaRPr>
                    </a:p>
                  </a:txBody>
                  <a:tcPr marL="8530" marR="8530" marT="8530" marB="0" anchor="b"/>
                </a:tc>
                <a:tc hMerge="1">
                  <a:txBody>
                    <a:bodyPr/>
                    <a:lstStyle/>
                    <a:p>
                      <a:pPr algn="l" fontAlgn="b"/>
                      <a:r>
                        <a:rPr lang="en-GB" sz="1100" u="none" strike="noStrike" dirty="0">
                          <a:solidFill>
                            <a:srgbClr val="FFC000"/>
                          </a:solidFill>
                          <a:effectLst/>
                        </a:rPr>
                        <a:t>GF</a:t>
                      </a:r>
                      <a:endParaRPr lang="en-GB" sz="1100" b="0" i="0" u="none" strike="noStrike" dirty="0">
                        <a:solidFill>
                          <a:srgbClr val="FFC000"/>
                        </a:solidFill>
                        <a:effectLst/>
                        <a:latin typeface="Arial" panose="020B0604020202020204" pitchFamily="34" charset="0"/>
                      </a:endParaRPr>
                    </a:p>
                  </a:txBody>
                  <a:tcPr marL="8530" marR="8530" marT="8530" marB="0" anchor="b"/>
                </a:tc>
                <a:tc>
                  <a:txBody>
                    <a:bodyPr/>
                    <a:lstStyle/>
                    <a:p>
                      <a:pPr algn="l" fontAlgn="b"/>
                      <a:r>
                        <a:rPr lang="en-GB" sz="1100" u="none" strike="noStrike" dirty="0">
                          <a:solidFill>
                            <a:srgbClr val="00B0F0"/>
                          </a:solidFill>
                          <a:effectLst/>
                        </a:rPr>
                        <a:t>VE</a:t>
                      </a:r>
                      <a:endParaRPr lang="en-GB" sz="1100" b="0" i="0" u="none" strike="noStrike" dirty="0">
                        <a:solidFill>
                          <a:srgbClr val="00B0F0"/>
                        </a:solidFill>
                        <a:effectLst/>
                        <a:latin typeface="Arial" panose="020B0604020202020204" pitchFamily="34" charset="0"/>
                      </a:endParaRPr>
                    </a:p>
                  </a:txBody>
                  <a:tcPr marL="8530" marR="8530" marT="8530" marB="0" anchor="b"/>
                </a:tc>
                <a:tc gridSpan="2">
                  <a:txBody>
                    <a:bodyPr/>
                    <a:lstStyle/>
                    <a:p>
                      <a:pPr algn="l" fontAlgn="b"/>
                      <a:r>
                        <a:rPr lang="en-GB" sz="1100" u="none" strike="noStrike" dirty="0">
                          <a:solidFill>
                            <a:srgbClr val="00B050"/>
                          </a:solidFill>
                          <a:effectLst/>
                        </a:rPr>
                        <a:t>V</a:t>
                      </a:r>
                      <a:endParaRPr lang="en-GB" sz="1100" b="0" i="0" u="none" strike="noStrike" dirty="0">
                        <a:solidFill>
                          <a:srgbClr val="00B050"/>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r>
                        <a:rPr lang="en-GB" sz="1100" u="none" strike="noStrike">
                          <a:effectLst/>
                        </a:rPr>
                        <a:t>72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578740953"/>
                  </a:ext>
                </a:extLst>
              </a:tr>
              <a:tr h="230215">
                <a:tc>
                  <a:txBody>
                    <a:bodyPr/>
                    <a:lstStyle/>
                    <a:p>
                      <a:pPr algn="l" fontAlgn="b"/>
                      <a:r>
                        <a:rPr lang="en-GB" sz="1100" u="none" strike="noStrike">
                          <a:effectLst/>
                        </a:rPr>
                        <a:t>Mushroom soup</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100" b="0" i="0" u="none" strike="noStrike">
                        <a:solidFill>
                          <a:srgbClr val="FFC000"/>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3">
                  <a:txBody>
                    <a:bodyPr/>
                    <a:lstStyle/>
                    <a:p>
                      <a:pPr algn="l" fontAlgn="b"/>
                      <a:r>
                        <a:rPr lang="en-GB" sz="1100" u="none" strike="noStrike" dirty="0">
                          <a:solidFill>
                            <a:srgbClr val="FFC000"/>
                          </a:solidFill>
                          <a:effectLst/>
                        </a:rPr>
                        <a:t>GF</a:t>
                      </a:r>
                      <a:endParaRPr lang="en-GB" sz="1100" b="0" i="0" u="none" strike="noStrike" dirty="0">
                        <a:solidFill>
                          <a:srgbClr val="FFC000"/>
                        </a:solidFill>
                        <a:effectLst/>
                        <a:latin typeface="Arial" panose="020B0604020202020204" pitchFamily="34" charset="0"/>
                      </a:endParaRPr>
                    </a:p>
                  </a:txBody>
                  <a:tcPr marL="8530" marR="8530" marT="8530" marB="0" anchor="b"/>
                </a:tc>
                <a:tc hMerge="1">
                  <a:txBody>
                    <a:bodyPr/>
                    <a:lstStyle/>
                    <a:p>
                      <a:pPr algn="l" fontAlgn="b"/>
                      <a:r>
                        <a:rPr lang="en-GB" sz="1100" u="none" strike="noStrike" dirty="0">
                          <a:solidFill>
                            <a:srgbClr val="FFC000"/>
                          </a:solidFill>
                          <a:effectLst/>
                        </a:rPr>
                        <a:t>GF</a:t>
                      </a:r>
                      <a:endParaRPr lang="en-GB" sz="1100" b="0" i="0" u="none" strike="noStrike" dirty="0">
                        <a:solidFill>
                          <a:srgbClr val="FFC000"/>
                        </a:solidFill>
                        <a:effectLst/>
                        <a:latin typeface="Arial" panose="020B0604020202020204" pitchFamily="34" charset="0"/>
                      </a:endParaRPr>
                    </a:p>
                  </a:txBody>
                  <a:tcPr marL="8530" marR="8530" marT="8530" marB="0" anchor="b"/>
                </a:tc>
                <a:tc hMerge="1">
                  <a:txBody>
                    <a:bodyPr/>
                    <a:lstStyle/>
                    <a:p>
                      <a:endParaRPr lang="en-GB"/>
                    </a:p>
                  </a:txBody>
                  <a:tcPr/>
                </a:tc>
                <a:tc gridSpan="2">
                  <a:txBody>
                    <a:bodyPr/>
                    <a:lstStyle/>
                    <a:p>
                      <a:pPr algn="l" fontAlgn="b"/>
                      <a:r>
                        <a:rPr lang="en-GB" sz="1100" u="none" strike="noStrike" dirty="0">
                          <a:solidFill>
                            <a:srgbClr val="00B050"/>
                          </a:solidFill>
                          <a:effectLst/>
                        </a:rPr>
                        <a:t>V</a:t>
                      </a:r>
                      <a:endParaRPr lang="en-GB" sz="1100" b="0" i="0" u="none" strike="noStrike" dirty="0">
                        <a:solidFill>
                          <a:srgbClr val="00B050"/>
                        </a:solidFill>
                        <a:effectLst/>
                        <a:latin typeface="Arial" panose="020B0604020202020204" pitchFamily="34" charset="0"/>
                      </a:endParaRPr>
                    </a:p>
                  </a:txBody>
                  <a:tcPr marL="8530" marR="8530" marT="8530" marB="0" anchor="b"/>
                </a:tc>
                <a:tc hMerge="1">
                  <a:txBody>
                    <a:bodyPr/>
                    <a:lstStyle/>
                    <a:p>
                      <a:pPr algn="l" fontAlgn="b"/>
                      <a:r>
                        <a:rPr lang="en-GB" sz="1100" u="none" strike="noStrike">
                          <a:effectLst/>
                        </a:rPr>
                        <a:t>milk</a:t>
                      </a:r>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r>
                        <a:rPr lang="en-GB" sz="1100" u="none" strike="noStrike">
                          <a:effectLst/>
                        </a:rPr>
                        <a:t>milk</a:t>
                      </a:r>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r>
                        <a:rPr lang="en-GB" sz="1100" u="none" strike="noStrike">
                          <a:effectLst/>
                        </a:rPr>
                        <a:t>72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3355895553"/>
                  </a:ext>
                </a:extLst>
              </a:tr>
              <a:tr h="327585">
                <a:tc>
                  <a:txBody>
                    <a:bodyPr/>
                    <a:lstStyle/>
                    <a:p>
                      <a:pPr algn="l" fontAlgn="b"/>
                      <a:r>
                        <a:rPr lang="en-GB" sz="1100" u="none" strike="noStrike">
                          <a:effectLst/>
                        </a:rPr>
                        <a:t>Prawn Soup</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100" b="0" i="0" u="none" strike="noStrike">
                        <a:solidFill>
                          <a:srgbClr val="FFC000"/>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3">
                  <a:txBody>
                    <a:bodyPr/>
                    <a:lstStyle/>
                    <a:p>
                      <a:pPr algn="l" fontAlgn="b"/>
                      <a:r>
                        <a:rPr lang="en-GB" sz="1100" u="none" strike="noStrike" dirty="0">
                          <a:solidFill>
                            <a:srgbClr val="FFC000"/>
                          </a:solidFill>
                          <a:effectLst/>
                        </a:rPr>
                        <a:t>GF</a:t>
                      </a:r>
                      <a:endParaRPr lang="en-GB" sz="1100" b="0" i="0" u="none" strike="noStrike" dirty="0">
                        <a:solidFill>
                          <a:srgbClr val="FFC000"/>
                        </a:solidFill>
                        <a:effectLst/>
                        <a:latin typeface="Arial" panose="020B0604020202020204" pitchFamily="34" charset="0"/>
                      </a:endParaRPr>
                    </a:p>
                  </a:txBody>
                  <a:tcPr marL="8530" marR="8530" marT="8530" marB="0" anchor="b"/>
                </a:tc>
                <a:tc hMerge="1">
                  <a:txBody>
                    <a:bodyPr/>
                    <a:lstStyle/>
                    <a:p>
                      <a:pPr algn="l" fontAlgn="b"/>
                      <a:r>
                        <a:rPr lang="en-GB" sz="1100" u="none" strike="noStrike" dirty="0">
                          <a:solidFill>
                            <a:srgbClr val="FFC000"/>
                          </a:solidFill>
                          <a:effectLst/>
                        </a:rPr>
                        <a:t>GF</a:t>
                      </a:r>
                      <a:endParaRPr lang="en-GB" sz="1100" b="0" i="0" u="none" strike="noStrike" dirty="0">
                        <a:solidFill>
                          <a:srgbClr val="FFC000"/>
                        </a:solidFill>
                        <a:effectLst/>
                        <a:latin typeface="Arial" panose="020B0604020202020204" pitchFamily="34" charset="0"/>
                      </a:endParaRPr>
                    </a:p>
                  </a:txBody>
                  <a:tcPr marL="8530" marR="8530" marT="8530" marB="0" anchor="b"/>
                </a:tc>
                <a:tc hMerge="1">
                  <a:txBody>
                    <a:bodyPr/>
                    <a:lstStyle/>
                    <a:p>
                      <a:endParaRPr lang="en-GB"/>
                    </a:p>
                  </a:txBody>
                  <a:tcPr/>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r>
                        <a:rPr lang="en-GB" sz="1100" u="none" strike="noStrike" dirty="0">
                          <a:effectLst/>
                        </a:rPr>
                        <a:t>crustaceans</a:t>
                      </a:r>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r>
                        <a:rPr lang="en-GB" sz="1100" u="none" strike="noStrike" dirty="0">
                          <a:effectLst/>
                        </a:rPr>
                        <a:t>crustaceans</a:t>
                      </a:r>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r>
                        <a:rPr lang="en-GB" sz="1100" u="none" strike="noStrike">
                          <a:effectLst/>
                        </a:rPr>
                        <a:t>128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4174089196"/>
                  </a:ext>
                </a:extLst>
              </a:tr>
              <a:tr h="230215">
                <a:tc gridSpan="12">
                  <a:txBody>
                    <a:bodyPr/>
                    <a:lstStyle/>
                    <a:p>
                      <a:pPr algn="l" fontAlgn="ctr"/>
                      <a:r>
                        <a:rPr lang="en-GB" sz="1100" b="1" u="none" strike="noStrike" dirty="0">
                          <a:effectLst/>
                        </a:rPr>
                        <a:t>Chicken Items</a:t>
                      </a:r>
                      <a:endParaRPr lang="en-GB" sz="1100" b="1" i="0" u="none" strike="noStrike" dirty="0">
                        <a:solidFill>
                          <a:srgbClr val="000000"/>
                        </a:solidFill>
                        <a:effectLst/>
                        <a:latin typeface="Arial" panose="020B0604020202020204" pitchFamily="34" charset="0"/>
                      </a:endParaRPr>
                    </a:p>
                  </a:txBody>
                  <a:tcPr marL="8530" marR="8530" marT="853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67926363"/>
                  </a:ext>
                </a:extLst>
              </a:tr>
              <a:tr h="226415">
                <a:tc>
                  <a:txBody>
                    <a:bodyPr/>
                    <a:lstStyle/>
                    <a:p>
                      <a:pPr algn="l" fontAlgn="b"/>
                      <a:r>
                        <a:rPr lang="en-GB" sz="1100" u="none" strike="noStrike">
                          <a:effectLst/>
                        </a:rPr>
                        <a:t>Chicken wings</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3">
                  <a:txBody>
                    <a:bodyPr/>
                    <a:lstStyle/>
                    <a:p>
                      <a:pPr algn="l" fontAlgn="b"/>
                      <a:r>
                        <a:rPr lang="en-GB" sz="1100" u="none" strike="noStrike" dirty="0">
                          <a:solidFill>
                            <a:schemeClr val="accent5">
                              <a:lumMod val="50000"/>
                            </a:schemeClr>
                          </a:solidFill>
                          <a:effectLst/>
                        </a:rPr>
                        <a:t>M</a:t>
                      </a:r>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a:solidFill>
                          <a:srgbClr val="C65911"/>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210 kcal</a:t>
                      </a:r>
                      <a:endParaRPr lang="en-GB" sz="1100" b="0" i="0" u="none" strike="noStrike">
                        <a:solidFill>
                          <a:srgbClr val="000000"/>
                        </a:solidFill>
                        <a:effectLst/>
                        <a:latin typeface="Arial" panose="020B0604020202020204" pitchFamily="34" charset="0"/>
                      </a:endParaRPr>
                    </a:p>
                  </a:txBody>
                  <a:tcPr marL="8530" marR="8530" marT="8530" marB="0" anchor="b"/>
                </a:tc>
                <a:tc rowSpan="3">
                  <a:txBody>
                    <a:bodyPr/>
                    <a:lstStyle/>
                    <a:p>
                      <a:pPr algn="ctr" fontAlgn="ctr"/>
                      <a:r>
                        <a:rPr lang="en-GB" sz="1100" u="none" strike="noStrike">
                          <a:effectLst/>
                        </a:rPr>
                        <a:t>60 GB</a:t>
                      </a:r>
                      <a:endParaRPr lang="en-GB" sz="1100" b="1" i="0" u="none" strike="noStrike">
                        <a:solidFill>
                          <a:srgbClr val="000000"/>
                        </a:solidFill>
                        <a:effectLst/>
                        <a:latin typeface="Arial" panose="020B0604020202020204" pitchFamily="34" charset="0"/>
                      </a:endParaRPr>
                    </a:p>
                  </a:txBody>
                  <a:tcPr marL="8530" marR="8530" marT="8530" marB="0" anchor="ctr"/>
                </a:tc>
                <a:extLst>
                  <a:ext uri="{0D108BD9-81ED-4DB2-BD59-A6C34878D82A}">
                    <a16:rowId xmlns:a16="http://schemas.microsoft.com/office/drawing/2014/main" val="3679035502"/>
                  </a:ext>
                </a:extLst>
              </a:tr>
              <a:tr h="226415">
                <a:tc>
                  <a:txBody>
                    <a:bodyPr/>
                    <a:lstStyle/>
                    <a:p>
                      <a:pPr algn="l" fontAlgn="b"/>
                      <a:r>
                        <a:rPr lang="en-GB" sz="1100" u="none" strike="noStrike" dirty="0">
                          <a:effectLst/>
                        </a:rPr>
                        <a:t>Chicken fry</a:t>
                      </a:r>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3">
                  <a:txBody>
                    <a:bodyPr/>
                    <a:lstStyle/>
                    <a:p>
                      <a:pPr algn="l" fontAlgn="b"/>
                      <a:r>
                        <a:rPr lang="en-GB" sz="1100" u="none" strike="noStrike" dirty="0">
                          <a:solidFill>
                            <a:schemeClr val="accent5">
                              <a:lumMod val="50000"/>
                            </a:schemeClr>
                          </a:solidFill>
                          <a:effectLst/>
                        </a:rPr>
                        <a:t>M</a:t>
                      </a:r>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a:solidFill>
                          <a:srgbClr val="C65911"/>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189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3633704733"/>
                  </a:ext>
                </a:extLst>
              </a:tr>
              <a:tr h="226415">
                <a:tc>
                  <a:txBody>
                    <a:bodyPr/>
                    <a:lstStyle/>
                    <a:p>
                      <a:pPr algn="l" fontAlgn="b"/>
                      <a:r>
                        <a:rPr lang="en-GB" sz="1100" u="none" strike="noStrike">
                          <a:effectLst/>
                        </a:rPr>
                        <a:t>Grill Chicken</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gridSpan="3">
                  <a:txBody>
                    <a:bodyPr/>
                    <a:lstStyle/>
                    <a:p>
                      <a:pPr algn="l" fontAlgn="b"/>
                      <a:r>
                        <a:rPr lang="en-GB" sz="1100" u="none" strike="noStrike" dirty="0">
                          <a:solidFill>
                            <a:schemeClr val="accent5">
                              <a:lumMod val="50000"/>
                            </a:schemeClr>
                          </a:solidFill>
                          <a:effectLst/>
                        </a:rPr>
                        <a:t>M</a:t>
                      </a:r>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a:solidFill>
                          <a:srgbClr val="C65911"/>
                        </a:solidFill>
                        <a:effectLst/>
                        <a:latin typeface="Arial" panose="020B0604020202020204" pitchFamily="34" charset="0"/>
                      </a:endParaRPr>
                    </a:p>
                  </a:txBody>
                  <a:tcPr marL="8530" marR="8530" marT="8530" marB="0" anchor="b"/>
                </a:tc>
                <a:tc hMerge="1">
                  <a:txBody>
                    <a:bodyPr/>
                    <a:lstStyle/>
                    <a:p>
                      <a:pPr algn="l" fontAlgn="b"/>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232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1534694356"/>
                  </a:ext>
                </a:extLst>
              </a:tr>
              <a:tr h="282061">
                <a:tc gridSpan="12">
                  <a:txBody>
                    <a:bodyPr/>
                    <a:lstStyle/>
                    <a:p>
                      <a:pPr algn="l" fontAlgn="ctr"/>
                      <a:r>
                        <a:rPr lang="en-GB" sz="1100" b="1" u="none" strike="noStrike" dirty="0">
                          <a:effectLst/>
                        </a:rPr>
                        <a:t>Fish Items</a:t>
                      </a:r>
                      <a:endParaRPr lang="en-GB" sz="1100" b="1" i="0" u="none" strike="noStrike" dirty="0">
                        <a:solidFill>
                          <a:srgbClr val="000000"/>
                        </a:solidFill>
                        <a:effectLst/>
                        <a:latin typeface="Arial" panose="020B0604020202020204" pitchFamily="34" charset="0"/>
                      </a:endParaRPr>
                    </a:p>
                  </a:txBody>
                  <a:tcPr marL="8530" marR="8530" marT="853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69421058"/>
                  </a:ext>
                </a:extLst>
              </a:tr>
              <a:tr h="226415">
                <a:tc>
                  <a:txBody>
                    <a:bodyPr/>
                    <a:lstStyle/>
                    <a:p>
                      <a:pPr algn="l" fontAlgn="b"/>
                      <a:r>
                        <a:rPr lang="en-GB" sz="1100" u="none" strike="noStrike">
                          <a:effectLst/>
                        </a:rPr>
                        <a:t>Salmon</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r>
                        <a:rPr lang="en-GB" sz="1100" u="none" strike="noStrike" dirty="0">
                          <a:solidFill>
                            <a:srgbClr val="0070C0"/>
                          </a:solidFill>
                          <a:effectLst/>
                        </a:rPr>
                        <a:t>F</a:t>
                      </a:r>
                      <a:endParaRPr lang="en-GB" sz="1100" b="0" i="0" u="none" strike="noStrike" dirty="0">
                        <a:solidFill>
                          <a:srgbClr val="0070C0"/>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r>
                        <a:rPr lang="en-GB" sz="1000" u="none" strike="noStrike">
                          <a:effectLst/>
                        </a:rPr>
                        <a:t>fish</a:t>
                      </a:r>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150 kcal</a:t>
                      </a:r>
                      <a:endParaRPr lang="en-GB" sz="1100" b="0" i="0" u="none" strike="noStrike">
                        <a:solidFill>
                          <a:srgbClr val="000000"/>
                        </a:solidFill>
                        <a:effectLst/>
                        <a:latin typeface="Arial" panose="020B0604020202020204" pitchFamily="34" charset="0"/>
                      </a:endParaRPr>
                    </a:p>
                  </a:txBody>
                  <a:tcPr marL="8530" marR="8530" marT="8530" marB="0" anchor="b"/>
                </a:tc>
                <a:tc rowSpan="3">
                  <a:txBody>
                    <a:bodyPr/>
                    <a:lstStyle/>
                    <a:p>
                      <a:pPr algn="ctr" fontAlgn="ctr"/>
                      <a:r>
                        <a:rPr lang="en-GB" sz="1100" u="none" strike="noStrike">
                          <a:effectLst/>
                        </a:rPr>
                        <a:t>100 GB</a:t>
                      </a:r>
                      <a:endParaRPr lang="en-GB" sz="1100" b="1" i="0" u="none" strike="noStrike">
                        <a:solidFill>
                          <a:srgbClr val="000000"/>
                        </a:solidFill>
                        <a:effectLst/>
                        <a:latin typeface="Arial" panose="020B0604020202020204" pitchFamily="34" charset="0"/>
                      </a:endParaRPr>
                    </a:p>
                  </a:txBody>
                  <a:tcPr marL="8530" marR="8530" marT="8530" marB="0" anchor="ctr"/>
                </a:tc>
                <a:extLst>
                  <a:ext uri="{0D108BD9-81ED-4DB2-BD59-A6C34878D82A}">
                    <a16:rowId xmlns:a16="http://schemas.microsoft.com/office/drawing/2014/main" val="2276774826"/>
                  </a:ext>
                </a:extLst>
              </a:tr>
              <a:tr h="226415">
                <a:tc>
                  <a:txBody>
                    <a:bodyPr/>
                    <a:lstStyle/>
                    <a:p>
                      <a:pPr algn="l" fontAlgn="b"/>
                      <a:r>
                        <a:rPr lang="en-GB" sz="1100" u="none" strike="noStrike">
                          <a:effectLst/>
                        </a:rPr>
                        <a:t>Cod</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r>
                        <a:rPr lang="en-GB" sz="1100" u="none" strike="noStrike" dirty="0">
                          <a:solidFill>
                            <a:srgbClr val="0070C0"/>
                          </a:solidFill>
                          <a:effectLst/>
                        </a:rPr>
                        <a:t>F</a:t>
                      </a:r>
                      <a:endParaRPr lang="en-GB" sz="1100" b="0" i="0" u="none" strike="noStrike" dirty="0">
                        <a:solidFill>
                          <a:srgbClr val="0070C0"/>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r>
                        <a:rPr lang="en-GB" sz="1000" u="none" strike="noStrike">
                          <a:effectLst/>
                        </a:rPr>
                        <a:t>fish</a:t>
                      </a:r>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150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1355631623"/>
                  </a:ext>
                </a:extLst>
              </a:tr>
              <a:tr h="226415">
                <a:tc>
                  <a:txBody>
                    <a:bodyPr/>
                    <a:lstStyle/>
                    <a:p>
                      <a:pPr algn="l" fontAlgn="b"/>
                      <a:r>
                        <a:rPr lang="en-GB" sz="1100" u="none" strike="noStrike">
                          <a:effectLst/>
                        </a:rPr>
                        <a:t>Tuna</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r>
                        <a:rPr lang="en-GB" sz="1100" u="none" strike="noStrike" dirty="0">
                          <a:solidFill>
                            <a:srgbClr val="0070C0"/>
                          </a:solidFill>
                          <a:effectLst/>
                        </a:rPr>
                        <a:t>F</a:t>
                      </a:r>
                      <a:endParaRPr lang="en-GB" sz="1100" b="0" i="0" u="none" strike="noStrike" dirty="0">
                        <a:solidFill>
                          <a:srgbClr val="0070C0"/>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r>
                        <a:rPr lang="en-GB" sz="1000" u="none" strike="noStrike">
                          <a:effectLst/>
                        </a:rPr>
                        <a:t>fish</a:t>
                      </a:r>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150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2430190274"/>
                  </a:ext>
                </a:extLst>
              </a:tr>
              <a:tr h="230215">
                <a:tc gridSpan="12">
                  <a:txBody>
                    <a:bodyPr/>
                    <a:lstStyle/>
                    <a:p>
                      <a:pPr algn="l" fontAlgn="ctr"/>
                      <a:r>
                        <a:rPr lang="en-GB" sz="1100" b="1" u="none" strike="noStrike" dirty="0">
                          <a:effectLst/>
                        </a:rPr>
                        <a:t>Burger Items</a:t>
                      </a:r>
                      <a:endParaRPr lang="en-GB" sz="1100" b="1" i="0" u="none" strike="noStrike" dirty="0">
                        <a:solidFill>
                          <a:srgbClr val="000000"/>
                        </a:solidFill>
                        <a:effectLst/>
                        <a:latin typeface="Arial" panose="020B0604020202020204" pitchFamily="34" charset="0"/>
                      </a:endParaRPr>
                    </a:p>
                  </a:txBody>
                  <a:tcPr marL="8530" marR="8530" marT="853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52745204"/>
                  </a:ext>
                </a:extLst>
              </a:tr>
              <a:tr h="230215">
                <a:tc>
                  <a:txBody>
                    <a:bodyPr/>
                    <a:lstStyle/>
                    <a:p>
                      <a:pPr algn="l" fontAlgn="b"/>
                      <a:r>
                        <a:rPr lang="en-GB" sz="1100" u="none" strike="noStrike">
                          <a:effectLst/>
                        </a:rPr>
                        <a:t>Chicken Burger</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r>
                        <a:rPr lang="en-GB" sz="1100" u="none" strike="noStrike" dirty="0">
                          <a:solidFill>
                            <a:schemeClr val="accent5">
                              <a:lumMod val="50000"/>
                            </a:schemeClr>
                          </a:solidFill>
                          <a:effectLst/>
                        </a:rPr>
                        <a:t>M</a:t>
                      </a:r>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gridSpan="2">
                  <a:txBody>
                    <a:bodyPr/>
                    <a:lstStyle/>
                    <a:p>
                      <a:pPr algn="l" fontAlgn="b"/>
                      <a:r>
                        <a:rPr lang="en-GB" sz="1100" u="none" strike="noStrike">
                          <a:solidFill>
                            <a:schemeClr val="accent5">
                              <a:lumMod val="50000"/>
                            </a:schemeClr>
                          </a:solidFill>
                          <a:effectLst/>
                        </a:rPr>
                        <a:t>M</a:t>
                      </a:r>
                      <a:endParaRPr lang="en-GB" sz="1100" b="0" i="0" u="none" strike="noStrike">
                        <a:solidFill>
                          <a:srgbClr val="C65911"/>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r>
                        <a:rPr lang="en-GB" sz="1000" u="none" strike="noStrike">
                          <a:effectLst/>
                        </a:rPr>
                        <a:t>Wheat, Egg, milk</a:t>
                      </a:r>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000" u="none" strike="noStrike" dirty="0">
                          <a:effectLst/>
                        </a:rPr>
                        <a:t>Wheat, Egg, milk</a:t>
                      </a:r>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221 kcal</a:t>
                      </a:r>
                      <a:endParaRPr lang="en-GB" sz="1100" b="0" i="0" u="none" strike="noStrike">
                        <a:solidFill>
                          <a:srgbClr val="000000"/>
                        </a:solidFill>
                        <a:effectLst/>
                        <a:latin typeface="Arial" panose="020B0604020202020204" pitchFamily="34" charset="0"/>
                      </a:endParaRPr>
                    </a:p>
                  </a:txBody>
                  <a:tcPr marL="8530" marR="8530" marT="8530" marB="0" anchor="b"/>
                </a:tc>
                <a:tc rowSpan="3">
                  <a:txBody>
                    <a:bodyPr/>
                    <a:lstStyle/>
                    <a:p>
                      <a:pPr algn="ctr" fontAlgn="ctr"/>
                      <a:r>
                        <a:rPr lang="en-GB" sz="1100" u="none" strike="noStrike">
                          <a:effectLst/>
                        </a:rPr>
                        <a:t>30 GB</a:t>
                      </a:r>
                      <a:endParaRPr lang="en-GB" sz="1100" b="1" i="0" u="none" strike="noStrike">
                        <a:solidFill>
                          <a:srgbClr val="000000"/>
                        </a:solidFill>
                        <a:effectLst/>
                        <a:latin typeface="Arial" panose="020B0604020202020204" pitchFamily="34" charset="0"/>
                      </a:endParaRPr>
                    </a:p>
                  </a:txBody>
                  <a:tcPr marL="8530" marR="8530" marT="8530" marB="0" anchor="ctr"/>
                </a:tc>
                <a:extLst>
                  <a:ext uri="{0D108BD9-81ED-4DB2-BD59-A6C34878D82A}">
                    <a16:rowId xmlns:a16="http://schemas.microsoft.com/office/drawing/2014/main" val="836937907"/>
                  </a:ext>
                </a:extLst>
              </a:tr>
              <a:tr h="230215">
                <a:tc>
                  <a:txBody>
                    <a:bodyPr/>
                    <a:lstStyle/>
                    <a:p>
                      <a:pPr algn="l" fontAlgn="b"/>
                      <a:r>
                        <a:rPr lang="en-GB" sz="1100" u="none" strike="noStrike">
                          <a:effectLst/>
                        </a:rPr>
                        <a:t>Beef Burger</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r>
                        <a:rPr lang="en-GB" sz="1100" u="none" strike="noStrike" dirty="0">
                          <a:solidFill>
                            <a:schemeClr val="accent5">
                              <a:lumMod val="50000"/>
                            </a:schemeClr>
                          </a:solidFill>
                          <a:effectLst/>
                        </a:rPr>
                        <a:t>M</a:t>
                      </a:r>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gridSpan="2">
                  <a:txBody>
                    <a:bodyPr/>
                    <a:lstStyle/>
                    <a:p>
                      <a:pPr algn="l" fontAlgn="b"/>
                      <a:r>
                        <a:rPr lang="en-GB" sz="1100" u="none" strike="noStrike">
                          <a:solidFill>
                            <a:schemeClr val="accent5">
                              <a:lumMod val="50000"/>
                            </a:schemeClr>
                          </a:solidFill>
                          <a:effectLst/>
                        </a:rPr>
                        <a:t>M</a:t>
                      </a:r>
                      <a:endParaRPr lang="en-GB" sz="1100" b="0" i="0" u="none" strike="noStrike">
                        <a:solidFill>
                          <a:srgbClr val="C65911"/>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r>
                        <a:rPr lang="en-GB" sz="1000" u="none" strike="noStrike">
                          <a:effectLst/>
                        </a:rPr>
                        <a:t>Wheat, Egg. Milk</a:t>
                      </a:r>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000" u="none" strike="noStrike" dirty="0">
                          <a:effectLst/>
                        </a:rPr>
                        <a:t>Wheat, Egg. </a:t>
                      </a:r>
                      <a:r>
                        <a:rPr lang="en-GB" sz="1000" u="none" strike="noStrike">
                          <a:effectLst/>
                        </a:rPr>
                        <a:t>Milk</a:t>
                      </a:r>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220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2447283389"/>
                  </a:ext>
                </a:extLst>
              </a:tr>
              <a:tr h="230215">
                <a:tc gridSpan="3">
                  <a:txBody>
                    <a:bodyPr/>
                    <a:lstStyle/>
                    <a:p>
                      <a:pPr algn="l" fontAlgn="b"/>
                      <a:r>
                        <a:rPr lang="en-GB" sz="1100" u="none" strike="noStrike">
                          <a:effectLst/>
                        </a:rPr>
                        <a:t>Vegetarian Burger</a:t>
                      </a:r>
                      <a:endParaRPr lang="en-GB" sz="1100" b="0" i="0" u="none" strike="noStrike">
                        <a:solidFill>
                          <a:srgbClr val="000000"/>
                        </a:solidFill>
                        <a:effectLst/>
                        <a:latin typeface="Arial" panose="020B0604020202020204" pitchFamily="34" charset="0"/>
                      </a:endParaRPr>
                    </a:p>
                  </a:txBody>
                  <a:tcPr marL="8530" marR="8530" marT="8530" marB="0" anchor="b"/>
                </a:tc>
                <a:tc hMerge="1">
                  <a:txBody>
                    <a:bodyPr/>
                    <a:lstStyle/>
                    <a:p>
                      <a:endParaRPr lang="en-GB"/>
                    </a:p>
                  </a:txBody>
                  <a:tcPr/>
                </a:tc>
                <a:tc hMerge="1">
                  <a:txBody>
                    <a:bodyPr/>
                    <a:lstStyle/>
                    <a:p>
                      <a:pPr algn="l" fontAlgn="b"/>
                      <a:endParaRPr lang="en-GB" sz="1000" b="0" i="0" u="none" strike="noStrike" dirty="0">
                        <a:solidFill>
                          <a:schemeClr val="accent5">
                            <a:lumMod val="50000"/>
                          </a:schemeClr>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3">
                  <a:txBody>
                    <a:bodyPr/>
                    <a:lstStyle/>
                    <a:p>
                      <a:pPr algn="l" fontAlgn="b"/>
                      <a:r>
                        <a:rPr lang="en-GB" sz="1100" u="none" strike="noStrike" dirty="0">
                          <a:solidFill>
                            <a:srgbClr val="00B0F0"/>
                          </a:solidFill>
                          <a:effectLst/>
                        </a:rPr>
                        <a:t>VE</a:t>
                      </a:r>
                      <a:endParaRPr lang="en-GB" sz="1100" b="0" i="0" u="none" strike="noStrike" dirty="0">
                        <a:solidFill>
                          <a:srgbClr val="00B0F0"/>
                        </a:solidFill>
                        <a:effectLst/>
                        <a:latin typeface="Arial" panose="020B0604020202020204" pitchFamily="34" charset="0"/>
                      </a:endParaRPr>
                    </a:p>
                  </a:txBody>
                  <a:tcPr marL="8530" marR="8530" marT="8530" marB="0" anchor="b"/>
                </a:tc>
                <a:tc hMerge="1">
                  <a:txBody>
                    <a:bodyPr/>
                    <a:lstStyle/>
                    <a:p>
                      <a:endParaRPr lang="en-GB"/>
                    </a:p>
                  </a:txBody>
                  <a:tcPr/>
                </a:tc>
                <a:tc hMerge="1">
                  <a:txBody>
                    <a:bodyPr/>
                    <a:lstStyle/>
                    <a:p>
                      <a:pPr algn="l" fontAlgn="b"/>
                      <a:r>
                        <a:rPr lang="en-GB" sz="1000" u="none" strike="noStrike">
                          <a:effectLst/>
                        </a:rPr>
                        <a:t>Wheat, soybeans,nuts,seeds</a:t>
                      </a:r>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000" u="none" strike="noStrike">
                          <a:effectLst/>
                        </a:rPr>
                        <a:t>Wheat, soybeans,nuts,seeds</a:t>
                      </a:r>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45 kcal</a:t>
                      </a:r>
                      <a:endParaRPr lang="en-GB" sz="1100" b="0" i="0" u="none" strike="noStrike">
                        <a:solidFill>
                          <a:srgbClr val="000000"/>
                        </a:solidFill>
                        <a:effectLst/>
                        <a:latin typeface="Arial" panose="020B0604020202020204" pitchFamily="34" charset="0"/>
                      </a:endParaRPr>
                    </a:p>
                  </a:txBody>
                  <a:tcPr marL="8530" marR="8530" marT="8530" marB="0" anchor="b"/>
                </a:tc>
                <a:tc vMerge="1">
                  <a:txBody>
                    <a:bodyPr/>
                    <a:lstStyle/>
                    <a:p>
                      <a:endParaRPr lang="en-GB"/>
                    </a:p>
                  </a:txBody>
                  <a:tcPr/>
                </a:tc>
                <a:extLst>
                  <a:ext uri="{0D108BD9-81ED-4DB2-BD59-A6C34878D82A}">
                    <a16:rowId xmlns:a16="http://schemas.microsoft.com/office/drawing/2014/main" val="1032715742"/>
                  </a:ext>
                </a:extLst>
              </a:tr>
              <a:tr h="307383">
                <a:tc>
                  <a:txBody>
                    <a:bodyPr/>
                    <a:lstStyle/>
                    <a:p>
                      <a:pPr algn="l" fontAlgn="b"/>
                      <a:r>
                        <a:rPr lang="en-GB" sz="1000" b="1" u="none" strike="noStrike" dirty="0">
                          <a:effectLst/>
                          <a:latin typeface="Arial" panose="020B0604020202020204" pitchFamily="34" charset="0"/>
                          <a:cs typeface="Arial" panose="020B0604020202020204" pitchFamily="34" charset="0"/>
                        </a:rPr>
                        <a:t>Sandwich Items</a:t>
                      </a:r>
                      <a:endParaRPr lang="en-GB" sz="1000" b="1" i="0" u="none" strike="noStrike" dirty="0">
                        <a:solidFill>
                          <a:srgbClr val="000000"/>
                        </a:solidFill>
                        <a:effectLst/>
                        <a:latin typeface="Arial" panose="020B0604020202020204" pitchFamily="34" charset="0"/>
                        <a:cs typeface="Arial" panose="020B060402020202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dirty="0">
                        <a:solidFill>
                          <a:schemeClr val="accent5">
                            <a:lumMod val="50000"/>
                          </a:schemeClr>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100" b="0" i="0" u="none" strike="noStrike">
                        <a:solidFill>
                          <a:srgbClr val="4472C4"/>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ctr" fontAlgn="ctr"/>
                      <a:endParaRPr lang="en-GB" sz="1000" b="0" i="0" u="none" strike="noStrike">
                        <a:solidFill>
                          <a:srgbClr val="000000"/>
                        </a:solidFill>
                        <a:effectLst/>
                        <a:latin typeface="Calibri" panose="020F0502020204030204" pitchFamily="34" charset="0"/>
                      </a:endParaRPr>
                    </a:p>
                  </a:txBody>
                  <a:tcPr marL="8530" marR="8530" marT="8530" marB="0" anchor="ctr"/>
                </a:tc>
                <a:extLst>
                  <a:ext uri="{0D108BD9-81ED-4DB2-BD59-A6C34878D82A}">
                    <a16:rowId xmlns:a16="http://schemas.microsoft.com/office/drawing/2014/main" val="3543050164"/>
                  </a:ext>
                </a:extLst>
              </a:tr>
              <a:tr h="230215">
                <a:tc>
                  <a:txBody>
                    <a:bodyPr/>
                    <a:lstStyle/>
                    <a:p>
                      <a:pPr algn="l" fontAlgn="b"/>
                      <a:r>
                        <a:rPr lang="en-GB" sz="1100" u="none" strike="noStrike">
                          <a:effectLst/>
                        </a:rPr>
                        <a:t>Chicken</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r>
                        <a:rPr lang="en-GB" sz="1100" u="none" strike="noStrike" dirty="0">
                          <a:solidFill>
                            <a:schemeClr val="accent5">
                              <a:lumMod val="50000"/>
                            </a:schemeClr>
                          </a:solidFill>
                          <a:effectLst/>
                        </a:rPr>
                        <a:t>M</a:t>
                      </a:r>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gridSpan="2">
                  <a:txBody>
                    <a:bodyPr/>
                    <a:lstStyle/>
                    <a:p>
                      <a:pPr algn="l" fontAlgn="b"/>
                      <a:r>
                        <a:rPr lang="en-GB" sz="1100" u="none" strike="noStrike">
                          <a:solidFill>
                            <a:schemeClr val="accent5">
                              <a:lumMod val="50000"/>
                            </a:schemeClr>
                          </a:solidFill>
                          <a:effectLst/>
                        </a:rPr>
                        <a:t>M</a:t>
                      </a:r>
                      <a:endParaRPr lang="en-GB" sz="1100" b="0" i="0" u="none" strike="noStrike">
                        <a:solidFill>
                          <a:srgbClr val="C65911"/>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US" sz="1000" b="0" i="0" u="none" strike="noStrike" dirty="0">
                          <a:solidFill>
                            <a:srgbClr val="000000"/>
                          </a:solidFill>
                          <a:effectLst/>
                          <a:latin typeface="Calibri" panose="020F0502020204030204" pitchFamily="34" charset="0"/>
                        </a:rPr>
                        <a:t>Milk, egg, nuts</a:t>
                      </a:r>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405 kcal</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extLst>
                  <a:ext uri="{0D108BD9-81ED-4DB2-BD59-A6C34878D82A}">
                    <a16:rowId xmlns:a16="http://schemas.microsoft.com/office/drawing/2014/main" val="1463191635"/>
                  </a:ext>
                </a:extLst>
              </a:tr>
              <a:tr h="230215">
                <a:tc>
                  <a:txBody>
                    <a:bodyPr/>
                    <a:lstStyle/>
                    <a:p>
                      <a:pPr algn="l" fontAlgn="b"/>
                      <a:r>
                        <a:rPr lang="en-GB" sz="1100" u="none" strike="noStrike">
                          <a:effectLst/>
                        </a:rPr>
                        <a:t>Beef</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r>
                        <a:rPr lang="en-GB" sz="1100" u="none" strike="noStrike" dirty="0">
                          <a:solidFill>
                            <a:schemeClr val="accent5">
                              <a:lumMod val="50000"/>
                            </a:schemeClr>
                          </a:solidFill>
                          <a:effectLst/>
                        </a:rPr>
                        <a:t>M</a:t>
                      </a:r>
                      <a:endParaRPr lang="en-GB" sz="1100" b="0" i="0" u="none" strike="noStrike" dirty="0">
                        <a:solidFill>
                          <a:schemeClr val="accent5">
                            <a:lumMod val="50000"/>
                          </a:schemeClr>
                        </a:solidFill>
                        <a:effectLst/>
                        <a:latin typeface="Arial" panose="020B0604020202020204" pitchFamily="34" charset="0"/>
                      </a:endParaRPr>
                    </a:p>
                  </a:txBody>
                  <a:tcPr marL="8530" marR="8530" marT="8530" marB="0" anchor="b"/>
                </a:tc>
                <a:tc gridSpan="2">
                  <a:txBody>
                    <a:bodyPr/>
                    <a:lstStyle/>
                    <a:p>
                      <a:pPr algn="l" fontAlgn="b"/>
                      <a:r>
                        <a:rPr lang="en-GB" sz="1100" u="none" strike="noStrike">
                          <a:solidFill>
                            <a:schemeClr val="accent5">
                              <a:lumMod val="50000"/>
                            </a:schemeClr>
                          </a:solidFill>
                          <a:effectLst/>
                        </a:rPr>
                        <a:t>M</a:t>
                      </a:r>
                      <a:endParaRPr lang="en-GB" sz="1100" b="0" i="0" u="none" strike="noStrike">
                        <a:solidFill>
                          <a:srgbClr val="C65911"/>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US" sz="1000" b="0" i="0" u="none" strike="noStrike" dirty="0">
                          <a:solidFill>
                            <a:srgbClr val="000000"/>
                          </a:solidFill>
                          <a:effectLst/>
                          <a:latin typeface="Calibri" panose="020F0502020204030204" pitchFamily="34" charset="0"/>
                        </a:rPr>
                        <a:t>Milk, egg, nuts</a:t>
                      </a:r>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dirty="0">
                          <a:effectLst/>
                        </a:rPr>
                        <a:t>350 kcal</a:t>
                      </a:r>
                      <a:endParaRPr lang="en-GB" sz="1100" b="0" i="0" u="none" strike="noStrike" dirty="0">
                        <a:solidFill>
                          <a:srgbClr val="000000"/>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extLst>
                  <a:ext uri="{0D108BD9-81ED-4DB2-BD59-A6C34878D82A}">
                    <a16:rowId xmlns:a16="http://schemas.microsoft.com/office/drawing/2014/main" val="2730787931"/>
                  </a:ext>
                </a:extLst>
              </a:tr>
              <a:tr h="230215">
                <a:tc>
                  <a:txBody>
                    <a:bodyPr/>
                    <a:lstStyle/>
                    <a:p>
                      <a:pPr algn="l" fontAlgn="b"/>
                      <a:r>
                        <a:rPr lang="en-GB" sz="1100" u="none" strike="noStrike">
                          <a:effectLst/>
                        </a:rPr>
                        <a:t>Fish</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r>
                        <a:rPr lang="en-GB" sz="1100" u="none" strike="noStrike" dirty="0">
                          <a:effectLst/>
                        </a:rPr>
                        <a:t>F</a:t>
                      </a:r>
                      <a:endParaRPr lang="en-GB" sz="1100" b="0" i="0" u="none" strike="noStrike" dirty="0">
                        <a:solidFill>
                          <a:srgbClr val="002060"/>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dirty="0">
                        <a:solidFill>
                          <a:schemeClr val="accent5">
                            <a:lumMod val="50000"/>
                          </a:schemeClr>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100" b="0" i="0" u="none" strike="noStrike">
                        <a:solidFill>
                          <a:srgbClr val="002060"/>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hMerge="1">
                  <a:txBody>
                    <a:bodyPr/>
                    <a:lstStyle/>
                    <a:p>
                      <a:pPr algn="l" fontAlgn="b"/>
                      <a:r>
                        <a:rPr lang="en-GB" sz="1000" u="none" strike="noStrike" dirty="0">
                          <a:effectLst/>
                        </a:rPr>
                        <a:t>fish</a:t>
                      </a:r>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r>
                        <a:rPr lang="en-GB" sz="1000" u="none" strike="noStrike" dirty="0">
                          <a:effectLst/>
                        </a:rPr>
                        <a:t>fish</a:t>
                      </a:r>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250 kcal</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extLst>
                  <a:ext uri="{0D108BD9-81ED-4DB2-BD59-A6C34878D82A}">
                    <a16:rowId xmlns:a16="http://schemas.microsoft.com/office/drawing/2014/main" val="959123303"/>
                  </a:ext>
                </a:extLst>
              </a:tr>
              <a:tr h="230215">
                <a:tc>
                  <a:txBody>
                    <a:bodyPr/>
                    <a:lstStyle/>
                    <a:p>
                      <a:pPr algn="l" fontAlgn="b"/>
                      <a:r>
                        <a:rPr lang="en-GB" sz="1100" u="none" strike="noStrike">
                          <a:effectLst/>
                        </a:rPr>
                        <a:t>Vegetarian</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3">
                  <a:txBody>
                    <a:bodyPr/>
                    <a:lstStyle/>
                    <a:p>
                      <a:pPr algn="l" fontAlgn="b"/>
                      <a:r>
                        <a:rPr lang="en-GB" sz="1100" u="none" strike="noStrike" dirty="0">
                          <a:solidFill>
                            <a:srgbClr val="00B0F0"/>
                          </a:solidFill>
                          <a:effectLst/>
                        </a:rPr>
                        <a:t>VE</a:t>
                      </a:r>
                      <a:endParaRPr lang="en-GB" sz="1100" b="0" i="0" u="none" strike="noStrike" dirty="0">
                        <a:solidFill>
                          <a:srgbClr val="00B0F0"/>
                        </a:solidFill>
                        <a:effectLst/>
                        <a:latin typeface="Arial" panose="020B0604020202020204" pitchFamily="34" charset="0"/>
                      </a:endParaRPr>
                    </a:p>
                  </a:txBody>
                  <a:tcPr marL="8530" marR="8530" marT="8530" marB="0" anchor="b"/>
                </a:tc>
                <a:tc hMerge="1">
                  <a:txBody>
                    <a:bodyPr/>
                    <a:lstStyle/>
                    <a:p>
                      <a:endParaRPr lang="en-GB"/>
                    </a:p>
                  </a:txBody>
                  <a:tcPr/>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r>
                        <a:rPr lang="en-US" sz="1000" b="0" i="0" u="none" strike="noStrike" dirty="0">
                          <a:solidFill>
                            <a:srgbClr val="000000"/>
                          </a:solidFill>
                          <a:effectLst/>
                          <a:latin typeface="Calibri" panose="020F0502020204030204" pitchFamily="34" charset="0"/>
                        </a:rPr>
                        <a:t>Milk</a:t>
                      </a:r>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240 kcal</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extLst>
                  <a:ext uri="{0D108BD9-81ED-4DB2-BD59-A6C34878D82A}">
                    <a16:rowId xmlns:a16="http://schemas.microsoft.com/office/drawing/2014/main" val="1217128329"/>
                  </a:ext>
                </a:extLst>
              </a:tr>
              <a:tr h="172826">
                <a:tc>
                  <a:txBody>
                    <a:bodyPr/>
                    <a:lstStyle/>
                    <a:p>
                      <a:pPr algn="l" fontAlgn="b"/>
                      <a:r>
                        <a:rPr lang="en-GB" sz="1100" u="none" strike="noStrike">
                          <a:effectLst/>
                        </a:rPr>
                        <a:t>Veegan</a:t>
                      </a:r>
                      <a:endParaRPr lang="en-GB" sz="1100" b="0" i="0" u="none" strike="noStrike">
                        <a:solidFill>
                          <a:srgbClr val="000000"/>
                        </a:solidFill>
                        <a:effectLst/>
                        <a:latin typeface="Arial" panose="020B0604020202020204" pitchFamily="34" charset="0"/>
                      </a:endParaRPr>
                    </a:p>
                  </a:txBody>
                  <a:tcPr marL="8530" marR="8530" marT="8530" marB="0" anchor="b"/>
                </a:tc>
                <a:tc gridSpan="2">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gridSpan="2">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hMerge="1">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a:solidFill>
                          <a:srgbClr val="92D050"/>
                        </a:solidFill>
                        <a:effectLst/>
                        <a:latin typeface="Calibri" panose="020F0502020204030204" pitchFamily="34" charset="0"/>
                      </a:endParaRPr>
                    </a:p>
                  </a:txBody>
                  <a:tcPr marL="8530" marR="8530" marT="8530" marB="0" anchor="b"/>
                </a:tc>
                <a:tc gridSpan="2">
                  <a:txBody>
                    <a:bodyPr/>
                    <a:lstStyle/>
                    <a:p>
                      <a:pPr algn="l" fontAlgn="b"/>
                      <a:r>
                        <a:rPr lang="en-GB" sz="1100" u="none" strike="noStrike" dirty="0">
                          <a:solidFill>
                            <a:srgbClr val="92D050"/>
                          </a:solidFill>
                          <a:effectLst/>
                        </a:rPr>
                        <a:t>V</a:t>
                      </a:r>
                      <a:endParaRPr lang="en-GB" sz="1100" b="0" i="0" u="none" strike="noStrike" dirty="0">
                        <a:solidFill>
                          <a:srgbClr val="92D050"/>
                        </a:solidFill>
                        <a:effectLst/>
                        <a:latin typeface="Arial" panose="020B0604020202020204" pitchFamily="34" charset="0"/>
                      </a:endParaRPr>
                    </a:p>
                  </a:txBody>
                  <a:tcPr marL="8530" marR="8530" marT="8530" marB="0" anchor="b"/>
                </a:tc>
                <a:tc hMerge="1">
                  <a:txBody>
                    <a:bodyPr/>
                    <a:lstStyle/>
                    <a:p>
                      <a:pPr algn="l" fontAlgn="b"/>
                      <a:endParaRPr lang="en-GB" sz="1000" b="0" i="0" u="none" strike="noStrike">
                        <a:solidFill>
                          <a:srgbClr val="000000"/>
                        </a:solidFill>
                        <a:effectLst/>
                        <a:latin typeface="Calibri" panose="020F050202020403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tc>
                  <a:txBody>
                    <a:bodyPr/>
                    <a:lstStyle/>
                    <a:p>
                      <a:pPr algn="l" fontAlgn="b"/>
                      <a:r>
                        <a:rPr lang="en-GB" sz="1100" u="none" strike="noStrike">
                          <a:effectLst/>
                        </a:rPr>
                        <a:t>250 kcal</a:t>
                      </a:r>
                      <a:endParaRPr lang="en-GB" sz="1100" b="0" i="0" u="none" strike="noStrike">
                        <a:solidFill>
                          <a:srgbClr val="000000"/>
                        </a:solidFill>
                        <a:effectLst/>
                        <a:latin typeface="Arial" panose="020B0604020202020204" pitchFamily="34" charset="0"/>
                      </a:endParaRPr>
                    </a:p>
                  </a:txBody>
                  <a:tcPr marL="8530" marR="8530" marT="8530" marB="0" anchor="b"/>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530" marR="8530" marT="8530" marB="0" anchor="b"/>
                </a:tc>
                <a:extLst>
                  <a:ext uri="{0D108BD9-81ED-4DB2-BD59-A6C34878D82A}">
                    <a16:rowId xmlns:a16="http://schemas.microsoft.com/office/drawing/2014/main" val="3712815682"/>
                  </a:ext>
                </a:extLst>
              </a:tr>
            </a:tbl>
          </a:graphicData>
        </a:graphic>
      </p:graphicFrame>
      <p:graphicFrame>
        <p:nvGraphicFramePr>
          <p:cNvPr id="8" name="Table 7">
            <a:extLst>
              <a:ext uri="{FF2B5EF4-FFF2-40B4-BE49-F238E27FC236}">
                <a16:creationId xmlns:a16="http://schemas.microsoft.com/office/drawing/2014/main" id="{3027DA76-E788-42A6-BCF2-D6C4B99335DD}"/>
              </a:ext>
            </a:extLst>
          </p:cNvPr>
          <p:cNvGraphicFramePr>
            <a:graphicFrameLocks noGrp="1"/>
          </p:cNvGraphicFramePr>
          <p:nvPr>
            <p:extLst>
              <p:ext uri="{D42A27DB-BD31-4B8C-83A1-F6EECF244321}">
                <p14:modId xmlns:p14="http://schemas.microsoft.com/office/powerpoint/2010/main" val="4068653749"/>
              </p:ext>
            </p:extLst>
          </p:nvPr>
        </p:nvGraphicFramePr>
        <p:xfrm>
          <a:off x="0" y="5999982"/>
          <a:ext cx="9906000" cy="979170"/>
        </p:xfrm>
        <a:graphic>
          <a:graphicData uri="http://schemas.openxmlformats.org/drawingml/2006/table">
            <a:tbl>
              <a:tblPr>
                <a:tableStyleId>{5C22544A-7EE6-4342-B048-85BDC9FD1C3A}</a:tableStyleId>
              </a:tblPr>
              <a:tblGrid>
                <a:gridCol w="9906000">
                  <a:extLst>
                    <a:ext uri="{9D8B030D-6E8A-4147-A177-3AD203B41FA5}">
                      <a16:colId xmlns:a16="http://schemas.microsoft.com/office/drawing/2014/main" val="3873655460"/>
                    </a:ext>
                  </a:extLst>
                </a:gridCol>
              </a:tblGrid>
              <a:tr h="248418">
                <a:tc>
                  <a:txBody>
                    <a:bodyPr/>
                    <a:lstStyle/>
                    <a:p>
                      <a:pPr algn="l" fontAlgn="b"/>
                      <a:r>
                        <a:rPr lang="en-GB" sz="1200" b="1" i="1" u="sng" strike="noStrike" dirty="0">
                          <a:effectLst/>
                          <a:highlight>
                            <a:srgbClr val="808080"/>
                          </a:highlight>
                        </a:rPr>
                        <a:t>Recommendation</a:t>
                      </a:r>
                      <a:endParaRPr lang="en-GB" sz="1200" b="1" i="1" u="sng" strike="noStrike" dirty="0">
                        <a:solidFill>
                          <a:srgbClr val="000000"/>
                        </a:solidFill>
                        <a:effectLst/>
                        <a:highlight>
                          <a:srgbClr val="808080"/>
                        </a:highlight>
                        <a:latin typeface="Arial" panose="020B0604020202020204" pitchFamily="34" charset="0"/>
                      </a:endParaRPr>
                    </a:p>
                  </a:txBody>
                  <a:tcPr marL="9525" marR="9525" marT="9525" marB="0" anchor="b">
                    <a:solidFill>
                      <a:schemeClr val="tx1">
                        <a:lumMod val="65000"/>
                      </a:schemeClr>
                    </a:solidFill>
                  </a:tcPr>
                </a:tc>
                <a:extLst>
                  <a:ext uri="{0D108BD9-81ED-4DB2-BD59-A6C34878D82A}">
                    <a16:rowId xmlns:a16="http://schemas.microsoft.com/office/drawing/2014/main" val="589844225"/>
                  </a:ext>
                </a:extLst>
              </a:tr>
              <a:tr h="243584">
                <a:tc>
                  <a:txBody>
                    <a:bodyPr/>
                    <a:lstStyle/>
                    <a:p>
                      <a:pPr algn="l" fontAlgn="b"/>
                      <a:r>
                        <a:rPr lang="en-US" sz="1200" u="none" strike="noStrike" dirty="0">
                          <a:solidFill>
                            <a:schemeClr val="bg1"/>
                          </a:solidFill>
                          <a:effectLst/>
                          <a:highlight>
                            <a:srgbClr val="808080"/>
                          </a:highlight>
                        </a:rPr>
                        <a:t>Salmon is recommended whit wines- whites (Pinot Gris, Sauvignon Blanc), reds (Pinot Noire, Zinfandel), roses </a:t>
                      </a:r>
                      <a:endParaRPr lang="en-US" sz="1200" b="0" i="1" u="none" strike="noStrike" dirty="0">
                        <a:solidFill>
                          <a:schemeClr val="bg1"/>
                        </a:solidFill>
                        <a:effectLst/>
                        <a:highlight>
                          <a:srgbClr val="808080"/>
                        </a:highlight>
                        <a:latin typeface="Arial" panose="020B0604020202020204" pitchFamily="34" charset="0"/>
                      </a:endParaRPr>
                    </a:p>
                  </a:txBody>
                  <a:tcPr marL="9525" marR="9525" marT="9525" marB="0" anchor="b">
                    <a:solidFill>
                      <a:schemeClr val="tx1">
                        <a:lumMod val="65000"/>
                      </a:schemeClr>
                    </a:solidFill>
                  </a:tcPr>
                </a:tc>
                <a:extLst>
                  <a:ext uri="{0D108BD9-81ED-4DB2-BD59-A6C34878D82A}">
                    <a16:rowId xmlns:a16="http://schemas.microsoft.com/office/drawing/2014/main" val="1039444423"/>
                  </a:ext>
                </a:extLst>
              </a:tr>
              <a:tr h="243584">
                <a:tc>
                  <a:txBody>
                    <a:bodyPr/>
                    <a:lstStyle/>
                    <a:p>
                      <a:pPr algn="l" fontAlgn="b"/>
                      <a:r>
                        <a:rPr lang="en-US" sz="1200" u="none" strike="noStrike" dirty="0">
                          <a:effectLst/>
                          <a:highlight>
                            <a:srgbClr val="808080"/>
                          </a:highlight>
                        </a:rPr>
                        <a:t>Grill Chicken is recommended whit wines- white (Sauvignon Blanc, Chardonnay) reds (Pinot Noir) and Sparkling (Champagne)</a:t>
                      </a:r>
                      <a:endParaRPr lang="en-US" sz="1200" b="0" i="1" u="none" strike="noStrike" dirty="0">
                        <a:solidFill>
                          <a:srgbClr val="000000"/>
                        </a:solidFill>
                        <a:effectLst/>
                        <a:highlight>
                          <a:srgbClr val="808080"/>
                        </a:highlight>
                        <a:latin typeface="Arial" panose="020B0604020202020204" pitchFamily="34" charset="0"/>
                      </a:endParaRPr>
                    </a:p>
                  </a:txBody>
                  <a:tcPr marL="9525" marR="9525" marT="9525" marB="0" anchor="b">
                    <a:solidFill>
                      <a:schemeClr val="tx1">
                        <a:lumMod val="65000"/>
                      </a:schemeClr>
                    </a:solidFill>
                  </a:tcPr>
                </a:tc>
                <a:extLst>
                  <a:ext uri="{0D108BD9-81ED-4DB2-BD59-A6C34878D82A}">
                    <a16:rowId xmlns:a16="http://schemas.microsoft.com/office/drawing/2014/main" val="4263540188"/>
                  </a:ext>
                </a:extLst>
              </a:tr>
              <a:tr h="243584">
                <a:tc>
                  <a:txBody>
                    <a:bodyPr/>
                    <a:lstStyle/>
                    <a:p>
                      <a:pPr algn="l" fontAlgn="b"/>
                      <a:r>
                        <a:rPr lang="en-US" sz="1200" u="none" strike="noStrike" dirty="0">
                          <a:effectLst/>
                          <a:highlight>
                            <a:srgbClr val="808080"/>
                          </a:highlight>
                        </a:rPr>
                        <a:t>Desserts is recommended whit Fortified ( Cream Sherry) and Sparkling ( Champagne, Cava)</a:t>
                      </a:r>
                      <a:endParaRPr lang="en-US" sz="1200" b="0" i="1" u="none" strike="noStrike" dirty="0">
                        <a:solidFill>
                          <a:srgbClr val="000000"/>
                        </a:solidFill>
                        <a:effectLst/>
                        <a:highlight>
                          <a:srgbClr val="808080"/>
                        </a:highlight>
                        <a:latin typeface="Arial" panose="020B0604020202020204" pitchFamily="34" charset="0"/>
                      </a:endParaRPr>
                    </a:p>
                  </a:txBody>
                  <a:tcPr marL="9525" marR="9525" marT="9525" marB="0" anchor="b">
                    <a:solidFill>
                      <a:schemeClr val="tx1">
                        <a:lumMod val="65000"/>
                      </a:schemeClr>
                    </a:solidFill>
                  </a:tcPr>
                </a:tc>
                <a:extLst>
                  <a:ext uri="{0D108BD9-81ED-4DB2-BD59-A6C34878D82A}">
                    <a16:rowId xmlns:a16="http://schemas.microsoft.com/office/drawing/2014/main" val="261868623"/>
                  </a:ext>
                </a:extLst>
              </a:tr>
            </a:tbl>
          </a:graphicData>
        </a:graphic>
      </p:graphicFrame>
      <p:pic>
        <p:nvPicPr>
          <p:cNvPr id="16" name="Picture 7" descr="C:\Users\FB PC\Desktop\food-quality.jpg">
            <a:extLst>
              <a:ext uri="{FF2B5EF4-FFF2-40B4-BE49-F238E27FC236}">
                <a16:creationId xmlns:a16="http://schemas.microsoft.com/office/drawing/2014/main" id="{0D224C15-59C7-4326-96E7-D72DEDF5650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03762" y="1476109"/>
            <a:ext cx="5232134" cy="156463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4" descr="C:\Users\FB PC\Desktop\istockphoto-104704117-170667a.jpg">
            <a:extLst>
              <a:ext uri="{FF2B5EF4-FFF2-40B4-BE49-F238E27FC236}">
                <a16:creationId xmlns:a16="http://schemas.microsoft.com/office/drawing/2014/main" id="{BAF6E188-5E1A-4E1E-8694-CCF7B4A856D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72200" y="1"/>
            <a:ext cx="3581400" cy="1476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0251171"/>
      </p:ext>
    </p:extLst>
  </p:cSld>
  <p:clrMapOvr>
    <a:masterClrMapping/>
  </p:clrMapOvr>
</p:sld>
</file>

<file path=ppt/theme/theme1.xml><?xml version="1.0" encoding="utf-8"?>
<a:theme xmlns:a="http://schemas.openxmlformats.org/drawingml/2006/main" name="Office Theme">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173</TotalTime>
  <Words>2075</Words>
  <Application>Microsoft Office PowerPoint</Application>
  <PresentationFormat>A4 Paper (210x297 mm)</PresentationFormat>
  <Paragraphs>166</Paragraphs>
  <Slides>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Calibri</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 PC</dc:creator>
  <cp:lastModifiedBy>Ramona Mihaela Deca</cp:lastModifiedBy>
  <cp:revision>45</cp:revision>
  <dcterms:created xsi:type="dcterms:W3CDTF">2021-10-27T19:03:04Z</dcterms:created>
  <dcterms:modified xsi:type="dcterms:W3CDTF">2021-11-04T20:57:24Z</dcterms:modified>
</cp:coreProperties>
</file>