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custom-properties+xml" PartName="/docProps/custom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 showSpecialPlsOnTitleSld="0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6858000" cx="12192000"/>
  <p:notesSz cx="6858000" cy="9144000"/>
  <p:embeddedFontLst>
    <p:embeddedFont>
      <p:font typeface="Gill Sans"/>
      <p:regular r:id="rId17"/>
      <p:bold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pos="3840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  <p:ext uri="http://customooxmlschemas.google.com/">
      <go:slidesCustomData xmlns:go="http://customooxmlschemas.google.com/" r:id="rId19" roundtripDataSignature="AMtx7mgzssQnCMJ8ThiH1K3WnBsvjQH0X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3840"/>
        <p:guide pos="2160" orient="horz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GillSans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customschemas.google.com/relationships/presentationmetadata" Target="metadata"/><Relationship Id="rId6" Type="http://schemas.openxmlformats.org/officeDocument/2006/relationships/slide" Target="slides/slide1.xml"/><Relationship Id="rId18" Type="http://schemas.openxmlformats.org/officeDocument/2006/relationships/font" Target="fonts/GillSans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5" name="Google Shape;75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6" name="Google Shape;76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6" name="Google Shape;96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0" name="Google Shape;110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2" name="Google Shape;12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6" name="Google Shape;136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6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0" name="Google Shape;150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7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6" name="Google Shape;166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1" name="Google Shape;181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4" name="Google Shape;194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5" name="Google Shape;195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7" name="Google Shape;207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1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Calibri"/>
              <a:buNone/>
            </a:pPr>
            <a:fld id="{00000000-1234-1234-1234-123412341234}" type="slidenum">
              <a:rPr b="0" i="0" lang="en-US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13"/>
          <p:cNvSpPr txBox="1"/>
          <p:nvPr>
            <p:ph type="ctrTitle"/>
          </p:nvPr>
        </p:nvSpPr>
        <p:spPr>
          <a:xfrm>
            <a:off x="1524000" y="2039514"/>
            <a:ext cx="9144000" cy="212804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Gill Sans"/>
              <a:buNone/>
              <a:defRPr sz="6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3"/>
          <p:cNvSpPr txBox="1"/>
          <p:nvPr>
            <p:ph idx="1" type="subTitle"/>
          </p:nvPr>
        </p:nvSpPr>
        <p:spPr>
          <a:xfrm>
            <a:off x="1524000" y="4221162"/>
            <a:ext cx="9144000" cy="882001"/>
          </a:xfrm>
          <a:prstGeom prst="rect">
            <a:avLst/>
          </a:prstGeom>
          <a:solidFill>
            <a:schemeClr val="accent2">
              <a:alpha val="8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2500"/>
              <a:buFont typeface="Arial"/>
              <a:buNone/>
              <a:defRPr b="1" i="1" sz="2500">
                <a:solidFill>
                  <a:schemeClr val="accent1"/>
                </a:solidFill>
                <a:latin typeface="Arial "/>
                <a:ea typeface="Arial "/>
                <a:cs typeface="Arial "/>
                <a:sym typeface="Arial 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9" name="Google Shape;19;p13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3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3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4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4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4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5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" name="Google Shape;30;p15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5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15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6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6000"/>
              <a:buFont typeface="Gill Sans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6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6" name="Google Shape;36;p16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16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6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7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1" name="Google Shape;41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7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" name="Google Shape;43;p17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17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17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8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8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18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0" name="Google Shape;50;p18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51" name="Google Shape;51;p18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2" name="Google Shape;52;p18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8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8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9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9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9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2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Gill Sans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20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2" name="Google Shape;62;p20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3" name="Google Shape;63;p20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0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20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1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Gill Sans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21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9" name="Google Shape;69;p21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0" name="Google Shape;70;p21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21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1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0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3200"/>
              <a:buFont typeface="Gill Sans"/>
              <a:buNone/>
              <a:defRPr b="1" i="0" sz="3200" u="none" cap="none" strike="noStrik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2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3F3F3F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rgbClr val="3F3F3F"/>
                </a:solidFill>
                <a:latin typeface="Arial "/>
                <a:ea typeface="Arial "/>
                <a:cs typeface="Arial "/>
                <a:sym typeface="Arial "/>
              </a:defRPr>
            </a:lvl1pPr>
            <a:lvl2pPr indent="-3302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rgbClr val="3F3F3F"/>
                </a:solidFill>
                <a:latin typeface="Arial "/>
                <a:ea typeface="Arial "/>
                <a:cs typeface="Arial "/>
                <a:sym typeface="Arial "/>
              </a:defRPr>
            </a:lvl2pPr>
            <a:lvl3pPr indent="-3302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rgbClr val="3F3F3F"/>
                </a:solidFill>
                <a:latin typeface="Arial "/>
                <a:ea typeface="Arial "/>
                <a:cs typeface="Arial "/>
                <a:sym typeface="Arial 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rgbClr val="3F3F3F"/>
                </a:solidFill>
                <a:latin typeface="Arial "/>
                <a:ea typeface="Arial "/>
                <a:cs typeface="Arial "/>
                <a:sym typeface="Arial 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3F3F3F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rgbClr val="3F3F3F"/>
                </a:solidFill>
                <a:latin typeface="Arial "/>
                <a:ea typeface="Arial "/>
                <a:cs typeface="Arial "/>
                <a:sym typeface="Arial 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9pPr>
          </a:lstStyle>
          <a:p/>
        </p:txBody>
      </p:sp>
      <p:sp>
        <p:nvSpPr>
          <p:cNvPr id="12" name="Google Shape;12;p12"/>
          <p:cNvSpPr txBox="1"/>
          <p:nvPr>
            <p:ph idx="10" type="dt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 "/>
                <a:ea typeface="Arial "/>
                <a:cs typeface="Arial "/>
                <a:sym typeface="Arial 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9pPr>
          </a:lstStyle>
          <a:p/>
        </p:txBody>
      </p:sp>
      <p:sp>
        <p:nvSpPr>
          <p:cNvPr id="13" name="Google Shape;13;p12"/>
          <p:cNvSpPr txBox="1"/>
          <p:nvPr>
            <p:ph idx="11" type="ftr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Arial "/>
                <a:ea typeface="Arial "/>
                <a:cs typeface="Arial "/>
                <a:sym typeface="Arial 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 "/>
                <a:ea typeface="Arial "/>
                <a:cs typeface="Arial "/>
                <a:sym typeface="Arial "/>
              </a:defRPr>
            </a:lvl9pPr>
          </a:lstStyle>
          <a:p/>
        </p:txBody>
      </p:sp>
      <p:sp>
        <p:nvSpPr>
          <p:cNvPr id="14" name="Google Shape;14;p12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5" name="Google Shape;15;p12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1pPr>
            <a:lvl2pPr indent="0" lvl="1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2pPr>
            <a:lvl3pPr indent="0" lvl="2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3pPr>
            <a:lvl4pPr indent="0" lvl="3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4pPr>
            <a:lvl5pPr indent="0" lvl="4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5pPr>
            <a:lvl6pPr indent="0" lvl="5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6pPr>
            <a:lvl7pPr indent="0" lvl="6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7pPr>
            <a:lvl8pPr indent="0" lvl="7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8pPr>
            <a:lvl9pPr indent="0" lvl="8" marL="0" marR="0" rtl="0" algn="r">
              <a:spcBef>
                <a:spcPts val="0"/>
              </a:spcBef>
              <a:buNone/>
              <a:defRPr b="0" i="1" sz="1000" u="none" cap="none" strike="noStrike">
                <a:solidFill>
                  <a:schemeClr val="dk2"/>
                </a:solidFill>
                <a:latin typeface="Arial "/>
                <a:ea typeface="Arial "/>
                <a:cs typeface="Arial "/>
                <a:sym typeface="Arial 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jpg"/><Relationship Id="rId4" Type="http://schemas.openxmlformats.org/officeDocument/2006/relationships/image" Target="../media/image5.jpg"/><Relationship Id="rId5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jpg"/><Relationship Id="rId4" Type="http://schemas.openxmlformats.org/officeDocument/2006/relationships/image" Target="../media/image7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Relationship Id="rId4" Type="http://schemas.openxmlformats.org/officeDocument/2006/relationships/hyperlink" Target="https://hd.crichdplayer.xyz/bt-sport-3-live-streaming-hd-42" TargetMode="External"/><Relationship Id="rId5" Type="http://schemas.openxmlformats.org/officeDocument/2006/relationships/hyperlink" Target="https://www.indeed.com/career-advice/resumes-cover-letters/human-resources-officer-skills" TargetMode="External"/><Relationship Id="rId6" Type="http://schemas.openxmlformats.org/officeDocument/2006/relationships/hyperlink" Target="https://www.england.nhs.uk/about/" TargetMode="External"/><Relationship Id="rId7" Type="http://schemas.openxmlformats.org/officeDocument/2006/relationships/hyperlink" Target="https://www.kingsfund.org.uk/projects/nhs-in-a-nutshell/NHS-activity#:~:text=In%20total%20there%20were%20an,interactions%20with%20patients%20every%20day" TargetMode="External"/><Relationship Id="rId8" Type="http://schemas.openxmlformats.org/officeDocument/2006/relationships/hyperlink" Target="https://www.indeed.com/career-advice/career-development/developing-human-resour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ofessionals collaborating at a table over a laptop" id="78" name="Google Shape;78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8946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People with documents" id="79" name="Google Shape;79;p1"/>
          <p:cNvSpPr/>
          <p:nvPr/>
        </p:nvSpPr>
        <p:spPr>
          <a:xfrm>
            <a:off x="2540" y="0"/>
            <a:ext cx="1218946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80" name="Google Shape;80;p1"/>
          <p:cNvSpPr txBox="1"/>
          <p:nvPr>
            <p:ph type="ctrTitle"/>
          </p:nvPr>
        </p:nvSpPr>
        <p:spPr>
          <a:xfrm>
            <a:off x="1522730" y="888275"/>
            <a:ext cx="9144000" cy="254072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Times New Roman"/>
              <a:buNone/>
            </a:pPr>
            <a:r>
              <a:rPr lang="en-US" sz="44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PROFESSIONALS TRAINING &amp; DEVELOPMENT</a:t>
            </a:r>
            <a:br>
              <a:rPr lang="en-US" sz="5000">
                <a:solidFill>
                  <a:schemeClr val="lt1"/>
                </a:solidFill>
              </a:rPr>
            </a:br>
            <a:endParaRPr sz="5000">
              <a:solidFill>
                <a:schemeClr val="lt1"/>
              </a:solidFill>
            </a:endParaRPr>
          </a:p>
        </p:txBody>
      </p:sp>
      <p:sp>
        <p:nvSpPr>
          <p:cNvPr descr="Beige rectangle" id="81" name="Google Shape;81;p1"/>
          <p:cNvSpPr/>
          <p:nvPr/>
        </p:nvSpPr>
        <p:spPr>
          <a:xfrm>
            <a:off x="3965623" y="2733480"/>
            <a:ext cx="4104000" cy="0"/>
          </a:xfrm>
          <a:custGeom>
            <a:rect b="b" l="l" r="r" t="t"/>
            <a:pathLst>
              <a:path extrusionOk="0" h="120000"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82" name="Google Shape;82;p1"/>
          <p:cNvSpPr txBox="1"/>
          <p:nvPr>
            <p:ph idx="1" type="subTitle"/>
          </p:nvPr>
        </p:nvSpPr>
        <p:spPr>
          <a:xfrm>
            <a:off x="1785854" y="3428996"/>
            <a:ext cx="9144000" cy="882000"/>
          </a:xfrm>
          <a:prstGeom prst="rect">
            <a:avLst/>
          </a:prstGeom>
          <a:solidFill>
            <a:schemeClr val="accent2">
              <a:alpha val="89803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rmAutofit fontScale="47500" lnSpcReduction="2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None/>
            </a:pPr>
            <a:r>
              <a:rPr b="0" i="0" lang="en-US" sz="3600">
                <a:latin typeface="Times New Roman"/>
                <a:ea typeface="Times New Roman"/>
                <a:cs typeface="Times New Roman"/>
                <a:sym typeface="Times New Roman"/>
              </a:rPr>
              <a:t>Student Name </a:t>
            </a:r>
            <a:r>
              <a:rPr b="0" i="0" lang="en-US" sz="3600">
                <a:latin typeface="Times New Roman"/>
                <a:ea typeface="Times New Roman"/>
                <a:cs typeface="Times New Roman"/>
                <a:sym typeface="Times New Roman"/>
              </a:rPr>
              <a:t> : Zebiba Hussen</a:t>
            </a:r>
            <a:endParaRPr b="0" i="0" sz="3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None/>
            </a:pPr>
            <a:r>
              <a:rPr b="0" i="0" lang="en-US" sz="3600"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</a:t>
            </a:r>
            <a:endParaRPr b="0" i="0" sz="3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None/>
            </a:pPr>
            <a:r>
              <a:rPr b="0" i="0" lang="en-US" sz="3600"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student Id :   1913291 </a:t>
            </a:r>
            <a:endParaRPr b="0" i="0" sz="3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None/>
            </a:pPr>
            <a:r>
              <a:t/>
            </a:r>
            <a:endParaRPr b="0" i="0" sz="36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3" name="Google Shape;83;p1"/>
          <p:cNvSpPr txBox="1"/>
          <p:nvPr/>
        </p:nvSpPr>
        <p:spPr>
          <a:xfrm>
            <a:off x="12200750" y="516750"/>
            <a:ext cx="4731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84" name="Google Shape;84;p1"/>
          <p:cNvSpPr txBox="1"/>
          <p:nvPr/>
        </p:nvSpPr>
        <p:spPr>
          <a:xfrm>
            <a:off x="-4536975" y="884625"/>
            <a:ext cx="122184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Arial "/>
              <a:ea typeface="Arial "/>
              <a:cs typeface="Arial "/>
              <a:sym typeface="Arial 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ofessionals collaborating at a table over a laptop" id="90" name="Google Shape;90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8946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People with documents" id="91" name="Google Shape;91;p2"/>
          <p:cNvSpPr/>
          <p:nvPr/>
        </p:nvSpPr>
        <p:spPr>
          <a:xfrm>
            <a:off x="2540" y="0"/>
            <a:ext cx="1218946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92" name="Google Shape;92;p2"/>
          <p:cNvSpPr txBox="1"/>
          <p:nvPr>
            <p:ph type="ctrTitle"/>
          </p:nvPr>
        </p:nvSpPr>
        <p:spPr>
          <a:xfrm>
            <a:off x="1522730" y="1300951"/>
            <a:ext cx="9144000" cy="340167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imes New Roman"/>
              <a:buNone/>
            </a:pPr>
            <a:r>
              <a:rPr lang="en-US" sz="44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CONTENTS</a:t>
            </a:r>
            <a:br>
              <a:rPr lang="en-US" sz="44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br>
              <a:rPr lang="en-US" sz="5000">
                <a:solidFill>
                  <a:schemeClr val="lt1"/>
                </a:solidFill>
              </a:rPr>
            </a:br>
            <a:r>
              <a:rPr lang="en-US" sz="20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A) Knowledge, Skills &amp; behavior required for HR Professionals. </a:t>
            </a:r>
            <a:br>
              <a:rPr lang="en-US" sz="20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0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B) Personal Skills Audit through SWOT analysis according to section A. </a:t>
            </a:r>
            <a:br>
              <a:rPr lang="en-US" sz="20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20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C) Benefits of HR training &amp; development in NHS UK. </a:t>
            </a:r>
            <a:endParaRPr sz="20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descr="Beige rectangle" id="93" name="Google Shape;93;p2"/>
          <p:cNvSpPr/>
          <p:nvPr/>
        </p:nvSpPr>
        <p:spPr>
          <a:xfrm>
            <a:off x="4253005" y="2938147"/>
            <a:ext cx="4104000" cy="127286"/>
          </a:xfrm>
          <a:custGeom>
            <a:rect b="b" l="l" r="r" t="t"/>
            <a:pathLst>
              <a:path extrusionOk="0" h="120000"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99" name="Google Shape;99;p3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00" name="Google Shape;100;p3"/>
          <p:cNvSpPr/>
          <p:nvPr/>
        </p:nvSpPr>
        <p:spPr>
          <a:xfrm>
            <a:off x="2400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01" name="Google Shape;101;p3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02" name="Google Shape;102;p3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KNOWLEDGE, SKILLS &amp; BEHAVIOR NEEDED BY THE HR PROFESSIONAL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3" name="Google Shape;103;p3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descr="Beige rectangle" id="104" name="Google Shape;104;p3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05" name="Google Shape;105;p3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imes New Roman"/>
              <a:buNone/>
            </a:pPr>
            <a:br>
              <a:rPr b="1" lang="en-US" sz="44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sz="20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6" name="Google Shape;106;p3"/>
          <p:cNvSpPr txBox="1"/>
          <p:nvPr/>
        </p:nvSpPr>
        <p:spPr>
          <a:xfrm>
            <a:off x="559026" y="1985475"/>
            <a:ext cx="11524117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Font typeface="Noto Sans Symbols"/>
              <a:buChar char="❖"/>
            </a:pPr>
            <a:r>
              <a:rPr b="1" lang="en-US" sz="24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Due to leadership skills, the employees seeks upon trust on the HR managers for performing tasks (French M, 2017).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Font typeface="Noto Sans Symbols"/>
              <a:buChar char="❖"/>
            </a:pPr>
            <a:r>
              <a:rPr b="1" lang="en-US" sz="24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manager possess behavior of professionalism by resolving conflicts and issues among the employees.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Font typeface="Noto Sans Symbols"/>
              <a:buChar char="❖"/>
            </a:pPr>
            <a:r>
              <a:rPr b="1" lang="en-US" sz="24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are responsible for addressing challenges related to organizational policies, profit and losses and individual challenges (French M, 2017).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Font typeface="Noto Sans Symbols"/>
              <a:buChar char="❖"/>
            </a:pPr>
            <a:r>
              <a:rPr b="1" lang="en-US" sz="24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are business oriented and go beyond the organizational mission through innovation &amp; best strategy.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2400"/>
              <a:buFont typeface="Noto Sans Symbols"/>
              <a:buChar char="❖"/>
            </a:pPr>
            <a:r>
              <a:rPr b="1" lang="en-US" sz="24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are solution oriented and always have plane B in their mind.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12" name="Google Shape;112;p4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13" name="Google Shape;113;p4"/>
          <p:cNvSpPr/>
          <p:nvPr/>
        </p:nvSpPr>
        <p:spPr>
          <a:xfrm>
            <a:off x="2400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14" name="Google Shape;114;p4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15" name="Google Shape;115;p4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KNOWLEDGE, SKILLS &amp; BEHAVIOR NEEDED BY THE HR PROFESSIONAL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6" name="Google Shape;116;p4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17" name="Google Shape;117;p4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18" name="Google Shape;118;p4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9" name="Google Shape;119;p4"/>
          <p:cNvSpPr txBox="1"/>
          <p:nvPr/>
        </p:nvSpPr>
        <p:spPr>
          <a:xfrm>
            <a:off x="559026" y="1985475"/>
            <a:ext cx="11524117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Noto Sans Symbols"/>
              <a:buChar char="❖"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managers possesses the skills of identifying the talent within the market and industry (Indeed, 2023).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Noto Sans Symbols"/>
              <a:buChar char="❖"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manage &amp; arrange employees into teams that work as a one unit (Indeed, 2023).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Noto Sans Symbols"/>
              <a:buChar char="❖"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Managers possesses soft skills, important for relationship with others team members, results into best decisions </a:t>
            </a:r>
            <a:endParaRPr/>
          </a:p>
          <a:p>
            <a:pPr indent="-342900" lvl="0" marL="34290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Noto Sans Symbols"/>
              <a:buChar char="❖"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HR managers are always good negotiators and excellent data analytics. 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25" name="Google Shape;125;p5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26" name="Google Shape;126;p5"/>
          <p:cNvSpPr/>
          <p:nvPr/>
        </p:nvSpPr>
        <p:spPr>
          <a:xfrm>
            <a:off x="12085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27" name="Google Shape;127;p5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28" name="Google Shape;128;p5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SWOT ANALYSIS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9" name="Google Shape;129;p5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30" name="Google Shape;130;p5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31" name="Google Shape;131;p5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2" name="Google Shape;132;p5"/>
          <p:cNvSpPr txBox="1"/>
          <p:nvPr/>
        </p:nvSpPr>
        <p:spPr>
          <a:xfrm>
            <a:off x="559026" y="1985475"/>
            <a:ext cx="483593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STRENGTHS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Good communication skills </a:t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Effective negotiator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Building teams </a:t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Trust builder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Problem solver </a:t>
            </a:r>
            <a:endParaRPr/>
          </a:p>
          <a:p>
            <a:pPr indent="0" lvl="0" marL="0" marR="0" rtl="0" algn="l">
              <a:lnSpc>
                <a:spcPct val="125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b="1" i="0" sz="24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3" name="Google Shape;133;p5"/>
          <p:cNvSpPr txBox="1"/>
          <p:nvPr/>
        </p:nvSpPr>
        <p:spPr>
          <a:xfrm>
            <a:off x="7210197" y="2031670"/>
            <a:ext cx="4143603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WEAKNESSES 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Organizing daily schedule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Computer literacy with Microsoft skills and other tools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Performance management of the other workers</a:t>
            </a:r>
            <a:endParaRPr/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Gill Sans"/>
              <a:buNone/>
            </a:pPr>
            <a:r>
              <a:t/>
            </a:r>
            <a:endParaRPr b="1" i="0" sz="1800" u="none" cap="none" strike="noStrike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i="0" sz="1800" u="none" cap="none" strike="noStrike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Gill Sans"/>
              <a:buNone/>
            </a:pPr>
            <a:r>
              <a:t/>
            </a:r>
            <a:endParaRPr b="1" i="0" sz="1800" u="none" cap="none" strike="noStrike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39" name="Google Shape;139;p6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40" name="Google Shape;140;p6"/>
          <p:cNvSpPr/>
          <p:nvPr/>
        </p:nvSpPr>
        <p:spPr>
          <a:xfrm>
            <a:off x="12085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41" name="Google Shape;141;p6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42" name="Google Shape;142;p6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SWOT ANALYSIS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3" name="Google Shape;143;p6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44" name="Google Shape;144;p6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45" name="Google Shape;145;p6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6" name="Google Shape;146;p6"/>
          <p:cNvSpPr txBox="1"/>
          <p:nvPr/>
        </p:nvSpPr>
        <p:spPr>
          <a:xfrm>
            <a:off x="559026" y="1985475"/>
            <a:ext cx="483593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OPPORTUNITIES 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learn the art of addressing challenges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Building soft skills </a:t>
            </a:r>
            <a:endParaRPr/>
          </a:p>
          <a:p>
            <a:pPr indent="-2857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Identifying talent within the workplace utilizing it. </a:t>
            </a:r>
            <a:endParaRPr/>
          </a:p>
          <a:p>
            <a:pPr indent="0" lvl="0" marL="0" marR="0" rtl="0" algn="l">
              <a:lnSpc>
                <a:spcPct val="125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sz="1600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b="1" i="0" sz="24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7" name="Google Shape;147;p6"/>
          <p:cNvSpPr txBox="1"/>
          <p:nvPr/>
        </p:nvSpPr>
        <p:spPr>
          <a:xfrm>
            <a:off x="6884127" y="2031670"/>
            <a:ext cx="446967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lang="en-US" sz="2400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THREATS </a:t>
            </a:r>
            <a:endParaRPr/>
          </a:p>
          <a:p>
            <a:pPr indent="-285750" lvl="0" marL="285750" marR="0" rtl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Lack of time management will results into failure while delivery the final product or service.</a:t>
            </a:r>
            <a:endParaRPr/>
          </a:p>
          <a:p>
            <a:pPr indent="-285750" lvl="0" marL="28575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Without learning tools and basic computer literacy will make it difficult to compete in such competitive environment. </a:t>
            </a:r>
            <a:endParaRPr/>
          </a:p>
          <a:p>
            <a:pPr indent="-285750" lvl="0" marL="28575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Lack of knowledge about the team members will results into less trust with allocating roles and responsibilities. </a:t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-171450" lvl="0" marL="28575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sz="1800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Gill Sans"/>
              <a:buNone/>
            </a:pPr>
            <a:r>
              <a:t/>
            </a:r>
            <a:endParaRPr b="1" i="0" sz="1800" u="none" cap="none" strike="noStrike"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53" name="Google Shape;153;p7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54" name="Google Shape;154;p7"/>
          <p:cNvSpPr/>
          <p:nvPr/>
        </p:nvSpPr>
        <p:spPr>
          <a:xfrm>
            <a:off x="12085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55" name="Google Shape;155;p7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56" name="Google Shape;156;p7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 SKILL AUDIT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7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58" name="Google Shape;158;p7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59" name="Google Shape;159;p7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0" name="Google Shape;160;p7"/>
          <p:cNvSpPr txBox="1"/>
          <p:nvPr/>
        </p:nvSpPr>
        <p:spPr>
          <a:xfrm>
            <a:off x="559026" y="1985475"/>
            <a:ext cx="483593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</a:t>
            </a:r>
            <a:endParaRPr b="1" i="0" sz="24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1" name="Google Shape;161;p7"/>
          <p:cNvSpPr txBox="1"/>
          <p:nvPr/>
        </p:nvSpPr>
        <p:spPr>
          <a:xfrm>
            <a:off x="6884127" y="2031670"/>
            <a:ext cx="446967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171450" lvl="0" marL="28575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i="0" sz="18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Gill Sans"/>
              <a:buNone/>
            </a:pPr>
            <a:r>
              <a:t/>
            </a:r>
            <a:endParaRPr b="1" i="0" sz="18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2" name="Google Shape;162;p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96971" y="1841863"/>
            <a:ext cx="5560043" cy="460608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941900" y="1925504"/>
            <a:ext cx="5895975" cy="44846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69" name="Google Shape;169;p8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70" name="Google Shape;170;p8"/>
          <p:cNvSpPr/>
          <p:nvPr/>
        </p:nvSpPr>
        <p:spPr>
          <a:xfrm>
            <a:off x="12085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71" name="Google Shape;171;p8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72" name="Google Shape;172;p8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 SKILL AUDIT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3" name="Google Shape;173;p8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74" name="Google Shape;174;p8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75" name="Google Shape;175;p8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6" name="Google Shape;176;p8"/>
          <p:cNvSpPr txBox="1"/>
          <p:nvPr/>
        </p:nvSpPr>
        <p:spPr>
          <a:xfrm>
            <a:off x="559026" y="1985475"/>
            <a:ext cx="483593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Gill Sans"/>
              <a:buNone/>
            </a:pPr>
            <a:r>
              <a:t/>
            </a:r>
            <a:endParaRPr b="1" i="0" sz="16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EC7216"/>
              </a:buClr>
              <a:buSzPts val="2400"/>
              <a:buFont typeface="Times New Roman"/>
              <a:buNone/>
            </a:pPr>
            <a:r>
              <a:rPr b="1" i="0" lang="en-US" sz="2400" u="none" cap="none" strike="noStrike">
                <a:solidFill>
                  <a:srgbClr val="EC721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</a:t>
            </a:r>
            <a:endParaRPr b="1" i="0" sz="2400" u="none" cap="none" strike="noStrike">
              <a:solidFill>
                <a:srgbClr val="EC721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7" name="Google Shape;177;p8"/>
          <p:cNvSpPr txBox="1"/>
          <p:nvPr/>
        </p:nvSpPr>
        <p:spPr>
          <a:xfrm>
            <a:off x="6884127" y="2031670"/>
            <a:ext cx="4469674" cy="450835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171450" lvl="0" marL="285750" marR="0" rtl="0" algn="l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Noto Sans Symbols"/>
              <a:buNone/>
            </a:pPr>
            <a:r>
              <a:t/>
            </a:r>
            <a:endParaRPr b="1" i="0" sz="18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marR="0" rtl="0" algn="l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Gill Sans"/>
              <a:buNone/>
            </a:pPr>
            <a:r>
              <a:t/>
            </a:r>
            <a:endParaRPr b="1" i="0" sz="18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8" name="Google Shape;178;p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570944" y="2271713"/>
            <a:ext cx="5783445" cy="39031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84" name="Google Shape;184;p9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85" name="Google Shape;185;p9"/>
          <p:cNvSpPr/>
          <p:nvPr/>
        </p:nvSpPr>
        <p:spPr>
          <a:xfrm>
            <a:off x="2400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86" name="Google Shape;186;p9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87" name="Google Shape;187;p9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UK AND ITS SERVICES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8" name="Google Shape;188;p9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189" name="Google Shape;189;p9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190" name="Google Shape;190;p9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1" name="Google Shape;191;p9"/>
          <p:cNvSpPr txBox="1"/>
          <p:nvPr/>
        </p:nvSpPr>
        <p:spPr>
          <a:xfrm>
            <a:off x="333941" y="2194559"/>
            <a:ext cx="11524117" cy="379399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 UK provide services to the people in the health care sector since 1948 (NHS, 2023).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Three areas of operations under the built of NHS UK that are NHS England, NHS Scotland, and NHS Wales.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organization was established to provide free health care services to the people of UK.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Around 564 million patients were facilitated so far during the period which shows that size of operations the organization are operating on daily basis (Kings fund, 2020).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For these patients and people, over 1.2 million staff worked under the umbrella of NHS UK (Kings Fund, 2020). 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197" name="Google Shape;197;p10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198" name="Google Shape;198;p10"/>
          <p:cNvSpPr/>
          <p:nvPr/>
        </p:nvSpPr>
        <p:spPr>
          <a:xfrm>
            <a:off x="2400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199" name="Google Shape;199;p10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200" name="Google Shape;200;p10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 OF DEVELOPING HR IN NHS UK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1" name="Google Shape;201;p10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202" name="Google Shape;202;p10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203" name="Google Shape;203;p10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4" name="Google Shape;204;p10"/>
          <p:cNvSpPr txBox="1"/>
          <p:nvPr/>
        </p:nvSpPr>
        <p:spPr>
          <a:xfrm>
            <a:off x="333941" y="2194559"/>
            <a:ext cx="11524117" cy="379399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2500" lnSpcReduction="10000"/>
          </a:bodyPr>
          <a:lstStyle/>
          <a:p>
            <a:pPr indent="-342900" lvl="0" marL="34290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will be vital in enhancing customer relation which will be in that case the patients relations with the organization (Indeed, 2023).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Will be important for establishing and achieving NHS goals like providing better health care facilities to the patients.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Will be very vital in exploring the best talents like nurses, doctors and other staff.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Will help the employees to improve their skills by gaining competencies.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It will help in improving workplace operations such as dealing with patients, handling it engaging and communicating between patients and doctors staff. </a:t>
            </a:r>
            <a:endParaRPr/>
          </a:p>
          <a:p>
            <a:pPr indent="-342900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ct val="100000"/>
              <a:buFont typeface="Noto Sans Symbols"/>
              <a:buChar char="❖"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Will provide assistance in carrier developments of employees and myself. </a:t>
            </a:r>
            <a:endParaRPr/>
          </a:p>
          <a:p>
            <a:pPr indent="-237172" lvl="0" marL="342900" marR="0" rtl="0" algn="l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accent2"/>
              </a:buClr>
              <a:buSzPct val="100000"/>
              <a:buFont typeface="Noto Sans Symbols"/>
              <a:buNone/>
            </a:pPr>
            <a:r>
              <a:t/>
            </a:r>
            <a:endParaRPr b="1" sz="1800">
              <a:solidFill>
                <a:schemeClr val="accent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Blue rectangle" id="210" name="Google Shape;210;p11"/>
          <p:cNvPicPr preferRelativeResize="0"/>
          <p:nvPr>
            <p:ph idx="4294967295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descr="Blue rectangle" id="211" name="Google Shape;211;p11"/>
          <p:cNvSpPr/>
          <p:nvPr/>
        </p:nvSpPr>
        <p:spPr>
          <a:xfrm>
            <a:off x="2400" y="0"/>
            <a:ext cx="12189600" cy="6858000"/>
          </a:xfrm>
          <a:custGeom>
            <a:rect b="b" l="l" r="r" t="t"/>
            <a:pathLst>
              <a:path extrusionOk="0" h="6858000" w="1218946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dk2">
              <a:alpha val="69803"/>
            </a:schemeClr>
          </a:solidFill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oval" id="212" name="Google Shape;212;p11"/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213" name="Google Shape;213;p11"/>
          <p:cNvSpPr txBox="1"/>
          <p:nvPr>
            <p:ph type="title"/>
          </p:nvPr>
        </p:nvSpPr>
        <p:spPr>
          <a:xfrm>
            <a:off x="838200" y="329956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200"/>
              <a:buFont typeface="Times New Roman"/>
              <a:buNone/>
            </a:pPr>
            <a:r>
              <a:rPr lang="en-US">
                <a:solidFill>
                  <a:schemeClr val="accen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REFERENCES </a:t>
            </a:r>
            <a:endParaRPr>
              <a:solidFill>
                <a:schemeClr val="accen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4" name="Google Shape;214;p11"/>
          <p:cNvSpPr txBox="1"/>
          <p:nvPr>
            <p:ph idx="12" type="sldNum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292E"/>
              </a:buClr>
              <a:buSzPts val="1000"/>
              <a:buFont typeface="Arial "/>
              <a:buNone/>
            </a:pPr>
            <a:fld id="{00000000-1234-1234-1234-123412341234}" type="slidenum">
              <a:rPr b="0" i="1" lang="en-US" sz="1000" u="none" cap="none" strike="noStrike">
                <a:solidFill>
                  <a:srgbClr val="00292E"/>
                </a:solidFill>
                <a:latin typeface="Arial "/>
                <a:ea typeface="Arial "/>
                <a:cs typeface="Arial "/>
                <a:sym typeface="Arial "/>
              </a:rPr>
              <a:t>‹#›</a:t>
            </a:fld>
            <a:endParaRPr b="0" i="1" sz="1000" u="none" cap="none" strike="noStrike">
              <a:solidFill>
                <a:srgbClr val="00292E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descr="Beige rectangle" id="215" name="Google Shape;215;p11"/>
          <p:cNvSpPr/>
          <p:nvPr/>
        </p:nvSpPr>
        <p:spPr>
          <a:xfrm>
            <a:off x="3828000" y="1655519"/>
            <a:ext cx="4536000" cy="0"/>
          </a:xfrm>
          <a:custGeom>
            <a:rect b="b" l="l" r="r" t="t"/>
            <a:pathLst>
              <a:path extrusionOk="0" h="120000"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noFill/>
          <a:ln cap="flat" cmpd="sng" w="5485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 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 "/>
              <a:ea typeface="Arial "/>
              <a:cs typeface="Arial "/>
              <a:sym typeface="Arial "/>
            </a:endParaRPr>
          </a:p>
        </p:txBody>
      </p:sp>
      <p:sp>
        <p:nvSpPr>
          <p:cNvPr id="216" name="Google Shape;216;p11"/>
          <p:cNvSpPr txBox="1"/>
          <p:nvPr/>
        </p:nvSpPr>
        <p:spPr>
          <a:xfrm>
            <a:off x="561703" y="1841864"/>
            <a:ext cx="11090365" cy="465196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0CDA1"/>
              </a:buClr>
              <a:buSzPts val="4400"/>
              <a:buFont typeface="Times New Roman"/>
              <a:buNone/>
            </a:pPr>
            <a:br>
              <a:rPr b="1" i="0" lang="en-US" sz="4400" u="none" cap="none" strike="noStrike">
                <a:solidFill>
                  <a:srgbClr val="F0CDA1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endParaRPr b="1" i="0" sz="2000" u="none" cap="none" strike="noStrike">
              <a:solidFill>
                <a:srgbClr val="F0CDA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17" name="Google Shape;217;p11"/>
          <p:cNvSpPr txBox="1"/>
          <p:nvPr/>
        </p:nvSpPr>
        <p:spPr>
          <a:xfrm>
            <a:off x="333941" y="1985474"/>
            <a:ext cx="11524117" cy="469470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lnSpcReduction="10000"/>
          </a:bodyPr>
          <a:lstStyle/>
          <a:p>
            <a:pPr indent="0" lvl="0" marL="0" marR="0" rtl="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b="1" sz="1800">
              <a:solidFill>
                <a:schemeClr val="accent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French M, 2017. “Top 5 Behaviors of Successful HR Managers”. Subscribe HR. [Online]. Retrieved from </a:t>
            </a:r>
            <a:r>
              <a:rPr b="1" lang="en-US" sz="1800" u="sng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https://hd.crichdplayer.xyz/bt-sport-3-live-streaming-hd-42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22</a:t>
            </a:r>
            <a:r>
              <a:rPr b="1" baseline="30000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nd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March, 2023].</a:t>
            </a:r>
            <a:endParaRPr/>
          </a:p>
          <a:p>
            <a:pPr indent="0" lvl="0" marL="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Indeed, 2023. “Human Resources Officer: 9 Skills HR Officers Should Have”. Indeed. [Online]. Retrieved from </a:t>
            </a:r>
            <a:r>
              <a:rPr b="1" lang="en-US" sz="1800" u="sng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https://www.indeed.com/career-advice/resumes-cover-letters/human-resources-officer-skills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22</a:t>
            </a:r>
            <a:r>
              <a:rPr b="1" baseline="30000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nd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March, 2023].</a:t>
            </a:r>
            <a:endParaRPr/>
          </a:p>
          <a:p>
            <a:pPr indent="0" lvl="0" marL="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NHS, 2023. “About us”. NHS. [Online]. Retrieved from </a:t>
            </a:r>
            <a:r>
              <a:rPr b="1" lang="en-US" sz="1800" u="sng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https://www.england.nhs.uk/about/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24</a:t>
            </a:r>
            <a:r>
              <a:rPr b="1" baseline="30000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March, 2023].</a:t>
            </a:r>
            <a:endParaRPr/>
          </a:p>
          <a:p>
            <a:pPr indent="0" lvl="0" marL="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Kings fund, 2020. “Activity in the NHS”. Kings fund. [Online]. Retrieved from </a:t>
            </a:r>
            <a:r>
              <a:rPr b="1" lang="en-US" sz="1800" u="sng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https://www.kingsfund.org.uk/projects/nhs-in-a-nutshell/NHS-activity#:~:text=In%20total%20there%20were%20an,interactions%20with%20patients%20every%20day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24</a:t>
            </a:r>
            <a:r>
              <a:rPr b="1" baseline="30000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March, 2023].</a:t>
            </a:r>
            <a:endParaRPr/>
          </a:p>
          <a:p>
            <a:pPr indent="0" lvl="0" marL="0" marR="0" rtl="0" algn="just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Clr>
                <a:schemeClr val="accent6"/>
              </a:buClr>
              <a:buSzPts val="1800"/>
              <a:buFont typeface="Times New Roman"/>
              <a:buNone/>
            </a:pP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Indeed, 2023. “Human Resources Development: Definition, Importance and Tips”. Indeed. [Online]. Retrieved from </a:t>
            </a:r>
            <a:r>
              <a:rPr b="1" lang="en-US" sz="1800" u="sng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https://www.indeed.com/career-advice/career-development/developing-human-resources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[Accessed on 24</a:t>
            </a:r>
            <a:r>
              <a:rPr b="1" baseline="30000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</a:t>
            </a:r>
            <a:r>
              <a:rPr b="1" lang="en-US" sz="1800">
                <a:solidFill>
                  <a:schemeClr val="accent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March, 2023]. </a:t>
            </a:r>
            <a:endParaRPr b="1" sz="1800">
              <a:solidFill>
                <a:schemeClr val="accent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Custom 30">
      <a:dk1>
        <a:srgbClr val="000000"/>
      </a:dk1>
      <a:lt1>
        <a:srgbClr val="FFFFFF"/>
      </a:lt1>
      <a:dk2>
        <a:srgbClr val="00292E"/>
      </a:dk2>
      <a:lt2>
        <a:srgbClr val="64B2C1"/>
      </a:lt2>
      <a:accent1>
        <a:srgbClr val="F0CDA1"/>
      </a:accent1>
      <a:accent2>
        <a:srgbClr val="107082"/>
      </a:accent2>
      <a:accent3>
        <a:srgbClr val="054854"/>
      </a:accent3>
      <a:accent4>
        <a:srgbClr val="00AEEF"/>
      </a:accent4>
      <a:accent5>
        <a:srgbClr val="F99927"/>
      </a:accent5>
      <a:accent6>
        <a:srgbClr val="EC7216"/>
      </a:accent6>
      <a:hlink>
        <a:srgbClr val="000000"/>
      </a:hlink>
      <a:folHlink>
        <a:srgbClr val="00000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2023-03-24T16:33:42Z</dcterms:creat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