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363" r:id="rId2"/>
    <p:sldId id="331" r:id="rId3"/>
    <p:sldId id="430" r:id="rId4"/>
    <p:sldId id="449" r:id="rId5"/>
    <p:sldId id="447" r:id="rId6"/>
    <p:sldId id="442" r:id="rId7"/>
    <p:sldId id="444" r:id="rId8"/>
    <p:sldId id="457" r:id="rId9"/>
    <p:sldId id="459" r:id="rId10"/>
    <p:sldId id="458" r:id="rId11"/>
    <p:sldId id="460" r:id="rId12"/>
    <p:sldId id="466" r:id="rId13"/>
    <p:sldId id="467" r:id="rId14"/>
    <p:sldId id="448" r:id="rId15"/>
    <p:sldId id="461" r:id="rId16"/>
    <p:sldId id="462" r:id="rId17"/>
    <p:sldId id="463" r:id="rId18"/>
    <p:sldId id="464" r:id="rId19"/>
    <p:sldId id="465" r:id="rId20"/>
    <p:sldId id="456" r:id="rId21"/>
    <p:sldId id="454" r:id="rId22"/>
    <p:sldId id="455" r:id="rId23"/>
    <p:sldId id="450" r:id="rId24"/>
    <p:sldId id="445" r:id="rId25"/>
    <p:sldId id="369" r:id="rId26"/>
    <p:sldId id="370" r:id="rId27"/>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A24"/>
    <a:srgbClr val="FF0066"/>
    <a:srgbClr val="0000FF"/>
    <a:srgbClr val="CC0000"/>
    <a:srgbClr val="FFFF00"/>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B5A3F7-2637-43C9-9CE4-D848DC1F3F4A}" v="82" dt="2024-10-17T13:20:53.7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95628" autoAdjust="0"/>
  </p:normalViewPr>
  <p:slideViewPr>
    <p:cSldViewPr>
      <p:cViewPr varScale="1">
        <p:scale>
          <a:sx n="72" d="100"/>
          <a:sy n="72" d="100"/>
        </p:scale>
        <p:origin x="57" y="339"/>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iyumika Kithulgoda Gamage" userId="8130ac14-9727-4963-a006-512f362f8357" providerId="ADAL" clId="{19B5A3F7-2637-43C9-9CE4-D848DC1F3F4A}"/>
    <pc:docChg chg="undo redo custSel addSld delSld modSld sldOrd">
      <pc:chgData name="Piyumika Kithulgoda Gamage" userId="8130ac14-9727-4963-a006-512f362f8357" providerId="ADAL" clId="{19B5A3F7-2637-43C9-9CE4-D848DC1F3F4A}" dt="2024-10-17T13:21:05.642" v="306" actId="179"/>
      <pc:docMkLst>
        <pc:docMk/>
      </pc:docMkLst>
      <pc:sldChg chg="modSp mod">
        <pc:chgData name="Piyumika Kithulgoda Gamage" userId="8130ac14-9727-4963-a006-512f362f8357" providerId="ADAL" clId="{19B5A3F7-2637-43C9-9CE4-D848DC1F3F4A}" dt="2024-10-17T13:21:05.642" v="306" actId="179"/>
        <pc:sldMkLst>
          <pc:docMk/>
          <pc:sldMk cId="0" sldId="331"/>
        </pc:sldMkLst>
        <pc:spChg chg="mod">
          <ac:chgData name="Piyumika Kithulgoda Gamage" userId="8130ac14-9727-4963-a006-512f362f8357" providerId="ADAL" clId="{19B5A3F7-2637-43C9-9CE4-D848DC1F3F4A}" dt="2024-10-17T13:21:05.642" v="306" actId="179"/>
          <ac:spMkLst>
            <pc:docMk/>
            <pc:sldMk cId="0" sldId="331"/>
            <ac:spMk id="7172" creationId="{0724A76E-155B-47DE-A1DF-4361EF20C5CA}"/>
          </ac:spMkLst>
        </pc:spChg>
      </pc:sldChg>
      <pc:sldChg chg="modSp mod">
        <pc:chgData name="Piyumika Kithulgoda Gamage" userId="8130ac14-9727-4963-a006-512f362f8357" providerId="ADAL" clId="{19B5A3F7-2637-43C9-9CE4-D848DC1F3F4A}" dt="2024-10-17T13:15:34.187" v="219" actId="20577"/>
        <pc:sldMkLst>
          <pc:docMk/>
          <pc:sldMk cId="2370100439" sldId="363"/>
        </pc:sldMkLst>
        <pc:spChg chg="mod">
          <ac:chgData name="Piyumika Kithulgoda Gamage" userId="8130ac14-9727-4963-a006-512f362f8357" providerId="ADAL" clId="{19B5A3F7-2637-43C9-9CE4-D848DC1F3F4A}" dt="2024-10-17T13:15:34.187" v="219" actId="20577"/>
          <ac:spMkLst>
            <pc:docMk/>
            <pc:sldMk cId="2370100439" sldId="363"/>
            <ac:spMk id="5" creationId="{E8FBFAA6-7D53-4F46-B4FA-B6E25AA48337}"/>
          </ac:spMkLst>
        </pc:spChg>
      </pc:sldChg>
      <pc:sldChg chg="ord">
        <pc:chgData name="Piyumika Kithulgoda Gamage" userId="8130ac14-9727-4963-a006-512f362f8357" providerId="ADAL" clId="{19B5A3F7-2637-43C9-9CE4-D848DC1F3F4A}" dt="2024-10-16T19:47:21.300" v="110"/>
        <pc:sldMkLst>
          <pc:docMk/>
          <pc:sldMk cId="4208978144" sldId="448"/>
        </pc:sldMkLst>
      </pc:sldChg>
      <pc:sldChg chg="del">
        <pc:chgData name="Piyumika Kithulgoda Gamage" userId="8130ac14-9727-4963-a006-512f362f8357" providerId="ADAL" clId="{19B5A3F7-2637-43C9-9CE4-D848DC1F3F4A}" dt="2024-10-16T19:38:26.283" v="2" actId="47"/>
        <pc:sldMkLst>
          <pc:docMk/>
          <pc:sldMk cId="2636720289" sldId="451"/>
        </pc:sldMkLst>
      </pc:sldChg>
      <pc:sldChg chg="del">
        <pc:chgData name="Piyumika Kithulgoda Gamage" userId="8130ac14-9727-4963-a006-512f362f8357" providerId="ADAL" clId="{19B5A3F7-2637-43C9-9CE4-D848DC1F3F4A}" dt="2024-10-16T19:38:24.624" v="0" actId="47"/>
        <pc:sldMkLst>
          <pc:docMk/>
          <pc:sldMk cId="3814902503" sldId="452"/>
        </pc:sldMkLst>
      </pc:sldChg>
      <pc:sldChg chg="del">
        <pc:chgData name="Piyumika Kithulgoda Gamage" userId="8130ac14-9727-4963-a006-512f362f8357" providerId="ADAL" clId="{19B5A3F7-2637-43C9-9CE4-D848DC1F3F4A}" dt="2024-10-16T19:38:25.033" v="1" actId="47"/>
        <pc:sldMkLst>
          <pc:docMk/>
          <pc:sldMk cId="1493401094" sldId="453"/>
        </pc:sldMkLst>
      </pc:sldChg>
      <pc:sldChg chg="addSp delSp modSp new mod modClrScheme chgLayout">
        <pc:chgData name="Piyumika Kithulgoda Gamage" userId="8130ac14-9727-4963-a006-512f362f8357" providerId="ADAL" clId="{19B5A3F7-2637-43C9-9CE4-D848DC1F3F4A}" dt="2024-10-16T19:41:36.558" v="66" actId="12"/>
        <pc:sldMkLst>
          <pc:docMk/>
          <pc:sldMk cId="2117895868" sldId="457"/>
        </pc:sldMkLst>
        <pc:spChg chg="add mod">
          <ac:chgData name="Piyumika Kithulgoda Gamage" userId="8130ac14-9727-4963-a006-512f362f8357" providerId="ADAL" clId="{19B5A3F7-2637-43C9-9CE4-D848DC1F3F4A}" dt="2024-10-16T19:40:40.224" v="51" actId="113"/>
          <ac:spMkLst>
            <pc:docMk/>
            <pc:sldMk cId="2117895868" sldId="457"/>
            <ac:spMk id="2" creationId="{4D2497B9-3FCD-49CB-CFDA-7C578E6457FE}"/>
          </ac:spMkLst>
        </pc:spChg>
        <pc:spChg chg="add del mod">
          <ac:chgData name="Piyumika Kithulgoda Gamage" userId="8130ac14-9727-4963-a006-512f362f8357" providerId="ADAL" clId="{19B5A3F7-2637-43C9-9CE4-D848DC1F3F4A}" dt="2024-10-16T19:41:36.558" v="66" actId="12"/>
          <ac:spMkLst>
            <pc:docMk/>
            <pc:sldMk cId="2117895868" sldId="457"/>
            <ac:spMk id="3" creationId="{1CD03117-E626-FF81-3A24-6D98CA7F043E}"/>
          </ac:spMkLst>
        </pc:spChg>
        <pc:spChg chg="add mod">
          <ac:chgData name="Piyumika Kithulgoda Gamage" userId="8130ac14-9727-4963-a006-512f362f8357" providerId="ADAL" clId="{19B5A3F7-2637-43C9-9CE4-D848DC1F3F4A}" dt="2024-10-16T19:40:52.863" v="53"/>
          <ac:spMkLst>
            <pc:docMk/>
            <pc:sldMk cId="2117895868" sldId="457"/>
            <ac:spMk id="4" creationId="{EDADBD47-9C06-A77B-25B8-A3C47023D0EE}"/>
          </ac:spMkLst>
        </pc:spChg>
      </pc:sldChg>
      <pc:sldChg chg="addSp modSp add mod">
        <pc:chgData name="Piyumika Kithulgoda Gamage" userId="8130ac14-9727-4963-a006-512f362f8357" providerId="ADAL" clId="{19B5A3F7-2637-43C9-9CE4-D848DC1F3F4A}" dt="2024-10-16T19:44:47.080" v="96" actId="12"/>
        <pc:sldMkLst>
          <pc:docMk/>
          <pc:sldMk cId="1476280419" sldId="458"/>
        </pc:sldMkLst>
        <pc:spChg chg="mod">
          <ac:chgData name="Piyumika Kithulgoda Gamage" userId="8130ac14-9727-4963-a006-512f362f8357" providerId="ADAL" clId="{19B5A3F7-2637-43C9-9CE4-D848DC1F3F4A}" dt="2024-10-16T19:43:55.856" v="79"/>
          <ac:spMkLst>
            <pc:docMk/>
            <pc:sldMk cId="1476280419" sldId="458"/>
            <ac:spMk id="2" creationId="{4D2497B9-3FCD-49CB-CFDA-7C578E6457FE}"/>
          </ac:spMkLst>
        </pc:spChg>
        <pc:spChg chg="mod">
          <ac:chgData name="Piyumika Kithulgoda Gamage" userId="8130ac14-9727-4963-a006-512f362f8357" providerId="ADAL" clId="{19B5A3F7-2637-43C9-9CE4-D848DC1F3F4A}" dt="2024-10-16T19:44:47.080" v="96" actId="12"/>
          <ac:spMkLst>
            <pc:docMk/>
            <pc:sldMk cId="1476280419" sldId="458"/>
            <ac:spMk id="3" creationId="{1CD03117-E626-FF81-3A24-6D98CA7F043E}"/>
          </ac:spMkLst>
        </pc:spChg>
        <pc:spChg chg="add">
          <ac:chgData name="Piyumika Kithulgoda Gamage" userId="8130ac14-9727-4963-a006-512f362f8357" providerId="ADAL" clId="{19B5A3F7-2637-43C9-9CE4-D848DC1F3F4A}" dt="2024-10-16T19:44:06.007" v="80"/>
          <ac:spMkLst>
            <pc:docMk/>
            <pc:sldMk cId="1476280419" sldId="458"/>
            <ac:spMk id="4" creationId="{4B707821-3D07-19A7-2889-1F89E0A3880F}"/>
          </ac:spMkLst>
        </pc:spChg>
        <pc:spChg chg="add">
          <ac:chgData name="Piyumika Kithulgoda Gamage" userId="8130ac14-9727-4963-a006-512f362f8357" providerId="ADAL" clId="{19B5A3F7-2637-43C9-9CE4-D848DC1F3F4A}" dt="2024-10-16T19:44:06.007" v="80"/>
          <ac:spMkLst>
            <pc:docMk/>
            <pc:sldMk cId="1476280419" sldId="458"/>
            <ac:spMk id="5" creationId="{BA407D2C-8D9E-C247-ACAD-07C695466B7B}"/>
          </ac:spMkLst>
        </pc:spChg>
        <pc:spChg chg="add">
          <ac:chgData name="Piyumika Kithulgoda Gamage" userId="8130ac14-9727-4963-a006-512f362f8357" providerId="ADAL" clId="{19B5A3F7-2637-43C9-9CE4-D848DC1F3F4A}" dt="2024-10-16T19:44:06.007" v="80"/>
          <ac:spMkLst>
            <pc:docMk/>
            <pc:sldMk cId="1476280419" sldId="458"/>
            <ac:spMk id="6" creationId="{9025C4ED-5E57-CE37-D856-E32EE7AD7B3C}"/>
          </ac:spMkLst>
        </pc:spChg>
        <pc:spChg chg="add">
          <ac:chgData name="Piyumika Kithulgoda Gamage" userId="8130ac14-9727-4963-a006-512f362f8357" providerId="ADAL" clId="{19B5A3F7-2637-43C9-9CE4-D848DC1F3F4A}" dt="2024-10-16T19:44:10.207" v="82"/>
          <ac:spMkLst>
            <pc:docMk/>
            <pc:sldMk cId="1476280419" sldId="458"/>
            <ac:spMk id="7" creationId="{37A5FEDA-F71E-A4CB-2370-6BE4AE5C9509}"/>
          </ac:spMkLst>
        </pc:spChg>
        <pc:spChg chg="add">
          <ac:chgData name="Piyumika Kithulgoda Gamage" userId="8130ac14-9727-4963-a006-512f362f8357" providerId="ADAL" clId="{19B5A3F7-2637-43C9-9CE4-D848DC1F3F4A}" dt="2024-10-16T19:44:10.207" v="82"/>
          <ac:spMkLst>
            <pc:docMk/>
            <pc:sldMk cId="1476280419" sldId="458"/>
            <ac:spMk id="8" creationId="{3A1BBAD1-F46D-1428-A186-75E64BBD4613}"/>
          </ac:spMkLst>
        </pc:spChg>
        <pc:spChg chg="add">
          <ac:chgData name="Piyumika Kithulgoda Gamage" userId="8130ac14-9727-4963-a006-512f362f8357" providerId="ADAL" clId="{19B5A3F7-2637-43C9-9CE4-D848DC1F3F4A}" dt="2024-10-16T19:44:10.207" v="82"/>
          <ac:spMkLst>
            <pc:docMk/>
            <pc:sldMk cId="1476280419" sldId="458"/>
            <ac:spMk id="9" creationId="{B8C465BC-D2D4-9913-2D59-AD0077CF5377}"/>
          </ac:spMkLst>
        </pc:spChg>
      </pc:sldChg>
      <pc:sldChg chg="addSp delSp modSp new mod ord modClrScheme chgLayout">
        <pc:chgData name="Piyumika Kithulgoda Gamage" userId="8130ac14-9727-4963-a006-512f362f8357" providerId="ADAL" clId="{19B5A3F7-2637-43C9-9CE4-D848DC1F3F4A}" dt="2024-10-16T19:43:20.621" v="78" actId="1076"/>
        <pc:sldMkLst>
          <pc:docMk/>
          <pc:sldMk cId="2712676801" sldId="459"/>
        </pc:sldMkLst>
        <pc:spChg chg="del">
          <ac:chgData name="Piyumika Kithulgoda Gamage" userId="8130ac14-9727-4963-a006-512f362f8357" providerId="ADAL" clId="{19B5A3F7-2637-43C9-9CE4-D848DC1F3F4A}" dt="2024-10-16T19:42:56.955" v="72" actId="26606"/>
          <ac:spMkLst>
            <pc:docMk/>
            <pc:sldMk cId="2712676801" sldId="459"/>
            <ac:spMk id="2" creationId="{5CDBFB7B-4B01-ADB9-FA95-5A57D3F20950}"/>
          </ac:spMkLst>
        </pc:spChg>
        <pc:spChg chg="del">
          <ac:chgData name="Piyumika Kithulgoda Gamage" userId="8130ac14-9727-4963-a006-512f362f8357" providerId="ADAL" clId="{19B5A3F7-2637-43C9-9CE4-D848DC1F3F4A}" dt="2024-10-16T19:42:56.955" v="72" actId="26606"/>
          <ac:spMkLst>
            <pc:docMk/>
            <pc:sldMk cId="2712676801" sldId="459"/>
            <ac:spMk id="3" creationId="{B4C99E4C-48D7-7799-D2E4-E6FF024CC732}"/>
          </ac:spMkLst>
        </pc:spChg>
        <pc:spChg chg="add del mod">
          <ac:chgData name="Piyumika Kithulgoda Gamage" userId="8130ac14-9727-4963-a006-512f362f8357" providerId="ADAL" clId="{19B5A3F7-2637-43C9-9CE4-D848DC1F3F4A}" dt="2024-10-16T19:43:00.932" v="73" actId="478"/>
          <ac:spMkLst>
            <pc:docMk/>
            <pc:sldMk cId="2712676801" sldId="459"/>
            <ac:spMk id="10" creationId="{2A7384A1-5DED-9F03-CC50-03F00B14F1E2}"/>
          </ac:spMkLst>
        </pc:spChg>
        <pc:spChg chg="add del mod">
          <ac:chgData name="Piyumika Kithulgoda Gamage" userId="8130ac14-9727-4963-a006-512f362f8357" providerId="ADAL" clId="{19B5A3F7-2637-43C9-9CE4-D848DC1F3F4A}" dt="2024-10-16T19:43:03.517" v="74" actId="478"/>
          <ac:spMkLst>
            <pc:docMk/>
            <pc:sldMk cId="2712676801" sldId="459"/>
            <ac:spMk id="12" creationId="{44D124F2-8748-3E66-446B-8D742FC5474E}"/>
          </ac:spMkLst>
        </pc:spChg>
        <pc:picChg chg="add mod">
          <ac:chgData name="Piyumika Kithulgoda Gamage" userId="8130ac14-9727-4963-a006-512f362f8357" providerId="ADAL" clId="{19B5A3F7-2637-43C9-9CE4-D848DC1F3F4A}" dt="2024-10-16T19:43:20.621" v="78" actId="1076"/>
          <ac:picMkLst>
            <pc:docMk/>
            <pc:sldMk cId="2712676801" sldId="459"/>
            <ac:picMk id="5" creationId="{752F7224-A0F3-8D00-BEB4-16F62C0AF8FB}"/>
          </ac:picMkLst>
        </pc:picChg>
      </pc:sldChg>
      <pc:sldChg chg="modSp add mod">
        <pc:chgData name="Piyumika Kithulgoda Gamage" userId="8130ac14-9727-4963-a006-512f362f8357" providerId="ADAL" clId="{19B5A3F7-2637-43C9-9CE4-D848DC1F3F4A}" dt="2024-10-16T19:46:49.420" v="108" actId="20577"/>
        <pc:sldMkLst>
          <pc:docMk/>
          <pc:sldMk cId="2328250508" sldId="460"/>
        </pc:sldMkLst>
        <pc:spChg chg="mod">
          <ac:chgData name="Piyumika Kithulgoda Gamage" userId="8130ac14-9727-4963-a006-512f362f8357" providerId="ADAL" clId="{19B5A3F7-2637-43C9-9CE4-D848DC1F3F4A}" dt="2024-10-16T19:46:11.888" v="98"/>
          <ac:spMkLst>
            <pc:docMk/>
            <pc:sldMk cId="2328250508" sldId="460"/>
            <ac:spMk id="2" creationId="{4D2497B9-3FCD-49CB-CFDA-7C578E6457FE}"/>
          </ac:spMkLst>
        </pc:spChg>
        <pc:spChg chg="mod">
          <ac:chgData name="Piyumika Kithulgoda Gamage" userId="8130ac14-9727-4963-a006-512f362f8357" providerId="ADAL" clId="{19B5A3F7-2637-43C9-9CE4-D848DC1F3F4A}" dt="2024-10-16T19:46:49.420" v="108" actId="20577"/>
          <ac:spMkLst>
            <pc:docMk/>
            <pc:sldMk cId="2328250508" sldId="460"/>
            <ac:spMk id="3" creationId="{1CD03117-E626-FF81-3A24-6D98CA7F043E}"/>
          </ac:spMkLst>
        </pc:spChg>
      </pc:sldChg>
      <pc:sldChg chg="addSp modSp add modAnim">
        <pc:chgData name="Piyumika Kithulgoda Gamage" userId="8130ac14-9727-4963-a006-512f362f8357" providerId="ADAL" clId="{19B5A3F7-2637-43C9-9CE4-D848DC1F3F4A}" dt="2024-10-16T19:49:18.617" v="125" actId="113"/>
        <pc:sldMkLst>
          <pc:docMk/>
          <pc:sldMk cId="619385675" sldId="461"/>
        </pc:sldMkLst>
        <pc:spChg chg="add">
          <ac:chgData name="Piyumika Kithulgoda Gamage" userId="8130ac14-9727-4963-a006-512f362f8357" providerId="ADAL" clId="{19B5A3F7-2637-43C9-9CE4-D848DC1F3F4A}" dt="2024-10-16T19:48:30.174" v="112"/>
          <ac:spMkLst>
            <pc:docMk/>
            <pc:sldMk cId="619385675" sldId="461"/>
            <ac:spMk id="2" creationId="{986AB7A9-7B85-1F2D-E26F-B9AA35E5EB83}"/>
          </ac:spMkLst>
        </pc:spChg>
        <pc:spChg chg="mod">
          <ac:chgData name="Piyumika Kithulgoda Gamage" userId="8130ac14-9727-4963-a006-512f362f8357" providerId="ADAL" clId="{19B5A3F7-2637-43C9-9CE4-D848DC1F3F4A}" dt="2024-10-16T19:49:18.617" v="125" actId="113"/>
          <ac:spMkLst>
            <pc:docMk/>
            <pc:sldMk cId="619385675" sldId="461"/>
            <ac:spMk id="7172" creationId="{0724A76E-155B-47DE-A1DF-4361EF20C5CA}"/>
          </ac:spMkLst>
        </pc:spChg>
      </pc:sldChg>
      <pc:sldChg chg="addSp modSp add mod modAnim">
        <pc:chgData name="Piyumika Kithulgoda Gamage" userId="8130ac14-9727-4963-a006-512f362f8357" providerId="ADAL" clId="{19B5A3F7-2637-43C9-9CE4-D848DC1F3F4A}" dt="2024-10-16T19:50:49.036" v="144" actId="113"/>
        <pc:sldMkLst>
          <pc:docMk/>
          <pc:sldMk cId="2981674200" sldId="462"/>
        </pc:sldMkLst>
        <pc:spChg chg="add">
          <ac:chgData name="Piyumika Kithulgoda Gamage" userId="8130ac14-9727-4963-a006-512f362f8357" providerId="ADAL" clId="{19B5A3F7-2637-43C9-9CE4-D848DC1F3F4A}" dt="2024-10-16T19:49:57.134" v="129"/>
          <ac:spMkLst>
            <pc:docMk/>
            <pc:sldMk cId="2981674200" sldId="462"/>
            <ac:spMk id="2" creationId="{04AAF323-47B8-2BC5-3D57-598EEB27514C}"/>
          </ac:spMkLst>
        </pc:spChg>
        <pc:spChg chg="add">
          <ac:chgData name="Piyumika Kithulgoda Gamage" userId="8130ac14-9727-4963-a006-512f362f8357" providerId="ADAL" clId="{19B5A3F7-2637-43C9-9CE4-D848DC1F3F4A}" dt="2024-10-16T19:49:57.134" v="129"/>
          <ac:spMkLst>
            <pc:docMk/>
            <pc:sldMk cId="2981674200" sldId="462"/>
            <ac:spMk id="3" creationId="{D9E987E9-2E74-0211-B217-5B4E21233E62}"/>
          </ac:spMkLst>
        </pc:spChg>
        <pc:spChg chg="add">
          <ac:chgData name="Piyumika Kithulgoda Gamage" userId="8130ac14-9727-4963-a006-512f362f8357" providerId="ADAL" clId="{19B5A3F7-2637-43C9-9CE4-D848DC1F3F4A}" dt="2024-10-16T19:49:57.134" v="129"/>
          <ac:spMkLst>
            <pc:docMk/>
            <pc:sldMk cId="2981674200" sldId="462"/>
            <ac:spMk id="4" creationId="{528C53FC-D0DB-BB70-1D27-21A9F119DEEC}"/>
          </ac:spMkLst>
        </pc:spChg>
        <pc:spChg chg="add">
          <ac:chgData name="Piyumika Kithulgoda Gamage" userId="8130ac14-9727-4963-a006-512f362f8357" providerId="ADAL" clId="{19B5A3F7-2637-43C9-9CE4-D848DC1F3F4A}" dt="2024-10-16T19:50:05.853" v="130"/>
          <ac:spMkLst>
            <pc:docMk/>
            <pc:sldMk cId="2981674200" sldId="462"/>
            <ac:spMk id="5" creationId="{9C1CDEFD-8D62-D5F3-0BB1-C75862902D31}"/>
          </ac:spMkLst>
        </pc:spChg>
        <pc:spChg chg="add">
          <ac:chgData name="Piyumika Kithulgoda Gamage" userId="8130ac14-9727-4963-a006-512f362f8357" providerId="ADAL" clId="{19B5A3F7-2637-43C9-9CE4-D848DC1F3F4A}" dt="2024-10-16T19:50:05.853" v="130"/>
          <ac:spMkLst>
            <pc:docMk/>
            <pc:sldMk cId="2981674200" sldId="462"/>
            <ac:spMk id="6" creationId="{32E7B64F-6D31-54E7-1E02-03047F9838C2}"/>
          </ac:spMkLst>
        </pc:spChg>
        <pc:spChg chg="add">
          <ac:chgData name="Piyumika Kithulgoda Gamage" userId="8130ac14-9727-4963-a006-512f362f8357" providerId="ADAL" clId="{19B5A3F7-2637-43C9-9CE4-D848DC1F3F4A}" dt="2024-10-16T19:50:05.853" v="130"/>
          <ac:spMkLst>
            <pc:docMk/>
            <pc:sldMk cId="2981674200" sldId="462"/>
            <ac:spMk id="7" creationId="{6A4F7E29-2B02-9D33-D746-4ACA520F8D14}"/>
          </ac:spMkLst>
        </pc:spChg>
        <pc:spChg chg="add">
          <ac:chgData name="Piyumika Kithulgoda Gamage" userId="8130ac14-9727-4963-a006-512f362f8357" providerId="ADAL" clId="{19B5A3F7-2637-43C9-9CE4-D848DC1F3F4A}" dt="2024-10-16T19:50:19.028" v="131"/>
          <ac:spMkLst>
            <pc:docMk/>
            <pc:sldMk cId="2981674200" sldId="462"/>
            <ac:spMk id="8" creationId="{B3ADD552-1648-C589-4FA1-0F705F9579D5}"/>
          </ac:spMkLst>
        </pc:spChg>
        <pc:spChg chg="mod">
          <ac:chgData name="Piyumika Kithulgoda Gamage" userId="8130ac14-9727-4963-a006-512f362f8357" providerId="ADAL" clId="{19B5A3F7-2637-43C9-9CE4-D848DC1F3F4A}" dt="2024-10-16T19:49:43.482" v="128" actId="255"/>
          <ac:spMkLst>
            <pc:docMk/>
            <pc:sldMk cId="2981674200" sldId="462"/>
            <ac:spMk id="7171" creationId="{00000000-0000-0000-0000-000000000000}"/>
          </ac:spMkLst>
        </pc:spChg>
        <pc:spChg chg="mod">
          <ac:chgData name="Piyumika Kithulgoda Gamage" userId="8130ac14-9727-4963-a006-512f362f8357" providerId="ADAL" clId="{19B5A3F7-2637-43C9-9CE4-D848DC1F3F4A}" dt="2024-10-16T19:50:49.036" v="144" actId="113"/>
          <ac:spMkLst>
            <pc:docMk/>
            <pc:sldMk cId="2981674200" sldId="462"/>
            <ac:spMk id="7172" creationId="{0724A76E-155B-47DE-A1DF-4361EF20C5CA}"/>
          </ac:spMkLst>
        </pc:spChg>
      </pc:sldChg>
      <pc:sldChg chg="addSp delSp modSp add mod modClrScheme modAnim chgLayout">
        <pc:chgData name="Piyumika Kithulgoda Gamage" userId="8130ac14-9727-4963-a006-512f362f8357" providerId="ADAL" clId="{19B5A3F7-2637-43C9-9CE4-D848DC1F3F4A}" dt="2024-10-16T19:52:16.051" v="150" actId="27614"/>
        <pc:sldMkLst>
          <pc:docMk/>
          <pc:sldMk cId="1312539090" sldId="463"/>
        </pc:sldMkLst>
        <pc:spChg chg="mod">
          <ac:chgData name="Piyumika Kithulgoda Gamage" userId="8130ac14-9727-4963-a006-512f362f8357" providerId="ADAL" clId="{19B5A3F7-2637-43C9-9CE4-D848DC1F3F4A}" dt="2024-10-16T19:51:59.489" v="149" actId="26606"/>
          <ac:spMkLst>
            <pc:docMk/>
            <pc:sldMk cId="1312539090" sldId="463"/>
            <ac:spMk id="7171" creationId="{00000000-0000-0000-0000-000000000000}"/>
          </ac:spMkLst>
        </pc:spChg>
        <pc:spChg chg="del">
          <ac:chgData name="Piyumika Kithulgoda Gamage" userId="8130ac14-9727-4963-a006-512f362f8357" providerId="ADAL" clId="{19B5A3F7-2637-43C9-9CE4-D848DC1F3F4A}" dt="2024-10-16T19:51:55.897" v="146" actId="478"/>
          <ac:spMkLst>
            <pc:docMk/>
            <pc:sldMk cId="1312539090" sldId="463"/>
            <ac:spMk id="7172" creationId="{0724A76E-155B-47DE-A1DF-4361EF20C5CA}"/>
          </ac:spMkLst>
        </pc:spChg>
        <pc:picChg chg="add mod">
          <ac:chgData name="Piyumika Kithulgoda Gamage" userId="8130ac14-9727-4963-a006-512f362f8357" providerId="ADAL" clId="{19B5A3F7-2637-43C9-9CE4-D848DC1F3F4A}" dt="2024-10-16T19:52:16.051" v="150" actId="27614"/>
          <ac:picMkLst>
            <pc:docMk/>
            <pc:sldMk cId="1312539090" sldId="463"/>
            <ac:picMk id="3" creationId="{6F9CA828-A486-D586-89F0-A5D95BF29A94}"/>
          </ac:picMkLst>
        </pc:picChg>
      </pc:sldChg>
      <pc:sldChg chg="modSp add mod ord modAnim">
        <pc:chgData name="Piyumika Kithulgoda Gamage" userId="8130ac14-9727-4963-a006-512f362f8357" providerId="ADAL" clId="{19B5A3F7-2637-43C9-9CE4-D848DC1F3F4A}" dt="2024-10-16T19:52:48.263" v="160" actId="20577"/>
        <pc:sldMkLst>
          <pc:docMk/>
          <pc:sldMk cId="1788664473" sldId="464"/>
        </pc:sldMkLst>
        <pc:spChg chg="mod">
          <ac:chgData name="Piyumika Kithulgoda Gamage" userId="8130ac14-9727-4963-a006-512f362f8357" providerId="ADAL" clId="{19B5A3F7-2637-43C9-9CE4-D848DC1F3F4A}" dt="2024-10-16T19:52:26.800" v="154"/>
          <ac:spMkLst>
            <pc:docMk/>
            <pc:sldMk cId="1788664473" sldId="464"/>
            <ac:spMk id="7171" creationId="{00000000-0000-0000-0000-000000000000}"/>
          </ac:spMkLst>
        </pc:spChg>
        <pc:spChg chg="mod">
          <ac:chgData name="Piyumika Kithulgoda Gamage" userId="8130ac14-9727-4963-a006-512f362f8357" providerId="ADAL" clId="{19B5A3F7-2637-43C9-9CE4-D848DC1F3F4A}" dt="2024-10-16T19:52:48.263" v="160" actId="20577"/>
          <ac:spMkLst>
            <pc:docMk/>
            <pc:sldMk cId="1788664473" sldId="464"/>
            <ac:spMk id="7172" creationId="{0724A76E-155B-47DE-A1DF-4361EF20C5CA}"/>
          </ac:spMkLst>
        </pc:spChg>
      </pc:sldChg>
      <pc:sldChg chg="modSp add mod modAnim">
        <pc:chgData name="Piyumika Kithulgoda Gamage" userId="8130ac14-9727-4963-a006-512f362f8357" providerId="ADAL" clId="{19B5A3F7-2637-43C9-9CE4-D848DC1F3F4A}" dt="2024-10-16T19:53:29.294" v="166" actId="255"/>
        <pc:sldMkLst>
          <pc:docMk/>
          <pc:sldMk cId="3022596762" sldId="465"/>
        </pc:sldMkLst>
        <pc:spChg chg="mod">
          <ac:chgData name="Piyumika Kithulgoda Gamage" userId="8130ac14-9727-4963-a006-512f362f8357" providerId="ADAL" clId="{19B5A3F7-2637-43C9-9CE4-D848DC1F3F4A}" dt="2024-10-16T19:53:06.513" v="162"/>
          <ac:spMkLst>
            <pc:docMk/>
            <pc:sldMk cId="3022596762" sldId="465"/>
            <ac:spMk id="7171" creationId="{00000000-0000-0000-0000-000000000000}"/>
          </ac:spMkLst>
        </pc:spChg>
        <pc:spChg chg="mod">
          <ac:chgData name="Piyumika Kithulgoda Gamage" userId="8130ac14-9727-4963-a006-512f362f8357" providerId="ADAL" clId="{19B5A3F7-2637-43C9-9CE4-D848DC1F3F4A}" dt="2024-10-16T19:53:29.294" v="166" actId="255"/>
          <ac:spMkLst>
            <pc:docMk/>
            <pc:sldMk cId="3022596762" sldId="465"/>
            <ac:spMk id="7172" creationId="{0724A76E-155B-47DE-A1DF-4361EF20C5CA}"/>
          </ac:spMkLst>
        </pc:spChg>
      </pc:sldChg>
      <pc:sldChg chg="addSp delSp modSp add mod modClrScheme chgLayout">
        <pc:chgData name="Piyumika Kithulgoda Gamage" userId="8130ac14-9727-4963-a006-512f362f8357" providerId="ADAL" clId="{19B5A3F7-2637-43C9-9CE4-D848DC1F3F4A}" dt="2024-10-17T13:14:10.346" v="217" actId="20577"/>
        <pc:sldMkLst>
          <pc:docMk/>
          <pc:sldMk cId="774349571" sldId="466"/>
        </pc:sldMkLst>
        <pc:spChg chg="mod">
          <ac:chgData name="Piyumika Kithulgoda Gamage" userId="8130ac14-9727-4963-a006-512f362f8357" providerId="ADAL" clId="{19B5A3F7-2637-43C9-9CE4-D848DC1F3F4A}" dt="2024-10-17T13:14:00.267" v="215" actId="26606"/>
          <ac:spMkLst>
            <pc:docMk/>
            <pc:sldMk cId="774349571" sldId="466"/>
            <ac:spMk id="2" creationId="{4D2497B9-3FCD-49CB-CFDA-7C578E6457FE}"/>
          </ac:spMkLst>
        </pc:spChg>
        <pc:spChg chg="mod ord">
          <ac:chgData name="Piyumika Kithulgoda Gamage" userId="8130ac14-9727-4963-a006-512f362f8357" providerId="ADAL" clId="{19B5A3F7-2637-43C9-9CE4-D848DC1F3F4A}" dt="2024-10-17T13:14:10.346" v="217" actId="20577"/>
          <ac:spMkLst>
            <pc:docMk/>
            <pc:sldMk cId="774349571" sldId="466"/>
            <ac:spMk id="3" creationId="{1CD03117-E626-FF81-3A24-6D98CA7F043E}"/>
          </ac:spMkLst>
        </pc:spChg>
        <pc:spChg chg="add del mod">
          <ac:chgData name="Piyumika Kithulgoda Gamage" userId="8130ac14-9727-4963-a006-512f362f8357" providerId="ADAL" clId="{19B5A3F7-2637-43C9-9CE4-D848DC1F3F4A}" dt="2024-10-17T13:13:56.872" v="212" actId="26606"/>
          <ac:spMkLst>
            <pc:docMk/>
            <pc:sldMk cId="774349571" sldId="466"/>
            <ac:spMk id="5127" creationId="{0789317A-A048-9682-801E-09AE8C039618}"/>
          </ac:spMkLst>
        </pc:spChg>
        <pc:spChg chg="add del mod">
          <ac:chgData name="Piyumika Kithulgoda Gamage" userId="8130ac14-9727-4963-a006-512f362f8357" providerId="ADAL" clId="{19B5A3F7-2637-43C9-9CE4-D848DC1F3F4A}" dt="2024-10-17T13:13:56.872" v="212" actId="26606"/>
          <ac:spMkLst>
            <pc:docMk/>
            <pc:sldMk cId="774349571" sldId="466"/>
            <ac:spMk id="5129" creationId="{A335F91F-EBD8-5A0F-3245-227673CAC55F}"/>
          </ac:spMkLst>
        </pc:spChg>
        <pc:picChg chg="add mod">
          <ac:chgData name="Piyumika Kithulgoda Gamage" userId="8130ac14-9727-4963-a006-512f362f8357" providerId="ADAL" clId="{19B5A3F7-2637-43C9-9CE4-D848DC1F3F4A}" dt="2024-10-17T13:14:00.267" v="215" actId="26606"/>
          <ac:picMkLst>
            <pc:docMk/>
            <pc:sldMk cId="774349571" sldId="466"/>
            <ac:picMk id="5122" creationId="{A947F91E-1DE1-4783-7C10-F62B15684D90}"/>
          </ac:picMkLst>
        </pc:picChg>
      </pc:sldChg>
      <pc:sldChg chg="modSp add mod">
        <pc:chgData name="Piyumika Kithulgoda Gamage" userId="8130ac14-9727-4963-a006-512f362f8357" providerId="ADAL" clId="{19B5A3F7-2637-43C9-9CE4-D848DC1F3F4A}" dt="2024-10-17T13:12:52.776" v="205" actId="255"/>
        <pc:sldMkLst>
          <pc:docMk/>
          <pc:sldMk cId="3699900493" sldId="467"/>
        </pc:sldMkLst>
        <pc:spChg chg="mod">
          <ac:chgData name="Piyumika Kithulgoda Gamage" userId="8130ac14-9727-4963-a006-512f362f8357" providerId="ADAL" clId="{19B5A3F7-2637-43C9-9CE4-D848DC1F3F4A}" dt="2024-10-17T13:12:52.776" v="205" actId="255"/>
          <ac:spMkLst>
            <pc:docMk/>
            <pc:sldMk cId="3699900493" sldId="467"/>
            <ac:spMk id="3" creationId="{1CD03117-E626-FF81-3A24-6D98CA7F043E}"/>
          </ac:spMkLst>
        </pc:spChg>
      </pc:sldChg>
    </pc:docChg>
  </pc:docChgLst>
  <pc:docChgLst>
    <pc:chgData name="Piyumika Kithulgoda Gamage" userId="8130ac14-9727-4963-a006-512f362f8357" providerId="ADAL" clId="{49AD2C82-4E8B-4716-B463-CA118D112BF4}"/>
    <pc:docChg chg="modSld">
      <pc:chgData name="Piyumika Kithulgoda Gamage" userId="8130ac14-9727-4963-a006-512f362f8357" providerId="ADAL" clId="{49AD2C82-4E8B-4716-B463-CA118D112BF4}" dt="2023-12-09T12:53:49.130" v="0"/>
      <pc:docMkLst>
        <pc:docMk/>
      </pc:docMkLst>
      <pc:sldChg chg="modNotesTx">
        <pc:chgData name="Piyumika Kithulgoda Gamage" userId="8130ac14-9727-4963-a006-512f362f8357" providerId="ADAL" clId="{49AD2C82-4E8B-4716-B463-CA118D112BF4}" dt="2023-12-09T12:53:49.130" v="0"/>
        <pc:sldMkLst>
          <pc:docMk/>
          <pc:sldMk cId="2636720289" sldId="45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a:t>
            </a:fld>
            <a:endParaRPr kumimoji="0"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3</a:t>
            </a:fld>
            <a:endParaRPr kumimoji="0" lang="en-GB" altLang="en-US"/>
          </a:p>
        </p:txBody>
      </p:sp>
    </p:spTree>
    <p:extLst>
      <p:ext uri="{BB962C8B-B14F-4D97-AF65-F5344CB8AC3E}">
        <p14:creationId xmlns:p14="http://schemas.microsoft.com/office/powerpoint/2010/main" val="25960349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4</a:t>
            </a:fld>
            <a:endParaRPr kumimoji="0" lang="en-GB" altLang="en-US"/>
          </a:p>
        </p:txBody>
      </p:sp>
    </p:spTree>
    <p:extLst>
      <p:ext uri="{BB962C8B-B14F-4D97-AF65-F5344CB8AC3E}">
        <p14:creationId xmlns:p14="http://schemas.microsoft.com/office/powerpoint/2010/main" val="33969500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5</a:t>
            </a:fld>
            <a:endParaRPr kumimoji="0" lang="en-GB" altLang="en-US"/>
          </a:p>
        </p:txBody>
      </p:sp>
    </p:spTree>
    <p:extLst>
      <p:ext uri="{BB962C8B-B14F-4D97-AF65-F5344CB8AC3E}">
        <p14:creationId xmlns:p14="http://schemas.microsoft.com/office/powerpoint/2010/main" val="11622504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6</a:t>
            </a:fld>
            <a:endParaRPr kumimoji="0" lang="en-GB" altLang="en-US"/>
          </a:p>
        </p:txBody>
      </p:sp>
    </p:spTree>
    <p:extLst>
      <p:ext uri="{BB962C8B-B14F-4D97-AF65-F5344CB8AC3E}">
        <p14:creationId xmlns:p14="http://schemas.microsoft.com/office/powerpoint/2010/main" val="1397727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7</a:t>
            </a:fld>
            <a:endParaRPr kumimoji="0" lang="en-GB" altLang="en-US"/>
          </a:p>
        </p:txBody>
      </p:sp>
    </p:spTree>
    <p:extLst>
      <p:ext uri="{BB962C8B-B14F-4D97-AF65-F5344CB8AC3E}">
        <p14:creationId xmlns:p14="http://schemas.microsoft.com/office/powerpoint/2010/main" val="6934895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14</a:t>
            </a:fld>
            <a:endParaRPr kumimoji="0" lang="en-GB" altLang="en-US"/>
          </a:p>
        </p:txBody>
      </p:sp>
    </p:spTree>
    <p:extLst>
      <p:ext uri="{BB962C8B-B14F-4D97-AF65-F5344CB8AC3E}">
        <p14:creationId xmlns:p14="http://schemas.microsoft.com/office/powerpoint/2010/main" val="1610164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15</a:t>
            </a:fld>
            <a:endParaRPr kumimoji="0" lang="en-GB" altLang="en-US"/>
          </a:p>
        </p:txBody>
      </p:sp>
    </p:spTree>
    <p:extLst>
      <p:ext uri="{BB962C8B-B14F-4D97-AF65-F5344CB8AC3E}">
        <p14:creationId xmlns:p14="http://schemas.microsoft.com/office/powerpoint/2010/main" val="38471975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16</a:t>
            </a:fld>
            <a:endParaRPr kumimoji="0" lang="en-GB" altLang="en-US"/>
          </a:p>
        </p:txBody>
      </p:sp>
    </p:spTree>
    <p:extLst>
      <p:ext uri="{BB962C8B-B14F-4D97-AF65-F5344CB8AC3E}">
        <p14:creationId xmlns:p14="http://schemas.microsoft.com/office/powerpoint/2010/main" val="4247788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17</a:t>
            </a:fld>
            <a:endParaRPr kumimoji="0" lang="en-GB" altLang="en-US"/>
          </a:p>
        </p:txBody>
      </p:sp>
    </p:spTree>
    <p:extLst>
      <p:ext uri="{BB962C8B-B14F-4D97-AF65-F5344CB8AC3E}">
        <p14:creationId xmlns:p14="http://schemas.microsoft.com/office/powerpoint/2010/main" val="26692692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18</a:t>
            </a:fld>
            <a:endParaRPr kumimoji="0" lang="en-GB" altLang="en-US"/>
          </a:p>
        </p:txBody>
      </p:sp>
    </p:spTree>
    <p:extLst>
      <p:ext uri="{BB962C8B-B14F-4D97-AF65-F5344CB8AC3E}">
        <p14:creationId xmlns:p14="http://schemas.microsoft.com/office/powerpoint/2010/main" val="23592450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19</a:t>
            </a:fld>
            <a:endParaRPr kumimoji="0" lang="en-GB" altLang="en-US"/>
          </a:p>
        </p:txBody>
      </p:sp>
    </p:spTree>
    <p:extLst>
      <p:ext uri="{BB962C8B-B14F-4D97-AF65-F5344CB8AC3E}">
        <p14:creationId xmlns:p14="http://schemas.microsoft.com/office/powerpoint/2010/main" val="2716263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20</a:t>
            </a:fld>
            <a:endParaRPr kumimoji="0" lang="en-GB" altLang="en-US"/>
          </a:p>
        </p:txBody>
      </p:sp>
    </p:spTree>
    <p:extLst>
      <p:ext uri="{BB962C8B-B14F-4D97-AF65-F5344CB8AC3E}">
        <p14:creationId xmlns:p14="http://schemas.microsoft.com/office/powerpoint/2010/main" val="1768713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21</a:t>
            </a:fld>
            <a:endParaRPr kumimoji="0" lang="en-GB" altLang="en-US"/>
          </a:p>
        </p:txBody>
      </p:sp>
    </p:spTree>
    <p:extLst>
      <p:ext uri="{BB962C8B-B14F-4D97-AF65-F5344CB8AC3E}">
        <p14:creationId xmlns:p14="http://schemas.microsoft.com/office/powerpoint/2010/main" val="19379539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22</a:t>
            </a:fld>
            <a:endParaRPr kumimoji="0" lang="en-GB" altLang="en-US"/>
          </a:p>
        </p:txBody>
      </p:sp>
    </p:spTree>
    <p:extLst>
      <p:ext uri="{BB962C8B-B14F-4D97-AF65-F5344CB8AC3E}">
        <p14:creationId xmlns:p14="http://schemas.microsoft.com/office/powerpoint/2010/main" val="1980450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23</a:t>
            </a:fld>
            <a:endParaRPr kumimoji="0" lang="en-GB" altLang="en-US" dirty="0"/>
          </a:p>
        </p:txBody>
      </p:sp>
    </p:spTree>
    <p:extLst>
      <p:ext uri="{BB962C8B-B14F-4D97-AF65-F5344CB8AC3E}">
        <p14:creationId xmlns:p14="http://schemas.microsoft.com/office/powerpoint/2010/main" val="30027545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24</a:t>
            </a:fld>
            <a:endParaRPr kumimoji="0" lang="en-GB" altLang="en-US"/>
          </a:p>
        </p:txBody>
      </p:sp>
    </p:spTree>
    <p:extLst>
      <p:ext uri="{BB962C8B-B14F-4D97-AF65-F5344CB8AC3E}">
        <p14:creationId xmlns:p14="http://schemas.microsoft.com/office/powerpoint/2010/main" val="23859105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25</a:t>
            </a:fld>
            <a:endParaRPr kumimoji="0" lang="en-GB" altLang="en-US"/>
          </a:p>
        </p:txBody>
      </p:sp>
    </p:spTree>
    <p:extLst>
      <p:ext uri="{BB962C8B-B14F-4D97-AF65-F5344CB8AC3E}">
        <p14:creationId xmlns:p14="http://schemas.microsoft.com/office/powerpoint/2010/main" val="2465535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ChangeArrowheads="1" noTextEdit="1"/>
          </p:cNvSpPr>
          <p:nvPr>
            <p:ph type="sldImg"/>
          </p:nvPr>
        </p:nvSpPr>
        <p:spPr>
          <a:xfrm>
            <a:off x="82550" y="730250"/>
            <a:ext cx="6503988" cy="3659188"/>
          </a:xfrm>
          <a:ln/>
        </p:spPr>
      </p:sp>
      <p:sp>
        <p:nvSpPr>
          <p:cNvPr id="819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
        <p:nvSpPr>
          <p:cNvPr id="8196" name="Slide Number Placeholder 3"/>
          <p:cNvSpPr>
            <a:spLocks noGrp="1"/>
          </p:cNvSpPr>
          <p:nvPr>
            <p:ph type="sldNum" sz="quarter" idx="5"/>
          </p:nvPr>
        </p:nvSpPr>
        <p:spPr>
          <a:noFill/>
        </p:spPr>
        <p:txBody>
          <a:bodyPr/>
          <a:lstStyle>
            <a:lvl1pPr>
              <a:spcBef>
                <a:spcPct val="30000"/>
              </a:spcBef>
              <a:defRPr kumimoji="1" sz="1200">
                <a:solidFill>
                  <a:schemeClr val="tx1"/>
                </a:solidFill>
                <a:latin typeface="Arial" panose="020B0604020202020204" pitchFamily="34" charset="0"/>
              </a:defRPr>
            </a:lvl1pPr>
            <a:lvl2pPr marL="731838" indent="-280988">
              <a:spcBef>
                <a:spcPct val="30000"/>
              </a:spcBef>
              <a:defRPr kumimoji="1" sz="1200">
                <a:solidFill>
                  <a:schemeClr val="tx1"/>
                </a:solidFill>
                <a:latin typeface="Arial" panose="020B0604020202020204" pitchFamily="34" charset="0"/>
              </a:defRPr>
            </a:lvl2pPr>
            <a:lvl3pPr marL="1125538" indent="-223838">
              <a:spcBef>
                <a:spcPct val="30000"/>
              </a:spcBef>
              <a:defRPr kumimoji="1" sz="1200">
                <a:solidFill>
                  <a:schemeClr val="tx1"/>
                </a:solidFill>
                <a:latin typeface="Arial" panose="020B0604020202020204" pitchFamily="34" charset="0"/>
              </a:defRPr>
            </a:lvl3pPr>
            <a:lvl4pPr marL="1576388" indent="-223838">
              <a:spcBef>
                <a:spcPct val="30000"/>
              </a:spcBef>
              <a:defRPr kumimoji="1" sz="1200">
                <a:solidFill>
                  <a:schemeClr val="tx1"/>
                </a:solidFill>
                <a:latin typeface="Arial" panose="020B0604020202020204" pitchFamily="34" charset="0"/>
              </a:defRPr>
            </a:lvl4pPr>
            <a:lvl5pPr marL="2027238" indent="-223838">
              <a:spcBef>
                <a:spcPct val="30000"/>
              </a:spcBef>
              <a:defRPr kumimoji="1" sz="1200">
                <a:solidFill>
                  <a:schemeClr val="tx1"/>
                </a:solidFill>
                <a:latin typeface="Arial" panose="020B0604020202020204" pitchFamily="34" charset="0"/>
              </a:defRPr>
            </a:lvl5pPr>
            <a:lvl6pPr marL="2484438" indent="-223838" eaLnBrk="0" fontAlgn="base" hangingPunct="0">
              <a:spcBef>
                <a:spcPct val="30000"/>
              </a:spcBef>
              <a:spcAft>
                <a:spcPct val="0"/>
              </a:spcAft>
              <a:defRPr kumimoji="1" sz="1200">
                <a:solidFill>
                  <a:schemeClr val="tx1"/>
                </a:solidFill>
                <a:latin typeface="Arial" panose="020B0604020202020204" pitchFamily="34" charset="0"/>
              </a:defRPr>
            </a:lvl6pPr>
            <a:lvl7pPr marL="2941638" indent="-223838" eaLnBrk="0" fontAlgn="base" hangingPunct="0">
              <a:spcBef>
                <a:spcPct val="30000"/>
              </a:spcBef>
              <a:spcAft>
                <a:spcPct val="0"/>
              </a:spcAft>
              <a:defRPr kumimoji="1" sz="1200">
                <a:solidFill>
                  <a:schemeClr val="tx1"/>
                </a:solidFill>
                <a:latin typeface="Arial" panose="020B0604020202020204" pitchFamily="34" charset="0"/>
              </a:defRPr>
            </a:lvl7pPr>
            <a:lvl8pPr marL="3398838" indent="-223838" eaLnBrk="0" fontAlgn="base" hangingPunct="0">
              <a:spcBef>
                <a:spcPct val="30000"/>
              </a:spcBef>
              <a:spcAft>
                <a:spcPct val="0"/>
              </a:spcAft>
              <a:defRPr kumimoji="1" sz="1200">
                <a:solidFill>
                  <a:schemeClr val="tx1"/>
                </a:solidFill>
                <a:latin typeface="Arial" panose="020B0604020202020204" pitchFamily="34" charset="0"/>
              </a:defRPr>
            </a:lvl8pPr>
            <a:lvl9pPr marL="3856038" indent="-223838" eaLnBrk="0" fontAlgn="base" hangingPunct="0">
              <a:spcBef>
                <a:spcPct val="30000"/>
              </a:spcBef>
              <a:spcAft>
                <a:spcPct val="0"/>
              </a:spcAft>
              <a:defRPr kumimoji="1" sz="1200">
                <a:solidFill>
                  <a:schemeClr val="tx1"/>
                </a:solidFill>
                <a:latin typeface="Arial" panose="020B0604020202020204" pitchFamily="34" charset="0"/>
              </a:defRPr>
            </a:lvl9pPr>
          </a:lstStyle>
          <a:p>
            <a:pPr>
              <a:spcBef>
                <a:spcPct val="0"/>
              </a:spcBef>
            </a:pPr>
            <a:fld id="{457DD099-6E5F-4EB3-8873-C6D6682A2AAA}" type="slidenum">
              <a:rPr kumimoji="0" lang="en-GB" altLang="en-US" smtClean="0"/>
              <a:pPr>
                <a:spcBef>
                  <a:spcPct val="0"/>
                </a:spcBef>
              </a:pPr>
              <a:t>26</a:t>
            </a:fld>
            <a:endParaRPr kumimoji="0" lang="en-GB" altLang="en-US"/>
          </a:p>
        </p:txBody>
      </p:sp>
    </p:spTree>
    <p:extLst>
      <p:ext uri="{BB962C8B-B14F-4D97-AF65-F5344CB8AC3E}">
        <p14:creationId xmlns:p14="http://schemas.microsoft.com/office/powerpoint/2010/main" val="7006348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953126BE-2B11-4C15-9167-0AEA0ED2A25D}" type="datetime1">
              <a:rPr lang="en-GB" altLang="en-US" smtClean="0"/>
              <a:t>17/10/2024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4B939ABA-8476-47D9-80A0-5033786BCB72}" type="datetime1">
              <a:rPr lang="en-GB" altLang="en-US" smtClean="0"/>
              <a:t>17/10/2024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A80D81D-633B-4627-A562-25F3E6B64B11}" type="datetime1">
              <a:rPr lang="en-GB" altLang="en-US" smtClean="0"/>
              <a:t>17/10/2024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8156C84-0050-45C6-A153-D430B4C0D6FF}" type="datetime1">
              <a:rPr lang="en-GB" altLang="en-US" smtClean="0"/>
              <a:t>17/10/2024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2E9540D-0AA9-4962-9475-E8ADC6DD4930}" type="datetime1">
              <a:rPr lang="en-GB" altLang="en-US" smtClean="0"/>
              <a:t>17/10/2024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418B36E-4321-400C-8E7A-4FCB9118D968}" type="datetime1">
              <a:rPr lang="en-GB" altLang="en-US" smtClean="0"/>
              <a:t>17/10/2024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EBCCEA-FF61-4260-ACFE-7F7C23F62991}" type="datetime1">
              <a:rPr lang="en-GB" altLang="en-US" smtClean="0"/>
              <a:t>17/10/2024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D0D050C-C869-4CC5-9D78-7F483CBE7183}" type="datetime1">
              <a:rPr lang="en-GB" altLang="en-US" smtClean="0"/>
              <a:t>17/10/2024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634482C-3897-478C-BB79-23A31000D5CF}" type="datetime1">
              <a:rPr lang="en-GB" altLang="en-US" smtClean="0"/>
              <a:t>17/10/2024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81E1161B-8EB7-4236-A7DB-8E6C420692B9}" type="datetime1">
              <a:rPr lang="en-GB" altLang="en-US" smtClean="0"/>
              <a:t>17/10/2024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4D4FE7E7-A98C-4CEB-A79A-5015CF368AA9}" type="datetime1">
              <a:rPr lang="en-GB" altLang="en-US" smtClean="0"/>
              <a:t>17/10/2024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633D1104-0316-455E-BAFF-BC38C56D81EE}" type="datetime1">
              <a:rPr lang="en-GB" altLang="en-US" smtClean="0"/>
              <a:t>17/10/2024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video" Target="https://www.youtube.com/embed/pJBRqespiOA?feature=oembed" TargetMode="External"/><Relationship Id="rId5" Type="http://schemas.openxmlformats.org/officeDocument/2006/relationships/image" Target="../media/image10.jpeg"/><Relationship Id="rId4" Type="http://schemas.openxmlformats.org/officeDocument/2006/relationships/hyperlink" Target="https://www.youtube.com/watch?v=pJBRqespiOA" TargetMode="Externa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video" Target="https://www.youtube.com/embed/2no2L-5-yfI?feature=oembed" TargetMode="External"/><Relationship Id="rId5" Type="http://schemas.openxmlformats.org/officeDocument/2006/relationships/image" Target="../media/image11.jpeg"/><Relationship Id="rId4" Type="http://schemas.openxmlformats.org/officeDocument/2006/relationships/hyperlink" Target="https://www.youtube.com/watch?v=2no2L-5-yfI"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14885" y="476672"/>
            <a:ext cx="7772400" cy="1512888"/>
          </a:xfrm>
        </p:spPr>
        <p:txBody>
          <a:bodyPr/>
          <a:lstStyle/>
          <a:p>
            <a:pPr eaLnBrk="1" hangingPunct="1"/>
            <a:r>
              <a:rPr lang="en-GB" b="1" dirty="0"/>
              <a:t>LCBB6004 </a:t>
            </a:r>
            <a:endParaRPr lang="en-GB" altLang="en-US" dirty="0"/>
          </a:p>
        </p:txBody>
      </p:sp>
      <p:sp>
        <p:nvSpPr>
          <p:cNvPr id="5" name="Subtitle 4">
            <a:extLst>
              <a:ext uri="{FF2B5EF4-FFF2-40B4-BE49-F238E27FC236}">
                <a16:creationId xmlns:a16="http://schemas.microsoft.com/office/drawing/2014/main" id="{E8FBFAA6-7D53-4F46-B4FA-B6E25AA48337}"/>
              </a:ext>
            </a:extLst>
          </p:cNvPr>
          <p:cNvSpPr txBox="1">
            <a:spLocks/>
          </p:cNvSpPr>
          <p:nvPr/>
        </p:nvSpPr>
        <p:spPr bwMode="auto">
          <a:xfrm>
            <a:off x="1199456" y="3645024"/>
            <a:ext cx="10297144"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altLang="en-US" b="1" dirty="0">
                <a:solidFill>
                  <a:srgbClr val="FFFF00"/>
                </a:solidFill>
              </a:rPr>
              <a:t>Week 9</a:t>
            </a:r>
          </a:p>
          <a:p>
            <a:pPr eaLnBrk="1" hangingPunct="1"/>
            <a:r>
              <a:rPr lang="en-GB" altLang="en-US" sz="4000" dirty="0">
                <a:solidFill>
                  <a:srgbClr val="FFFF00"/>
                </a:solidFill>
              </a:rPr>
              <a:t>Strategic Sustainability</a:t>
            </a:r>
            <a:endParaRPr lang="en-GB" altLang="en-US" dirty="0">
              <a:solidFill>
                <a:schemeClr val="tx1"/>
              </a:solidFill>
            </a:endParaRPr>
          </a:p>
        </p:txBody>
      </p:sp>
      <p:sp>
        <p:nvSpPr>
          <p:cNvPr id="7" name="Subtitle 4">
            <a:extLst>
              <a:ext uri="{FF2B5EF4-FFF2-40B4-BE49-F238E27FC236}">
                <a16:creationId xmlns:a16="http://schemas.microsoft.com/office/drawing/2014/main" id="{673C1525-F3A6-4A8D-B8F9-227D18C2359A}"/>
              </a:ext>
            </a:extLst>
          </p:cNvPr>
          <p:cNvSpPr txBox="1">
            <a:spLocks/>
          </p:cNvSpPr>
          <p:nvPr/>
        </p:nvSpPr>
        <p:spPr bwMode="auto">
          <a:xfrm>
            <a:off x="479376" y="2276872"/>
            <a:ext cx="10945216" cy="648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r>
              <a:rPr lang="en-GB" sz="40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 Strategic Management and Sustainability</a:t>
            </a:r>
            <a:endParaRPr lang="en-GB" altLang="en-US" sz="36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701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Learning Objectives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31404" y="1484784"/>
            <a:ext cx="10729191" cy="4248472"/>
          </a:xfrm>
        </p:spPr>
        <p:txBody>
          <a:bodyPr/>
          <a:lstStyle/>
          <a:p>
            <a:pPr marL="0" indent="0">
              <a:buNone/>
            </a:pPr>
            <a:r>
              <a:rPr lang="en-GB" sz="2400" dirty="0"/>
              <a:t>By the end of this session, students will be able to:</a:t>
            </a:r>
          </a:p>
          <a:p>
            <a:pPr marL="630238" indent="-450850">
              <a:buFont typeface="+mj-lt"/>
              <a:buAutoNum type="arabicPeriod"/>
            </a:pPr>
            <a:r>
              <a:rPr lang="en-GB" sz="2400" dirty="0"/>
              <a:t>Analyse the Green Strategy Environment</a:t>
            </a:r>
          </a:p>
          <a:p>
            <a:pPr marL="630238" indent="-450850">
              <a:buFont typeface="+mj-lt"/>
              <a:buAutoNum type="arabicPeriod"/>
            </a:pPr>
            <a:r>
              <a:rPr lang="en-GB" sz="2400" dirty="0"/>
              <a:t>Evaluate Strategic Impacts of Sustainability</a:t>
            </a:r>
          </a:p>
          <a:p>
            <a:pPr marL="630238" indent="-450850">
              <a:buFont typeface="+mj-lt"/>
              <a:buAutoNum type="arabicPeriod"/>
            </a:pPr>
            <a:r>
              <a:rPr lang="en-GB" sz="2400" dirty="0"/>
              <a:t>Understand the Triple Bottom Line (TBL) Approach</a:t>
            </a:r>
          </a:p>
          <a:p>
            <a:pPr marL="630238" indent="-450850">
              <a:buFont typeface="+mj-lt"/>
              <a:buAutoNum type="arabicPeriod"/>
            </a:pPr>
            <a:r>
              <a:rPr lang="en-GB" sz="2400" dirty="0"/>
              <a:t>Apply the Green Strategy Value Chain</a:t>
            </a:r>
          </a:p>
          <a:p>
            <a:pPr marL="630238" indent="-450850">
              <a:buFont typeface="+mj-lt"/>
              <a:buAutoNum type="arabicPeriod"/>
            </a:pPr>
            <a:r>
              <a:rPr lang="en-GB" sz="2400" dirty="0"/>
              <a:t>Appreciate Corporate Values and CSR in Strategy</a:t>
            </a:r>
          </a:p>
          <a:p>
            <a:pPr marL="0" indent="0" eaLnBrk="1" hangingPunct="1">
              <a:buNone/>
              <a:defRPr/>
            </a:pPr>
            <a:endParaRPr lang="en-GB" altLang="en-US"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Strategic Sustainability </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650395" y="1268760"/>
            <a:ext cx="10891210" cy="4464495"/>
          </a:xfrm>
        </p:spPr>
        <p:txBody>
          <a:bodyPr/>
          <a:lstStyle/>
          <a:p>
            <a:pPr algn="just">
              <a:buClr>
                <a:schemeClr val="tx1"/>
              </a:buClr>
            </a:pPr>
            <a:r>
              <a:rPr lang="en-GB" sz="2200" b="1" dirty="0">
                <a:solidFill>
                  <a:srgbClr val="FF0000"/>
                </a:solidFill>
              </a:rPr>
              <a:t>Strategic Sustainability </a:t>
            </a:r>
            <a:r>
              <a:rPr lang="en-GB" sz="2200" dirty="0"/>
              <a:t>examines how organisations can implement environmental sustainability science, theories, and ways of thinking to become more competitive. </a:t>
            </a:r>
          </a:p>
          <a:p>
            <a:pPr algn="just">
              <a:buClr>
                <a:schemeClr val="tx1"/>
              </a:buClr>
            </a:pPr>
            <a:r>
              <a:rPr lang="en-GB" altLang="en-US" sz="2200" dirty="0"/>
              <a:t>Strategic Sustainability offers a comprehensive coverage of firm-natural issues related to the environment, ranging from critical drivers to strategic options at hand. </a:t>
            </a:r>
          </a:p>
          <a:p>
            <a:pPr algn="just">
              <a:buClr>
                <a:schemeClr val="tx1"/>
              </a:buClr>
            </a:pPr>
            <a:r>
              <a:rPr lang="en-GB" altLang="en-US" sz="2200" dirty="0"/>
              <a:t>Leading businesses and corporations are evaluated on many aspects of their performance (e.g., product quality, ethical standards, and reputation in the community).</a:t>
            </a:r>
          </a:p>
          <a:p>
            <a:pPr algn="just">
              <a:buClr>
                <a:schemeClr val="tx1"/>
              </a:buClr>
            </a:pPr>
            <a:r>
              <a:rPr lang="en-GB" altLang="en-US" sz="2200" dirty="0"/>
              <a:t>Corporate policies, involving employees and day-to-day operations, can have positive impacts on sustainability. Other “green” practices (e.g., recycling, purchasing recycled materials, and being a good steward of resources such as freshwater) also contribute to emissions reductions and environmental sustainability. </a:t>
            </a:r>
          </a:p>
        </p:txBody>
      </p:sp>
    </p:spTree>
    <p:extLst>
      <p:ext uri="{BB962C8B-B14F-4D97-AF65-F5344CB8AC3E}">
        <p14:creationId xmlns:p14="http://schemas.microsoft.com/office/powerpoint/2010/main" val="1024893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and Sustainability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6" y="1114300"/>
            <a:ext cx="10693188" cy="4618955"/>
          </a:xfrm>
        </p:spPr>
        <p:txBody>
          <a:bodyPr/>
          <a:lstStyle/>
          <a:p>
            <a:pPr algn="just">
              <a:buClr>
                <a:schemeClr val="tx1"/>
              </a:buClr>
            </a:pPr>
            <a:r>
              <a:rPr lang="en-GB" sz="2600" b="1" dirty="0">
                <a:solidFill>
                  <a:srgbClr val="FF0000"/>
                </a:solidFill>
              </a:rPr>
              <a:t>Green strategy</a:t>
            </a:r>
            <a:r>
              <a:rPr lang="en-GB" sz="2600" dirty="0"/>
              <a:t> and the broader topic of </a:t>
            </a:r>
            <a:r>
              <a:rPr lang="en-GB" sz="2600" b="1" dirty="0">
                <a:solidFill>
                  <a:srgbClr val="FF0000"/>
                </a:solidFill>
              </a:rPr>
              <a:t>sustainability</a:t>
            </a:r>
            <a:r>
              <a:rPr lang="en-GB" sz="2600" dirty="0"/>
              <a:t> concern those activities of the organisation that are focused on both sustaining the earth’s environment and developing the business opportunities that will arise from such additional activities. </a:t>
            </a:r>
          </a:p>
          <a:p>
            <a:pPr algn="just">
              <a:buClr>
                <a:schemeClr val="tx1"/>
              </a:buClr>
            </a:pPr>
            <a:r>
              <a:rPr lang="en-GB" altLang="en-US" sz="2600" dirty="0"/>
              <a:t>Green strategy delivers positive results for leading companies. </a:t>
            </a:r>
          </a:p>
          <a:p>
            <a:pPr algn="just">
              <a:buClr>
                <a:schemeClr val="tx1"/>
              </a:buClr>
            </a:pPr>
            <a:r>
              <a:rPr lang="en-GB" altLang="en-US" sz="2600" dirty="0"/>
              <a:t>There are three main factors to be addressed in analysing the green strategy environment:</a:t>
            </a:r>
          </a:p>
          <a:p>
            <a:pPr marL="1314450" lvl="2" indent="-514350" algn="just">
              <a:buClr>
                <a:schemeClr val="tx1"/>
              </a:buClr>
              <a:buFont typeface="+mj-lt"/>
              <a:buAutoNum type="arabicPeriod"/>
            </a:pPr>
            <a:r>
              <a:rPr lang="en-GB" altLang="en-US" dirty="0"/>
              <a:t>government legislation and directives;</a:t>
            </a:r>
          </a:p>
          <a:p>
            <a:pPr marL="1314450" lvl="2" indent="-514350" algn="just">
              <a:buClr>
                <a:schemeClr val="tx1"/>
              </a:buClr>
              <a:buFont typeface="+mj-lt"/>
              <a:buAutoNum type="arabicPeriod"/>
            </a:pPr>
            <a:r>
              <a:rPr lang="en-GB" altLang="en-US" dirty="0"/>
              <a:t>business opportunities;</a:t>
            </a:r>
          </a:p>
          <a:p>
            <a:pPr marL="1314450" lvl="2" indent="-514350" algn="just">
              <a:buClr>
                <a:schemeClr val="tx1"/>
              </a:buClr>
              <a:buFont typeface="+mj-lt"/>
              <a:buAutoNum type="arabicPeriod"/>
            </a:pPr>
            <a:r>
              <a:rPr lang="en-GB" altLang="en-US" dirty="0"/>
              <a:t>customer and consumer perceptions and pressure for change.</a:t>
            </a:r>
          </a:p>
        </p:txBody>
      </p:sp>
    </p:spTree>
    <p:extLst>
      <p:ext uri="{BB962C8B-B14F-4D97-AF65-F5344CB8AC3E}">
        <p14:creationId xmlns:p14="http://schemas.microsoft.com/office/powerpoint/2010/main" val="71220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7172">
                                            <p:txEl>
                                              <p:pRg st="5" end="5"/>
                                            </p:txEl>
                                          </p:spTgt>
                                        </p:tgtEl>
                                        <p:attrNameLst>
                                          <p:attrName>style.visibility</p:attrName>
                                        </p:attrNameLst>
                                      </p:cBhvr>
                                      <p:to>
                                        <p:strVal val="visible"/>
                                      </p:to>
                                    </p:set>
                                    <p:animEffect transition="in" filter="fade">
                                      <p:cBhvr>
                                        <p:cTn id="26" dur="1000"/>
                                        <p:tgtEl>
                                          <p:spTgt spid="7172">
                                            <p:txEl>
                                              <p:pRg st="5" end="5"/>
                                            </p:txEl>
                                          </p:spTgt>
                                        </p:tgtEl>
                                      </p:cBhvr>
                                    </p:animEffect>
                                    <p:anim calcmode="lin" valueType="num">
                                      <p:cBhvr>
                                        <p:cTn id="27"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28"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7172">
                                            <p:txEl>
                                              <p:pRg st="3" end="3"/>
                                            </p:txEl>
                                          </p:spTgt>
                                        </p:tgtEl>
                                        <p:attrNameLst>
                                          <p:attrName>style.visibility</p:attrName>
                                        </p:attrNameLst>
                                      </p:cBhvr>
                                      <p:to>
                                        <p:strVal val="visible"/>
                                      </p:to>
                                    </p:set>
                                    <p:animEffect transition="in" filter="fade">
                                      <p:cBhvr>
                                        <p:cTn id="31" dur="1000"/>
                                        <p:tgtEl>
                                          <p:spTgt spid="7172">
                                            <p:txEl>
                                              <p:pRg st="3" end="3"/>
                                            </p:txEl>
                                          </p:spTgt>
                                        </p:tgtEl>
                                      </p:cBhvr>
                                    </p:animEffect>
                                    <p:anim calcmode="lin" valueType="num">
                                      <p:cBhvr>
                                        <p:cTn id="32"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7172">
                                            <p:txEl>
                                              <p:pRg st="4" end="4"/>
                                            </p:txEl>
                                          </p:spTgt>
                                        </p:tgtEl>
                                        <p:attrNameLst>
                                          <p:attrName>style.visibility</p:attrName>
                                        </p:attrNameLst>
                                      </p:cBhvr>
                                      <p:to>
                                        <p:strVal val="visible"/>
                                      </p:to>
                                    </p:set>
                                    <p:animEffect transition="in" filter="fade">
                                      <p:cBhvr>
                                        <p:cTn id="36" dur="1000"/>
                                        <p:tgtEl>
                                          <p:spTgt spid="7172">
                                            <p:txEl>
                                              <p:pRg st="4" end="4"/>
                                            </p:txEl>
                                          </p:spTgt>
                                        </p:tgtEl>
                                      </p:cBhvr>
                                    </p:animEffect>
                                    <p:anim calcmode="lin" valueType="num">
                                      <p:cBhvr>
                                        <p:cTn id="37"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and Sustainability: The Main Topics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6" y="1114300"/>
            <a:ext cx="10693188" cy="4618955"/>
          </a:xfrm>
        </p:spPr>
        <p:txBody>
          <a:bodyPr/>
          <a:lstStyle/>
          <a:p>
            <a:pPr marL="0" indent="0" algn="just">
              <a:buClr>
                <a:schemeClr val="tx1"/>
              </a:buClr>
              <a:buNone/>
            </a:pPr>
            <a:r>
              <a:rPr lang="en-GB" altLang="en-US" sz="2600" b="1" dirty="0"/>
              <a:t>There are seven issues that companies need to consider</a:t>
            </a:r>
            <a:r>
              <a:rPr lang="en-GB" altLang="en-US" sz="2600" dirty="0"/>
              <a:t>:</a:t>
            </a:r>
          </a:p>
          <a:p>
            <a:pPr lvl="1" algn="just">
              <a:buClr>
                <a:schemeClr val="tx1"/>
              </a:buClr>
              <a:buFont typeface="Wingdings" panose="05000000000000000000" pitchFamily="2" charset="2"/>
              <a:buChar char="§"/>
            </a:pPr>
            <a:r>
              <a:rPr lang="en-GB" altLang="en-US" sz="1800" dirty="0">
                <a:solidFill>
                  <a:srgbClr val="FF0066"/>
                </a:solidFill>
              </a:rPr>
              <a:t>Effective use of energy with moves towards electrification</a:t>
            </a:r>
            <a:r>
              <a:rPr lang="en-GB" altLang="en-US" sz="1800" dirty="0"/>
              <a:t>. </a:t>
            </a:r>
            <a:r>
              <a:rPr lang="en-GB" altLang="en-US" sz="1600" dirty="0"/>
              <a:t>Safe and sustainable energy sources are essential. In practice, this will move organisations away from gas and oil towards other ways of generating energy.</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Sustainable use of natural resources</a:t>
            </a:r>
            <a:r>
              <a:rPr lang="en-GB" altLang="en-US" sz="1800" dirty="0"/>
              <a:t>. </a:t>
            </a:r>
            <a:r>
              <a:rPr lang="en-GB" altLang="en-US" sz="1600" dirty="0"/>
              <a:t>There is a need both to use renewable resources where possible and to use non-renewable resources in a careful and planned way. </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Protection of the biosphere and the development of carbon neutral organisations</a:t>
            </a:r>
            <a:r>
              <a:rPr lang="en-GB" altLang="en-US" sz="1800" dirty="0"/>
              <a:t>. </a:t>
            </a:r>
            <a:r>
              <a:rPr lang="en-GB" altLang="en-US" sz="1600" dirty="0"/>
              <a:t>Many companies are targeting the lower use of carboniferous fuels like oil and gas over the next few years.</a:t>
            </a:r>
          </a:p>
          <a:p>
            <a:pPr lvl="1" algn="just">
              <a:buClr>
                <a:schemeClr val="tx1"/>
              </a:buClr>
              <a:buFont typeface="Wingdings" panose="05000000000000000000" pitchFamily="2" charset="2"/>
              <a:buChar char="§"/>
            </a:pPr>
            <a:r>
              <a:rPr lang="en-GB" altLang="en-US" sz="1800" dirty="0">
                <a:solidFill>
                  <a:srgbClr val="FF0066"/>
                </a:solidFill>
              </a:rPr>
              <a:t>Country self-sufficiency</a:t>
            </a:r>
            <a:r>
              <a:rPr lang="en-GB" altLang="en-US" sz="1800" dirty="0"/>
              <a:t>. </a:t>
            </a:r>
            <a:r>
              <a:rPr lang="en-GB" altLang="en-US" sz="1600" dirty="0"/>
              <a:t>Countries need to become less reliant on importing energy where possible.</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Greater energy and resource efficiency</a:t>
            </a:r>
            <a:r>
              <a:rPr lang="en-GB" altLang="en-US" sz="1800" dirty="0"/>
              <a:t>. </a:t>
            </a:r>
            <a:r>
              <a:rPr lang="en-GB" altLang="en-US" sz="1600" dirty="0"/>
              <a:t>In both the production and the use of energy, many national governments and individual companies are researching and investing in more efficient sources of power generation. </a:t>
            </a:r>
            <a:endParaRPr lang="en-GB" altLang="en-US" sz="1800" dirty="0"/>
          </a:p>
          <a:p>
            <a:pPr lvl="1" algn="just">
              <a:buClr>
                <a:schemeClr val="tx1"/>
              </a:buClr>
              <a:buFont typeface="Wingdings" panose="05000000000000000000" pitchFamily="2" charset="2"/>
              <a:buChar char="§"/>
            </a:pPr>
            <a:r>
              <a:rPr lang="en-GB" altLang="en-US" sz="1800" dirty="0">
                <a:solidFill>
                  <a:srgbClr val="FF0066"/>
                </a:solidFill>
              </a:rPr>
              <a:t>Reduction and disposal of waste</a:t>
            </a:r>
            <a:r>
              <a:rPr lang="en-GB" altLang="en-US" sz="1800" dirty="0"/>
              <a:t>. </a:t>
            </a:r>
            <a:r>
              <a:rPr lang="en-GB" altLang="en-US" sz="1600" dirty="0"/>
              <a:t>Green strategy needs to include waste minimisation, recycling where possible and special strategies with regard to hazardous waste.</a:t>
            </a:r>
          </a:p>
          <a:p>
            <a:pPr lvl="1" algn="just">
              <a:buClr>
                <a:schemeClr val="tx1"/>
              </a:buClr>
              <a:buFont typeface="Wingdings" panose="05000000000000000000" pitchFamily="2" charset="2"/>
              <a:buChar char="§"/>
            </a:pPr>
            <a:r>
              <a:rPr lang="en-GB" altLang="en-US" sz="1800" dirty="0">
                <a:solidFill>
                  <a:srgbClr val="FF0066"/>
                </a:solidFill>
              </a:rPr>
              <a:t>Change of attitudes and lifestyles</a:t>
            </a:r>
            <a:r>
              <a:rPr lang="en-GB" altLang="en-US" sz="1800" dirty="0"/>
              <a:t>. </a:t>
            </a:r>
            <a:r>
              <a:rPr lang="en-GB" altLang="en-US" sz="1600" dirty="0"/>
              <a:t>To achieve major change, a major shift in public attitudes is essential.</a:t>
            </a:r>
            <a:endParaRPr lang="en-GB" altLang="en-US" sz="2200" dirty="0"/>
          </a:p>
          <a:p>
            <a:pPr marL="0" indent="0" algn="just">
              <a:buClr>
                <a:schemeClr val="tx1"/>
              </a:buClr>
              <a:buNone/>
            </a:pPr>
            <a:endParaRPr lang="en-GB" altLang="en-US" sz="2600" dirty="0"/>
          </a:p>
        </p:txBody>
      </p:sp>
    </p:spTree>
    <p:extLst>
      <p:ext uri="{BB962C8B-B14F-4D97-AF65-F5344CB8AC3E}">
        <p14:creationId xmlns:p14="http://schemas.microsoft.com/office/powerpoint/2010/main" val="26428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172">
                                            <p:txEl>
                                              <p:pRg st="4" end="4"/>
                                            </p:txEl>
                                          </p:spTgt>
                                        </p:tgtEl>
                                        <p:attrNameLst>
                                          <p:attrName>style.visibility</p:attrName>
                                        </p:attrNameLst>
                                      </p:cBhvr>
                                      <p:to>
                                        <p:strVal val="visible"/>
                                      </p:to>
                                    </p:set>
                                    <p:animEffect transition="in" filter="fade">
                                      <p:cBhvr>
                                        <p:cTn id="35" dur="1000"/>
                                        <p:tgtEl>
                                          <p:spTgt spid="7172">
                                            <p:txEl>
                                              <p:pRg st="4" end="4"/>
                                            </p:txEl>
                                          </p:spTgt>
                                        </p:tgtEl>
                                      </p:cBhvr>
                                    </p:animEffect>
                                    <p:anim calcmode="lin" valueType="num">
                                      <p:cBhvr>
                                        <p:cTn id="36"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172">
                                            <p:txEl>
                                              <p:pRg st="5" end="5"/>
                                            </p:txEl>
                                          </p:spTgt>
                                        </p:tgtEl>
                                        <p:attrNameLst>
                                          <p:attrName>style.visibility</p:attrName>
                                        </p:attrNameLst>
                                      </p:cBhvr>
                                      <p:to>
                                        <p:strVal val="visible"/>
                                      </p:to>
                                    </p:set>
                                    <p:animEffect transition="in" filter="fade">
                                      <p:cBhvr>
                                        <p:cTn id="42" dur="1000"/>
                                        <p:tgtEl>
                                          <p:spTgt spid="7172">
                                            <p:txEl>
                                              <p:pRg st="5" end="5"/>
                                            </p:txEl>
                                          </p:spTgt>
                                        </p:tgtEl>
                                      </p:cBhvr>
                                    </p:animEffect>
                                    <p:anim calcmode="lin" valueType="num">
                                      <p:cBhvr>
                                        <p:cTn id="4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172">
                                            <p:txEl>
                                              <p:pRg st="6" end="6"/>
                                            </p:txEl>
                                          </p:spTgt>
                                        </p:tgtEl>
                                        <p:attrNameLst>
                                          <p:attrName>style.visibility</p:attrName>
                                        </p:attrNameLst>
                                      </p:cBhvr>
                                      <p:to>
                                        <p:strVal val="visible"/>
                                      </p:to>
                                    </p:set>
                                    <p:animEffect transition="in" filter="fade">
                                      <p:cBhvr>
                                        <p:cTn id="49" dur="1000"/>
                                        <p:tgtEl>
                                          <p:spTgt spid="7172">
                                            <p:txEl>
                                              <p:pRg st="6" end="6"/>
                                            </p:txEl>
                                          </p:spTgt>
                                        </p:tgtEl>
                                      </p:cBhvr>
                                    </p:animEffect>
                                    <p:anim calcmode="lin" valueType="num">
                                      <p:cBhvr>
                                        <p:cTn id="50"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172">
                                            <p:txEl>
                                              <p:pRg st="7" end="7"/>
                                            </p:txEl>
                                          </p:spTgt>
                                        </p:tgtEl>
                                        <p:attrNameLst>
                                          <p:attrName>style.visibility</p:attrName>
                                        </p:attrNameLst>
                                      </p:cBhvr>
                                      <p:to>
                                        <p:strVal val="visible"/>
                                      </p:to>
                                    </p:set>
                                    <p:animEffect transition="in" filter="fade">
                                      <p:cBhvr>
                                        <p:cTn id="56" dur="1000"/>
                                        <p:tgtEl>
                                          <p:spTgt spid="7172">
                                            <p:txEl>
                                              <p:pRg st="7" end="7"/>
                                            </p:txEl>
                                          </p:spTgt>
                                        </p:tgtEl>
                                      </p:cBhvr>
                                    </p:animEffect>
                                    <p:anim calcmode="lin" valueType="num">
                                      <p:cBhvr>
                                        <p:cTn id="57" dur="1000" fill="hold"/>
                                        <p:tgtEl>
                                          <p:spTgt spid="7172">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17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The Green Strategy Value Chain</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2592288"/>
          </a:xfrm>
        </p:spPr>
        <p:txBody>
          <a:bodyPr/>
          <a:lstStyle/>
          <a:p>
            <a:pPr marL="0" indent="0" algn="just">
              <a:buNone/>
            </a:pPr>
            <a:r>
              <a:rPr lang="en-GB" sz="2700" b="1" dirty="0">
                <a:solidFill>
                  <a:srgbClr val="FF0000"/>
                </a:solidFill>
              </a:rPr>
              <a:t>The green strategy value chain </a:t>
            </a:r>
            <a:r>
              <a:rPr lang="en-GB" sz="2700" dirty="0"/>
              <a:t>seeks out ways of reducing energy, lowering carbon content and adopting recycling policies, not only within the organisation but also with suppliers and customers. In addition, the green strategy value chain will involve every element and function, including those that perhaps do not always feature highly in many value chain analyses.</a:t>
            </a:r>
          </a:p>
        </p:txBody>
      </p:sp>
      <p:pic>
        <p:nvPicPr>
          <p:cNvPr id="3" name="Picture 2">
            <a:extLst>
              <a:ext uri="{FF2B5EF4-FFF2-40B4-BE49-F238E27FC236}">
                <a16:creationId xmlns:a16="http://schemas.microsoft.com/office/drawing/2014/main" id="{DB28130F-0294-419E-95D8-796AFE5A17F5}"/>
              </a:ext>
            </a:extLst>
          </p:cNvPr>
          <p:cNvPicPr>
            <a:picLocks noChangeAspect="1"/>
          </p:cNvPicPr>
          <p:nvPr/>
        </p:nvPicPr>
        <p:blipFill>
          <a:blip r:embed="rId3"/>
          <a:stretch>
            <a:fillRect/>
          </a:stretch>
        </p:blipFill>
        <p:spPr>
          <a:xfrm>
            <a:off x="1352264" y="3573016"/>
            <a:ext cx="9487470" cy="2122537"/>
          </a:xfrm>
          <a:prstGeom prst="rect">
            <a:avLst/>
          </a:prstGeom>
        </p:spPr>
      </p:pic>
    </p:spTree>
    <p:extLst>
      <p:ext uri="{BB962C8B-B14F-4D97-AF65-F5344CB8AC3E}">
        <p14:creationId xmlns:p14="http://schemas.microsoft.com/office/powerpoint/2010/main" val="3164543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1000" fill="hold"/>
                                        <p:tgtEl>
                                          <p:spTgt spid="3"/>
                                        </p:tgtEl>
                                        <p:attrNameLst>
                                          <p:attrName>ppt_w</p:attrName>
                                        </p:attrNameLst>
                                      </p:cBhvr>
                                      <p:tavLst>
                                        <p:tav tm="0">
                                          <p:val>
                                            <p:fltVal val="0"/>
                                          </p:val>
                                        </p:tav>
                                        <p:tav tm="100000">
                                          <p:val>
                                            <p:strVal val="#ppt_w"/>
                                          </p:val>
                                        </p:tav>
                                      </p:tavLst>
                                    </p:anim>
                                    <p:anim calcmode="lin" valueType="num">
                                      <p:cBhvr>
                                        <p:cTn id="15" dur="1000" fill="hold"/>
                                        <p:tgtEl>
                                          <p:spTgt spid="3"/>
                                        </p:tgtEl>
                                        <p:attrNameLst>
                                          <p:attrName>ppt_h</p:attrName>
                                        </p:attrNameLst>
                                      </p:cBhvr>
                                      <p:tavLst>
                                        <p:tav tm="0">
                                          <p:val>
                                            <p:fltVal val="0"/>
                                          </p:val>
                                        </p:tav>
                                        <p:tav tm="100000">
                                          <p:val>
                                            <p:strVal val="#ppt_h"/>
                                          </p:val>
                                        </p:tav>
                                      </p:tavLst>
                                    </p:anim>
                                    <p:anim calcmode="lin" valueType="num">
                                      <p:cBhvr>
                                        <p:cTn id="16" dur="1000" fill="hold"/>
                                        <p:tgtEl>
                                          <p:spTgt spid="3"/>
                                        </p:tgtEl>
                                        <p:attrNameLst>
                                          <p:attrName>style.rotation</p:attrName>
                                        </p:attrNameLst>
                                      </p:cBhvr>
                                      <p:tavLst>
                                        <p:tav tm="0">
                                          <p:val>
                                            <p:fltVal val="90"/>
                                          </p:val>
                                        </p:tav>
                                        <p:tav tm="100000">
                                          <p:val>
                                            <p:fltVal val="0"/>
                                          </p:val>
                                        </p:tav>
                                      </p:tavLst>
                                    </p:anim>
                                    <p:animEffect transition="in" filter="fade">
                                      <p:cBhvr>
                                        <p:cTn id="1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Green Strategy Value Chain: Benefits and Costs</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983432" y="1003576"/>
            <a:ext cx="4680520" cy="4685991"/>
          </a:xfrm>
        </p:spPr>
        <p:txBody>
          <a:bodyPr/>
          <a:lstStyle/>
          <a:p>
            <a:pPr algn="just"/>
            <a:r>
              <a:rPr lang="en-GB" sz="2400" dirty="0"/>
              <a:t>From a green strategy perspective, green strategies will bring benefits both for the organisation and for its wider stakeholders – for example, employees, shareholders and the local community.</a:t>
            </a:r>
          </a:p>
          <a:p>
            <a:pPr algn="just"/>
            <a:r>
              <a:rPr lang="en-GB" altLang="en-US" sz="2400" dirty="0"/>
              <a:t>It is important to be realistic about the adoption of green strategy policies: there will be costs as well as benefits to the organisation.</a:t>
            </a:r>
          </a:p>
        </p:txBody>
      </p:sp>
      <p:pic>
        <p:nvPicPr>
          <p:cNvPr id="3" name="Picture 2">
            <a:extLst>
              <a:ext uri="{FF2B5EF4-FFF2-40B4-BE49-F238E27FC236}">
                <a16:creationId xmlns:a16="http://schemas.microsoft.com/office/drawing/2014/main" id="{C107C2F3-BE3A-4DFA-B5B9-4DD4E353B191}"/>
              </a:ext>
            </a:extLst>
          </p:cNvPr>
          <p:cNvPicPr>
            <a:picLocks noChangeAspect="1"/>
          </p:cNvPicPr>
          <p:nvPr/>
        </p:nvPicPr>
        <p:blipFill>
          <a:blip r:embed="rId3"/>
          <a:stretch>
            <a:fillRect/>
          </a:stretch>
        </p:blipFill>
        <p:spPr>
          <a:xfrm>
            <a:off x="5735960" y="1003577"/>
            <a:ext cx="5364898" cy="4685991"/>
          </a:xfrm>
          <a:prstGeom prst="rect">
            <a:avLst/>
          </a:prstGeom>
        </p:spPr>
      </p:pic>
    </p:spTree>
    <p:extLst>
      <p:ext uri="{BB962C8B-B14F-4D97-AF65-F5344CB8AC3E}">
        <p14:creationId xmlns:p14="http://schemas.microsoft.com/office/powerpoint/2010/main" val="2650496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31"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1000" fill="hold"/>
                                        <p:tgtEl>
                                          <p:spTgt spid="3"/>
                                        </p:tgtEl>
                                        <p:attrNameLst>
                                          <p:attrName>ppt_w</p:attrName>
                                        </p:attrNameLst>
                                      </p:cBhvr>
                                      <p:tavLst>
                                        <p:tav tm="0">
                                          <p:val>
                                            <p:fltVal val="0"/>
                                          </p:val>
                                        </p:tav>
                                        <p:tav tm="100000">
                                          <p:val>
                                            <p:strVal val="#ppt_w"/>
                                          </p:val>
                                        </p:tav>
                                      </p:tavLst>
                                    </p:anim>
                                    <p:anim calcmode="lin" valueType="num">
                                      <p:cBhvr>
                                        <p:cTn id="13" dur="1000" fill="hold"/>
                                        <p:tgtEl>
                                          <p:spTgt spid="3"/>
                                        </p:tgtEl>
                                        <p:attrNameLst>
                                          <p:attrName>ppt_h</p:attrName>
                                        </p:attrNameLst>
                                      </p:cBhvr>
                                      <p:tavLst>
                                        <p:tav tm="0">
                                          <p:val>
                                            <p:fltVal val="0"/>
                                          </p:val>
                                        </p:tav>
                                        <p:tav tm="100000">
                                          <p:val>
                                            <p:strVal val="#ppt_h"/>
                                          </p:val>
                                        </p:tav>
                                      </p:tavLst>
                                    </p:anim>
                                    <p:anim calcmode="lin" valueType="num">
                                      <p:cBhvr>
                                        <p:cTn id="14" dur="1000" fill="hold"/>
                                        <p:tgtEl>
                                          <p:spTgt spid="3"/>
                                        </p:tgtEl>
                                        <p:attrNameLst>
                                          <p:attrName>style.rotation</p:attrName>
                                        </p:attrNameLst>
                                      </p:cBhvr>
                                      <p:tavLst>
                                        <p:tav tm="0">
                                          <p:val>
                                            <p:fltVal val="90"/>
                                          </p:val>
                                        </p:tav>
                                        <p:tav tm="100000">
                                          <p:val>
                                            <p:fltVal val="0"/>
                                          </p:val>
                                        </p:tav>
                                      </p:tavLst>
                                    </p:anim>
                                    <p:animEffect transition="in" filter="fade">
                                      <p:cBhvr>
                                        <p:cTn id="15" dur="10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172">
                                            <p:txEl>
                                              <p:pRg st="1" end="1"/>
                                            </p:txEl>
                                          </p:spTgt>
                                        </p:tgtEl>
                                        <p:attrNameLst>
                                          <p:attrName>style.visibility</p:attrName>
                                        </p:attrNameLst>
                                      </p:cBhvr>
                                      <p:to>
                                        <p:strVal val="visible"/>
                                      </p:to>
                                    </p:set>
                                    <p:animEffect transition="in" filter="fade">
                                      <p:cBhvr>
                                        <p:cTn id="20" dur="1000"/>
                                        <p:tgtEl>
                                          <p:spTgt spid="7172">
                                            <p:txEl>
                                              <p:pRg st="1" end="1"/>
                                            </p:txEl>
                                          </p:spTgt>
                                        </p:tgtEl>
                                      </p:cBhvr>
                                    </p:animEffect>
                                    <p:anim calcmode="lin" valueType="num">
                                      <p:cBhvr>
                                        <p:cTn id="21"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97B9-3FCD-49CB-CFDA-7C578E6457FE}"/>
              </a:ext>
            </a:extLst>
          </p:cNvPr>
          <p:cNvSpPr>
            <a:spLocks noGrp="1"/>
          </p:cNvSpPr>
          <p:nvPr>
            <p:ph type="title"/>
          </p:nvPr>
        </p:nvSpPr>
        <p:spPr/>
        <p:txBody>
          <a:bodyPr/>
          <a:lstStyle/>
          <a:p>
            <a:r>
              <a:rPr lang="en-GB" sz="3200" b="1" dirty="0"/>
              <a:t>The Triple Bottom Line (TBL) Approach</a:t>
            </a:r>
          </a:p>
        </p:txBody>
      </p:sp>
      <p:sp>
        <p:nvSpPr>
          <p:cNvPr id="3" name="Content Placeholder 2">
            <a:extLst>
              <a:ext uri="{FF2B5EF4-FFF2-40B4-BE49-F238E27FC236}">
                <a16:creationId xmlns:a16="http://schemas.microsoft.com/office/drawing/2014/main" id="{1CD03117-E626-FF81-3A24-6D98CA7F043E}"/>
              </a:ext>
            </a:extLst>
          </p:cNvPr>
          <p:cNvSpPr>
            <a:spLocks noGrp="1"/>
          </p:cNvSpPr>
          <p:nvPr>
            <p:ph idx="1"/>
          </p:nvPr>
        </p:nvSpPr>
        <p:spPr/>
        <p:txBody>
          <a:bodyPr/>
          <a:lstStyle/>
          <a:p>
            <a:pPr marL="0" indent="0">
              <a:buNone/>
            </a:pPr>
            <a:r>
              <a:rPr lang="en-GB" sz="2400" dirty="0"/>
              <a:t>The TBL framework evaluates business performance across three dimensions: People, Planet, and Profit.</a:t>
            </a:r>
          </a:p>
          <a:p>
            <a:pPr marL="0" indent="0">
              <a:buNone/>
            </a:pPr>
            <a:r>
              <a:rPr lang="en-GB" sz="2400" dirty="0"/>
              <a:t>Encourages companies to go beyond financial metrics and consider their social and environmental impact.</a:t>
            </a:r>
          </a:p>
          <a:p>
            <a:pPr marL="0" indent="0">
              <a:buNone/>
            </a:pPr>
            <a:r>
              <a:rPr lang="en-GB" sz="2400" dirty="0"/>
              <a:t>Three Pillars: </a:t>
            </a:r>
          </a:p>
          <a:p>
            <a:r>
              <a:rPr lang="en-GB" sz="2400" dirty="0"/>
              <a:t>People: Social responsibility (e.g., fair </a:t>
            </a:r>
            <a:r>
              <a:rPr lang="en-GB" sz="2400" dirty="0" err="1"/>
              <a:t>labor</a:t>
            </a:r>
            <a:r>
              <a:rPr lang="en-GB" sz="2400" dirty="0"/>
              <a:t> practices, community engagement)</a:t>
            </a:r>
          </a:p>
          <a:p>
            <a:r>
              <a:rPr lang="en-GB" sz="2400" dirty="0"/>
              <a:t>Planet: Environmental sustainability (e.g., waste reduction, energy efficiency)</a:t>
            </a:r>
          </a:p>
          <a:p>
            <a:r>
              <a:rPr lang="en-GB" sz="2400" dirty="0"/>
              <a:t>Profit: Economic viability (e.g., revenue generation, cost management).</a:t>
            </a:r>
          </a:p>
        </p:txBody>
      </p:sp>
    </p:spTree>
    <p:extLst>
      <p:ext uri="{BB962C8B-B14F-4D97-AF65-F5344CB8AC3E}">
        <p14:creationId xmlns:p14="http://schemas.microsoft.com/office/powerpoint/2010/main" val="21178958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52F7224-A0F3-8D00-BEB4-16F62C0AF8FB}"/>
              </a:ext>
            </a:extLst>
          </p:cNvPr>
          <p:cNvPicPr>
            <a:picLocks noChangeAspect="1"/>
          </p:cNvPicPr>
          <p:nvPr/>
        </p:nvPicPr>
        <p:blipFill>
          <a:blip r:embed="rId2"/>
          <a:stretch>
            <a:fillRect/>
          </a:stretch>
        </p:blipFill>
        <p:spPr>
          <a:xfrm>
            <a:off x="2927648" y="68262"/>
            <a:ext cx="7838457" cy="6721475"/>
          </a:xfrm>
          <a:prstGeom prst="rect">
            <a:avLst/>
          </a:prstGeom>
          <a:noFill/>
        </p:spPr>
      </p:pic>
    </p:spTree>
    <p:extLst>
      <p:ext uri="{BB962C8B-B14F-4D97-AF65-F5344CB8AC3E}">
        <p14:creationId xmlns:p14="http://schemas.microsoft.com/office/powerpoint/2010/main" val="2712676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97B9-3FCD-49CB-CFDA-7C578E6457FE}"/>
              </a:ext>
            </a:extLst>
          </p:cNvPr>
          <p:cNvSpPr>
            <a:spLocks noGrp="1"/>
          </p:cNvSpPr>
          <p:nvPr>
            <p:ph type="title"/>
          </p:nvPr>
        </p:nvSpPr>
        <p:spPr/>
        <p:txBody>
          <a:bodyPr/>
          <a:lstStyle/>
          <a:p>
            <a:r>
              <a:rPr lang="en-GB" sz="3200" b="1" dirty="0"/>
              <a:t>Benefits of Adopting the Triple Bottom Line</a:t>
            </a:r>
          </a:p>
        </p:txBody>
      </p:sp>
      <p:sp>
        <p:nvSpPr>
          <p:cNvPr id="3" name="Content Placeholder 2">
            <a:extLst>
              <a:ext uri="{FF2B5EF4-FFF2-40B4-BE49-F238E27FC236}">
                <a16:creationId xmlns:a16="http://schemas.microsoft.com/office/drawing/2014/main" id="{1CD03117-E626-FF81-3A24-6D98CA7F043E}"/>
              </a:ext>
            </a:extLst>
          </p:cNvPr>
          <p:cNvSpPr>
            <a:spLocks noGrp="1"/>
          </p:cNvSpPr>
          <p:nvPr>
            <p:ph idx="1"/>
          </p:nvPr>
        </p:nvSpPr>
        <p:spPr/>
        <p:txBody>
          <a:bodyPr/>
          <a:lstStyle/>
          <a:p>
            <a:r>
              <a:rPr lang="en-GB" sz="2400" dirty="0"/>
              <a:t>Enhanced Brand Reputation: Companies adopting TBL practices build a positive brand image, attracting consumers who value sustainability.</a:t>
            </a:r>
          </a:p>
          <a:p>
            <a:r>
              <a:rPr lang="en-GB" sz="2400" dirty="0"/>
              <a:t>Risk Management: Reduces risks related to environmental regulations, supply chain disruptions, and reputational damage.</a:t>
            </a:r>
          </a:p>
          <a:p>
            <a:r>
              <a:rPr lang="en-GB" sz="2400" dirty="0"/>
              <a:t>Long-Term Profitability: Sustainable practices can lead to cost savings (e.g., energy efficiency) and open new revenue streams (e.g., eco-friendly products).</a:t>
            </a:r>
          </a:p>
          <a:p>
            <a:r>
              <a:rPr lang="en-GB" sz="2400" dirty="0"/>
              <a:t>Stronger Stakeholder Relationships: Demonstrates a commitment to ethical practices, improving relationships with employees, communities, and investors.</a:t>
            </a:r>
          </a:p>
        </p:txBody>
      </p:sp>
    </p:spTree>
    <p:extLst>
      <p:ext uri="{BB962C8B-B14F-4D97-AF65-F5344CB8AC3E}">
        <p14:creationId xmlns:p14="http://schemas.microsoft.com/office/powerpoint/2010/main" val="1476280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97B9-3FCD-49CB-CFDA-7C578E6457FE}"/>
              </a:ext>
            </a:extLst>
          </p:cNvPr>
          <p:cNvSpPr>
            <a:spLocks noGrp="1"/>
          </p:cNvSpPr>
          <p:nvPr>
            <p:ph type="title"/>
          </p:nvPr>
        </p:nvSpPr>
        <p:spPr/>
        <p:txBody>
          <a:bodyPr/>
          <a:lstStyle/>
          <a:p>
            <a:r>
              <a:rPr lang="en-GB" sz="3200" b="1" dirty="0"/>
              <a:t>Using the Triple Bottom Line (TBL) in Strategic Management</a:t>
            </a:r>
          </a:p>
        </p:txBody>
      </p:sp>
      <p:sp>
        <p:nvSpPr>
          <p:cNvPr id="3" name="Content Placeholder 2">
            <a:extLst>
              <a:ext uri="{FF2B5EF4-FFF2-40B4-BE49-F238E27FC236}">
                <a16:creationId xmlns:a16="http://schemas.microsoft.com/office/drawing/2014/main" id="{1CD03117-E626-FF81-3A24-6D98CA7F043E}"/>
              </a:ext>
            </a:extLst>
          </p:cNvPr>
          <p:cNvSpPr>
            <a:spLocks noGrp="1"/>
          </p:cNvSpPr>
          <p:nvPr>
            <p:ph idx="1"/>
          </p:nvPr>
        </p:nvSpPr>
        <p:spPr>
          <a:xfrm>
            <a:off x="609600" y="1484784"/>
            <a:ext cx="10972800" cy="4176464"/>
          </a:xfrm>
        </p:spPr>
        <p:txBody>
          <a:bodyPr/>
          <a:lstStyle/>
          <a:p>
            <a:pPr>
              <a:buFont typeface="+mj-lt"/>
              <a:buAutoNum type="arabicPeriod"/>
            </a:pPr>
            <a:r>
              <a:rPr lang="en-GB" sz="1800" b="1" dirty="0"/>
              <a:t>Holistic Approach to Strategy:</a:t>
            </a:r>
            <a:endParaRPr lang="en-GB" sz="1800" dirty="0"/>
          </a:p>
          <a:p>
            <a:pPr marL="742950" lvl="1" indent="-285750">
              <a:buFont typeface="+mj-lt"/>
              <a:buAutoNum type="arabicPeriod"/>
            </a:pPr>
            <a:r>
              <a:rPr lang="en-GB" sz="1800" dirty="0"/>
              <a:t>The TBL framework guides companies to balance </a:t>
            </a:r>
            <a:r>
              <a:rPr lang="en-GB" sz="1800" b="1" dirty="0"/>
              <a:t>People, Planet, and Profit</a:t>
            </a:r>
            <a:r>
              <a:rPr lang="en-GB" sz="1800" dirty="0"/>
              <a:t> when forming strategic goals.</a:t>
            </a:r>
          </a:p>
          <a:p>
            <a:pPr marL="742950" lvl="1" indent="-285750">
              <a:buFont typeface="+mj-lt"/>
              <a:buAutoNum type="arabicPeriod"/>
            </a:pPr>
            <a:r>
              <a:rPr lang="en-GB" sz="1800" dirty="0"/>
              <a:t>Encourages long-term thinking by integrating social, environmental, and economic considerations.</a:t>
            </a:r>
          </a:p>
          <a:p>
            <a:pPr>
              <a:buFont typeface="+mj-lt"/>
              <a:buAutoNum type="arabicPeriod"/>
            </a:pPr>
            <a:r>
              <a:rPr lang="en-GB" sz="1800" b="1" dirty="0"/>
              <a:t>Aligns with Stakeholder Interests:</a:t>
            </a:r>
            <a:endParaRPr lang="en-GB" sz="1800" dirty="0"/>
          </a:p>
          <a:p>
            <a:pPr marL="742950" lvl="1" indent="-285750">
              <a:buFont typeface="+mj-lt"/>
              <a:buAutoNum type="arabicPeriod"/>
            </a:pPr>
            <a:r>
              <a:rPr lang="en-GB" sz="1800" dirty="0"/>
              <a:t>Helps companies address the needs of diverse stakeholders, including customers, employees, communities, and investors.</a:t>
            </a:r>
          </a:p>
          <a:p>
            <a:pPr marL="742950" lvl="1" indent="-285750">
              <a:buFont typeface="+mj-lt"/>
              <a:buAutoNum type="arabicPeriod"/>
            </a:pPr>
            <a:r>
              <a:rPr lang="en-GB" sz="1800" dirty="0"/>
              <a:t>Enhances brand reputation and stakeholder trust through responsible business practices.</a:t>
            </a:r>
          </a:p>
          <a:p>
            <a:pPr>
              <a:buFont typeface="+mj-lt"/>
              <a:buAutoNum type="arabicPeriod"/>
            </a:pPr>
            <a:r>
              <a:rPr lang="en-GB" sz="1800" b="1" dirty="0"/>
              <a:t>Supports Sustainable Growth:</a:t>
            </a:r>
            <a:endParaRPr lang="en-GB" sz="1800" dirty="0"/>
          </a:p>
          <a:p>
            <a:pPr marL="742950" lvl="1" indent="-285750">
              <a:buFont typeface="+mj-lt"/>
              <a:buAutoNum type="arabicPeriod"/>
            </a:pPr>
            <a:r>
              <a:rPr lang="en-GB" sz="1800" dirty="0"/>
              <a:t>Promotes sustainable resource management, ethical supply chains, and fair labour practices.</a:t>
            </a:r>
          </a:p>
          <a:p>
            <a:pPr marL="742950" lvl="1" indent="-285750">
              <a:buFont typeface="+mj-lt"/>
              <a:buAutoNum type="arabicPeriod"/>
            </a:pPr>
            <a:r>
              <a:rPr lang="en-GB" sz="1800" dirty="0"/>
              <a:t>Leads to innovation in products and processes, creating competitive advantages.</a:t>
            </a:r>
          </a:p>
          <a:p>
            <a:pPr marL="0" indent="0">
              <a:buNone/>
            </a:pPr>
            <a:r>
              <a:rPr lang="en-GB" sz="1800" b="1" dirty="0"/>
              <a:t>Example:</a:t>
            </a:r>
            <a:r>
              <a:rPr lang="en-GB" sz="1800" dirty="0"/>
              <a:t> </a:t>
            </a:r>
            <a:r>
              <a:rPr lang="en-GB" sz="1800" b="1" dirty="0"/>
              <a:t>IKEA’s Sustainability Strategy:</a:t>
            </a:r>
            <a:r>
              <a:rPr lang="en-GB" sz="1800" dirty="0"/>
              <a:t> IKEA uses the TBL approach to focus on sustainable sourcing, energy efficiency, and social equity, aligning these pillars with its business growth strategy.</a:t>
            </a:r>
          </a:p>
        </p:txBody>
      </p:sp>
    </p:spTree>
    <p:extLst>
      <p:ext uri="{BB962C8B-B14F-4D97-AF65-F5344CB8AC3E}">
        <p14:creationId xmlns:p14="http://schemas.microsoft.com/office/powerpoint/2010/main" val="23282505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97B9-3FCD-49CB-CFDA-7C578E6457FE}"/>
              </a:ext>
            </a:extLst>
          </p:cNvPr>
          <p:cNvSpPr>
            <a:spLocks noGrp="1"/>
          </p:cNvSpPr>
          <p:nvPr>
            <p:ph type="title"/>
          </p:nvPr>
        </p:nvSpPr>
        <p:spPr>
          <a:xfrm>
            <a:off x="609600" y="274638"/>
            <a:ext cx="10972800" cy="1143000"/>
          </a:xfrm>
        </p:spPr>
        <p:txBody>
          <a:bodyPr wrap="square" anchor="ctr">
            <a:normAutofit/>
          </a:bodyPr>
          <a:lstStyle/>
          <a:p>
            <a:pPr>
              <a:lnSpc>
                <a:spcPct val="90000"/>
              </a:lnSpc>
            </a:pPr>
            <a:r>
              <a:rPr lang="en-GB" sz="3700" b="1"/>
              <a:t>Case Study: Triple Bottom Line in Action - The Case of IKEA’s Sustainability Strategy</a:t>
            </a:r>
          </a:p>
        </p:txBody>
      </p:sp>
      <p:sp>
        <p:nvSpPr>
          <p:cNvPr id="3" name="Content Placeholder 2">
            <a:extLst>
              <a:ext uri="{FF2B5EF4-FFF2-40B4-BE49-F238E27FC236}">
                <a16:creationId xmlns:a16="http://schemas.microsoft.com/office/drawing/2014/main" id="{1CD03117-E626-FF81-3A24-6D98CA7F043E}"/>
              </a:ext>
            </a:extLst>
          </p:cNvPr>
          <p:cNvSpPr>
            <a:spLocks noGrp="1"/>
          </p:cNvSpPr>
          <p:nvPr>
            <p:ph sz="half" idx="1"/>
          </p:nvPr>
        </p:nvSpPr>
        <p:spPr>
          <a:xfrm>
            <a:off x="609600" y="1600201"/>
            <a:ext cx="5384800" cy="3989040"/>
          </a:xfrm>
        </p:spPr>
        <p:txBody>
          <a:bodyPr wrap="square" anchor="t">
            <a:normAutofit/>
          </a:bodyPr>
          <a:lstStyle/>
          <a:p>
            <a:pPr marL="0" indent="0">
              <a:lnSpc>
                <a:spcPct val="90000"/>
              </a:lnSpc>
              <a:buNone/>
            </a:pPr>
            <a:r>
              <a:rPr lang="en-GB" sz="2200" b="1" dirty="0"/>
              <a:t>Background: </a:t>
            </a:r>
          </a:p>
          <a:p>
            <a:pPr>
              <a:lnSpc>
                <a:spcPct val="90000"/>
              </a:lnSpc>
            </a:pPr>
            <a:r>
              <a:rPr lang="en-GB" sz="2200" dirty="0"/>
              <a:t>IKEA, the world’s largest furniture retailer, has integrated sustainability into its core business strategy, focusing on People, Planet, and Profit. </a:t>
            </a:r>
          </a:p>
          <a:p>
            <a:pPr>
              <a:lnSpc>
                <a:spcPct val="90000"/>
              </a:lnSpc>
            </a:pPr>
            <a:r>
              <a:rPr lang="en-GB" sz="2200" dirty="0"/>
              <a:t>The company aims to become a fully circular and climate-positive business by 2030</a:t>
            </a:r>
            <a:r>
              <a:rPr lang="en-GB" sz="2200"/>
              <a:t>. </a:t>
            </a:r>
          </a:p>
          <a:p>
            <a:pPr>
              <a:lnSpc>
                <a:spcPct val="90000"/>
              </a:lnSpc>
            </a:pPr>
            <a:r>
              <a:rPr lang="en-GB" sz="2200"/>
              <a:t>This </a:t>
            </a:r>
            <a:r>
              <a:rPr lang="en-GB" sz="2200" dirty="0"/>
              <a:t>case study explores IKEA's initiatives to reduce environmental impact, improve social responsibility, and drive profitable growth.</a:t>
            </a:r>
          </a:p>
        </p:txBody>
      </p:sp>
      <p:pic>
        <p:nvPicPr>
          <p:cNvPr id="5122" name="Picture 2" descr="Inter IKEA Holding - Wikipedia">
            <a:extLst>
              <a:ext uri="{FF2B5EF4-FFF2-40B4-BE49-F238E27FC236}">
                <a16:creationId xmlns:a16="http://schemas.microsoft.com/office/drawing/2014/main" id="{A947F91E-1DE1-4783-7C10-F62B15684D9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97600" y="2517761"/>
            <a:ext cx="5384800" cy="2153920"/>
          </a:xfrm>
          <a:prstGeom prst="rect">
            <a:avLst/>
          </a:prstGeom>
          <a:solidFill>
            <a:srgbClr val="FFFFFF"/>
          </a:solidFill>
        </p:spPr>
      </p:pic>
    </p:spTree>
    <p:extLst>
      <p:ext uri="{BB962C8B-B14F-4D97-AF65-F5344CB8AC3E}">
        <p14:creationId xmlns:p14="http://schemas.microsoft.com/office/powerpoint/2010/main" val="77434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497B9-3FCD-49CB-CFDA-7C578E6457FE}"/>
              </a:ext>
            </a:extLst>
          </p:cNvPr>
          <p:cNvSpPr>
            <a:spLocks noGrp="1"/>
          </p:cNvSpPr>
          <p:nvPr>
            <p:ph type="title"/>
          </p:nvPr>
        </p:nvSpPr>
        <p:spPr/>
        <p:txBody>
          <a:bodyPr/>
          <a:lstStyle/>
          <a:p>
            <a:r>
              <a:rPr lang="en-GB" sz="3200" b="1" dirty="0"/>
              <a:t>Case Study: Triple Bottom Line in Action - The Case of IKEA’s Sustainability Strategy</a:t>
            </a:r>
          </a:p>
        </p:txBody>
      </p:sp>
      <p:sp>
        <p:nvSpPr>
          <p:cNvPr id="3" name="Content Placeholder 2">
            <a:extLst>
              <a:ext uri="{FF2B5EF4-FFF2-40B4-BE49-F238E27FC236}">
                <a16:creationId xmlns:a16="http://schemas.microsoft.com/office/drawing/2014/main" id="{1CD03117-E626-FF81-3A24-6D98CA7F043E}"/>
              </a:ext>
            </a:extLst>
          </p:cNvPr>
          <p:cNvSpPr>
            <a:spLocks noGrp="1"/>
          </p:cNvSpPr>
          <p:nvPr>
            <p:ph idx="1"/>
          </p:nvPr>
        </p:nvSpPr>
        <p:spPr>
          <a:xfrm>
            <a:off x="609600" y="1484784"/>
            <a:ext cx="10972800" cy="4176464"/>
          </a:xfrm>
        </p:spPr>
        <p:txBody>
          <a:bodyPr/>
          <a:lstStyle/>
          <a:p>
            <a:pPr marL="0" indent="0">
              <a:buNone/>
            </a:pPr>
            <a:r>
              <a:rPr lang="en-GB" sz="1500" b="1" dirty="0"/>
              <a:t>Activity Instructions:</a:t>
            </a:r>
          </a:p>
          <a:p>
            <a:pPr>
              <a:buFont typeface="+mj-lt"/>
              <a:buAutoNum type="arabicPeriod"/>
            </a:pPr>
            <a:r>
              <a:rPr lang="en-GB" sz="1500" b="1" dirty="0"/>
              <a:t> </a:t>
            </a:r>
            <a:r>
              <a:rPr lang="en-GB" sz="1500" dirty="0"/>
              <a:t>Divide participants into groups of 2-5 members.</a:t>
            </a:r>
          </a:p>
          <a:p>
            <a:pPr>
              <a:buFont typeface="+mj-lt"/>
              <a:buAutoNum type="arabicPeriod"/>
            </a:pPr>
            <a:r>
              <a:rPr lang="en-GB" sz="1500" b="1" dirty="0"/>
              <a:t>Task 1: Analyse the Triple Bottom Line Components</a:t>
            </a:r>
            <a:endParaRPr lang="en-GB" sz="1500" dirty="0"/>
          </a:p>
          <a:p>
            <a:pPr marL="742950" lvl="1" indent="-285750">
              <a:buFont typeface="+mj-lt"/>
              <a:buAutoNum type="arabicPeriod"/>
            </a:pPr>
            <a:r>
              <a:rPr lang="en-GB" sz="1500" dirty="0"/>
              <a:t>Each group should identify and discuss how IKEA’s strategy aligns with the </a:t>
            </a:r>
            <a:r>
              <a:rPr lang="en-GB" sz="1500" b="1" dirty="0"/>
              <a:t>Triple Bottom Line</a:t>
            </a:r>
            <a:r>
              <a:rPr lang="en-GB" sz="1500" dirty="0"/>
              <a:t> (People, Planet, Profit).</a:t>
            </a:r>
          </a:p>
          <a:p>
            <a:pPr marL="742950" lvl="1" indent="-285750">
              <a:buFont typeface="+mj-lt"/>
              <a:buAutoNum type="arabicPeriod"/>
            </a:pPr>
            <a:r>
              <a:rPr lang="en-GB" sz="1500" dirty="0"/>
              <a:t>Focus on specific initiatives that IKEA has implemented in each category.</a:t>
            </a:r>
          </a:p>
          <a:p>
            <a:pPr>
              <a:buFont typeface="+mj-lt"/>
              <a:buAutoNum type="arabicPeriod"/>
            </a:pPr>
            <a:r>
              <a:rPr lang="en-GB" sz="1500" b="1" dirty="0"/>
              <a:t>Task 2: Identify Challenges and Solutions</a:t>
            </a:r>
            <a:endParaRPr lang="en-GB" sz="1500" dirty="0"/>
          </a:p>
          <a:p>
            <a:pPr marL="742950" lvl="1" indent="-285750">
              <a:buFont typeface="+mj-lt"/>
              <a:buAutoNum type="arabicPeriod"/>
            </a:pPr>
            <a:r>
              <a:rPr lang="en-GB" sz="1500" dirty="0"/>
              <a:t>What challenges might IKEA face in maintaining its sustainability goals while remaining profitable?</a:t>
            </a:r>
          </a:p>
          <a:p>
            <a:pPr marL="742950" lvl="1" indent="-285750">
              <a:buFont typeface="+mj-lt"/>
              <a:buAutoNum type="arabicPeriod"/>
            </a:pPr>
            <a:r>
              <a:rPr lang="en-GB" sz="1500" dirty="0"/>
              <a:t>Suggest strategies or solutions IKEA could adopt to overcome these challenges (e.g., balancing cost with eco-friendly practices).</a:t>
            </a:r>
          </a:p>
          <a:p>
            <a:pPr>
              <a:buFont typeface="+mj-lt"/>
              <a:buAutoNum type="arabicPeriod"/>
            </a:pPr>
            <a:r>
              <a:rPr lang="en-GB" sz="1500" b="1" dirty="0"/>
              <a:t>Task 3: Presentation</a:t>
            </a:r>
            <a:endParaRPr lang="en-GB" sz="1500" dirty="0"/>
          </a:p>
          <a:p>
            <a:pPr marL="742950" lvl="1" indent="-285750">
              <a:buFont typeface="+mj-lt"/>
              <a:buAutoNum type="arabicPeriod"/>
            </a:pPr>
            <a:r>
              <a:rPr lang="en-GB" sz="1500" dirty="0"/>
              <a:t>Each group will present their analysis and solutions to the class.</a:t>
            </a:r>
          </a:p>
          <a:p>
            <a:pPr marL="742950" lvl="1" indent="-285750">
              <a:buFont typeface="+mj-lt"/>
              <a:buAutoNum type="arabicPeriod"/>
            </a:pPr>
            <a:r>
              <a:rPr lang="en-GB" sz="1500" dirty="0"/>
              <a:t>Include the following in your presentation:</a:t>
            </a:r>
          </a:p>
          <a:p>
            <a:pPr marL="1143000" lvl="2" indent="-228600">
              <a:buFont typeface="+mj-lt"/>
              <a:buAutoNum type="arabicPeriod"/>
            </a:pPr>
            <a:r>
              <a:rPr lang="en-GB" sz="1500" dirty="0"/>
              <a:t>How does IKEA’s strategy benefit the People, Planet, and Profit dimensions?</a:t>
            </a:r>
          </a:p>
          <a:p>
            <a:pPr marL="1143000" lvl="2" indent="-228600">
              <a:buFont typeface="+mj-lt"/>
              <a:buAutoNum type="arabicPeriod"/>
            </a:pPr>
            <a:r>
              <a:rPr lang="en-GB" sz="1500" dirty="0"/>
              <a:t>What are the main challenges IKEA faces in this strategy?</a:t>
            </a:r>
          </a:p>
          <a:p>
            <a:pPr marL="1143000" lvl="2" indent="-228600">
              <a:buFont typeface="+mj-lt"/>
              <a:buAutoNum type="arabicPeriod"/>
            </a:pPr>
            <a:r>
              <a:rPr lang="en-GB" sz="1500" dirty="0"/>
              <a:t>What recommendations would you give IKEA to improve or sustain its Triple Bottom Line strategy?</a:t>
            </a:r>
          </a:p>
          <a:p>
            <a:pPr marL="0" indent="0">
              <a:buNone/>
            </a:pPr>
            <a:endParaRPr lang="en-GB" sz="1500" dirty="0"/>
          </a:p>
          <a:p>
            <a:pPr marL="0" indent="0">
              <a:buNone/>
            </a:pPr>
            <a:endParaRPr lang="en-GB" sz="1500" dirty="0"/>
          </a:p>
        </p:txBody>
      </p:sp>
    </p:spTree>
    <p:extLst>
      <p:ext uri="{BB962C8B-B14F-4D97-AF65-F5344CB8AC3E}">
        <p14:creationId xmlns:p14="http://schemas.microsoft.com/office/powerpoint/2010/main" val="36999004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Corporate Social Responsibility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pPr algn="just">
              <a:buClr>
                <a:schemeClr val="tx1"/>
              </a:buClr>
            </a:pPr>
            <a:r>
              <a:rPr lang="en-GB" sz="2500" b="1" dirty="0">
                <a:solidFill>
                  <a:srgbClr val="FF0000"/>
                </a:solidFill>
              </a:rPr>
              <a:t>Corporate social responsibility (CSR) </a:t>
            </a:r>
            <a:r>
              <a:rPr lang="en-GB" sz="2500" dirty="0"/>
              <a:t>is the commitment by organisations to behave ethically and contribute to economic development while improving the quality of life of the workforce and their families as well as the local community and society at large.</a:t>
            </a:r>
          </a:p>
          <a:p>
            <a:pPr algn="just">
              <a:buClr>
                <a:schemeClr val="tx1"/>
              </a:buClr>
            </a:pPr>
            <a:r>
              <a:rPr lang="en-GB" sz="2500" dirty="0"/>
              <a:t>Three reasons why CSR might also be in the interests of a company:</a:t>
            </a:r>
          </a:p>
          <a:p>
            <a:pPr lvl="1" algn="just">
              <a:buClr>
                <a:schemeClr val="tx1"/>
              </a:buClr>
            </a:pPr>
            <a:r>
              <a:rPr lang="en-GB" sz="2400" dirty="0"/>
              <a:t>The </a:t>
            </a:r>
            <a:r>
              <a:rPr lang="en-GB" sz="2400" i="1" dirty="0">
                <a:solidFill>
                  <a:schemeClr val="accent6">
                    <a:lumMod val="50000"/>
                  </a:schemeClr>
                </a:solidFill>
              </a:rPr>
              <a:t>sustainability</a:t>
            </a:r>
            <a:r>
              <a:rPr lang="en-GB" sz="2400" dirty="0"/>
              <a:t> argument - CSR is in firms’ interests due to a mutual interest in sustaining the ecosystem.</a:t>
            </a:r>
          </a:p>
          <a:p>
            <a:pPr lvl="1" algn="just">
              <a:buClr>
                <a:schemeClr val="tx1"/>
              </a:buClr>
            </a:pPr>
            <a:r>
              <a:rPr lang="en-GB" sz="2400" dirty="0"/>
              <a:t>The </a:t>
            </a:r>
            <a:r>
              <a:rPr lang="en-GB" sz="2400" i="1" dirty="0">
                <a:solidFill>
                  <a:srgbClr val="7030A0"/>
                </a:solidFill>
              </a:rPr>
              <a:t>reputation</a:t>
            </a:r>
            <a:r>
              <a:rPr lang="en-GB" sz="2400" dirty="0"/>
              <a:t> argument - CSR enhances a firm’s reputation with consumers and other third parties.</a:t>
            </a:r>
          </a:p>
          <a:p>
            <a:pPr lvl="1" algn="just">
              <a:buClr>
                <a:schemeClr val="tx1"/>
              </a:buClr>
            </a:pPr>
            <a:r>
              <a:rPr lang="en-GB" sz="2400" dirty="0"/>
              <a:t>The </a:t>
            </a:r>
            <a:r>
              <a:rPr lang="en-GB" sz="2400" i="1" dirty="0">
                <a:solidFill>
                  <a:schemeClr val="bg2">
                    <a:lumMod val="50000"/>
                  </a:schemeClr>
                </a:solidFill>
              </a:rPr>
              <a:t>license-to-operate</a:t>
            </a:r>
            <a:r>
              <a:rPr lang="en-GB" sz="2400" dirty="0"/>
              <a:t> argument - to conduct their businesses firms need the support of the constituencies upon which they depend.</a:t>
            </a:r>
          </a:p>
          <a:p>
            <a:pPr marL="0" indent="0" algn="just">
              <a:buNone/>
            </a:pPr>
            <a:endParaRPr lang="en-GB" sz="2700" dirty="0"/>
          </a:p>
        </p:txBody>
      </p:sp>
    </p:spTree>
    <p:extLst>
      <p:ext uri="{BB962C8B-B14F-4D97-AF65-F5344CB8AC3E}">
        <p14:creationId xmlns:p14="http://schemas.microsoft.com/office/powerpoint/2010/main" val="4208978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1000"/>
                                        <p:tgtEl>
                                          <p:spTgt spid="7172">
                                            <p:txEl>
                                              <p:pRg st="2" end="2"/>
                                            </p:txEl>
                                          </p:spTgt>
                                        </p:tgtEl>
                                      </p:cBhvr>
                                    </p:animEffect>
                                    <p:anim calcmode="lin" valueType="num">
                                      <p:cBhvr>
                                        <p:cTn id="20"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172">
                                            <p:txEl>
                                              <p:pRg st="4" end="4"/>
                                            </p:txEl>
                                          </p:spTgt>
                                        </p:tgtEl>
                                        <p:attrNameLst>
                                          <p:attrName>style.visibility</p:attrName>
                                        </p:attrNameLst>
                                      </p:cBhvr>
                                      <p:to>
                                        <p:strVal val="visible"/>
                                      </p:to>
                                    </p:set>
                                    <p:animEffect transition="in" filter="fade">
                                      <p:cBhvr>
                                        <p:cTn id="29" dur="1000"/>
                                        <p:tgtEl>
                                          <p:spTgt spid="7172">
                                            <p:txEl>
                                              <p:pRg st="4" end="4"/>
                                            </p:txEl>
                                          </p:spTgt>
                                        </p:tgtEl>
                                      </p:cBhvr>
                                    </p:animEffect>
                                    <p:anim calcmode="lin" valueType="num">
                                      <p:cBhvr>
                                        <p:cTn id="30"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Corporate Social Responsibility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pPr algn="just">
              <a:buClr>
                <a:schemeClr val="tx1"/>
              </a:buClr>
            </a:pPr>
            <a:r>
              <a:rPr lang="en-GB" sz="2400" dirty="0"/>
              <a:t>CSR involves a company's commitment to act ethically, contribute to economic development, and improve the quality of life of employees, the community, and society. Integrating CSR into strategic management aligns business goals with broader social responsibilities. </a:t>
            </a:r>
          </a:p>
          <a:p>
            <a:pPr algn="just">
              <a:buClr>
                <a:schemeClr val="tx1"/>
              </a:buClr>
            </a:pPr>
            <a:r>
              <a:rPr lang="en-GB" sz="2400" b="1" dirty="0"/>
              <a:t>Why CSR Matters in Strategy</a:t>
            </a:r>
            <a:r>
              <a:rPr lang="en-GB" sz="2400" dirty="0"/>
              <a:t>:</a:t>
            </a:r>
          </a:p>
          <a:p>
            <a:pPr lvl="1" algn="just">
              <a:buClr>
                <a:schemeClr val="tx1"/>
              </a:buClr>
            </a:pPr>
            <a:r>
              <a:rPr lang="en-GB" sz="2400" dirty="0"/>
              <a:t>Enhances brand reputation and trust. </a:t>
            </a:r>
          </a:p>
          <a:p>
            <a:pPr lvl="1" algn="just">
              <a:buClr>
                <a:schemeClr val="tx1"/>
              </a:buClr>
            </a:pPr>
            <a:r>
              <a:rPr lang="en-GB" sz="2400" dirty="0"/>
              <a:t>Helps manage risks related to regulatory compliance, reputation, and stakeholder relationships.</a:t>
            </a:r>
          </a:p>
          <a:p>
            <a:pPr lvl="1" algn="just">
              <a:buClr>
                <a:schemeClr val="tx1"/>
              </a:buClr>
            </a:pPr>
            <a:r>
              <a:rPr lang="en-GB" sz="2400" dirty="0"/>
              <a:t>Drives long-term sustainability and competitive advantage.</a:t>
            </a:r>
          </a:p>
        </p:txBody>
      </p:sp>
    </p:spTree>
    <p:extLst>
      <p:ext uri="{BB962C8B-B14F-4D97-AF65-F5344CB8AC3E}">
        <p14:creationId xmlns:p14="http://schemas.microsoft.com/office/powerpoint/2010/main" val="619385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Effect transition="in" filter="fade">
                                      <p:cBhvr>
                                        <p:cTn id="19" dur="1000"/>
                                        <p:tgtEl>
                                          <p:spTgt spid="7172">
                                            <p:txEl>
                                              <p:pRg st="2" end="2"/>
                                            </p:txEl>
                                          </p:spTgt>
                                        </p:tgtEl>
                                      </p:cBhvr>
                                    </p:animEffect>
                                    <p:anim calcmode="lin" valueType="num">
                                      <p:cBhvr>
                                        <p:cTn id="20"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7172">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172">
                                            <p:txEl>
                                              <p:pRg st="4" end="4"/>
                                            </p:txEl>
                                          </p:spTgt>
                                        </p:tgtEl>
                                        <p:attrNameLst>
                                          <p:attrName>style.visibility</p:attrName>
                                        </p:attrNameLst>
                                      </p:cBhvr>
                                      <p:to>
                                        <p:strVal val="visible"/>
                                      </p:to>
                                    </p:set>
                                    <p:animEffect transition="in" filter="fade">
                                      <p:cBhvr>
                                        <p:cTn id="29" dur="1000"/>
                                        <p:tgtEl>
                                          <p:spTgt spid="7172">
                                            <p:txEl>
                                              <p:pRg st="4" end="4"/>
                                            </p:txEl>
                                          </p:spTgt>
                                        </p:tgtEl>
                                      </p:cBhvr>
                                    </p:animEffect>
                                    <p:anim calcmode="lin" valueType="num">
                                      <p:cBhvr>
                                        <p:cTn id="30"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Carroll’s Pyramid of Corporate Social Responsibility</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pPr marL="0" indent="0" algn="just">
              <a:buClr>
                <a:schemeClr val="tx1"/>
              </a:buClr>
              <a:buNone/>
            </a:pPr>
            <a:r>
              <a:rPr lang="en-GB" sz="2400" b="1" dirty="0"/>
              <a:t>Four Layers of CSR: </a:t>
            </a:r>
          </a:p>
          <a:p>
            <a:pPr algn="just">
              <a:buClr>
                <a:schemeClr val="tx1"/>
              </a:buClr>
            </a:pPr>
            <a:r>
              <a:rPr lang="en-GB" sz="2400" dirty="0"/>
              <a:t>Economic Responsibilities: The foundation of the pyramid; businesses must be profitable to survive and grow.</a:t>
            </a:r>
          </a:p>
          <a:p>
            <a:pPr algn="just">
              <a:buClr>
                <a:schemeClr val="tx1"/>
              </a:buClr>
            </a:pPr>
            <a:r>
              <a:rPr lang="en-GB" sz="2400" dirty="0"/>
              <a:t>Legal Responsibilities: Companies must comply with laws and regulations.</a:t>
            </a:r>
          </a:p>
          <a:p>
            <a:pPr algn="just">
              <a:buClr>
                <a:schemeClr val="tx1"/>
              </a:buClr>
            </a:pPr>
            <a:r>
              <a:rPr lang="en-GB" sz="2400" dirty="0"/>
              <a:t>Ethical Responsibilities: Businesses should act fairly, ethically, and avoid harm, even beyond legal requirements. </a:t>
            </a:r>
          </a:p>
          <a:p>
            <a:pPr algn="just">
              <a:buClr>
                <a:schemeClr val="tx1"/>
              </a:buClr>
            </a:pPr>
            <a:r>
              <a:rPr lang="en-GB" sz="2400" dirty="0"/>
              <a:t>Philanthropic Responsibilities: Voluntary actions to improve society, such as charitable donations and community engagement.</a:t>
            </a:r>
          </a:p>
          <a:p>
            <a:pPr marL="0" indent="0" algn="just">
              <a:buClr>
                <a:schemeClr val="tx1"/>
              </a:buClr>
              <a:buNone/>
            </a:pPr>
            <a:r>
              <a:rPr lang="en-GB" sz="2400" b="1" dirty="0"/>
              <a:t>Hierarchy Importance</a:t>
            </a:r>
            <a:r>
              <a:rPr lang="en-GB" sz="2400" dirty="0"/>
              <a:t>: Companies should meet their economic and legal obligations before pursuing ethical and philanthropic initiatives.</a:t>
            </a:r>
          </a:p>
        </p:txBody>
      </p:sp>
    </p:spTree>
    <p:extLst>
      <p:ext uri="{BB962C8B-B14F-4D97-AF65-F5344CB8AC3E}">
        <p14:creationId xmlns:p14="http://schemas.microsoft.com/office/powerpoint/2010/main" val="2981674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172">
                                            <p:txEl>
                                              <p:pRg st="1" end="1"/>
                                            </p:txEl>
                                          </p:spTgt>
                                        </p:tgtEl>
                                        <p:attrNameLst>
                                          <p:attrName>style.visibility</p:attrName>
                                        </p:attrNameLst>
                                      </p:cBhvr>
                                      <p:to>
                                        <p:strVal val="visible"/>
                                      </p:to>
                                    </p:set>
                                    <p:animEffect transition="in" filter="fade">
                                      <p:cBhvr>
                                        <p:cTn id="14" dur="1000"/>
                                        <p:tgtEl>
                                          <p:spTgt spid="7172">
                                            <p:txEl>
                                              <p:pRg st="1" end="1"/>
                                            </p:txEl>
                                          </p:spTgt>
                                        </p:tgtEl>
                                      </p:cBhvr>
                                    </p:animEffect>
                                    <p:anim calcmode="lin" valueType="num">
                                      <p:cBhvr>
                                        <p:cTn id="15"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17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172">
                                            <p:txEl>
                                              <p:pRg st="2" end="2"/>
                                            </p:txEl>
                                          </p:spTgt>
                                        </p:tgtEl>
                                        <p:attrNameLst>
                                          <p:attrName>style.visibility</p:attrName>
                                        </p:attrNameLst>
                                      </p:cBhvr>
                                      <p:to>
                                        <p:strVal val="visible"/>
                                      </p:to>
                                    </p:set>
                                    <p:animEffect transition="in" filter="fade">
                                      <p:cBhvr>
                                        <p:cTn id="21" dur="1000"/>
                                        <p:tgtEl>
                                          <p:spTgt spid="7172">
                                            <p:txEl>
                                              <p:pRg st="2" end="2"/>
                                            </p:txEl>
                                          </p:spTgt>
                                        </p:tgtEl>
                                      </p:cBhvr>
                                    </p:animEffect>
                                    <p:anim calcmode="lin" valueType="num">
                                      <p:cBhvr>
                                        <p:cTn id="22"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172">
                                            <p:txEl>
                                              <p:pRg st="3" end="3"/>
                                            </p:txEl>
                                          </p:spTgt>
                                        </p:tgtEl>
                                        <p:attrNameLst>
                                          <p:attrName>style.visibility</p:attrName>
                                        </p:attrNameLst>
                                      </p:cBhvr>
                                      <p:to>
                                        <p:strVal val="visible"/>
                                      </p:to>
                                    </p:set>
                                    <p:animEffect transition="in" filter="fade">
                                      <p:cBhvr>
                                        <p:cTn id="28" dur="1000"/>
                                        <p:tgtEl>
                                          <p:spTgt spid="7172">
                                            <p:txEl>
                                              <p:pRg st="3" end="3"/>
                                            </p:txEl>
                                          </p:spTgt>
                                        </p:tgtEl>
                                      </p:cBhvr>
                                    </p:animEffect>
                                    <p:anim calcmode="lin" valueType="num">
                                      <p:cBhvr>
                                        <p:cTn id="29"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17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172">
                                            <p:txEl>
                                              <p:pRg st="4" end="4"/>
                                            </p:txEl>
                                          </p:spTgt>
                                        </p:tgtEl>
                                        <p:attrNameLst>
                                          <p:attrName>style.visibility</p:attrName>
                                        </p:attrNameLst>
                                      </p:cBhvr>
                                      <p:to>
                                        <p:strVal val="visible"/>
                                      </p:to>
                                    </p:set>
                                    <p:animEffect transition="in" filter="fade">
                                      <p:cBhvr>
                                        <p:cTn id="35" dur="1000"/>
                                        <p:tgtEl>
                                          <p:spTgt spid="7172">
                                            <p:txEl>
                                              <p:pRg st="4" end="4"/>
                                            </p:txEl>
                                          </p:spTgt>
                                        </p:tgtEl>
                                      </p:cBhvr>
                                    </p:animEffect>
                                    <p:anim calcmode="lin" valueType="num">
                                      <p:cBhvr>
                                        <p:cTn id="36"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17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7172">
                                            <p:txEl>
                                              <p:pRg st="5" end="5"/>
                                            </p:txEl>
                                          </p:spTgt>
                                        </p:tgtEl>
                                        <p:attrNameLst>
                                          <p:attrName>style.visibility</p:attrName>
                                        </p:attrNameLst>
                                      </p:cBhvr>
                                      <p:to>
                                        <p:strVal val="visible"/>
                                      </p:to>
                                    </p:set>
                                    <p:animEffect transition="in" filter="fade">
                                      <p:cBhvr>
                                        <p:cTn id="42" dur="1000"/>
                                        <p:tgtEl>
                                          <p:spTgt spid="7172">
                                            <p:txEl>
                                              <p:pRg st="5" end="5"/>
                                            </p:txEl>
                                          </p:spTgt>
                                        </p:tgtEl>
                                      </p:cBhvr>
                                    </p:animEffect>
                                    <p:anim calcmode="lin" valueType="num">
                                      <p:cBhvr>
                                        <p:cTn id="43"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172">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p:nvPr>
        </p:nvSpPr>
        <p:spPr>
          <a:xfrm>
            <a:off x="609600" y="274638"/>
            <a:ext cx="10972800" cy="1143000"/>
          </a:xfrm>
        </p:spPr>
        <p:txBody>
          <a:bodyPr wrap="square" anchor="ctr">
            <a:normAutofit/>
          </a:bodyPr>
          <a:lstStyle/>
          <a:p>
            <a:pPr eaLnBrk="1" hangingPunct="1">
              <a:lnSpc>
                <a:spcPct val="90000"/>
              </a:lnSpc>
            </a:pPr>
            <a:r>
              <a:rPr lang="en-GB" altLang="en-US" sz="3700" b="1"/>
              <a:t>Carroll’s Pyramid of Corporate Social Responsibility</a:t>
            </a:r>
          </a:p>
        </p:txBody>
      </p:sp>
      <p:pic>
        <p:nvPicPr>
          <p:cNvPr id="3" name="Picture 2" descr="A pyramid with text on it&#10;&#10;Description automatically generated">
            <a:extLst>
              <a:ext uri="{FF2B5EF4-FFF2-40B4-BE49-F238E27FC236}">
                <a16:creationId xmlns:a16="http://schemas.microsoft.com/office/drawing/2014/main" id="{6F9CA828-A486-D586-89F0-A5D95BF29A94}"/>
              </a:ext>
            </a:extLst>
          </p:cNvPr>
          <p:cNvPicPr>
            <a:picLocks noChangeAspect="1"/>
          </p:cNvPicPr>
          <p:nvPr/>
        </p:nvPicPr>
        <p:blipFill>
          <a:blip r:embed="rId3"/>
          <a:stretch>
            <a:fillRect/>
          </a:stretch>
        </p:blipFill>
        <p:spPr>
          <a:xfrm>
            <a:off x="3035819" y="1600201"/>
            <a:ext cx="6120362" cy="3917032"/>
          </a:xfrm>
          <a:prstGeom prst="rect">
            <a:avLst/>
          </a:prstGeom>
          <a:noFill/>
        </p:spPr>
      </p:pic>
    </p:spTree>
    <p:extLst>
      <p:ext uri="{BB962C8B-B14F-4D97-AF65-F5344CB8AC3E}">
        <p14:creationId xmlns:p14="http://schemas.microsoft.com/office/powerpoint/2010/main" val="13125390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Strategic Integration of CSR</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r>
              <a:rPr lang="en-GB" sz="2000" b="1" dirty="0"/>
              <a:t>Aligning CSR with Business Strategy:</a:t>
            </a:r>
            <a:endParaRPr lang="en-GB" sz="2000" dirty="0"/>
          </a:p>
          <a:p>
            <a:pPr lvl="1"/>
            <a:r>
              <a:rPr lang="en-GB" sz="2000" dirty="0"/>
              <a:t>Integrating CSR into core strategy ensures it is not just an afterthought but a key component of business success.</a:t>
            </a:r>
          </a:p>
          <a:p>
            <a:pPr lvl="1"/>
            <a:r>
              <a:rPr lang="en-GB" sz="2000" dirty="0"/>
              <a:t>Examples include sustainable product development, ethical supply chain management, and employee well-being programs.</a:t>
            </a:r>
          </a:p>
          <a:p>
            <a:r>
              <a:rPr lang="en-GB" sz="2000" b="1" dirty="0"/>
              <a:t>Strategic Benefits of CSR:</a:t>
            </a:r>
            <a:endParaRPr lang="en-GB" sz="2000" dirty="0"/>
          </a:p>
          <a:p>
            <a:pPr lvl="1"/>
            <a:r>
              <a:rPr lang="en-GB" sz="2000" dirty="0"/>
              <a:t>Enhances brand loyalty and customer trust.</a:t>
            </a:r>
          </a:p>
          <a:p>
            <a:pPr lvl="1"/>
            <a:r>
              <a:rPr lang="en-GB" sz="2000" dirty="0"/>
              <a:t>Attracts and retains top talent who seek purpose-driven workplaces.</a:t>
            </a:r>
          </a:p>
          <a:p>
            <a:pPr lvl="1"/>
            <a:r>
              <a:rPr lang="en-GB" sz="2000" dirty="0"/>
              <a:t>Opens new market opportunities, particularly among socially-conscious consumers.</a:t>
            </a:r>
          </a:p>
          <a:p>
            <a:r>
              <a:rPr lang="en-GB" sz="2000" b="1" dirty="0"/>
              <a:t>Example:</a:t>
            </a:r>
            <a:r>
              <a:rPr lang="en-GB" sz="2000" dirty="0"/>
              <a:t> </a:t>
            </a:r>
            <a:r>
              <a:rPr lang="en-GB" sz="2000" b="1" dirty="0"/>
              <a:t>Unilever’s Sustainable Living Plan:</a:t>
            </a:r>
            <a:r>
              <a:rPr lang="en-GB" sz="2000" dirty="0"/>
              <a:t> Aligns CSR initiatives like reducing environmental footprint with core business strategies to drive growth.</a:t>
            </a:r>
          </a:p>
          <a:p>
            <a:pPr marL="0" indent="0" algn="just">
              <a:buClr>
                <a:schemeClr val="tx1"/>
              </a:buClr>
              <a:buNone/>
            </a:pPr>
            <a:r>
              <a:rPr lang="en-GB" sz="2000" dirty="0"/>
              <a:t>.</a:t>
            </a:r>
          </a:p>
        </p:txBody>
      </p:sp>
    </p:spTree>
    <p:extLst>
      <p:ext uri="{BB962C8B-B14F-4D97-AF65-F5344CB8AC3E}">
        <p14:creationId xmlns:p14="http://schemas.microsoft.com/office/powerpoint/2010/main" val="178866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172">
                                            <p:txEl>
                                              <p:pRg st="4" end="4"/>
                                            </p:txEl>
                                          </p:spTgt>
                                        </p:tgtEl>
                                        <p:attrNameLst>
                                          <p:attrName>style.visibility</p:attrName>
                                        </p:attrNameLst>
                                      </p:cBhvr>
                                      <p:to>
                                        <p:strVal val="visible"/>
                                      </p:to>
                                    </p:set>
                                    <p:animEffect transition="in" filter="fade">
                                      <p:cBhvr>
                                        <p:cTn id="29" dur="1000"/>
                                        <p:tgtEl>
                                          <p:spTgt spid="7172">
                                            <p:txEl>
                                              <p:pRg st="4" end="4"/>
                                            </p:txEl>
                                          </p:spTgt>
                                        </p:tgtEl>
                                      </p:cBhvr>
                                    </p:animEffect>
                                    <p:anim calcmode="lin" valueType="num">
                                      <p:cBhvr>
                                        <p:cTn id="30"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72">
                                            <p:txEl>
                                              <p:pRg st="5" end="5"/>
                                            </p:txEl>
                                          </p:spTgt>
                                        </p:tgtEl>
                                        <p:attrNameLst>
                                          <p:attrName>style.visibility</p:attrName>
                                        </p:attrNameLst>
                                      </p:cBhvr>
                                      <p:to>
                                        <p:strVal val="visible"/>
                                      </p:to>
                                    </p:set>
                                    <p:animEffect transition="in" filter="fade">
                                      <p:cBhvr>
                                        <p:cTn id="34" dur="1000"/>
                                        <p:tgtEl>
                                          <p:spTgt spid="7172">
                                            <p:txEl>
                                              <p:pRg st="5" end="5"/>
                                            </p:txEl>
                                          </p:spTgt>
                                        </p:tgtEl>
                                      </p:cBhvr>
                                    </p:animEffect>
                                    <p:anim calcmode="lin" valueType="num">
                                      <p:cBhvr>
                                        <p:cTn id="35"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172">
                                            <p:txEl>
                                              <p:pRg st="6" end="6"/>
                                            </p:txEl>
                                          </p:spTgt>
                                        </p:tgtEl>
                                        <p:attrNameLst>
                                          <p:attrName>style.visibility</p:attrName>
                                        </p:attrNameLst>
                                      </p:cBhvr>
                                      <p:to>
                                        <p:strVal val="visible"/>
                                      </p:to>
                                    </p:set>
                                    <p:animEffect transition="in" filter="fade">
                                      <p:cBhvr>
                                        <p:cTn id="39" dur="1000"/>
                                        <p:tgtEl>
                                          <p:spTgt spid="7172">
                                            <p:txEl>
                                              <p:pRg st="6" end="6"/>
                                            </p:txEl>
                                          </p:spTgt>
                                        </p:tgtEl>
                                      </p:cBhvr>
                                    </p:animEffect>
                                    <p:anim calcmode="lin" valueType="num">
                                      <p:cBhvr>
                                        <p:cTn id="40"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7172">
                                            <p:txEl>
                                              <p:pRg st="7" end="7"/>
                                            </p:txEl>
                                          </p:spTgt>
                                        </p:tgtEl>
                                        <p:attrNameLst>
                                          <p:attrName>style.visibility</p:attrName>
                                        </p:attrNameLst>
                                      </p:cBhvr>
                                      <p:to>
                                        <p:strVal val="visible"/>
                                      </p:to>
                                    </p:set>
                                    <p:animEffect transition="in" filter="fade">
                                      <p:cBhvr>
                                        <p:cTn id="46" dur="1000"/>
                                        <p:tgtEl>
                                          <p:spTgt spid="7172">
                                            <p:txEl>
                                              <p:pRg st="7" end="7"/>
                                            </p:txEl>
                                          </p:spTgt>
                                        </p:tgtEl>
                                      </p:cBhvr>
                                    </p:animEffect>
                                    <p:anim calcmode="lin" valueType="num">
                                      <p:cBhvr>
                                        <p:cTn id="47" dur="1000" fill="hold"/>
                                        <p:tgtEl>
                                          <p:spTgt spid="7172">
                                            <p:txEl>
                                              <p:pRg st="7" end="7"/>
                                            </p:txEl>
                                          </p:spTgt>
                                        </p:tgtEl>
                                        <p:attrNameLst>
                                          <p:attrName>ppt_x</p:attrName>
                                        </p:attrNameLst>
                                      </p:cBhvr>
                                      <p:tavLst>
                                        <p:tav tm="0">
                                          <p:val>
                                            <p:strVal val="#ppt_x"/>
                                          </p:val>
                                        </p:tav>
                                        <p:tav tm="100000">
                                          <p:val>
                                            <p:strVal val="#ppt_x"/>
                                          </p:val>
                                        </p:tav>
                                      </p:tavLst>
                                    </p:anim>
                                    <p:anim calcmode="lin" valueType="num">
                                      <p:cBhvr>
                                        <p:cTn id="48" dur="1000" fill="hold"/>
                                        <p:tgtEl>
                                          <p:spTgt spid="717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7172">
                                            <p:txEl>
                                              <p:pRg st="8" end="8"/>
                                            </p:txEl>
                                          </p:spTgt>
                                        </p:tgtEl>
                                        <p:attrNameLst>
                                          <p:attrName>style.visibility</p:attrName>
                                        </p:attrNameLst>
                                      </p:cBhvr>
                                      <p:to>
                                        <p:strVal val="visible"/>
                                      </p:to>
                                    </p:set>
                                    <p:animEffect transition="in" filter="fade">
                                      <p:cBhvr>
                                        <p:cTn id="53" dur="1000"/>
                                        <p:tgtEl>
                                          <p:spTgt spid="7172">
                                            <p:txEl>
                                              <p:pRg st="8" end="8"/>
                                            </p:txEl>
                                          </p:spTgt>
                                        </p:tgtEl>
                                      </p:cBhvr>
                                    </p:animEffect>
                                    <p:anim calcmode="lin" valueType="num">
                                      <p:cBhvr>
                                        <p:cTn id="54" dur="1000" fill="hold"/>
                                        <p:tgtEl>
                                          <p:spTgt spid="7172">
                                            <p:txEl>
                                              <p:pRg st="8" end="8"/>
                                            </p:txEl>
                                          </p:spTgt>
                                        </p:tgtEl>
                                        <p:attrNameLst>
                                          <p:attrName>ppt_x</p:attrName>
                                        </p:attrNameLst>
                                      </p:cBhvr>
                                      <p:tavLst>
                                        <p:tav tm="0">
                                          <p:val>
                                            <p:strVal val="#ppt_x"/>
                                          </p:val>
                                        </p:tav>
                                        <p:tav tm="100000">
                                          <p:val>
                                            <p:strVal val="#ppt_x"/>
                                          </p:val>
                                        </p:tav>
                                      </p:tavLst>
                                    </p:anim>
                                    <p:anim calcmode="lin" valueType="num">
                                      <p:cBhvr>
                                        <p:cTn id="55" dur="1000" fill="hold"/>
                                        <p:tgtEl>
                                          <p:spTgt spid="7172">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 CSR Driving Strategic Success - Patagonia</a:t>
            </a:r>
          </a:p>
        </p:txBody>
      </p:sp>
      <p:sp>
        <p:nvSpPr>
          <p:cNvPr id="7172" name="Content Placeholder 2">
            <a:extLst>
              <a:ext uri="{FF2B5EF4-FFF2-40B4-BE49-F238E27FC236}">
                <a16:creationId xmlns:a16="http://schemas.microsoft.com/office/drawing/2014/main" id="{0724A76E-155B-47DE-A1DF-4361EF20C5CA}"/>
              </a:ext>
            </a:extLst>
          </p:cNvPr>
          <p:cNvSpPr>
            <a:spLocks noGrp="1"/>
          </p:cNvSpPr>
          <p:nvPr>
            <p:ph idx="4294967295"/>
          </p:nvPr>
        </p:nvSpPr>
        <p:spPr>
          <a:xfrm>
            <a:off x="749405" y="1052736"/>
            <a:ext cx="10693188" cy="4680520"/>
          </a:xfrm>
        </p:spPr>
        <p:txBody>
          <a:bodyPr/>
          <a:lstStyle/>
          <a:p>
            <a:r>
              <a:rPr lang="en-GB" sz="2200" b="1" dirty="0"/>
              <a:t>CSR as a Core Business Strategy:</a:t>
            </a:r>
            <a:endParaRPr lang="en-GB" sz="2200" dirty="0"/>
          </a:p>
          <a:p>
            <a:pPr lvl="1"/>
            <a:r>
              <a:rPr lang="en-GB" sz="2200" dirty="0"/>
              <a:t>Patagonia embeds environmental sustainability into its strategic management, not just as a responsibility but as a market differentiator.</a:t>
            </a:r>
          </a:p>
          <a:p>
            <a:pPr lvl="1"/>
            <a:r>
              <a:rPr lang="en-GB" sz="2200" dirty="0"/>
              <a:t>Initiatives include eco-friendly product lines, supply chain transparency, and activism against environmental degradation.</a:t>
            </a:r>
          </a:p>
          <a:p>
            <a:r>
              <a:rPr lang="en-GB" sz="2200" b="1" dirty="0"/>
              <a:t>Outcomes:</a:t>
            </a:r>
            <a:endParaRPr lang="en-GB" sz="2200" dirty="0"/>
          </a:p>
          <a:p>
            <a:pPr lvl="1"/>
            <a:r>
              <a:rPr lang="en-GB" sz="2200" dirty="0"/>
              <a:t>Strong brand reputation and customer loyalty.</a:t>
            </a:r>
          </a:p>
          <a:p>
            <a:pPr lvl="1"/>
            <a:r>
              <a:rPr lang="en-GB" sz="2200" dirty="0"/>
              <a:t>Reduced environmental impact and contribution to sustainability movements.</a:t>
            </a:r>
          </a:p>
          <a:p>
            <a:pPr lvl="1"/>
            <a:r>
              <a:rPr lang="en-GB" sz="2200" dirty="0"/>
              <a:t>Profitable growth aligned with social and environmental goals.</a:t>
            </a:r>
          </a:p>
        </p:txBody>
      </p:sp>
    </p:spTree>
    <p:extLst>
      <p:ext uri="{BB962C8B-B14F-4D97-AF65-F5344CB8AC3E}">
        <p14:creationId xmlns:p14="http://schemas.microsoft.com/office/powerpoint/2010/main" val="3022596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Effect transition="in" filter="fade">
                                      <p:cBhvr>
                                        <p:cTn id="7" dur="1000"/>
                                        <p:tgtEl>
                                          <p:spTgt spid="7172">
                                            <p:txEl>
                                              <p:pRg st="0" end="0"/>
                                            </p:txEl>
                                          </p:spTgt>
                                        </p:tgtEl>
                                      </p:cBhvr>
                                    </p:animEffect>
                                    <p:anim calcmode="lin" valueType="num">
                                      <p:cBhvr>
                                        <p:cTn id="8" dur="1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172">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172">
                                            <p:txEl>
                                              <p:pRg st="1" end="1"/>
                                            </p:txEl>
                                          </p:spTgt>
                                        </p:tgtEl>
                                        <p:attrNameLst>
                                          <p:attrName>style.visibility</p:attrName>
                                        </p:attrNameLst>
                                      </p:cBhvr>
                                      <p:to>
                                        <p:strVal val="visible"/>
                                      </p:to>
                                    </p:set>
                                    <p:animEffect transition="in" filter="fade">
                                      <p:cBhvr>
                                        <p:cTn id="12" dur="1000"/>
                                        <p:tgtEl>
                                          <p:spTgt spid="7172">
                                            <p:txEl>
                                              <p:pRg st="1" end="1"/>
                                            </p:txEl>
                                          </p:spTgt>
                                        </p:tgtEl>
                                      </p:cBhvr>
                                    </p:animEffect>
                                    <p:anim calcmode="lin" valueType="num">
                                      <p:cBhvr>
                                        <p:cTn id="13" dur="1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172">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172">
                                            <p:txEl>
                                              <p:pRg st="2" end="2"/>
                                            </p:txEl>
                                          </p:spTgt>
                                        </p:tgtEl>
                                        <p:attrNameLst>
                                          <p:attrName>style.visibility</p:attrName>
                                        </p:attrNameLst>
                                      </p:cBhvr>
                                      <p:to>
                                        <p:strVal val="visible"/>
                                      </p:to>
                                    </p:set>
                                    <p:animEffect transition="in" filter="fade">
                                      <p:cBhvr>
                                        <p:cTn id="17" dur="1000"/>
                                        <p:tgtEl>
                                          <p:spTgt spid="7172">
                                            <p:txEl>
                                              <p:pRg st="2" end="2"/>
                                            </p:txEl>
                                          </p:spTgt>
                                        </p:tgtEl>
                                      </p:cBhvr>
                                    </p:animEffect>
                                    <p:anim calcmode="lin" valueType="num">
                                      <p:cBhvr>
                                        <p:cTn id="18" dur="1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17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7172">
                                            <p:txEl>
                                              <p:pRg st="3" end="3"/>
                                            </p:txEl>
                                          </p:spTgt>
                                        </p:tgtEl>
                                        <p:attrNameLst>
                                          <p:attrName>style.visibility</p:attrName>
                                        </p:attrNameLst>
                                      </p:cBhvr>
                                      <p:to>
                                        <p:strVal val="visible"/>
                                      </p:to>
                                    </p:set>
                                    <p:animEffect transition="in" filter="fade">
                                      <p:cBhvr>
                                        <p:cTn id="24" dur="1000"/>
                                        <p:tgtEl>
                                          <p:spTgt spid="7172">
                                            <p:txEl>
                                              <p:pRg st="3" end="3"/>
                                            </p:txEl>
                                          </p:spTgt>
                                        </p:tgtEl>
                                      </p:cBhvr>
                                    </p:animEffect>
                                    <p:anim calcmode="lin" valueType="num">
                                      <p:cBhvr>
                                        <p:cTn id="25" dur="1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7172">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172">
                                            <p:txEl>
                                              <p:pRg st="4" end="4"/>
                                            </p:txEl>
                                          </p:spTgt>
                                        </p:tgtEl>
                                        <p:attrNameLst>
                                          <p:attrName>style.visibility</p:attrName>
                                        </p:attrNameLst>
                                      </p:cBhvr>
                                      <p:to>
                                        <p:strVal val="visible"/>
                                      </p:to>
                                    </p:set>
                                    <p:animEffect transition="in" filter="fade">
                                      <p:cBhvr>
                                        <p:cTn id="29" dur="1000"/>
                                        <p:tgtEl>
                                          <p:spTgt spid="7172">
                                            <p:txEl>
                                              <p:pRg st="4" end="4"/>
                                            </p:txEl>
                                          </p:spTgt>
                                        </p:tgtEl>
                                      </p:cBhvr>
                                    </p:animEffect>
                                    <p:anim calcmode="lin" valueType="num">
                                      <p:cBhvr>
                                        <p:cTn id="30" dur="1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7172">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7172">
                                            <p:txEl>
                                              <p:pRg st="5" end="5"/>
                                            </p:txEl>
                                          </p:spTgt>
                                        </p:tgtEl>
                                        <p:attrNameLst>
                                          <p:attrName>style.visibility</p:attrName>
                                        </p:attrNameLst>
                                      </p:cBhvr>
                                      <p:to>
                                        <p:strVal val="visible"/>
                                      </p:to>
                                    </p:set>
                                    <p:animEffect transition="in" filter="fade">
                                      <p:cBhvr>
                                        <p:cTn id="34" dur="1000"/>
                                        <p:tgtEl>
                                          <p:spTgt spid="7172">
                                            <p:txEl>
                                              <p:pRg st="5" end="5"/>
                                            </p:txEl>
                                          </p:spTgt>
                                        </p:tgtEl>
                                      </p:cBhvr>
                                    </p:animEffect>
                                    <p:anim calcmode="lin" valueType="num">
                                      <p:cBhvr>
                                        <p:cTn id="35" dur="1000" fill="hold"/>
                                        <p:tgtEl>
                                          <p:spTgt spid="7172">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7172">
                                            <p:txEl>
                                              <p:pRg st="5" end="5"/>
                                            </p:txEl>
                                          </p:spTgt>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7172">
                                            <p:txEl>
                                              <p:pRg st="6" end="6"/>
                                            </p:txEl>
                                          </p:spTgt>
                                        </p:tgtEl>
                                        <p:attrNameLst>
                                          <p:attrName>style.visibility</p:attrName>
                                        </p:attrNameLst>
                                      </p:cBhvr>
                                      <p:to>
                                        <p:strVal val="visible"/>
                                      </p:to>
                                    </p:set>
                                    <p:animEffect transition="in" filter="fade">
                                      <p:cBhvr>
                                        <p:cTn id="39" dur="1000"/>
                                        <p:tgtEl>
                                          <p:spTgt spid="7172">
                                            <p:txEl>
                                              <p:pRg st="6" end="6"/>
                                            </p:txEl>
                                          </p:spTgt>
                                        </p:tgtEl>
                                      </p:cBhvr>
                                    </p:animEffect>
                                    <p:anim calcmode="lin" valueType="num">
                                      <p:cBhvr>
                                        <p:cTn id="40" dur="1000" fill="hold"/>
                                        <p:tgtEl>
                                          <p:spTgt spid="7172">
                                            <p:txEl>
                                              <p:pRg st="6" end="6"/>
                                            </p:txEl>
                                          </p:spTgt>
                                        </p:tgtEl>
                                        <p:attrNameLst>
                                          <p:attrName>ppt_x</p:attrName>
                                        </p:attrNameLst>
                                      </p:cBhvr>
                                      <p:tavLst>
                                        <p:tav tm="0">
                                          <p:val>
                                            <p:strVal val="#ppt_x"/>
                                          </p:val>
                                        </p:tav>
                                        <p:tav tm="100000">
                                          <p:val>
                                            <p:strVal val="#ppt_x"/>
                                          </p:val>
                                        </p:tav>
                                      </p:tavLst>
                                    </p:anim>
                                    <p:anim calcmode="lin" valueType="num">
                                      <p:cBhvr>
                                        <p:cTn id="41" dur="1000" fill="hold"/>
                                        <p:tgtEl>
                                          <p:spTgt spid="7172">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Good &amp; Poor CSR Practices</a:t>
            </a:r>
          </a:p>
        </p:txBody>
      </p:sp>
      <p:pic>
        <p:nvPicPr>
          <p:cNvPr id="3" name="Picture 2" descr="Shape&#10;&#10;Description automatically generated with medium confidence">
            <a:extLst>
              <a:ext uri="{FF2B5EF4-FFF2-40B4-BE49-F238E27FC236}">
                <a16:creationId xmlns:a16="http://schemas.microsoft.com/office/drawing/2014/main" id="{CA77D11E-1B66-7029-192E-38825DFB6B2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88088" y="2668456"/>
            <a:ext cx="4274720" cy="1521088"/>
          </a:xfrm>
          <a:prstGeom prst="rect">
            <a:avLst/>
          </a:prstGeom>
        </p:spPr>
      </p:pic>
      <p:pic>
        <p:nvPicPr>
          <p:cNvPr id="5" name="Picture 4" descr="Shape&#10;&#10;Description automatically generated with medium confidence">
            <a:extLst>
              <a:ext uri="{FF2B5EF4-FFF2-40B4-BE49-F238E27FC236}">
                <a16:creationId xmlns:a16="http://schemas.microsoft.com/office/drawing/2014/main" id="{0B0D72EF-1542-D27E-AA6A-65EFDF36AD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5480" y="1844824"/>
            <a:ext cx="3648675" cy="2458580"/>
          </a:xfrm>
          <a:prstGeom prst="rect">
            <a:avLst/>
          </a:prstGeom>
        </p:spPr>
      </p:pic>
    </p:spTree>
    <p:extLst>
      <p:ext uri="{BB962C8B-B14F-4D97-AF65-F5344CB8AC3E}">
        <p14:creationId xmlns:p14="http://schemas.microsoft.com/office/powerpoint/2010/main" val="2785707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How Adidas Turns Plastic Bottles Into Shoes</a:t>
            </a:r>
          </a:p>
        </p:txBody>
      </p:sp>
      <p:sp>
        <p:nvSpPr>
          <p:cNvPr id="3" name="TextBox 2">
            <a:extLst>
              <a:ext uri="{FF2B5EF4-FFF2-40B4-BE49-F238E27FC236}">
                <a16:creationId xmlns:a16="http://schemas.microsoft.com/office/drawing/2014/main" id="{B564F333-6F26-8D5B-074F-FB79387F1EC8}"/>
              </a:ext>
            </a:extLst>
          </p:cNvPr>
          <p:cNvSpPr txBox="1"/>
          <p:nvPr/>
        </p:nvSpPr>
        <p:spPr>
          <a:xfrm>
            <a:off x="3048000" y="5373216"/>
            <a:ext cx="6096000" cy="369332"/>
          </a:xfrm>
          <a:prstGeom prst="rect">
            <a:avLst/>
          </a:prstGeom>
          <a:noFill/>
        </p:spPr>
        <p:txBody>
          <a:bodyPr wrap="square">
            <a:spAutoFit/>
          </a:bodyPr>
          <a:lstStyle/>
          <a:p>
            <a:pPr algn="ctr"/>
            <a:r>
              <a:rPr lang="en-GB" dirty="0">
                <a:hlinkClick r:id="rId4"/>
              </a:rPr>
              <a:t>https://www.youtube.com/watch?v=pJBRqespiOA</a:t>
            </a:r>
            <a:r>
              <a:rPr lang="en-GB" dirty="0"/>
              <a:t> </a:t>
            </a:r>
          </a:p>
        </p:txBody>
      </p:sp>
      <p:pic>
        <p:nvPicPr>
          <p:cNvPr id="2" name="Online Media 1" title="How Adidas Turns Plastic Bottles Into Shoes">
            <a:hlinkClick r:id="" action="ppaction://media"/>
            <a:extLst>
              <a:ext uri="{FF2B5EF4-FFF2-40B4-BE49-F238E27FC236}">
                <a16:creationId xmlns:a16="http://schemas.microsoft.com/office/drawing/2014/main" id="{B86BC60F-36C8-8608-2997-A81A4642B1E1}"/>
              </a:ext>
            </a:extLst>
          </p:cNvPr>
          <p:cNvPicPr>
            <a:picLocks noRot="1" noChangeAspect="1"/>
          </p:cNvPicPr>
          <p:nvPr>
            <a:videoFile r:link="rId1"/>
          </p:nvPr>
        </p:nvPicPr>
        <p:blipFill>
          <a:blip r:embed="rId5"/>
          <a:stretch>
            <a:fillRect/>
          </a:stretch>
        </p:blipFill>
        <p:spPr>
          <a:xfrm>
            <a:off x="2279576" y="980728"/>
            <a:ext cx="7776864" cy="4393929"/>
          </a:xfrm>
          <a:prstGeom prst="rect">
            <a:avLst/>
          </a:prstGeom>
        </p:spPr>
      </p:pic>
    </p:spTree>
    <p:extLst>
      <p:ext uri="{BB962C8B-B14F-4D97-AF65-F5344CB8AC3E}">
        <p14:creationId xmlns:p14="http://schemas.microsoft.com/office/powerpoint/2010/main" val="2625753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Walk in My Shoes: Nike's Sweatshops</a:t>
            </a:r>
          </a:p>
        </p:txBody>
      </p:sp>
      <p:sp>
        <p:nvSpPr>
          <p:cNvPr id="3" name="TextBox 2">
            <a:extLst>
              <a:ext uri="{FF2B5EF4-FFF2-40B4-BE49-F238E27FC236}">
                <a16:creationId xmlns:a16="http://schemas.microsoft.com/office/drawing/2014/main" id="{B564F333-6F26-8D5B-074F-FB79387F1EC8}"/>
              </a:ext>
            </a:extLst>
          </p:cNvPr>
          <p:cNvSpPr txBox="1"/>
          <p:nvPr/>
        </p:nvSpPr>
        <p:spPr>
          <a:xfrm>
            <a:off x="3048000" y="5373216"/>
            <a:ext cx="6096000" cy="369332"/>
          </a:xfrm>
          <a:prstGeom prst="rect">
            <a:avLst/>
          </a:prstGeom>
          <a:noFill/>
        </p:spPr>
        <p:txBody>
          <a:bodyPr wrap="square">
            <a:spAutoFit/>
          </a:bodyPr>
          <a:lstStyle/>
          <a:p>
            <a:pPr algn="ctr"/>
            <a:r>
              <a:rPr lang="en-GB" dirty="0">
                <a:hlinkClick r:id="rId4"/>
              </a:rPr>
              <a:t>https://www.youtube.com/watch?v=2no2L-5-yfI</a:t>
            </a:r>
            <a:r>
              <a:rPr lang="en-GB" dirty="0"/>
              <a:t> </a:t>
            </a:r>
          </a:p>
        </p:txBody>
      </p:sp>
      <p:pic>
        <p:nvPicPr>
          <p:cNvPr id="4" name="Online Media 3" title="Walk in My Shoes: Nike's Sweatshops (A Culture Jamming Documentary) | Bonettwork">
            <a:hlinkClick r:id="" action="ppaction://media"/>
            <a:extLst>
              <a:ext uri="{FF2B5EF4-FFF2-40B4-BE49-F238E27FC236}">
                <a16:creationId xmlns:a16="http://schemas.microsoft.com/office/drawing/2014/main" id="{7574AEB2-652F-D769-63B8-E7E84A72093B}"/>
              </a:ext>
            </a:extLst>
          </p:cNvPr>
          <p:cNvPicPr>
            <a:picLocks noRot="1" noChangeAspect="1"/>
          </p:cNvPicPr>
          <p:nvPr>
            <a:videoFile r:link="rId1"/>
          </p:nvPr>
        </p:nvPicPr>
        <p:blipFill>
          <a:blip r:embed="rId5"/>
          <a:stretch>
            <a:fillRect/>
          </a:stretch>
        </p:blipFill>
        <p:spPr>
          <a:xfrm>
            <a:off x="2160098" y="885306"/>
            <a:ext cx="7871804" cy="4447569"/>
          </a:xfrm>
          <a:prstGeom prst="rect">
            <a:avLst/>
          </a:prstGeom>
        </p:spPr>
      </p:pic>
    </p:spTree>
    <p:extLst>
      <p:ext uri="{BB962C8B-B14F-4D97-AF65-F5344CB8AC3E}">
        <p14:creationId xmlns:p14="http://schemas.microsoft.com/office/powerpoint/2010/main" val="3731833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756252" y="836712"/>
            <a:ext cx="10679496" cy="3528392"/>
          </a:xfrm>
        </p:spPr>
        <p:txBody>
          <a:bodyPr/>
          <a:lstStyle/>
          <a:p>
            <a:pPr algn="just" eaLnBrk="1" hangingPunct="1"/>
            <a:r>
              <a:rPr lang="en-GB" altLang="en-US" sz="3000" dirty="0">
                <a:latin typeface="Arial" panose="020B0604020202020204" pitchFamily="34" charset="0"/>
                <a:cs typeface="Arial" panose="020B0604020202020204" pitchFamily="34" charset="0"/>
              </a:rPr>
              <a:t>1. Since long-run profitability requires that a firm is sensitive to the interests of its customers, employees, suppliers, and society-at-large, whether a firm is run in the interests of its shareholders or its stakeholders makes no real difference. Do you agree? Are there situations where shareholder and stakeholder interests diverge?</a:t>
            </a:r>
          </a:p>
        </p:txBody>
      </p:sp>
      <p:sp>
        <p:nvSpPr>
          <p:cNvPr id="5" name="Title 1">
            <a:extLst>
              <a:ext uri="{FF2B5EF4-FFF2-40B4-BE49-F238E27FC236}">
                <a16:creationId xmlns:a16="http://schemas.microsoft.com/office/drawing/2014/main" id="{BE795394-C2EC-4665-A6C4-1D6E02EDD767}"/>
              </a:ext>
            </a:extLst>
          </p:cNvPr>
          <p:cNvSpPr txBox="1">
            <a:spLocks/>
          </p:cNvSpPr>
          <p:nvPr/>
        </p:nvSpPr>
        <p:spPr bwMode="auto">
          <a:xfrm>
            <a:off x="551384" y="0"/>
            <a:ext cx="1108923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a:lstStyle>
          <a:p>
            <a:pPr eaLnBrk="1" hangingPunct="1"/>
            <a:r>
              <a:rPr lang="en-GB" altLang="en-US" sz="3200" b="1" dirty="0">
                <a:solidFill>
                  <a:schemeClr val="tx2">
                    <a:lumMod val="75000"/>
                  </a:schemeClr>
                </a:solidFill>
              </a:rPr>
              <a:t>Question?</a:t>
            </a:r>
          </a:p>
        </p:txBody>
      </p:sp>
      <p:pic>
        <p:nvPicPr>
          <p:cNvPr id="3" name="Picture 2">
            <a:extLst>
              <a:ext uri="{FF2B5EF4-FFF2-40B4-BE49-F238E27FC236}">
                <a16:creationId xmlns:a16="http://schemas.microsoft.com/office/drawing/2014/main" id="{671F3BF7-5621-47FB-8873-F8C34A6944D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92144" y="3573016"/>
            <a:ext cx="2254560" cy="2132856"/>
          </a:xfrm>
          <a:prstGeom prst="rect">
            <a:avLst/>
          </a:prstGeom>
        </p:spPr>
      </p:pic>
    </p:spTree>
    <p:extLst>
      <p:ext uri="{BB962C8B-B14F-4D97-AF65-F5344CB8AC3E}">
        <p14:creationId xmlns:p14="http://schemas.microsoft.com/office/powerpoint/2010/main" val="2400268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171"/>
                                        </p:tgtEl>
                                        <p:attrNameLst>
                                          <p:attrName>style.visibility</p:attrName>
                                        </p:attrNameLst>
                                      </p:cBhvr>
                                      <p:to>
                                        <p:strVal val="visible"/>
                                      </p:to>
                                    </p:set>
                                    <p:animEffect transition="in" filter="fade">
                                      <p:cBhvr>
                                        <p:cTn id="7" dur="1000"/>
                                        <p:tgtEl>
                                          <p:spTgt spid="7171"/>
                                        </p:tgtEl>
                                      </p:cBhvr>
                                    </p:animEffect>
                                    <p:anim calcmode="lin" valueType="num">
                                      <p:cBhvr>
                                        <p:cTn id="8" dur="1000" fill="hold"/>
                                        <p:tgtEl>
                                          <p:spTgt spid="7171"/>
                                        </p:tgtEl>
                                        <p:attrNameLst>
                                          <p:attrName>ppt_x</p:attrName>
                                        </p:attrNameLst>
                                      </p:cBhvr>
                                      <p:tavLst>
                                        <p:tav tm="0">
                                          <p:val>
                                            <p:strVal val="#ppt_x"/>
                                          </p:val>
                                        </p:tav>
                                        <p:tav tm="100000">
                                          <p:val>
                                            <p:strVal val="#ppt_x"/>
                                          </p:val>
                                        </p:tav>
                                      </p:tavLst>
                                    </p:anim>
                                    <p:anim calcmode="lin" valueType="num">
                                      <p:cBhvr>
                                        <p:cTn id="9" dur="1000" fill="hold"/>
                                        <p:tgtEl>
                                          <p:spTgt spid="71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200" b="1" dirty="0">
                <a:solidFill>
                  <a:schemeClr val="tx2">
                    <a:lumMod val="75000"/>
                  </a:schemeClr>
                </a:solidFill>
              </a:rPr>
              <a:t>Case Study</a:t>
            </a:r>
          </a:p>
        </p:txBody>
      </p:sp>
      <p:pic>
        <p:nvPicPr>
          <p:cNvPr id="4" name="Picture 3" descr="A picture containing drawing, food&#10;&#10;Description automatically generated">
            <a:extLst>
              <a:ext uri="{FF2B5EF4-FFF2-40B4-BE49-F238E27FC236}">
                <a16:creationId xmlns:a16="http://schemas.microsoft.com/office/drawing/2014/main" id="{866AD532-6D6D-47DB-A44E-64E25686C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5700" y="1411689"/>
            <a:ext cx="5400600" cy="3026511"/>
          </a:xfrm>
          <a:prstGeom prst="rect">
            <a:avLst/>
          </a:prstGeom>
        </p:spPr>
      </p:pic>
      <p:sp>
        <p:nvSpPr>
          <p:cNvPr id="5" name="Content Placeholder 2">
            <a:extLst>
              <a:ext uri="{FF2B5EF4-FFF2-40B4-BE49-F238E27FC236}">
                <a16:creationId xmlns:a16="http://schemas.microsoft.com/office/drawing/2014/main" id="{2C8FA492-45D3-451B-AF33-F4560BE3A080}"/>
              </a:ext>
            </a:extLst>
          </p:cNvPr>
          <p:cNvSpPr txBox="1">
            <a:spLocks/>
          </p:cNvSpPr>
          <p:nvPr/>
        </p:nvSpPr>
        <p:spPr bwMode="auto">
          <a:xfrm>
            <a:off x="263352" y="1143000"/>
            <a:ext cx="11593288" cy="7018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Clr>
                <a:schemeClr val="tx1"/>
              </a:buClr>
              <a:buNone/>
            </a:pPr>
            <a:r>
              <a:rPr lang="en-GB" sz="2600" b="1" dirty="0"/>
              <a:t>Coca Cola Sustainability </a:t>
            </a:r>
          </a:p>
        </p:txBody>
      </p:sp>
      <p:sp>
        <p:nvSpPr>
          <p:cNvPr id="10" name="Content Placeholder 2">
            <a:extLst>
              <a:ext uri="{FF2B5EF4-FFF2-40B4-BE49-F238E27FC236}">
                <a16:creationId xmlns:a16="http://schemas.microsoft.com/office/drawing/2014/main" id="{F533E770-8288-4CA1-9410-E940EE9A57F9}"/>
              </a:ext>
            </a:extLst>
          </p:cNvPr>
          <p:cNvSpPr txBox="1">
            <a:spLocks/>
          </p:cNvSpPr>
          <p:nvPr/>
        </p:nvSpPr>
        <p:spPr bwMode="auto">
          <a:xfrm>
            <a:off x="911424" y="4005064"/>
            <a:ext cx="10369152"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buAutoNum type="arabicPeriod"/>
            </a:pPr>
            <a:r>
              <a:rPr lang="en-GB" sz="2800" dirty="0"/>
              <a:t>Why does Coca Cola keep preparing sustainability report?</a:t>
            </a:r>
          </a:p>
          <a:p>
            <a:pPr algn="just">
              <a:buAutoNum type="arabicPeriod"/>
            </a:pPr>
            <a:r>
              <a:rPr lang="en-GB" sz="2800" dirty="0"/>
              <a:t>How does Coca-Cola integrate sustainability into their operations?</a:t>
            </a:r>
          </a:p>
        </p:txBody>
      </p:sp>
    </p:spTree>
    <p:extLst>
      <p:ext uri="{BB962C8B-B14F-4D97-AF65-F5344CB8AC3E}">
        <p14:creationId xmlns:p14="http://schemas.microsoft.com/office/powerpoint/2010/main" val="146006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Any Questions?</a:t>
            </a:r>
          </a:p>
        </p:txBody>
      </p:sp>
      <p:pic>
        <p:nvPicPr>
          <p:cNvPr id="4" name="Picture 3">
            <a:extLst>
              <a:ext uri="{FF2B5EF4-FFF2-40B4-BE49-F238E27FC236}">
                <a16:creationId xmlns:a16="http://schemas.microsoft.com/office/drawing/2014/main" id="{02581647-D630-488B-A847-C58C019C659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28248" y="2027237"/>
            <a:ext cx="2573338" cy="2803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A380AC12-6F12-41E4-ADF8-C374BD53E9B5}"/>
              </a:ext>
            </a:extLst>
          </p:cNvPr>
          <p:cNvSpPr txBox="1">
            <a:spLocks noChangeArrowheads="1"/>
          </p:cNvSpPr>
          <p:nvPr/>
        </p:nvSpPr>
        <p:spPr bwMode="auto">
          <a:xfrm>
            <a:off x="1631504" y="2954337"/>
            <a:ext cx="4221163"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SzPct val="100000"/>
              <a:buFont typeface="Symbol" panose="05050102010706020507" pitchFamily="18" charset="2"/>
              <a:buChar char=""/>
              <a:defRPr sz="2400">
                <a:solidFill>
                  <a:schemeClr val="tx2"/>
                </a:solidFill>
                <a:latin typeface="Candara" panose="020E0502030303020204" pitchFamily="34" charset="0"/>
              </a:defRPr>
            </a:lvl1pPr>
            <a:lvl2pPr marL="576263" indent="-273050">
              <a:spcBef>
                <a:spcPct val="20000"/>
              </a:spcBef>
              <a:buClr>
                <a:schemeClr val="accent1"/>
              </a:buClr>
              <a:buSzPct val="100000"/>
              <a:buFont typeface="Symbol" panose="05050102010706020507" pitchFamily="18" charset="2"/>
              <a:buChar char=""/>
              <a:defRPr sz="2200">
                <a:solidFill>
                  <a:schemeClr val="tx2"/>
                </a:solidFill>
                <a:latin typeface="Candara" panose="020E0502030303020204" pitchFamily="34" charset="0"/>
              </a:defRPr>
            </a:lvl2pPr>
            <a:lvl3pPr marL="855663" indent="-228600">
              <a:spcBef>
                <a:spcPct val="20000"/>
              </a:spcBef>
              <a:buClr>
                <a:schemeClr val="accent1"/>
              </a:buClr>
              <a:buSzPct val="100000"/>
              <a:buFont typeface="Symbol" panose="05050102010706020507" pitchFamily="18" charset="2"/>
              <a:buChar char=""/>
              <a:defRPr sz="2000">
                <a:solidFill>
                  <a:schemeClr val="tx2"/>
                </a:solidFill>
                <a:latin typeface="Candara" panose="020E0502030303020204" pitchFamily="34" charset="0"/>
              </a:defRPr>
            </a:lvl3pPr>
            <a:lvl4pPr marL="1143000" indent="-228600">
              <a:spcBef>
                <a:spcPct val="20000"/>
              </a:spcBef>
              <a:buClr>
                <a:schemeClr val="accent1"/>
              </a:buClr>
              <a:buSzPct val="100000"/>
              <a:buFont typeface="Symbol" panose="05050102010706020507" pitchFamily="18" charset="2"/>
              <a:buChar char=""/>
              <a:defRPr>
                <a:solidFill>
                  <a:schemeClr val="tx2"/>
                </a:solidFill>
                <a:latin typeface="Candara" panose="020E0502030303020204" pitchFamily="34" charset="0"/>
              </a:defRPr>
            </a:lvl4pPr>
            <a:lvl5pPr marL="1462088" indent="-228600">
              <a:spcBef>
                <a:spcPct val="20000"/>
              </a:spcBef>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5pPr>
            <a:lvl6pPr marL="19192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6pPr>
            <a:lvl7pPr marL="23764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7pPr>
            <a:lvl8pPr marL="28336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8pPr>
            <a:lvl9pPr marL="3290888" indent="-228600" eaLnBrk="0" fontAlgn="base" hangingPunct="0">
              <a:spcBef>
                <a:spcPct val="20000"/>
              </a:spcBef>
              <a:spcAft>
                <a:spcPct val="0"/>
              </a:spcAft>
              <a:buClr>
                <a:schemeClr val="accent1"/>
              </a:buClr>
              <a:buSzPct val="100000"/>
              <a:buFont typeface="Symbol" panose="05050102010706020507" pitchFamily="18" charset="2"/>
              <a:buChar char=""/>
              <a:defRPr sz="1600">
                <a:solidFill>
                  <a:schemeClr val="tx2"/>
                </a:solidFill>
                <a:latin typeface="Candara" panose="020E0502030303020204" pitchFamily="34" charset="0"/>
              </a:defRPr>
            </a:lvl9pPr>
          </a:lstStyle>
          <a:p>
            <a:pPr algn="ctr" eaLnBrk="1" hangingPunct="1">
              <a:buFont typeface="Symbol" panose="05050102010706020507" pitchFamily="18" charset="2"/>
              <a:buNone/>
            </a:pPr>
            <a:r>
              <a:rPr lang="en-GB" altLang="en-US" sz="4400" dirty="0">
                <a:solidFill>
                  <a:schemeClr val="tx1"/>
                </a:solidFill>
              </a:rPr>
              <a:t>Thank You </a:t>
            </a:r>
            <a:r>
              <a:rPr lang="en-GB" altLang="en-US" sz="4400" dirty="0">
                <a:solidFill>
                  <a:schemeClr val="tx1"/>
                </a:solidFill>
                <a:sym typeface="Wingdings" panose="05000000000000000000" pitchFamily="2" charset="2"/>
              </a:rPr>
              <a:t> </a:t>
            </a:r>
          </a:p>
          <a:p>
            <a:pPr algn="just" eaLnBrk="1" hangingPunct="1">
              <a:buFont typeface="Symbol" panose="05050102010706020507" pitchFamily="18" charset="2"/>
              <a:buNone/>
            </a:pPr>
            <a:endParaRPr lang="en-GB" altLang="en-US" sz="3200" dirty="0"/>
          </a:p>
          <a:p>
            <a:pPr algn="just" eaLnBrk="1" hangingPunct="1">
              <a:buFont typeface="Symbol" panose="05050102010706020507" pitchFamily="18" charset="2"/>
              <a:buNone/>
            </a:pPr>
            <a:endParaRPr lang="en-GB" altLang="en-US" sz="3200" b="1" dirty="0"/>
          </a:p>
          <a:p>
            <a:pPr algn="just" eaLnBrk="1" hangingPunct="1">
              <a:buFont typeface="Symbol" panose="05050102010706020507" pitchFamily="18" charset="2"/>
              <a:buNone/>
            </a:pPr>
            <a:endParaRPr lang="en-US" altLang="en-US" sz="2800" b="1" dirty="0"/>
          </a:p>
        </p:txBody>
      </p:sp>
    </p:spTree>
    <p:extLst>
      <p:ext uri="{BB962C8B-B14F-4D97-AF65-F5344CB8AC3E}">
        <p14:creationId xmlns:p14="http://schemas.microsoft.com/office/powerpoint/2010/main" val="253996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Title 1"/>
          <p:cNvSpPr>
            <a:spLocks noGrp="1"/>
          </p:cNvSpPr>
          <p:nvPr>
            <p:ph type="title" idx="4294967295"/>
          </p:nvPr>
        </p:nvSpPr>
        <p:spPr>
          <a:xfrm>
            <a:off x="551384" y="0"/>
            <a:ext cx="11089232" cy="1143000"/>
          </a:xfrm>
        </p:spPr>
        <p:txBody>
          <a:bodyPr/>
          <a:lstStyle/>
          <a:p>
            <a:pPr eaLnBrk="1" hangingPunct="1"/>
            <a:r>
              <a:rPr lang="en-GB" altLang="en-US" sz="3600" b="1" dirty="0">
                <a:solidFill>
                  <a:schemeClr val="tx2">
                    <a:lumMod val="75000"/>
                  </a:schemeClr>
                </a:solidFill>
              </a:rPr>
              <a:t>Sources:</a:t>
            </a:r>
          </a:p>
        </p:txBody>
      </p:sp>
      <p:sp>
        <p:nvSpPr>
          <p:cNvPr id="6" name="Content Placeholder 2">
            <a:extLst>
              <a:ext uri="{FF2B5EF4-FFF2-40B4-BE49-F238E27FC236}">
                <a16:creationId xmlns:a16="http://schemas.microsoft.com/office/drawing/2014/main" id="{6BFF820E-EFEA-40D3-B4C4-627FFA8068CE}"/>
              </a:ext>
            </a:extLst>
          </p:cNvPr>
          <p:cNvSpPr txBox="1">
            <a:spLocks/>
          </p:cNvSpPr>
          <p:nvPr/>
        </p:nvSpPr>
        <p:spPr bwMode="auto">
          <a:xfrm>
            <a:off x="767408" y="1196752"/>
            <a:ext cx="10981220"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2300" dirty="0"/>
              <a:t>Fogel, D. S., 2016. Strategic Sustainability: A Natural Environmental Lens on Organizations and Management. New York: Routledge.</a:t>
            </a:r>
          </a:p>
          <a:p>
            <a:r>
              <a:rPr lang="en-GB" sz="2300" dirty="0"/>
              <a:t>Grant, R. M., 2018. Contemporary Strategy Analysis. 10 ed. NJ : John Wiley &amp; Sons, Inc.</a:t>
            </a:r>
          </a:p>
          <a:p>
            <a:r>
              <a:rPr lang="en-GB" sz="2300" dirty="0"/>
              <a:t>Hill, C. W. L., Schilling, M. A. &amp; Jones, G. R., 2017. Strategic Management, Theory. 12 ed. Boston: Cengage Learning.</a:t>
            </a:r>
          </a:p>
          <a:p>
            <a:r>
              <a:rPr lang="en-GB" sz="2300" dirty="0"/>
              <a:t>Johnson, G. et al., 2017. Exploring Corporate: Text and Cases. 11 ed. Harlow: Pearson Education Limited.</a:t>
            </a:r>
          </a:p>
          <a:p>
            <a:r>
              <a:rPr lang="en-GB" sz="2300" dirty="0"/>
              <a:t>Lynch, R., 2015. Strategic Management. 7 ed. Harlow: Pearson Education Limited.</a:t>
            </a:r>
          </a:p>
          <a:p>
            <a:r>
              <a:rPr lang="en-GB" sz="2300" dirty="0"/>
              <a:t>Whittington, R. et al., 2020. Exploring Strategy. 12 ed. Harlow: Pearson Education Limited.</a:t>
            </a:r>
          </a:p>
          <a:p>
            <a:endParaRPr lang="en-GB" sz="2400" dirty="0"/>
          </a:p>
          <a:p>
            <a:endParaRPr lang="en-GB" sz="1800" dirty="0"/>
          </a:p>
          <a:p>
            <a:endParaRPr lang="en-GB" sz="1800" dirty="0"/>
          </a:p>
          <a:p>
            <a:pPr algn="just"/>
            <a:endParaRPr lang="en-GB" sz="3600" dirty="0"/>
          </a:p>
          <a:p>
            <a:endParaRPr lang="en-US" dirty="0"/>
          </a:p>
          <a:p>
            <a:pPr marL="0" indent="0" eaLnBrk="1" hangingPunct="1">
              <a:buFont typeface="Arial" panose="020B0604020202020204" pitchFamily="34" charset="0"/>
              <a:buNone/>
              <a:defRPr/>
            </a:pPr>
            <a:endParaRPr lang="en-GB" altLang="en-US" sz="2800" dirty="0"/>
          </a:p>
        </p:txBody>
      </p:sp>
    </p:spTree>
    <p:extLst>
      <p:ext uri="{BB962C8B-B14F-4D97-AF65-F5344CB8AC3E}">
        <p14:creationId xmlns:p14="http://schemas.microsoft.com/office/powerpoint/2010/main" val="34912788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1972</Words>
  <Application>Microsoft Office PowerPoint</Application>
  <PresentationFormat>Widescreen</PresentationFormat>
  <Paragraphs>162</Paragraphs>
  <Slides>26</Slides>
  <Notes>19</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26</vt:i4>
      </vt:variant>
    </vt:vector>
  </HeadingPairs>
  <TitlesOfParts>
    <vt:vector size="33" baseType="lpstr">
      <vt:lpstr>Aharoni</vt:lpstr>
      <vt:lpstr>Arial</vt:lpstr>
      <vt:lpstr>Myriad Pro</vt:lpstr>
      <vt:lpstr>Symbol</vt:lpstr>
      <vt:lpstr>Verdana</vt:lpstr>
      <vt:lpstr>Wingdings</vt:lpstr>
      <vt:lpstr>20140311PresentationUWTSDTemplate</vt:lpstr>
      <vt:lpstr>LCBB6004 </vt:lpstr>
      <vt:lpstr>Learning Objectives</vt:lpstr>
      <vt:lpstr>Strategic Sustainability </vt:lpstr>
      <vt:lpstr>Green Strategy and Sustainability</vt:lpstr>
      <vt:lpstr>Green Strategy and Sustainability: The Main Topics</vt:lpstr>
      <vt:lpstr>The Green Strategy Value Chain</vt:lpstr>
      <vt:lpstr>Green Strategy Value Chain: Benefits and Costs</vt:lpstr>
      <vt:lpstr>The Triple Bottom Line (TBL) Approach</vt:lpstr>
      <vt:lpstr>PowerPoint Presentation</vt:lpstr>
      <vt:lpstr>Benefits of Adopting the Triple Bottom Line</vt:lpstr>
      <vt:lpstr>Using the Triple Bottom Line (TBL) in Strategic Management</vt:lpstr>
      <vt:lpstr>Case Study: Triple Bottom Line in Action - The Case of IKEA’s Sustainability Strategy</vt:lpstr>
      <vt:lpstr>Case Study: Triple Bottom Line in Action - The Case of IKEA’s Sustainability Strategy</vt:lpstr>
      <vt:lpstr>Corporate Social Responsibility</vt:lpstr>
      <vt:lpstr>Corporate Social Responsibility</vt:lpstr>
      <vt:lpstr>Carroll’s Pyramid of Corporate Social Responsibility</vt:lpstr>
      <vt:lpstr>Carroll’s Pyramid of Corporate Social Responsibility</vt:lpstr>
      <vt:lpstr>Strategic Integration of CSR</vt:lpstr>
      <vt:lpstr>Case Study: CSR Driving Strategic Success - Patagonia</vt:lpstr>
      <vt:lpstr>Good &amp; Poor CSR Practices</vt:lpstr>
      <vt:lpstr>How Adidas Turns Plastic Bottles Into Shoes</vt:lpstr>
      <vt:lpstr>Walk in My Shoes: Nike's Sweatshops</vt:lpstr>
      <vt:lpstr>1. Since long-run profitability requires that a firm is sensitive to the interests of its customers, employees, suppliers, and society-at-large, whether a firm is run in the interests of its shareholders or its stakeholders makes no real difference. Do you agree? Are there situations where shareholder and stakeholder interests diverge?</vt:lpstr>
      <vt:lpstr>Case Study</vt:lpstr>
      <vt:lpstr>Any Questions?</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Piyumika Kithulgoda Gamage</cp:lastModifiedBy>
  <cp:revision>491</cp:revision>
  <cp:lastPrinted>2018-07-09T15:27:01Z</cp:lastPrinted>
  <dcterms:created xsi:type="dcterms:W3CDTF">2002-10-07T19:43:58Z</dcterms:created>
  <dcterms:modified xsi:type="dcterms:W3CDTF">2024-10-17T13:21:08Z</dcterms:modified>
</cp:coreProperties>
</file>