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57" r:id="rId4"/>
    <p:sldId id="260" r:id="rId5"/>
    <p:sldId id="261" r:id="rId6"/>
    <p:sldId id="262" r:id="rId7"/>
    <p:sldId id="263"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0FEC4C-50B3-4199-AF46-965BDACFE3C4}"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8338A3-46E7-4269-B915-E3EF2950750D}" type="slidenum">
              <a:rPr lang="en-GB" smtClean="0"/>
              <a:t>‹#›</a:t>
            </a:fld>
            <a:endParaRPr lang="en-GB"/>
          </a:p>
        </p:txBody>
      </p:sp>
    </p:spTree>
    <p:extLst>
      <p:ext uri="{BB962C8B-B14F-4D97-AF65-F5344CB8AC3E}">
        <p14:creationId xmlns:p14="http://schemas.microsoft.com/office/powerpoint/2010/main" val="2278527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7CE199-5A82-1948-D41C-BE76B8748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3DE3B4-79AD-4BDE-FEAF-08831131EFC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D5D298E-6003-10BC-A7A7-EED86825667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8BD4AC-A3E7-45D3-9106-CBD619D57708}"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186CC-701D-CE11-7A0B-C11AA0B9098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98EBDF-9C45-A342-668A-D68FEB45AF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880EBFD-2354-2A11-3A78-EC6E6CB3AADC}"/>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5" name="Footer Placeholder 4">
            <a:extLst>
              <a:ext uri="{FF2B5EF4-FFF2-40B4-BE49-F238E27FC236}">
                <a16:creationId xmlns:a16="http://schemas.microsoft.com/office/drawing/2014/main" id="{7145BE91-0B1E-AAC0-828F-D1D814845A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89F57-7487-E97C-0870-FD835F1101C4}"/>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1182606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3F3AA-A27F-9A6A-8060-E7C4630D00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BA8118-EA9A-7A4E-4D63-4F27A6A90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C7A22F-FD66-5243-D56F-30EB908DFFA7}"/>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5" name="Footer Placeholder 4">
            <a:extLst>
              <a:ext uri="{FF2B5EF4-FFF2-40B4-BE49-F238E27FC236}">
                <a16:creationId xmlns:a16="http://schemas.microsoft.com/office/drawing/2014/main" id="{27582D31-8BF5-2044-3BCD-7625F820D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C2660-FCA0-A256-8FF5-6D8F83D87710}"/>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294450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A92B-AA54-C7A8-3062-35971AE354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AC43E2E-7CC9-AF08-7BC8-159807A66C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F76676-53C9-45E6-3F14-615F60104F10}"/>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5" name="Footer Placeholder 4">
            <a:extLst>
              <a:ext uri="{FF2B5EF4-FFF2-40B4-BE49-F238E27FC236}">
                <a16:creationId xmlns:a16="http://schemas.microsoft.com/office/drawing/2014/main" id="{B63957E4-A839-8208-07DB-1A25190EB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30EA2-E20F-C742-7ADB-318C054B8AB9}"/>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2527242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9342B-65F1-1C50-4D3E-0EA9D3F3B8C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4E8096-9CA9-C2BC-50A4-25E62BD6C37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7666FDA-3977-DCF6-3228-F6AB0A588B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350164-5F8E-BE3F-94E1-9DA4BC8C1059}"/>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6" name="Footer Placeholder 5">
            <a:extLst>
              <a:ext uri="{FF2B5EF4-FFF2-40B4-BE49-F238E27FC236}">
                <a16:creationId xmlns:a16="http://schemas.microsoft.com/office/drawing/2014/main" id="{3A6CCDE0-17E7-EECE-1893-5491F3C1BD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BD0D97-49E7-EF4B-1806-FD2B68835571}"/>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3055279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C94F4-8121-8D1A-1F3D-EFC6F445FDB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04351BA-78D2-70A3-9623-1A59313420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D187A9-E074-1448-5A2E-6A4DAB3F4B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9929D3D-F1C2-CCAE-DF08-2D075539AA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40131C-19A9-FE91-AD84-9E7DF6E86D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05B5E93-CEE5-D550-DCFA-C78A67890C07}"/>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8" name="Footer Placeholder 7">
            <a:extLst>
              <a:ext uri="{FF2B5EF4-FFF2-40B4-BE49-F238E27FC236}">
                <a16:creationId xmlns:a16="http://schemas.microsoft.com/office/drawing/2014/main" id="{D1ED27A1-E2C7-B782-07AE-B6F5C9DAD1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71AC02-63A4-074C-9D61-397F39E648D3}"/>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1755594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5CECE-BD50-135B-4E77-5A1969CF052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A820DD1-D944-DF41-CD45-3C1E4141E547}"/>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4" name="Footer Placeholder 3">
            <a:extLst>
              <a:ext uri="{FF2B5EF4-FFF2-40B4-BE49-F238E27FC236}">
                <a16:creationId xmlns:a16="http://schemas.microsoft.com/office/drawing/2014/main" id="{21D022FB-1EF6-9921-06C3-9860B23DA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F11662-E4BD-D154-4507-EC3619957EE7}"/>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58492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71E65D-E6E3-91A8-CB92-640798A50CEE}"/>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3" name="Footer Placeholder 2">
            <a:extLst>
              <a:ext uri="{FF2B5EF4-FFF2-40B4-BE49-F238E27FC236}">
                <a16:creationId xmlns:a16="http://schemas.microsoft.com/office/drawing/2014/main" id="{DFD0F159-0934-4EDB-DAFA-ADEAAF6D83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6DE04D-08A6-FBB1-4993-C32D5E0B0315}"/>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280767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34C82-8FF1-6748-A2E2-04AFC2BC43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86B8A45-C1DF-DA30-1324-7824F5E0B6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5F3EDE-86F3-9BF9-78A3-7070EA02AF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EC9F32-1C8D-E715-68BF-1844DFADCAB3}"/>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6" name="Footer Placeholder 5">
            <a:extLst>
              <a:ext uri="{FF2B5EF4-FFF2-40B4-BE49-F238E27FC236}">
                <a16:creationId xmlns:a16="http://schemas.microsoft.com/office/drawing/2014/main" id="{04FFBDAE-F95E-A7B2-836B-40AEF9F3E1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93E722-BC99-6C2F-AD01-C49F0F91434B}"/>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1960973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07D89-2A69-C4CA-EC9F-9848647B2B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39D0B6B-EC89-8835-8F53-16CD4E520E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F94F97-DF89-11F7-EF2A-90906B0E7A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0334ED-697F-36C9-386C-1E553ED67D4E}"/>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6" name="Footer Placeholder 5">
            <a:extLst>
              <a:ext uri="{FF2B5EF4-FFF2-40B4-BE49-F238E27FC236}">
                <a16:creationId xmlns:a16="http://schemas.microsoft.com/office/drawing/2014/main" id="{8F3D100F-780D-E4F2-4FD2-CAA72F542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63EDBE-5F08-620D-A017-AE09C6E6C927}"/>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2894939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6D418-3429-B21C-24C2-49DC707DEB3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50A7440-E218-4546-45B3-1CA8369DC26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D0FACC-BB36-7B5A-26F4-2B3BA31C62C4}"/>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5" name="Footer Placeholder 4">
            <a:extLst>
              <a:ext uri="{FF2B5EF4-FFF2-40B4-BE49-F238E27FC236}">
                <a16:creationId xmlns:a16="http://schemas.microsoft.com/office/drawing/2014/main" id="{C1872D16-44D8-8A25-1158-A55DA6DC5D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8C5AB6-913E-4DA2-C9FE-65447E203930}"/>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1777160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D01562-AF42-C9F5-8F0A-2DA83C81791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F1BB9B0-9848-BBD8-76EE-E991F02179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2D383A-5C2F-F0D5-6275-A94C370AD2E6}"/>
              </a:ext>
            </a:extLst>
          </p:cNvPr>
          <p:cNvSpPr>
            <a:spLocks noGrp="1"/>
          </p:cNvSpPr>
          <p:nvPr>
            <p:ph type="dt" sz="half" idx="10"/>
          </p:nvPr>
        </p:nvSpPr>
        <p:spPr/>
        <p:txBody>
          <a:bodyPr/>
          <a:lstStyle/>
          <a:p>
            <a:fld id="{8F642E72-97A3-4200-B0F3-B3191FCA9DE0}" type="datetimeFigureOut">
              <a:rPr lang="en-GB" smtClean="0"/>
              <a:t>09/03/2026</a:t>
            </a:fld>
            <a:endParaRPr lang="en-GB"/>
          </a:p>
        </p:txBody>
      </p:sp>
      <p:sp>
        <p:nvSpPr>
          <p:cNvPr id="5" name="Footer Placeholder 4">
            <a:extLst>
              <a:ext uri="{FF2B5EF4-FFF2-40B4-BE49-F238E27FC236}">
                <a16:creationId xmlns:a16="http://schemas.microsoft.com/office/drawing/2014/main" id="{467E8A32-C6F4-DEDB-D925-107809E16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992EDE-3C6E-EC86-C143-F46526AD2510}"/>
              </a:ext>
            </a:extLst>
          </p:cNvPr>
          <p:cNvSpPr>
            <a:spLocks noGrp="1"/>
          </p:cNvSpPr>
          <p:nvPr>
            <p:ph type="sldNum" sz="quarter" idx="12"/>
          </p:nvPr>
        </p:nvSpPr>
        <p:spPr/>
        <p:txBody>
          <a:bodyPr/>
          <a:lstStyle/>
          <a:p>
            <a:fld id="{610DE783-EF0A-4430-9E30-DE83D4D39751}" type="slidenum">
              <a:rPr lang="en-GB" smtClean="0"/>
              <a:t>‹#›</a:t>
            </a:fld>
            <a:endParaRPr lang="en-GB"/>
          </a:p>
        </p:txBody>
      </p:sp>
    </p:spTree>
    <p:extLst>
      <p:ext uri="{BB962C8B-B14F-4D97-AF65-F5344CB8AC3E}">
        <p14:creationId xmlns:p14="http://schemas.microsoft.com/office/powerpoint/2010/main" val="2688915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67AC8-573D-C49E-DA11-2E07F5D299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F750609-F3C4-0C40-4D49-C157DEC454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DD7F0D-1D9B-181B-1EC8-68C2AB8788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642E72-97A3-4200-B0F3-B3191FCA9DE0}" type="datetimeFigureOut">
              <a:rPr lang="en-GB" smtClean="0"/>
              <a:t>09/03/2026</a:t>
            </a:fld>
            <a:endParaRPr lang="en-GB"/>
          </a:p>
        </p:txBody>
      </p:sp>
      <p:sp>
        <p:nvSpPr>
          <p:cNvPr id="5" name="Footer Placeholder 4">
            <a:extLst>
              <a:ext uri="{FF2B5EF4-FFF2-40B4-BE49-F238E27FC236}">
                <a16:creationId xmlns:a16="http://schemas.microsoft.com/office/drawing/2014/main" id="{0C55619B-1929-7CEE-C15E-EA8C5F67DD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E75249-0561-29D4-339C-5DDBF48088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10DE783-EF0A-4430-9E30-DE83D4D39751}" type="slidenum">
              <a:rPr lang="en-GB" smtClean="0"/>
              <a:t>‹#›</a:t>
            </a:fld>
            <a:endParaRPr lang="en-GB"/>
          </a:p>
        </p:txBody>
      </p:sp>
    </p:spTree>
    <p:extLst>
      <p:ext uri="{BB962C8B-B14F-4D97-AF65-F5344CB8AC3E}">
        <p14:creationId xmlns:p14="http://schemas.microsoft.com/office/powerpoint/2010/main" val="1559300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gov.uk/government/publications/hepatitis-b-the-green-book-chapter-18" TargetMode="External"/><Relationship Id="rId1" Type="http://schemas.openxmlformats.org/officeDocument/2006/relationships/slideLayout" Target="../slideLayouts/slideLayout2.xm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9DFC0-D686-D457-2354-B9F2C1B5106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88FA2C5-7DE1-73BF-DC2A-ECA405B5E61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24029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915E9-D784-3FF9-6C27-F9D533E9D8E5}"/>
              </a:ext>
            </a:extLst>
          </p:cNvPr>
          <p:cNvSpPr txBox="1">
            <a:spLocks noGrp="1"/>
          </p:cNvSpPr>
          <p:nvPr>
            <p:ph type="title"/>
          </p:nvPr>
        </p:nvSpPr>
        <p:spPr/>
        <p:txBody>
          <a:bodyPr>
            <a:normAutofit fontScale="90000"/>
          </a:bodyPr>
          <a:lstStyle/>
          <a:p>
            <a:pPr lvl="0"/>
            <a:r>
              <a:rPr lang="en-GB" sz="2800" b="1"/>
              <a:t>The policy and strategies are available to the UK government to maintain public health </a:t>
            </a:r>
            <a:br>
              <a:rPr lang="en-GB" sz="4000"/>
            </a:br>
            <a:endParaRPr lang="en-GB" sz="4000"/>
          </a:p>
        </p:txBody>
      </p:sp>
      <p:sp>
        <p:nvSpPr>
          <p:cNvPr id="3" name="Content Placeholder 2">
            <a:extLst>
              <a:ext uri="{FF2B5EF4-FFF2-40B4-BE49-F238E27FC236}">
                <a16:creationId xmlns:a16="http://schemas.microsoft.com/office/drawing/2014/main" id="{0B92D582-9629-FECE-A29B-984EA6A7A3CF}"/>
              </a:ext>
            </a:extLst>
          </p:cNvPr>
          <p:cNvSpPr txBox="1">
            <a:spLocks noGrp="1"/>
          </p:cNvSpPr>
          <p:nvPr>
            <p:ph idx="1"/>
          </p:nvPr>
        </p:nvSpPr>
        <p:spPr/>
        <p:txBody>
          <a:bodyPr/>
          <a:lstStyle/>
          <a:p>
            <a:pPr marL="0" lvl="0" indent="0">
              <a:buNone/>
            </a:pPr>
            <a:r>
              <a:rPr lang="en-GB" sz="2000" b="1" dirty="0"/>
              <a:t> UK Hepatitis B Immunisation Programme Policy </a:t>
            </a:r>
          </a:p>
          <a:p>
            <a:pPr marL="0" lvl="0" indent="0">
              <a:buNone/>
            </a:pPr>
            <a:endParaRPr lang="en-GB" sz="2000" dirty="0"/>
          </a:p>
          <a:p>
            <a:pPr marL="0" lvl="0" indent="0">
              <a:buNone/>
            </a:pPr>
            <a:r>
              <a:rPr lang="en-GB" sz="1600" dirty="0"/>
              <a:t>One critical public health policy in the UK for preventing Hepatitis B (HBV) is the </a:t>
            </a:r>
            <a:r>
              <a:rPr lang="en-GB" sz="1600" b="1" dirty="0"/>
              <a:t>UK Hepatitis B Immunisation Programme, </a:t>
            </a:r>
            <a:r>
              <a:rPr lang="en-GB" sz="1600" dirty="0"/>
              <a:t>which is focused on a universal vaccination programme and vaccination for high-risk individuals. Hepatitis B is a viral infection that damage the liver and cause acute and chronic disease. The aim of the policy is to reduce the spread of the virus, promote long-term population immunity and  protect the most vulnerable from life long chronic illness. As British Liver Trust Foundation (Feb, 2023) states, ‘ An estimated 206,000 people in England live with chronic hepatitis B. One of the commonest routes of infection is through pregnant women with hepatitis B passing it onto their babies around the time of birth’. Therefore, there are different strategies in place to prevent spreading further. </a:t>
            </a:r>
          </a:p>
          <a:p>
            <a:pPr marL="0" lvl="0" indent="0">
              <a:buNone/>
            </a:pPr>
            <a:endParaRPr lang="en-GB" sz="1600" dirty="0"/>
          </a:p>
          <a:p>
            <a:pPr marL="0" lvl="0" indent="0">
              <a:buNone/>
            </a:pPr>
            <a:endParaRPr lang="en-GB" sz="1600" dirty="0"/>
          </a:p>
          <a:p>
            <a:pPr marL="0" lvl="0" indent="0">
              <a:buNone/>
            </a:pPr>
            <a:endParaRPr lang="en-GB" sz="1600" dirty="0"/>
          </a:p>
          <a:p>
            <a:pPr marL="0" lvl="0" indent="0">
              <a:buNone/>
            </a:pPr>
            <a:endParaRPr lang="en-GB"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Diagram 6">
            <a:extLst>
              <a:ext uri="{FF2B5EF4-FFF2-40B4-BE49-F238E27FC236}">
                <a16:creationId xmlns:a16="http://schemas.microsoft.com/office/drawing/2014/main" id="{12AE0DD2-1DB8-26D9-74B6-27924F7197B2}"/>
              </a:ext>
            </a:extLst>
          </p:cNvPr>
          <p:cNvGrpSpPr/>
          <p:nvPr/>
        </p:nvGrpSpPr>
        <p:grpSpPr>
          <a:xfrm>
            <a:off x="2341257" y="76516"/>
            <a:ext cx="7410891" cy="6704966"/>
            <a:chOff x="2341257" y="76516"/>
            <a:chExt cx="7410891" cy="6704966"/>
          </a:xfrm>
        </p:grpSpPr>
        <p:sp>
          <p:nvSpPr>
            <p:cNvPr id="3" name="Free-form: Shape 2">
              <a:extLst>
                <a:ext uri="{FF2B5EF4-FFF2-40B4-BE49-F238E27FC236}">
                  <a16:creationId xmlns:a16="http://schemas.microsoft.com/office/drawing/2014/main" id="{D0784CF2-2380-42EA-4CC7-E34D020AB29F}"/>
                </a:ext>
              </a:extLst>
            </p:cNvPr>
            <p:cNvSpPr/>
            <p:nvPr/>
          </p:nvSpPr>
          <p:spPr>
            <a:xfrm>
              <a:off x="5225402" y="2486015"/>
              <a:ext cx="1860584" cy="1860584"/>
            </a:xfrm>
            <a:custGeom>
              <a:avLst/>
              <a:gdLst>
                <a:gd name="f0" fmla="val 10800000"/>
                <a:gd name="f1" fmla="val 5400000"/>
                <a:gd name="f2" fmla="val 180"/>
                <a:gd name="f3" fmla="val w"/>
                <a:gd name="f4" fmla="val h"/>
                <a:gd name="f5" fmla="val 0"/>
                <a:gd name="f6" fmla="val 1860584"/>
                <a:gd name="f7" fmla="val 930292"/>
                <a:gd name="f8" fmla="val 416506"/>
                <a:gd name="f9" fmla="val 1444078"/>
                <a:gd name="f10" fmla="+- 0 0 -90"/>
                <a:gd name="f11" fmla="*/ f3 1 1860584"/>
                <a:gd name="f12" fmla="*/ f4 1 1860584"/>
                <a:gd name="f13" fmla="val f5"/>
                <a:gd name="f14" fmla="val f6"/>
                <a:gd name="f15" fmla="*/ f10 f0 1"/>
                <a:gd name="f16" fmla="+- f14 0 f13"/>
                <a:gd name="f17" fmla="*/ f15 1 f2"/>
                <a:gd name="f18" fmla="*/ f16 1 1860584"/>
                <a:gd name="f19" fmla="*/ 0 f16 1"/>
                <a:gd name="f20" fmla="*/ 930292 f16 1"/>
                <a:gd name="f21" fmla="*/ 1860584 f16 1"/>
                <a:gd name="f22" fmla="+- f17 0 f1"/>
                <a:gd name="f23" fmla="*/ f19 1 1860584"/>
                <a:gd name="f24" fmla="*/ f20 1 1860584"/>
                <a:gd name="f25" fmla="*/ f21 1 1860584"/>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860584" h="1860584">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156082"/>
            </a:solidFill>
            <a:ln w="19046" cap="flat">
              <a:solidFill>
                <a:srgbClr val="FFFFFF"/>
              </a:solidFill>
              <a:prstDash val="solid"/>
              <a:miter/>
            </a:ln>
          </p:spPr>
          <p:txBody>
            <a:bodyPr vert="horz" wrap="square" lIns="285173" tIns="285173" rIns="285173" bIns="285173"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Prevention Strategies</a:t>
              </a:r>
            </a:p>
          </p:txBody>
        </p:sp>
        <p:sp>
          <p:nvSpPr>
            <p:cNvPr id="4" name="Free-form: Shape 3">
              <a:extLst>
                <a:ext uri="{FF2B5EF4-FFF2-40B4-BE49-F238E27FC236}">
                  <a16:creationId xmlns:a16="http://schemas.microsoft.com/office/drawing/2014/main" id="{93753335-549E-B941-46B7-10616670530C}"/>
                </a:ext>
              </a:extLst>
            </p:cNvPr>
            <p:cNvSpPr/>
            <p:nvPr/>
          </p:nvSpPr>
          <p:spPr>
            <a:xfrm rot="5363779">
              <a:off x="5868477" y="2197609"/>
              <a:ext cx="549051" cy="27907"/>
            </a:xfrm>
            <a:custGeom>
              <a:avLst/>
              <a:gdLst>
                <a:gd name="f0" fmla="val 10800000"/>
                <a:gd name="f1" fmla="val 5400000"/>
                <a:gd name="f2" fmla="val 180"/>
                <a:gd name="f3" fmla="val w"/>
                <a:gd name="f4" fmla="val h"/>
                <a:gd name="f5" fmla="val 0"/>
                <a:gd name="f6" fmla="val 549050"/>
                <a:gd name="f7" fmla="val 27905"/>
                <a:gd name="f8" fmla="val 13953"/>
                <a:gd name="f9" fmla="+- 0 0 -90"/>
                <a:gd name="f10" fmla="*/ f3 1 549050"/>
                <a:gd name="f11" fmla="*/ f4 1 27905"/>
                <a:gd name="f12" fmla="val f5"/>
                <a:gd name="f13" fmla="val f6"/>
                <a:gd name="f14" fmla="val f7"/>
                <a:gd name="f15" fmla="*/ f9 f0 1"/>
                <a:gd name="f16" fmla="+- f14 0 f12"/>
                <a:gd name="f17" fmla="+- f13 0 f12"/>
                <a:gd name="f18" fmla="*/ f15 1 f2"/>
                <a:gd name="f19" fmla="*/ f17 1 549050"/>
                <a:gd name="f20" fmla="*/ f16 1 27905"/>
                <a:gd name="f21" fmla="*/ 0 f17 1"/>
                <a:gd name="f22" fmla="*/ 13952 f16 1"/>
                <a:gd name="f23" fmla="*/ 549050 f17 1"/>
                <a:gd name="f24" fmla="+- f18 0 f1"/>
                <a:gd name="f25" fmla="*/ f21 1 549050"/>
                <a:gd name="f26" fmla="*/ f22 1 27905"/>
                <a:gd name="f27" fmla="*/ f23 1 549050"/>
                <a:gd name="f28" fmla="*/ f12 1 f19"/>
                <a:gd name="f29" fmla="*/ f13 1 f19"/>
                <a:gd name="f30" fmla="*/ f12 1 f20"/>
                <a:gd name="f31" fmla="*/ f14 1 f20"/>
                <a:gd name="f32" fmla="*/ f25 1 f19"/>
                <a:gd name="f33" fmla="*/ f26 1 f20"/>
                <a:gd name="f34" fmla="*/ f27 1 f19"/>
                <a:gd name="f35" fmla="*/ f28 f10 1"/>
                <a:gd name="f36" fmla="*/ f29 f10 1"/>
                <a:gd name="f37" fmla="*/ f31 f11 1"/>
                <a:gd name="f38" fmla="*/ f30 f11 1"/>
                <a:gd name="f39" fmla="*/ f32 f10 1"/>
                <a:gd name="f40" fmla="*/ f33 f11 1"/>
                <a:gd name="f41" fmla="*/ f34 f10 1"/>
              </a:gdLst>
              <a:ahLst/>
              <a:cxnLst>
                <a:cxn ang="3cd4">
                  <a:pos x="hc" y="t"/>
                </a:cxn>
                <a:cxn ang="0">
                  <a:pos x="r" y="vc"/>
                </a:cxn>
                <a:cxn ang="cd4">
                  <a:pos x="hc" y="b"/>
                </a:cxn>
                <a:cxn ang="cd2">
                  <a:pos x="l" y="vc"/>
                </a:cxn>
                <a:cxn ang="f24">
                  <a:pos x="f39" y="f40"/>
                </a:cxn>
                <a:cxn ang="f24">
                  <a:pos x="f41" y="f40"/>
                </a:cxn>
              </a:cxnLst>
              <a:rect l="f35" t="f38" r="f36" b="f37"/>
              <a:pathLst>
                <a:path w="549050" h="27905">
                  <a:moveTo>
                    <a:pt x="f6" y="f8"/>
                  </a:moveTo>
                  <a:lnTo>
                    <a:pt x="f5" y="f8"/>
                  </a:lnTo>
                </a:path>
              </a:pathLst>
            </a:custGeom>
            <a:noFill/>
            <a:ln w="19046" cap="flat">
              <a:solidFill>
                <a:srgbClr val="0E4B66"/>
              </a:solidFill>
              <a:prstDash val="solid"/>
              <a:miter/>
            </a:ln>
          </p:spPr>
          <p:txBody>
            <a:bodyPr vert="horz" wrap="square" lIns="273497" tIns="228" rIns="273497" bIns="228"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GB" sz="5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3D2B3291-8651-B384-696E-354A7ACDF510}"/>
                </a:ext>
              </a:extLst>
            </p:cNvPr>
            <p:cNvSpPr/>
            <p:nvPr/>
          </p:nvSpPr>
          <p:spPr>
            <a:xfrm>
              <a:off x="5200019" y="76516"/>
              <a:ext cx="1860584" cy="1860584"/>
            </a:xfrm>
            <a:custGeom>
              <a:avLst/>
              <a:gdLst>
                <a:gd name="f0" fmla="val 10800000"/>
                <a:gd name="f1" fmla="val 5400000"/>
                <a:gd name="f2" fmla="val 180"/>
                <a:gd name="f3" fmla="val w"/>
                <a:gd name="f4" fmla="val h"/>
                <a:gd name="f5" fmla="val 0"/>
                <a:gd name="f6" fmla="val 1860584"/>
                <a:gd name="f7" fmla="val 930292"/>
                <a:gd name="f8" fmla="val 416506"/>
                <a:gd name="f9" fmla="val 1444078"/>
                <a:gd name="f10" fmla="+- 0 0 -90"/>
                <a:gd name="f11" fmla="*/ f3 1 1860584"/>
                <a:gd name="f12" fmla="*/ f4 1 1860584"/>
                <a:gd name="f13" fmla="val f5"/>
                <a:gd name="f14" fmla="val f6"/>
                <a:gd name="f15" fmla="*/ f10 f0 1"/>
                <a:gd name="f16" fmla="+- f14 0 f13"/>
                <a:gd name="f17" fmla="*/ f15 1 f2"/>
                <a:gd name="f18" fmla="*/ f16 1 1860584"/>
                <a:gd name="f19" fmla="*/ 0 f16 1"/>
                <a:gd name="f20" fmla="*/ 930292 f16 1"/>
                <a:gd name="f21" fmla="*/ 1860584 f16 1"/>
                <a:gd name="f22" fmla="+- f17 0 f1"/>
                <a:gd name="f23" fmla="*/ f19 1 1860584"/>
                <a:gd name="f24" fmla="*/ f20 1 1860584"/>
                <a:gd name="f25" fmla="*/ f21 1 1860584"/>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860584" h="1860584">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156082"/>
            </a:solidFill>
            <a:ln w="19046" cap="flat">
              <a:solidFill>
                <a:srgbClr val="FFFFFF"/>
              </a:solidFill>
              <a:prstDash val="solid"/>
              <a:miter/>
            </a:ln>
          </p:spPr>
          <p:txBody>
            <a:bodyPr vert="horz" wrap="square" lIns="283902" tIns="283902" rIns="283902" bIns="283902"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Surveillance, Treatment, and Monitoring</a:t>
              </a:r>
            </a:p>
          </p:txBody>
        </p:sp>
        <p:sp>
          <p:nvSpPr>
            <p:cNvPr id="6" name="Free-form: Shape 5">
              <a:extLst>
                <a:ext uri="{FF2B5EF4-FFF2-40B4-BE49-F238E27FC236}">
                  <a16:creationId xmlns:a16="http://schemas.microsoft.com/office/drawing/2014/main" id="{E8F3C321-2DA8-C0C7-BE6F-C9952CDF4F4C}"/>
                </a:ext>
              </a:extLst>
            </p:cNvPr>
            <p:cNvSpPr/>
            <p:nvPr/>
          </p:nvSpPr>
          <p:spPr>
            <a:xfrm rot="18220">
              <a:off x="7085978" y="3407987"/>
              <a:ext cx="266904" cy="27907"/>
            </a:xfrm>
            <a:custGeom>
              <a:avLst/>
              <a:gdLst>
                <a:gd name="f0" fmla="val 10800000"/>
                <a:gd name="f1" fmla="val 5400000"/>
                <a:gd name="f2" fmla="val 180"/>
                <a:gd name="f3" fmla="val w"/>
                <a:gd name="f4" fmla="val h"/>
                <a:gd name="f5" fmla="val 0"/>
                <a:gd name="f6" fmla="val 266900"/>
                <a:gd name="f7" fmla="val 27905"/>
                <a:gd name="f8" fmla="val 13952"/>
                <a:gd name="f9" fmla="+- 0 0 -90"/>
                <a:gd name="f10" fmla="*/ f3 1 266900"/>
                <a:gd name="f11" fmla="*/ f4 1 27905"/>
                <a:gd name="f12" fmla="val f5"/>
                <a:gd name="f13" fmla="val f6"/>
                <a:gd name="f14" fmla="val f7"/>
                <a:gd name="f15" fmla="*/ f9 f0 1"/>
                <a:gd name="f16" fmla="+- f14 0 f12"/>
                <a:gd name="f17" fmla="+- f13 0 f12"/>
                <a:gd name="f18" fmla="*/ f15 1 f2"/>
                <a:gd name="f19" fmla="*/ f17 1 266900"/>
                <a:gd name="f20" fmla="*/ f16 1 27905"/>
                <a:gd name="f21" fmla="*/ 0 f17 1"/>
                <a:gd name="f22" fmla="*/ 13952 f16 1"/>
                <a:gd name="f23" fmla="*/ 266900 f17 1"/>
                <a:gd name="f24" fmla="+- f18 0 f1"/>
                <a:gd name="f25" fmla="*/ f21 1 266900"/>
                <a:gd name="f26" fmla="*/ f22 1 27905"/>
                <a:gd name="f27" fmla="*/ f23 1 266900"/>
                <a:gd name="f28" fmla="*/ f12 1 f19"/>
                <a:gd name="f29" fmla="*/ f13 1 f19"/>
                <a:gd name="f30" fmla="*/ f12 1 f20"/>
                <a:gd name="f31" fmla="*/ f14 1 f20"/>
                <a:gd name="f32" fmla="*/ f25 1 f19"/>
                <a:gd name="f33" fmla="*/ f26 1 f20"/>
                <a:gd name="f34" fmla="*/ f27 1 f19"/>
                <a:gd name="f35" fmla="*/ f28 f10 1"/>
                <a:gd name="f36" fmla="*/ f29 f10 1"/>
                <a:gd name="f37" fmla="*/ f31 f11 1"/>
                <a:gd name="f38" fmla="*/ f30 f11 1"/>
                <a:gd name="f39" fmla="*/ f32 f10 1"/>
                <a:gd name="f40" fmla="*/ f33 f11 1"/>
                <a:gd name="f41" fmla="*/ f34 f10 1"/>
              </a:gdLst>
              <a:ahLst/>
              <a:cxnLst>
                <a:cxn ang="3cd4">
                  <a:pos x="hc" y="t"/>
                </a:cxn>
                <a:cxn ang="0">
                  <a:pos x="r" y="vc"/>
                </a:cxn>
                <a:cxn ang="cd4">
                  <a:pos x="hc" y="b"/>
                </a:cxn>
                <a:cxn ang="cd2">
                  <a:pos x="l" y="vc"/>
                </a:cxn>
                <a:cxn ang="f24">
                  <a:pos x="f39" y="f40"/>
                </a:cxn>
                <a:cxn ang="f24">
                  <a:pos x="f41" y="f40"/>
                </a:cxn>
              </a:cxnLst>
              <a:rect l="f35" t="f38" r="f36" b="f37"/>
              <a:pathLst>
                <a:path w="266900" h="27905">
                  <a:moveTo>
                    <a:pt x="f5" y="f8"/>
                  </a:moveTo>
                  <a:lnTo>
                    <a:pt x="f6" y="f8"/>
                  </a:lnTo>
                </a:path>
              </a:pathLst>
            </a:custGeom>
            <a:noFill/>
            <a:ln w="19046" cap="flat">
              <a:solidFill>
                <a:srgbClr val="0E4B66"/>
              </a:solidFill>
              <a:prstDash val="solid"/>
              <a:miter/>
            </a:ln>
          </p:spPr>
          <p:txBody>
            <a:bodyPr vert="horz" wrap="square" lIns="139473" tIns="7278" rIns="139473" bIns="7278"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GB" sz="5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ADCAC406-16BB-C595-6C42-7CF192D17F5D}"/>
                </a:ext>
              </a:extLst>
            </p:cNvPr>
            <p:cNvSpPr/>
            <p:nvPr/>
          </p:nvSpPr>
          <p:spPr>
            <a:xfrm>
              <a:off x="7352854" y="2213442"/>
              <a:ext cx="2399294" cy="2431115"/>
            </a:xfrm>
            <a:custGeom>
              <a:avLst/>
              <a:gdLst>
                <a:gd name="f0" fmla="val 10800000"/>
                <a:gd name="f1" fmla="val 5400000"/>
                <a:gd name="f2" fmla="val 180"/>
                <a:gd name="f3" fmla="val w"/>
                <a:gd name="f4" fmla="val h"/>
                <a:gd name="f5" fmla="val 0"/>
                <a:gd name="f6" fmla="val 2399297"/>
                <a:gd name="f7" fmla="val 2431113"/>
                <a:gd name="f8" fmla="val 1215557"/>
                <a:gd name="f9" fmla="val 544223"/>
                <a:gd name="f10" fmla="val 537101"/>
                <a:gd name="f11" fmla="val 1199649"/>
                <a:gd name="f12" fmla="val 1862197"/>
                <a:gd name="f13" fmla="val 2399298"/>
                <a:gd name="f14" fmla="val 1886891"/>
                <a:gd name="f15" fmla="val 2431114"/>
                <a:gd name="f16" fmla="+- 0 0 -90"/>
                <a:gd name="f17" fmla="*/ f3 1 2399297"/>
                <a:gd name="f18" fmla="*/ f4 1 2431113"/>
                <a:gd name="f19" fmla="val f5"/>
                <a:gd name="f20" fmla="val f6"/>
                <a:gd name="f21" fmla="val f7"/>
                <a:gd name="f22" fmla="*/ f16 f0 1"/>
                <a:gd name="f23" fmla="+- f21 0 f19"/>
                <a:gd name="f24" fmla="+- f20 0 f19"/>
                <a:gd name="f25" fmla="*/ f22 1 f2"/>
                <a:gd name="f26" fmla="*/ f24 1 2399297"/>
                <a:gd name="f27" fmla="*/ f23 1 2431113"/>
                <a:gd name="f28" fmla="*/ 0 f24 1"/>
                <a:gd name="f29" fmla="*/ 1215557 f23 1"/>
                <a:gd name="f30" fmla="*/ 1199649 f24 1"/>
                <a:gd name="f31" fmla="*/ 0 f23 1"/>
                <a:gd name="f32" fmla="*/ 2399298 f24 1"/>
                <a:gd name="f33" fmla="*/ 2431114 f23 1"/>
                <a:gd name="f34" fmla="+- f25 0 f1"/>
                <a:gd name="f35" fmla="*/ f28 1 2399297"/>
                <a:gd name="f36" fmla="*/ f29 1 2431113"/>
                <a:gd name="f37" fmla="*/ f30 1 2399297"/>
                <a:gd name="f38" fmla="*/ f31 1 2431113"/>
                <a:gd name="f39" fmla="*/ f32 1 2399297"/>
                <a:gd name="f40" fmla="*/ f33 1 243111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399297" h="243111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156082"/>
            </a:solidFill>
            <a:ln w="19046" cap="flat">
              <a:solidFill>
                <a:srgbClr val="FFFFFF"/>
              </a:solidFill>
              <a:prstDash val="solid"/>
              <a:miter/>
            </a:ln>
          </p:spPr>
          <p:txBody>
            <a:bodyPr vert="horz" wrap="square" lIns="362797" tIns="367460" rIns="362797" bIns="36746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Elimination</a:t>
              </a:r>
              <a:r>
                <a:rPr lang="en-GB" sz="1800" b="1" i="0" u="none" strike="noStrike" kern="1200" cap="none" spc="0" baseline="0">
                  <a:solidFill>
                    <a:srgbClr val="FFFFFF"/>
                  </a:solidFill>
                  <a:uFillTx/>
                  <a:latin typeface="Aptos"/>
                </a:rPr>
                <a:t> </a:t>
              </a:r>
              <a:endParaRPr lang="en-GB" sz="1800" b="0" i="0" u="none" strike="noStrike" kern="1200" cap="none" spc="0" baseline="0">
                <a:solidFill>
                  <a:srgbClr val="FFFFFF"/>
                </a:solidFill>
                <a:uFillTx/>
                <a:latin typeface="Aptos"/>
              </a:endParaRPr>
            </a:p>
          </p:txBody>
        </p:sp>
        <p:sp>
          <p:nvSpPr>
            <p:cNvPr id="8" name="Free-form: Shape 7">
              <a:extLst>
                <a:ext uri="{FF2B5EF4-FFF2-40B4-BE49-F238E27FC236}">
                  <a16:creationId xmlns:a16="http://schemas.microsoft.com/office/drawing/2014/main" id="{CF7FB8E1-4F53-B4F4-C802-C608C337F8CA}"/>
                </a:ext>
              </a:extLst>
            </p:cNvPr>
            <p:cNvSpPr/>
            <p:nvPr/>
          </p:nvSpPr>
          <p:spPr>
            <a:xfrm rot="16235825">
              <a:off x="5855786" y="4619791"/>
              <a:ext cx="574435" cy="27907"/>
            </a:xfrm>
            <a:custGeom>
              <a:avLst/>
              <a:gdLst>
                <a:gd name="f0" fmla="val 10800000"/>
                <a:gd name="f1" fmla="val 5400000"/>
                <a:gd name="f2" fmla="val 180"/>
                <a:gd name="f3" fmla="val w"/>
                <a:gd name="f4" fmla="val h"/>
                <a:gd name="f5" fmla="val 0"/>
                <a:gd name="f6" fmla="val 574433"/>
                <a:gd name="f7" fmla="val 27905"/>
                <a:gd name="f8" fmla="val 13953"/>
                <a:gd name="f9" fmla="+- 0 0 -90"/>
                <a:gd name="f10" fmla="*/ f3 1 574433"/>
                <a:gd name="f11" fmla="*/ f4 1 27905"/>
                <a:gd name="f12" fmla="val f5"/>
                <a:gd name="f13" fmla="val f6"/>
                <a:gd name="f14" fmla="val f7"/>
                <a:gd name="f15" fmla="*/ f9 f0 1"/>
                <a:gd name="f16" fmla="+- f14 0 f12"/>
                <a:gd name="f17" fmla="+- f13 0 f12"/>
                <a:gd name="f18" fmla="*/ f15 1 f2"/>
                <a:gd name="f19" fmla="*/ f17 1 574433"/>
                <a:gd name="f20" fmla="*/ f16 1 27905"/>
                <a:gd name="f21" fmla="*/ 0 f17 1"/>
                <a:gd name="f22" fmla="*/ 13952 f16 1"/>
                <a:gd name="f23" fmla="*/ 574433 f17 1"/>
                <a:gd name="f24" fmla="+- f18 0 f1"/>
                <a:gd name="f25" fmla="*/ f21 1 574433"/>
                <a:gd name="f26" fmla="*/ f22 1 27905"/>
                <a:gd name="f27" fmla="*/ f23 1 574433"/>
                <a:gd name="f28" fmla="*/ f12 1 f19"/>
                <a:gd name="f29" fmla="*/ f13 1 f19"/>
                <a:gd name="f30" fmla="*/ f12 1 f20"/>
                <a:gd name="f31" fmla="*/ f14 1 f20"/>
                <a:gd name="f32" fmla="*/ f25 1 f19"/>
                <a:gd name="f33" fmla="*/ f26 1 f20"/>
                <a:gd name="f34" fmla="*/ f27 1 f19"/>
                <a:gd name="f35" fmla="*/ f28 f10 1"/>
                <a:gd name="f36" fmla="*/ f29 f10 1"/>
                <a:gd name="f37" fmla="*/ f31 f11 1"/>
                <a:gd name="f38" fmla="*/ f30 f11 1"/>
                <a:gd name="f39" fmla="*/ f32 f10 1"/>
                <a:gd name="f40" fmla="*/ f33 f11 1"/>
                <a:gd name="f41" fmla="*/ f34 f10 1"/>
              </a:gdLst>
              <a:ahLst/>
              <a:cxnLst>
                <a:cxn ang="3cd4">
                  <a:pos x="hc" y="t"/>
                </a:cxn>
                <a:cxn ang="0">
                  <a:pos x="r" y="vc"/>
                </a:cxn>
                <a:cxn ang="cd4">
                  <a:pos x="hc" y="b"/>
                </a:cxn>
                <a:cxn ang="cd2">
                  <a:pos x="l" y="vc"/>
                </a:cxn>
                <a:cxn ang="f24">
                  <a:pos x="f39" y="f40"/>
                </a:cxn>
                <a:cxn ang="f24">
                  <a:pos x="f41" y="f40"/>
                </a:cxn>
              </a:cxnLst>
              <a:rect l="f35" t="f38" r="f36" b="f37"/>
              <a:pathLst>
                <a:path w="574433" h="27905">
                  <a:moveTo>
                    <a:pt x="f6" y="f8"/>
                  </a:moveTo>
                  <a:lnTo>
                    <a:pt x="f5" y="f8"/>
                  </a:lnTo>
                </a:path>
              </a:pathLst>
            </a:custGeom>
            <a:noFill/>
            <a:ln w="19046" cap="flat">
              <a:solidFill>
                <a:srgbClr val="0E4B66"/>
              </a:solidFill>
              <a:prstDash val="solid"/>
              <a:miter/>
            </a:ln>
          </p:spPr>
          <p:txBody>
            <a:bodyPr vert="horz" wrap="square" lIns="285557" tIns="0" rIns="285557" bIns="0"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GB" sz="5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56CB5E79-1B05-F37A-CA8C-8E9187E93FA3}"/>
                </a:ext>
              </a:extLst>
            </p:cNvPr>
            <p:cNvSpPr/>
            <p:nvPr/>
          </p:nvSpPr>
          <p:spPr>
            <a:xfrm>
              <a:off x="5200019" y="4920898"/>
              <a:ext cx="1860584" cy="1860584"/>
            </a:xfrm>
            <a:custGeom>
              <a:avLst/>
              <a:gdLst>
                <a:gd name="f0" fmla="val 10800000"/>
                <a:gd name="f1" fmla="val 5400000"/>
                <a:gd name="f2" fmla="val 180"/>
                <a:gd name="f3" fmla="val w"/>
                <a:gd name="f4" fmla="val h"/>
                <a:gd name="f5" fmla="val 0"/>
                <a:gd name="f6" fmla="val 1860584"/>
                <a:gd name="f7" fmla="val 930292"/>
                <a:gd name="f8" fmla="val 416506"/>
                <a:gd name="f9" fmla="val 1444078"/>
                <a:gd name="f10" fmla="+- 0 0 -90"/>
                <a:gd name="f11" fmla="*/ f3 1 1860584"/>
                <a:gd name="f12" fmla="*/ f4 1 1860584"/>
                <a:gd name="f13" fmla="val f5"/>
                <a:gd name="f14" fmla="val f6"/>
                <a:gd name="f15" fmla="*/ f10 f0 1"/>
                <a:gd name="f16" fmla="+- f14 0 f13"/>
                <a:gd name="f17" fmla="*/ f15 1 f2"/>
                <a:gd name="f18" fmla="*/ f16 1 1860584"/>
                <a:gd name="f19" fmla="*/ 0 f16 1"/>
                <a:gd name="f20" fmla="*/ 930292 f16 1"/>
                <a:gd name="f21" fmla="*/ 1860584 f16 1"/>
                <a:gd name="f22" fmla="+- f17 0 f1"/>
                <a:gd name="f23" fmla="*/ f19 1 1860584"/>
                <a:gd name="f24" fmla="*/ f20 1 1860584"/>
                <a:gd name="f25" fmla="*/ f21 1 1860584"/>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1860584" h="1860584">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156082"/>
            </a:solidFill>
            <a:ln w="19046" cap="flat">
              <a:solidFill>
                <a:srgbClr val="FFFFFF"/>
              </a:solidFill>
              <a:prstDash val="solid"/>
              <a:miter/>
            </a:ln>
          </p:spPr>
          <p:txBody>
            <a:bodyPr vert="horz" wrap="square" lIns="283902" tIns="283902" rIns="283902" bIns="283902"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Increasing Diagnosis, Awareness and Treatment</a:t>
              </a:r>
            </a:p>
          </p:txBody>
        </p:sp>
        <p:sp>
          <p:nvSpPr>
            <p:cNvPr id="10" name="Free-form: Shape 9">
              <a:extLst>
                <a:ext uri="{FF2B5EF4-FFF2-40B4-BE49-F238E27FC236}">
                  <a16:creationId xmlns:a16="http://schemas.microsoft.com/office/drawing/2014/main" id="{7EFA3969-B8FC-E255-2A94-877C87239D66}"/>
                </a:ext>
              </a:extLst>
            </p:cNvPr>
            <p:cNvSpPr/>
            <p:nvPr/>
          </p:nvSpPr>
          <p:spPr>
            <a:xfrm rot="21582862">
              <a:off x="4877793" y="3407859"/>
              <a:ext cx="347627" cy="27907"/>
            </a:xfrm>
            <a:custGeom>
              <a:avLst/>
              <a:gdLst>
                <a:gd name="f0" fmla="val 10800000"/>
                <a:gd name="f1" fmla="val 5400000"/>
                <a:gd name="f2" fmla="val 180"/>
                <a:gd name="f3" fmla="val w"/>
                <a:gd name="f4" fmla="val h"/>
                <a:gd name="f5" fmla="val 0"/>
                <a:gd name="f6" fmla="val 347626"/>
                <a:gd name="f7" fmla="val 27905"/>
                <a:gd name="f8" fmla="val 13953"/>
                <a:gd name="f9" fmla="+- 0 0 -90"/>
                <a:gd name="f10" fmla="*/ f3 1 347626"/>
                <a:gd name="f11" fmla="*/ f4 1 27905"/>
                <a:gd name="f12" fmla="val f5"/>
                <a:gd name="f13" fmla="val f6"/>
                <a:gd name="f14" fmla="val f7"/>
                <a:gd name="f15" fmla="*/ f9 f0 1"/>
                <a:gd name="f16" fmla="+- f14 0 f12"/>
                <a:gd name="f17" fmla="+- f13 0 f12"/>
                <a:gd name="f18" fmla="*/ f15 1 f2"/>
                <a:gd name="f19" fmla="*/ f17 1 347626"/>
                <a:gd name="f20" fmla="*/ f16 1 27905"/>
                <a:gd name="f21" fmla="*/ 0 f17 1"/>
                <a:gd name="f22" fmla="*/ 13952 f16 1"/>
                <a:gd name="f23" fmla="*/ 347626 f17 1"/>
                <a:gd name="f24" fmla="+- f18 0 f1"/>
                <a:gd name="f25" fmla="*/ f21 1 347626"/>
                <a:gd name="f26" fmla="*/ f22 1 27905"/>
                <a:gd name="f27" fmla="*/ f23 1 347626"/>
                <a:gd name="f28" fmla="*/ f12 1 f19"/>
                <a:gd name="f29" fmla="*/ f13 1 f19"/>
                <a:gd name="f30" fmla="*/ f12 1 f20"/>
                <a:gd name="f31" fmla="*/ f14 1 f20"/>
                <a:gd name="f32" fmla="*/ f25 1 f19"/>
                <a:gd name="f33" fmla="*/ f26 1 f20"/>
                <a:gd name="f34" fmla="*/ f27 1 f19"/>
                <a:gd name="f35" fmla="*/ f28 f10 1"/>
                <a:gd name="f36" fmla="*/ f29 f10 1"/>
                <a:gd name="f37" fmla="*/ f31 f11 1"/>
                <a:gd name="f38" fmla="*/ f30 f11 1"/>
                <a:gd name="f39" fmla="*/ f32 f10 1"/>
                <a:gd name="f40" fmla="*/ f33 f11 1"/>
                <a:gd name="f41" fmla="*/ f34 f10 1"/>
              </a:gdLst>
              <a:ahLst/>
              <a:cxnLst>
                <a:cxn ang="3cd4">
                  <a:pos x="hc" y="t"/>
                </a:cxn>
                <a:cxn ang="0">
                  <a:pos x="r" y="vc"/>
                </a:cxn>
                <a:cxn ang="cd4">
                  <a:pos x="hc" y="b"/>
                </a:cxn>
                <a:cxn ang="cd2">
                  <a:pos x="l" y="vc"/>
                </a:cxn>
                <a:cxn ang="f24">
                  <a:pos x="f39" y="f40"/>
                </a:cxn>
                <a:cxn ang="f24">
                  <a:pos x="f41" y="f40"/>
                </a:cxn>
              </a:cxnLst>
              <a:rect l="f35" t="f38" r="f36" b="f37"/>
              <a:pathLst>
                <a:path w="347626" h="27905">
                  <a:moveTo>
                    <a:pt x="f6" y="f8"/>
                  </a:moveTo>
                  <a:lnTo>
                    <a:pt x="f5" y="f8"/>
                  </a:lnTo>
                </a:path>
              </a:pathLst>
            </a:custGeom>
            <a:noFill/>
            <a:ln w="19046" cap="flat">
              <a:solidFill>
                <a:srgbClr val="0E4B66"/>
              </a:solidFill>
              <a:prstDash val="solid"/>
              <a:miter/>
            </a:ln>
          </p:spPr>
          <p:txBody>
            <a:bodyPr vert="horz" wrap="square" lIns="177823" tIns="5266" rIns="177823" bIns="5257"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GB" sz="5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6ED40A5C-3971-38B7-62FA-2D0DF898A105}"/>
                </a:ext>
              </a:extLst>
            </p:cNvPr>
            <p:cNvSpPr/>
            <p:nvPr/>
          </p:nvSpPr>
          <p:spPr>
            <a:xfrm>
              <a:off x="2341257" y="2246909"/>
              <a:ext cx="2536554" cy="2364190"/>
            </a:xfrm>
            <a:custGeom>
              <a:avLst/>
              <a:gdLst>
                <a:gd name="f0" fmla="val 10800000"/>
                <a:gd name="f1" fmla="val 5400000"/>
                <a:gd name="f2" fmla="val 180"/>
                <a:gd name="f3" fmla="val w"/>
                <a:gd name="f4" fmla="val h"/>
                <a:gd name="f5" fmla="val 0"/>
                <a:gd name="f6" fmla="val 2536552"/>
                <a:gd name="f7" fmla="val 2364188"/>
                <a:gd name="f8" fmla="val 1182094"/>
                <a:gd name="f9" fmla="val 529242"/>
                <a:gd name="f10" fmla="val 567827"/>
                <a:gd name="f11" fmla="val 1268276"/>
                <a:gd name="f12" fmla="val 1968725"/>
                <a:gd name="f13" fmla="val 1834946"/>
                <a:gd name="f14" fmla="+- 0 0 -90"/>
                <a:gd name="f15" fmla="*/ f3 1 2536552"/>
                <a:gd name="f16" fmla="*/ f4 1 2364188"/>
                <a:gd name="f17" fmla="val f5"/>
                <a:gd name="f18" fmla="val f6"/>
                <a:gd name="f19" fmla="val f7"/>
                <a:gd name="f20" fmla="*/ f14 f0 1"/>
                <a:gd name="f21" fmla="+- f19 0 f17"/>
                <a:gd name="f22" fmla="+- f18 0 f17"/>
                <a:gd name="f23" fmla="*/ f20 1 f2"/>
                <a:gd name="f24" fmla="*/ f22 1 2536552"/>
                <a:gd name="f25" fmla="*/ f21 1 2364188"/>
                <a:gd name="f26" fmla="*/ 0 f22 1"/>
                <a:gd name="f27" fmla="*/ 1182094 f21 1"/>
                <a:gd name="f28" fmla="*/ 1268276 f22 1"/>
                <a:gd name="f29" fmla="*/ 0 f21 1"/>
                <a:gd name="f30" fmla="*/ 2536552 f22 1"/>
                <a:gd name="f31" fmla="*/ 2364188 f21 1"/>
                <a:gd name="f32" fmla="+- f23 0 f1"/>
                <a:gd name="f33" fmla="*/ f26 1 2536552"/>
                <a:gd name="f34" fmla="*/ f27 1 2364188"/>
                <a:gd name="f35" fmla="*/ f28 1 2536552"/>
                <a:gd name="f36" fmla="*/ f29 1 2364188"/>
                <a:gd name="f37" fmla="*/ f30 1 2536552"/>
                <a:gd name="f38" fmla="*/ f31 1 2364188"/>
                <a:gd name="f39" fmla="*/ f17 1 f24"/>
                <a:gd name="f40" fmla="*/ f18 1 f24"/>
                <a:gd name="f41" fmla="*/ f17 1 f25"/>
                <a:gd name="f42" fmla="*/ f19 1 f25"/>
                <a:gd name="f43" fmla="*/ f33 1 f24"/>
                <a:gd name="f44" fmla="*/ f34 1 f25"/>
                <a:gd name="f45" fmla="*/ f35 1 f24"/>
                <a:gd name="f46" fmla="*/ f36 1 f25"/>
                <a:gd name="f47" fmla="*/ f37 1 f24"/>
                <a:gd name="f48" fmla="*/ f38 1 f25"/>
                <a:gd name="f49" fmla="*/ f39 f15 1"/>
                <a:gd name="f50" fmla="*/ f40 f15 1"/>
                <a:gd name="f51" fmla="*/ f42 f16 1"/>
                <a:gd name="f52" fmla="*/ f41 f16 1"/>
                <a:gd name="f53" fmla="*/ f43 f15 1"/>
                <a:gd name="f54" fmla="*/ f44 f16 1"/>
                <a:gd name="f55" fmla="*/ f45 f15 1"/>
                <a:gd name="f56" fmla="*/ f46 f16 1"/>
                <a:gd name="f57" fmla="*/ f47 f15 1"/>
                <a:gd name="f58" fmla="*/ f48 f16 1"/>
              </a:gdLst>
              <a:ahLst/>
              <a:cxnLst>
                <a:cxn ang="3cd4">
                  <a:pos x="hc" y="t"/>
                </a:cxn>
                <a:cxn ang="0">
                  <a:pos x="r" y="vc"/>
                </a:cxn>
                <a:cxn ang="cd4">
                  <a:pos x="hc" y="b"/>
                </a:cxn>
                <a:cxn ang="cd2">
                  <a:pos x="l" y="vc"/>
                </a:cxn>
                <a:cxn ang="f32">
                  <a:pos x="f53" y="f54"/>
                </a:cxn>
                <a:cxn ang="f32">
                  <a:pos x="f55" y="f56"/>
                </a:cxn>
                <a:cxn ang="f32">
                  <a:pos x="f57" y="f54"/>
                </a:cxn>
                <a:cxn ang="f32">
                  <a:pos x="f55" y="f58"/>
                </a:cxn>
                <a:cxn ang="f32">
                  <a:pos x="f53" y="f54"/>
                </a:cxn>
              </a:cxnLst>
              <a:rect l="f49" t="f52" r="f50" b="f51"/>
              <a:pathLst>
                <a:path w="2536552" h="2364188">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156082"/>
            </a:solidFill>
            <a:ln w="19046" cap="flat">
              <a:solidFill>
                <a:srgbClr val="FFFFFF"/>
              </a:solidFill>
              <a:prstDash val="solid"/>
              <a:miter/>
            </a:ln>
          </p:spPr>
          <p:txBody>
            <a:bodyPr vert="horz" wrap="square" lIns="381624" tIns="356387" rIns="381624" bIns="356387"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ptos"/>
                </a:rPr>
                <a:t>Antenatal Screening and Prevention of Mother-to-Child Transmission </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C7F3D-FDC6-B010-4F43-6555F52B3516}"/>
              </a:ext>
            </a:extLst>
          </p:cNvPr>
          <p:cNvSpPr txBox="1">
            <a:spLocks noGrp="1"/>
          </p:cNvSpPr>
          <p:nvPr>
            <p:ph type="title"/>
          </p:nvPr>
        </p:nvSpPr>
        <p:spPr/>
        <p:txBody>
          <a:bodyPr>
            <a:normAutofit fontScale="90000"/>
          </a:bodyPr>
          <a:lstStyle/>
          <a:p>
            <a:pPr lvl="0"/>
            <a:r>
              <a:rPr lang="en-GB" sz="2800" b="1"/>
              <a:t>Strategy 1: Antenatal Screening and Prevention of Mother-to-Child Transmission </a:t>
            </a:r>
            <a:br>
              <a:rPr lang="en-GB" sz="4000"/>
            </a:br>
            <a:endParaRPr lang="en-GB" sz="4000"/>
          </a:p>
        </p:txBody>
      </p:sp>
      <p:sp>
        <p:nvSpPr>
          <p:cNvPr id="3" name="Content Placeholder 2">
            <a:extLst>
              <a:ext uri="{FF2B5EF4-FFF2-40B4-BE49-F238E27FC236}">
                <a16:creationId xmlns:a16="http://schemas.microsoft.com/office/drawing/2014/main" id="{04F4534A-B60A-198C-7088-963E51C4A3E3}"/>
              </a:ext>
            </a:extLst>
          </p:cNvPr>
          <p:cNvSpPr txBox="1">
            <a:spLocks noGrp="1"/>
          </p:cNvSpPr>
          <p:nvPr>
            <p:ph idx="1"/>
          </p:nvPr>
        </p:nvSpPr>
        <p:spPr/>
        <p:txBody>
          <a:bodyPr/>
          <a:lstStyle/>
          <a:p>
            <a:pPr lvl="0"/>
            <a:r>
              <a:rPr lang="en-GB" sz="1800"/>
              <a:t>One important strategy is antenatal screening. In the UK, all pregnant women are offered screening for hepatitis B during pregnancy. If the mother is infected, the baby receives vaccination immediately after birth and may also receive additional treatment called hepatitis B immunoglobulin. This greatly reduces the risk of transmission. The government aims to achieve high screening and vaccination coverage to eliminate mother-to-child transmission and protect newborn babies (UKHSA, 2025). </a:t>
            </a:r>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B5889-E432-50B7-5057-587CA8035213}"/>
              </a:ext>
            </a:extLst>
          </p:cNvPr>
          <p:cNvSpPr txBox="1">
            <a:spLocks noGrp="1"/>
          </p:cNvSpPr>
          <p:nvPr>
            <p:ph type="title"/>
          </p:nvPr>
        </p:nvSpPr>
        <p:spPr/>
        <p:txBody>
          <a:bodyPr/>
          <a:lstStyle/>
          <a:p>
            <a:pPr lvl="0"/>
            <a:r>
              <a:rPr lang="en-GB" sz="3100" b="1"/>
              <a:t>Strategy 2: Increasing Diagnosis, Awareness and Treatment</a:t>
            </a:r>
            <a:br>
              <a:rPr lang="en-GB"/>
            </a:br>
            <a:endParaRPr lang="en-GB"/>
          </a:p>
        </p:txBody>
      </p:sp>
      <p:sp>
        <p:nvSpPr>
          <p:cNvPr id="3" name="Content Placeholder 2">
            <a:extLst>
              <a:ext uri="{FF2B5EF4-FFF2-40B4-BE49-F238E27FC236}">
                <a16:creationId xmlns:a16="http://schemas.microsoft.com/office/drawing/2014/main" id="{665BDC3B-102F-00FA-5736-68BE69570BF1}"/>
              </a:ext>
            </a:extLst>
          </p:cNvPr>
          <p:cNvSpPr txBox="1">
            <a:spLocks noGrp="1"/>
          </p:cNvSpPr>
          <p:nvPr>
            <p:ph idx="1"/>
          </p:nvPr>
        </p:nvSpPr>
        <p:spPr/>
        <p:txBody>
          <a:bodyPr/>
          <a:lstStyle/>
          <a:p>
            <a:pPr lvl="0"/>
            <a:r>
              <a:rPr lang="en-GB" sz="2000"/>
              <a:t>Another strategy is improving diagnosis, treatment, and awareness. Many people with hepatitis B do not know they are infected because symptoms may not appear early. The UK government aims to increase testing, improve access to treatment, and raise awareness. Education helps people understand the importance of vaccination and testing. Reducing stigma also encourages people to seek help and treatment, which improves public health outcomes and reduces transmission (UKHSA, 2024). </a:t>
            </a:r>
          </a:p>
          <a:p>
            <a:pPr lvl="0"/>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B25A4-9907-2379-C1BC-55008F4675F8}"/>
              </a:ext>
            </a:extLst>
          </p:cNvPr>
          <p:cNvSpPr txBox="1">
            <a:spLocks noGrp="1"/>
          </p:cNvSpPr>
          <p:nvPr>
            <p:ph type="title"/>
          </p:nvPr>
        </p:nvSpPr>
        <p:spPr/>
        <p:txBody>
          <a:bodyPr/>
          <a:lstStyle/>
          <a:p>
            <a:pPr lvl="0"/>
            <a:r>
              <a:rPr lang="en-GB" sz="2800" b="1"/>
              <a:t>Strategy 3 : Elimination </a:t>
            </a:r>
            <a:br>
              <a:rPr lang="en-GB"/>
            </a:br>
            <a:endParaRPr lang="en-GB"/>
          </a:p>
        </p:txBody>
      </p:sp>
      <p:sp>
        <p:nvSpPr>
          <p:cNvPr id="3" name="Content Placeholder 2">
            <a:extLst>
              <a:ext uri="{FF2B5EF4-FFF2-40B4-BE49-F238E27FC236}">
                <a16:creationId xmlns:a16="http://schemas.microsoft.com/office/drawing/2014/main" id="{462959BD-EE79-B9FF-63EA-64B25DECEF3A}"/>
              </a:ext>
            </a:extLst>
          </p:cNvPr>
          <p:cNvSpPr txBox="1">
            <a:spLocks noGrp="1"/>
          </p:cNvSpPr>
          <p:nvPr>
            <p:ph idx="1"/>
          </p:nvPr>
        </p:nvSpPr>
        <p:spPr/>
        <p:txBody>
          <a:bodyPr/>
          <a:lstStyle/>
          <a:p>
            <a:pPr marL="0" lvl="0" indent="0">
              <a:buNone/>
            </a:pPr>
            <a:r>
              <a:rPr lang="en-GB" sz="2000"/>
              <a:t> As part of the UK commitment to the World Health Organisation (WHO) goals to eliminate hepatitis B as a public health thread by 2030 (            ) by </a:t>
            </a:r>
          </a:p>
          <a:p>
            <a:pPr lvl="0"/>
            <a:r>
              <a:rPr lang="en-GB" sz="2000" b="1"/>
              <a:t>Improving diagnosis –</a:t>
            </a:r>
            <a:r>
              <a:rPr lang="en-GB" sz="2000"/>
              <a:t> using more sensitive technology, implement faster, better testing methods </a:t>
            </a:r>
          </a:p>
          <a:p>
            <a:pPr lvl="0"/>
            <a:r>
              <a:rPr lang="en-GB" sz="2000" b="1"/>
              <a:t>Reducing incidence – </a:t>
            </a:r>
            <a:r>
              <a:rPr lang="en-GB" sz="2000"/>
              <a:t>focus on </a:t>
            </a:r>
            <a:r>
              <a:rPr lang="en-GB" sz="2000" b="1"/>
              <a:t> </a:t>
            </a:r>
            <a:r>
              <a:rPr lang="en-GB" sz="2000"/>
              <a:t>universal infant vaccination, blood supplies safety and injection safety as well as  harm reduction for High-risk groups. </a:t>
            </a:r>
          </a:p>
          <a:p>
            <a:pPr lvl="0"/>
            <a:r>
              <a:rPr lang="en-GB" sz="2000" b="1"/>
              <a:t>Increasing treatments – </a:t>
            </a:r>
            <a:r>
              <a:rPr lang="en-GB" sz="2000"/>
              <a:t>  make long term treatment more affordable </a:t>
            </a:r>
          </a:p>
          <a:p>
            <a:pPr marL="0" lvl="0" indent="0">
              <a:buNone/>
            </a:pP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21FF2-CACF-71AD-08DB-1404D8AA8233}"/>
              </a:ext>
            </a:extLst>
          </p:cNvPr>
          <p:cNvSpPr txBox="1">
            <a:spLocks noGrp="1"/>
          </p:cNvSpPr>
          <p:nvPr>
            <p:ph type="title"/>
          </p:nvPr>
        </p:nvSpPr>
        <p:spPr/>
        <p:txBody>
          <a:bodyPr/>
          <a:lstStyle/>
          <a:p>
            <a:pPr lvl="0"/>
            <a:r>
              <a:rPr lang="en-GB" sz="2400" b="1" dirty="0"/>
              <a:t>Strategy 4: Surveillance, Treatment, and Monitoring</a:t>
            </a:r>
            <a:br>
              <a:rPr lang="en-GB" dirty="0"/>
            </a:br>
            <a:endParaRPr lang="en-GB" dirty="0"/>
          </a:p>
        </p:txBody>
      </p:sp>
      <p:sp>
        <p:nvSpPr>
          <p:cNvPr id="3" name="Content Placeholder 2">
            <a:extLst>
              <a:ext uri="{FF2B5EF4-FFF2-40B4-BE49-F238E27FC236}">
                <a16:creationId xmlns:a16="http://schemas.microsoft.com/office/drawing/2014/main" id="{C2C4416B-BF5A-7D84-A3BA-29E30E07CFEB}"/>
              </a:ext>
            </a:extLst>
          </p:cNvPr>
          <p:cNvSpPr txBox="1">
            <a:spLocks noGrp="1"/>
          </p:cNvSpPr>
          <p:nvPr>
            <p:ph idx="1"/>
          </p:nvPr>
        </p:nvSpPr>
        <p:spPr/>
        <p:txBody>
          <a:bodyPr/>
          <a:lstStyle/>
          <a:p>
            <a:pPr lvl="0"/>
            <a:r>
              <a:rPr lang="en-GB" sz="1800"/>
              <a:t>In the UK, </a:t>
            </a:r>
            <a:r>
              <a:rPr lang="en-GB" sz="1800" b="1"/>
              <a:t>surveillance, treatment, and monitoring</a:t>
            </a:r>
            <a:r>
              <a:rPr lang="en-GB" sz="1800"/>
              <a:t> help control Hepatitis B by identifying cases early and preventing complications. The </a:t>
            </a:r>
            <a:r>
              <a:rPr lang="en-GB" sz="1800" b="1"/>
              <a:t>UK Health Security Agency</a:t>
            </a:r>
            <a:r>
              <a:rPr lang="en-GB" sz="1800"/>
              <a:t> collects and analyses data from laboratories, hospitals, and screening programmes to track infection rates and detect outbreaks. People diagnosed with chronic Hepatitis B are referred to specialist liver clinics within the </a:t>
            </a:r>
            <a:r>
              <a:rPr lang="en-GB" sz="1800" b="1"/>
              <a:t>NHS</a:t>
            </a:r>
            <a:r>
              <a:rPr lang="en-GB" sz="1800"/>
              <a:t>, where they receive regular </a:t>
            </a:r>
            <a:r>
              <a:rPr lang="en-GB" sz="1800" b="1"/>
              <a:t>blood tests, liver function monitoring, and antiviral treatment when needed</a:t>
            </a:r>
            <a:r>
              <a:rPr lang="en-GB" sz="1800"/>
              <a:t>. Ongoing monitoring helps prevent serious liver disease such as cirrhosis and liver cancer and supports long-term management of the infection (UKHSA,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479F4-4EED-BF14-AB11-E83BD64BD177}"/>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0308A9-CA41-CE2B-03F6-A21ABBC4C40F}"/>
              </a:ext>
            </a:extLst>
          </p:cNvPr>
          <p:cNvSpPr txBox="1">
            <a:spLocks noGrp="1"/>
          </p:cNvSpPr>
          <p:nvPr>
            <p:ph idx="1"/>
          </p:nvPr>
        </p:nvSpPr>
        <p:spPr/>
        <p:txBody>
          <a:bodyPr/>
          <a:lstStyle/>
          <a:p>
            <a:pPr lvl="0"/>
            <a:r>
              <a:rPr lang="en-GB" sz="1600"/>
              <a:t>UK Health Security Agency (2023) </a:t>
            </a:r>
            <a:r>
              <a:rPr lang="en-GB" sz="1600" i="1"/>
              <a:t>Immunisation against infectious disease: The Green Book – Hepatitis B chapter</a:t>
            </a:r>
            <a:r>
              <a:rPr lang="en-GB" sz="1600"/>
              <a:t>. Available at: </a:t>
            </a:r>
            <a:r>
              <a:rPr lang="en-GB" sz="1600">
                <a:hlinkClick r:id="rId2">
                  <a:extLst>
                    <a:ext uri="{A12FA001-AC4F-418D-AE19-62706E023703}">
                      <ahyp:hlinkClr xmlns:ahyp="http://schemas.microsoft.com/office/drawing/2018/hyperlinkcolor" val="tx"/>
                    </a:ext>
                  </a:extLst>
                </a:hlinkClick>
              </a:rPr>
              <a:t>https://www.gov.uk/government/publications/hepatitis-b-the-green-book-chapter-18</a:t>
            </a:r>
            <a:r>
              <a:rPr lang="en-GB" sz="1600"/>
              <a:t> (Accessed: 8 March 2026).</a:t>
            </a:r>
          </a:p>
          <a:p>
            <a:pPr lvl="0"/>
            <a:r>
              <a:rPr lang="en-GB" sz="1600"/>
              <a:t>UK Health Security Agency (2023) </a:t>
            </a:r>
            <a:r>
              <a:rPr lang="en-GB" sz="1600" i="1"/>
              <a:t>Hepatitis B: epidemiology and surveillance in the UK</a:t>
            </a:r>
            <a:r>
              <a:rPr lang="en-GB" sz="1600"/>
              <a:t>. Available at: </a:t>
            </a:r>
            <a:r>
              <a:rPr lang="en-GB" sz="1600">
                <a:hlinkClick r:id="rId3">
                  <a:extLst>
                    <a:ext uri="{A12FA001-AC4F-418D-AE19-62706E023703}">
                      <ahyp:hlinkClr xmlns:ahyp="http://schemas.microsoft.com/office/drawing/2018/hyperlinkcolor" val="tx"/>
                    </a:ext>
                  </a:extLst>
                </a:hlinkClick>
              </a:rPr>
              <a:t>https://www.gov.uk</a:t>
            </a:r>
            <a:r>
              <a:rPr lang="en-GB" sz="1600"/>
              <a:t> (Accessed: 8 March 2026).</a:t>
            </a:r>
          </a:p>
          <a:p>
            <a:pPr lvl="0"/>
            <a:r>
              <a:rPr lang="en-GB" sz="1600"/>
              <a:t>NHS (2024) </a:t>
            </a:r>
            <a:r>
              <a:rPr lang="en-GB" sz="1600" i="1"/>
              <a:t>Hepatitis B vaccine.</a:t>
            </a:r>
            <a:r>
              <a:rPr lang="en-GB" sz="1600"/>
              <a:t> Available at: </a:t>
            </a:r>
            <a:r>
              <a:rPr lang="en-GB" sz="1600" u="sng">
                <a:hlinkClick r:id="rId4">
                  <a:extLst>
                    <a:ext uri="{A12FA001-AC4F-418D-AE19-62706E023703}">
                      <ahyp:hlinkClr xmlns:ahyp="http://schemas.microsoft.com/office/drawing/2018/hyperlinkcolor" val="tx"/>
                    </a:ext>
                  </a:extLst>
                </a:hlinkClick>
              </a:rPr>
              <a:t>https://www.nhs.uk</a:t>
            </a:r>
            <a:r>
              <a:rPr lang="en-GB" sz="1600"/>
              <a:t> (Accessed: 24 February 2026).</a:t>
            </a:r>
          </a:p>
          <a:p>
            <a:pPr lvl="0"/>
            <a:r>
              <a:rPr lang="en-GB" sz="1600"/>
              <a:t>UK Health Security Agency (2025) </a:t>
            </a:r>
            <a:r>
              <a:rPr lang="en-GB" sz="1600" i="1"/>
              <a:t>Hepatitis B in England 2025.</a:t>
            </a:r>
            <a:r>
              <a:rPr lang="en-GB" sz="1600"/>
              <a:t> Available at: </a:t>
            </a:r>
            <a:r>
              <a:rPr lang="en-GB" sz="1600" u="sng">
                <a:hlinkClick r:id="rId3">
                  <a:extLst>
                    <a:ext uri="{A12FA001-AC4F-418D-AE19-62706E023703}">
                      <ahyp:hlinkClr xmlns:ahyp="http://schemas.microsoft.com/office/drawing/2018/hyperlinkcolor" val="tx"/>
                    </a:ext>
                  </a:extLst>
                </a:hlinkClick>
              </a:rPr>
              <a:t>https://www.gov.uk</a:t>
            </a:r>
            <a:endParaRPr lang="en-GB" sz="1600"/>
          </a:p>
          <a:p>
            <a:pPr lvl="0"/>
            <a:r>
              <a:rPr lang="en-GB" sz="1600"/>
              <a:t>UK Health Security Agency (2024) </a:t>
            </a:r>
            <a:r>
              <a:rPr lang="en-GB" sz="1600" i="1"/>
              <a:t>Hepatitis B in England 2024.</a:t>
            </a:r>
            <a:r>
              <a:rPr lang="en-GB" sz="1600"/>
              <a:t> Available at: </a:t>
            </a:r>
            <a:r>
              <a:rPr lang="en-GB" sz="1600" u="sng">
                <a:hlinkClick r:id="rId3">
                  <a:extLst>
                    <a:ext uri="{A12FA001-AC4F-418D-AE19-62706E023703}">
                      <ahyp:hlinkClr xmlns:ahyp="http://schemas.microsoft.com/office/drawing/2018/hyperlinkcolor" val="tx"/>
                    </a:ext>
                  </a:extLst>
                </a:hlinkClick>
              </a:rPr>
              <a:t>https://www.gov.uk</a:t>
            </a:r>
            <a:endParaRPr lang="en-GB" sz="1600" u="sng"/>
          </a:p>
          <a:p>
            <a:pPr lvl="0"/>
            <a:r>
              <a:rPr lang="en-GB" sz="1600"/>
              <a:t>Gov UK (2025) https://www.gov.uk/government/publications/protecting-your-baby-against-hepatitis-b-leaflet/protecting-your-baby-against-hepatitis-b-with-the-hepatitis-b-vaccine#:~:text=Hepatitis%20B%20vaccine%20can%20protect,single%20injection%20in%20the%20thigh</a:t>
            </a:r>
          </a:p>
          <a:p>
            <a:pPr lvl="0"/>
            <a:endParaRPr lang="en-GB" sz="1600"/>
          </a:p>
          <a:p>
            <a:pPr lvl="0"/>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758</Words>
  <Application>Microsoft Office PowerPoint</Application>
  <PresentationFormat>Widescreen</PresentationFormat>
  <Paragraphs>29</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The policy and strategies are available to the UK government to maintain public health  </vt:lpstr>
      <vt:lpstr>PowerPoint Presentation</vt:lpstr>
      <vt:lpstr>Strategy 1: Antenatal Screening and Prevention of Mother-to-Child Transmission  </vt:lpstr>
      <vt:lpstr>Strategy 2: Increasing Diagnosis, Awareness and Treatment </vt:lpstr>
      <vt:lpstr>Strategy 3 : Elimination  </vt:lpstr>
      <vt:lpstr>Strategy 4: Surveillance, Treatment, and Monitoring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Oksana Belkin</dc:creator>
  <cp:lastModifiedBy>Oksana Belkin</cp:lastModifiedBy>
  <cp:revision>1</cp:revision>
  <dcterms:created xsi:type="dcterms:W3CDTF">2026-03-09T20:51:18Z</dcterms:created>
  <dcterms:modified xsi:type="dcterms:W3CDTF">2026-03-09T20:53:54Z</dcterms:modified>
</cp:coreProperties>
</file>