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351" r:id="rId1"/>
  </p:sldMasterIdLst>
  <p:notesMasterIdLst>
    <p:notesMasterId r:id="rId8"/>
  </p:notesMasterIdLst>
  <p:sldIdLst>
    <p:sldId id="265" r:id="rId2"/>
    <p:sldId id="267" r:id="rId3"/>
    <p:sldId id="268" r:id="rId4"/>
    <p:sldId id="263" r:id="rId5"/>
    <p:sldId id="264" r:id="rId6"/>
    <p:sldId id="266"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DA711"/>
    <a:srgbClr val="EDBC51"/>
    <a:srgbClr val="D4991C"/>
    <a:srgbClr val="66563B"/>
    <a:srgbClr val="F2AC19"/>
    <a:srgbClr val="FFC000"/>
    <a:srgbClr val="F2B90F"/>
    <a:srgbClr val="F0D586"/>
    <a:srgbClr val="88697B"/>
    <a:srgbClr val="F5F5F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28C39F3-98CC-5749-C847-9BF88CD13631}" v="290" dt="2026-03-06T22:48:20.810"/>
    <p1510:client id="{6B5CF9F4-83A2-A6F7-D7E2-78AD23776A98}" v="1008" dt="2026-03-05T15:54:58.053"/>
    <p1510:client id="{83D46AE7-54A5-2446-7859-821B2BE0EB5E}" v="66" dt="2026-03-07T14:18:22.724"/>
    <p1510:client id="{A9A4B01A-1327-F87E-7BBF-EE6CF05037BE}" v="284" dt="2026-03-05T23:59:57.525"/>
    <p1510:client id="{E24CB393-7FCC-4D98-07B5-95432BEFA60A}" v="21" dt="2026-03-06T12:33:50.44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7E7DD2-E977-4059-9715-5967123E7DBF}" type="datetimeFigureOut">
              <a:t>3/7/2026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B35E01-8145-4795-B011-6B853B7182F8}" type="slidenum">
              <a:t>‹#›</a:t>
            </a:fld>
            <a:endParaRPr lang="en-GB"/>
          </a:p>
        </p:txBody>
      </p:sp>
    </p:spTree>
    <p:extLst>
      <p:ext uri="{BB962C8B-B14F-4D97-AF65-F5344CB8AC3E}">
        <p14:creationId xmlns:p14="http://schemas.microsoft.com/office/powerpoint/2010/main" val="36462292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ighlight>
                  <a:srgbClr val="FFFFFF"/>
                </a:highlight>
              </a:rPr>
              <a:t>Good afternoon. My name is Nihla Salim, and my student number is 2326132. </a:t>
            </a:r>
            <a:endParaRPr lang="en-US">
              <a:highlight>
                <a:srgbClr val="FFFFFF"/>
              </a:highlight>
            </a:endParaRPr>
          </a:p>
          <a:p>
            <a:r>
              <a:rPr lang="en-GB">
                <a:highlight>
                  <a:srgbClr val="FFFFFF"/>
                </a:highlight>
              </a:rPr>
              <a:t>Today, I will be presenting my academic poster, which I have displayed on PowerPoint.</a:t>
            </a:r>
            <a:endParaRPr lang="en-US">
              <a:highlight>
                <a:srgbClr val="FFFFFF"/>
              </a:highlight>
            </a:endParaRPr>
          </a:p>
          <a:p>
            <a:r>
              <a:rPr lang="en-GB">
                <a:highlight>
                  <a:srgbClr val="FFFFFF"/>
                </a:highlight>
              </a:rPr>
              <a:t>The title of my poster is: Bipolar Disorder: A Journey Through History, Treatment and Equality.</a:t>
            </a:r>
            <a:endParaRPr lang="en-US">
              <a:highlight>
                <a:srgbClr val="FFFFFF"/>
              </a:highlight>
            </a:endParaRPr>
          </a:p>
          <a:p>
            <a:r>
              <a:rPr lang="en-GB">
                <a:highlight>
                  <a:srgbClr val="FFFFFF"/>
                </a:highlight>
              </a:rPr>
              <a:t>I will begin by giving a brief introduction to bipolar disorder before moving into the historical context, modern treatment, stigma and inequality, and finally a critical evaluation of current care.</a:t>
            </a:r>
            <a:endParaRPr lang="en-US">
              <a:highlight>
                <a:srgbClr val="FFFFFF"/>
              </a:highlight>
            </a:endParaRPr>
          </a:p>
          <a:p>
            <a:r>
              <a:rPr lang="en-GB">
                <a:highlight>
                  <a:srgbClr val="FFFFFF"/>
                </a:highlight>
              </a:rPr>
              <a:t>Introduction</a:t>
            </a:r>
            <a:endParaRPr lang="en-US">
              <a:highlight>
                <a:srgbClr val="FFFFFF"/>
              </a:highlight>
            </a:endParaRPr>
          </a:p>
          <a:p>
            <a:r>
              <a:rPr lang="en-GB">
                <a:highlight>
                  <a:srgbClr val="FFFFFF"/>
                </a:highlight>
              </a:rPr>
              <a:t>Bipolar disorder is a chronic mood condition involving episodes of mania or hypomania and depression. It affects mood, energy, behaviour, and functioning (Grande et al., 2016; NIMH, 2025). There are different types, including Bipolar I, Bipolar II, and cyclothymia (Hickman, 2024).</a:t>
            </a:r>
            <a:endParaRPr lang="en-US">
              <a:highlight>
                <a:srgbClr val="FFFFFF"/>
              </a:highlight>
            </a:endParaRPr>
          </a:p>
          <a:p>
            <a:r>
              <a:rPr lang="en-GB">
                <a:highlight>
                  <a:srgbClr val="FFFFFF"/>
                </a:highlight>
              </a:rPr>
              <a:t>My poster explores the history of bipolar disorder, modern treatment, stigma, inequality, and a critical evaluation of current care.</a:t>
            </a:r>
            <a:endParaRPr lang="en-US">
              <a:highlight>
                <a:srgbClr val="FFFFFF"/>
              </a:highlight>
            </a:endParaRPr>
          </a:p>
          <a:p>
            <a:r>
              <a:rPr lang="en-GB">
                <a:highlight>
                  <a:srgbClr val="FFFFFF"/>
                </a:highlight>
              </a:rPr>
              <a:t>NIHM- (National Institute of Mental Health)</a:t>
            </a:r>
            <a:endParaRPr lang="en-US">
              <a:highlight>
                <a:srgbClr val="FFFFFF"/>
              </a:highlight>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B5B35E01-8145-4795-B011-6B853B7182F8}" type="slidenum">
              <a:rPr lang="en-GB"/>
              <a:t>1</a:t>
            </a:fld>
            <a:endParaRPr lang="en-GB"/>
          </a:p>
        </p:txBody>
      </p:sp>
    </p:spTree>
    <p:extLst>
      <p:ext uri="{BB962C8B-B14F-4D97-AF65-F5344CB8AC3E}">
        <p14:creationId xmlns:p14="http://schemas.microsoft.com/office/powerpoint/2010/main" val="6230054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Introduction</a:t>
            </a:r>
            <a:endParaRPr lang="en-US">
              <a:solidFill>
                <a:srgbClr val="444444"/>
              </a:solidFill>
            </a:endParaRPr>
          </a:p>
          <a:p>
            <a:r>
              <a:rPr lang="en-GB"/>
              <a:t>Bipolar disorder is a chronic mood condition involving episodes of mania or hypomania and depression. It affects mood, energy, behaviour, and functioning (Grande et al., 2016; NIMH, 2025). There are different types, including Bipolar I, Bipolar II, and cyclothymia (Hickman, 2024).</a:t>
            </a:r>
            <a:endParaRPr lang="en-US">
              <a:solidFill>
                <a:srgbClr val="444444"/>
              </a:solidFill>
            </a:endParaRPr>
          </a:p>
          <a:p>
            <a:r>
              <a:rPr lang="en-GB"/>
              <a:t>My poster explores the history of bipolar disorder, modern treatment, stigma, inequality, and a critical evaluation of current care.</a:t>
            </a:r>
            <a:endParaRPr lang="en-US">
              <a:solidFill>
                <a:srgbClr val="444444"/>
              </a:solidFill>
            </a:endParaRPr>
          </a:p>
          <a:p>
            <a:r>
              <a:rPr lang="en-GB"/>
              <a:t>NIHM- (National Institute of Mental Health)</a:t>
            </a:r>
          </a:p>
          <a:p>
            <a:r>
              <a:rPr lang="en-GB">
                <a:ea typeface="Calibri" panose="020F0502020204030204"/>
                <a:cs typeface="Calibri" panose="020F0502020204030204"/>
              </a:rPr>
              <a:t>Historical Understanding &amp; treatment </a:t>
            </a:r>
            <a:endParaRPr lang="en-GB"/>
          </a:p>
          <a:p>
            <a:r>
              <a:rPr lang="en-US"/>
              <a:t>Kraepelin's early research provided foundations. According to Muñoz et al. (2018), he was the first to combine depressive and manic symptoms into one illness, which influenced modern diagnostic theory. </a:t>
            </a:r>
          </a:p>
          <a:p>
            <a:r>
              <a:rPr lang="en-US"/>
              <a:t>In the past, </a:t>
            </a:r>
            <a:r>
              <a:rPr lang="en-US" err="1"/>
              <a:t>institutionalisation</a:t>
            </a:r>
            <a:r>
              <a:rPr lang="en-US"/>
              <a:t> dominated treatment. According to Scull (2015), the asylum era was </a:t>
            </a:r>
            <a:r>
              <a:rPr lang="en-US" err="1"/>
              <a:t>characterised</a:t>
            </a:r>
            <a:r>
              <a:rPr lang="en-US"/>
              <a:t> by stigma, obligation, and a lack of therapeutic care. According to López-Muñoz et al. (2018), ECT became commonly </a:t>
            </a:r>
            <a:r>
              <a:rPr lang="en-US" err="1"/>
              <a:t>utilised</a:t>
            </a:r>
            <a:r>
              <a:rPr lang="en-US"/>
              <a:t> in the early 20th century, often without consent. </a:t>
            </a:r>
            <a:endParaRPr lang="en-GB"/>
          </a:p>
          <a:p>
            <a:r>
              <a:rPr lang="en-US"/>
              <a:t>The introduction of lithium in the 1950s marked a key turning point because it greatly decreased </a:t>
            </a:r>
            <a:r>
              <a:rPr lang="en-US" err="1"/>
              <a:t>hospitalisation</a:t>
            </a:r>
            <a:r>
              <a:rPr lang="en-US"/>
              <a:t> and relapse. Community care became more popular between the 1960s and 1980s, although Scull (2015) argues that these services were frequently unreliable and inadequate. </a:t>
            </a:r>
            <a:r>
              <a:rPr lang="en-GB">
                <a:highlight>
                  <a:srgbClr val="FFFFFF"/>
                </a:highlight>
              </a:rPr>
              <a:t>Overall, historical care was shaped by coercion, limited rights, and a lack of patient involvement.</a:t>
            </a:r>
            <a:endParaRPr lang="en-US">
              <a:highlight>
                <a:srgbClr val="FFFFFF"/>
              </a:highlight>
            </a:endParaRPr>
          </a:p>
          <a:p>
            <a:r>
              <a:rPr lang="en-US"/>
              <a:t>Modern Treatment </a:t>
            </a:r>
            <a:endParaRPr lang="en-GB">
              <a:ea typeface="Calibri"/>
              <a:cs typeface="Calibri"/>
            </a:endParaRPr>
          </a:p>
          <a:p>
            <a:r>
              <a:rPr lang="en-US"/>
              <a:t>Treatment is now more person </a:t>
            </a:r>
            <a:r>
              <a:rPr lang="en-US" err="1"/>
              <a:t>centred</a:t>
            </a:r>
            <a:r>
              <a:rPr lang="en-US"/>
              <a:t> and evidence based. Lithium is the first-line mood </a:t>
            </a:r>
            <a:r>
              <a:rPr lang="en-US" err="1"/>
              <a:t>stabiliser</a:t>
            </a:r>
            <a:r>
              <a:rPr lang="en-US"/>
              <a:t> recommended by NICE (2023), while anticonvulsants are used for long-term mood management and antipsychotics are used for acute mania. Because they can cause mania, antidepressants are used with caution. </a:t>
            </a:r>
            <a:endParaRPr lang="en-GB">
              <a:ea typeface="Calibri" panose="020F0502020204030204"/>
              <a:cs typeface="Calibri" panose="020F0502020204030204"/>
            </a:endParaRPr>
          </a:p>
          <a:p>
            <a:r>
              <a:rPr lang="en-US"/>
              <a:t>According to </a:t>
            </a:r>
            <a:r>
              <a:rPr lang="en-US" err="1"/>
              <a:t>Yatham</a:t>
            </a:r>
            <a:r>
              <a:rPr lang="en-US"/>
              <a:t> et al. (2018), there is substantial evidence in </a:t>
            </a:r>
            <a:r>
              <a:rPr lang="en-US" err="1"/>
              <a:t>favour</a:t>
            </a:r>
            <a:r>
              <a:rPr lang="en-US"/>
              <a:t> of psychoeducation, cognitive </a:t>
            </a:r>
            <a:r>
              <a:rPr lang="en-US" err="1"/>
              <a:t>behavioural</a:t>
            </a:r>
            <a:r>
              <a:rPr lang="en-US"/>
              <a:t> therapy, and family focused therapies. NICE also highlights the significance of early warning systems and crisis planning. </a:t>
            </a:r>
          </a:p>
          <a:p>
            <a:r>
              <a:rPr lang="en-US"/>
              <a:t>When needed, inpatient programs, crisis teams, and CMHTs are used to provide care. Findings from Forty et al. (2014) strengthen NHS England's (2020) emphasis on the necessity of integrated physical health checks because of the metabolic effects of certain drugs. </a:t>
            </a:r>
            <a:r>
              <a:rPr lang="en-GB">
                <a:highlight>
                  <a:srgbClr val="FFFFFF"/>
                </a:highlight>
              </a:rPr>
              <a:t>Modern care is more holistic but still faces major challenges which leads into my evaluation.</a:t>
            </a:r>
            <a:endParaRPr lang="en-US">
              <a:highlight>
                <a:srgbClr val="FFFFFF"/>
              </a:highlight>
            </a:endParaRPr>
          </a:p>
          <a:p>
            <a:r>
              <a:rPr lang="en-GB">
                <a:highlight>
                  <a:srgbClr val="FFFFFF"/>
                </a:highlight>
                <a:ea typeface="Calibri"/>
                <a:cs typeface="Calibri"/>
              </a:rPr>
              <a:t>Stigma &amp; Inequality</a:t>
            </a:r>
            <a:endParaRPr lang="en-GB">
              <a:highlight>
                <a:srgbClr val="FFFFFF"/>
              </a:highlight>
            </a:endParaRPr>
          </a:p>
          <a:p>
            <a:r>
              <a:rPr lang="en-GB">
                <a:highlight>
                  <a:srgbClr val="FFFFFF"/>
                </a:highlight>
              </a:rPr>
              <a:t>One of the largest obstacles for those with bipolar disorder is still stigma. According to the Mental Health Foundation (2021), prevalent stereotypes depict people as unstable, harmful, or unpredictable. These false beliefs promote discrimination and social isolation. </a:t>
            </a:r>
            <a:endParaRPr lang="en-GB">
              <a:highlight>
                <a:srgbClr val="FFFFFF"/>
              </a:highlight>
              <a:ea typeface="Calibri" panose="020F0502020204030204"/>
              <a:cs typeface="Calibri" panose="020F0502020204030204"/>
            </a:endParaRPr>
          </a:p>
          <a:p>
            <a:r>
              <a:rPr lang="en-GB">
                <a:highlight>
                  <a:srgbClr val="FFFFFF"/>
                </a:highlight>
              </a:rPr>
              <a:t>According to Thornicroft et al. (2016), there is compelling evidence that stigma can be internalised in addition to originating from society. People who experience self stigma are less confident, have lower self esteem, and are less likely to ask for assistance or continue their therapy. </a:t>
            </a:r>
            <a:endParaRPr lang="en-GB">
              <a:ea typeface="Calibri"/>
              <a:cs typeface="Calibri"/>
            </a:endParaRPr>
          </a:p>
          <a:p>
            <a:r>
              <a:rPr lang="en-GB">
                <a:highlight>
                  <a:srgbClr val="FFFFFF"/>
                </a:highlight>
              </a:rPr>
              <a:t>Families are impacted as well. </a:t>
            </a:r>
            <a:r>
              <a:rPr lang="en-GB" err="1">
                <a:highlight>
                  <a:srgbClr val="FFFFFF"/>
                </a:highlight>
              </a:rPr>
              <a:t>Latifian</a:t>
            </a:r>
            <a:r>
              <a:rPr lang="en-GB">
                <a:highlight>
                  <a:srgbClr val="FFFFFF"/>
                </a:highlight>
              </a:rPr>
              <a:t> et al. (2023) discovered that because mood episodes are unpredictable, relatives frequently feel burdened, anxious, and emotionally strained. This demonstrates how stigma affects society more broadly than just the individual. Discrimination in the workplace is another significant problem. People with bipolar disorder may experience unjust treatment at work, including assumptions about their dependability or competence, according to the Mental Health Foundation (2021). </a:t>
            </a:r>
            <a:endParaRPr lang="en-GB"/>
          </a:p>
          <a:p>
            <a:r>
              <a:rPr lang="en-GB">
                <a:highlight>
                  <a:srgbClr val="FFFFFF"/>
                </a:highlight>
              </a:rPr>
              <a:t>Another factor is cultural shame. According to Barnett et al. (2019), mental illness is linked to shame or spiritual beliefs in some groups, which causes a delay in diagnosis and a decrease in seeking care. Additionally, there are clear differences in how services react. Strong evidence that ethnic minority groups are more likely to be detained under the Mental Health Act is presented by Barnett et al. (2019). Additionally, they discovered gender disparities: women are more likely to receive a false diagnosis of depression, while men are more likely to be sectioned. </a:t>
            </a:r>
            <a:endParaRPr lang="en-GB"/>
          </a:p>
          <a:p>
            <a:r>
              <a:rPr lang="en-GB">
                <a:highlight>
                  <a:srgbClr val="FFFFFF"/>
                </a:highlight>
              </a:rPr>
              <a:t>Finally, access to psychiatric therapies is uneven throughout the nation despite NICE guidelines. According to NHS England (2020), a lot of people still have trouble getting recommended therapies, which adds to the persistent disparity in results.</a:t>
            </a:r>
            <a:endParaRPr lang="en-GB">
              <a:ea typeface="Calibri" panose="020F0502020204030204"/>
              <a:cs typeface="Calibri" panose="020F0502020204030204"/>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B5B35E01-8145-4795-B011-6B853B7182F8}" type="slidenum">
              <a:rPr lang="en-GB"/>
              <a:t>2</a:t>
            </a:fld>
            <a:endParaRPr lang="en-GB"/>
          </a:p>
        </p:txBody>
      </p:sp>
    </p:spTree>
    <p:extLst>
      <p:ext uri="{BB962C8B-B14F-4D97-AF65-F5344CB8AC3E}">
        <p14:creationId xmlns:p14="http://schemas.microsoft.com/office/powerpoint/2010/main" val="18274566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Evaluation -The effectiveness of the current systems in meeting the requirements of individuals with bipolar disorder is critically examined in this section. </a:t>
            </a:r>
          </a:p>
          <a:p>
            <a:r>
              <a:rPr lang="en-US"/>
              <a:t>Initially while NHS England (2020) demonstrates that implementation varies by area, NICE (2023) offers unambiguous, evidence based guidelines. This raises questions regarding equity since it indicates a substantial discrepancy between local practice and national legislation. </a:t>
            </a:r>
            <a:endParaRPr lang="en-GB"/>
          </a:p>
          <a:p>
            <a:r>
              <a:rPr lang="en-US"/>
              <a:t>Furthermore, access to therapy is still restricted. According to NHS England (2020), there is insufficient funding for psychological therapy, and data suggests that many people are unable to access CBT or family focused work due to lengthy waiting lists. This results in an over reliance on medication because therapeutic options are limited by structural limitations rather than because it is always therapeutically preferred.</a:t>
            </a:r>
          </a:p>
          <a:p>
            <a:r>
              <a:rPr lang="en-US"/>
              <a:t>Another significant problem is postcode inequality. Results from NHS England (2020) show that there are significant differences in access to crisis teams and expert services. This adds to uneven results and compromises parity of esteem. </a:t>
            </a:r>
            <a:endParaRPr lang="en-US">
              <a:ea typeface="Calibri"/>
              <a:cs typeface="Calibri"/>
            </a:endParaRPr>
          </a:p>
          <a:p>
            <a:r>
              <a:rPr lang="en-US"/>
              <a:t>Medication is frequently </a:t>
            </a:r>
            <a:r>
              <a:rPr lang="en-US" err="1"/>
              <a:t>utilised</a:t>
            </a:r>
            <a:r>
              <a:rPr lang="en-US"/>
              <a:t> as the main intervention due to lengthy wait times for therapy. Although systemic pressures force doctors to adopt medicine only methods, NICE (2023) underlines that medicine should be a component of a broader therapy plan.</a:t>
            </a:r>
            <a:endParaRPr lang="en-US">
              <a:ea typeface="Calibri"/>
              <a:cs typeface="Calibri"/>
            </a:endParaRPr>
          </a:p>
          <a:p>
            <a:r>
              <a:rPr lang="en-US"/>
              <a:t>Coercive methods demonstrate inequality. Strong evidence that ethnic minority groups have abnormally high rates of mandatory detention is presented by Barnett et al. (2019). According to their meta-analysis, cultural misconceptions and structural injustices undermine involvement and trust. </a:t>
            </a:r>
            <a:endParaRPr lang="en-US">
              <a:ea typeface="Calibri"/>
              <a:cs typeface="Calibri"/>
            </a:endParaRPr>
          </a:p>
          <a:p>
            <a:endParaRPr lang="en-US"/>
          </a:p>
          <a:p>
            <a:r>
              <a:rPr lang="en-US"/>
              <a:t>ICD-11 has made diagnosis more clear, according to WHO (2024a; 2024b), yet research indicates that these frameworks still represent Western biomedical presumptions. Concerns regarding cultural validity and the possibility of incorrect diagnosis in a variety of communities are brought up by this. </a:t>
            </a:r>
            <a:endParaRPr lang="en-US">
              <a:ea typeface="Calibri"/>
              <a:cs typeface="Calibri"/>
            </a:endParaRPr>
          </a:p>
          <a:p>
            <a:r>
              <a:rPr lang="en-US"/>
              <a:t>CMHTs are chronically underfunded, according to NHS England (2020). Excessive caseloads make it more difficult to offer proactive, relational care, which raises the risk of relapse and perpetuates the cycle of crisis driven intervention. Finally, a lot of service users feel left out of care planning, according to Lawn et al. (2021). According to their findings, engagement declines and results deteriorate when people are not actively involved. This reveals a gap between the goals of policy and actual experience. </a:t>
            </a:r>
          </a:p>
          <a:p>
            <a:r>
              <a:rPr lang="en-US"/>
              <a:t>Overall, the data indicates that despite advancements, there are still substantial structural, cultural, and resource-based disparities.</a:t>
            </a:r>
          </a:p>
          <a:p>
            <a:r>
              <a:rPr lang="en-US"/>
              <a:t>Several changes are required in light of this assessment. </a:t>
            </a:r>
            <a:endParaRPr lang="en-US">
              <a:ea typeface="Calibri" panose="020F0502020204030204"/>
              <a:cs typeface="Calibri" panose="020F0502020204030204"/>
            </a:endParaRPr>
          </a:p>
          <a:p>
            <a:r>
              <a:rPr lang="en-US">
                <a:ea typeface="Calibri" panose="020F0502020204030204"/>
                <a:cs typeface="Calibri" panose="020F0502020204030204"/>
              </a:rPr>
              <a:t>Recommendation -</a:t>
            </a:r>
            <a:r>
              <a:rPr lang="en-US"/>
              <a:t> First, more funds and workforce development are needed to promote access to NICE-recommended medicines. Investments in community services and early intervention are also necessary to lessen crisis-driven care. </a:t>
            </a:r>
            <a:endParaRPr lang="en-US">
              <a:ea typeface="Calibri" panose="020F0502020204030204"/>
              <a:cs typeface="Calibri" panose="020F0502020204030204"/>
            </a:endParaRPr>
          </a:p>
          <a:p>
            <a:r>
              <a:rPr lang="en-US"/>
              <a:t>To overcome diagnostic bias and lessen coercive tactics, cultural competency needs to be enhanced. More fair treatment approaches are necessary, according to Barnett et al. (2019). </a:t>
            </a:r>
          </a:p>
          <a:p>
            <a:r>
              <a:rPr lang="en-US"/>
              <a:t>According to Lawn et al. (2021), care planning should be truly co-produced to make service consumers feel heard and included. </a:t>
            </a:r>
          </a:p>
          <a:p>
            <a:r>
              <a:rPr lang="en-US"/>
              <a:t>Finally, focused anti stigma initiatives, like those recommended by the Mental Health Foundation (2021), could enhance help seeking and lessen misconceptions.</a:t>
            </a:r>
          </a:p>
          <a:p>
            <a:r>
              <a:rPr lang="en-GB">
                <a:highlight>
                  <a:srgbClr val="FFFFFF"/>
                </a:highlight>
              </a:rPr>
              <a:t>In conclusion, care for bipolar disorder has progressed significantly from institutionalisation to evidence based community support. However, major challenges remain, including stigma, inequality, and inconsistent access to therapy. Future care must be person‑centred, culturally sensitive, and grounded in rights based practice to ensure that all individuals receive the support they need.</a:t>
            </a:r>
            <a:endParaRPr lang="en-US">
              <a:highlight>
                <a:srgbClr val="FFFFFF"/>
              </a:highlight>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B5B35E01-8145-4795-B011-6B853B7182F8}" type="slidenum">
              <a:rPr lang="en-GB"/>
              <a:t>3</a:t>
            </a:fld>
            <a:endParaRPr lang="en-GB"/>
          </a:p>
        </p:txBody>
      </p:sp>
    </p:spTree>
    <p:extLst>
      <p:ext uri="{BB962C8B-B14F-4D97-AF65-F5344CB8AC3E}">
        <p14:creationId xmlns:p14="http://schemas.microsoft.com/office/powerpoint/2010/main" val="24723604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637518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2A54C80-263E-416B-A8E0-580EDEADCBDC}" type="datetimeFigureOut">
              <a:rPr lang="en-US" dirty="0"/>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5509506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220808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2A54C80-263E-416B-A8E0-580EDEADCBDC}" type="datetimeFigureOut">
              <a:rPr lang="en-US" dirty="0"/>
              <a:t>3/7/2026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35123847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513238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75148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725794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3/7/2026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38819519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190697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987241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26293003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73740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36154277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753576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39780382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949949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3/7/2026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452886389"/>
      </p:ext>
    </p:extLst>
  </p:cSld>
  <p:clrMap bg1="lt1" tx1="dk1" bg2="lt2" tx2="dk2" accent1="accent1" accent2="accent2" accent3="accent3" accent4="accent4" accent5="accent5" accent6="accent6" hlink="hlink" folHlink="folHlink"/>
  <p:sldLayoutIdLst>
    <p:sldLayoutId id="2147484352" r:id="rId1"/>
    <p:sldLayoutId id="2147484353" r:id="rId2"/>
    <p:sldLayoutId id="2147484354" r:id="rId3"/>
    <p:sldLayoutId id="2147484355" r:id="rId4"/>
    <p:sldLayoutId id="2147484356" r:id="rId5"/>
    <p:sldLayoutId id="2147484357" r:id="rId6"/>
    <p:sldLayoutId id="2147484358" r:id="rId7"/>
    <p:sldLayoutId id="2147484359" r:id="rId8"/>
    <p:sldLayoutId id="2147484360" r:id="rId9"/>
    <p:sldLayoutId id="2147484361" r:id="rId10"/>
    <p:sldLayoutId id="2147484362" r:id="rId11"/>
    <p:sldLayoutId id="2147484363" r:id="rId12"/>
    <p:sldLayoutId id="2147484364" r:id="rId13"/>
    <p:sldLayoutId id="2147484365" r:id="rId14"/>
    <p:sldLayoutId id="2147484366" r:id="rId15"/>
    <p:sldLayoutId id="2147484367"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s://bestmindbh.com/blog/3-early-signs-of-bipolar-disorder/" TargetMode="External"/><Relationship Id="rId7" Type="http://schemas.openxmlformats.org/officeDocument/2006/relationships/hyperlink" Target="https://doi.org/10.1016/s0140-6736(15)00241-x" TargetMode="External"/><Relationship Id="rId2" Type="http://schemas.openxmlformats.org/officeDocument/2006/relationships/hyperlink" Target="https://www.thelancet.com/journals/lanpsy/article/PIIS2215-0366(19)30027-6/fulltext" TargetMode="External"/><Relationship Id="rId1" Type="http://schemas.openxmlformats.org/officeDocument/2006/relationships/slideLayout" Target="../slideLayouts/slideLayout2.xml"/><Relationship Id="rId6" Type="http://schemas.openxmlformats.org/officeDocument/2006/relationships/hyperlink" Target="https://doi.org/10.1192/bjp.bp.114.152249" TargetMode="External"/><Relationship Id="rId5" Type="http://schemas.openxmlformats.org/officeDocument/2006/relationships/hyperlink" Target="https://www.dbsalliance.org/education/bipolar-disorder/5-steps-to-take-after-a-bipolar-disorder-diagnosis/" TargetMode="External"/><Relationship Id="rId4" Type="http://schemas.openxmlformats.org/officeDocument/2006/relationships/hyperlink" Target="https://doi.org/10.1093/ijnp/pyz018" TargetMode="External"/></Relationships>
</file>

<file path=ppt/slides/_rels/slide5.xml.rels><?xml version="1.0" encoding="UTF-8" standalone="yes"?>
<Relationships xmlns="http://schemas.openxmlformats.org/package/2006/relationships"><Relationship Id="rId8" Type="http://schemas.openxmlformats.org/officeDocument/2006/relationships/hyperlink" Target="https://www.mentalhealth.org.uk/explore-mental-health/a-z-topics/stigma-and-discrimination" TargetMode="External"/><Relationship Id="rId3" Type="http://schemas.openxmlformats.org/officeDocument/2006/relationships/hyperlink" Target="https://barnliferecovery.com/types-of-bipolar-disorder/" TargetMode="External"/><Relationship Id="rId7" Type="http://schemas.openxmlformats.org/officeDocument/2006/relationships/hyperlink" Target="http://www.mentalhealth.org.uk" TargetMode="External"/><Relationship Id="rId2" Type="http://schemas.openxmlformats.org/officeDocument/2006/relationships/hyperlink" Target="https://doi.org/10.1016/s0140-6736(15)00241-x" TargetMode="External"/><Relationship Id="rId1" Type="http://schemas.openxmlformats.org/officeDocument/2006/relationships/slideLayout" Target="../slideLayouts/slideLayout2.xml"/><Relationship Id="rId6" Type="http://schemas.openxmlformats.org/officeDocument/2006/relationships/hyperlink" Target="https://doi.org/10.3390/ijms19072143" TargetMode="External"/><Relationship Id="rId5" Type="http://schemas.openxmlformats.org/officeDocument/2006/relationships/hyperlink" Target="https://doi.org/10.3390/ijerph181910464" TargetMode="External"/><Relationship Id="rId4" Type="http://schemas.openxmlformats.org/officeDocument/2006/relationships/hyperlink" Target="https://doi.org/10.1186/s40345-023-00290-y" TargetMode="External"/><Relationship Id="rId9" Type="http://schemas.openxmlformats.org/officeDocument/2006/relationships/hyperlink" Target="https://www.nice.org.uk/guidance/cg185" TargetMode="External"/></Relationships>
</file>

<file path=ppt/slides/_rels/slide6.xml.rels><?xml version="1.0" encoding="UTF-8" standalone="yes"?>
<Relationships xmlns="http://schemas.openxmlformats.org/package/2006/relationships"><Relationship Id="rId8" Type="http://schemas.openxmlformats.org/officeDocument/2006/relationships/hyperlink" Target="https://icd.who.int/browse/2024-01/mms/en#334423054" TargetMode="External"/><Relationship Id="rId3" Type="http://schemas.openxmlformats.org/officeDocument/2006/relationships/hyperlink" Target="https://www.nimh.nih.gov/health/publications/bipolar-disorder" TargetMode="External"/><Relationship Id="rId7" Type="http://schemas.openxmlformats.org/officeDocument/2006/relationships/hyperlink" Target="https://doi.org/10.1016/s0140-6736(15)00298-6" TargetMode="External"/><Relationship Id="rId12" Type="http://schemas.openxmlformats.org/officeDocument/2006/relationships/hyperlink" Target="https://doi.org/10.1111/bdi.12609" TargetMode="External"/><Relationship Id="rId2" Type="http://schemas.openxmlformats.org/officeDocument/2006/relationships/hyperlink" Target="http://www.nimh.nih.gov" TargetMode="External"/><Relationship Id="rId1" Type="http://schemas.openxmlformats.org/officeDocument/2006/relationships/slideLayout" Target="../slideLayouts/slideLayout2.xml"/><Relationship Id="rId6" Type="http://schemas.openxmlformats.org/officeDocument/2006/relationships/hyperlink" Target="https://www.sandstonecare.com/blog/bipolar/" TargetMode="External"/><Relationship Id="rId11" Type="http://schemas.openxmlformats.org/officeDocument/2006/relationships/hyperlink" Target="https://www.who.int/publications/i/item/9789240077263" TargetMode="External"/><Relationship Id="rId5" Type="http://schemas.openxmlformats.org/officeDocument/2006/relationships/hyperlink" Target="https://www.england.nhs.uk/mental-health/advancing-mental-health-equalities/" TargetMode="External"/><Relationship Id="rId10" Type="http://schemas.openxmlformats.org/officeDocument/2006/relationships/hyperlink" Target="http://www.who.int" TargetMode="External"/><Relationship Id="rId4" Type="http://schemas.openxmlformats.org/officeDocument/2006/relationships/hyperlink" Target="http://www.england.nhs.uk/" TargetMode="External"/><Relationship Id="rId9" Type="http://schemas.openxmlformats.org/officeDocument/2006/relationships/hyperlink" Target="https://www.who.int/news-room/fact-sheets/detail/bipolar-disord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9AE27B9D-0F04-458B-A718-F84902C79F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4" name="Straight Connector 13">
              <a:extLst>
                <a:ext uri="{FF2B5EF4-FFF2-40B4-BE49-F238E27FC236}">
                  <a16:creationId xmlns:a16="http://schemas.microsoft.com/office/drawing/2014/main" id="{47AB6435-428E-44C8-A107-8435183F655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3659658D-9AE1-44D3-B002-2BA204AB902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2083C874-CFCD-47ED-9F98-DDB125C9C0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5">
              <a:extLst>
                <a:ext uri="{FF2B5EF4-FFF2-40B4-BE49-F238E27FC236}">
                  <a16:creationId xmlns:a16="http://schemas.microsoft.com/office/drawing/2014/main" id="{605E9946-A240-42E3-B6CD-E6691BF467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315B1B45-25C3-4C58-8EB8-41BCFA02A6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87983A9A-7A69-406F-AFEA-AD2AE87E1F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8">
              <a:extLst>
                <a:ext uri="{FF2B5EF4-FFF2-40B4-BE49-F238E27FC236}">
                  <a16:creationId xmlns:a16="http://schemas.microsoft.com/office/drawing/2014/main" id="{FFCBC4EF-C03E-4EED-9E9A-3097DECC00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9">
              <a:extLst>
                <a:ext uri="{FF2B5EF4-FFF2-40B4-BE49-F238E27FC236}">
                  <a16:creationId xmlns:a16="http://schemas.microsoft.com/office/drawing/2014/main" id="{F56545EE-F94F-4B4C-AA43-9D67456645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2FE2A6B2-D45B-484C-BAFD-3F45082664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a:extLst>
                <a:ext uri="{FF2B5EF4-FFF2-40B4-BE49-F238E27FC236}">
                  <a16:creationId xmlns:a16="http://schemas.microsoft.com/office/drawing/2014/main" id="{EC2132BF-207E-4FB2-B0FE-E6FD0A1D18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8" name="Picture 7" descr="Visually searched image">
            <a:extLst>
              <a:ext uri="{FF2B5EF4-FFF2-40B4-BE49-F238E27FC236}">
                <a16:creationId xmlns:a16="http://schemas.microsoft.com/office/drawing/2014/main" id="{69A05BB6-E362-E949-AA42-744DDB7C9196}"/>
              </a:ext>
            </a:extLst>
          </p:cNvPr>
          <p:cNvPicPr>
            <a:picLocks noChangeAspect="1"/>
          </p:cNvPicPr>
          <p:nvPr/>
        </p:nvPicPr>
        <p:blipFill>
          <a:blip r:embed="rId3"/>
          <a:srcRect l="11199" r="18791" b="9091"/>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4" name="Title 3">
            <a:extLst>
              <a:ext uri="{FF2B5EF4-FFF2-40B4-BE49-F238E27FC236}">
                <a16:creationId xmlns:a16="http://schemas.microsoft.com/office/drawing/2014/main" id="{1B64AA67-677C-FF56-CA5F-8808DA3E9215}"/>
              </a:ext>
            </a:extLst>
          </p:cNvPr>
          <p:cNvSpPr>
            <a:spLocks noGrp="1"/>
          </p:cNvSpPr>
          <p:nvPr>
            <p:ph type="title"/>
          </p:nvPr>
        </p:nvSpPr>
        <p:spPr>
          <a:xfrm>
            <a:off x="532390" y="529980"/>
            <a:ext cx="9092367" cy="6326942"/>
          </a:xfrm>
          <a:noFill/>
          <a:ln>
            <a:noFill/>
          </a:ln>
        </p:spPr>
        <p:txBody>
          <a:bodyPr vert="horz" lIns="91440" tIns="45720" rIns="91440" bIns="45720" rtlCol="0" anchor="b">
            <a:normAutofit/>
          </a:bodyPr>
          <a:lstStyle/>
          <a:p>
            <a:pPr>
              <a:lnSpc>
                <a:spcPct val="90000"/>
              </a:lnSpc>
            </a:pPr>
            <a:br>
              <a:rPr lang="en-US" sz="1200" b="1" i="1"/>
            </a:br>
            <a:br>
              <a:rPr lang="en-US" sz="1200" b="1" i="1"/>
            </a:br>
            <a:br>
              <a:rPr lang="en-US" sz="1200" b="1" i="1"/>
            </a:br>
            <a:br>
              <a:rPr lang="en-US" sz="1200" b="1" i="1"/>
            </a:br>
            <a:br>
              <a:rPr lang="en-US" sz="1200" b="1" i="1"/>
            </a:br>
            <a:br>
              <a:rPr lang="en-US" sz="1200" b="1" i="1"/>
            </a:br>
            <a:r>
              <a:rPr lang="en-US" sz="1200"/>
              <a:t>             </a:t>
            </a:r>
            <a:br>
              <a:rPr lang="en-US" sz="1200"/>
            </a:br>
            <a:r>
              <a:rPr lang="en-US" sz="1600" b="1" i="1">
                <a:latin typeface="Arial"/>
                <a:cs typeface="Arial"/>
              </a:rPr>
              <a:t>Name : Nihla Salim</a:t>
            </a:r>
            <a:br>
              <a:rPr lang="en-US" sz="1600" b="1" i="1">
                <a:latin typeface="Arial"/>
                <a:cs typeface="Arial"/>
              </a:rPr>
            </a:br>
            <a:br>
              <a:rPr lang="en-US" sz="1600" b="1" i="1">
                <a:latin typeface="Arial"/>
                <a:cs typeface="Arial"/>
              </a:rPr>
            </a:br>
            <a:r>
              <a:rPr lang="en-US" sz="1600" b="1" i="1">
                <a:latin typeface="Arial"/>
                <a:cs typeface="Arial"/>
              </a:rPr>
              <a:t>Student ID : 2326132</a:t>
            </a:r>
            <a:br>
              <a:rPr lang="en-US" sz="1600" b="1" i="1">
                <a:latin typeface="Arial"/>
                <a:cs typeface="Arial"/>
              </a:rPr>
            </a:br>
            <a:br>
              <a:rPr lang="en-US" sz="1600" b="1" i="1">
                <a:latin typeface="Arial"/>
                <a:cs typeface="Arial"/>
              </a:rPr>
            </a:br>
            <a:r>
              <a:rPr lang="en-US" sz="1600" b="1" i="1">
                <a:latin typeface="Arial"/>
                <a:cs typeface="Arial"/>
              </a:rPr>
              <a:t>Module : Psychological Classifications and Provisions</a:t>
            </a:r>
            <a:br>
              <a:rPr lang="en-US" sz="1600" b="1" i="1">
                <a:latin typeface="Arial"/>
                <a:cs typeface="Arial"/>
              </a:rPr>
            </a:br>
            <a:br>
              <a:rPr lang="en-US" sz="1600" b="1" i="1">
                <a:latin typeface="Arial"/>
                <a:cs typeface="Arial"/>
              </a:rPr>
            </a:br>
            <a:r>
              <a:rPr lang="en-US" sz="1600" b="1" i="1">
                <a:latin typeface="Arial"/>
                <a:cs typeface="Arial"/>
              </a:rPr>
              <a:t>Module Code : BMHP6029</a:t>
            </a:r>
            <a:br>
              <a:rPr lang="en-US" sz="1600" b="1" i="1">
                <a:latin typeface="Arial"/>
                <a:cs typeface="Arial"/>
              </a:rPr>
            </a:br>
            <a:br>
              <a:rPr lang="en-US" sz="1600" b="1" i="1">
                <a:latin typeface="Arial"/>
                <a:cs typeface="Arial"/>
              </a:rPr>
            </a:br>
            <a:r>
              <a:rPr lang="en-US" sz="1600" b="1" i="1">
                <a:latin typeface="Arial"/>
                <a:cs typeface="Arial"/>
              </a:rPr>
              <a:t>Lecturer : Neale Haddon </a:t>
            </a:r>
            <a:br>
              <a:rPr lang="en-US" sz="1600" b="1" i="1">
                <a:latin typeface="Arial"/>
                <a:cs typeface="Arial"/>
              </a:rPr>
            </a:br>
            <a:br>
              <a:rPr lang="en-US" sz="1600" b="1" i="1">
                <a:latin typeface="Arial"/>
                <a:cs typeface="Arial"/>
              </a:rPr>
            </a:br>
            <a:r>
              <a:rPr lang="en-US" sz="1600" b="1" i="1">
                <a:latin typeface="Arial"/>
                <a:cs typeface="Arial"/>
              </a:rPr>
              <a:t>Assignment Title : Component 1- Individual presentation </a:t>
            </a:r>
            <a:br>
              <a:rPr lang="en-US" sz="1600" b="1" i="1">
                <a:latin typeface="Arial"/>
                <a:cs typeface="Arial"/>
              </a:rPr>
            </a:br>
            <a:r>
              <a:rPr lang="en-US" sz="1600" b="1" i="1">
                <a:latin typeface="Arial"/>
                <a:cs typeface="Arial"/>
              </a:rPr>
              <a:t>(Academic Poster)</a:t>
            </a:r>
            <a:br>
              <a:rPr lang="en-US" sz="1600" b="1" i="1">
                <a:latin typeface="Arial"/>
                <a:cs typeface="Arial"/>
              </a:rPr>
            </a:br>
            <a:br>
              <a:rPr lang="en-US" sz="1200" b="1" i="1"/>
            </a:br>
            <a:br>
              <a:rPr lang="en-US" sz="1200"/>
            </a:br>
            <a:br>
              <a:rPr lang="en-US" sz="1200"/>
            </a:br>
            <a:r>
              <a:rPr lang="en-US" sz="1200"/>
              <a:t> </a:t>
            </a:r>
            <a:br>
              <a:rPr lang="en-US" sz="1200"/>
            </a:br>
            <a:br>
              <a:rPr lang="en-US" sz="1200"/>
            </a:br>
            <a:br>
              <a:rPr lang="en-US" sz="1200"/>
            </a:br>
            <a:br>
              <a:rPr lang="en-US" sz="1200"/>
            </a:br>
            <a:br>
              <a:rPr lang="en-US" sz="1200"/>
            </a:br>
            <a:br>
              <a:rPr lang="en-US" sz="1200"/>
            </a:br>
            <a:br>
              <a:rPr lang="en-US" sz="1200"/>
            </a:br>
            <a:r>
              <a:rPr lang="en-US" sz="1000">
                <a:latin typeface="Arial"/>
                <a:cs typeface="Arial"/>
              </a:rPr>
              <a:t>                                                                                                                   </a:t>
            </a:r>
            <a:r>
              <a:rPr lang="en-US" sz="800">
                <a:solidFill>
                  <a:schemeClr val="tx1"/>
                </a:solidFill>
                <a:latin typeface="Arial"/>
                <a:cs typeface="Arial"/>
              </a:rPr>
              <a:t>Illustration of a woman with multi - </a:t>
            </a:r>
            <a:r>
              <a:rPr lang="en-US" sz="800" err="1">
                <a:solidFill>
                  <a:schemeClr val="tx1"/>
                </a:solidFill>
                <a:latin typeface="Arial"/>
                <a:cs typeface="Arial"/>
              </a:rPr>
              <a:t>coloured</a:t>
            </a:r>
            <a:r>
              <a:rPr lang="en-US" sz="800">
                <a:solidFill>
                  <a:schemeClr val="tx1"/>
                </a:solidFill>
                <a:latin typeface="Arial"/>
                <a:cs typeface="Arial"/>
              </a:rPr>
              <a:t> weather elements showing mood changes (Quinn,  2024)</a:t>
            </a:r>
            <a:r>
              <a:rPr lang="en-US" sz="1200">
                <a:solidFill>
                  <a:schemeClr val="tx1"/>
                </a:solidFill>
              </a:rPr>
              <a:t>.</a:t>
            </a:r>
            <a:br>
              <a:rPr lang="en-US" sz="1200" b="1" i="1">
                <a:solidFill>
                  <a:schemeClr val="tx1"/>
                </a:solidFill>
              </a:rPr>
            </a:br>
            <a:endParaRPr lang="en-US" sz="1200"/>
          </a:p>
        </p:txBody>
      </p:sp>
      <p:cxnSp>
        <p:nvCxnSpPr>
          <p:cNvPr id="24" name="Straight Connector 23">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8"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8460445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6F0EE-CCD3-5A99-6075-2EDC8EA43426}"/>
              </a:ext>
            </a:extLst>
          </p:cNvPr>
          <p:cNvSpPr>
            <a:spLocks noGrp="1"/>
          </p:cNvSpPr>
          <p:nvPr>
            <p:ph type="title"/>
          </p:nvPr>
        </p:nvSpPr>
        <p:spPr>
          <a:xfrm>
            <a:off x="515409" y="609600"/>
            <a:ext cx="8949093" cy="701675"/>
          </a:xfrm>
          <a:solidFill>
            <a:srgbClr val="FFC000"/>
          </a:solidFill>
        </p:spPr>
        <p:txBody>
          <a:bodyPr/>
          <a:lstStyle/>
          <a:p>
            <a:r>
              <a:rPr lang="en-GB" sz="4000" b="1">
                <a:latin typeface="Arial"/>
                <a:cs typeface="Arial"/>
              </a:rPr>
              <a:t>Bipolar Disorder</a:t>
            </a:r>
            <a:r>
              <a:rPr lang="en-GB" sz="4000" b="1">
                <a:solidFill>
                  <a:schemeClr val="accent2"/>
                </a:solidFill>
                <a:latin typeface="Avenir Next LT Pro"/>
              </a:rPr>
              <a:t> </a:t>
            </a:r>
            <a:r>
              <a:rPr lang="en-GB" sz="1400" b="1" i="1">
                <a:solidFill>
                  <a:schemeClr val="accent2"/>
                </a:solidFill>
                <a:highlight>
                  <a:srgbClr val="FFC000"/>
                </a:highlight>
                <a:latin typeface="Arial"/>
                <a:cs typeface="Arial"/>
              </a:rPr>
              <a:t> A Journey Through  History ,Treatment and Equality </a:t>
            </a:r>
            <a:endParaRPr lang="en-US" sz="1400">
              <a:solidFill>
                <a:schemeClr val="accent2"/>
              </a:solidFill>
              <a:latin typeface="Arial"/>
              <a:cs typeface="Arial"/>
            </a:endParaRPr>
          </a:p>
        </p:txBody>
      </p:sp>
      <p:sp>
        <p:nvSpPr>
          <p:cNvPr id="4" name="Content Placeholder 3">
            <a:extLst>
              <a:ext uri="{FF2B5EF4-FFF2-40B4-BE49-F238E27FC236}">
                <a16:creationId xmlns:a16="http://schemas.microsoft.com/office/drawing/2014/main" id="{D218A38A-1DAB-C378-99AC-B42AE8501BEB}"/>
              </a:ext>
            </a:extLst>
          </p:cNvPr>
          <p:cNvSpPr>
            <a:spLocks noGrp="1"/>
          </p:cNvSpPr>
          <p:nvPr>
            <p:ph sz="half" idx="1"/>
          </p:nvPr>
        </p:nvSpPr>
        <p:spPr>
          <a:xfrm>
            <a:off x="124884" y="1608139"/>
            <a:ext cx="5020812" cy="5252372"/>
          </a:xfrm>
          <a:solidFill>
            <a:srgbClr val="FFC000"/>
          </a:solidFill>
        </p:spPr>
        <p:txBody>
          <a:bodyPr vert="horz" lIns="91440" tIns="45720" rIns="91440" bIns="45720" rtlCol="0" anchor="t">
            <a:noAutofit/>
          </a:bodyPr>
          <a:lstStyle/>
          <a:p>
            <a:pPr marL="0" indent="0">
              <a:buNone/>
            </a:pPr>
            <a:r>
              <a:rPr lang="en-GB" sz="1200" b="1" i="1">
                <a:solidFill>
                  <a:schemeClr val="tx1"/>
                </a:solidFill>
                <a:highlight>
                  <a:srgbClr val="FFC000"/>
                </a:highlight>
                <a:latin typeface="Arial"/>
                <a:cs typeface="Arial"/>
              </a:rPr>
              <a:t> Introduction </a:t>
            </a:r>
          </a:p>
          <a:p>
            <a:pPr marL="171450" indent="-171450">
              <a:buClr>
                <a:srgbClr val="EB3D9F"/>
              </a:buClr>
            </a:pPr>
            <a:r>
              <a:rPr lang="en-GB" sz="1050">
                <a:solidFill>
                  <a:schemeClr val="tx1"/>
                </a:solidFill>
                <a:latin typeface="Arial"/>
                <a:ea typeface="+mn-lt"/>
                <a:cs typeface="Arial"/>
              </a:rPr>
              <a:t>Chronic mood disorder with mania/hypomania and depression (Grande et al., 2016).</a:t>
            </a:r>
            <a:endParaRPr lang="en-GB" sz="1050">
              <a:solidFill>
                <a:schemeClr val="tx1"/>
              </a:solidFill>
              <a:latin typeface="Arial"/>
              <a:cs typeface="Arial"/>
            </a:endParaRPr>
          </a:p>
          <a:p>
            <a:pPr marL="171450" indent="-171450">
              <a:buClr>
                <a:srgbClr val="EB3D9F"/>
              </a:buClr>
            </a:pPr>
            <a:r>
              <a:rPr lang="en-GB" sz="1050">
                <a:solidFill>
                  <a:schemeClr val="tx1"/>
                </a:solidFill>
                <a:latin typeface="Arial"/>
                <a:ea typeface="+mn-lt"/>
                <a:cs typeface="Arial"/>
              </a:rPr>
              <a:t>Affects mood, energy, behaviour, functioning (NIMH, 2025).</a:t>
            </a:r>
            <a:endParaRPr lang="en-GB" sz="1050">
              <a:solidFill>
                <a:schemeClr val="tx1"/>
              </a:solidFill>
              <a:latin typeface="Arial"/>
              <a:cs typeface="Arial"/>
            </a:endParaRPr>
          </a:p>
          <a:p>
            <a:pPr marL="171450" indent="-171450">
              <a:buClr>
                <a:srgbClr val="EB3D9F"/>
              </a:buClr>
            </a:pPr>
            <a:r>
              <a:rPr lang="en-GB" sz="1050">
                <a:solidFill>
                  <a:schemeClr val="tx1"/>
                </a:solidFill>
                <a:latin typeface="Arial"/>
                <a:ea typeface="+mn-lt"/>
                <a:cs typeface="Arial"/>
              </a:rPr>
              <a:t>Types: Bipolar I, Bipolar II, cyclothymia (Hickman, 2024).</a:t>
            </a:r>
            <a:endParaRPr lang="en-GB" sz="1050">
              <a:solidFill>
                <a:schemeClr val="tx1"/>
              </a:solidFill>
              <a:latin typeface="Arial"/>
              <a:cs typeface="Arial"/>
            </a:endParaRPr>
          </a:p>
          <a:p>
            <a:pPr marL="171450" indent="-171450">
              <a:buClr>
                <a:srgbClr val="EB3D9F"/>
              </a:buClr>
            </a:pPr>
            <a:r>
              <a:rPr lang="en-GB" sz="1050">
                <a:solidFill>
                  <a:schemeClr val="tx1"/>
                </a:solidFill>
                <a:latin typeface="Arial"/>
                <a:ea typeface="+mn-lt"/>
                <a:cs typeface="Arial"/>
              </a:rPr>
              <a:t>Impacts relationships, work, physical health (</a:t>
            </a:r>
            <a:r>
              <a:rPr lang="en-GB" sz="1050" err="1">
                <a:solidFill>
                  <a:schemeClr val="tx1"/>
                </a:solidFill>
                <a:latin typeface="Arial"/>
                <a:ea typeface="+mn-lt"/>
                <a:cs typeface="Arial"/>
              </a:rPr>
              <a:t>Bonnín</a:t>
            </a:r>
            <a:r>
              <a:rPr lang="en-GB" sz="1050">
                <a:solidFill>
                  <a:schemeClr val="tx1"/>
                </a:solidFill>
                <a:latin typeface="Arial"/>
                <a:ea typeface="+mn-lt"/>
                <a:cs typeface="Arial"/>
              </a:rPr>
              <a:t> et al., 2019).</a:t>
            </a:r>
            <a:endParaRPr lang="en-GB" sz="1050">
              <a:solidFill>
                <a:schemeClr val="tx1"/>
              </a:solidFill>
              <a:latin typeface="Arial"/>
              <a:cs typeface="Arial"/>
            </a:endParaRPr>
          </a:p>
          <a:p>
            <a:pPr marL="171450" indent="-171450">
              <a:buClr>
                <a:srgbClr val="EB3D9F"/>
              </a:buClr>
            </a:pPr>
            <a:r>
              <a:rPr lang="en-GB" sz="1050">
                <a:solidFill>
                  <a:schemeClr val="tx1"/>
                </a:solidFill>
                <a:latin typeface="Arial"/>
                <a:ea typeface="+mn-lt"/>
                <a:cs typeface="Arial"/>
              </a:rPr>
              <a:t>Early signs: mood shifts, sleep disruption (BestMind, 2022).</a:t>
            </a:r>
            <a:endParaRPr lang="en-GB" sz="1050">
              <a:solidFill>
                <a:schemeClr val="tx1"/>
              </a:solidFill>
              <a:latin typeface="Arial"/>
              <a:cs typeface="Arial"/>
            </a:endParaRPr>
          </a:p>
          <a:p>
            <a:pPr marL="171450" indent="-171450">
              <a:buClr>
                <a:srgbClr val="EB3D9F"/>
              </a:buClr>
            </a:pPr>
            <a:r>
              <a:rPr lang="en-GB" sz="1050">
                <a:solidFill>
                  <a:schemeClr val="tx1"/>
                </a:solidFill>
                <a:latin typeface="Arial"/>
                <a:ea typeface="+mn-lt"/>
                <a:cs typeface="Arial"/>
              </a:rPr>
              <a:t>Aim: analyse history, treatment, stigma, inequality and  policy</a:t>
            </a:r>
            <a:r>
              <a:rPr lang="en-GB" sz="1050" b="1">
                <a:solidFill>
                  <a:schemeClr val="tx1"/>
                </a:solidFill>
                <a:latin typeface="Arial"/>
                <a:ea typeface="+mn-lt"/>
                <a:cs typeface="Arial"/>
              </a:rPr>
              <a:t>.</a:t>
            </a:r>
            <a:endParaRPr lang="en-GB" sz="1050" b="1">
              <a:solidFill>
                <a:schemeClr val="tx1"/>
              </a:solidFill>
              <a:latin typeface="Arial"/>
              <a:cs typeface="Arial"/>
            </a:endParaRPr>
          </a:p>
          <a:p>
            <a:pPr marL="0" indent="0">
              <a:buClr>
                <a:srgbClr val="EB3D9F"/>
              </a:buClr>
              <a:buNone/>
            </a:pPr>
            <a:r>
              <a:rPr lang="en-GB" sz="1200" b="1" i="1">
                <a:solidFill>
                  <a:schemeClr val="tx1"/>
                </a:solidFill>
                <a:latin typeface="Arial"/>
                <a:ea typeface="+mn-lt"/>
                <a:cs typeface="Arial"/>
              </a:rPr>
              <a:t> Historical Understanding &amp; Treatment</a:t>
            </a:r>
          </a:p>
          <a:p>
            <a:pPr marL="171450" indent="-171450">
              <a:buClr>
                <a:srgbClr val="EB3D9F"/>
              </a:buClr>
            </a:pPr>
            <a:r>
              <a:rPr lang="en-GB" sz="1050">
                <a:solidFill>
                  <a:schemeClr val="tx1"/>
                </a:solidFill>
                <a:latin typeface="Arial"/>
                <a:ea typeface="+mn-lt"/>
                <a:cs typeface="Arial"/>
              </a:rPr>
              <a:t>Kraepelin defines manic depressive insanity (López‑Muñoz et al., 2018).</a:t>
            </a:r>
            <a:endParaRPr lang="en-GB" sz="1050">
              <a:solidFill>
                <a:schemeClr val="tx1"/>
              </a:solidFill>
              <a:latin typeface="Arial"/>
              <a:cs typeface="Arial"/>
            </a:endParaRPr>
          </a:p>
          <a:p>
            <a:pPr marL="171450" indent="-171450">
              <a:buClr>
                <a:srgbClr val="EB3D9F"/>
              </a:buClr>
            </a:pPr>
            <a:r>
              <a:rPr lang="en-GB" sz="1050">
                <a:solidFill>
                  <a:schemeClr val="tx1"/>
                </a:solidFill>
                <a:latin typeface="Arial"/>
                <a:ea typeface="+mn-lt"/>
                <a:cs typeface="Arial"/>
              </a:rPr>
              <a:t>Asylum era: institutionalisation, stigma, poor care (Scull, 2015).</a:t>
            </a:r>
            <a:endParaRPr lang="en-GB" sz="1050">
              <a:solidFill>
                <a:schemeClr val="tx1"/>
              </a:solidFill>
              <a:latin typeface="Arial"/>
              <a:cs typeface="Arial"/>
            </a:endParaRPr>
          </a:p>
          <a:p>
            <a:pPr marL="171450" indent="-171450">
              <a:buClr>
                <a:srgbClr val="EB3D9F"/>
              </a:buClr>
            </a:pPr>
            <a:r>
              <a:rPr lang="en-GB" sz="1050">
                <a:solidFill>
                  <a:schemeClr val="tx1"/>
                </a:solidFill>
                <a:latin typeface="Arial"/>
                <a:ea typeface="+mn-lt"/>
                <a:cs typeface="Arial"/>
              </a:rPr>
              <a:t>Early 20th Century: ECT used widely, often without consent (López‑Muñoz et al., 2018).</a:t>
            </a:r>
            <a:endParaRPr lang="en-GB" sz="1050">
              <a:solidFill>
                <a:schemeClr val="tx1"/>
              </a:solidFill>
              <a:latin typeface="Arial"/>
              <a:cs typeface="Arial"/>
            </a:endParaRPr>
          </a:p>
          <a:p>
            <a:pPr marL="171450" indent="-171450">
              <a:buClr>
                <a:srgbClr val="EB3D9F"/>
              </a:buClr>
            </a:pPr>
            <a:r>
              <a:rPr lang="en-GB" sz="1050">
                <a:solidFill>
                  <a:schemeClr val="tx1"/>
                </a:solidFill>
                <a:latin typeface="Arial"/>
                <a:ea typeface="+mn-lt"/>
                <a:cs typeface="Arial"/>
              </a:rPr>
              <a:t>1950s: Lithium reduces hospitalisation (López‑Muñoz et al., 2018).</a:t>
            </a:r>
            <a:endParaRPr lang="en-GB" sz="1050">
              <a:solidFill>
                <a:schemeClr val="tx1"/>
              </a:solidFill>
              <a:latin typeface="Arial"/>
              <a:cs typeface="Arial"/>
            </a:endParaRPr>
          </a:p>
          <a:p>
            <a:pPr marL="171450" indent="-171450">
              <a:buClr>
                <a:srgbClr val="EB3D9F"/>
              </a:buClr>
            </a:pPr>
            <a:r>
              <a:rPr lang="en-GB" sz="1050">
                <a:solidFill>
                  <a:schemeClr val="tx1"/>
                </a:solidFill>
                <a:latin typeface="Arial"/>
                <a:ea typeface="+mn-lt"/>
                <a:cs typeface="Arial"/>
              </a:rPr>
              <a:t>1960s - 80s: Move to community care, but underfunded (Scull, 2015). </a:t>
            </a:r>
            <a:endParaRPr lang="en-GB" sz="1050">
              <a:solidFill>
                <a:schemeClr val="tx1"/>
              </a:solidFill>
              <a:latin typeface="Arial"/>
              <a:cs typeface="Arial"/>
            </a:endParaRPr>
          </a:p>
          <a:p>
            <a:pPr marL="171450" indent="-171450">
              <a:buClr>
                <a:srgbClr val="EB3D9F"/>
              </a:buClr>
            </a:pPr>
            <a:r>
              <a:rPr lang="en-GB" sz="1050">
                <a:solidFill>
                  <a:schemeClr val="tx1"/>
                </a:solidFill>
                <a:latin typeface="Arial"/>
                <a:ea typeface="+mn-lt"/>
                <a:cs typeface="Arial"/>
              </a:rPr>
              <a:t>Past care marked by coercion and limited patient rights (Scull, 2015).</a:t>
            </a:r>
            <a:endParaRPr lang="en-GB" sz="1050">
              <a:solidFill>
                <a:schemeClr val="tx1"/>
              </a:solidFill>
              <a:latin typeface="Arial"/>
              <a:cs typeface="Arial"/>
            </a:endParaRPr>
          </a:p>
          <a:p>
            <a:pPr>
              <a:buClr>
                <a:srgbClr val="EB3D9F"/>
              </a:buClr>
            </a:pPr>
            <a:endParaRPr lang="en-GB" sz="1100">
              <a:latin typeface="Arial"/>
              <a:cs typeface="Arial"/>
            </a:endParaRPr>
          </a:p>
          <a:p>
            <a:pPr marL="0" indent="0">
              <a:buClr>
                <a:srgbClr val="EB3D9F"/>
              </a:buClr>
              <a:buNone/>
            </a:pPr>
            <a:endParaRPr lang="en-GB"/>
          </a:p>
        </p:txBody>
      </p:sp>
      <p:sp>
        <p:nvSpPr>
          <p:cNvPr id="6" name="Content Placeholder 5">
            <a:extLst>
              <a:ext uri="{FF2B5EF4-FFF2-40B4-BE49-F238E27FC236}">
                <a16:creationId xmlns:a16="http://schemas.microsoft.com/office/drawing/2014/main" id="{71FCB14D-CEAD-93EC-CF66-B5C68AF46871}"/>
              </a:ext>
            </a:extLst>
          </p:cNvPr>
          <p:cNvSpPr>
            <a:spLocks noGrp="1"/>
          </p:cNvSpPr>
          <p:nvPr>
            <p:ph sz="half" idx="2"/>
          </p:nvPr>
        </p:nvSpPr>
        <p:spPr>
          <a:xfrm>
            <a:off x="5145698" y="1608139"/>
            <a:ext cx="6541258" cy="5245569"/>
          </a:xfrm>
          <a:solidFill>
            <a:schemeClr val="accent4"/>
          </a:solidFill>
        </p:spPr>
        <p:txBody>
          <a:bodyPr vert="horz" lIns="91440" tIns="45720" rIns="91440" bIns="45720" rtlCol="0" anchor="t">
            <a:noAutofit/>
          </a:bodyPr>
          <a:lstStyle/>
          <a:p>
            <a:pPr marL="0" indent="0">
              <a:buNone/>
            </a:pPr>
            <a:r>
              <a:rPr lang="en-GB" sz="1200" b="1" i="1">
                <a:solidFill>
                  <a:schemeClr val="tx1"/>
                </a:solidFill>
                <a:latin typeface="Arial"/>
                <a:cs typeface="Arial"/>
              </a:rPr>
              <a:t>Modern Therapeutic and Care Deliver</a:t>
            </a:r>
            <a:endParaRPr lang="en-US"/>
          </a:p>
          <a:p>
            <a:r>
              <a:rPr lang="en-GB" sz="1050">
                <a:solidFill>
                  <a:schemeClr val="tx1"/>
                </a:solidFill>
                <a:latin typeface="Arial"/>
                <a:cs typeface="Arial"/>
              </a:rPr>
              <a:t>Medication</a:t>
            </a:r>
            <a:r>
              <a:rPr lang="en-GB" sz="1050">
                <a:solidFill>
                  <a:schemeClr val="tx1"/>
                </a:solidFill>
                <a:latin typeface="Arial"/>
                <a:ea typeface="+mn-lt"/>
                <a:cs typeface="Arial"/>
              </a:rPr>
              <a:t>: lithium first line (NICE, 2023).</a:t>
            </a:r>
            <a:endParaRPr lang="en-GB">
              <a:solidFill>
                <a:schemeClr val="tx1"/>
              </a:solidFill>
            </a:endParaRPr>
          </a:p>
          <a:p>
            <a:pPr>
              <a:buClr>
                <a:srgbClr val="EB3D9F"/>
              </a:buClr>
            </a:pPr>
            <a:r>
              <a:rPr lang="en-GB" sz="1050">
                <a:solidFill>
                  <a:schemeClr val="tx1"/>
                </a:solidFill>
                <a:latin typeface="Arial"/>
                <a:ea typeface="+mn-lt"/>
                <a:cs typeface="Arial"/>
              </a:rPr>
              <a:t>Antipsychotics for mania.       </a:t>
            </a:r>
            <a:r>
              <a:rPr lang="en-GB" sz="1050">
                <a:solidFill>
                  <a:schemeClr val="tx1"/>
                </a:solidFill>
                <a:latin typeface="Arial"/>
                <a:ea typeface="Calibri"/>
                <a:cs typeface="Arial"/>
              </a:rPr>
              <a:t>                                                            </a:t>
            </a:r>
            <a:r>
              <a:rPr lang="en-GB" sz="800">
                <a:solidFill>
                  <a:schemeClr val="tx1"/>
                </a:solidFill>
                <a:latin typeface="Arial"/>
                <a:ea typeface="Calibri"/>
                <a:cs typeface="Arial"/>
              </a:rPr>
              <a:t>             </a:t>
            </a:r>
            <a:r>
              <a:rPr lang="en-US" sz="800">
                <a:solidFill>
                  <a:schemeClr val="tx1"/>
                </a:solidFill>
                <a:latin typeface="Calibri"/>
                <a:ea typeface="Calibri"/>
                <a:cs typeface="Calibri"/>
              </a:rPr>
              <a:t>(Two Heads Back-to- Back BestMind, 2022)</a:t>
            </a:r>
            <a:endParaRPr lang="en-GB" sz="800">
              <a:solidFill>
                <a:schemeClr val="tx1"/>
              </a:solidFill>
              <a:latin typeface="Arial"/>
              <a:cs typeface="Arial"/>
            </a:endParaRPr>
          </a:p>
          <a:p>
            <a:pPr>
              <a:buClr>
                <a:srgbClr val="EB3D9F"/>
              </a:buClr>
            </a:pPr>
            <a:r>
              <a:rPr lang="en-GB" sz="1050">
                <a:solidFill>
                  <a:schemeClr val="tx1"/>
                </a:solidFill>
                <a:latin typeface="Arial"/>
                <a:ea typeface="+mn-lt"/>
                <a:cs typeface="Arial"/>
              </a:rPr>
              <a:t>Anticonvulsants for mood stabilisation.</a:t>
            </a:r>
            <a:endParaRPr lang="en-GB" sz="1050">
              <a:solidFill>
                <a:schemeClr val="tx1"/>
              </a:solidFill>
              <a:latin typeface="Arial"/>
              <a:cs typeface="Arial"/>
            </a:endParaRPr>
          </a:p>
          <a:p>
            <a:pPr>
              <a:buClr>
                <a:srgbClr val="EB3D9F"/>
              </a:buClr>
            </a:pPr>
            <a:r>
              <a:rPr lang="en-GB" sz="1050">
                <a:solidFill>
                  <a:schemeClr val="tx1"/>
                </a:solidFill>
                <a:latin typeface="Arial"/>
                <a:ea typeface="+mn-lt"/>
                <a:cs typeface="Arial"/>
              </a:rPr>
              <a:t>Antidepressants used cautiously.</a:t>
            </a:r>
            <a:endParaRPr lang="en-GB" sz="1050">
              <a:solidFill>
                <a:schemeClr val="tx1"/>
              </a:solidFill>
              <a:latin typeface="Arial"/>
              <a:cs typeface="Arial"/>
            </a:endParaRPr>
          </a:p>
          <a:p>
            <a:pPr>
              <a:buClr>
                <a:srgbClr val="EB3D9F"/>
              </a:buClr>
            </a:pPr>
            <a:r>
              <a:rPr lang="en-GB" sz="1050">
                <a:solidFill>
                  <a:schemeClr val="tx1"/>
                </a:solidFill>
                <a:latin typeface="Arial"/>
                <a:ea typeface="+mn-lt"/>
                <a:cs typeface="Arial"/>
              </a:rPr>
              <a:t>Therapy: psychoeducation, CBT, family focused work (</a:t>
            </a:r>
            <a:r>
              <a:rPr lang="en-GB" sz="1050" err="1">
                <a:solidFill>
                  <a:schemeClr val="tx1"/>
                </a:solidFill>
                <a:latin typeface="Arial"/>
                <a:ea typeface="+mn-lt"/>
                <a:cs typeface="Arial"/>
              </a:rPr>
              <a:t>Yatham</a:t>
            </a:r>
            <a:r>
              <a:rPr lang="en-GB" sz="1050">
                <a:solidFill>
                  <a:schemeClr val="tx1"/>
                </a:solidFill>
                <a:latin typeface="Arial"/>
                <a:ea typeface="+mn-lt"/>
                <a:cs typeface="Arial"/>
              </a:rPr>
              <a:t> et al., 2018).</a:t>
            </a:r>
            <a:endParaRPr lang="en-GB" sz="1050">
              <a:solidFill>
                <a:schemeClr val="tx1"/>
              </a:solidFill>
              <a:latin typeface="Arial"/>
              <a:cs typeface="Arial"/>
            </a:endParaRPr>
          </a:p>
          <a:p>
            <a:pPr>
              <a:buClr>
                <a:srgbClr val="EB3D9F"/>
              </a:buClr>
            </a:pPr>
            <a:r>
              <a:rPr lang="en-GB" sz="1050">
                <a:solidFill>
                  <a:schemeClr val="tx1"/>
                </a:solidFill>
                <a:latin typeface="Arial"/>
                <a:ea typeface="+mn-lt"/>
                <a:cs typeface="Arial"/>
              </a:rPr>
              <a:t>Planning for crises: systems for early warning (NICE, 2023).</a:t>
            </a:r>
            <a:endParaRPr lang="en-GB" sz="1050">
              <a:solidFill>
                <a:schemeClr val="tx1"/>
              </a:solidFill>
              <a:latin typeface="Arial"/>
              <a:cs typeface="Arial"/>
            </a:endParaRPr>
          </a:p>
          <a:p>
            <a:pPr>
              <a:buClr>
                <a:srgbClr val="EB3D9F"/>
              </a:buClr>
            </a:pPr>
            <a:r>
              <a:rPr lang="en-GB" sz="1050">
                <a:solidFill>
                  <a:schemeClr val="tx1"/>
                </a:solidFill>
                <a:latin typeface="Arial"/>
                <a:ea typeface="+mn-lt"/>
                <a:cs typeface="Arial"/>
              </a:rPr>
              <a:t>Services: CMHTs, crisis teams, inpatient care (NHS England, 2020).</a:t>
            </a:r>
            <a:endParaRPr lang="en-GB" sz="1050">
              <a:solidFill>
                <a:schemeClr val="tx1"/>
              </a:solidFill>
              <a:latin typeface="Arial"/>
              <a:cs typeface="Arial"/>
            </a:endParaRPr>
          </a:p>
          <a:p>
            <a:pPr>
              <a:buClr>
                <a:srgbClr val="EB3D9F"/>
              </a:buClr>
            </a:pPr>
            <a:r>
              <a:rPr lang="en-GB" sz="1050">
                <a:solidFill>
                  <a:schemeClr val="tx1"/>
                </a:solidFill>
                <a:latin typeface="Arial"/>
                <a:ea typeface="+mn-lt"/>
                <a:cs typeface="Arial"/>
              </a:rPr>
              <a:t>Physical health checks due to medication effects (Forty et al., 2014).</a:t>
            </a:r>
            <a:endParaRPr lang="en-GB" sz="1050">
              <a:solidFill>
                <a:schemeClr val="tx1"/>
              </a:solidFill>
              <a:latin typeface="Arial"/>
              <a:cs typeface="Arial"/>
            </a:endParaRPr>
          </a:p>
          <a:p>
            <a:pPr marL="0" indent="0">
              <a:buClr>
                <a:srgbClr val="EB3D9F"/>
              </a:buClr>
              <a:buNone/>
            </a:pPr>
            <a:r>
              <a:rPr lang="en-GB" sz="1200" b="1" i="1">
                <a:solidFill>
                  <a:schemeClr val="tx1"/>
                </a:solidFill>
                <a:latin typeface="Arial"/>
                <a:cs typeface="Arial"/>
              </a:rPr>
              <a:t>Stigma &amp; Inequality</a:t>
            </a:r>
          </a:p>
          <a:p>
            <a:pPr>
              <a:buClr>
                <a:srgbClr val="EB3D9F"/>
              </a:buClr>
            </a:pPr>
            <a:r>
              <a:rPr lang="en-GB" sz="1050">
                <a:solidFill>
                  <a:schemeClr val="tx1"/>
                </a:solidFill>
                <a:latin typeface="Arial"/>
                <a:ea typeface="+mn-lt"/>
                <a:cs typeface="Arial"/>
              </a:rPr>
              <a:t>Stereotypes: dangerous, unpredictable, unstable (MHF, 2021).</a:t>
            </a:r>
            <a:endParaRPr lang="en-GB" sz="1050">
              <a:solidFill>
                <a:schemeClr val="tx1"/>
              </a:solidFill>
              <a:latin typeface="Arial"/>
              <a:cs typeface="Arial"/>
            </a:endParaRPr>
          </a:p>
          <a:p>
            <a:pPr>
              <a:buClr>
                <a:srgbClr val="EB3D9F"/>
              </a:buClr>
            </a:pPr>
            <a:r>
              <a:rPr lang="en-GB" sz="1050">
                <a:solidFill>
                  <a:schemeClr val="tx1"/>
                </a:solidFill>
                <a:latin typeface="Arial"/>
                <a:ea typeface="+mn-lt"/>
                <a:cs typeface="Arial"/>
              </a:rPr>
              <a:t>Self-stigma reduces adherence and willingness to seek help (Thornicroft et al., 2016).</a:t>
            </a:r>
            <a:endParaRPr lang="en-GB" sz="1050">
              <a:solidFill>
                <a:schemeClr val="tx1"/>
              </a:solidFill>
              <a:latin typeface="Arial"/>
              <a:cs typeface="Arial"/>
            </a:endParaRPr>
          </a:p>
          <a:p>
            <a:pPr>
              <a:buClr>
                <a:srgbClr val="EB3D9F"/>
              </a:buClr>
            </a:pPr>
            <a:r>
              <a:rPr lang="en-GB" sz="1050">
                <a:solidFill>
                  <a:schemeClr val="tx1"/>
                </a:solidFill>
                <a:latin typeface="Arial"/>
                <a:ea typeface="+mn-lt"/>
                <a:cs typeface="Arial"/>
              </a:rPr>
              <a:t>Families experience emotional burden (</a:t>
            </a:r>
            <a:r>
              <a:rPr lang="en-GB" sz="1050" err="1">
                <a:solidFill>
                  <a:schemeClr val="tx1"/>
                </a:solidFill>
                <a:latin typeface="Arial"/>
                <a:ea typeface="+mn-lt"/>
                <a:cs typeface="Arial"/>
              </a:rPr>
              <a:t>Latifian</a:t>
            </a:r>
            <a:r>
              <a:rPr lang="en-GB" sz="1050">
                <a:solidFill>
                  <a:schemeClr val="tx1"/>
                </a:solidFill>
                <a:latin typeface="Arial"/>
                <a:ea typeface="+mn-lt"/>
                <a:cs typeface="Arial"/>
              </a:rPr>
              <a:t> et al., 2023).</a:t>
            </a:r>
            <a:endParaRPr lang="en-GB" sz="1050">
              <a:solidFill>
                <a:schemeClr val="tx1"/>
              </a:solidFill>
              <a:latin typeface="Arial"/>
              <a:cs typeface="Arial"/>
            </a:endParaRPr>
          </a:p>
          <a:p>
            <a:pPr>
              <a:buClr>
                <a:srgbClr val="EB3D9F"/>
              </a:buClr>
            </a:pPr>
            <a:r>
              <a:rPr lang="en-GB" sz="1050">
                <a:solidFill>
                  <a:schemeClr val="tx1"/>
                </a:solidFill>
                <a:latin typeface="Arial"/>
                <a:ea typeface="+mn-lt"/>
                <a:cs typeface="Arial"/>
              </a:rPr>
              <a:t>Workplace discrimination (MHF, 2021).</a:t>
            </a:r>
            <a:endParaRPr lang="en-GB" sz="1050">
              <a:solidFill>
                <a:schemeClr val="tx1"/>
              </a:solidFill>
              <a:latin typeface="Arial"/>
              <a:cs typeface="Arial"/>
            </a:endParaRPr>
          </a:p>
          <a:p>
            <a:pPr>
              <a:buClr>
                <a:srgbClr val="EB3D9F"/>
              </a:buClr>
            </a:pPr>
            <a:r>
              <a:rPr lang="en-GB" sz="1050">
                <a:solidFill>
                  <a:schemeClr val="tx1"/>
                </a:solidFill>
                <a:latin typeface="Arial"/>
                <a:ea typeface="+mn-lt"/>
                <a:cs typeface="Arial"/>
              </a:rPr>
              <a:t>Cultural stigma delays diagnosis (Barnett et al., 2019).</a:t>
            </a:r>
            <a:endParaRPr lang="en-GB" sz="1050">
              <a:solidFill>
                <a:schemeClr val="tx1"/>
              </a:solidFill>
              <a:latin typeface="Arial"/>
              <a:cs typeface="Arial"/>
            </a:endParaRPr>
          </a:p>
          <a:p>
            <a:pPr>
              <a:buClr>
                <a:srgbClr val="EB3D9F"/>
              </a:buClr>
            </a:pPr>
            <a:r>
              <a:rPr lang="en-GB" sz="1050">
                <a:solidFill>
                  <a:schemeClr val="tx1"/>
                </a:solidFill>
                <a:latin typeface="Arial"/>
                <a:ea typeface="+mn-lt"/>
                <a:cs typeface="Arial"/>
              </a:rPr>
              <a:t>Racial disparities in detention/treatment (Barnett et al., 2019).</a:t>
            </a:r>
            <a:endParaRPr lang="en-GB" sz="1050">
              <a:solidFill>
                <a:schemeClr val="tx1"/>
              </a:solidFill>
              <a:latin typeface="Arial"/>
              <a:cs typeface="Arial"/>
            </a:endParaRPr>
          </a:p>
          <a:p>
            <a:pPr>
              <a:buClr>
                <a:srgbClr val="EB3D9F"/>
              </a:buClr>
            </a:pPr>
            <a:r>
              <a:rPr lang="en-GB" sz="1050">
                <a:solidFill>
                  <a:schemeClr val="tx1"/>
                </a:solidFill>
                <a:latin typeface="Arial"/>
                <a:ea typeface="+mn-lt"/>
                <a:cs typeface="Arial"/>
              </a:rPr>
              <a:t>Men more often sectioned and women misdiagnosed (Barnett et al., 2019).</a:t>
            </a:r>
            <a:endParaRPr lang="en-GB" sz="1050">
              <a:solidFill>
                <a:schemeClr val="tx1"/>
              </a:solidFill>
              <a:latin typeface="Arial"/>
              <a:cs typeface="Arial"/>
            </a:endParaRPr>
          </a:p>
          <a:p>
            <a:pPr>
              <a:buClr>
                <a:srgbClr val="EB3D9F"/>
              </a:buClr>
            </a:pPr>
            <a:r>
              <a:rPr lang="en-GB" sz="1050">
                <a:solidFill>
                  <a:schemeClr val="tx1"/>
                </a:solidFill>
                <a:latin typeface="Arial"/>
                <a:ea typeface="+mn-lt"/>
                <a:cs typeface="Arial"/>
              </a:rPr>
              <a:t>Unequal access to therapy despite NICE (NHS England, 2020).</a:t>
            </a:r>
            <a:endParaRPr lang="en-GB" sz="1050">
              <a:solidFill>
                <a:schemeClr val="tx1"/>
              </a:solidFill>
              <a:latin typeface="Arial"/>
              <a:cs typeface="Arial"/>
            </a:endParaRPr>
          </a:p>
        </p:txBody>
      </p:sp>
      <p:pic>
        <p:nvPicPr>
          <p:cNvPr id="8" name="Picture 7" descr="A screenshot of a website&#10;&#10;AI-generated content may be incorrect.">
            <a:extLst>
              <a:ext uri="{FF2B5EF4-FFF2-40B4-BE49-F238E27FC236}">
                <a16:creationId xmlns:a16="http://schemas.microsoft.com/office/drawing/2014/main" id="{7D0348AA-C2E1-84B3-4D21-D8FF2F0528E6}"/>
              </a:ext>
            </a:extLst>
          </p:cNvPr>
          <p:cNvPicPr>
            <a:picLocks noChangeAspect="1"/>
          </p:cNvPicPr>
          <p:nvPr/>
        </p:nvPicPr>
        <p:blipFill>
          <a:blip r:embed="rId3"/>
          <a:srcRect l="15626" t="36207" r="50845" b="12726"/>
          <a:stretch>
            <a:fillRect/>
          </a:stretch>
        </p:blipFill>
        <p:spPr>
          <a:xfrm>
            <a:off x="9464421" y="144258"/>
            <a:ext cx="2439918" cy="2028302"/>
          </a:xfrm>
          <a:prstGeom prst="rect">
            <a:avLst/>
          </a:prstGeom>
          <a:ln>
            <a:noFill/>
          </a:ln>
          <a:effectLst>
            <a:softEdge rad="112500"/>
          </a:effectLst>
        </p:spPr>
      </p:pic>
    </p:spTree>
    <p:extLst>
      <p:ext uri="{BB962C8B-B14F-4D97-AF65-F5344CB8AC3E}">
        <p14:creationId xmlns:p14="http://schemas.microsoft.com/office/powerpoint/2010/main" val="19791286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5"/>
        </a:solidFill>
        <a:effectLst/>
      </p:bgPr>
    </p:bg>
    <p:spTree>
      <p:nvGrpSpPr>
        <p:cNvPr id="1" name=""/>
        <p:cNvGrpSpPr/>
        <p:nvPr/>
      </p:nvGrpSpPr>
      <p:grpSpPr>
        <a:xfrm>
          <a:off x="0" y="0"/>
          <a:ext cx="0" cy="0"/>
          <a:chOff x="0" y="0"/>
          <a:chExt cx="0" cy="0"/>
        </a:xfrm>
      </p:grpSpPr>
      <p:pic>
        <p:nvPicPr>
          <p:cNvPr id="15" name="Picture 14" descr="A person sitting in a lotus pose with a light bulb above his head&#10;&#10;AI-generated content may be incorrect.">
            <a:extLst>
              <a:ext uri="{FF2B5EF4-FFF2-40B4-BE49-F238E27FC236}">
                <a16:creationId xmlns:a16="http://schemas.microsoft.com/office/drawing/2014/main" id="{A92C17B1-5BDA-D992-6345-6B24ED9A9A7D}"/>
              </a:ext>
            </a:extLst>
          </p:cNvPr>
          <p:cNvPicPr>
            <a:picLocks noChangeAspect="1"/>
          </p:cNvPicPr>
          <p:nvPr/>
        </p:nvPicPr>
        <p:blipFill>
          <a:blip r:embed="rId3"/>
          <a:srcRect l="849" t="6936" r="-849" b="-7225"/>
          <a:stretch>
            <a:fillRect/>
          </a:stretch>
        </p:blipFill>
        <p:spPr>
          <a:xfrm>
            <a:off x="4124325" y="2988808"/>
            <a:ext cx="3924308" cy="3571881"/>
          </a:xfrm>
          <a:prstGeom prst="rect">
            <a:avLst/>
          </a:prstGeom>
          <a:ln>
            <a:noFill/>
          </a:ln>
          <a:effectLst>
            <a:softEdge rad="112500"/>
          </a:effectLst>
        </p:spPr>
      </p:pic>
      <p:sp>
        <p:nvSpPr>
          <p:cNvPr id="5" name="Rectangle: Rounded Corners 4">
            <a:extLst>
              <a:ext uri="{FF2B5EF4-FFF2-40B4-BE49-F238E27FC236}">
                <a16:creationId xmlns:a16="http://schemas.microsoft.com/office/drawing/2014/main" id="{2C5D5383-1EB8-2EE9-E911-A58140C41C90}"/>
              </a:ext>
            </a:extLst>
          </p:cNvPr>
          <p:cNvSpPr/>
          <p:nvPr/>
        </p:nvSpPr>
        <p:spPr>
          <a:xfrm>
            <a:off x="314325" y="351064"/>
            <a:ext cx="3808639" cy="5072742"/>
          </a:xfrm>
          <a:prstGeom prst="round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b"/>
          <a:lstStyle/>
          <a:p>
            <a:endParaRPr lang="en-GB" sz="1200" b="1" i="1">
              <a:solidFill>
                <a:schemeClr val="tx1"/>
              </a:solidFill>
              <a:latin typeface="Arial"/>
              <a:ea typeface="Segoe UI"/>
              <a:cs typeface="Segoe UI"/>
            </a:endParaRPr>
          </a:p>
          <a:p>
            <a:endParaRPr lang="en-GB" sz="1200" b="1" i="1">
              <a:solidFill>
                <a:schemeClr val="tx1"/>
              </a:solidFill>
              <a:latin typeface="Arial"/>
              <a:ea typeface="Segoe UI"/>
              <a:cs typeface="Segoe UI"/>
            </a:endParaRPr>
          </a:p>
          <a:p>
            <a:endParaRPr lang="en-GB" sz="1200" b="1" i="1">
              <a:solidFill>
                <a:schemeClr val="tx1"/>
              </a:solidFill>
              <a:latin typeface="Arial"/>
              <a:ea typeface="Segoe UI"/>
              <a:cs typeface="Segoe UI"/>
            </a:endParaRPr>
          </a:p>
          <a:p>
            <a:endParaRPr lang="en-GB" sz="1200" b="1" i="1">
              <a:solidFill>
                <a:schemeClr val="tx1"/>
              </a:solidFill>
              <a:latin typeface="Arial"/>
              <a:ea typeface="Segoe UI"/>
              <a:cs typeface="Segoe UI"/>
            </a:endParaRPr>
          </a:p>
          <a:p>
            <a:endParaRPr lang="en-GB" sz="1200" b="1" i="1">
              <a:solidFill>
                <a:schemeClr val="tx1"/>
              </a:solidFill>
              <a:latin typeface="Arial"/>
              <a:ea typeface="Segoe UI"/>
              <a:cs typeface="Segoe UI"/>
            </a:endParaRPr>
          </a:p>
          <a:p>
            <a:endParaRPr lang="en-GB" sz="1200" b="1" i="1">
              <a:solidFill>
                <a:schemeClr val="tx1"/>
              </a:solidFill>
              <a:latin typeface="Arial"/>
              <a:ea typeface="Segoe UI"/>
              <a:cs typeface="Segoe UI"/>
            </a:endParaRPr>
          </a:p>
          <a:p>
            <a:endParaRPr lang="en-GB" sz="1200" b="1" i="1">
              <a:solidFill>
                <a:schemeClr val="tx1"/>
              </a:solidFill>
              <a:latin typeface="Arial"/>
              <a:ea typeface="Segoe UI"/>
              <a:cs typeface="Segoe UI"/>
            </a:endParaRPr>
          </a:p>
          <a:p>
            <a:endParaRPr lang="en-GB" sz="1200" b="1" i="1">
              <a:solidFill>
                <a:schemeClr val="tx1"/>
              </a:solidFill>
              <a:latin typeface="Arial"/>
              <a:ea typeface="Segoe UI"/>
              <a:cs typeface="Segoe UI"/>
            </a:endParaRPr>
          </a:p>
          <a:p>
            <a:endParaRPr lang="en-GB" sz="1200" b="1" i="1">
              <a:solidFill>
                <a:schemeClr val="tx1"/>
              </a:solidFill>
              <a:latin typeface="Arial"/>
              <a:ea typeface="Segoe UI"/>
              <a:cs typeface="Segoe UI"/>
            </a:endParaRPr>
          </a:p>
          <a:p>
            <a:endParaRPr lang="en-GB" sz="1200" b="1" i="1">
              <a:solidFill>
                <a:schemeClr val="tx1"/>
              </a:solidFill>
              <a:latin typeface="Arial"/>
              <a:ea typeface="Segoe UI"/>
              <a:cs typeface="Segoe UI"/>
            </a:endParaRPr>
          </a:p>
          <a:p>
            <a:endParaRPr lang="en-GB" sz="1200" b="1" i="1">
              <a:solidFill>
                <a:schemeClr val="tx1"/>
              </a:solidFill>
              <a:latin typeface="Arial"/>
              <a:ea typeface="Segoe UI"/>
              <a:cs typeface="Segoe UI"/>
            </a:endParaRPr>
          </a:p>
          <a:p>
            <a:endParaRPr lang="en-GB" sz="1200" b="1" i="1">
              <a:solidFill>
                <a:schemeClr val="tx1"/>
              </a:solidFill>
              <a:latin typeface="Arial"/>
              <a:ea typeface="Segoe UI"/>
              <a:cs typeface="Segoe UI"/>
            </a:endParaRPr>
          </a:p>
          <a:p>
            <a:endParaRPr lang="en-GB" sz="1200" b="1" i="1">
              <a:solidFill>
                <a:schemeClr val="tx1"/>
              </a:solidFill>
              <a:latin typeface="Arial"/>
              <a:ea typeface="Segoe UI"/>
              <a:cs typeface="Segoe UI"/>
            </a:endParaRPr>
          </a:p>
          <a:p>
            <a:r>
              <a:rPr lang="en-GB" sz="1200" b="1" i="1" baseline="0">
                <a:solidFill>
                  <a:schemeClr val="tx1"/>
                </a:solidFill>
                <a:latin typeface="Arial"/>
                <a:ea typeface="Segoe UI"/>
                <a:cs typeface="Segoe UI"/>
              </a:rPr>
              <a:t>Evaluation</a:t>
            </a:r>
            <a:r>
              <a:rPr lang="en-GB" sz="1200" b="1" baseline="0">
                <a:solidFill>
                  <a:schemeClr val="tx1"/>
                </a:solidFill>
                <a:latin typeface="Arial"/>
                <a:ea typeface="Segoe UI"/>
                <a:cs typeface="Segoe UI"/>
              </a:rPr>
              <a:t> </a:t>
            </a:r>
            <a:r>
              <a:rPr lang="en-GB" sz="1200">
                <a:solidFill>
                  <a:schemeClr val="tx1"/>
                </a:solidFill>
                <a:latin typeface="Arial"/>
                <a:ea typeface="Segoe UI"/>
                <a:cs typeface="Segoe UI"/>
              </a:rPr>
              <a:t>​</a:t>
            </a:r>
            <a:endParaRPr lang="en-GB">
              <a:solidFill>
                <a:schemeClr val="tx1"/>
              </a:solidFill>
            </a:endParaRPr>
          </a:p>
          <a:p>
            <a:endParaRPr lang="en-GB" sz="1200">
              <a:solidFill>
                <a:schemeClr val="tx1"/>
              </a:solidFill>
              <a:latin typeface="Segoe UI"/>
              <a:ea typeface="Arial"/>
              <a:cs typeface="Segoe UI"/>
            </a:endParaRPr>
          </a:p>
          <a:p>
            <a:pPr marL="171450" lvl="0" indent="-171450" rtl="0">
              <a:buFont typeface=""/>
              <a:buChar char="•"/>
            </a:pPr>
            <a:r>
              <a:rPr lang="en-GB" sz="1050" baseline="0">
                <a:solidFill>
                  <a:schemeClr val="tx1"/>
                </a:solidFill>
                <a:latin typeface="Arial"/>
                <a:ea typeface="Arial"/>
                <a:cs typeface="Arial"/>
              </a:rPr>
              <a:t>NICE guidance inconsistently applied.</a:t>
            </a:r>
            <a:r>
              <a:rPr lang="en-GB" sz="1050">
                <a:solidFill>
                  <a:schemeClr val="tx1"/>
                </a:solidFill>
                <a:latin typeface="Arial"/>
                <a:ea typeface="Arial"/>
                <a:cs typeface="Arial"/>
              </a:rPr>
              <a:t>​</a:t>
            </a:r>
          </a:p>
          <a:p>
            <a:pPr marL="171450" indent="-171450">
              <a:buFont typeface=""/>
              <a:buChar char="•"/>
            </a:pPr>
            <a:endParaRPr lang="en-GB" sz="1050">
              <a:solidFill>
                <a:schemeClr val="tx1"/>
              </a:solidFill>
              <a:latin typeface="Arial"/>
              <a:ea typeface="Arial"/>
              <a:cs typeface="Arial"/>
            </a:endParaRPr>
          </a:p>
          <a:p>
            <a:pPr marL="171450" lvl="0" indent="-171450" rtl="0">
              <a:buFont typeface=""/>
              <a:buChar char="•"/>
            </a:pPr>
            <a:r>
              <a:rPr lang="en-GB" sz="1050" baseline="0">
                <a:solidFill>
                  <a:schemeClr val="tx1"/>
                </a:solidFill>
                <a:latin typeface="Arial"/>
                <a:ea typeface="Arial"/>
                <a:cs typeface="Arial"/>
              </a:rPr>
              <a:t>Therapy access limited by resources (NHS England, 2020).</a:t>
            </a:r>
            <a:r>
              <a:rPr lang="en-GB" sz="1050">
                <a:solidFill>
                  <a:schemeClr val="tx1"/>
                </a:solidFill>
                <a:latin typeface="Arial"/>
                <a:ea typeface="Arial"/>
                <a:cs typeface="Arial"/>
              </a:rPr>
              <a:t>​</a:t>
            </a:r>
          </a:p>
          <a:p>
            <a:endParaRPr lang="en-GB" sz="1050">
              <a:solidFill>
                <a:schemeClr val="tx1"/>
              </a:solidFill>
              <a:latin typeface="Arial"/>
              <a:ea typeface="Arial"/>
              <a:cs typeface="Arial"/>
            </a:endParaRPr>
          </a:p>
          <a:p>
            <a:pPr marL="171450" lvl="0" indent="-171450" rtl="0">
              <a:buFont typeface=""/>
              <a:buChar char="•"/>
            </a:pPr>
            <a:r>
              <a:rPr lang="en-GB" sz="1050" baseline="0">
                <a:solidFill>
                  <a:schemeClr val="tx1"/>
                </a:solidFill>
                <a:latin typeface="Arial"/>
                <a:ea typeface="Arial"/>
                <a:cs typeface="Arial"/>
              </a:rPr>
              <a:t>Postcode inequality in crisis and specialist care (NHS England,2020).</a:t>
            </a:r>
            <a:r>
              <a:rPr lang="en-GB" sz="1050">
                <a:solidFill>
                  <a:schemeClr val="tx1"/>
                </a:solidFill>
                <a:latin typeface="Arial"/>
                <a:ea typeface="Arial"/>
                <a:cs typeface="Arial"/>
              </a:rPr>
              <a:t>​</a:t>
            </a:r>
          </a:p>
          <a:p>
            <a:endParaRPr lang="en-GB" sz="1050">
              <a:solidFill>
                <a:schemeClr val="tx1"/>
              </a:solidFill>
              <a:latin typeface="Arial"/>
              <a:ea typeface="Arial"/>
              <a:cs typeface="Arial"/>
            </a:endParaRPr>
          </a:p>
          <a:p>
            <a:pPr marL="171450" lvl="0" indent="-171450" rtl="0">
              <a:buFont typeface=""/>
              <a:buChar char="•"/>
            </a:pPr>
            <a:r>
              <a:rPr lang="en-GB" sz="1050" baseline="0">
                <a:solidFill>
                  <a:schemeClr val="tx1"/>
                </a:solidFill>
                <a:latin typeface="Arial"/>
                <a:ea typeface="Arial"/>
                <a:cs typeface="Arial"/>
              </a:rPr>
              <a:t>Long waits lead to medication being used too often (NICE,2023).</a:t>
            </a:r>
            <a:r>
              <a:rPr lang="en-GB" sz="1050">
                <a:solidFill>
                  <a:schemeClr val="tx1"/>
                </a:solidFill>
                <a:latin typeface="Arial"/>
                <a:ea typeface="Arial"/>
                <a:cs typeface="Arial"/>
              </a:rPr>
              <a:t>​</a:t>
            </a:r>
          </a:p>
          <a:p>
            <a:endParaRPr lang="en-GB" sz="1050">
              <a:solidFill>
                <a:schemeClr val="tx1"/>
              </a:solidFill>
              <a:latin typeface="Arial"/>
              <a:ea typeface="Arial"/>
              <a:cs typeface="Arial"/>
            </a:endParaRPr>
          </a:p>
          <a:p>
            <a:pPr marL="171450" lvl="0" indent="-171450" rtl="0">
              <a:buFont typeface=""/>
              <a:buChar char="•"/>
            </a:pPr>
            <a:r>
              <a:rPr lang="en-GB" sz="1050" baseline="0">
                <a:solidFill>
                  <a:schemeClr val="tx1"/>
                </a:solidFill>
                <a:latin typeface="Arial"/>
                <a:ea typeface="Arial"/>
                <a:cs typeface="Arial"/>
              </a:rPr>
              <a:t>Minority groups face higher coercion.</a:t>
            </a:r>
            <a:r>
              <a:rPr lang="en-GB" sz="1050">
                <a:solidFill>
                  <a:schemeClr val="tx1"/>
                </a:solidFill>
                <a:latin typeface="Arial"/>
                <a:ea typeface="Arial"/>
                <a:cs typeface="Arial"/>
              </a:rPr>
              <a:t>​</a:t>
            </a:r>
          </a:p>
          <a:p>
            <a:endParaRPr lang="en-GB" sz="1050">
              <a:solidFill>
                <a:schemeClr val="tx1"/>
              </a:solidFill>
              <a:latin typeface="Arial"/>
              <a:ea typeface="Arial"/>
              <a:cs typeface="Arial"/>
            </a:endParaRPr>
          </a:p>
          <a:p>
            <a:pPr marL="171450" lvl="0" indent="-171450" rtl="0">
              <a:buFont typeface=""/>
              <a:buChar char="•"/>
            </a:pPr>
            <a:r>
              <a:rPr lang="en-GB" sz="1050" baseline="0">
                <a:solidFill>
                  <a:schemeClr val="tx1"/>
                </a:solidFill>
                <a:latin typeface="Arial"/>
                <a:ea typeface="Arial"/>
                <a:cs typeface="Arial"/>
              </a:rPr>
              <a:t>ICD‑11 clearer but culturally limited (WHO, 2024a; WHO,2024b).</a:t>
            </a:r>
            <a:r>
              <a:rPr lang="en-GB" sz="1050">
                <a:solidFill>
                  <a:schemeClr val="tx1"/>
                </a:solidFill>
                <a:latin typeface="Arial"/>
                <a:ea typeface="Arial"/>
                <a:cs typeface="Arial"/>
              </a:rPr>
              <a:t>​</a:t>
            </a:r>
          </a:p>
          <a:p>
            <a:endParaRPr lang="en-GB" sz="1050">
              <a:solidFill>
                <a:schemeClr val="tx1"/>
              </a:solidFill>
              <a:latin typeface="Arial"/>
              <a:ea typeface="Arial"/>
              <a:cs typeface="Arial"/>
            </a:endParaRPr>
          </a:p>
          <a:p>
            <a:pPr marL="171450" lvl="0" indent="-171450" rtl="0">
              <a:buFont typeface=""/>
              <a:buChar char="•"/>
            </a:pPr>
            <a:r>
              <a:rPr lang="en-GB" sz="1050" baseline="0">
                <a:solidFill>
                  <a:schemeClr val="tx1"/>
                </a:solidFill>
                <a:latin typeface="Arial"/>
                <a:ea typeface="Arial"/>
                <a:cs typeface="Arial"/>
              </a:rPr>
              <a:t>Underfunded CMHTs increase relapse (NHS England, 2020).</a:t>
            </a:r>
            <a:r>
              <a:rPr lang="en-GB" sz="1050">
                <a:solidFill>
                  <a:schemeClr val="tx1"/>
                </a:solidFill>
                <a:latin typeface="Arial"/>
                <a:ea typeface="Arial"/>
                <a:cs typeface="Arial"/>
              </a:rPr>
              <a:t>​</a:t>
            </a:r>
          </a:p>
          <a:p>
            <a:endParaRPr lang="en-GB" sz="1050">
              <a:solidFill>
                <a:schemeClr val="tx1"/>
              </a:solidFill>
              <a:latin typeface="Arial"/>
              <a:ea typeface="Arial"/>
              <a:cs typeface="Arial"/>
            </a:endParaRPr>
          </a:p>
          <a:p>
            <a:pPr marL="171450" lvl="0" indent="-171450" rtl="0">
              <a:buFont typeface=""/>
              <a:buChar char="•"/>
            </a:pPr>
            <a:r>
              <a:rPr lang="en-GB" sz="1050" baseline="0">
                <a:solidFill>
                  <a:schemeClr val="tx1"/>
                </a:solidFill>
                <a:latin typeface="Arial"/>
                <a:ea typeface="Arial"/>
                <a:cs typeface="Arial"/>
              </a:rPr>
              <a:t>Service users feel excluded from care planning (Lawn et al.,2021).</a:t>
            </a:r>
          </a:p>
          <a:p>
            <a:pPr marL="171450" indent="-171450">
              <a:buFont typeface=""/>
              <a:buChar char="•"/>
            </a:pPr>
            <a:endParaRPr lang="en-GB" sz="1050">
              <a:solidFill>
                <a:schemeClr val="tx1"/>
              </a:solidFill>
              <a:latin typeface="Arial"/>
              <a:ea typeface="+mn-lt"/>
              <a:cs typeface="Arial"/>
            </a:endParaRPr>
          </a:p>
          <a:p>
            <a:pPr marL="171450" indent="-171450">
              <a:buFont typeface=""/>
              <a:buChar char="•"/>
            </a:pPr>
            <a:endParaRPr lang="en-GB" sz="1050">
              <a:solidFill>
                <a:schemeClr val="tx1"/>
              </a:solidFill>
              <a:latin typeface="Arial"/>
              <a:ea typeface="+mn-lt"/>
              <a:cs typeface="Arial"/>
            </a:endParaRPr>
          </a:p>
          <a:p>
            <a:pPr marL="171450" indent="-171450">
              <a:buFont typeface=""/>
              <a:buChar char="•"/>
            </a:pPr>
            <a:endParaRPr lang="en-GB" sz="1050">
              <a:solidFill>
                <a:schemeClr val="tx1"/>
              </a:solidFill>
              <a:latin typeface="Arial"/>
              <a:ea typeface="+mn-lt"/>
              <a:cs typeface="Arial"/>
            </a:endParaRPr>
          </a:p>
          <a:p>
            <a:pPr marL="171450" indent="-171450">
              <a:buFont typeface=""/>
              <a:buChar char="•"/>
            </a:pPr>
            <a:endParaRPr lang="en-GB" sz="1050">
              <a:solidFill>
                <a:schemeClr val="tx1"/>
              </a:solidFill>
              <a:latin typeface="Arial"/>
              <a:ea typeface="+mn-lt"/>
              <a:cs typeface="Arial"/>
            </a:endParaRPr>
          </a:p>
          <a:p>
            <a:pPr marL="171450" indent="-171450">
              <a:buFont typeface=""/>
              <a:buChar char="•"/>
            </a:pPr>
            <a:endParaRPr lang="en-GB" sz="1050">
              <a:solidFill>
                <a:schemeClr val="tx1"/>
              </a:solidFill>
              <a:latin typeface="Arial"/>
              <a:ea typeface="+mn-lt"/>
              <a:cs typeface="Arial"/>
            </a:endParaRPr>
          </a:p>
          <a:p>
            <a:endParaRPr lang="en-GB" sz="800">
              <a:solidFill>
                <a:schemeClr val="tx1"/>
              </a:solidFill>
              <a:latin typeface="Arial"/>
              <a:cs typeface="Arial"/>
            </a:endParaRPr>
          </a:p>
        </p:txBody>
      </p:sp>
      <p:sp>
        <p:nvSpPr>
          <p:cNvPr id="8" name="Rectangle: Rounded Corners 7">
            <a:extLst>
              <a:ext uri="{FF2B5EF4-FFF2-40B4-BE49-F238E27FC236}">
                <a16:creationId xmlns:a16="http://schemas.microsoft.com/office/drawing/2014/main" id="{7C1B0979-9FFF-1B15-5621-B3E15FB38306}"/>
              </a:ext>
            </a:extLst>
          </p:cNvPr>
          <p:cNvSpPr/>
          <p:nvPr/>
        </p:nvSpPr>
        <p:spPr>
          <a:xfrm>
            <a:off x="6791325" y="450056"/>
            <a:ext cx="5148262" cy="2526506"/>
          </a:xfrm>
          <a:prstGeom prst="roundRect">
            <a:avLst/>
          </a:prstGeom>
          <a:solidFill>
            <a:srgbClr val="FFC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spcBef>
                <a:spcPts val="1000"/>
              </a:spcBef>
            </a:pPr>
            <a:r>
              <a:rPr lang="en-GB" sz="1200" b="1" i="1">
                <a:solidFill>
                  <a:srgbClr val="404040"/>
                </a:solidFill>
                <a:latin typeface="Arial"/>
                <a:cs typeface="Arial"/>
              </a:rPr>
              <a:t>Recommendations</a:t>
            </a:r>
            <a:endParaRPr lang="en-GB" sz="1200">
              <a:solidFill>
                <a:srgbClr val="000000"/>
              </a:solidFill>
              <a:latin typeface="Arial"/>
              <a:cs typeface="Arial"/>
            </a:endParaRPr>
          </a:p>
          <a:p>
            <a:pPr marL="171450" indent="-171450">
              <a:spcBef>
                <a:spcPts val="1000"/>
              </a:spcBef>
              <a:buFont typeface="Arial"/>
              <a:buChar char="•"/>
            </a:pPr>
            <a:r>
              <a:rPr lang="en-GB" sz="1100">
                <a:solidFill>
                  <a:schemeClr val="tx1"/>
                </a:solidFill>
                <a:latin typeface="Arial"/>
                <a:cs typeface="Arial"/>
              </a:rPr>
              <a:t>Expand access to NICE recommended therapies.</a:t>
            </a:r>
            <a:endParaRPr lang="en-GB" sz="1100">
              <a:solidFill>
                <a:srgbClr val="000000"/>
              </a:solidFill>
              <a:latin typeface="Arial"/>
              <a:cs typeface="Arial"/>
            </a:endParaRPr>
          </a:p>
          <a:p>
            <a:pPr marL="171450" indent="-171450">
              <a:spcBef>
                <a:spcPts val="1000"/>
              </a:spcBef>
              <a:buFont typeface="Arial"/>
              <a:buChar char="•"/>
            </a:pPr>
            <a:r>
              <a:rPr lang="en-GB" sz="1100">
                <a:solidFill>
                  <a:schemeClr val="tx1"/>
                </a:solidFill>
                <a:latin typeface="Arial"/>
                <a:cs typeface="Arial"/>
              </a:rPr>
              <a:t>Increase funding for early intervention &amp; community care.</a:t>
            </a:r>
            <a:endParaRPr lang="en-GB" sz="1100">
              <a:solidFill>
                <a:srgbClr val="000000"/>
              </a:solidFill>
              <a:latin typeface="Arial"/>
              <a:cs typeface="Arial"/>
            </a:endParaRPr>
          </a:p>
          <a:p>
            <a:pPr marL="171450" indent="-171450">
              <a:spcBef>
                <a:spcPts val="1000"/>
              </a:spcBef>
              <a:buFont typeface="Arial"/>
              <a:buChar char="•"/>
            </a:pPr>
            <a:r>
              <a:rPr lang="en-GB" sz="1100">
                <a:solidFill>
                  <a:schemeClr val="tx1"/>
                </a:solidFill>
                <a:latin typeface="Arial"/>
                <a:cs typeface="Arial"/>
              </a:rPr>
              <a:t>Improve cultural competence.</a:t>
            </a:r>
            <a:endParaRPr lang="en-GB" sz="1100">
              <a:solidFill>
                <a:srgbClr val="000000"/>
              </a:solidFill>
              <a:latin typeface="Arial"/>
              <a:cs typeface="Arial"/>
            </a:endParaRPr>
          </a:p>
          <a:p>
            <a:pPr marL="171450" indent="-171450">
              <a:spcBef>
                <a:spcPts val="1000"/>
              </a:spcBef>
              <a:buFont typeface="Arial"/>
              <a:buChar char="•"/>
            </a:pPr>
            <a:r>
              <a:rPr lang="en-GB" sz="1100">
                <a:solidFill>
                  <a:schemeClr val="tx1"/>
                </a:solidFill>
                <a:latin typeface="Arial"/>
                <a:cs typeface="Arial"/>
              </a:rPr>
              <a:t>Strengthen coproduced care planning (Lawn et al., 2021).</a:t>
            </a:r>
          </a:p>
          <a:p>
            <a:pPr marL="171450" indent="-171450">
              <a:spcBef>
                <a:spcPts val="1000"/>
              </a:spcBef>
              <a:buFont typeface="Arial"/>
              <a:buChar char="•"/>
            </a:pPr>
            <a:r>
              <a:rPr lang="en-GB" sz="1100">
                <a:solidFill>
                  <a:schemeClr val="tx1"/>
                </a:solidFill>
                <a:latin typeface="Arial"/>
                <a:cs typeface="Arial"/>
              </a:rPr>
              <a:t>Reduce coercive practices.</a:t>
            </a:r>
            <a:endParaRPr lang="en-GB" sz="1100">
              <a:solidFill>
                <a:srgbClr val="000000"/>
              </a:solidFill>
              <a:latin typeface="Arial"/>
              <a:cs typeface="Arial"/>
            </a:endParaRPr>
          </a:p>
          <a:p>
            <a:pPr marL="171450" indent="-171450">
              <a:spcBef>
                <a:spcPts val="1000"/>
              </a:spcBef>
              <a:buFont typeface="Arial"/>
              <a:buChar char="•"/>
            </a:pPr>
            <a:r>
              <a:rPr lang="en-GB" sz="1100">
                <a:solidFill>
                  <a:schemeClr val="tx1"/>
                </a:solidFill>
                <a:latin typeface="Arial"/>
                <a:cs typeface="Arial"/>
              </a:rPr>
              <a:t>Bipolar specific anti stigma campaigns (MHF, 2021).</a:t>
            </a:r>
            <a:endParaRPr lang="en-GB" sz="1100">
              <a:solidFill>
                <a:srgbClr val="000000"/>
              </a:solidFill>
              <a:latin typeface="Arial"/>
              <a:cs typeface="Arial"/>
            </a:endParaRPr>
          </a:p>
          <a:p>
            <a:pPr marL="171450" indent="-171450">
              <a:spcBef>
                <a:spcPts val="1000"/>
              </a:spcBef>
              <a:buFont typeface="Arial"/>
              <a:buChar char="•"/>
            </a:pPr>
            <a:r>
              <a:rPr lang="en-GB" sz="1100">
                <a:solidFill>
                  <a:schemeClr val="tx1"/>
                </a:solidFill>
                <a:latin typeface="Arial"/>
                <a:cs typeface="Arial"/>
              </a:rPr>
              <a:t>Better integration of mental &amp; physical health services.</a:t>
            </a:r>
            <a:endParaRPr lang="en-GB"/>
          </a:p>
        </p:txBody>
      </p:sp>
      <p:sp>
        <p:nvSpPr>
          <p:cNvPr id="9" name="Rectangle: Diagonal Corners Rounded 8">
            <a:extLst>
              <a:ext uri="{FF2B5EF4-FFF2-40B4-BE49-F238E27FC236}">
                <a16:creationId xmlns:a16="http://schemas.microsoft.com/office/drawing/2014/main" id="{CFE58682-32A8-EEC8-92FC-C78BCFB9059A}"/>
              </a:ext>
            </a:extLst>
          </p:cNvPr>
          <p:cNvSpPr/>
          <p:nvPr/>
        </p:nvSpPr>
        <p:spPr>
          <a:xfrm>
            <a:off x="8003381" y="4605337"/>
            <a:ext cx="3929062" cy="1952625"/>
          </a:xfrm>
          <a:prstGeom prst="round2DiagRect">
            <a:avLst/>
          </a:prstGeom>
          <a:solidFill>
            <a:srgbClr val="EDA711">
              <a:alpha val="69000"/>
            </a:srgbClr>
          </a:solidFill>
          <a:ln>
            <a:noFill/>
          </a:ln>
        </p:spPr>
        <p:style>
          <a:lnRef idx="2">
            <a:schemeClr val="accent5">
              <a:shade val="15000"/>
            </a:schemeClr>
          </a:lnRef>
          <a:fillRef idx="1">
            <a:schemeClr val="accent5"/>
          </a:fillRef>
          <a:effectRef idx="0">
            <a:schemeClr val="accent5"/>
          </a:effectRef>
          <a:fontRef idx="minor">
            <a:schemeClr val="lt1"/>
          </a:fontRef>
        </p:style>
        <p:txBody>
          <a:bodyPr lIns="91440" tIns="45720" rIns="91440" bIns="45720" rtlCol="0" anchor="ctr"/>
          <a:lstStyle/>
          <a:p>
            <a:pPr>
              <a:spcBef>
                <a:spcPts val="1000"/>
              </a:spcBef>
            </a:pPr>
            <a:r>
              <a:rPr lang="en-GB" sz="1200" b="1" i="1">
                <a:solidFill>
                  <a:schemeClr val="tx1"/>
                </a:solidFill>
                <a:latin typeface="Arial"/>
                <a:cs typeface="Arial"/>
              </a:rPr>
              <a:t>Conclusion</a:t>
            </a:r>
            <a:endParaRPr lang="en-GB" sz="1200">
              <a:solidFill>
                <a:srgbClr val="000000"/>
              </a:solidFill>
              <a:latin typeface="Arial"/>
              <a:cs typeface="Arial"/>
            </a:endParaRPr>
          </a:p>
          <a:p>
            <a:pPr marL="171450" indent="-171450">
              <a:spcBef>
                <a:spcPts val="1000"/>
              </a:spcBef>
              <a:buFont typeface="Arial"/>
              <a:buChar char="•"/>
            </a:pPr>
            <a:r>
              <a:rPr lang="en-GB" sz="1100">
                <a:solidFill>
                  <a:schemeClr val="tx1"/>
                </a:solidFill>
                <a:latin typeface="Arial"/>
                <a:cs typeface="Arial"/>
              </a:rPr>
              <a:t>Care has progressed from institutions to evidence based community support.</a:t>
            </a:r>
          </a:p>
          <a:p>
            <a:pPr marL="171450" indent="-171450">
              <a:spcBef>
                <a:spcPts val="1000"/>
              </a:spcBef>
              <a:buFont typeface="Arial"/>
              <a:buChar char="•"/>
            </a:pPr>
            <a:r>
              <a:rPr lang="en-GB" sz="1100">
                <a:solidFill>
                  <a:schemeClr val="tx1"/>
                </a:solidFill>
                <a:latin typeface="Arial"/>
                <a:cs typeface="Arial"/>
              </a:rPr>
              <a:t>Stigma, inequality, and service gaps persist.</a:t>
            </a:r>
            <a:endParaRPr lang="en-GB" sz="1100">
              <a:solidFill>
                <a:srgbClr val="000000"/>
              </a:solidFill>
              <a:latin typeface="Arial"/>
              <a:cs typeface="Arial"/>
            </a:endParaRPr>
          </a:p>
          <a:p>
            <a:pPr marL="171450" indent="-171450">
              <a:spcBef>
                <a:spcPts val="1000"/>
              </a:spcBef>
              <a:buFont typeface="Arial"/>
              <a:buChar char="•"/>
            </a:pPr>
            <a:r>
              <a:rPr lang="en-GB" sz="1100">
                <a:solidFill>
                  <a:schemeClr val="tx1"/>
                </a:solidFill>
                <a:latin typeface="Arial"/>
                <a:cs typeface="Arial"/>
              </a:rPr>
              <a:t>Future care must be person centred, culturally sensitive, rights based.</a:t>
            </a:r>
            <a:endParaRPr lang="en-GB">
              <a:solidFill>
                <a:schemeClr val="tx1"/>
              </a:solidFill>
            </a:endParaRPr>
          </a:p>
        </p:txBody>
      </p:sp>
      <p:sp>
        <p:nvSpPr>
          <p:cNvPr id="12" name="Arrow: Right 11">
            <a:extLst>
              <a:ext uri="{FF2B5EF4-FFF2-40B4-BE49-F238E27FC236}">
                <a16:creationId xmlns:a16="http://schemas.microsoft.com/office/drawing/2014/main" id="{64D39726-B47E-BF18-858F-E64C82929AD0}"/>
              </a:ext>
            </a:extLst>
          </p:cNvPr>
          <p:cNvSpPr/>
          <p:nvPr/>
        </p:nvSpPr>
        <p:spPr>
          <a:xfrm>
            <a:off x="4433887" y="1988343"/>
            <a:ext cx="1657350" cy="309562"/>
          </a:xfrm>
          <a:prstGeom prst="rightArrow">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Down 12">
            <a:extLst>
              <a:ext uri="{FF2B5EF4-FFF2-40B4-BE49-F238E27FC236}">
                <a16:creationId xmlns:a16="http://schemas.microsoft.com/office/drawing/2014/main" id="{A9D0905A-813A-8002-B7C5-E7148D3868BE}"/>
              </a:ext>
            </a:extLst>
          </p:cNvPr>
          <p:cNvSpPr/>
          <p:nvPr/>
        </p:nvSpPr>
        <p:spPr>
          <a:xfrm>
            <a:off x="9358312" y="3193256"/>
            <a:ext cx="259556" cy="1164431"/>
          </a:xfrm>
          <a:prstGeom prst="downArrow">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1">
            <a:extLst>
              <a:ext uri="{FF2B5EF4-FFF2-40B4-BE49-F238E27FC236}">
                <a16:creationId xmlns:a16="http://schemas.microsoft.com/office/drawing/2014/main" id="{61D5B1E5-D9D8-05DD-7ACE-FEC45FEBCF84}"/>
              </a:ext>
            </a:extLst>
          </p:cNvPr>
          <p:cNvSpPr/>
          <p:nvPr/>
        </p:nvSpPr>
        <p:spPr>
          <a:xfrm>
            <a:off x="4286249" y="5866040"/>
            <a:ext cx="3473222" cy="700768"/>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800">
                <a:solidFill>
                  <a:schemeClr val="tx1"/>
                </a:solidFill>
                <a:highlight>
                  <a:srgbClr val="FCFBF9"/>
                </a:highlight>
                <a:latin typeface="Arial"/>
                <a:cs typeface="Arial"/>
              </a:rPr>
              <a:t>   Illustration of a man with eyes closed and hands on his  knees,  practising a calming technique (DBSA,  2026).</a:t>
            </a:r>
            <a:endParaRPr lang="en-GB">
              <a:solidFill>
                <a:schemeClr val="tx1"/>
              </a:solidFill>
            </a:endParaRPr>
          </a:p>
        </p:txBody>
      </p:sp>
    </p:spTree>
    <p:extLst>
      <p:ext uri="{BB962C8B-B14F-4D97-AF65-F5344CB8AC3E}">
        <p14:creationId xmlns:p14="http://schemas.microsoft.com/office/powerpoint/2010/main" val="23714601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8B79C-CD5A-703A-C7B3-3E16D11581C4}"/>
              </a:ext>
            </a:extLst>
          </p:cNvPr>
          <p:cNvSpPr>
            <a:spLocks noGrp="1"/>
          </p:cNvSpPr>
          <p:nvPr>
            <p:ph type="title"/>
          </p:nvPr>
        </p:nvSpPr>
        <p:spPr>
          <a:xfrm>
            <a:off x="7829658" y="1253067"/>
            <a:ext cx="3371742" cy="4351866"/>
          </a:xfrm>
        </p:spPr>
        <p:txBody>
          <a:bodyPr anchor="ctr">
            <a:normAutofit/>
          </a:bodyPr>
          <a:lstStyle/>
          <a:p>
            <a:r>
              <a:rPr lang="en-GB">
                <a:solidFill>
                  <a:schemeClr val="bg1"/>
                </a:solidFill>
              </a:rPr>
              <a:t>References </a:t>
            </a:r>
            <a:endParaRPr lang="en-US">
              <a:solidFill>
                <a:schemeClr val="bg1"/>
              </a:solidFill>
            </a:endParaRPr>
          </a:p>
        </p:txBody>
      </p:sp>
      <p:sp>
        <p:nvSpPr>
          <p:cNvPr id="4" name="Content Placeholder 3">
            <a:extLst>
              <a:ext uri="{FF2B5EF4-FFF2-40B4-BE49-F238E27FC236}">
                <a16:creationId xmlns:a16="http://schemas.microsoft.com/office/drawing/2014/main" id="{A4F39B1E-E1DA-F930-7123-78042BC6902E}"/>
              </a:ext>
            </a:extLst>
          </p:cNvPr>
          <p:cNvSpPr>
            <a:spLocks noGrp="1"/>
          </p:cNvSpPr>
          <p:nvPr>
            <p:ph idx="1"/>
          </p:nvPr>
        </p:nvSpPr>
        <p:spPr>
          <a:xfrm>
            <a:off x="677334" y="1272007"/>
            <a:ext cx="6724576" cy="4859649"/>
          </a:xfrm>
        </p:spPr>
        <p:txBody>
          <a:bodyPr vert="horz" lIns="91440" tIns="45720" rIns="91440" bIns="45720" rtlCol="0" anchor="ctr">
            <a:noAutofit/>
          </a:bodyPr>
          <a:lstStyle/>
          <a:p>
            <a:pPr marL="0" indent="0">
              <a:buNone/>
            </a:pPr>
            <a:endParaRPr lang="en-US" sz="1100">
              <a:latin typeface="Arial"/>
              <a:cs typeface="Arial"/>
            </a:endParaRPr>
          </a:p>
          <a:p>
            <a:pPr>
              <a:buClr>
                <a:srgbClr val="EB3D9F"/>
              </a:buClr>
            </a:pPr>
            <a:r>
              <a:rPr lang="en-US" sz="1100">
                <a:latin typeface="Arial"/>
                <a:cs typeface="Arial"/>
              </a:rPr>
              <a:t>Barnett, P., Mackay, E., Matthews, H., Gate, R., Greenwood, H., Ariyo, K., </a:t>
            </a:r>
            <a:r>
              <a:rPr lang="en-US" sz="1100" err="1">
                <a:latin typeface="Arial"/>
                <a:cs typeface="Arial"/>
              </a:rPr>
              <a:t>Bhui</a:t>
            </a:r>
            <a:r>
              <a:rPr lang="en-US" sz="1100">
                <a:latin typeface="Arial"/>
                <a:cs typeface="Arial"/>
              </a:rPr>
              <a:t>, K., Halvorsrud, K., Pilling, S. and Smith, S. (2019) ‘Ethnic Variations in Compulsory Detention under the Mental Health Act: a Systematic Review and meta-analysis of International Data’, </a:t>
            </a:r>
            <a:r>
              <a:rPr lang="en-US" sz="1100" i="1">
                <a:latin typeface="Arial"/>
                <a:cs typeface="Arial"/>
              </a:rPr>
              <a:t>The Lancet Psychiatry</a:t>
            </a:r>
            <a:r>
              <a:rPr lang="en-US" sz="1100">
                <a:latin typeface="Arial"/>
                <a:cs typeface="Arial"/>
              </a:rPr>
              <a:t>, 6(4), pp. 305–317. Available at: </a:t>
            </a:r>
            <a:r>
              <a:rPr lang="en-US" sz="1100">
                <a:latin typeface="Arial"/>
                <a:cs typeface="Arial"/>
                <a:hlinkClick r:id="rId2"/>
              </a:rPr>
              <a:t>https://www.thelancet.com/journals/lanpsy/article/PIIS2215-0366(19)30027-6/fulltext</a:t>
            </a:r>
            <a:r>
              <a:rPr lang="en-US" sz="1100">
                <a:latin typeface="Arial"/>
                <a:cs typeface="Arial"/>
              </a:rPr>
              <a:t> (Accessed: 6 February 2026).</a:t>
            </a:r>
            <a:endParaRPr lang="en-US"/>
          </a:p>
          <a:p>
            <a:pPr>
              <a:buClr>
                <a:srgbClr val="EB3D9F"/>
              </a:buClr>
            </a:pPr>
            <a:r>
              <a:rPr lang="en-GB" sz="1100">
                <a:latin typeface="Arial"/>
                <a:cs typeface="Arial"/>
              </a:rPr>
              <a:t>Bestmind (2022) </a:t>
            </a:r>
            <a:r>
              <a:rPr lang="en-GB" sz="1100" i="1">
                <a:latin typeface="Arial"/>
                <a:cs typeface="Arial"/>
              </a:rPr>
              <a:t>3 Early Signs of Bipolar Disorder</a:t>
            </a:r>
            <a:r>
              <a:rPr lang="en-GB" sz="1100">
                <a:latin typeface="Arial"/>
                <a:cs typeface="Arial"/>
              </a:rPr>
              <a:t>, </a:t>
            </a:r>
            <a:r>
              <a:rPr lang="en-GB" sz="1100" i="1">
                <a:latin typeface="Arial"/>
                <a:cs typeface="Arial"/>
              </a:rPr>
              <a:t>BestMind </a:t>
            </a:r>
            <a:r>
              <a:rPr lang="en-GB" sz="1100" i="1" err="1">
                <a:latin typeface="Arial"/>
                <a:cs typeface="Arial"/>
              </a:rPr>
              <a:t>Behavioral</a:t>
            </a:r>
            <a:r>
              <a:rPr lang="en-GB" sz="1100" i="1">
                <a:latin typeface="Arial"/>
                <a:cs typeface="Arial"/>
              </a:rPr>
              <a:t> Health</a:t>
            </a:r>
            <a:r>
              <a:rPr lang="en-GB" sz="1100">
                <a:latin typeface="Arial"/>
                <a:cs typeface="Arial"/>
              </a:rPr>
              <a:t>. Available at: </a:t>
            </a:r>
            <a:r>
              <a:rPr lang="en-GB" sz="1100">
                <a:latin typeface="Arial"/>
                <a:cs typeface="Arial"/>
                <a:hlinkClick r:id="rId3"/>
              </a:rPr>
              <a:t>https://bestmindbh.com/blog/3-early-signs-of-bipolar-disorder/</a:t>
            </a:r>
            <a:r>
              <a:rPr lang="en-GB" sz="1100">
                <a:latin typeface="Arial"/>
                <a:cs typeface="Arial"/>
              </a:rPr>
              <a:t> (Accessed:19 February 2026).</a:t>
            </a:r>
            <a:endParaRPr lang="en-US" sz="1100">
              <a:latin typeface="Arial"/>
              <a:cs typeface="Arial"/>
            </a:endParaRPr>
          </a:p>
          <a:p>
            <a:pPr>
              <a:buClr>
                <a:srgbClr val="EB3D9F"/>
              </a:buClr>
            </a:pPr>
            <a:r>
              <a:rPr lang="en-US" sz="1100" err="1">
                <a:latin typeface="Arial"/>
                <a:cs typeface="Arial"/>
              </a:rPr>
              <a:t>Bonnín</a:t>
            </a:r>
            <a:r>
              <a:rPr lang="en-US" sz="1100">
                <a:latin typeface="Arial"/>
                <a:cs typeface="Arial"/>
              </a:rPr>
              <a:t>, C. del M., </a:t>
            </a:r>
            <a:r>
              <a:rPr lang="en-US" sz="1100" err="1">
                <a:latin typeface="Arial"/>
                <a:cs typeface="Arial"/>
              </a:rPr>
              <a:t>Reinares</a:t>
            </a:r>
            <a:r>
              <a:rPr lang="en-US" sz="1100">
                <a:latin typeface="Arial"/>
                <a:cs typeface="Arial"/>
              </a:rPr>
              <a:t>, M., Martínez-</a:t>
            </a:r>
            <a:r>
              <a:rPr lang="en-US" sz="1100" err="1">
                <a:latin typeface="Arial"/>
                <a:cs typeface="Arial"/>
              </a:rPr>
              <a:t>Arán</a:t>
            </a:r>
            <a:r>
              <a:rPr lang="en-US" sz="1100">
                <a:latin typeface="Arial"/>
                <a:cs typeface="Arial"/>
              </a:rPr>
              <a:t>, A., Jiménez, E., Sánchez-Moreno, J., Solé, B., Montejo, L. and Vieta, E. (2019) ‘Improving functioning, Quality of life, and well-being in Patients with Bipolar Disorder’, </a:t>
            </a:r>
            <a:r>
              <a:rPr lang="en-US" sz="1100" i="1">
                <a:latin typeface="Arial"/>
                <a:cs typeface="Arial"/>
              </a:rPr>
              <a:t>International Journal of Neuropsychopharmacology</a:t>
            </a:r>
            <a:r>
              <a:rPr lang="en-US" sz="1100">
                <a:latin typeface="Arial"/>
                <a:cs typeface="Arial"/>
              </a:rPr>
              <a:t>, 22(8), pp. 467–477. Available at: </a:t>
            </a:r>
            <a:r>
              <a:rPr lang="en-US" sz="1100">
                <a:latin typeface="Arial"/>
                <a:cs typeface="Arial"/>
                <a:hlinkClick r:id="rId4"/>
              </a:rPr>
              <a:t>https://doi.org/10.1093/ijnp/pyz018</a:t>
            </a:r>
            <a:r>
              <a:rPr lang="en-US" sz="1100">
                <a:latin typeface="Arial"/>
                <a:cs typeface="Arial"/>
              </a:rPr>
              <a:t> (Accessed:10 February 2026).</a:t>
            </a:r>
          </a:p>
          <a:p>
            <a:pPr>
              <a:buClr>
                <a:srgbClr val="EB3D9F"/>
              </a:buClr>
            </a:pPr>
            <a:r>
              <a:rPr lang="en-US" sz="1100" i="1">
                <a:latin typeface="Arial"/>
                <a:cs typeface="Arial"/>
              </a:rPr>
              <a:t>Depression and Bipolar Support Alliance </a:t>
            </a:r>
            <a:r>
              <a:rPr lang="en-US" sz="1100">
                <a:latin typeface="Arial"/>
                <a:cs typeface="Arial"/>
              </a:rPr>
              <a:t>(2026) </a:t>
            </a:r>
            <a:r>
              <a:rPr lang="en-US" sz="1100" i="1">
                <a:latin typeface="Arial"/>
                <a:cs typeface="Arial"/>
              </a:rPr>
              <a:t>5 Steps to Take after a Bipolar Disorder Diagnosis – DBSA. </a:t>
            </a:r>
            <a:r>
              <a:rPr lang="en-US" sz="1100">
                <a:latin typeface="Arial"/>
                <a:cs typeface="Arial"/>
              </a:rPr>
              <a:t>Available at: </a:t>
            </a:r>
            <a:r>
              <a:rPr lang="en-US" sz="1100">
                <a:latin typeface="Arial"/>
                <a:cs typeface="Arial"/>
                <a:hlinkClick r:id="rId5"/>
              </a:rPr>
              <a:t>https://www.dbsalliance.org/education/bipolar-disorder/5-steps-to-take-after-a-bipolar-disorder-diagnosis/</a:t>
            </a:r>
            <a:r>
              <a:rPr lang="en-US" sz="1100">
                <a:latin typeface="Arial"/>
                <a:cs typeface="Arial"/>
              </a:rPr>
              <a:t> (Accessed: 5 March 2026).</a:t>
            </a:r>
          </a:p>
          <a:p>
            <a:pPr>
              <a:buClr>
                <a:srgbClr val="EB3D9F"/>
              </a:buClr>
            </a:pPr>
            <a:r>
              <a:rPr lang="en-US" sz="1100">
                <a:latin typeface="Arial"/>
                <a:cs typeface="Arial"/>
              </a:rPr>
              <a:t>Forty, L., Ulanova, A., Jones, L., Jones, I., Gordon-Smith, K., Fraser, C., Farmer, A., McGuffin, P., Lewis, C.M., Hosang, G.M., Rivera, M. and Craddock, N. (2014) ‘Comorbid Medical Illness in Bipolar Disorder’, </a:t>
            </a:r>
            <a:r>
              <a:rPr lang="en-US" sz="1100" i="1">
                <a:latin typeface="Arial"/>
                <a:cs typeface="Arial"/>
              </a:rPr>
              <a:t>The British Journal of Psychiatry</a:t>
            </a:r>
            <a:r>
              <a:rPr lang="en-US" sz="1100">
                <a:latin typeface="Arial"/>
                <a:cs typeface="Arial"/>
              </a:rPr>
              <a:t>, 205(6), pp. 465–472. Available at: </a:t>
            </a:r>
            <a:r>
              <a:rPr lang="en-US" sz="1100">
                <a:latin typeface="Arial"/>
                <a:cs typeface="Arial"/>
                <a:hlinkClick r:id="rId6"/>
              </a:rPr>
              <a:t>https://doi.org/10.1192/bjp.bp.114.152249</a:t>
            </a:r>
            <a:r>
              <a:rPr lang="en-US" sz="1100">
                <a:latin typeface="Arial"/>
                <a:cs typeface="Arial"/>
              </a:rPr>
              <a:t> (Accessed:18 February 2026).</a:t>
            </a:r>
          </a:p>
          <a:p>
            <a:pPr>
              <a:buClr>
                <a:srgbClr val="EB3D9F"/>
              </a:buClr>
            </a:pPr>
            <a:r>
              <a:rPr lang="en-US" sz="1100">
                <a:latin typeface="Arial"/>
                <a:cs typeface="Arial"/>
              </a:rPr>
              <a:t>Grande, I., Berk, M., </a:t>
            </a:r>
            <a:r>
              <a:rPr lang="en-US" sz="1100" err="1">
                <a:latin typeface="Arial"/>
                <a:cs typeface="Arial"/>
              </a:rPr>
              <a:t>Birmaher</a:t>
            </a:r>
            <a:r>
              <a:rPr lang="en-US" sz="1100">
                <a:latin typeface="Arial"/>
                <a:cs typeface="Arial"/>
              </a:rPr>
              <a:t>, B. and Vieta, E. (2016a) ‘Bipolar Disorder’, </a:t>
            </a:r>
            <a:r>
              <a:rPr lang="en-US" sz="1100" i="1">
                <a:latin typeface="Arial"/>
                <a:cs typeface="Arial"/>
              </a:rPr>
              <a:t>The Lancet</a:t>
            </a:r>
            <a:r>
              <a:rPr lang="en-US" sz="1100">
                <a:latin typeface="Arial"/>
                <a:cs typeface="Arial"/>
              </a:rPr>
              <a:t>, 387(10027), pp. 1561–1572. Available at: </a:t>
            </a:r>
            <a:r>
              <a:rPr lang="en-US" sz="1100">
                <a:latin typeface="Arial"/>
                <a:cs typeface="Arial"/>
                <a:hlinkClick r:id="rId7"/>
              </a:rPr>
              <a:t>https://doi.org/10.1016/s0140-6736(15)00241-x</a:t>
            </a:r>
            <a:r>
              <a:rPr lang="en-US" sz="1100">
                <a:latin typeface="Arial"/>
                <a:cs typeface="Arial"/>
              </a:rPr>
              <a:t> (Accessed:9 February 2026).</a:t>
            </a:r>
          </a:p>
          <a:p>
            <a:pPr marL="0" indent="0">
              <a:buClr>
                <a:srgbClr val="EB3D9F"/>
              </a:buClr>
              <a:buNone/>
            </a:pPr>
            <a:endParaRPr lang="en-US" sz="1100">
              <a:latin typeface="Arial"/>
              <a:cs typeface="Arial"/>
            </a:endParaRPr>
          </a:p>
          <a:p>
            <a:pPr>
              <a:buClr>
                <a:srgbClr val="EB3D9F"/>
              </a:buClr>
            </a:pPr>
            <a:endParaRPr lang="en-US" sz="1100">
              <a:latin typeface="Arial"/>
              <a:cs typeface="Arial"/>
            </a:endParaRPr>
          </a:p>
          <a:p>
            <a:pPr>
              <a:buClr>
                <a:srgbClr val="EB3D9F"/>
              </a:buClr>
            </a:pPr>
            <a:endParaRPr lang="en-US" sz="1100">
              <a:latin typeface="Arial"/>
              <a:cs typeface="Arial"/>
            </a:endParaRPr>
          </a:p>
          <a:p>
            <a:pPr>
              <a:buNone/>
            </a:pPr>
            <a:endParaRPr lang="en-US" sz="1100">
              <a:latin typeface="Arial"/>
              <a:cs typeface="Arial"/>
            </a:endParaRPr>
          </a:p>
          <a:p>
            <a:pPr>
              <a:buNone/>
            </a:pPr>
            <a:endParaRPr lang="en-US" sz="1100">
              <a:latin typeface="Arial"/>
              <a:cs typeface="Arial"/>
            </a:endParaRPr>
          </a:p>
          <a:p>
            <a:pPr>
              <a:buNone/>
            </a:pPr>
            <a:endParaRPr lang="en-US" sz="1100">
              <a:latin typeface="Arial"/>
              <a:cs typeface="Arial"/>
            </a:endParaRPr>
          </a:p>
          <a:p>
            <a:pPr>
              <a:buNone/>
            </a:pPr>
            <a:endParaRPr lang="en-US" sz="1100">
              <a:latin typeface="Arial"/>
              <a:cs typeface="Arial"/>
            </a:endParaRPr>
          </a:p>
          <a:p>
            <a:pPr marL="0" indent="0">
              <a:lnSpc>
                <a:spcPct val="90000"/>
              </a:lnSpc>
              <a:buClr>
                <a:srgbClr val="F496CB">
                  <a:lumMod val="75000"/>
                </a:srgbClr>
              </a:buClr>
              <a:buNone/>
            </a:pPr>
            <a:endParaRPr lang="en-US" sz="1100">
              <a:latin typeface="Arial"/>
              <a:cs typeface="Arial"/>
            </a:endParaRPr>
          </a:p>
          <a:p>
            <a:pPr>
              <a:lnSpc>
                <a:spcPct val="90000"/>
              </a:lnSpc>
              <a:buClr>
                <a:srgbClr val="EB3D9F"/>
              </a:buClr>
            </a:pPr>
            <a:endParaRPr lang="en-GB" sz="1100">
              <a:latin typeface="Arial"/>
              <a:cs typeface="Arial"/>
            </a:endParaRPr>
          </a:p>
        </p:txBody>
      </p:sp>
    </p:spTree>
    <p:extLst>
      <p:ext uri="{BB962C8B-B14F-4D97-AF65-F5344CB8AC3E}">
        <p14:creationId xmlns:p14="http://schemas.microsoft.com/office/powerpoint/2010/main" val="39378577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E9E1133-8C34-950B-5867-44936FF806A5}"/>
              </a:ext>
            </a:extLst>
          </p:cNvPr>
          <p:cNvSpPr>
            <a:spLocks noGrp="1"/>
          </p:cNvSpPr>
          <p:nvPr>
            <p:ph idx="1"/>
          </p:nvPr>
        </p:nvSpPr>
        <p:spPr>
          <a:xfrm>
            <a:off x="688707" y="2194904"/>
            <a:ext cx="6143893" cy="4132792"/>
          </a:xfrm>
        </p:spPr>
        <p:txBody>
          <a:bodyPr vert="horz" lIns="91440" tIns="45720" rIns="91440" bIns="45720" rtlCol="0" anchor="ctr">
            <a:noAutofit/>
          </a:bodyPr>
          <a:lstStyle/>
          <a:p>
            <a:endParaRPr lang="en-US" sz="1100">
              <a:latin typeface="Arial"/>
              <a:cs typeface="Arial"/>
            </a:endParaRPr>
          </a:p>
          <a:p>
            <a:pPr>
              <a:buClr>
                <a:srgbClr val="EB3D9F"/>
              </a:buClr>
            </a:pPr>
            <a:r>
              <a:rPr lang="en-US" sz="1100">
                <a:latin typeface="Arial"/>
                <a:cs typeface="Arial"/>
              </a:rPr>
              <a:t>Grande, I., Berk, M., </a:t>
            </a:r>
            <a:r>
              <a:rPr lang="en-US" sz="1100" err="1">
                <a:latin typeface="Arial"/>
                <a:cs typeface="Arial"/>
              </a:rPr>
              <a:t>Birmaher</a:t>
            </a:r>
            <a:r>
              <a:rPr lang="en-US" sz="1100">
                <a:latin typeface="Arial"/>
                <a:cs typeface="Arial"/>
              </a:rPr>
              <a:t>, B. and Vieta, E. (2016b) ‘Bipolar Disorder’, </a:t>
            </a:r>
            <a:r>
              <a:rPr lang="en-US" sz="1100" i="1">
                <a:latin typeface="Arial"/>
                <a:cs typeface="Arial"/>
              </a:rPr>
              <a:t>The Lancet</a:t>
            </a:r>
            <a:r>
              <a:rPr lang="en-US" sz="1100">
                <a:latin typeface="Arial"/>
                <a:cs typeface="Arial"/>
              </a:rPr>
              <a:t>, 387(10027), pp. 1561–1572. Available at: </a:t>
            </a:r>
            <a:r>
              <a:rPr lang="en-US" sz="1100">
                <a:latin typeface="Arial"/>
                <a:cs typeface="Arial"/>
                <a:hlinkClick r:id="rId2"/>
              </a:rPr>
              <a:t>https://doi.org/10.1016/s0140-6736(15)00241-x</a:t>
            </a:r>
            <a:r>
              <a:rPr lang="en-US" sz="1100">
                <a:latin typeface="Arial"/>
                <a:cs typeface="Arial"/>
              </a:rPr>
              <a:t> (Accessed: 13 February 2026).</a:t>
            </a:r>
          </a:p>
          <a:p>
            <a:pPr>
              <a:buClr>
                <a:srgbClr val="EB3D9F"/>
              </a:buClr>
            </a:pPr>
            <a:r>
              <a:rPr lang="en-US" sz="1100">
                <a:latin typeface="Arial"/>
                <a:cs typeface="Arial"/>
              </a:rPr>
              <a:t>Hickman, A. (2024) </a:t>
            </a:r>
            <a:r>
              <a:rPr lang="en-US" sz="1100" i="1">
                <a:latin typeface="Arial"/>
                <a:cs typeface="Arial"/>
              </a:rPr>
              <a:t>The Different Types of Bipolar Disorder | Barn Life Recovery</a:t>
            </a:r>
            <a:r>
              <a:rPr lang="en-US" sz="1100">
                <a:latin typeface="Arial"/>
                <a:cs typeface="Arial"/>
              </a:rPr>
              <a:t>, </a:t>
            </a:r>
            <a:r>
              <a:rPr lang="en-US" sz="1100" i="1">
                <a:latin typeface="Arial"/>
                <a:cs typeface="Arial"/>
              </a:rPr>
              <a:t>Barn Life Recovery</a:t>
            </a:r>
            <a:r>
              <a:rPr lang="en-US" sz="1100">
                <a:latin typeface="Arial"/>
                <a:cs typeface="Arial"/>
              </a:rPr>
              <a:t>. Available at: </a:t>
            </a:r>
            <a:r>
              <a:rPr lang="en-US" sz="1100">
                <a:latin typeface="Arial"/>
                <a:cs typeface="Arial"/>
                <a:hlinkClick r:id="rId3"/>
              </a:rPr>
              <a:t>https://barnliferecovery.com/types-of-bipolar-disorder/</a:t>
            </a:r>
            <a:r>
              <a:rPr lang="en-US" sz="1100">
                <a:latin typeface="Arial"/>
                <a:cs typeface="Arial"/>
              </a:rPr>
              <a:t> (Accessed: 19 February 2026).</a:t>
            </a:r>
            <a:endParaRPr lang="en-US"/>
          </a:p>
          <a:p>
            <a:pPr>
              <a:buClr>
                <a:srgbClr val="EB3D9F"/>
              </a:buClr>
            </a:pPr>
            <a:r>
              <a:rPr lang="en-US" sz="1100" err="1">
                <a:latin typeface="Arial"/>
                <a:cs typeface="Arial"/>
              </a:rPr>
              <a:t>Latifian</a:t>
            </a:r>
            <a:r>
              <a:rPr lang="en-US" sz="1100">
                <a:latin typeface="Arial"/>
                <a:cs typeface="Arial"/>
              </a:rPr>
              <a:t>, M., Abdi, K., Raheb, G., Islam, S.M.S. and Alikhani, R. (2023) ‘Stigma in People Living with Bipolar Disorder and Their Families: a Systematic Review’, </a:t>
            </a:r>
            <a:r>
              <a:rPr lang="en-US" sz="1100" i="1">
                <a:latin typeface="Arial"/>
                <a:cs typeface="Arial"/>
              </a:rPr>
              <a:t>International Journal of Bipolar Disorders</a:t>
            </a:r>
            <a:r>
              <a:rPr lang="en-US" sz="1100">
                <a:latin typeface="Arial"/>
                <a:cs typeface="Arial"/>
              </a:rPr>
              <a:t>, 11(1). Available at: </a:t>
            </a:r>
            <a:r>
              <a:rPr lang="en-US" sz="1100">
                <a:latin typeface="Arial"/>
                <a:cs typeface="Arial"/>
                <a:hlinkClick r:id="rId4"/>
              </a:rPr>
              <a:t>https://doi.org/10.1186/s40345-023-00290-y</a:t>
            </a:r>
            <a:r>
              <a:rPr lang="en-US" sz="1100">
                <a:latin typeface="Arial"/>
                <a:cs typeface="Arial"/>
              </a:rPr>
              <a:t> (Accessed: 11 February 2026).</a:t>
            </a:r>
          </a:p>
          <a:p>
            <a:pPr>
              <a:buClr>
                <a:srgbClr val="EB3D9F"/>
              </a:buClr>
            </a:pPr>
            <a:r>
              <a:rPr lang="en-US" sz="1100">
                <a:latin typeface="Arial"/>
                <a:cs typeface="Arial"/>
              </a:rPr>
              <a:t>Lawn, S., Kaine, C., Stevenson, J. and McMahon, J. (2021) ‘Australian Mental Health Consumers’ Experiences of Service Engagement and Disengagement: a Descriptive Study’, </a:t>
            </a:r>
            <a:r>
              <a:rPr lang="en-US" sz="1100" i="1">
                <a:latin typeface="Arial"/>
                <a:cs typeface="Arial"/>
              </a:rPr>
              <a:t>International Journal of Environmental Research and Public Health</a:t>
            </a:r>
            <a:r>
              <a:rPr lang="en-US" sz="1100">
                <a:latin typeface="Arial"/>
                <a:cs typeface="Arial"/>
              </a:rPr>
              <a:t>, 18(19), p. 10464. Available at: </a:t>
            </a:r>
            <a:r>
              <a:rPr lang="en-US" sz="1100">
                <a:latin typeface="Arial"/>
                <a:cs typeface="Arial"/>
                <a:hlinkClick r:id="rId5"/>
              </a:rPr>
              <a:t>https://doi.org/10.3390/ijerph181910464</a:t>
            </a:r>
            <a:r>
              <a:rPr lang="en-US" sz="1100">
                <a:latin typeface="Arial"/>
                <a:cs typeface="Arial"/>
              </a:rPr>
              <a:t> (Accessed: 20 February 2026).</a:t>
            </a:r>
          </a:p>
          <a:p>
            <a:pPr>
              <a:buClr>
                <a:srgbClr val="EB3D9F"/>
              </a:buClr>
            </a:pPr>
            <a:r>
              <a:rPr lang="en-US" sz="1100">
                <a:latin typeface="Arial"/>
                <a:cs typeface="Arial"/>
              </a:rPr>
              <a:t>López-Muñoz, F., Shen, W., </a:t>
            </a:r>
            <a:r>
              <a:rPr lang="en-US" sz="1100" err="1">
                <a:latin typeface="Arial"/>
                <a:cs typeface="Arial"/>
              </a:rPr>
              <a:t>D’Ocon</a:t>
            </a:r>
            <a:r>
              <a:rPr lang="en-US" sz="1100">
                <a:latin typeface="Arial"/>
                <a:cs typeface="Arial"/>
              </a:rPr>
              <a:t>, P., Romero, A. and </a:t>
            </a:r>
            <a:r>
              <a:rPr lang="en-US" sz="1100" err="1">
                <a:latin typeface="Arial"/>
                <a:cs typeface="Arial"/>
              </a:rPr>
              <a:t>Álamo</a:t>
            </a:r>
            <a:r>
              <a:rPr lang="en-US" sz="1100">
                <a:latin typeface="Arial"/>
                <a:cs typeface="Arial"/>
              </a:rPr>
              <a:t>, C. (2018) ‘A History of the Pharmacological Treatment of Bipolar Disorder’, </a:t>
            </a:r>
            <a:r>
              <a:rPr lang="en-US" sz="1100" i="1">
                <a:latin typeface="Arial"/>
                <a:cs typeface="Arial"/>
              </a:rPr>
              <a:t>International Journal of Molecular Sciences</a:t>
            </a:r>
            <a:r>
              <a:rPr lang="en-US" sz="1100">
                <a:latin typeface="Arial"/>
                <a:cs typeface="Arial"/>
              </a:rPr>
              <a:t>, 19(7), p. 2143. Available at: </a:t>
            </a:r>
            <a:r>
              <a:rPr lang="en-US" sz="1100">
                <a:latin typeface="Arial"/>
                <a:cs typeface="Arial"/>
                <a:hlinkClick r:id="rId6"/>
              </a:rPr>
              <a:t>https://doi.org/10.3390/ijms19072143</a:t>
            </a:r>
            <a:r>
              <a:rPr lang="en-US" sz="1100">
                <a:latin typeface="Arial"/>
                <a:cs typeface="Arial"/>
              </a:rPr>
              <a:t> (Accessed: 3 February 2026).</a:t>
            </a:r>
          </a:p>
          <a:p>
            <a:pPr>
              <a:buClr>
                <a:srgbClr val="EB3D9F"/>
              </a:buClr>
            </a:pPr>
            <a:r>
              <a:rPr lang="en-US" sz="1100">
                <a:latin typeface="Arial"/>
                <a:cs typeface="Arial"/>
              </a:rPr>
              <a:t>Mental Health Foundation (2021) </a:t>
            </a:r>
            <a:r>
              <a:rPr lang="en-US" sz="1100" i="1">
                <a:latin typeface="Arial"/>
                <a:cs typeface="Arial"/>
              </a:rPr>
              <a:t>Stigma and Discrimination</a:t>
            </a:r>
            <a:r>
              <a:rPr lang="en-US" sz="1100">
                <a:latin typeface="Arial"/>
                <a:cs typeface="Arial"/>
              </a:rPr>
              <a:t>, </a:t>
            </a:r>
            <a:r>
              <a:rPr lang="en-US" sz="1100" i="1">
                <a:latin typeface="Arial"/>
                <a:cs typeface="Arial"/>
                <a:hlinkClick r:id="rId7"/>
              </a:rPr>
              <a:t>www.mentalhealth.org.uk</a:t>
            </a:r>
            <a:r>
              <a:rPr lang="en-US" sz="1100">
                <a:latin typeface="Arial"/>
                <a:cs typeface="Arial"/>
              </a:rPr>
              <a:t>. Mental Health Foundation. Available at: </a:t>
            </a:r>
            <a:r>
              <a:rPr lang="en-US" sz="1100">
                <a:latin typeface="Arial"/>
                <a:cs typeface="Arial"/>
                <a:hlinkClick r:id="rId8"/>
              </a:rPr>
              <a:t>https://www.mentalhealth.org.uk/explore-mental-health/a-z-topics/stigma-and-discrimination</a:t>
            </a:r>
            <a:r>
              <a:rPr lang="en-US" sz="1100">
                <a:latin typeface="Arial"/>
                <a:cs typeface="Arial"/>
              </a:rPr>
              <a:t> (Accessed: 8 February 2026).</a:t>
            </a:r>
            <a:endParaRPr lang="en-US"/>
          </a:p>
          <a:p>
            <a:pPr>
              <a:buClr>
                <a:srgbClr val="EB3D9F"/>
              </a:buClr>
            </a:pPr>
            <a:r>
              <a:rPr lang="en-US" sz="1100">
                <a:latin typeface="Arial"/>
                <a:cs typeface="Arial"/>
              </a:rPr>
              <a:t>National Institute for Health and Care Excellence (2023) </a:t>
            </a:r>
            <a:r>
              <a:rPr lang="en-US" sz="1100" i="1">
                <a:latin typeface="Arial"/>
                <a:cs typeface="Arial"/>
              </a:rPr>
              <a:t>Overview | Bipolar disorder: Assessment and Management | Guidance | NICE</a:t>
            </a:r>
            <a:r>
              <a:rPr lang="en-US" sz="1100">
                <a:latin typeface="Arial"/>
                <a:cs typeface="Arial"/>
              </a:rPr>
              <a:t>, </a:t>
            </a:r>
            <a:r>
              <a:rPr lang="en-US" sz="1100" i="1">
                <a:latin typeface="Arial"/>
                <a:cs typeface="Arial"/>
              </a:rPr>
              <a:t>Nice.org.uk</a:t>
            </a:r>
            <a:r>
              <a:rPr lang="en-US" sz="1100">
                <a:latin typeface="Arial"/>
                <a:cs typeface="Arial"/>
              </a:rPr>
              <a:t>. NICE. Available at: </a:t>
            </a:r>
            <a:r>
              <a:rPr lang="en-US" sz="1100">
                <a:latin typeface="Arial"/>
                <a:cs typeface="Arial"/>
                <a:hlinkClick r:id="rId9"/>
              </a:rPr>
              <a:t>https://www.nice.org.uk/guidance/cg185</a:t>
            </a:r>
            <a:r>
              <a:rPr lang="en-US" sz="1100">
                <a:latin typeface="Arial"/>
                <a:cs typeface="Arial"/>
              </a:rPr>
              <a:t> (Accessed: 4 February 2026).</a:t>
            </a:r>
            <a:endParaRPr lang="en-US"/>
          </a:p>
          <a:p>
            <a:pPr>
              <a:buClr>
                <a:srgbClr val="EB3D9F"/>
              </a:buClr>
            </a:pPr>
            <a:endParaRPr lang="en-US" sz="1100">
              <a:latin typeface="Arial"/>
              <a:cs typeface="Arial"/>
            </a:endParaRPr>
          </a:p>
          <a:p>
            <a:pPr>
              <a:buClr>
                <a:srgbClr val="EB3D9F"/>
              </a:buClr>
            </a:pPr>
            <a:endParaRPr lang="en-US" sz="1100">
              <a:latin typeface="Arial"/>
              <a:cs typeface="Arial"/>
            </a:endParaRPr>
          </a:p>
          <a:p>
            <a:pPr>
              <a:buClr>
                <a:srgbClr val="EB3D9F"/>
              </a:buClr>
            </a:pPr>
            <a:endParaRPr lang="en-GB" sz="1000">
              <a:latin typeface="Arial"/>
              <a:cs typeface="Arial"/>
            </a:endParaRPr>
          </a:p>
          <a:p>
            <a:pPr>
              <a:buClr>
                <a:srgbClr val="EB3D9F"/>
              </a:buClr>
            </a:pPr>
            <a:endParaRPr lang="en-GB" sz="1000">
              <a:latin typeface="Arial"/>
              <a:cs typeface="Arial"/>
            </a:endParaRPr>
          </a:p>
          <a:p>
            <a:pPr>
              <a:buClr>
                <a:srgbClr val="EB3D9F"/>
              </a:buClr>
            </a:pPr>
            <a:endParaRPr lang="en-GB" sz="1100">
              <a:latin typeface="Arial"/>
              <a:cs typeface="Arial"/>
            </a:endParaRPr>
          </a:p>
          <a:p>
            <a:pPr>
              <a:lnSpc>
                <a:spcPct val="90000"/>
              </a:lnSpc>
              <a:buClr>
                <a:srgbClr val="EB3D9F"/>
              </a:buClr>
            </a:pPr>
            <a:endParaRPr lang="en-GB" sz="1100">
              <a:latin typeface="Arial"/>
              <a:cs typeface="Arial"/>
            </a:endParaRPr>
          </a:p>
        </p:txBody>
      </p:sp>
    </p:spTree>
    <p:extLst>
      <p:ext uri="{BB962C8B-B14F-4D97-AF65-F5344CB8AC3E}">
        <p14:creationId xmlns:p14="http://schemas.microsoft.com/office/powerpoint/2010/main" val="28334013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0B4660D-8F74-0B98-0BA5-024F8D361E95}"/>
              </a:ext>
            </a:extLst>
          </p:cNvPr>
          <p:cNvSpPr>
            <a:spLocks noGrp="1"/>
          </p:cNvSpPr>
          <p:nvPr>
            <p:ph idx="1"/>
          </p:nvPr>
        </p:nvSpPr>
        <p:spPr>
          <a:xfrm>
            <a:off x="677334" y="625704"/>
            <a:ext cx="8596668" cy="5415658"/>
          </a:xfrm>
        </p:spPr>
        <p:txBody>
          <a:bodyPr vert="horz" lIns="91440" tIns="45720" rIns="91440" bIns="45720" rtlCol="0" anchor="t">
            <a:normAutofit/>
          </a:bodyPr>
          <a:lstStyle/>
          <a:p>
            <a:pPr marL="0" indent="0">
              <a:buNone/>
            </a:pPr>
            <a:endParaRPr lang="en-GB" sz="1100">
              <a:latin typeface="Arial"/>
              <a:cs typeface="Arial"/>
            </a:endParaRPr>
          </a:p>
          <a:p>
            <a:pPr>
              <a:buClr>
                <a:srgbClr val="EB3D9F"/>
              </a:buClr>
            </a:pPr>
            <a:r>
              <a:rPr lang="en-GB" sz="1100">
                <a:latin typeface="Arial"/>
                <a:cs typeface="Arial"/>
              </a:rPr>
              <a:t>National Institute of Mental Health (2025) </a:t>
            </a:r>
            <a:r>
              <a:rPr lang="en-GB" sz="1100" i="1">
                <a:latin typeface="Arial"/>
                <a:cs typeface="Arial"/>
              </a:rPr>
              <a:t>Bipolar Disorder</a:t>
            </a:r>
            <a:r>
              <a:rPr lang="en-GB" sz="1100">
                <a:latin typeface="Arial"/>
                <a:cs typeface="Arial"/>
              </a:rPr>
              <a:t>, </a:t>
            </a:r>
            <a:r>
              <a:rPr lang="en-GB" sz="1100" i="1">
                <a:latin typeface="Arial"/>
                <a:cs typeface="Arial"/>
                <a:hlinkClick r:id="rId2"/>
              </a:rPr>
              <a:t>www.nimh.nih.gov</a:t>
            </a:r>
            <a:r>
              <a:rPr lang="en-GB" sz="1100">
                <a:latin typeface="Arial"/>
                <a:cs typeface="Arial"/>
              </a:rPr>
              <a:t>. National Institute of Mental Health. Available at: </a:t>
            </a:r>
            <a:r>
              <a:rPr lang="en-GB" sz="1100">
                <a:latin typeface="Arial"/>
                <a:cs typeface="Arial"/>
                <a:hlinkClick r:id="rId3"/>
              </a:rPr>
              <a:t>https://www.nimh.nih.gov/health/publications/bipolar-disorder</a:t>
            </a:r>
            <a:r>
              <a:rPr lang="en-GB" sz="1100">
                <a:latin typeface="Arial"/>
                <a:cs typeface="Arial"/>
              </a:rPr>
              <a:t> (Accessed: 19 February 2026).</a:t>
            </a:r>
            <a:endParaRPr lang="en-GB"/>
          </a:p>
          <a:p>
            <a:pPr>
              <a:buClr>
                <a:srgbClr val="EB3D9F"/>
              </a:buClr>
            </a:pPr>
            <a:r>
              <a:rPr lang="en-US" sz="1100">
                <a:latin typeface="Arial"/>
                <a:cs typeface="Arial"/>
              </a:rPr>
              <a:t>NHS England (2020) </a:t>
            </a:r>
            <a:r>
              <a:rPr lang="en-US" sz="1100" i="1">
                <a:latin typeface="Arial"/>
                <a:cs typeface="Arial"/>
              </a:rPr>
              <a:t>NHS England» Advancing Mental Health Equalities</a:t>
            </a:r>
            <a:r>
              <a:rPr lang="en-US" sz="1100">
                <a:latin typeface="Arial"/>
                <a:cs typeface="Arial"/>
              </a:rPr>
              <a:t>, </a:t>
            </a:r>
            <a:r>
              <a:rPr lang="en-US" sz="1100" i="1">
                <a:latin typeface="Arial"/>
                <a:cs typeface="Arial"/>
                <a:hlinkClick r:id="rId4"/>
              </a:rPr>
              <a:t>www.england.nhs.uk</a:t>
            </a:r>
            <a:r>
              <a:rPr lang="en-US" sz="1100">
                <a:latin typeface="Arial"/>
                <a:cs typeface="Arial"/>
              </a:rPr>
              <a:t>. Available at: </a:t>
            </a:r>
            <a:r>
              <a:rPr lang="en-US" sz="1100">
                <a:latin typeface="Arial"/>
                <a:cs typeface="Arial"/>
                <a:hlinkClick r:id="rId5"/>
              </a:rPr>
              <a:t>https://www.england.nhs.uk/mental-health/advancing-mental-health-equalities/</a:t>
            </a:r>
            <a:r>
              <a:rPr lang="en-US" sz="1100">
                <a:latin typeface="Arial"/>
                <a:cs typeface="Arial"/>
              </a:rPr>
              <a:t> (Accessed: 10 February 2026).</a:t>
            </a:r>
            <a:endParaRPr lang="en-GB" sz="1100">
              <a:latin typeface="Arial"/>
              <a:cs typeface="Arial"/>
            </a:endParaRPr>
          </a:p>
          <a:p>
            <a:pPr>
              <a:buClr>
                <a:srgbClr val="EB3D9F"/>
              </a:buClr>
            </a:pPr>
            <a:r>
              <a:rPr lang="en-GB" sz="1100">
                <a:latin typeface="Arial"/>
                <a:cs typeface="Arial"/>
              </a:rPr>
              <a:t>Quinn, D. (2024) </a:t>
            </a:r>
            <a:r>
              <a:rPr lang="en-GB" sz="1100" i="1">
                <a:latin typeface="Arial"/>
                <a:cs typeface="Arial"/>
              </a:rPr>
              <a:t>Bipolar Disorder &amp; Substance Abuse</a:t>
            </a:r>
            <a:r>
              <a:rPr lang="en-GB" sz="1100">
                <a:latin typeface="Arial"/>
                <a:cs typeface="Arial"/>
              </a:rPr>
              <a:t>, </a:t>
            </a:r>
            <a:r>
              <a:rPr lang="en-GB" sz="1100" i="1">
                <a:latin typeface="Arial"/>
                <a:cs typeface="Arial"/>
              </a:rPr>
              <a:t>Sandstone Care</a:t>
            </a:r>
            <a:r>
              <a:rPr lang="en-GB" sz="1100">
                <a:latin typeface="Arial"/>
                <a:cs typeface="Arial"/>
              </a:rPr>
              <a:t>. Available at: </a:t>
            </a:r>
            <a:r>
              <a:rPr lang="en-GB" sz="1100">
                <a:latin typeface="Arial"/>
                <a:cs typeface="Arial"/>
                <a:hlinkClick r:id="rId6"/>
              </a:rPr>
              <a:t>https://www.sandstonecare.com/blog/bipolar/</a:t>
            </a:r>
            <a:r>
              <a:rPr lang="en-GB" sz="1100">
                <a:latin typeface="Arial"/>
                <a:cs typeface="Arial"/>
              </a:rPr>
              <a:t> (Accessed: 5 March 2026).</a:t>
            </a:r>
            <a:endParaRPr lang="en-GB"/>
          </a:p>
          <a:p>
            <a:pPr>
              <a:buClr>
                <a:srgbClr val="EB3D9F"/>
              </a:buClr>
            </a:pPr>
            <a:r>
              <a:rPr lang="en-GB" sz="1100">
                <a:latin typeface="Arial"/>
                <a:cs typeface="Arial"/>
              </a:rPr>
              <a:t>Scull, A. (2015) </a:t>
            </a:r>
            <a:r>
              <a:rPr lang="en-GB" sz="1100" i="1">
                <a:latin typeface="Arial"/>
                <a:cs typeface="Arial"/>
              </a:rPr>
              <a:t>Madness in Civilization : a Cultural History of insanity, from the Bible to Freud, from the Madhouse to Modern Medicine</a:t>
            </a:r>
            <a:r>
              <a:rPr lang="en-GB" sz="1100">
                <a:latin typeface="Arial"/>
                <a:cs typeface="Arial"/>
              </a:rPr>
              <a:t>. Princeton University Press.</a:t>
            </a:r>
            <a:endParaRPr lang="en-GB"/>
          </a:p>
          <a:p>
            <a:pPr>
              <a:buClr>
                <a:srgbClr val="EB3D9F"/>
              </a:buClr>
            </a:pPr>
            <a:r>
              <a:rPr lang="en-GB" sz="1100">
                <a:latin typeface="Arial"/>
                <a:cs typeface="Arial"/>
              </a:rPr>
              <a:t>Thornicroft, G., Mehta, N., Clement, S., Evans-Lacko, S., Doherty, M., Rose, D., </a:t>
            </a:r>
            <a:r>
              <a:rPr lang="en-GB" sz="1100" err="1">
                <a:latin typeface="Arial"/>
                <a:cs typeface="Arial"/>
              </a:rPr>
              <a:t>Koschorke</a:t>
            </a:r>
            <a:r>
              <a:rPr lang="en-GB" sz="1100">
                <a:latin typeface="Arial"/>
                <a:cs typeface="Arial"/>
              </a:rPr>
              <a:t>, M., </a:t>
            </a:r>
            <a:r>
              <a:rPr lang="en-GB" sz="1100" err="1">
                <a:latin typeface="Arial"/>
                <a:cs typeface="Arial"/>
              </a:rPr>
              <a:t>Shidhaye</a:t>
            </a:r>
            <a:r>
              <a:rPr lang="en-GB" sz="1100">
                <a:latin typeface="Arial"/>
                <a:cs typeface="Arial"/>
              </a:rPr>
              <a:t>, R., O’Reilly, C. and Henderson, C. (2016) ‘Evidence for Effective Interventions to Reduce mental-health-related Stigma and Discrimination’, </a:t>
            </a:r>
            <a:r>
              <a:rPr lang="en-GB" sz="1100" i="1">
                <a:latin typeface="Arial"/>
                <a:cs typeface="Arial"/>
              </a:rPr>
              <a:t>The Lancet</a:t>
            </a:r>
            <a:r>
              <a:rPr lang="en-GB" sz="1100">
                <a:latin typeface="Arial"/>
                <a:cs typeface="Arial"/>
              </a:rPr>
              <a:t>, 387(10023), pp. 1123–1132. Available at: </a:t>
            </a:r>
            <a:r>
              <a:rPr lang="en-GB" sz="1100">
                <a:latin typeface="Arial"/>
                <a:cs typeface="Arial"/>
                <a:hlinkClick r:id="rId7"/>
              </a:rPr>
              <a:t>https://doi.org/10.1016/s0140-6736(15)00298-6</a:t>
            </a:r>
            <a:r>
              <a:rPr lang="en-GB" sz="1100">
                <a:latin typeface="Arial"/>
                <a:cs typeface="Arial"/>
              </a:rPr>
              <a:t> </a:t>
            </a:r>
            <a:r>
              <a:rPr lang="en-US" sz="1100">
                <a:latin typeface="Arial"/>
                <a:cs typeface="Arial"/>
              </a:rPr>
              <a:t>(Accessed: 15 February 2026).</a:t>
            </a:r>
            <a:endParaRPr lang="en-GB" sz="1100">
              <a:latin typeface="Arial"/>
              <a:cs typeface="Arial"/>
            </a:endParaRPr>
          </a:p>
          <a:p>
            <a:pPr>
              <a:buClr>
                <a:srgbClr val="EB3D9F"/>
              </a:buClr>
            </a:pPr>
            <a:r>
              <a:rPr lang="en-US" sz="1100">
                <a:latin typeface="Arial"/>
                <a:cs typeface="Arial"/>
              </a:rPr>
              <a:t>WHO (2024) </a:t>
            </a:r>
            <a:r>
              <a:rPr lang="en-US" sz="1100" i="1">
                <a:latin typeface="Arial"/>
                <a:cs typeface="Arial"/>
              </a:rPr>
              <a:t>ICD-11 for Mortality and Morbidity Statistics</a:t>
            </a:r>
            <a:r>
              <a:rPr lang="en-US" sz="1100">
                <a:latin typeface="Arial"/>
                <a:cs typeface="Arial"/>
              </a:rPr>
              <a:t>, </a:t>
            </a:r>
            <a:r>
              <a:rPr lang="en-US" sz="1100" i="1">
                <a:latin typeface="Arial"/>
                <a:cs typeface="Arial"/>
              </a:rPr>
              <a:t>icd.who.int</a:t>
            </a:r>
            <a:r>
              <a:rPr lang="en-US" sz="1100">
                <a:latin typeface="Arial"/>
                <a:cs typeface="Arial"/>
              </a:rPr>
              <a:t>. Available at: </a:t>
            </a:r>
            <a:r>
              <a:rPr lang="en-US" sz="1100">
                <a:latin typeface="Arial"/>
                <a:cs typeface="Arial"/>
                <a:hlinkClick r:id="rId8"/>
              </a:rPr>
              <a:t>https://icd.who.int/browse/2024-01/mms/en#334423054</a:t>
            </a:r>
            <a:r>
              <a:rPr lang="en-US" sz="1100">
                <a:latin typeface="Arial"/>
                <a:cs typeface="Arial"/>
              </a:rPr>
              <a:t> (Accessed: 29 January 2026).</a:t>
            </a:r>
            <a:endParaRPr lang="en-GB" sz="1100">
              <a:latin typeface="Arial"/>
              <a:cs typeface="Arial"/>
            </a:endParaRPr>
          </a:p>
          <a:p>
            <a:pPr>
              <a:buClr>
                <a:srgbClr val="EB3D9F"/>
              </a:buClr>
            </a:pPr>
            <a:r>
              <a:rPr lang="en-GB" sz="1100">
                <a:latin typeface="Arial"/>
                <a:cs typeface="Arial"/>
              </a:rPr>
              <a:t>World Health Organization (2024a) </a:t>
            </a:r>
            <a:r>
              <a:rPr lang="en-GB" sz="1100" i="1">
                <a:latin typeface="Arial"/>
                <a:cs typeface="Arial"/>
              </a:rPr>
              <a:t>Bipolar Disorder</a:t>
            </a:r>
            <a:r>
              <a:rPr lang="en-GB" sz="1100">
                <a:latin typeface="Arial"/>
                <a:cs typeface="Arial"/>
              </a:rPr>
              <a:t>, </a:t>
            </a:r>
            <a:r>
              <a:rPr lang="en-GB" sz="1100" i="1">
                <a:latin typeface="Arial"/>
                <a:cs typeface="Arial"/>
              </a:rPr>
              <a:t>World Health Organization</a:t>
            </a:r>
            <a:r>
              <a:rPr lang="en-GB" sz="1100">
                <a:latin typeface="Arial"/>
                <a:cs typeface="Arial"/>
              </a:rPr>
              <a:t>. World Health Organization. Available at: </a:t>
            </a:r>
            <a:r>
              <a:rPr lang="en-GB" sz="1100">
                <a:latin typeface="Arial"/>
                <a:cs typeface="Arial"/>
                <a:hlinkClick r:id="rId9"/>
              </a:rPr>
              <a:t>https://www.who.int/news-room/fact-sheets/detail/bipolar-disorder</a:t>
            </a:r>
            <a:r>
              <a:rPr lang="en-GB" sz="1100">
                <a:latin typeface="Arial"/>
                <a:cs typeface="Arial"/>
              </a:rPr>
              <a:t> (Accessed: 19 February 2026).</a:t>
            </a:r>
            <a:endParaRPr lang="en-GB"/>
          </a:p>
          <a:p>
            <a:pPr>
              <a:buClr>
                <a:srgbClr val="EB3D9F"/>
              </a:buClr>
            </a:pPr>
            <a:r>
              <a:rPr lang="en-GB" sz="1100">
                <a:latin typeface="Arial"/>
                <a:cs typeface="Arial"/>
              </a:rPr>
              <a:t>World Health Organization (2024b) </a:t>
            </a:r>
            <a:r>
              <a:rPr lang="en-GB" sz="1100" i="1">
                <a:latin typeface="Arial"/>
                <a:cs typeface="Arial"/>
              </a:rPr>
              <a:t>Clinical Descriptions and Diagnostic Requirements for ICD-11 mental, Behavioural and Neurodevelopmental Disorders (CDDR)</a:t>
            </a:r>
            <a:r>
              <a:rPr lang="en-GB" sz="1100">
                <a:latin typeface="Arial"/>
                <a:cs typeface="Arial"/>
              </a:rPr>
              <a:t>, </a:t>
            </a:r>
            <a:r>
              <a:rPr lang="en-GB" sz="1100" i="1">
                <a:latin typeface="Arial"/>
                <a:cs typeface="Arial"/>
                <a:hlinkClick r:id="rId10"/>
              </a:rPr>
              <a:t>www.who.int</a:t>
            </a:r>
            <a:r>
              <a:rPr lang="en-GB" sz="1100">
                <a:latin typeface="Arial"/>
                <a:cs typeface="Arial"/>
              </a:rPr>
              <a:t>. Available at: </a:t>
            </a:r>
            <a:r>
              <a:rPr lang="en-GB" sz="1100">
                <a:latin typeface="Arial"/>
                <a:cs typeface="Arial"/>
                <a:hlinkClick r:id="rId11"/>
              </a:rPr>
              <a:t>https://www.who.int/publications/i/item/9789240077263</a:t>
            </a:r>
            <a:r>
              <a:rPr lang="en-GB" sz="1100">
                <a:latin typeface="Arial"/>
                <a:cs typeface="Arial"/>
              </a:rPr>
              <a:t> (Accessed: 6 February 2026).</a:t>
            </a:r>
            <a:endParaRPr lang="en-GB"/>
          </a:p>
          <a:p>
            <a:pPr>
              <a:buClr>
                <a:srgbClr val="EB3D9F"/>
              </a:buClr>
            </a:pPr>
            <a:r>
              <a:rPr lang="en-GB" sz="1100" err="1">
                <a:latin typeface="Arial"/>
                <a:cs typeface="Arial"/>
              </a:rPr>
              <a:t>Yatham</a:t>
            </a:r>
            <a:r>
              <a:rPr lang="en-GB" sz="1100">
                <a:latin typeface="Arial"/>
                <a:cs typeface="Arial"/>
              </a:rPr>
              <a:t>, L.N., Kennedy, S.H., Parikh, S.V., Schaffer, A., Bond, D.J., Frey, B.N., Sharma, V., Goldstein, B.I., Rej, S., Beaulieu, S., Alda, M., MacQueen, G., Milev, R.V., Ravindran, A., O’Donovan, C., McIntosh, D., Lam, R.W., Vazquez, G., </a:t>
            </a:r>
            <a:r>
              <a:rPr lang="en-GB" sz="1100" err="1">
                <a:latin typeface="Arial"/>
                <a:cs typeface="Arial"/>
              </a:rPr>
              <a:t>Kapczinski</a:t>
            </a:r>
            <a:r>
              <a:rPr lang="en-GB" sz="1100">
                <a:latin typeface="Arial"/>
                <a:cs typeface="Arial"/>
              </a:rPr>
              <a:t>, F. and McIntyre, R.S. (2018) ‘Canadian Network for Mood and Anxiety Treatments (CANMAT) and International Society for Bipolar Disorders (ISBD) 2018 Guidelines for the Management of Patients with Bipolar Disorder’, </a:t>
            </a:r>
            <a:r>
              <a:rPr lang="en-GB" sz="1100" i="1">
                <a:latin typeface="Arial"/>
                <a:cs typeface="Arial"/>
              </a:rPr>
              <a:t>Bipolar Disorders</a:t>
            </a:r>
            <a:r>
              <a:rPr lang="en-GB" sz="1100">
                <a:latin typeface="Arial"/>
                <a:cs typeface="Arial"/>
              </a:rPr>
              <a:t>, 20(2), pp. 97–170. Available at: </a:t>
            </a:r>
            <a:r>
              <a:rPr lang="en-GB" sz="1100">
                <a:latin typeface="Arial"/>
                <a:cs typeface="Arial"/>
                <a:hlinkClick r:id="rId12"/>
              </a:rPr>
              <a:t>https://doi.org/10.1111/bdi.12609</a:t>
            </a:r>
            <a:r>
              <a:rPr lang="en-US" sz="1100">
                <a:latin typeface="Arial"/>
                <a:cs typeface="Arial"/>
              </a:rPr>
              <a:t> (Accessed: 17 February 2026).</a:t>
            </a:r>
            <a:endParaRPr lang="en-GB" sz="1100">
              <a:latin typeface="Arial"/>
              <a:cs typeface="Arial"/>
            </a:endParaRPr>
          </a:p>
          <a:p>
            <a:pPr>
              <a:buClr>
                <a:srgbClr val="EB3D9F"/>
              </a:buClr>
            </a:pPr>
            <a:endParaRPr lang="en-GB" sz="1100">
              <a:latin typeface="Arial"/>
              <a:cs typeface="Arial"/>
            </a:endParaRPr>
          </a:p>
          <a:p>
            <a:pPr>
              <a:buClr>
                <a:srgbClr val="EB3D9F"/>
              </a:buClr>
            </a:pPr>
            <a:endParaRPr lang="en-GB"/>
          </a:p>
        </p:txBody>
      </p:sp>
    </p:spTree>
    <p:extLst>
      <p:ext uri="{BB962C8B-B14F-4D97-AF65-F5344CB8AC3E}">
        <p14:creationId xmlns:p14="http://schemas.microsoft.com/office/powerpoint/2010/main" val="108637104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6</Slides>
  <Notes>3</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Facet</vt:lpstr>
      <vt:lpstr>                    Name : Nihla Salim  Student ID : 2326132  Module : Psychological Classifications and Provisions  Module Code : BMHP6029  Lecturer : Neale Haddon   Assignment Title : Component 1- Individual presentation  (Academic Poster)                                                                                                                               Illustration of a woman with multi - coloured weather elements showing mood changes (Quinn,  2024). </vt:lpstr>
      <vt:lpstr>Bipolar Disorder  A Journey Through  History ,Treatment and Equality </vt:lpstr>
      <vt:lpstr>PowerPoint Presentation</vt:lpstr>
      <vt:lpstr>References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cp:revision>
  <dcterms:created xsi:type="dcterms:W3CDTF">2026-01-30T17:51:19Z</dcterms:created>
  <dcterms:modified xsi:type="dcterms:W3CDTF">2026-03-07T15:24:54Z</dcterms:modified>
</cp:coreProperties>
</file>