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slideLayouts/slideLayout1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4" r:id="rId2"/>
    <p:sldMasterId id="2147483661" r:id="rId3"/>
  </p:sldMasterIdLst>
  <p:notesMasterIdLst>
    <p:notesMasterId r:id="rId23"/>
  </p:notesMasterIdLst>
  <p:handoutMasterIdLst>
    <p:handoutMasterId r:id="rId24"/>
  </p:handoutMasterIdLst>
  <p:sldIdLst>
    <p:sldId id="272" r:id="rId4"/>
    <p:sldId id="256" r:id="rId5"/>
    <p:sldId id="274" r:id="rId6"/>
    <p:sldId id="276" r:id="rId7"/>
    <p:sldId id="277" r:id="rId8"/>
    <p:sldId id="281" r:id="rId9"/>
    <p:sldId id="275" r:id="rId10"/>
    <p:sldId id="258" r:id="rId11"/>
    <p:sldId id="259" r:id="rId12"/>
    <p:sldId id="260" r:id="rId13"/>
    <p:sldId id="261" r:id="rId14"/>
    <p:sldId id="262" r:id="rId15"/>
    <p:sldId id="263" r:id="rId16"/>
    <p:sldId id="278" r:id="rId17"/>
    <p:sldId id="282" r:id="rId18"/>
    <p:sldId id="280" r:id="rId19"/>
    <p:sldId id="279" r:id="rId20"/>
    <p:sldId id="270" r:id="rId21"/>
    <p:sldId id="283"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6BA42C"/>
    <a:srgbClr val="CC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94157" autoAdjust="0"/>
  </p:normalViewPr>
  <p:slideViewPr>
    <p:cSldViewPr>
      <p:cViewPr varScale="1">
        <p:scale>
          <a:sx n="66" d="100"/>
          <a:sy n="66" d="100"/>
        </p:scale>
        <p:origin x="-55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0" d="100"/>
          <a:sy n="60" d="100"/>
        </p:scale>
        <p:origin x="-2490" y="-7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2652822B-3A0E-4980-8BBE-1F63A029C723}" type="datetimeFigureOut">
              <a:rPr lang="en-GB"/>
              <a:pPr>
                <a:defRPr/>
              </a:pPr>
              <a:t>29/02/2012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58691AEF-295A-4060-AB76-87FCB5B1EFAF}"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F9790614-55BD-45C8-AFF4-5ADCF270194B}" type="datetimeFigureOut">
              <a:rPr lang="en-GB"/>
              <a:pPr>
                <a:defRPr/>
              </a:pPr>
              <a:t>29/02/2012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CC99C42E-AA67-427D-BC97-3141F71D1EAB}"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Rot="1" noChangeArrowheads="1" noTextEdit="1"/>
          </p:cNvSpPr>
          <p:nvPr>
            <p:ph type="sldImg"/>
          </p:nvPr>
        </p:nvSpPr>
        <p:spPr bwMode="auto">
          <a:noFill/>
          <a:ln>
            <a:solidFill>
              <a:srgbClr val="000000"/>
            </a:solidFill>
            <a:miter lim="800000"/>
            <a:headEnd/>
            <a:tailEnd/>
          </a:ln>
        </p:spPr>
      </p:sp>
      <p:sp>
        <p:nvSpPr>
          <p:cNvPr id="29698" name="Rectangle 3"/>
          <p:cNvSpPr>
            <a:spLocks noGrp="1" noChangeArrowheads="1"/>
          </p:cNvSpPr>
          <p:nvPr>
            <p:ph type="body" idx="1"/>
          </p:nvPr>
        </p:nvSpPr>
        <p:spPr bwMode="auto">
          <a:xfrm>
            <a:off x="695325" y="4300538"/>
            <a:ext cx="5476875" cy="4157662"/>
          </a:xfrm>
          <a:noFill/>
        </p:spPr>
        <p:txBody>
          <a:bodyPr wrap="square" numCol="1" anchor="t" anchorCtr="0" compatLnSpc="1">
            <a:prstTxWarp prst="textNoShape">
              <a:avLst/>
            </a:prstTxWarp>
          </a:bodyPr>
          <a:lstStyle/>
          <a:p>
            <a:pPr>
              <a:lnSpc>
                <a:spcPct val="80000"/>
              </a:lnSpc>
              <a:spcBef>
                <a:spcPct val="0"/>
              </a:spcBef>
            </a:pPr>
            <a:endParaRPr lang="en-GB" sz="80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DE17F0E-F18D-4973-9ADB-DF78410E80B9}" type="datetimeFigureOut">
              <a:rPr lang="en-GB"/>
              <a:pPr>
                <a:defRPr/>
              </a:pPr>
              <a:t>29/02/2012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8D9B721-8725-4B6E-9946-25B83AEF4027}"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3D59CC1-FAF3-446F-BF36-51DF9369F7FD}" type="datetimeFigureOut">
              <a:rPr lang="en-GB"/>
              <a:pPr>
                <a:defRPr/>
              </a:pPr>
              <a:t>29/02/2012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C8115A57-A7BC-4DE8-B1B3-E34517CCEABD}"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4540617-CEBC-4944-AB45-30BCE44D9577}" type="datetimeFigureOut">
              <a:rPr lang="en-GB"/>
              <a:pPr>
                <a:defRPr/>
              </a:pPr>
              <a:t>29/02/2012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2754B15-0FDC-4FA1-B70E-CFB4575DD0A5}"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lvl1pPr>
              <a:defRPr/>
            </a:lvl1pPr>
          </a:lstStyle>
          <a:p>
            <a:pPr>
              <a:defRPr/>
            </a:pPr>
            <a:endParaRPr lang="cy-GB"/>
          </a:p>
        </p:txBody>
      </p:sp>
      <p:sp>
        <p:nvSpPr>
          <p:cNvPr id="3" name="Rectangle 5"/>
          <p:cNvSpPr>
            <a:spLocks noGrp="1" noChangeArrowheads="1"/>
          </p:cNvSpPr>
          <p:nvPr>
            <p:ph type="ftr" sz="quarter" idx="11"/>
          </p:nvPr>
        </p:nvSpPr>
        <p:spPr/>
        <p:txBody>
          <a:bodyPr/>
          <a:lstStyle>
            <a:lvl1pPr>
              <a:defRPr/>
            </a:lvl1pPr>
          </a:lstStyle>
          <a:p>
            <a:pPr>
              <a:defRPr/>
            </a:pPr>
            <a:endParaRPr lang="cy-GB"/>
          </a:p>
        </p:txBody>
      </p:sp>
      <p:sp>
        <p:nvSpPr>
          <p:cNvPr id="4" name="Rectangle 6"/>
          <p:cNvSpPr>
            <a:spLocks noGrp="1" noChangeArrowheads="1"/>
          </p:cNvSpPr>
          <p:nvPr>
            <p:ph type="sldNum" sz="quarter" idx="12"/>
          </p:nvPr>
        </p:nvSpPr>
        <p:spPr/>
        <p:txBody>
          <a:bodyPr/>
          <a:lstStyle>
            <a:lvl1pPr>
              <a:defRPr/>
            </a:lvl1pPr>
          </a:lstStyle>
          <a:p>
            <a:pPr>
              <a:defRPr/>
            </a:pPr>
            <a:fld id="{DD2068AD-4B85-4738-904C-3FD0C6EE7D40}" type="slidenum">
              <a:rPr lang="cy-GB"/>
              <a:pPr>
                <a:defRPr/>
              </a:pPr>
              <a:t>‹#›</a:t>
            </a:fld>
            <a:endParaRPr lang="cy-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9925CB2D-BC82-43E7-AF80-644E72B509E9}"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167E6F6-1ACE-4386-9333-7E9572AEF44E}"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C8A86559-2688-4D51-B6F3-6C7BB92F09CC}" type="slidenum">
              <a:rPr lang="cy-GB"/>
              <a:pPr>
                <a:defRPr/>
              </a:pPr>
              <a:t>‹#›</a:t>
            </a:fld>
            <a:endParaRPr lang="cy-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5CF742C5-E698-47B7-8371-58D5C2CFE565}" type="slidenum">
              <a:rPr lang="cy-GB"/>
              <a:pPr>
                <a:defRPr/>
              </a:pPr>
              <a:t>‹#›</a:t>
            </a:fld>
            <a:endParaRPr lang="cy-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4E0C15D7-29BD-4804-8D13-EC265F75B43F}" type="slidenum">
              <a:rPr lang="cy-GB"/>
              <a:pPr>
                <a:defRPr/>
              </a:pPr>
              <a:t>‹#›</a:t>
            </a:fld>
            <a:endParaRPr lang="cy-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cy-GB"/>
          </a:p>
        </p:txBody>
      </p:sp>
      <p:sp>
        <p:nvSpPr>
          <p:cNvPr id="7" name="Rectangle 6"/>
          <p:cNvSpPr>
            <a:spLocks noGrp="1" noChangeArrowheads="1"/>
          </p:cNvSpPr>
          <p:nvPr>
            <p:ph type="sldNum" sz="quarter" idx="12"/>
          </p:nvPr>
        </p:nvSpPr>
        <p:spPr>
          <a:ln/>
        </p:spPr>
        <p:txBody>
          <a:bodyPr/>
          <a:lstStyle>
            <a:lvl1pPr>
              <a:defRPr/>
            </a:lvl1pPr>
          </a:lstStyle>
          <a:p>
            <a:pPr>
              <a:defRPr/>
            </a:pPr>
            <a:fld id="{A8285886-7B59-4487-A4E8-A8FED1125E32}" type="slidenum">
              <a:rPr lang="cy-GB"/>
              <a:pPr>
                <a:defRPr/>
              </a:pPr>
              <a:t>‹#›</a:t>
            </a:fld>
            <a:endParaRPr lang="cy-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cy-GB"/>
          </a:p>
        </p:txBody>
      </p:sp>
      <p:sp>
        <p:nvSpPr>
          <p:cNvPr id="8" name="Rectangle 5"/>
          <p:cNvSpPr>
            <a:spLocks noGrp="1" noChangeArrowheads="1"/>
          </p:cNvSpPr>
          <p:nvPr>
            <p:ph type="ftr" sz="quarter" idx="11"/>
          </p:nvPr>
        </p:nvSpPr>
        <p:spPr>
          <a:ln/>
        </p:spPr>
        <p:txBody>
          <a:bodyPr/>
          <a:lstStyle>
            <a:lvl1pPr>
              <a:defRPr/>
            </a:lvl1pPr>
          </a:lstStyle>
          <a:p>
            <a:pPr>
              <a:defRPr/>
            </a:pPr>
            <a:endParaRPr lang="cy-GB"/>
          </a:p>
        </p:txBody>
      </p:sp>
      <p:sp>
        <p:nvSpPr>
          <p:cNvPr id="9" name="Rectangle 6"/>
          <p:cNvSpPr>
            <a:spLocks noGrp="1" noChangeArrowheads="1"/>
          </p:cNvSpPr>
          <p:nvPr>
            <p:ph type="sldNum" sz="quarter" idx="12"/>
          </p:nvPr>
        </p:nvSpPr>
        <p:spPr>
          <a:ln/>
        </p:spPr>
        <p:txBody>
          <a:bodyPr/>
          <a:lstStyle>
            <a:lvl1pPr>
              <a:defRPr/>
            </a:lvl1pPr>
          </a:lstStyle>
          <a:p>
            <a:pPr>
              <a:defRPr/>
            </a:pPr>
            <a:fld id="{668FDA2F-0CFC-4C85-A0FC-BCFA65C699F1}" type="slidenum">
              <a:rPr lang="cy-GB"/>
              <a:pPr>
                <a:defRPr/>
              </a:pPr>
              <a:t>‹#›</a:t>
            </a:fld>
            <a:endParaRPr lang="cy-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cy-GB"/>
          </a:p>
        </p:txBody>
      </p:sp>
      <p:sp>
        <p:nvSpPr>
          <p:cNvPr id="4" name="Rectangle 5"/>
          <p:cNvSpPr>
            <a:spLocks noGrp="1" noChangeArrowheads="1"/>
          </p:cNvSpPr>
          <p:nvPr>
            <p:ph type="ftr" sz="quarter" idx="11"/>
          </p:nvPr>
        </p:nvSpPr>
        <p:spPr>
          <a:ln/>
        </p:spPr>
        <p:txBody>
          <a:bodyPr/>
          <a:lstStyle>
            <a:lvl1pPr>
              <a:defRPr/>
            </a:lvl1pPr>
          </a:lstStyle>
          <a:p>
            <a:pPr>
              <a:defRPr/>
            </a:pPr>
            <a:endParaRPr lang="cy-GB"/>
          </a:p>
        </p:txBody>
      </p:sp>
      <p:sp>
        <p:nvSpPr>
          <p:cNvPr id="5" name="Rectangle 6"/>
          <p:cNvSpPr>
            <a:spLocks noGrp="1" noChangeArrowheads="1"/>
          </p:cNvSpPr>
          <p:nvPr>
            <p:ph type="sldNum" sz="quarter" idx="12"/>
          </p:nvPr>
        </p:nvSpPr>
        <p:spPr>
          <a:ln/>
        </p:spPr>
        <p:txBody>
          <a:bodyPr/>
          <a:lstStyle>
            <a:lvl1pPr>
              <a:defRPr/>
            </a:lvl1pPr>
          </a:lstStyle>
          <a:p>
            <a:pPr>
              <a:defRPr/>
            </a:pPr>
            <a:fld id="{7CE55DF2-0FE7-4B5C-A049-350B273E9B46}" type="slidenum">
              <a:rPr lang="cy-GB"/>
              <a:pPr>
                <a:defRPr/>
              </a:pPr>
              <a:t>‹#›</a:t>
            </a:fld>
            <a:endParaRPr lang="cy-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y-GB"/>
          </a:p>
        </p:txBody>
      </p:sp>
      <p:sp>
        <p:nvSpPr>
          <p:cNvPr id="3" name="Rectangle 5"/>
          <p:cNvSpPr>
            <a:spLocks noGrp="1" noChangeArrowheads="1"/>
          </p:cNvSpPr>
          <p:nvPr>
            <p:ph type="ftr" sz="quarter" idx="11"/>
          </p:nvPr>
        </p:nvSpPr>
        <p:spPr>
          <a:ln/>
        </p:spPr>
        <p:txBody>
          <a:bodyPr/>
          <a:lstStyle>
            <a:lvl1pPr>
              <a:defRPr/>
            </a:lvl1pPr>
          </a:lstStyle>
          <a:p>
            <a:pPr>
              <a:defRPr/>
            </a:pPr>
            <a:endParaRPr lang="cy-GB"/>
          </a:p>
        </p:txBody>
      </p:sp>
      <p:sp>
        <p:nvSpPr>
          <p:cNvPr id="4" name="Rectangle 6"/>
          <p:cNvSpPr>
            <a:spLocks noGrp="1" noChangeArrowheads="1"/>
          </p:cNvSpPr>
          <p:nvPr>
            <p:ph type="sldNum" sz="quarter" idx="12"/>
          </p:nvPr>
        </p:nvSpPr>
        <p:spPr>
          <a:ln/>
        </p:spPr>
        <p:txBody>
          <a:bodyPr/>
          <a:lstStyle>
            <a:lvl1pPr>
              <a:defRPr/>
            </a:lvl1pPr>
          </a:lstStyle>
          <a:p>
            <a:pPr>
              <a:defRPr/>
            </a:pPr>
            <a:fld id="{1E9908FE-B1D8-4589-8671-431565835B4C}" type="slidenum">
              <a:rPr lang="cy-GB"/>
              <a:pPr>
                <a:defRPr/>
              </a:pPr>
              <a:t>‹#›</a:t>
            </a:fld>
            <a:endParaRPr lang="cy-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cy-GB"/>
          </a:p>
        </p:txBody>
      </p:sp>
      <p:sp>
        <p:nvSpPr>
          <p:cNvPr id="7" name="Rectangle 6"/>
          <p:cNvSpPr>
            <a:spLocks noGrp="1" noChangeArrowheads="1"/>
          </p:cNvSpPr>
          <p:nvPr>
            <p:ph type="sldNum" sz="quarter" idx="12"/>
          </p:nvPr>
        </p:nvSpPr>
        <p:spPr>
          <a:ln/>
        </p:spPr>
        <p:txBody>
          <a:bodyPr/>
          <a:lstStyle>
            <a:lvl1pPr>
              <a:defRPr/>
            </a:lvl1pPr>
          </a:lstStyle>
          <a:p>
            <a:pPr>
              <a:defRPr/>
            </a:pPr>
            <a:fld id="{F8D2ACDB-F451-467A-80C2-9876F79A5431}" type="slidenum">
              <a:rPr lang="cy-GB"/>
              <a:pPr>
                <a:defRPr/>
              </a:pPr>
              <a:t>‹#›</a:t>
            </a:fld>
            <a:endParaRPr lang="cy-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cy-GB"/>
          </a:p>
        </p:txBody>
      </p:sp>
      <p:sp>
        <p:nvSpPr>
          <p:cNvPr id="7" name="Rectangle 6"/>
          <p:cNvSpPr>
            <a:spLocks noGrp="1" noChangeArrowheads="1"/>
          </p:cNvSpPr>
          <p:nvPr>
            <p:ph type="sldNum" sz="quarter" idx="12"/>
          </p:nvPr>
        </p:nvSpPr>
        <p:spPr>
          <a:ln/>
        </p:spPr>
        <p:txBody>
          <a:bodyPr/>
          <a:lstStyle>
            <a:lvl1pPr>
              <a:defRPr/>
            </a:lvl1pPr>
          </a:lstStyle>
          <a:p>
            <a:pPr>
              <a:defRPr/>
            </a:pPr>
            <a:fld id="{76053487-B726-45DB-90C4-8202CA6AD35C}" type="slidenum">
              <a:rPr lang="cy-GB"/>
              <a:pPr>
                <a:defRPr/>
              </a:pPr>
              <a:t>‹#›</a:t>
            </a:fld>
            <a:endParaRPr lang="cy-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E6E3973C-0D0D-4DCA-8833-980FE254B104}" type="slidenum">
              <a:rPr lang="cy-GB"/>
              <a:pPr>
                <a:defRPr/>
              </a:pPr>
              <a:t>‹#›</a:t>
            </a:fld>
            <a:endParaRPr lang="cy-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cy-GB"/>
          </a:p>
        </p:txBody>
      </p:sp>
      <p:sp>
        <p:nvSpPr>
          <p:cNvPr id="6" name="Rectangle 6"/>
          <p:cNvSpPr>
            <a:spLocks noGrp="1" noChangeArrowheads="1"/>
          </p:cNvSpPr>
          <p:nvPr>
            <p:ph type="sldNum" sz="quarter" idx="12"/>
          </p:nvPr>
        </p:nvSpPr>
        <p:spPr>
          <a:ln/>
        </p:spPr>
        <p:txBody>
          <a:bodyPr/>
          <a:lstStyle>
            <a:lvl1pPr>
              <a:defRPr/>
            </a:lvl1pPr>
          </a:lstStyle>
          <a:p>
            <a:pPr>
              <a:defRPr/>
            </a:pPr>
            <a:fld id="{FDFFC1E1-E216-4858-B81B-2B1A4E04FB9E}" type="slidenum">
              <a:rPr lang="cy-GB"/>
              <a:pPr>
                <a:defRPr/>
              </a:pPr>
              <a:t>‹#›</a:t>
            </a:fld>
            <a:endParaRPr lang="cy-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slideLayout" Target="../slideLayouts/slideLayout2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97889E1C-9570-48F3-9093-6F6E040C09EC}" type="datetimeFigureOut">
              <a:rPr lang="en-GB"/>
              <a:pPr>
                <a:defRPr/>
              </a:pPr>
              <a:t>29/02/2012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2806FF4F-356A-4832-9B4D-F50EF5551FD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83" r:id="rId2"/>
    <p:sldLayoutId id="2147483682" r:id="rId3"/>
    <p:sldLayoutId id="2147483681" r:id="rId4"/>
    <p:sldLayoutId id="2147483698" r:id="rId5"/>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400">
                <a:latin typeface="+mn-lt"/>
                <a:ea typeface="ＭＳ Ｐゴシック" charset="-128"/>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fontAlgn="auto">
              <a:spcBef>
                <a:spcPts val="0"/>
              </a:spcBef>
              <a:spcAft>
                <a:spcPts val="0"/>
              </a:spcAft>
              <a:defRPr sz="1400">
                <a:latin typeface="+mn-lt"/>
                <a:ea typeface="ＭＳ Ｐゴシック" charset="-128"/>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400">
                <a:latin typeface="+mn-lt"/>
                <a:ea typeface="ＭＳ Ｐゴシック" charset="-128"/>
                <a:cs typeface="+mn-cs"/>
              </a:defRPr>
            </a:lvl1pPr>
          </a:lstStyle>
          <a:p>
            <a:pPr>
              <a:defRPr/>
            </a:pPr>
            <a:fld id="{9A391D42-CE02-435B-A20A-6DC7295F59DA}" type="slidenum">
              <a:rPr lang="en-US"/>
              <a:pPr>
                <a:defRPr/>
              </a:pPr>
              <a:t>‹#›</a:t>
            </a:fld>
            <a:endParaRPr lang="en-US"/>
          </a:p>
        </p:txBody>
      </p:sp>
      <p:pic>
        <p:nvPicPr>
          <p:cNvPr id="7175" name="Picture 8" descr="PP_TSD_white.jpg"/>
          <p:cNvPicPr>
            <a:picLocks noChangeAspect="1"/>
          </p:cNvPicPr>
          <p:nvPr/>
        </p:nvPicPr>
        <p:blipFill>
          <a:blip r:embed="rId7"/>
          <a:srcRect/>
          <a:stretch>
            <a:fillRect/>
          </a:stretch>
        </p:blipFill>
        <p:spPr bwMode="auto">
          <a:xfrm>
            <a:off x="0" y="0"/>
            <a:ext cx="9144000"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99" r:id="rId1"/>
    <p:sldLayoutId id="2147483685" r:id="rId2"/>
    <p:sldLayoutId id="2147483700" r:id="rId3"/>
    <p:sldLayoutId id="2147483684" r:id="rId4"/>
    <p:sldLayoutId id="2147483701" r:id="rId5"/>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ea typeface="ＭＳ Ｐゴシック" charset="-128"/>
        </a:defRPr>
      </a:lvl6pPr>
      <a:lvl7pPr marL="914400" algn="ctr" rtl="0" eaLnBrk="0" fontAlgn="base" hangingPunct="0">
        <a:spcBef>
          <a:spcPct val="0"/>
        </a:spcBef>
        <a:spcAft>
          <a:spcPct val="0"/>
        </a:spcAft>
        <a:defRPr sz="4400">
          <a:solidFill>
            <a:schemeClr val="tx2"/>
          </a:solidFill>
          <a:latin typeface="Arial" charset="0"/>
          <a:ea typeface="ＭＳ Ｐゴシック" charset="-128"/>
        </a:defRPr>
      </a:lvl7pPr>
      <a:lvl8pPr marL="1371600" algn="ctr" rtl="0" eaLnBrk="0" fontAlgn="base" hangingPunct="0">
        <a:spcBef>
          <a:spcPct val="0"/>
        </a:spcBef>
        <a:spcAft>
          <a:spcPct val="0"/>
        </a:spcAft>
        <a:defRPr sz="4400">
          <a:solidFill>
            <a:schemeClr val="tx2"/>
          </a:solidFill>
          <a:latin typeface="Arial" charset="0"/>
          <a:ea typeface="ＭＳ Ｐゴシック" charset="-128"/>
        </a:defRPr>
      </a:lvl8pPr>
      <a:lvl9pPr marL="1828800" algn="ctr" rtl="0" eaLnBrk="0" fontAlgn="base" hangingPunct="0">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y-GB" smtClean="0"/>
              <a:t>Click to edit Master title style</a:t>
            </a:r>
          </a:p>
        </p:txBody>
      </p:sp>
      <p:sp>
        <p:nvSpPr>
          <p:cNvPr id="13315"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400">
                <a:latin typeface="Arial" charset="0"/>
              </a:defRPr>
            </a:lvl1pPr>
          </a:lstStyle>
          <a:p>
            <a:pPr>
              <a:defRPr/>
            </a:pPr>
            <a:endParaRPr lang="cy-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fontAlgn="auto">
              <a:spcBef>
                <a:spcPts val="0"/>
              </a:spcBef>
              <a:spcAft>
                <a:spcPts val="0"/>
              </a:spcAft>
              <a:defRPr sz="1400">
                <a:latin typeface="Arial" charset="0"/>
              </a:defRPr>
            </a:lvl1pPr>
          </a:lstStyle>
          <a:p>
            <a:pPr>
              <a:defRPr/>
            </a:pPr>
            <a:endParaRPr lang="cy-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400">
                <a:latin typeface="Arial" charset="0"/>
              </a:defRPr>
            </a:lvl1pPr>
          </a:lstStyle>
          <a:p>
            <a:pPr>
              <a:defRPr/>
            </a:pPr>
            <a:fld id="{713507AC-AEAB-4FA2-8A1D-F3A2A13D9467}" type="slidenum">
              <a:rPr lang="cy-GB"/>
              <a:pPr>
                <a:defRPr/>
              </a:pPr>
              <a:t>‹#›</a:t>
            </a:fld>
            <a:endParaRPr lang="cy-GB"/>
          </a:p>
        </p:txBody>
      </p:sp>
    </p:spTree>
  </p:cSld>
  <p:clrMap bg1="lt1" tx1="dk1" bg2="lt2" tx2="dk2" accent1="accent1" accent2="accent2" accent3="accent3" accent4="accent4" accent5="accent5" accent6="accent6" hlink="hlink" folHlink="folHlink"/>
  <p:sldLayoutIdLst>
    <p:sldLayoutId id="2147483696" r:id="rId1"/>
    <p:sldLayoutId id="2147483695" r:id="rId2"/>
    <p:sldLayoutId id="2147483694" r:id="rId3"/>
    <p:sldLayoutId id="2147483693" r:id="rId4"/>
    <p:sldLayoutId id="2147483692" r:id="rId5"/>
    <p:sldLayoutId id="2147483691" r:id="rId6"/>
    <p:sldLayoutId id="2147483690" r:id="rId7"/>
    <p:sldLayoutId id="2147483689" r:id="rId8"/>
    <p:sldLayoutId id="2147483688" r:id="rId9"/>
    <p:sldLayoutId id="2147483687" r:id="rId10"/>
    <p:sldLayoutId id="2147483686" r:id="rId11"/>
    <p:sldLayoutId id="2147483702"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dictionary.reference.com/browse/culture" TargetMode="External"/><Relationship Id="rId2" Type="http://schemas.openxmlformats.org/officeDocument/2006/relationships/hyperlink" Target="http://dictionary.reference.com/browse/noun"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uk/imgres?q=ethics+in+research&amp;um=1&amp;hl=en&amp;sa=N&amp;biw=1280&amp;bih=603&amp;tbm=isch&amp;tbnid=k8LpDaXw77gxhM:&amp;imgrefurl=http://www.cartoonstock.com/directory/s/stem_cell_research_gifts.asp&amp;docid=hzkkxbnimHODbM&amp;imgurl=http://www.cartoonstock.com/newscartoons/cartoonists/mba/lowres/mban51l.jpg&amp;w=340&amp;h=400&amp;ei=Lx9NT9XcFMS_gQfe2dWjAg&amp;zoom=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imgres?q=ethics+in+research&amp;um=1&amp;hl=en&amp;sa=N&amp;biw=1280&amp;bih=603&amp;tbm=isch&amp;tbnid=jubIAbNLq4dfKM:&amp;imgrefurl=http://edurhetor.wordpress.com/2010/01/17/the-rhetoric-of-research-ethics/&amp;docid=InIu54Edi7QHPM&amp;imgurl=http://edurhetor.files.wordpress.com/2010/01/researchethicsclipframe1.jpg?w=584&amp;w=246&amp;h=267&amp;ei=Lx9NT9XcFMS_gQfe2dWjAg&amp;zoom=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10"/>
          <p:cNvSpPr txBox="1">
            <a:spLocks noChangeArrowheads="1"/>
          </p:cNvSpPr>
          <p:nvPr/>
        </p:nvSpPr>
        <p:spPr bwMode="auto">
          <a:xfrm>
            <a:off x="468313" y="922338"/>
            <a:ext cx="8135937" cy="4584700"/>
          </a:xfrm>
          <a:prstGeom prst="rect">
            <a:avLst/>
          </a:prstGeom>
          <a:noFill/>
          <a:ln w="9525">
            <a:noFill/>
            <a:miter lim="800000"/>
            <a:headEnd/>
            <a:tailEnd/>
          </a:ln>
        </p:spPr>
        <p:txBody>
          <a:bodyPr>
            <a:spAutoFit/>
          </a:bodyPr>
          <a:lstStyle/>
          <a:p>
            <a:pPr algn="ctr"/>
            <a:r>
              <a:rPr lang="en-GB" sz="3200" b="1">
                <a:latin typeface="Times New Roman" pitchFamily="18" charset="0"/>
                <a:ea typeface="ＭＳ Ｐゴシック"/>
                <a:cs typeface="ＭＳ Ｐゴシック"/>
              </a:rPr>
              <a:t>Dr Elsie C Reynolds</a:t>
            </a:r>
          </a:p>
          <a:p>
            <a:pPr algn="ctr"/>
            <a:endParaRPr lang="en-GB" sz="3200" b="1">
              <a:latin typeface="Times New Roman" pitchFamily="18" charset="0"/>
              <a:ea typeface="ＭＳ Ｐゴシック"/>
              <a:cs typeface="ＭＳ Ｐゴシック"/>
            </a:endParaRPr>
          </a:p>
          <a:p>
            <a:pPr algn="ctr"/>
            <a:r>
              <a:rPr lang="en-GB" sz="3200">
                <a:latin typeface="Times New Roman" pitchFamily="18" charset="0"/>
                <a:ea typeface="ＭＳ Ｐゴシック"/>
                <a:cs typeface="ＭＳ Ｐゴシック"/>
              </a:rPr>
              <a:t>Uwch-Ddarlithydd a Rhelowr Prosiect LATERAL</a:t>
            </a:r>
          </a:p>
          <a:p>
            <a:pPr algn="ctr"/>
            <a:r>
              <a:rPr lang="en-GB" sz="3200" i="1">
                <a:latin typeface="Times New Roman" pitchFamily="18" charset="0"/>
                <a:ea typeface="ＭＳ Ｐゴシック"/>
                <a:cs typeface="ＭＳ Ｐゴシック"/>
              </a:rPr>
              <a:t>Senior Lecturer and Project Manager LATERAL</a:t>
            </a:r>
          </a:p>
          <a:p>
            <a:pPr algn="ctr"/>
            <a:endParaRPr lang="en-GB" sz="3200" i="1">
              <a:latin typeface="Times New Roman" pitchFamily="18" charset="0"/>
              <a:ea typeface="ＭＳ Ｐゴシック"/>
              <a:cs typeface="ＭＳ Ｐゴシック"/>
            </a:endParaRPr>
          </a:p>
          <a:p>
            <a:pPr algn="ctr"/>
            <a:r>
              <a:rPr lang="en-GB" sz="3200">
                <a:latin typeface="Times New Roman" pitchFamily="18" charset="0"/>
                <a:ea typeface="ＭＳ Ｐゴシック"/>
                <a:cs typeface="ＭＳ Ｐゴシック"/>
              </a:rPr>
              <a:t>01267 676750</a:t>
            </a:r>
          </a:p>
          <a:p>
            <a:pPr algn="ctr"/>
            <a:r>
              <a:rPr lang="en-GB" sz="3200" b="1">
                <a:solidFill>
                  <a:schemeClr val="accent2"/>
                </a:solidFill>
                <a:latin typeface="Times New Roman" pitchFamily="18" charset="0"/>
                <a:ea typeface="ＭＳ Ｐゴシック"/>
                <a:cs typeface="ＭＳ Ｐゴシック"/>
              </a:rPr>
              <a:t>e.reynolds@ydds.ac.uk </a:t>
            </a:r>
            <a:endParaRPr lang="en-GB" sz="3600" b="1">
              <a:solidFill>
                <a:schemeClr val="accent2"/>
              </a:solidFill>
              <a:latin typeface="Times New Roman" pitchFamily="18" charset="0"/>
              <a:ea typeface="ＭＳ Ｐゴシック"/>
              <a:cs typeface="ＭＳ Ｐゴシック"/>
            </a:endParaRPr>
          </a:p>
          <a:p>
            <a:pPr algn="ctr"/>
            <a:endParaRPr lang="en-GB" sz="3600" b="1">
              <a:solidFill>
                <a:schemeClr val="accent2"/>
              </a:solidFill>
              <a:latin typeface="Times New Roman" pitchFamily="18" charset="0"/>
              <a:ea typeface="ＭＳ Ｐゴシック"/>
              <a:cs typeface="ＭＳ Ｐゴシック"/>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il_fi" descr="http://customessaypapers.com/wp-content/uploads/2011/07/essay-on-ethics.jpg"/>
          <p:cNvPicPr>
            <a:picLocks noChangeAspect="1" noChangeArrowheads="1"/>
          </p:cNvPicPr>
          <p:nvPr/>
        </p:nvPicPr>
        <p:blipFill>
          <a:blip r:embed="rId2"/>
          <a:srcRect/>
          <a:stretch>
            <a:fillRect/>
          </a:stretch>
        </p:blipFill>
        <p:spPr bwMode="auto">
          <a:xfrm>
            <a:off x="827088" y="692150"/>
            <a:ext cx="7489825" cy="4752975"/>
          </a:xfrm>
          <a:prstGeom prst="rect">
            <a:avLst/>
          </a:prstGeom>
          <a:noFill/>
          <a:ln w="9525">
            <a:noFill/>
            <a:miter lim="800000"/>
            <a:headEnd/>
            <a:tailEnd/>
          </a:ln>
        </p:spPr>
      </p:pic>
      <p:sp>
        <p:nvSpPr>
          <p:cNvPr id="3" name="Rectangle 2"/>
          <p:cNvSpPr/>
          <p:nvPr/>
        </p:nvSpPr>
        <p:spPr>
          <a:xfrm>
            <a:off x="3923928" y="3020759"/>
            <a:ext cx="4464496" cy="1631216"/>
          </a:xfrm>
          <a:prstGeom prst="rect">
            <a:avLst/>
          </a:prstGeom>
          <a:noFill/>
        </p:spPr>
        <p:txBody>
          <a:bodyPr>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fontAlgn="auto">
              <a:spcBef>
                <a:spcPts val="0"/>
              </a:spcBef>
              <a:spcAft>
                <a:spcPts val="0"/>
              </a:spcAft>
              <a:defRPr/>
            </a:pPr>
            <a:r>
              <a:rPr lang="en-US" sz="10000" b="1" dirty="0" err="1">
                <a:ln w="11430"/>
                <a:solidFill>
                  <a:srgbClr val="CC0000"/>
                </a:solidFill>
                <a:effectLst>
                  <a:outerShdw blurRad="50800" dist="39000" dir="5460000" algn="tl">
                    <a:srgbClr val="000000">
                      <a:alpha val="38000"/>
                    </a:srgbClr>
                  </a:outerShdw>
                </a:effectLst>
                <a:latin typeface="+mn-lt"/>
              </a:rPr>
              <a:t>Moeseg</a:t>
            </a:r>
            <a:endParaRPr lang="en-US" sz="10000" b="1" dirty="0">
              <a:ln w="11430"/>
              <a:solidFill>
                <a:srgbClr val="CC0000"/>
              </a:solidFill>
              <a:effectLst>
                <a:outerShdw blurRad="50800" dist="39000" dir="5460000" algn="tl">
                  <a:srgbClr val="000000">
                    <a:alpha val="38000"/>
                  </a:srgbClr>
                </a:outerShdw>
              </a:effectLst>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5"/>
          <p:cNvSpPr>
            <a:spLocks noGrp="1" noChangeArrowheads="1"/>
          </p:cNvSpPr>
          <p:nvPr>
            <p:ph type="body" sz="half" idx="4294967295"/>
          </p:nvPr>
        </p:nvSpPr>
        <p:spPr>
          <a:xfrm>
            <a:off x="457200" y="908050"/>
            <a:ext cx="4038600" cy="4525963"/>
          </a:xfrm>
        </p:spPr>
        <p:txBody>
          <a:bodyPr/>
          <a:lstStyle/>
          <a:p>
            <a:pPr>
              <a:lnSpc>
                <a:spcPct val="90000"/>
              </a:lnSpc>
              <a:spcBef>
                <a:spcPct val="0"/>
              </a:spcBef>
              <a:buFontTx/>
              <a:buNone/>
            </a:pPr>
            <a:r>
              <a:rPr lang="en-GB" sz="2800" smtClean="0">
                <a:latin typeface="Arial" charset="0"/>
              </a:rPr>
              <a:t>NOD </a:t>
            </a:r>
          </a:p>
          <a:p>
            <a:pPr>
              <a:lnSpc>
                <a:spcPct val="90000"/>
              </a:lnSpc>
              <a:spcBef>
                <a:spcPct val="0"/>
              </a:spcBef>
              <a:buFontTx/>
              <a:buNone/>
            </a:pPr>
            <a:r>
              <a:rPr lang="en-GB" sz="2800" smtClean="0">
                <a:latin typeface="Arial" charset="0"/>
              </a:rPr>
              <a:t>Cyflwyniad i </a:t>
            </a:r>
          </a:p>
          <a:p>
            <a:pPr>
              <a:lnSpc>
                <a:spcPct val="90000"/>
              </a:lnSpc>
              <a:spcBef>
                <a:spcPct val="0"/>
              </a:spcBef>
              <a:buFontTx/>
              <a:buNone/>
            </a:pPr>
            <a:r>
              <a:rPr lang="en-GB" sz="2800" smtClean="0">
                <a:latin typeface="Arial" charset="0"/>
              </a:rPr>
              <a:t>foeseg a dysgu </a:t>
            </a:r>
          </a:p>
          <a:p>
            <a:pPr>
              <a:lnSpc>
                <a:spcPct val="90000"/>
              </a:lnSpc>
              <a:spcBef>
                <a:spcPct val="0"/>
              </a:spcBef>
              <a:buFontTx/>
              <a:buNone/>
            </a:pPr>
            <a:r>
              <a:rPr lang="en-GB" sz="2800" smtClean="0">
                <a:latin typeface="Arial" charset="0"/>
              </a:rPr>
              <a:t>seiliedig ar waith</a:t>
            </a:r>
          </a:p>
          <a:p>
            <a:pPr>
              <a:lnSpc>
                <a:spcPct val="90000"/>
              </a:lnSpc>
              <a:spcBef>
                <a:spcPct val="0"/>
              </a:spcBef>
              <a:buFontTx/>
              <a:buNone/>
            </a:pPr>
            <a:endParaRPr lang="en-GB" sz="2800" smtClean="0">
              <a:latin typeface="Arial" charset="0"/>
            </a:endParaRPr>
          </a:p>
          <a:p>
            <a:pPr>
              <a:lnSpc>
                <a:spcPct val="90000"/>
              </a:lnSpc>
              <a:spcBef>
                <a:spcPct val="0"/>
              </a:spcBef>
              <a:buFontTx/>
              <a:buNone/>
            </a:pPr>
            <a:r>
              <a:rPr lang="en-GB" sz="2800" smtClean="0">
                <a:latin typeface="Arial" charset="0"/>
              </a:rPr>
              <a:t>AMCANION</a:t>
            </a:r>
          </a:p>
          <a:p>
            <a:pPr>
              <a:lnSpc>
                <a:spcPct val="90000"/>
              </a:lnSpc>
              <a:spcBef>
                <a:spcPct val="0"/>
              </a:spcBef>
            </a:pPr>
            <a:r>
              <a:rPr lang="en-GB" sz="2800" smtClean="0">
                <a:latin typeface="Arial" charset="0"/>
              </a:rPr>
              <a:t>Adnabod ac ymateb i foeseg o fewn DSG</a:t>
            </a:r>
          </a:p>
          <a:p>
            <a:pPr>
              <a:lnSpc>
                <a:spcPct val="90000"/>
              </a:lnSpc>
              <a:spcBef>
                <a:spcPct val="0"/>
              </a:spcBef>
            </a:pPr>
            <a:r>
              <a:rPr lang="en-GB" sz="2800" smtClean="0">
                <a:latin typeface="Arial" charset="0"/>
              </a:rPr>
              <a:t>Cynnwys cyngor ar ystyriaethau moesegol</a:t>
            </a:r>
          </a:p>
        </p:txBody>
      </p:sp>
      <p:sp>
        <p:nvSpPr>
          <p:cNvPr id="31746" name="Rectangle 6"/>
          <p:cNvSpPr>
            <a:spLocks noGrp="1" noChangeArrowheads="1"/>
          </p:cNvSpPr>
          <p:nvPr>
            <p:ph type="body" sz="half" idx="4294967295"/>
          </p:nvPr>
        </p:nvSpPr>
        <p:spPr>
          <a:xfrm>
            <a:off x="4648200" y="908050"/>
            <a:ext cx="4038600" cy="4525963"/>
          </a:xfrm>
        </p:spPr>
        <p:txBody>
          <a:bodyPr/>
          <a:lstStyle/>
          <a:p>
            <a:pPr>
              <a:lnSpc>
                <a:spcPct val="90000"/>
              </a:lnSpc>
              <a:spcBef>
                <a:spcPct val="0"/>
              </a:spcBef>
              <a:buFontTx/>
              <a:buNone/>
            </a:pPr>
            <a:r>
              <a:rPr lang="en-GB" sz="2800" i="1" smtClean="0">
                <a:latin typeface="Arial" charset="0"/>
              </a:rPr>
              <a:t>AIM </a:t>
            </a:r>
          </a:p>
          <a:p>
            <a:pPr>
              <a:lnSpc>
                <a:spcPct val="90000"/>
              </a:lnSpc>
              <a:spcBef>
                <a:spcPct val="0"/>
              </a:spcBef>
              <a:buFontTx/>
              <a:buNone/>
            </a:pPr>
            <a:r>
              <a:rPr lang="en-GB" sz="2800" i="1" smtClean="0">
                <a:latin typeface="Arial" charset="0"/>
              </a:rPr>
              <a:t>Introduction to ethics </a:t>
            </a:r>
          </a:p>
          <a:p>
            <a:pPr>
              <a:lnSpc>
                <a:spcPct val="90000"/>
              </a:lnSpc>
              <a:spcBef>
                <a:spcPct val="0"/>
              </a:spcBef>
              <a:buFontTx/>
              <a:buNone/>
            </a:pPr>
            <a:r>
              <a:rPr lang="en-GB" sz="2800" i="1" smtClean="0">
                <a:latin typeface="Arial" charset="0"/>
              </a:rPr>
              <a:t>and work based </a:t>
            </a:r>
          </a:p>
          <a:p>
            <a:pPr>
              <a:lnSpc>
                <a:spcPct val="90000"/>
              </a:lnSpc>
              <a:spcBef>
                <a:spcPct val="0"/>
              </a:spcBef>
              <a:buFontTx/>
              <a:buNone/>
            </a:pPr>
            <a:r>
              <a:rPr lang="en-GB" sz="2800" i="1" smtClean="0">
                <a:latin typeface="Arial" charset="0"/>
              </a:rPr>
              <a:t>learning</a:t>
            </a:r>
          </a:p>
          <a:p>
            <a:pPr>
              <a:lnSpc>
                <a:spcPct val="90000"/>
              </a:lnSpc>
              <a:spcBef>
                <a:spcPct val="0"/>
              </a:spcBef>
              <a:buFontTx/>
              <a:buNone/>
            </a:pPr>
            <a:endParaRPr lang="en-GB" sz="2800" i="1" smtClean="0">
              <a:latin typeface="Arial" charset="0"/>
            </a:endParaRPr>
          </a:p>
          <a:p>
            <a:pPr>
              <a:lnSpc>
                <a:spcPct val="90000"/>
              </a:lnSpc>
              <a:spcBef>
                <a:spcPct val="0"/>
              </a:spcBef>
              <a:buFontTx/>
              <a:buNone/>
            </a:pPr>
            <a:r>
              <a:rPr lang="en-GB" sz="2800" i="1" smtClean="0">
                <a:latin typeface="Arial" charset="0"/>
              </a:rPr>
              <a:t>OBJECTIVES</a:t>
            </a:r>
          </a:p>
          <a:p>
            <a:pPr>
              <a:lnSpc>
                <a:spcPct val="90000"/>
              </a:lnSpc>
              <a:spcBef>
                <a:spcPct val="0"/>
              </a:spcBef>
            </a:pPr>
            <a:r>
              <a:rPr lang="en-GB" sz="2800" i="1" smtClean="0">
                <a:latin typeface="Arial" charset="0"/>
              </a:rPr>
              <a:t>Identify and respond to ethics within WBL</a:t>
            </a:r>
          </a:p>
          <a:p>
            <a:pPr>
              <a:lnSpc>
                <a:spcPct val="90000"/>
              </a:lnSpc>
              <a:spcBef>
                <a:spcPct val="0"/>
              </a:spcBef>
            </a:pPr>
            <a:r>
              <a:rPr lang="en-GB" sz="2800" i="1" smtClean="0">
                <a:latin typeface="Arial" charset="0"/>
              </a:rPr>
              <a:t>Include advice on ethical considerations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body" sz="half" idx="4294967295"/>
          </p:nvPr>
        </p:nvSpPr>
        <p:spPr>
          <a:xfrm>
            <a:off x="457200" y="908050"/>
            <a:ext cx="4038600" cy="4525963"/>
          </a:xfrm>
        </p:spPr>
        <p:txBody>
          <a:bodyPr rtlCol="0">
            <a:normAutofit/>
          </a:bodyPr>
          <a:lstStyle/>
          <a:p>
            <a:pPr fontAlgn="auto">
              <a:spcAft>
                <a:spcPts val="0"/>
              </a:spcAft>
              <a:buFontTx/>
              <a:buNone/>
              <a:defRPr/>
            </a:pPr>
            <a:r>
              <a:rPr lang="en-GB" sz="2800" dirty="0" err="1" smtClean="0">
                <a:latin typeface="Arial" charset="0"/>
              </a:rPr>
              <a:t>GWEITHGAREDD</a:t>
            </a:r>
            <a:r>
              <a:rPr lang="en-GB" sz="2800" dirty="0" smtClean="0">
                <a:latin typeface="Arial" charset="0"/>
              </a:rPr>
              <a:t> </a:t>
            </a:r>
            <a:r>
              <a:rPr lang="en-GB" sz="2800" dirty="0" err="1" smtClean="0">
                <a:latin typeface="Arial" charset="0"/>
              </a:rPr>
              <a:t>PÂR</a:t>
            </a:r>
            <a:endParaRPr lang="en-GB" sz="2800" dirty="0" smtClean="0">
              <a:latin typeface="Arial" charset="0"/>
            </a:endParaRPr>
          </a:p>
          <a:p>
            <a:pPr fontAlgn="auto">
              <a:spcAft>
                <a:spcPts val="0"/>
              </a:spcAft>
              <a:buFontTx/>
              <a:buNone/>
              <a:defRPr/>
            </a:pPr>
            <a:endParaRPr lang="en-GB" sz="2800" dirty="0" smtClean="0">
              <a:latin typeface="Arial" charset="0"/>
            </a:endParaRPr>
          </a:p>
          <a:p>
            <a:pPr marL="0" indent="0" fontAlgn="auto">
              <a:spcBef>
                <a:spcPts val="0"/>
              </a:spcBef>
              <a:spcAft>
                <a:spcPts val="0"/>
              </a:spcAft>
              <a:buFontTx/>
              <a:buNone/>
              <a:defRPr/>
            </a:pPr>
            <a:r>
              <a:rPr lang="en-GB" sz="2800" dirty="0" err="1" smtClean="0">
                <a:latin typeface="Arial" charset="0"/>
              </a:rPr>
              <a:t>Diffiniwch</a:t>
            </a:r>
            <a:r>
              <a:rPr lang="en-GB" sz="2800" dirty="0" smtClean="0">
                <a:latin typeface="Arial" charset="0"/>
              </a:rPr>
              <a:t> ‘</a:t>
            </a:r>
            <a:r>
              <a:rPr lang="en-GB" sz="2800" dirty="0" err="1" smtClean="0">
                <a:latin typeface="Arial" charset="0"/>
              </a:rPr>
              <a:t>Moeseg</a:t>
            </a:r>
            <a:r>
              <a:rPr lang="en-GB" sz="2800" dirty="0" smtClean="0">
                <a:latin typeface="Arial" charset="0"/>
              </a:rPr>
              <a:t>’</a:t>
            </a:r>
          </a:p>
          <a:p>
            <a:pPr fontAlgn="auto">
              <a:spcAft>
                <a:spcPts val="0"/>
              </a:spcAft>
              <a:buFontTx/>
              <a:buNone/>
              <a:defRPr/>
            </a:pPr>
            <a:endParaRPr lang="en-GB" sz="2800" dirty="0" smtClean="0">
              <a:latin typeface="Arial" charset="0"/>
            </a:endParaRPr>
          </a:p>
          <a:p>
            <a:pPr fontAlgn="auto">
              <a:spcAft>
                <a:spcPts val="0"/>
              </a:spcAft>
              <a:buFontTx/>
              <a:buNone/>
              <a:defRPr/>
            </a:pPr>
            <a:endParaRPr lang="en-GB" sz="2800" dirty="0" smtClean="0">
              <a:latin typeface="Arial" charset="0"/>
            </a:endParaRPr>
          </a:p>
        </p:txBody>
      </p:sp>
      <p:sp>
        <p:nvSpPr>
          <p:cNvPr id="57347" name="Rectangle 3"/>
          <p:cNvSpPr>
            <a:spLocks noGrp="1" noChangeArrowheads="1"/>
          </p:cNvSpPr>
          <p:nvPr>
            <p:ph type="body" sz="half" idx="4294967295"/>
          </p:nvPr>
        </p:nvSpPr>
        <p:spPr>
          <a:xfrm>
            <a:off x="4648200" y="908050"/>
            <a:ext cx="4038600" cy="4525963"/>
          </a:xfrm>
        </p:spPr>
        <p:txBody>
          <a:bodyPr rtlCol="0">
            <a:normAutofit/>
          </a:bodyPr>
          <a:lstStyle/>
          <a:p>
            <a:pPr fontAlgn="auto">
              <a:spcAft>
                <a:spcPts val="0"/>
              </a:spcAft>
              <a:buFontTx/>
              <a:buNone/>
              <a:defRPr/>
            </a:pPr>
            <a:r>
              <a:rPr lang="en-GB" sz="2800" i="1" dirty="0" smtClean="0">
                <a:latin typeface="Arial" charset="0"/>
              </a:rPr>
              <a:t>PAIR  ACTIVITY</a:t>
            </a:r>
          </a:p>
          <a:p>
            <a:pPr fontAlgn="auto">
              <a:spcAft>
                <a:spcPts val="0"/>
              </a:spcAft>
              <a:buFontTx/>
              <a:buNone/>
              <a:defRPr/>
            </a:pPr>
            <a:endParaRPr lang="en-GB" sz="2800" i="1" dirty="0" smtClean="0">
              <a:latin typeface="Arial" charset="0"/>
            </a:endParaRPr>
          </a:p>
          <a:p>
            <a:pPr marL="0" indent="0" fontAlgn="auto">
              <a:spcBef>
                <a:spcPts val="0"/>
              </a:spcBef>
              <a:spcAft>
                <a:spcPts val="0"/>
              </a:spcAft>
              <a:buFontTx/>
              <a:buNone/>
              <a:defRPr/>
            </a:pPr>
            <a:r>
              <a:rPr lang="en-GB" sz="2800" i="1" dirty="0" smtClean="0">
                <a:latin typeface="Arial" charset="0"/>
              </a:rPr>
              <a:t>Define ‘Ethics’</a:t>
            </a:r>
            <a:endParaRPr lang="en-GB" sz="2800" i="1" dirty="0" smtClean="0"/>
          </a:p>
          <a:p>
            <a:pPr marL="0" indent="0" fontAlgn="auto">
              <a:spcBef>
                <a:spcPts val="0"/>
              </a:spcBef>
              <a:spcAft>
                <a:spcPts val="0"/>
              </a:spcAft>
              <a:buFontTx/>
              <a:buNone/>
              <a:defRPr/>
            </a:pPr>
            <a:endParaRPr lang="en-GB" sz="2800" i="1" dirty="0" smtClean="0">
              <a:latin typeface="Arial"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body" sz="half" idx="4294967295"/>
          </p:nvPr>
        </p:nvSpPr>
        <p:spPr>
          <a:xfrm>
            <a:off x="457200" y="908050"/>
            <a:ext cx="4038600" cy="4525963"/>
          </a:xfrm>
        </p:spPr>
        <p:txBody>
          <a:bodyPr/>
          <a:lstStyle/>
          <a:p>
            <a:pPr>
              <a:buFontTx/>
              <a:buNone/>
            </a:pPr>
            <a:endParaRPr lang="en-GB" sz="2800" smtClean="0">
              <a:latin typeface="Arial" charset="0"/>
            </a:endParaRPr>
          </a:p>
          <a:p>
            <a:pPr>
              <a:buFontTx/>
              <a:buNone/>
            </a:pPr>
            <a:endParaRPr lang="en-GB" sz="2800" smtClean="0">
              <a:latin typeface="Arial" charset="0"/>
            </a:endParaRPr>
          </a:p>
          <a:p>
            <a:pPr>
              <a:buFontTx/>
              <a:buNone/>
            </a:pPr>
            <a:endParaRPr lang="en-GB" sz="2800" smtClean="0">
              <a:latin typeface="Arial" charset="0"/>
            </a:endParaRPr>
          </a:p>
        </p:txBody>
      </p:sp>
      <p:sp>
        <p:nvSpPr>
          <p:cNvPr id="57347" name="Rectangle 3"/>
          <p:cNvSpPr>
            <a:spLocks noGrp="1" noChangeArrowheads="1"/>
          </p:cNvSpPr>
          <p:nvPr>
            <p:ph type="body" sz="half" idx="4294967295"/>
          </p:nvPr>
        </p:nvSpPr>
        <p:spPr>
          <a:xfrm>
            <a:off x="827088" y="404813"/>
            <a:ext cx="7777162" cy="5903912"/>
          </a:xfrm>
        </p:spPr>
        <p:txBody>
          <a:bodyPr rtlCol="0">
            <a:noAutofit/>
          </a:bodyPr>
          <a:lstStyle/>
          <a:p>
            <a:pPr fontAlgn="auto">
              <a:spcBef>
                <a:spcPts val="0"/>
              </a:spcBef>
              <a:spcAft>
                <a:spcPts val="0"/>
              </a:spcAft>
              <a:buFont typeface="Arial" pitchFamily="34" charset="0"/>
              <a:buNone/>
              <a:defRPr/>
            </a:pPr>
            <a:r>
              <a:rPr lang="en-GB" sz="2400" b="1" dirty="0" smtClean="0">
                <a:latin typeface="Arial" pitchFamily="34" charset="0"/>
                <a:cs typeface="Arial" pitchFamily="34" charset="0"/>
              </a:rPr>
              <a:t>Ethics - </a:t>
            </a:r>
            <a:r>
              <a:rPr lang="en-GB" sz="2400" dirty="0" smtClean="0">
                <a:latin typeface="Arial" pitchFamily="34" charset="0"/>
                <a:cs typeface="Arial" pitchFamily="34" charset="0"/>
              </a:rPr>
              <a:t>plural </a:t>
            </a:r>
            <a:r>
              <a:rPr lang="en-GB" sz="2400" dirty="0" smtClean="0">
                <a:latin typeface="Arial" pitchFamily="34" charset="0"/>
                <a:cs typeface="Arial" pitchFamily="34" charset="0"/>
                <a:hlinkClick r:id="rId2" action="ppaction://hlinkfile"/>
              </a:rPr>
              <a:t>noun</a:t>
            </a:r>
            <a:r>
              <a:rPr lang="en-GB" sz="2400" dirty="0" smtClean="0">
                <a:latin typeface="Arial" pitchFamily="34" charset="0"/>
                <a:cs typeface="Arial" pitchFamily="34" charset="0"/>
              </a:rPr>
              <a:t> </a:t>
            </a:r>
          </a:p>
          <a:p>
            <a:pPr fontAlgn="auto">
              <a:spcBef>
                <a:spcPts val="0"/>
              </a:spcBef>
              <a:spcAft>
                <a:spcPts val="0"/>
              </a:spcAft>
              <a:buFont typeface="Arial" pitchFamily="34" charset="0"/>
              <a:buNone/>
              <a:defRPr/>
            </a:pPr>
            <a:endParaRPr lang="en-GB" sz="2400" dirty="0" smtClean="0">
              <a:latin typeface="Arial" pitchFamily="34" charset="0"/>
              <a:cs typeface="Arial" pitchFamily="34" charset="0"/>
            </a:endParaRPr>
          </a:p>
          <a:p>
            <a:pPr fontAlgn="auto">
              <a:spcBef>
                <a:spcPts val="0"/>
              </a:spcBef>
              <a:spcAft>
                <a:spcPts val="0"/>
              </a:spcAft>
              <a:buFont typeface="Arial" pitchFamily="34" charset="0"/>
              <a:buNone/>
              <a:defRPr/>
            </a:pPr>
            <a:r>
              <a:rPr lang="en-GB" sz="2400" dirty="0" smtClean="0">
                <a:latin typeface="Arial" pitchFamily="34" charset="0"/>
                <a:cs typeface="Arial" pitchFamily="34" charset="0"/>
              </a:rPr>
              <a:t>1. ( used with a singular or plural verb ) a system of moral principles: the ethics of a </a:t>
            </a:r>
            <a:r>
              <a:rPr lang="en-GB" sz="2400" dirty="0" smtClean="0">
                <a:latin typeface="Arial" pitchFamily="34" charset="0"/>
                <a:cs typeface="Arial" pitchFamily="34" charset="0"/>
                <a:hlinkClick r:id="rId3" action="ppaction://hlinkfile"/>
              </a:rPr>
              <a:t>culture</a:t>
            </a:r>
            <a:r>
              <a:rPr lang="en-GB" sz="2400" dirty="0" smtClean="0">
                <a:latin typeface="Arial" pitchFamily="34" charset="0"/>
                <a:cs typeface="Arial" pitchFamily="34" charset="0"/>
              </a:rPr>
              <a:t>. </a:t>
            </a:r>
          </a:p>
          <a:p>
            <a:pPr fontAlgn="auto">
              <a:spcBef>
                <a:spcPts val="0"/>
              </a:spcBef>
              <a:spcAft>
                <a:spcPts val="0"/>
              </a:spcAft>
              <a:buFont typeface="Arial" pitchFamily="34" charset="0"/>
              <a:buNone/>
              <a:defRPr/>
            </a:pPr>
            <a:r>
              <a:rPr lang="en-GB" sz="2400" dirty="0" smtClean="0">
                <a:latin typeface="Arial" pitchFamily="34" charset="0"/>
                <a:cs typeface="Arial" pitchFamily="34" charset="0"/>
              </a:rPr>
              <a:t>2. the rules of conduct recognized in respect to a particular class of human actions or a particular group, culture, etc.: medical ethics; Christian ethics. </a:t>
            </a:r>
          </a:p>
          <a:p>
            <a:pPr fontAlgn="auto">
              <a:spcBef>
                <a:spcPts val="0"/>
              </a:spcBef>
              <a:spcAft>
                <a:spcPts val="0"/>
              </a:spcAft>
              <a:buFont typeface="Arial" pitchFamily="34" charset="0"/>
              <a:buNone/>
              <a:defRPr/>
            </a:pPr>
            <a:r>
              <a:rPr lang="en-GB" sz="2400" dirty="0" smtClean="0">
                <a:latin typeface="Arial" pitchFamily="34" charset="0"/>
                <a:cs typeface="Arial" pitchFamily="34" charset="0"/>
              </a:rPr>
              <a:t>3. moral principles, as of an individual: His ethics forbade betrayal of a confidence. </a:t>
            </a:r>
          </a:p>
          <a:p>
            <a:pPr fontAlgn="auto">
              <a:spcBef>
                <a:spcPts val="0"/>
              </a:spcBef>
              <a:spcAft>
                <a:spcPts val="0"/>
              </a:spcAft>
              <a:buFont typeface="Arial" pitchFamily="34" charset="0"/>
              <a:buNone/>
              <a:defRPr/>
            </a:pPr>
            <a:r>
              <a:rPr lang="en-GB" sz="2400" dirty="0" smtClean="0">
                <a:latin typeface="Arial" pitchFamily="34" charset="0"/>
                <a:cs typeface="Arial" pitchFamily="34" charset="0"/>
              </a:rPr>
              <a:t>4. ( usually used with a singular verb ) that branch of philosophy dealing with values relating to human conduct, with respect to the rightness and wrongness of certain actions and to the goodness and badness of the motives and ends of such actions. </a:t>
            </a:r>
          </a:p>
          <a:p>
            <a:pPr marL="0" indent="0" fontAlgn="auto">
              <a:spcBef>
                <a:spcPts val="0"/>
              </a:spcBef>
              <a:spcAft>
                <a:spcPts val="0"/>
              </a:spcAft>
              <a:buFontTx/>
              <a:buNone/>
              <a:defRPr/>
            </a:pPr>
            <a:endParaRPr lang="en-GB" sz="28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l_fi" descr="http://09damson.edublogs.org/files/2009/11/reaserch-ethics.JPG"/>
          <p:cNvPicPr/>
          <p:nvPr/>
        </p:nvPicPr>
        <p:blipFill>
          <a:blip r:embed="rId2"/>
          <a:srcRect/>
          <a:stretch>
            <a:fillRect/>
          </a:stretch>
        </p:blipFill>
        <p:spPr bwMode="auto">
          <a:xfrm>
            <a:off x="1706563" y="1282700"/>
            <a:ext cx="5730875" cy="4292600"/>
          </a:xfrm>
          <a:prstGeom prst="rect">
            <a:avLst/>
          </a:prstGeom>
          <a:ln w="38100" cap="sq">
            <a:solidFill>
              <a:srgbClr val="92D05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body" sz="half" idx="4294967295"/>
          </p:nvPr>
        </p:nvSpPr>
        <p:spPr>
          <a:xfrm>
            <a:off x="457200" y="908050"/>
            <a:ext cx="4038600" cy="4525963"/>
          </a:xfrm>
        </p:spPr>
        <p:txBody>
          <a:bodyPr rtlCol="0">
            <a:normAutofit/>
          </a:bodyPr>
          <a:lstStyle/>
          <a:p>
            <a:pPr marL="0" indent="0" fontAlgn="auto">
              <a:spcBef>
                <a:spcPts val="0"/>
              </a:spcBef>
              <a:spcAft>
                <a:spcPts val="0"/>
              </a:spcAft>
              <a:buFontTx/>
              <a:buNone/>
              <a:defRPr/>
            </a:pPr>
            <a:r>
              <a:rPr lang="en-GB" sz="2800" dirty="0" err="1" smtClean="0">
                <a:latin typeface="Arial" charset="0"/>
              </a:rPr>
              <a:t>GWEITHGAREDD</a:t>
            </a:r>
            <a:r>
              <a:rPr lang="en-GB" sz="2800" dirty="0" smtClean="0">
                <a:latin typeface="Arial" charset="0"/>
              </a:rPr>
              <a:t> </a:t>
            </a:r>
            <a:r>
              <a:rPr lang="en-GB" sz="2800" dirty="0" err="1" smtClean="0">
                <a:latin typeface="Arial" charset="0"/>
              </a:rPr>
              <a:t>GRŴP</a:t>
            </a:r>
            <a:endParaRPr lang="en-GB" sz="2800" dirty="0" smtClean="0">
              <a:latin typeface="Arial" charset="0"/>
            </a:endParaRPr>
          </a:p>
          <a:p>
            <a:pPr indent="0" fontAlgn="auto">
              <a:spcAft>
                <a:spcPts val="0"/>
              </a:spcAft>
              <a:buFontTx/>
              <a:buNone/>
              <a:defRPr/>
            </a:pPr>
            <a:endParaRPr lang="en-GB" sz="2800" dirty="0" smtClean="0">
              <a:latin typeface="Arial" charset="0"/>
            </a:endParaRPr>
          </a:p>
          <a:p>
            <a:pPr marL="0" indent="0" fontAlgn="auto">
              <a:spcBef>
                <a:spcPts val="0"/>
              </a:spcBef>
              <a:spcAft>
                <a:spcPts val="0"/>
              </a:spcAft>
              <a:buFontTx/>
              <a:buNone/>
              <a:defRPr/>
            </a:pPr>
            <a:r>
              <a:rPr lang="en-GB" sz="2800" dirty="0" smtClean="0">
                <a:latin typeface="Arial" charset="0"/>
              </a:rPr>
              <a:t>Beth </a:t>
            </a:r>
            <a:r>
              <a:rPr lang="en-GB" sz="2800" dirty="0" err="1" smtClean="0">
                <a:latin typeface="Arial" charset="0"/>
              </a:rPr>
              <a:t>yw’r</a:t>
            </a:r>
            <a:r>
              <a:rPr lang="en-GB" sz="2800" dirty="0" smtClean="0">
                <a:latin typeface="Arial" charset="0"/>
              </a:rPr>
              <a:t> </a:t>
            </a:r>
            <a:r>
              <a:rPr lang="en-GB" sz="2800" dirty="0" err="1" smtClean="0">
                <a:latin typeface="Arial" charset="0"/>
              </a:rPr>
              <a:t>ystyriaethau</a:t>
            </a:r>
            <a:r>
              <a:rPr lang="en-GB" sz="2800" dirty="0" smtClean="0">
                <a:latin typeface="Arial" charset="0"/>
              </a:rPr>
              <a:t> </a:t>
            </a:r>
            <a:r>
              <a:rPr lang="en-GB" sz="2800" dirty="0" err="1" smtClean="0">
                <a:latin typeface="Arial" charset="0"/>
              </a:rPr>
              <a:t>moesegol</a:t>
            </a:r>
            <a:r>
              <a:rPr lang="en-GB" sz="2800" dirty="0" smtClean="0">
                <a:latin typeface="Arial" charset="0"/>
              </a:rPr>
              <a:t> a </a:t>
            </a:r>
            <a:r>
              <a:rPr lang="en-GB" sz="2800" dirty="0" err="1" smtClean="0">
                <a:latin typeface="Arial" charset="0"/>
              </a:rPr>
              <a:t>gysylltir</a:t>
            </a:r>
            <a:r>
              <a:rPr lang="en-GB" sz="2800" dirty="0" smtClean="0">
                <a:latin typeface="Arial" charset="0"/>
              </a:rPr>
              <a:t> </a:t>
            </a:r>
            <a:r>
              <a:rPr lang="en-GB" sz="2800" dirty="0" err="1" smtClean="0">
                <a:latin typeface="Arial" charset="0"/>
              </a:rPr>
              <a:t>gyda</a:t>
            </a:r>
            <a:r>
              <a:rPr lang="en-GB" sz="2800" dirty="0" smtClean="0">
                <a:latin typeface="Arial" charset="0"/>
              </a:rPr>
              <a:t> </a:t>
            </a:r>
            <a:r>
              <a:rPr lang="en-GB" sz="2800" dirty="0" err="1" smtClean="0">
                <a:latin typeface="Arial" charset="0"/>
              </a:rPr>
              <a:t>phob</a:t>
            </a:r>
            <a:r>
              <a:rPr lang="en-GB" sz="2800" dirty="0" smtClean="0">
                <a:latin typeface="Arial" charset="0"/>
              </a:rPr>
              <a:t> </a:t>
            </a:r>
            <a:r>
              <a:rPr lang="en-GB" sz="2800" dirty="0" err="1" smtClean="0">
                <a:latin typeface="Arial" charset="0"/>
              </a:rPr>
              <a:t>llun</a:t>
            </a:r>
            <a:r>
              <a:rPr lang="en-GB" sz="2800" dirty="0" smtClean="0">
                <a:latin typeface="Arial" charset="0"/>
              </a:rPr>
              <a:t>?</a:t>
            </a:r>
          </a:p>
          <a:p>
            <a:pPr fontAlgn="auto">
              <a:spcAft>
                <a:spcPts val="0"/>
              </a:spcAft>
              <a:buFontTx/>
              <a:buNone/>
              <a:defRPr/>
            </a:pPr>
            <a:endParaRPr lang="en-GB" sz="2800" dirty="0" smtClean="0">
              <a:latin typeface="Arial" charset="0"/>
            </a:endParaRPr>
          </a:p>
          <a:p>
            <a:pPr fontAlgn="auto">
              <a:spcAft>
                <a:spcPts val="0"/>
              </a:spcAft>
              <a:buFontTx/>
              <a:buNone/>
              <a:defRPr/>
            </a:pPr>
            <a:endParaRPr lang="en-GB" sz="2800" dirty="0" smtClean="0">
              <a:latin typeface="Arial" charset="0"/>
            </a:endParaRPr>
          </a:p>
        </p:txBody>
      </p:sp>
      <p:sp>
        <p:nvSpPr>
          <p:cNvPr id="57347" name="Rectangle 3"/>
          <p:cNvSpPr>
            <a:spLocks noGrp="1" noChangeArrowheads="1"/>
          </p:cNvSpPr>
          <p:nvPr>
            <p:ph type="body" sz="half" idx="4294967295"/>
          </p:nvPr>
        </p:nvSpPr>
        <p:spPr>
          <a:xfrm>
            <a:off x="4648200" y="908050"/>
            <a:ext cx="4038600" cy="4525963"/>
          </a:xfrm>
        </p:spPr>
        <p:txBody>
          <a:bodyPr rtlCol="0">
            <a:normAutofit/>
          </a:bodyPr>
          <a:lstStyle/>
          <a:p>
            <a:pPr marL="0" indent="0" fontAlgn="auto">
              <a:spcAft>
                <a:spcPts val="0"/>
              </a:spcAft>
              <a:buFontTx/>
              <a:buNone/>
              <a:defRPr/>
            </a:pPr>
            <a:r>
              <a:rPr lang="en-GB" sz="2800" i="1" dirty="0" smtClean="0">
                <a:latin typeface="Arial" charset="0"/>
              </a:rPr>
              <a:t>GROUP ACTIVITY</a:t>
            </a:r>
          </a:p>
          <a:p>
            <a:pPr indent="0" fontAlgn="auto">
              <a:spcAft>
                <a:spcPts val="0"/>
              </a:spcAft>
              <a:buFontTx/>
              <a:buNone/>
              <a:defRPr/>
            </a:pPr>
            <a:endParaRPr lang="en-GB" sz="2800" i="1" dirty="0" smtClean="0">
              <a:latin typeface="Arial" charset="0"/>
            </a:endParaRPr>
          </a:p>
          <a:p>
            <a:pPr indent="0" fontAlgn="auto">
              <a:spcAft>
                <a:spcPts val="0"/>
              </a:spcAft>
              <a:buFontTx/>
              <a:buNone/>
              <a:defRPr/>
            </a:pPr>
            <a:endParaRPr lang="en-GB" sz="2800" i="1" dirty="0" smtClean="0">
              <a:latin typeface="Arial" charset="0"/>
            </a:endParaRPr>
          </a:p>
          <a:p>
            <a:pPr marL="0" indent="0" fontAlgn="auto">
              <a:spcBef>
                <a:spcPts val="0"/>
              </a:spcBef>
              <a:spcAft>
                <a:spcPts val="0"/>
              </a:spcAft>
              <a:buFontTx/>
              <a:buNone/>
              <a:defRPr/>
            </a:pPr>
            <a:r>
              <a:rPr lang="en-GB" sz="2800" i="1" dirty="0" smtClean="0">
                <a:latin typeface="Arial" charset="0"/>
              </a:rPr>
              <a:t>What are the ethical considerations linked to each picture?</a:t>
            </a:r>
          </a:p>
          <a:p>
            <a:pPr indent="0" fontAlgn="auto">
              <a:spcAft>
                <a:spcPts val="0"/>
              </a:spcAft>
              <a:buFont typeface="Arial" pitchFamily="34" charset="0"/>
              <a:buNone/>
              <a:defRPr/>
            </a:pPr>
            <a:r>
              <a:rPr lang="en-GB" sz="2800" dirty="0" smtClean="0"/>
              <a:t> </a:t>
            </a:r>
          </a:p>
          <a:p>
            <a:pPr marL="0" indent="0" fontAlgn="auto">
              <a:spcBef>
                <a:spcPts val="0"/>
              </a:spcBef>
              <a:spcAft>
                <a:spcPts val="0"/>
              </a:spcAft>
              <a:buFontTx/>
              <a:buNone/>
              <a:defRPr/>
            </a:pPr>
            <a:endParaRPr lang="en-GB" sz="2800" dirty="0" smtClean="0">
              <a:latin typeface="Arial"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blogs.edweek.org/edweek/eduwonkette/upload/2008/01/research_ethics_and_the_nyc_te/telephone_shhh.GIF"/>
          <p:cNvPicPr/>
          <p:nvPr/>
        </p:nvPicPr>
        <p:blipFill>
          <a:blip r:embed="rId2"/>
          <a:srcRect/>
          <a:stretch>
            <a:fillRect/>
          </a:stretch>
        </p:blipFill>
        <p:spPr bwMode="auto">
          <a:xfrm>
            <a:off x="1187450" y="692150"/>
            <a:ext cx="5616575" cy="4608513"/>
          </a:xfrm>
          <a:prstGeom prst="rect">
            <a:avLst/>
          </a:prstGeom>
          <a:ln w="38100" cap="sq">
            <a:solidFill>
              <a:srgbClr val="FF99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arc.typepad.com/photos/uncategorized/ethnography_1.jpg"/>
          <p:cNvPicPr/>
          <p:nvPr/>
        </p:nvPicPr>
        <p:blipFill>
          <a:blip r:embed="rId2"/>
          <a:srcRect/>
          <a:stretch>
            <a:fillRect/>
          </a:stretch>
        </p:blipFill>
        <p:spPr bwMode="auto">
          <a:xfrm>
            <a:off x="1979613" y="765175"/>
            <a:ext cx="4608512" cy="5111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www.sleepy8.com/wp-content/uploads/iStock_000011112120Large-405x303.jpg"/>
          <p:cNvPicPr/>
          <p:nvPr/>
        </p:nvPicPr>
        <p:blipFill>
          <a:blip r:embed="rId2"/>
          <a:srcRect/>
          <a:stretch>
            <a:fillRect/>
          </a:stretch>
        </p:blipFill>
        <p:spPr bwMode="auto">
          <a:xfrm>
            <a:off x="1187450" y="549275"/>
            <a:ext cx="6624638" cy="5256213"/>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sp>
        <p:nvSpPr>
          <p:cNvPr id="3" name="Rectangle 2"/>
          <p:cNvSpPr/>
          <p:nvPr/>
        </p:nvSpPr>
        <p:spPr>
          <a:xfrm rot="20192529">
            <a:off x="1187624" y="1556792"/>
            <a:ext cx="4464497" cy="707886"/>
          </a:xfrm>
          <a:prstGeom prst="rect">
            <a:avLst/>
          </a:prstGeom>
          <a:ln>
            <a:solidFill>
              <a:srgbClr val="00B050"/>
            </a:solidFill>
          </a:ln>
        </p:spPr>
        <p:style>
          <a:lnRef idx="2">
            <a:schemeClr val="dk1"/>
          </a:lnRef>
          <a:fillRef idx="1">
            <a:schemeClr val="lt1"/>
          </a:fillRef>
          <a:effectRef idx="0">
            <a:schemeClr val="dk1"/>
          </a:effectRef>
          <a:fontRef idx="minor">
            <a:schemeClr val="dk1"/>
          </a:fontRef>
        </p:style>
        <p:txBody>
          <a:bodyPr>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fontAlgn="auto">
              <a:spcBef>
                <a:spcPts val="0"/>
              </a:spcBef>
              <a:spcAft>
                <a:spcPts val="0"/>
              </a:spcAft>
              <a:defRPr/>
            </a:pPr>
            <a:r>
              <a:rPr lang="en-US" sz="4000" b="1" dirty="0" err="1">
                <a:ln/>
                <a:solidFill>
                  <a:srgbClr val="6BA42C"/>
                </a:solidFill>
              </a:rPr>
              <a:t>CYMERADWYWYD</a:t>
            </a:r>
            <a:endParaRPr lang="en-US" sz="4000" b="1" dirty="0">
              <a:ln/>
              <a:solidFill>
                <a:srgbClr val="6BA42C"/>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www.cbsnews.com/images/2003/08/06/image566885x.jpg"/>
          <p:cNvPicPr/>
          <p:nvPr/>
        </p:nvPicPr>
        <p:blipFill>
          <a:blip r:embed="rId2"/>
          <a:srcRect/>
          <a:stretch>
            <a:fillRect/>
          </a:stretch>
        </p:blipFill>
        <p:spPr bwMode="auto">
          <a:xfrm>
            <a:off x="1187450" y="981075"/>
            <a:ext cx="6840538" cy="46799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doblepescador.files.wordpress.com/2011/03/ethics-tech.jpg"/>
          <p:cNvPicPr/>
          <p:nvPr/>
        </p:nvPicPr>
        <p:blipFill>
          <a:blip r:embed="rId2"/>
          <a:srcRect t="4110" b="5479"/>
          <a:stretch>
            <a:fillRect/>
          </a:stretch>
        </p:blipFill>
        <p:spPr bwMode="auto">
          <a:xfrm>
            <a:off x="900113" y="981075"/>
            <a:ext cx="7632700" cy="47513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ethicsconsultation.net/common/images/blog/ChildrenMarketResearch.jpg"/>
          <p:cNvPicPr/>
          <p:nvPr/>
        </p:nvPicPr>
        <p:blipFill>
          <a:blip r:embed="rId2"/>
          <a:srcRect/>
          <a:stretch>
            <a:fillRect/>
          </a:stretch>
        </p:blipFill>
        <p:spPr bwMode="auto">
          <a:xfrm>
            <a:off x="1931988" y="501650"/>
            <a:ext cx="5519737" cy="5591175"/>
          </a:xfrm>
          <a:prstGeom prst="rect">
            <a:avLst/>
          </a:prstGeom>
          <a:ln w="38100" cap="sq">
            <a:solidFill>
              <a:schemeClr val="tx2">
                <a:lumMod val="60000"/>
                <a:lumOff val="40000"/>
              </a:schemeClr>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rot="21320100">
            <a:off x="2483768" y="1512683"/>
            <a:ext cx="4265207" cy="923330"/>
          </a:xfrm>
          <a:prstGeom prst="rect">
            <a:avLst/>
          </a:prstGeom>
          <a:noFill/>
          <a:ln w="76200">
            <a:noFill/>
          </a:ln>
        </p:spPr>
        <p:txBody>
          <a:bodyPr wrap="none">
            <a:spAutoFit/>
          </a:bodyPr>
          <a:lstStyle/>
          <a:p>
            <a:pPr algn="ctr" fontAlgn="auto">
              <a:spcBef>
                <a:spcPts val="0"/>
              </a:spcBef>
              <a:spcAft>
                <a:spcPts val="0"/>
              </a:spcAft>
              <a:defRPr/>
            </a:pPr>
            <a:r>
              <a:rPr lang="en-US" sz="5400" b="1" spc="300" dirty="0" err="1">
                <a:ln w="11430" cmpd="sng">
                  <a:solidFill>
                    <a:schemeClr val="accent1">
                      <a:tint val="10000"/>
                    </a:schemeClr>
                  </a:solidFill>
                  <a:prstDash val="solid"/>
                  <a:miter lim="800000"/>
                </a:ln>
                <a:solidFill>
                  <a:srgbClr val="0070C0"/>
                </a:solidFill>
                <a:effectLst>
                  <a:glow rad="45500">
                    <a:schemeClr val="accent1">
                      <a:satMod val="220000"/>
                      <a:alpha val="35000"/>
                    </a:schemeClr>
                  </a:glow>
                </a:effectLst>
                <a:latin typeface="+mn-lt"/>
              </a:rPr>
              <a:t>Gwybodaeth</a:t>
            </a:r>
            <a:endParaRPr lang="en-US" sz="5400" b="1" spc="300" dirty="0">
              <a:ln w="11430" cmpd="sng">
                <a:solidFill>
                  <a:schemeClr val="accent1">
                    <a:tint val="10000"/>
                  </a:schemeClr>
                </a:solidFill>
                <a:prstDash val="solid"/>
                <a:miter lim="800000"/>
              </a:ln>
              <a:solidFill>
                <a:srgbClr val="0070C0"/>
              </a:solidFill>
              <a:effectLst>
                <a:glow rad="45500">
                  <a:schemeClr val="accent1">
                    <a:satMod val="220000"/>
                    <a:alpha val="35000"/>
                  </a:schemeClr>
                </a:glow>
              </a:effectLst>
              <a:latin typeface="+mn-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g_hi" descr="http://t1.gstatic.com/images?q=tbn:ANd9GcQ47vDlfjYfDT8lm03u6NR8eMfifgDx90Ep_jC8jCYQHdOGyQ3sXQ">
            <a:hlinkClick r:id="rId2"/>
          </p:cNvPr>
          <p:cNvPicPr/>
          <p:nvPr/>
        </p:nvPicPr>
        <p:blipFill>
          <a:blip r:embed="rId3"/>
          <a:srcRect/>
          <a:stretch>
            <a:fillRect/>
          </a:stretch>
        </p:blipFill>
        <p:spPr bwMode="auto">
          <a:xfrm>
            <a:off x="2195513" y="1125538"/>
            <a:ext cx="4608512" cy="4895850"/>
          </a:xfrm>
          <a:prstGeom prst="rect">
            <a:avLst/>
          </a:prstGeom>
          <a:ln w="38100" cap="sq">
            <a:solidFill>
              <a:schemeClr val="accent3">
                <a:lumMod val="75000"/>
              </a:schemeClr>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rg_hi" descr="http://t0.gstatic.com/images?q=tbn:ANd9GcSMXLh4g5qjsDqjCydMtLrc5JU6jyeleC_byn5oVP4Dwf1u119ZoQ">
            <a:hlinkClick r:id="rId2"/>
          </p:cNvPr>
          <p:cNvPicPr/>
          <p:nvPr/>
        </p:nvPicPr>
        <p:blipFill>
          <a:blip r:embed="rId3"/>
          <a:srcRect/>
          <a:stretch>
            <a:fillRect/>
          </a:stretch>
        </p:blipFill>
        <p:spPr bwMode="auto">
          <a:xfrm>
            <a:off x="1908175" y="1125538"/>
            <a:ext cx="4392613" cy="4248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www.ait.net/technos/images/91emmans.jpg"/>
          <p:cNvPicPr>
            <a:picLocks noChangeAspect="1" noChangeArrowheads="1"/>
          </p:cNvPicPr>
          <p:nvPr/>
        </p:nvPicPr>
        <p:blipFill>
          <a:blip r:embed="rId2"/>
          <a:srcRect b="9643"/>
          <a:stretch>
            <a:fillRect/>
          </a:stretch>
        </p:blipFill>
        <p:spPr bwMode="auto">
          <a:xfrm>
            <a:off x="1331913" y="836613"/>
            <a:ext cx="6770687" cy="4464050"/>
          </a:xfrm>
          <a:prstGeom prst="rect">
            <a:avLst/>
          </a:prstGeom>
          <a:ln w="38100" cap="sq">
            <a:solidFill>
              <a:schemeClr val="accent4"/>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ChangeArrowheads="1"/>
          </p:cNvSpPr>
          <p:nvPr/>
        </p:nvSpPr>
        <p:spPr bwMode="auto">
          <a:xfrm>
            <a:off x="611188" y="549275"/>
            <a:ext cx="7705725" cy="5600700"/>
          </a:xfrm>
          <a:prstGeom prst="rect">
            <a:avLst/>
          </a:prstGeom>
          <a:noFill/>
          <a:ln w="9525">
            <a:noFill/>
            <a:miter lim="800000"/>
            <a:headEnd/>
            <a:tailEnd/>
          </a:ln>
          <a:effectLst/>
        </p:spPr>
        <p:txBody>
          <a:bodyPr anchor="ctr">
            <a:spAutoFit/>
          </a:bodyPr>
          <a:lstStyle/>
          <a:p>
            <a:pPr>
              <a:defRPr/>
            </a:pPr>
            <a:r>
              <a:rPr lang="en-GB" sz="2000" dirty="0">
                <a:solidFill>
                  <a:srgbClr val="231F20"/>
                </a:solidFill>
                <a:latin typeface="Arial" pitchFamily="34" charset="0"/>
                <a:ea typeface="Times New Roman" pitchFamily="18" charset="0"/>
                <a:cs typeface="Arial" pitchFamily="34" charset="0"/>
              </a:rPr>
              <a:t>There are six key principles of ethical research that the </a:t>
            </a:r>
            <a:r>
              <a:rPr lang="en-GB" sz="2000" dirty="0" err="1">
                <a:solidFill>
                  <a:srgbClr val="231F20"/>
                </a:solidFill>
                <a:latin typeface="Arial" pitchFamily="34" charset="0"/>
                <a:ea typeface="Times New Roman" pitchFamily="18" charset="0"/>
                <a:cs typeface="Arial" pitchFamily="34" charset="0"/>
              </a:rPr>
              <a:t>ESRC</a:t>
            </a:r>
            <a:r>
              <a:rPr lang="en-GB" sz="2000" dirty="0">
                <a:solidFill>
                  <a:srgbClr val="231F20"/>
                </a:solidFill>
                <a:latin typeface="Arial" pitchFamily="34" charset="0"/>
                <a:ea typeface="Times New Roman" pitchFamily="18" charset="0"/>
                <a:cs typeface="Arial" pitchFamily="34" charset="0"/>
              </a:rPr>
              <a:t> expects to be addressed, whenever applicable:</a:t>
            </a:r>
            <a:endParaRPr lang="en-GB" sz="2000" dirty="0">
              <a:latin typeface="Arial" pitchFamily="34"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Research should be designed, reviewed and undertaken to ensure integrity and quality</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Research staff and subjects must be informed fully about the purpose, methods and intended possible uses of the research, what their participation in the research entails and what risks, if any, are involved. Some variation is allowed in very specific and exceptional research contexts for which detailed guidance is provided in the policy Guidelines</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The confidentiality of information supplied by research subjects and the anonymity of respondents must be respected</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Research participants must participate in a voluntary way, free from any coercion</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Harm to research participants must be avoided</a:t>
            </a:r>
            <a:endParaRPr lang="cy-GB" sz="2000" dirty="0">
              <a:solidFill>
                <a:srgbClr val="231F20"/>
              </a:solidFill>
              <a:latin typeface="Arial" pitchFamily="34" charset="0"/>
              <a:ea typeface="Times New Roman" pitchFamily="18" charset="0"/>
              <a:cs typeface="Arial" pitchFamily="34" charset="0"/>
            </a:endParaRPr>
          </a:p>
          <a:p>
            <a:pPr marL="457200" indent="-457200" eaLnBrk="0" hangingPunct="0">
              <a:buFont typeface="+mj-lt"/>
              <a:buAutoNum type="arabicPeriod"/>
              <a:defRPr/>
            </a:pPr>
            <a:r>
              <a:rPr lang="en-GB" sz="2000" dirty="0">
                <a:solidFill>
                  <a:srgbClr val="231F20"/>
                </a:solidFill>
                <a:latin typeface="Arial" pitchFamily="34" charset="0"/>
                <a:ea typeface="Times New Roman" pitchFamily="18" charset="0"/>
                <a:cs typeface="Arial" pitchFamily="34" charset="0"/>
              </a:rPr>
              <a:t>The independence of research must be clear, and any conflicts of interest or partiality must be explicit</a:t>
            </a:r>
            <a:endParaRPr lang="en-GB" sz="2000" dirty="0">
              <a:latin typeface="Arial" pitchFamily="34" charset="0"/>
              <a:cs typeface="Arial" pitchFamily="34" charset="0"/>
            </a:endParaRPr>
          </a:p>
          <a:p>
            <a:pPr eaLnBrk="0" hangingPunct="0">
              <a:defRPr/>
            </a:pPr>
            <a:endParaRPr lang="en-GB" dirty="0">
              <a:latin typeface="Arial" pitchFamily="34" charset="0"/>
              <a:cs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2"/>
          <p:cNvPicPr>
            <a:picLocks noChangeAspect="1" noChangeArrowheads="1"/>
          </p:cNvPicPr>
          <p:nvPr/>
        </p:nvPicPr>
        <p:blipFill>
          <a:blip r:embed="rId2"/>
          <a:srcRect/>
          <a:stretch>
            <a:fillRect/>
          </a:stretch>
        </p:blipFill>
        <p:spPr bwMode="auto">
          <a:xfrm>
            <a:off x="2038350" y="304800"/>
            <a:ext cx="5067300" cy="624840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57200" y="908050"/>
            <a:ext cx="4038600" cy="4525963"/>
          </a:xfrm>
        </p:spPr>
        <p:txBody>
          <a:bodyPr/>
          <a:lstStyle/>
          <a:p>
            <a:pPr>
              <a:spcBef>
                <a:spcPts val="0"/>
              </a:spcBef>
              <a:buFontTx/>
              <a:buNone/>
              <a:defRPr/>
            </a:pPr>
            <a:r>
              <a:rPr lang="en-GB" dirty="0" smtClean="0"/>
              <a:t>LATERAL</a:t>
            </a:r>
          </a:p>
          <a:p>
            <a:pPr marL="0" indent="0">
              <a:spcBef>
                <a:spcPts val="0"/>
              </a:spcBef>
              <a:buFontTx/>
              <a:buNone/>
              <a:defRPr/>
            </a:pPr>
            <a:r>
              <a:rPr lang="en-GB" dirty="0" err="1" smtClean="0"/>
              <a:t>Cynnwys</a:t>
            </a:r>
            <a:r>
              <a:rPr lang="en-GB" dirty="0" smtClean="0"/>
              <a:t> </a:t>
            </a:r>
            <a:r>
              <a:rPr lang="en-GB" dirty="0" err="1" smtClean="0"/>
              <a:t>ystryiaethau</a:t>
            </a:r>
            <a:r>
              <a:rPr lang="en-GB" dirty="0" smtClean="0"/>
              <a:t> </a:t>
            </a:r>
            <a:r>
              <a:rPr lang="en-GB" dirty="0" err="1" smtClean="0"/>
              <a:t>moesegol</a:t>
            </a:r>
            <a:r>
              <a:rPr lang="en-GB" dirty="0" smtClean="0"/>
              <a:t> – </a:t>
            </a:r>
            <a:r>
              <a:rPr lang="en-GB" dirty="0" err="1" smtClean="0"/>
              <a:t>meysydd</a:t>
            </a:r>
            <a:r>
              <a:rPr lang="en-GB" dirty="0" smtClean="0"/>
              <a:t> </a:t>
            </a:r>
            <a:r>
              <a:rPr lang="en-GB" dirty="0" err="1" smtClean="0"/>
              <a:t>dysgu</a:t>
            </a:r>
            <a:r>
              <a:rPr lang="en-GB" dirty="0" smtClean="0"/>
              <a:t>, </a:t>
            </a:r>
            <a:r>
              <a:rPr lang="en-GB" dirty="0" err="1" smtClean="0"/>
              <a:t>tystioaleth</a:t>
            </a:r>
            <a:r>
              <a:rPr lang="en-GB" dirty="0" smtClean="0"/>
              <a:t>, </a:t>
            </a:r>
            <a:r>
              <a:rPr lang="en-GB" dirty="0" err="1" smtClean="0"/>
              <a:t>adfyfyriad</a:t>
            </a:r>
            <a:endParaRPr lang="en-GB" dirty="0" smtClean="0"/>
          </a:p>
          <a:p>
            <a:pPr>
              <a:spcBef>
                <a:spcPts val="0"/>
              </a:spcBef>
              <a:defRPr/>
            </a:pPr>
            <a:endParaRPr lang="en-GB" dirty="0" smtClean="0"/>
          </a:p>
          <a:p>
            <a:pPr>
              <a:spcBef>
                <a:spcPts val="0"/>
              </a:spcBef>
              <a:defRPr/>
            </a:pPr>
            <a:endParaRPr lang="en-GB" dirty="0" smtClean="0"/>
          </a:p>
          <a:p>
            <a:pPr>
              <a:spcBef>
                <a:spcPts val="0"/>
              </a:spcBef>
              <a:defRPr/>
            </a:pPr>
            <a:r>
              <a:rPr lang="en-GB" dirty="0" err="1" smtClean="0"/>
              <a:t>Côd</a:t>
            </a:r>
            <a:r>
              <a:rPr lang="en-GB" dirty="0" smtClean="0"/>
              <a:t> </a:t>
            </a:r>
            <a:r>
              <a:rPr lang="en-GB" dirty="0" err="1" smtClean="0"/>
              <a:t>Ymarfer</a:t>
            </a:r>
            <a:r>
              <a:rPr lang="en-GB" dirty="0" smtClean="0"/>
              <a:t> </a:t>
            </a:r>
            <a:r>
              <a:rPr lang="en-GB" dirty="0" err="1" smtClean="0"/>
              <a:t>YDDS</a:t>
            </a:r>
            <a:endParaRPr lang="en-GB" dirty="0" smtClean="0"/>
          </a:p>
          <a:p>
            <a:pPr>
              <a:spcBef>
                <a:spcPts val="0"/>
              </a:spcBef>
              <a:defRPr/>
            </a:pPr>
            <a:r>
              <a:rPr lang="en-GB" dirty="0" smtClean="0"/>
              <a:t>Protocol </a:t>
            </a:r>
            <a:r>
              <a:rPr lang="en-GB" dirty="0" err="1" smtClean="0"/>
              <a:t>DSG</a:t>
            </a:r>
            <a:endParaRPr lang="en-GB" dirty="0" smtClean="0"/>
          </a:p>
          <a:p>
            <a:pPr>
              <a:spcBef>
                <a:spcPts val="0"/>
              </a:spcBef>
              <a:defRPr/>
            </a:pPr>
            <a:r>
              <a:rPr lang="en-GB" dirty="0" err="1" smtClean="0"/>
              <a:t>Pwyllgor</a:t>
            </a:r>
            <a:r>
              <a:rPr lang="en-GB" dirty="0" smtClean="0"/>
              <a:t> </a:t>
            </a:r>
            <a:r>
              <a:rPr lang="en-GB" dirty="0" err="1" smtClean="0"/>
              <a:t>Moeseg</a:t>
            </a:r>
            <a:endParaRPr lang="en-GB" dirty="0" smtClean="0"/>
          </a:p>
          <a:p>
            <a:pPr>
              <a:spcBef>
                <a:spcPts val="0"/>
              </a:spcBef>
              <a:defRPr/>
            </a:pPr>
            <a:r>
              <a:rPr lang="en-GB" dirty="0" err="1" smtClean="0"/>
              <a:t>Pwyllgor</a:t>
            </a:r>
            <a:r>
              <a:rPr lang="en-GB" dirty="0" smtClean="0"/>
              <a:t> </a:t>
            </a:r>
            <a:r>
              <a:rPr lang="en-GB" dirty="0" err="1" smtClean="0"/>
              <a:t>Ymchwil</a:t>
            </a:r>
            <a:endParaRPr lang="en-GB" dirty="0"/>
          </a:p>
        </p:txBody>
      </p:sp>
      <p:sp>
        <p:nvSpPr>
          <p:cNvPr id="6" name="Content Placeholder 5"/>
          <p:cNvSpPr>
            <a:spLocks noGrp="1"/>
          </p:cNvSpPr>
          <p:nvPr>
            <p:ph sz="half" idx="2"/>
          </p:nvPr>
        </p:nvSpPr>
        <p:spPr>
          <a:xfrm>
            <a:off x="4648200" y="908050"/>
            <a:ext cx="4038600" cy="4525963"/>
          </a:xfrm>
        </p:spPr>
        <p:txBody>
          <a:bodyPr/>
          <a:lstStyle/>
          <a:p>
            <a:pPr>
              <a:spcBef>
                <a:spcPts val="0"/>
              </a:spcBef>
              <a:buFontTx/>
              <a:buNone/>
              <a:defRPr/>
            </a:pPr>
            <a:r>
              <a:rPr lang="en-GB" dirty="0" smtClean="0"/>
              <a:t>LATERAL</a:t>
            </a:r>
          </a:p>
          <a:p>
            <a:pPr marL="0">
              <a:spcBef>
                <a:spcPts val="0"/>
              </a:spcBef>
              <a:buFontTx/>
              <a:buNone/>
              <a:defRPr/>
            </a:pPr>
            <a:r>
              <a:rPr lang="en-GB" dirty="0" smtClean="0"/>
              <a:t>Include ethical considerations – learning areas, evidence, reflection</a:t>
            </a:r>
          </a:p>
          <a:p>
            <a:pPr>
              <a:spcBef>
                <a:spcPts val="0"/>
              </a:spcBef>
              <a:defRPr/>
            </a:pPr>
            <a:endParaRPr lang="en-GB" dirty="0" smtClean="0"/>
          </a:p>
          <a:p>
            <a:pPr>
              <a:spcBef>
                <a:spcPts val="0"/>
              </a:spcBef>
              <a:defRPr/>
            </a:pPr>
            <a:endParaRPr lang="en-GB" dirty="0" smtClean="0"/>
          </a:p>
          <a:p>
            <a:pPr>
              <a:spcBef>
                <a:spcPts val="0"/>
              </a:spcBef>
              <a:defRPr/>
            </a:pPr>
            <a:r>
              <a:rPr lang="en-GB" dirty="0" err="1" smtClean="0"/>
              <a:t>TSD</a:t>
            </a:r>
            <a:r>
              <a:rPr lang="en-GB" dirty="0" smtClean="0"/>
              <a:t> Code of Practice</a:t>
            </a:r>
          </a:p>
          <a:p>
            <a:pPr>
              <a:spcBef>
                <a:spcPts val="0"/>
              </a:spcBef>
              <a:defRPr/>
            </a:pPr>
            <a:r>
              <a:rPr lang="en-GB" dirty="0" err="1" smtClean="0"/>
              <a:t>WBL</a:t>
            </a:r>
            <a:r>
              <a:rPr lang="en-GB" dirty="0" smtClean="0"/>
              <a:t> Protocol</a:t>
            </a:r>
          </a:p>
          <a:p>
            <a:pPr>
              <a:spcBef>
                <a:spcPts val="0"/>
              </a:spcBef>
              <a:defRPr/>
            </a:pPr>
            <a:r>
              <a:rPr lang="en-GB" dirty="0" smtClean="0"/>
              <a:t>Ethics Committee</a:t>
            </a:r>
          </a:p>
          <a:p>
            <a:pPr>
              <a:spcBef>
                <a:spcPts val="0"/>
              </a:spcBef>
              <a:defRPr/>
            </a:pPr>
            <a:r>
              <a:rPr lang="en-GB" dirty="0" smtClean="0"/>
              <a:t>Research Committee</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364</Words>
  <Application>Microsoft Office PowerPoint</Application>
  <PresentationFormat>On-screen Show (4:3)</PresentationFormat>
  <Paragraphs>67</Paragraphs>
  <Slides>19</Slides>
  <Notes>1</Notes>
  <HiddenSlides>0</HiddenSlides>
  <MMClips>0</MMClips>
  <ScaleCrop>false</ScaleCrop>
  <HeadingPairs>
    <vt:vector size="6" baseType="variant">
      <vt:variant>
        <vt:lpstr>Fonts Used</vt:lpstr>
      </vt:variant>
      <vt:variant>
        <vt:i4>4</vt:i4>
      </vt:variant>
      <vt:variant>
        <vt:lpstr>Design Template</vt:lpstr>
      </vt:variant>
      <vt:variant>
        <vt:i4>9</vt:i4>
      </vt:variant>
      <vt:variant>
        <vt:lpstr>Slide Titles</vt:lpstr>
      </vt:variant>
      <vt:variant>
        <vt:i4>19</vt:i4>
      </vt:variant>
    </vt:vector>
  </HeadingPairs>
  <TitlesOfParts>
    <vt:vector size="32" baseType="lpstr">
      <vt:lpstr>Calibri</vt:lpstr>
      <vt:lpstr>Arial</vt:lpstr>
      <vt:lpstr>Times New Roman</vt:lpstr>
      <vt:lpstr>ＭＳ Ｐゴシック</vt:lpstr>
      <vt:lpstr>Office Theme</vt:lpstr>
      <vt:lpstr>Blank Presentation</vt:lpstr>
      <vt:lpstr>Default Design</vt:lpstr>
      <vt:lpstr>Office Theme</vt:lpstr>
      <vt:lpstr>Office Theme</vt:lpstr>
      <vt:lpstr>Blank Presentation</vt:lpstr>
      <vt:lpstr>Blank Presentation</vt:lpstr>
      <vt:lpstr>Blank Presentation</vt:lpstr>
      <vt:lpstr>Default Design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 </dc:creator>
  <cp:lastModifiedBy>clientadmin</cp:lastModifiedBy>
  <cp:revision>14</cp:revision>
  <dcterms:created xsi:type="dcterms:W3CDTF">2012-02-28T19:26:47Z</dcterms:created>
  <dcterms:modified xsi:type="dcterms:W3CDTF">2012-02-29T16:39:44Z</dcterms:modified>
</cp:coreProperties>
</file>