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4"/>
    <p:sldMasterId id="2147483660" r:id="rId5"/>
  </p:sldMasterIdLst>
  <p:notesMasterIdLst>
    <p:notesMasterId r:id="rId25"/>
  </p:notesMasterIdLst>
  <p:sldIdLst>
    <p:sldId id="256" r:id="rId6"/>
    <p:sldId id="257" r:id="rId7"/>
    <p:sldId id="258" r:id="rId8"/>
    <p:sldId id="259" r:id="rId9"/>
    <p:sldId id="265" r:id="rId10"/>
    <p:sldId id="267" r:id="rId11"/>
    <p:sldId id="268" r:id="rId12"/>
    <p:sldId id="269" r:id="rId13"/>
    <p:sldId id="270" r:id="rId14"/>
    <p:sldId id="271" r:id="rId15"/>
    <p:sldId id="272" r:id="rId16"/>
    <p:sldId id="266" r:id="rId17"/>
    <p:sldId id="274" r:id="rId18"/>
    <p:sldId id="260" r:id="rId19"/>
    <p:sldId id="261" r:id="rId20"/>
    <p:sldId id="262" r:id="rId21"/>
    <p:sldId id="263" r:id="rId22"/>
    <p:sldId id="278" r:id="rId23"/>
    <p:sldId id="276" r:id="rId24"/>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0B8D1B-084F-4EF5-99EA-0D9494933A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7D8AAB-39B4-412A-94F0-A3F85D28B5AA}">
      <dgm:prSet/>
      <dgm:spPr/>
      <dgm:t>
        <a:bodyPr/>
        <a:lstStyle/>
        <a:p>
          <a:pPr>
            <a:lnSpc>
              <a:spcPct val="100000"/>
            </a:lnSpc>
          </a:pPr>
          <a:r>
            <a:rPr lang="en-GB" dirty="0"/>
            <a:t>Transaction Processing System (TPS)→ </a:t>
          </a:r>
          <a:r>
            <a:rPr lang="en-GB" dirty="0">
              <a:latin typeface="Aptos Display" panose="020F0302020204030204"/>
            </a:rPr>
            <a:t>Daily</a:t>
          </a:r>
          <a:r>
            <a:rPr lang="en-GB" dirty="0"/>
            <a:t> transactions (POS, payroll</a:t>
          </a:r>
          <a:r>
            <a:rPr lang="en-GB" dirty="0">
              <a:latin typeface="Aptos Display" panose="020F0302020204030204"/>
            </a:rPr>
            <a:t>). </a:t>
          </a:r>
          <a:r>
            <a:rPr lang="en-US" dirty="0">
              <a:latin typeface="Calibri"/>
              <a:ea typeface="Calibri"/>
              <a:cs typeface="Calibri"/>
            </a:rPr>
            <a:t>TPS handles routine operations, like supermarket checkouts like Point of Sale(POS). (</a:t>
          </a:r>
          <a:r>
            <a:rPr lang="en-US" dirty="0" err="1">
              <a:latin typeface="Calibri"/>
              <a:ea typeface="Calibri"/>
              <a:cs typeface="Calibri"/>
            </a:rPr>
            <a:t>Borgeois</a:t>
          </a:r>
          <a:r>
            <a:rPr lang="en-US" dirty="0">
              <a:latin typeface="Calibri"/>
              <a:ea typeface="Calibri"/>
              <a:cs typeface="Calibri"/>
            </a:rPr>
            <a:t> et al., 2019)</a:t>
          </a:r>
          <a:endParaRPr lang="en-US" dirty="0"/>
        </a:p>
      </dgm:t>
    </dgm:pt>
    <dgm:pt modelId="{3117EF0B-5B28-4ACD-BB84-858315D8F738}" type="parTrans" cxnId="{0D37E12B-6109-4247-8CEA-0B3E0C5AF8E2}">
      <dgm:prSet/>
      <dgm:spPr/>
      <dgm:t>
        <a:bodyPr/>
        <a:lstStyle/>
        <a:p>
          <a:endParaRPr lang="en-US"/>
        </a:p>
      </dgm:t>
    </dgm:pt>
    <dgm:pt modelId="{BE62F8BA-16A4-4D4E-9D8C-A3BD21A3B9A1}" type="sibTrans" cxnId="{0D37E12B-6109-4247-8CEA-0B3E0C5AF8E2}">
      <dgm:prSet/>
      <dgm:spPr/>
      <dgm:t>
        <a:bodyPr/>
        <a:lstStyle/>
        <a:p>
          <a:endParaRPr lang="en-US"/>
        </a:p>
      </dgm:t>
    </dgm:pt>
    <dgm:pt modelId="{00C31360-FA28-47E0-AB12-C75EA3C4951D}">
      <dgm:prSet/>
      <dgm:spPr/>
      <dgm:t>
        <a:bodyPr/>
        <a:lstStyle/>
        <a:p>
          <a:pPr>
            <a:lnSpc>
              <a:spcPct val="100000"/>
            </a:lnSpc>
          </a:pPr>
          <a:r>
            <a:rPr lang="en-GB" dirty="0"/>
            <a:t>Management Information System (MIS)→ </a:t>
          </a:r>
          <a:r>
            <a:rPr lang="en-GB" dirty="0">
              <a:latin typeface="Aptos Display" panose="020F0302020204030204"/>
            </a:rPr>
            <a:t>Takes the data and reports</a:t>
          </a:r>
          <a:r>
            <a:rPr lang="en-GB" dirty="0"/>
            <a:t> for managers. (Laudon &amp; Laudon, 2012)</a:t>
          </a:r>
          <a:endParaRPr lang="en-US" dirty="0"/>
        </a:p>
      </dgm:t>
    </dgm:pt>
    <dgm:pt modelId="{B3F5841C-1988-43ED-8CEE-7F8E4CF4BA4F}" type="parTrans" cxnId="{E61C80A4-BB78-4D40-A37F-986D74D3AA90}">
      <dgm:prSet/>
      <dgm:spPr/>
      <dgm:t>
        <a:bodyPr/>
        <a:lstStyle/>
        <a:p>
          <a:endParaRPr lang="en-US"/>
        </a:p>
      </dgm:t>
    </dgm:pt>
    <dgm:pt modelId="{2699B7BE-7AE9-4C1F-81FB-08B0E856AC88}" type="sibTrans" cxnId="{E61C80A4-BB78-4D40-A37F-986D74D3AA90}">
      <dgm:prSet/>
      <dgm:spPr/>
      <dgm:t>
        <a:bodyPr/>
        <a:lstStyle/>
        <a:p>
          <a:endParaRPr lang="en-US"/>
        </a:p>
      </dgm:t>
    </dgm:pt>
    <dgm:pt modelId="{20326D61-DF0F-40FF-AB3E-4B438A4DC1EA}">
      <dgm:prSet/>
      <dgm:spPr/>
      <dgm:t>
        <a:bodyPr/>
        <a:lstStyle/>
        <a:p>
          <a:pPr>
            <a:lnSpc>
              <a:spcPct val="100000"/>
            </a:lnSpc>
          </a:pPr>
          <a:r>
            <a:rPr lang="en-GB" dirty="0"/>
            <a:t>Enterprise Resource Planning (ERP)→ integrates </a:t>
          </a:r>
          <a:r>
            <a:rPr lang="en-GB" dirty="0">
              <a:latin typeface="Aptos Display" panose="020F0302020204030204"/>
            </a:rPr>
            <a:t>all departments like finance, HR and supply chain into one big system. (Sengupta, 2015: Al-Shami et al., 2020)</a:t>
          </a:r>
          <a:endParaRPr lang="en-US" dirty="0"/>
        </a:p>
      </dgm:t>
    </dgm:pt>
    <dgm:pt modelId="{28DCE073-DEE6-4379-8804-8B4CA05AFF21}" type="parTrans" cxnId="{6C2C73A2-31F1-4B25-8835-195D58AEE492}">
      <dgm:prSet/>
      <dgm:spPr/>
      <dgm:t>
        <a:bodyPr/>
        <a:lstStyle/>
        <a:p>
          <a:endParaRPr lang="en-US"/>
        </a:p>
      </dgm:t>
    </dgm:pt>
    <dgm:pt modelId="{E4B15DA3-BE64-4CD4-97AC-24BBD0F12D99}" type="sibTrans" cxnId="{6C2C73A2-31F1-4B25-8835-195D58AEE492}">
      <dgm:prSet/>
      <dgm:spPr/>
      <dgm:t>
        <a:bodyPr/>
        <a:lstStyle/>
        <a:p>
          <a:endParaRPr lang="en-US"/>
        </a:p>
      </dgm:t>
    </dgm:pt>
    <dgm:pt modelId="{27F3D036-AD49-4F0A-B3B6-ECD43779062A}" type="pres">
      <dgm:prSet presAssocID="{530B8D1B-084F-4EF5-99EA-0D9494933AEA}" presName="root" presStyleCnt="0">
        <dgm:presLayoutVars>
          <dgm:dir/>
          <dgm:resizeHandles val="exact"/>
        </dgm:presLayoutVars>
      </dgm:prSet>
      <dgm:spPr/>
    </dgm:pt>
    <dgm:pt modelId="{D2AA97E2-586F-4C2F-8654-38E4D96496F6}" type="pres">
      <dgm:prSet presAssocID="{E67D8AAB-39B4-412A-94F0-A3F85D28B5AA}" presName="compNode" presStyleCnt="0"/>
      <dgm:spPr/>
    </dgm:pt>
    <dgm:pt modelId="{CE88DBFD-8D3E-4240-9392-147E53B4AC15}" type="pres">
      <dgm:prSet presAssocID="{E67D8AAB-39B4-412A-94F0-A3F85D28B5AA}" presName="bgRect" presStyleLbl="bgShp" presStyleIdx="0" presStyleCnt="3"/>
      <dgm:spPr/>
    </dgm:pt>
    <dgm:pt modelId="{EF858C07-0D08-442C-A0B2-C47602B5E650}" type="pres">
      <dgm:prSet presAssocID="{E67D8AAB-39B4-412A-94F0-A3F85D28B5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gister"/>
        </a:ext>
      </dgm:extLst>
    </dgm:pt>
    <dgm:pt modelId="{9FFEB817-9680-4555-985B-855B3BE09B22}" type="pres">
      <dgm:prSet presAssocID="{E67D8AAB-39B4-412A-94F0-A3F85D28B5AA}" presName="spaceRect" presStyleCnt="0"/>
      <dgm:spPr/>
    </dgm:pt>
    <dgm:pt modelId="{42CD1EAC-F87D-4D7B-B352-F29BBDC47F31}" type="pres">
      <dgm:prSet presAssocID="{E67D8AAB-39B4-412A-94F0-A3F85D28B5AA}" presName="parTx" presStyleLbl="revTx" presStyleIdx="0" presStyleCnt="3">
        <dgm:presLayoutVars>
          <dgm:chMax val="0"/>
          <dgm:chPref val="0"/>
        </dgm:presLayoutVars>
      </dgm:prSet>
      <dgm:spPr/>
    </dgm:pt>
    <dgm:pt modelId="{95896EB7-A3D3-4376-8972-ACEE8D0B4C8C}" type="pres">
      <dgm:prSet presAssocID="{BE62F8BA-16A4-4D4E-9D8C-A3BD21A3B9A1}" presName="sibTrans" presStyleCnt="0"/>
      <dgm:spPr/>
    </dgm:pt>
    <dgm:pt modelId="{ED53CD87-98E0-400F-944E-73BB1C4588DF}" type="pres">
      <dgm:prSet presAssocID="{00C31360-FA28-47E0-AB12-C75EA3C4951D}" presName="compNode" presStyleCnt="0"/>
      <dgm:spPr/>
    </dgm:pt>
    <dgm:pt modelId="{2A56D89E-40CB-4443-B238-10F3D174A042}" type="pres">
      <dgm:prSet presAssocID="{00C31360-FA28-47E0-AB12-C75EA3C4951D}" presName="bgRect" presStyleLbl="bgShp" presStyleIdx="1" presStyleCnt="3"/>
      <dgm:spPr/>
    </dgm:pt>
    <dgm:pt modelId="{6BDF018B-9462-4F3A-8A93-30949B7BEF1B}" type="pres">
      <dgm:prSet presAssocID="{00C31360-FA28-47E0-AB12-C75EA3C495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3BA2126-BFCB-48B6-B824-676CEE5D25AE}" type="pres">
      <dgm:prSet presAssocID="{00C31360-FA28-47E0-AB12-C75EA3C4951D}" presName="spaceRect" presStyleCnt="0"/>
      <dgm:spPr/>
    </dgm:pt>
    <dgm:pt modelId="{6DC87115-AFCB-4269-A90F-509866B805A8}" type="pres">
      <dgm:prSet presAssocID="{00C31360-FA28-47E0-AB12-C75EA3C4951D}" presName="parTx" presStyleLbl="revTx" presStyleIdx="1" presStyleCnt="3">
        <dgm:presLayoutVars>
          <dgm:chMax val="0"/>
          <dgm:chPref val="0"/>
        </dgm:presLayoutVars>
      </dgm:prSet>
      <dgm:spPr/>
    </dgm:pt>
    <dgm:pt modelId="{1124304A-8DB0-4749-9D52-3AB2C6C7C055}" type="pres">
      <dgm:prSet presAssocID="{2699B7BE-7AE9-4C1F-81FB-08B0E856AC88}" presName="sibTrans" presStyleCnt="0"/>
      <dgm:spPr/>
    </dgm:pt>
    <dgm:pt modelId="{132EE81F-12D3-442C-A90A-BBCEDE2AA83E}" type="pres">
      <dgm:prSet presAssocID="{20326D61-DF0F-40FF-AB3E-4B438A4DC1EA}" presName="compNode" presStyleCnt="0"/>
      <dgm:spPr/>
    </dgm:pt>
    <dgm:pt modelId="{99FD792A-14C1-4BBD-B33B-1850BEC07311}" type="pres">
      <dgm:prSet presAssocID="{20326D61-DF0F-40FF-AB3E-4B438A4DC1EA}" presName="bgRect" presStyleLbl="bgShp" presStyleIdx="2" presStyleCnt="3"/>
      <dgm:spPr/>
    </dgm:pt>
    <dgm:pt modelId="{871AA21F-ACB6-471A-AE83-059840928854}" type="pres">
      <dgm:prSet presAssocID="{20326D61-DF0F-40FF-AB3E-4B438A4DC1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CEA4E523-892A-42D4-89D0-64A44CB4692D}" type="pres">
      <dgm:prSet presAssocID="{20326D61-DF0F-40FF-AB3E-4B438A4DC1EA}" presName="spaceRect" presStyleCnt="0"/>
      <dgm:spPr/>
    </dgm:pt>
    <dgm:pt modelId="{0E3A19DA-37F9-4F6C-8A04-540F5842201B}" type="pres">
      <dgm:prSet presAssocID="{20326D61-DF0F-40FF-AB3E-4B438A4DC1EA}" presName="parTx" presStyleLbl="revTx" presStyleIdx="2" presStyleCnt="3">
        <dgm:presLayoutVars>
          <dgm:chMax val="0"/>
          <dgm:chPref val="0"/>
        </dgm:presLayoutVars>
      </dgm:prSet>
      <dgm:spPr/>
    </dgm:pt>
  </dgm:ptLst>
  <dgm:cxnLst>
    <dgm:cxn modelId="{0D37E12B-6109-4247-8CEA-0B3E0C5AF8E2}" srcId="{530B8D1B-084F-4EF5-99EA-0D9494933AEA}" destId="{E67D8AAB-39B4-412A-94F0-A3F85D28B5AA}" srcOrd="0" destOrd="0" parTransId="{3117EF0B-5B28-4ACD-BB84-858315D8F738}" sibTransId="{BE62F8BA-16A4-4D4E-9D8C-A3BD21A3B9A1}"/>
    <dgm:cxn modelId="{EE144136-875A-41AF-B78B-251261F8F4EF}" type="presOf" srcId="{530B8D1B-084F-4EF5-99EA-0D9494933AEA}" destId="{27F3D036-AD49-4F0A-B3B6-ECD43779062A}" srcOrd="0" destOrd="0" presId="urn:microsoft.com/office/officeart/2018/2/layout/IconVerticalSolidList"/>
    <dgm:cxn modelId="{6C2C73A2-31F1-4B25-8835-195D58AEE492}" srcId="{530B8D1B-084F-4EF5-99EA-0D9494933AEA}" destId="{20326D61-DF0F-40FF-AB3E-4B438A4DC1EA}" srcOrd="2" destOrd="0" parTransId="{28DCE073-DEE6-4379-8804-8B4CA05AFF21}" sibTransId="{E4B15DA3-BE64-4CD4-97AC-24BBD0F12D99}"/>
    <dgm:cxn modelId="{E61C80A4-BB78-4D40-A37F-986D74D3AA90}" srcId="{530B8D1B-084F-4EF5-99EA-0D9494933AEA}" destId="{00C31360-FA28-47E0-AB12-C75EA3C4951D}" srcOrd="1" destOrd="0" parTransId="{B3F5841C-1988-43ED-8CEE-7F8E4CF4BA4F}" sibTransId="{2699B7BE-7AE9-4C1F-81FB-08B0E856AC88}"/>
    <dgm:cxn modelId="{C96D56E8-A0A3-48AD-A7AF-249EAF7D2C70}" type="presOf" srcId="{20326D61-DF0F-40FF-AB3E-4B438A4DC1EA}" destId="{0E3A19DA-37F9-4F6C-8A04-540F5842201B}" srcOrd="0" destOrd="0" presId="urn:microsoft.com/office/officeart/2018/2/layout/IconVerticalSolidList"/>
    <dgm:cxn modelId="{03E960F8-070F-43EF-913B-DBCCC2224165}" type="presOf" srcId="{00C31360-FA28-47E0-AB12-C75EA3C4951D}" destId="{6DC87115-AFCB-4269-A90F-509866B805A8}" srcOrd="0" destOrd="0" presId="urn:microsoft.com/office/officeart/2018/2/layout/IconVerticalSolidList"/>
    <dgm:cxn modelId="{40F770FB-A1E7-48BF-AE59-48684678F2D3}" type="presOf" srcId="{E67D8AAB-39B4-412A-94F0-A3F85D28B5AA}" destId="{42CD1EAC-F87D-4D7B-B352-F29BBDC47F31}" srcOrd="0" destOrd="0" presId="urn:microsoft.com/office/officeart/2018/2/layout/IconVerticalSolidList"/>
    <dgm:cxn modelId="{1B1019DC-D91E-4F17-955B-E67F458C6690}" type="presParOf" srcId="{27F3D036-AD49-4F0A-B3B6-ECD43779062A}" destId="{D2AA97E2-586F-4C2F-8654-38E4D96496F6}" srcOrd="0" destOrd="0" presId="urn:microsoft.com/office/officeart/2018/2/layout/IconVerticalSolidList"/>
    <dgm:cxn modelId="{B0973EAD-07C5-4DF8-BA1B-F2F1589645AE}" type="presParOf" srcId="{D2AA97E2-586F-4C2F-8654-38E4D96496F6}" destId="{CE88DBFD-8D3E-4240-9392-147E53B4AC15}" srcOrd="0" destOrd="0" presId="urn:microsoft.com/office/officeart/2018/2/layout/IconVerticalSolidList"/>
    <dgm:cxn modelId="{7D122FFE-DC3B-4877-81C1-F8B770E740E7}" type="presParOf" srcId="{D2AA97E2-586F-4C2F-8654-38E4D96496F6}" destId="{EF858C07-0D08-442C-A0B2-C47602B5E650}" srcOrd="1" destOrd="0" presId="urn:microsoft.com/office/officeart/2018/2/layout/IconVerticalSolidList"/>
    <dgm:cxn modelId="{F80171DD-1DFA-40CA-BAE0-0BE7579E47DE}" type="presParOf" srcId="{D2AA97E2-586F-4C2F-8654-38E4D96496F6}" destId="{9FFEB817-9680-4555-985B-855B3BE09B22}" srcOrd="2" destOrd="0" presId="urn:microsoft.com/office/officeart/2018/2/layout/IconVerticalSolidList"/>
    <dgm:cxn modelId="{8A60118A-40C9-4F44-AA9F-9376F1E0B57E}" type="presParOf" srcId="{D2AA97E2-586F-4C2F-8654-38E4D96496F6}" destId="{42CD1EAC-F87D-4D7B-B352-F29BBDC47F31}" srcOrd="3" destOrd="0" presId="urn:microsoft.com/office/officeart/2018/2/layout/IconVerticalSolidList"/>
    <dgm:cxn modelId="{20A40794-FD3A-415A-BC2F-96ACA3B28AEC}" type="presParOf" srcId="{27F3D036-AD49-4F0A-B3B6-ECD43779062A}" destId="{95896EB7-A3D3-4376-8972-ACEE8D0B4C8C}" srcOrd="1" destOrd="0" presId="urn:microsoft.com/office/officeart/2018/2/layout/IconVerticalSolidList"/>
    <dgm:cxn modelId="{309A0BC5-D6C3-4D16-8784-FF8EBC734EE7}" type="presParOf" srcId="{27F3D036-AD49-4F0A-B3B6-ECD43779062A}" destId="{ED53CD87-98E0-400F-944E-73BB1C4588DF}" srcOrd="2" destOrd="0" presId="urn:microsoft.com/office/officeart/2018/2/layout/IconVerticalSolidList"/>
    <dgm:cxn modelId="{30AEDB46-2F39-47A7-9570-67D1120F1493}" type="presParOf" srcId="{ED53CD87-98E0-400F-944E-73BB1C4588DF}" destId="{2A56D89E-40CB-4443-B238-10F3D174A042}" srcOrd="0" destOrd="0" presId="urn:microsoft.com/office/officeart/2018/2/layout/IconVerticalSolidList"/>
    <dgm:cxn modelId="{05A654C5-616C-48F1-BE0D-5A9217A41AD7}" type="presParOf" srcId="{ED53CD87-98E0-400F-944E-73BB1C4588DF}" destId="{6BDF018B-9462-4F3A-8A93-30949B7BEF1B}" srcOrd="1" destOrd="0" presId="urn:microsoft.com/office/officeart/2018/2/layout/IconVerticalSolidList"/>
    <dgm:cxn modelId="{26786F86-A11A-4698-864D-D81E549B3A46}" type="presParOf" srcId="{ED53CD87-98E0-400F-944E-73BB1C4588DF}" destId="{B3BA2126-BFCB-48B6-B824-676CEE5D25AE}" srcOrd="2" destOrd="0" presId="urn:microsoft.com/office/officeart/2018/2/layout/IconVerticalSolidList"/>
    <dgm:cxn modelId="{A31BA2DF-A579-41D2-A7B7-B0CC94BEC43A}" type="presParOf" srcId="{ED53CD87-98E0-400F-944E-73BB1C4588DF}" destId="{6DC87115-AFCB-4269-A90F-509866B805A8}" srcOrd="3" destOrd="0" presId="urn:microsoft.com/office/officeart/2018/2/layout/IconVerticalSolidList"/>
    <dgm:cxn modelId="{F21B16B4-F504-4EEC-9FA8-A49F634F07FF}" type="presParOf" srcId="{27F3D036-AD49-4F0A-B3B6-ECD43779062A}" destId="{1124304A-8DB0-4749-9D52-3AB2C6C7C055}" srcOrd="3" destOrd="0" presId="urn:microsoft.com/office/officeart/2018/2/layout/IconVerticalSolidList"/>
    <dgm:cxn modelId="{A955C887-EF30-4B60-A26B-49DBF98E901F}" type="presParOf" srcId="{27F3D036-AD49-4F0A-B3B6-ECD43779062A}" destId="{132EE81F-12D3-442C-A90A-BBCEDE2AA83E}" srcOrd="4" destOrd="0" presId="urn:microsoft.com/office/officeart/2018/2/layout/IconVerticalSolidList"/>
    <dgm:cxn modelId="{C1AAF599-246C-47A1-9CBE-B7CC580E98B0}" type="presParOf" srcId="{132EE81F-12D3-442C-A90A-BBCEDE2AA83E}" destId="{99FD792A-14C1-4BBD-B33B-1850BEC07311}" srcOrd="0" destOrd="0" presId="urn:microsoft.com/office/officeart/2018/2/layout/IconVerticalSolidList"/>
    <dgm:cxn modelId="{07717467-CB83-4971-A594-2C4394B51DD3}" type="presParOf" srcId="{132EE81F-12D3-442C-A90A-BBCEDE2AA83E}" destId="{871AA21F-ACB6-471A-AE83-059840928854}" srcOrd="1" destOrd="0" presId="urn:microsoft.com/office/officeart/2018/2/layout/IconVerticalSolidList"/>
    <dgm:cxn modelId="{0E4AFFFD-8BD5-4700-962C-127A1245DC21}" type="presParOf" srcId="{132EE81F-12D3-442C-A90A-BBCEDE2AA83E}" destId="{CEA4E523-892A-42D4-89D0-64A44CB4692D}" srcOrd="2" destOrd="0" presId="urn:microsoft.com/office/officeart/2018/2/layout/IconVerticalSolidList"/>
    <dgm:cxn modelId="{2B322E9F-7A29-462C-948C-FB6A7AD7FC58}" type="presParOf" srcId="{132EE81F-12D3-442C-A90A-BBCEDE2AA83E}" destId="{0E3A19DA-37F9-4F6C-8A04-540F5842201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AEC488-AEB4-4000-8AB8-4328A74BC2B9}"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D2ADEC0-4E5C-4011-906D-B8D171129AB9}">
      <dgm:prSet/>
      <dgm:spPr/>
      <dgm:t>
        <a:bodyPr/>
        <a:lstStyle/>
        <a:p>
          <a:pPr>
            <a:buNone/>
          </a:pPr>
          <a:r>
            <a:rPr lang="en-US" dirty="0"/>
            <a:t>Establish clear data governance frameworks and ensure GDPR compliance (Martin &amp; Murphy, 2017)</a:t>
          </a:r>
        </a:p>
      </dgm:t>
    </dgm:pt>
    <dgm:pt modelId="{4085D7BB-9DE9-4835-97DB-97C39F266DAF}" type="parTrans" cxnId="{6C175F56-B4CF-4F18-B377-DE27193034FC}">
      <dgm:prSet/>
      <dgm:spPr/>
      <dgm:t>
        <a:bodyPr/>
        <a:lstStyle/>
        <a:p>
          <a:endParaRPr lang="en-US"/>
        </a:p>
      </dgm:t>
    </dgm:pt>
    <dgm:pt modelId="{0EADB0EE-8359-44A9-957A-67873A5BEEAF}" type="sibTrans" cxnId="{6C175F56-B4CF-4F18-B377-DE27193034FC}">
      <dgm:prSet/>
      <dgm:spPr/>
      <dgm:t>
        <a:bodyPr/>
        <a:lstStyle/>
        <a:p>
          <a:endParaRPr lang="en-US"/>
        </a:p>
      </dgm:t>
    </dgm:pt>
    <dgm:pt modelId="{13AB99ED-23D1-4D29-A7B3-5704B221C4E0}">
      <dgm:prSet/>
      <dgm:spPr/>
      <dgm:t>
        <a:bodyPr/>
        <a:lstStyle/>
        <a:p>
          <a:r>
            <a:rPr lang="en-US" dirty="0"/>
            <a:t>Implement cybersecurity training and protocols to reduce human error (Von Solms &amp; Van Niekerk, 2013)</a:t>
          </a:r>
        </a:p>
      </dgm:t>
    </dgm:pt>
    <dgm:pt modelId="{FCCC54D9-FE5D-49BE-95E4-FF665D0259CB}" type="parTrans" cxnId="{6C08A174-1BE1-4849-B474-71D6FC3B7C48}">
      <dgm:prSet/>
      <dgm:spPr/>
      <dgm:t>
        <a:bodyPr/>
        <a:lstStyle/>
        <a:p>
          <a:endParaRPr lang="en-US"/>
        </a:p>
      </dgm:t>
    </dgm:pt>
    <dgm:pt modelId="{899CCE88-0E76-4BC9-94B7-E1E8B886A7D4}" type="sibTrans" cxnId="{6C08A174-1BE1-4849-B474-71D6FC3B7C48}">
      <dgm:prSet/>
      <dgm:spPr/>
      <dgm:t>
        <a:bodyPr/>
        <a:lstStyle/>
        <a:p>
          <a:endParaRPr lang="en-US"/>
        </a:p>
      </dgm:t>
    </dgm:pt>
    <dgm:pt modelId="{C20D6302-6C1F-455A-ADFF-EDA71224CF56}">
      <dgm:prSet/>
      <dgm:spPr/>
      <dgm:t>
        <a:bodyPr/>
        <a:lstStyle/>
        <a:p>
          <a:r>
            <a:rPr lang="en-US" dirty="0"/>
            <a:t>Embed AI Fairness and accountability principles to reduce bias (</a:t>
          </a:r>
          <a:r>
            <a:rPr lang="en-US" dirty="0" err="1"/>
            <a:t>Floridi</a:t>
          </a:r>
          <a:r>
            <a:rPr lang="en-US" dirty="0"/>
            <a:t>, 2013;OECD, 2021; European </a:t>
          </a:r>
          <a:r>
            <a:rPr lang="en-US" dirty="0" err="1"/>
            <a:t>Commissin</a:t>
          </a:r>
          <a:r>
            <a:rPr lang="en-US" dirty="0"/>
            <a:t>, 2019)</a:t>
          </a:r>
        </a:p>
      </dgm:t>
    </dgm:pt>
    <dgm:pt modelId="{DE7FFD6A-7F93-4EEA-897F-1B7340FE2C31}" type="parTrans" cxnId="{83B51347-7E16-4642-92C5-9D8DF2DE0B24}">
      <dgm:prSet/>
      <dgm:spPr/>
      <dgm:t>
        <a:bodyPr/>
        <a:lstStyle/>
        <a:p>
          <a:endParaRPr lang="en-US"/>
        </a:p>
      </dgm:t>
    </dgm:pt>
    <dgm:pt modelId="{A4841270-2F6F-4F73-8AB5-3388DD36D298}" type="sibTrans" cxnId="{83B51347-7E16-4642-92C5-9D8DF2DE0B24}">
      <dgm:prSet/>
      <dgm:spPr/>
      <dgm:t>
        <a:bodyPr/>
        <a:lstStyle/>
        <a:p>
          <a:endParaRPr lang="en-US"/>
        </a:p>
      </dgm:t>
    </dgm:pt>
    <dgm:pt modelId="{43ECC3AB-D8C3-4A77-ADDA-251ED1E5B33E}">
      <dgm:prSet/>
      <dgm:spPr/>
      <dgm:t>
        <a:bodyPr/>
        <a:lstStyle/>
        <a:p>
          <a:r>
            <a:rPr lang="en-US" dirty="0"/>
            <a:t>Create transparent employee monitoring policies with consent and purpose limitation (Laudon &amp; Laudon, 2012). </a:t>
          </a:r>
        </a:p>
      </dgm:t>
    </dgm:pt>
    <dgm:pt modelId="{F67DEB20-1A56-4883-909F-BEC05FE2EEF9}" type="sibTrans" cxnId="{E644A4AF-019F-421C-AA90-5E05F8228565}">
      <dgm:prSet/>
      <dgm:spPr/>
      <dgm:t>
        <a:bodyPr/>
        <a:lstStyle/>
        <a:p>
          <a:endParaRPr lang="en-US"/>
        </a:p>
      </dgm:t>
    </dgm:pt>
    <dgm:pt modelId="{A69E456D-A867-4982-861C-6B3D24449F2B}" type="parTrans" cxnId="{E644A4AF-019F-421C-AA90-5E05F8228565}">
      <dgm:prSet/>
      <dgm:spPr/>
      <dgm:t>
        <a:bodyPr/>
        <a:lstStyle/>
        <a:p>
          <a:endParaRPr lang="en-US"/>
        </a:p>
      </dgm:t>
    </dgm:pt>
    <dgm:pt modelId="{D1B12A7F-46E4-42B9-BEC2-BB486ABD7F8E}" type="pres">
      <dgm:prSet presAssocID="{FEAEC488-AEB4-4000-8AB8-4328A74BC2B9}" presName="root" presStyleCnt="0">
        <dgm:presLayoutVars>
          <dgm:dir/>
          <dgm:resizeHandles val="exact"/>
        </dgm:presLayoutVars>
      </dgm:prSet>
      <dgm:spPr/>
    </dgm:pt>
    <dgm:pt modelId="{30A558F4-C9AE-4C54-8002-AC12C48D7634}" type="pres">
      <dgm:prSet presAssocID="{8D2ADEC0-4E5C-4011-906D-B8D171129AB9}" presName="compNode" presStyleCnt="0"/>
      <dgm:spPr/>
    </dgm:pt>
    <dgm:pt modelId="{ADBEAA78-C9D6-4CF3-B58E-5FDA8E6CE86A}" type="pres">
      <dgm:prSet presAssocID="{8D2ADEC0-4E5C-4011-906D-B8D171129AB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DDBC9EC8-D32E-4F4C-BAEA-F065E7A8C18D}" type="pres">
      <dgm:prSet presAssocID="{8D2ADEC0-4E5C-4011-906D-B8D171129AB9}" presName="spaceRect" presStyleCnt="0"/>
      <dgm:spPr/>
    </dgm:pt>
    <dgm:pt modelId="{ABDE79FF-07EB-4B6C-AD32-0BFF458825A1}" type="pres">
      <dgm:prSet presAssocID="{8D2ADEC0-4E5C-4011-906D-B8D171129AB9}" presName="textRect" presStyleLbl="revTx" presStyleIdx="0" presStyleCnt="4">
        <dgm:presLayoutVars>
          <dgm:chMax val="1"/>
          <dgm:chPref val="1"/>
        </dgm:presLayoutVars>
      </dgm:prSet>
      <dgm:spPr/>
    </dgm:pt>
    <dgm:pt modelId="{FFD5B581-6299-450E-92EF-F632B1AB39CF}" type="pres">
      <dgm:prSet presAssocID="{0EADB0EE-8359-44A9-957A-67873A5BEEAF}" presName="sibTrans" presStyleCnt="0"/>
      <dgm:spPr/>
    </dgm:pt>
    <dgm:pt modelId="{3450CBD4-C1C4-4947-A4E7-8BDFF030D377}" type="pres">
      <dgm:prSet presAssocID="{13AB99ED-23D1-4D29-A7B3-5704B221C4E0}" presName="compNode" presStyleCnt="0"/>
      <dgm:spPr/>
    </dgm:pt>
    <dgm:pt modelId="{D794CF1E-44F5-4EB5-87D2-1AE4F7F03391}" type="pres">
      <dgm:prSet presAssocID="{13AB99ED-23D1-4D29-A7B3-5704B221C4E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105F1B7E-07CD-46B8-B134-9E1B1B7BDF60}" type="pres">
      <dgm:prSet presAssocID="{13AB99ED-23D1-4D29-A7B3-5704B221C4E0}" presName="spaceRect" presStyleCnt="0"/>
      <dgm:spPr/>
    </dgm:pt>
    <dgm:pt modelId="{BC9DE172-AE9E-4898-B583-8855EBC7A716}" type="pres">
      <dgm:prSet presAssocID="{13AB99ED-23D1-4D29-A7B3-5704B221C4E0}" presName="textRect" presStyleLbl="revTx" presStyleIdx="1" presStyleCnt="4">
        <dgm:presLayoutVars>
          <dgm:chMax val="1"/>
          <dgm:chPref val="1"/>
        </dgm:presLayoutVars>
      </dgm:prSet>
      <dgm:spPr/>
    </dgm:pt>
    <dgm:pt modelId="{F62DDE98-121E-4C13-85F9-7A7E52C4DDED}" type="pres">
      <dgm:prSet presAssocID="{899CCE88-0E76-4BC9-94B7-E1E8B886A7D4}" presName="sibTrans" presStyleCnt="0"/>
      <dgm:spPr/>
    </dgm:pt>
    <dgm:pt modelId="{48607E1E-F991-47DF-BC28-192A17BF90E2}" type="pres">
      <dgm:prSet presAssocID="{43ECC3AB-D8C3-4A77-ADDA-251ED1E5B33E}" presName="compNode" presStyleCnt="0"/>
      <dgm:spPr/>
    </dgm:pt>
    <dgm:pt modelId="{F2E09FE2-25A2-49DE-A19A-BB330F39621F}" type="pres">
      <dgm:prSet presAssocID="{43ECC3AB-D8C3-4A77-ADDA-251ED1E5B3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3A59BAC2-BE8C-416D-85EF-EA67F887F3C2}" type="pres">
      <dgm:prSet presAssocID="{43ECC3AB-D8C3-4A77-ADDA-251ED1E5B33E}" presName="spaceRect" presStyleCnt="0"/>
      <dgm:spPr/>
    </dgm:pt>
    <dgm:pt modelId="{39659C22-FD49-4B14-AC3C-A936F0F22FF9}" type="pres">
      <dgm:prSet presAssocID="{43ECC3AB-D8C3-4A77-ADDA-251ED1E5B33E}" presName="textRect" presStyleLbl="revTx" presStyleIdx="2" presStyleCnt="4">
        <dgm:presLayoutVars>
          <dgm:chMax val="1"/>
          <dgm:chPref val="1"/>
        </dgm:presLayoutVars>
      </dgm:prSet>
      <dgm:spPr/>
    </dgm:pt>
    <dgm:pt modelId="{6506722D-B756-429E-B36B-B5C283805EBE}" type="pres">
      <dgm:prSet presAssocID="{F67DEB20-1A56-4883-909F-BEC05FE2EEF9}" presName="sibTrans" presStyleCnt="0"/>
      <dgm:spPr/>
    </dgm:pt>
    <dgm:pt modelId="{7365C5B8-6A48-4691-8E91-3AB0DF8451DD}" type="pres">
      <dgm:prSet presAssocID="{C20D6302-6C1F-455A-ADFF-EDA71224CF56}" presName="compNode" presStyleCnt="0"/>
      <dgm:spPr/>
    </dgm:pt>
    <dgm:pt modelId="{2D117032-5521-428F-A486-1DA5B306A589}" type="pres">
      <dgm:prSet presAssocID="{C20D6302-6C1F-455A-ADFF-EDA71224CF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B3FC90D0-C551-4722-B268-955CAEC45A26}" type="pres">
      <dgm:prSet presAssocID="{C20D6302-6C1F-455A-ADFF-EDA71224CF56}" presName="spaceRect" presStyleCnt="0"/>
      <dgm:spPr/>
    </dgm:pt>
    <dgm:pt modelId="{0F25FCCF-6793-44A9-AA45-F25BAF5506D1}" type="pres">
      <dgm:prSet presAssocID="{C20D6302-6C1F-455A-ADFF-EDA71224CF56}" presName="textRect" presStyleLbl="revTx" presStyleIdx="3" presStyleCnt="4">
        <dgm:presLayoutVars>
          <dgm:chMax val="1"/>
          <dgm:chPref val="1"/>
        </dgm:presLayoutVars>
      </dgm:prSet>
      <dgm:spPr/>
    </dgm:pt>
  </dgm:ptLst>
  <dgm:cxnLst>
    <dgm:cxn modelId="{77581521-5130-4175-80A7-C3B60F7BCA53}" type="presOf" srcId="{13AB99ED-23D1-4D29-A7B3-5704B221C4E0}" destId="{BC9DE172-AE9E-4898-B583-8855EBC7A716}" srcOrd="0" destOrd="0" presId="urn:microsoft.com/office/officeart/2018/2/layout/IconLabelList"/>
    <dgm:cxn modelId="{83B51347-7E16-4642-92C5-9D8DF2DE0B24}" srcId="{FEAEC488-AEB4-4000-8AB8-4328A74BC2B9}" destId="{C20D6302-6C1F-455A-ADFF-EDA71224CF56}" srcOrd="3" destOrd="0" parTransId="{DE7FFD6A-7F93-4EEA-897F-1B7340FE2C31}" sibTransId="{A4841270-2F6F-4F73-8AB5-3388DD36D298}"/>
    <dgm:cxn modelId="{6C08A174-1BE1-4849-B474-71D6FC3B7C48}" srcId="{FEAEC488-AEB4-4000-8AB8-4328A74BC2B9}" destId="{13AB99ED-23D1-4D29-A7B3-5704B221C4E0}" srcOrd="1" destOrd="0" parTransId="{FCCC54D9-FE5D-49BE-95E4-FF665D0259CB}" sibTransId="{899CCE88-0E76-4BC9-94B7-E1E8B886A7D4}"/>
    <dgm:cxn modelId="{6C175F56-B4CF-4F18-B377-DE27193034FC}" srcId="{FEAEC488-AEB4-4000-8AB8-4328A74BC2B9}" destId="{8D2ADEC0-4E5C-4011-906D-B8D171129AB9}" srcOrd="0" destOrd="0" parTransId="{4085D7BB-9DE9-4835-97DB-97C39F266DAF}" sibTransId="{0EADB0EE-8359-44A9-957A-67873A5BEEAF}"/>
    <dgm:cxn modelId="{A6ED9489-A90D-442A-ACA9-D6E60B279AC8}" type="presOf" srcId="{43ECC3AB-D8C3-4A77-ADDA-251ED1E5B33E}" destId="{39659C22-FD49-4B14-AC3C-A936F0F22FF9}" srcOrd="0" destOrd="0" presId="urn:microsoft.com/office/officeart/2018/2/layout/IconLabelList"/>
    <dgm:cxn modelId="{E644A4AF-019F-421C-AA90-5E05F8228565}" srcId="{FEAEC488-AEB4-4000-8AB8-4328A74BC2B9}" destId="{43ECC3AB-D8C3-4A77-ADDA-251ED1E5B33E}" srcOrd="2" destOrd="0" parTransId="{A69E456D-A867-4982-861C-6B3D24449F2B}" sibTransId="{F67DEB20-1A56-4883-909F-BEC05FE2EEF9}"/>
    <dgm:cxn modelId="{84E96FB4-34DE-43B3-B11A-B4EFF45A611B}" type="presOf" srcId="{FEAEC488-AEB4-4000-8AB8-4328A74BC2B9}" destId="{D1B12A7F-46E4-42B9-BEC2-BB486ABD7F8E}" srcOrd="0" destOrd="0" presId="urn:microsoft.com/office/officeart/2018/2/layout/IconLabelList"/>
    <dgm:cxn modelId="{B91C64E0-FF34-40EA-8012-7D89B49E400A}" type="presOf" srcId="{C20D6302-6C1F-455A-ADFF-EDA71224CF56}" destId="{0F25FCCF-6793-44A9-AA45-F25BAF5506D1}" srcOrd="0" destOrd="0" presId="urn:microsoft.com/office/officeart/2018/2/layout/IconLabelList"/>
    <dgm:cxn modelId="{6586DCFE-882A-4A12-AE53-7602D559654B}" type="presOf" srcId="{8D2ADEC0-4E5C-4011-906D-B8D171129AB9}" destId="{ABDE79FF-07EB-4B6C-AD32-0BFF458825A1}" srcOrd="0" destOrd="0" presId="urn:microsoft.com/office/officeart/2018/2/layout/IconLabelList"/>
    <dgm:cxn modelId="{C2A36FB4-537D-4FB9-AE9A-6FFB2B750925}" type="presParOf" srcId="{D1B12A7F-46E4-42B9-BEC2-BB486ABD7F8E}" destId="{30A558F4-C9AE-4C54-8002-AC12C48D7634}" srcOrd="0" destOrd="0" presId="urn:microsoft.com/office/officeart/2018/2/layout/IconLabelList"/>
    <dgm:cxn modelId="{CC5D71BB-BB11-4E8C-9F4F-311043AFD4B8}" type="presParOf" srcId="{30A558F4-C9AE-4C54-8002-AC12C48D7634}" destId="{ADBEAA78-C9D6-4CF3-B58E-5FDA8E6CE86A}" srcOrd="0" destOrd="0" presId="urn:microsoft.com/office/officeart/2018/2/layout/IconLabelList"/>
    <dgm:cxn modelId="{21259F5B-806F-45C2-859F-25E602EA0D8A}" type="presParOf" srcId="{30A558F4-C9AE-4C54-8002-AC12C48D7634}" destId="{DDBC9EC8-D32E-4F4C-BAEA-F065E7A8C18D}" srcOrd="1" destOrd="0" presId="urn:microsoft.com/office/officeart/2018/2/layout/IconLabelList"/>
    <dgm:cxn modelId="{A4F9B4BB-91B2-499C-BB28-5D822B6EECB7}" type="presParOf" srcId="{30A558F4-C9AE-4C54-8002-AC12C48D7634}" destId="{ABDE79FF-07EB-4B6C-AD32-0BFF458825A1}" srcOrd="2" destOrd="0" presId="urn:microsoft.com/office/officeart/2018/2/layout/IconLabelList"/>
    <dgm:cxn modelId="{FADAA992-93E0-4630-AB7E-F7E2F1378264}" type="presParOf" srcId="{D1B12A7F-46E4-42B9-BEC2-BB486ABD7F8E}" destId="{FFD5B581-6299-450E-92EF-F632B1AB39CF}" srcOrd="1" destOrd="0" presId="urn:microsoft.com/office/officeart/2018/2/layout/IconLabelList"/>
    <dgm:cxn modelId="{F0521451-1F59-4660-9954-E834AF8911C5}" type="presParOf" srcId="{D1B12A7F-46E4-42B9-BEC2-BB486ABD7F8E}" destId="{3450CBD4-C1C4-4947-A4E7-8BDFF030D377}" srcOrd="2" destOrd="0" presId="urn:microsoft.com/office/officeart/2018/2/layout/IconLabelList"/>
    <dgm:cxn modelId="{2F63BDD8-14B6-4C5E-A5EF-E800847EB81B}" type="presParOf" srcId="{3450CBD4-C1C4-4947-A4E7-8BDFF030D377}" destId="{D794CF1E-44F5-4EB5-87D2-1AE4F7F03391}" srcOrd="0" destOrd="0" presId="urn:microsoft.com/office/officeart/2018/2/layout/IconLabelList"/>
    <dgm:cxn modelId="{484C737C-D76C-44B5-85D9-443DF6DAF688}" type="presParOf" srcId="{3450CBD4-C1C4-4947-A4E7-8BDFF030D377}" destId="{105F1B7E-07CD-46B8-B134-9E1B1B7BDF60}" srcOrd="1" destOrd="0" presId="urn:microsoft.com/office/officeart/2018/2/layout/IconLabelList"/>
    <dgm:cxn modelId="{92D2CEFB-32D4-4857-A8AA-2CC85503A3F3}" type="presParOf" srcId="{3450CBD4-C1C4-4947-A4E7-8BDFF030D377}" destId="{BC9DE172-AE9E-4898-B583-8855EBC7A716}" srcOrd="2" destOrd="0" presId="urn:microsoft.com/office/officeart/2018/2/layout/IconLabelList"/>
    <dgm:cxn modelId="{5D4B78E3-D4A6-452A-B3B1-9C151434F5DC}" type="presParOf" srcId="{D1B12A7F-46E4-42B9-BEC2-BB486ABD7F8E}" destId="{F62DDE98-121E-4C13-85F9-7A7E52C4DDED}" srcOrd="3" destOrd="0" presId="urn:microsoft.com/office/officeart/2018/2/layout/IconLabelList"/>
    <dgm:cxn modelId="{91E466EA-E038-40C6-A071-A8B540AA9042}" type="presParOf" srcId="{D1B12A7F-46E4-42B9-BEC2-BB486ABD7F8E}" destId="{48607E1E-F991-47DF-BC28-192A17BF90E2}" srcOrd="4" destOrd="0" presId="urn:microsoft.com/office/officeart/2018/2/layout/IconLabelList"/>
    <dgm:cxn modelId="{F6B55A0C-5392-478D-B104-44F69E7D9E0B}" type="presParOf" srcId="{48607E1E-F991-47DF-BC28-192A17BF90E2}" destId="{F2E09FE2-25A2-49DE-A19A-BB330F39621F}" srcOrd="0" destOrd="0" presId="urn:microsoft.com/office/officeart/2018/2/layout/IconLabelList"/>
    <dgm:cxn modelId="{AB2BFD02-8FE6-4FDA-BC47-F5221472A2E9}" type="presParOf" srcId="{48607E1E-F991-47DF-BC28-192A17BF90E2}" destId="{3A59BAC2-BE8C-416D-85EF-EA67F887F3C2}" srcOrd="1" destOrd="0" presId="urn:microsoft.com/office/officeart/2018/2/layout/IconLabelList"/>
    <dgm:cxn modelId="{D56474A9-C7B6-4426-A85A-8998EB37C88B}" type="presParOf" srcId="{48607E1E-F991-47DF-BC28-192A17BF90E2}" destId="{39659C22-FD49-4B14-AC3C-A936F0F22FF9}" srcOrd="2" destOrd="0" presId="urn:microsoft.com/office/officeart/2018/2/layout/IconLabelList"/>
    <dgm:cxn modelId="{6BCFBC44-8C91-4406-856C-4C12A3DA3CDC}" type="presParOf" srcId="{D1B12A7F-46E4-42B9-BEC2-BB486ABD7F8E}" destId="{6506722D-B756-429E-B36B-B5C283805EBE}" srcOrd="5" destOrd="0" presId="urn:microsoft.com/office/officeart/2018/2/layout/IconLabelList"/>
    <dgm:cxn modelId="{54BEFDA7-F410-4715-980C-4367DFEB3969}" type="presParOf" srcId="{D1B12A7F-46E4-42B9-BEC2-BB486ABD7F8E}" destId="{7365C5B8-6A48-4691-8E91-3AB0DF8451DD}" srcOrd="6" destOrd="0" presId="urn:microsoft.com/office/officeart/2018/2/layout/IconLabelList"/>
    <dgm:cxn modelId="{64D3C23C-F3F1-47A2-B456-35970E0B60A2}" type="presParOf" srcId="{7365C5B8-6A48-4691-8E91-3AB0DF8451DD}" destId="{2D117032-5521-428F-A486-1DA5B306A589}" srcOrd="0" destOrd="0" presId="urn:microsoft.com/office/officeart/2018/2/layout/IconLabelList"/>
    <dgm:cxn modelId="{9D53B2D3-E076-4C4A-8EF9-47DE77D8A924}" type="presParOf" srcId="{7365C5B8-6A48-4691-8E91-3AB0DF8451DD}" destId="{B3FC90D0-C551-4722-B268-955CAEC45A26}" srcOrd="1" destOrd="0" presId="urn:microsoft.com/office/officeart/2018/2/layout/IconLabelList"/>
    <dgm:cxn modelId="{6A666542-FE5F-4798-9FD9-382EA508CDF2}" type="presParOf" srcId="{7365C5B8-6A48-4691-8E91-3AB0DF8451DD}" destId="{0F25FCCF-6793-44A9-AA45-F25BAF5506D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7349A8-3E98-4DEB-9600-7BB0F5838C0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71D29E-04AB-4C26-8B31-039BBA643423}">
      <dgm:prSet/>
      <dgm:spPr/>
      <dgm:t>
        <a:bodyPr/>
        <a:lstStyle/>
        <a:p>
          <a:pPr>
            <a:lnSpc>
              <a:spcPct val="100000"/>
            </a:lnSpc>
          </a:pPr>
          <a:r>
            <a:rPr lang="en-GB" dirty="0">
              <a:latin typeface="Aptos Display" panose="020F0302020204030204"/>
            </a:rPr>
            <a:t>Transaction Processing System(TPS)</a:t>
          </a:r>
          <a:r>
            <a:rPr lang="en-GB" dirty="0"/>
            <a:t> + </a:t>
          </a:r>
          <a:r>
            <a:rPr lang="en-GB" dirty="0">
              <a:latin typeface="Aptos Display" panose="020F0302020204030204"/>
            </a:rPr>
            <a:t>Management Information System(MIS)</a:t>
          </a:r>
          <a:r>
            <a:rPr lang="en-GB" dirty="0"/>
            <a:t> → short-term efficiency &amp; </a:t>
          </a:r>
          <a:r>
            <a:rPr lang="en-GB" dirty="0">
              <a:latin typeface="Aptos Display" panose="020F0302020204030204"/>
            </a:rPr>
            <a:t>decision-making. (Bourgeois et al., 2019)</a:t>
          </a:r>
          <a:endParaRPr lang="en-US" dirty="0"/>
        </a:p>
      </dgm:t>
    </dgm:pt>
    <dgm:pt modelId="{7596921A-8ACA-4FBD-8D62-B2B476948FBC}" type="parTrans" cxnId="{1B1091B7-C865-457B-BB28-2F8E54206864}">
      <dgm:prSet/>
      <dgm:spPr/>
      <dgm:t>
        <a:bodyPr/>
        <a:lstStyle/>
        <a:p>
          <a:endParaRPr lang="en-US"/>
        </a:p>
      </dgm:t>
    </dgm:pt>
    <dgm:pt modelId="{DB1131FC-FB9B-4197-A44F-1F0D81F30F90}" type="sibTrans" cxnId="{1B1091B7-C865-457B-BB28-2F8E54206864}">
      <dgm:prSet/>
      <dgm:spPr/>
      <dgm:t>
        <a:bodyPr/>
        <a:lstStyle/>
        <a:p>
          <a:endParaRPr lang="en-US"/>
        </a:p>
      </dgm:t>
    </dgm:pt>
    <dgm:pt modelId="{2E960BEE-F40A-4E5D-AA65-33A062229943}">
      <dgm:prSet/>
      <dgm:spPr/>
      <dgm:t>
        <a:bodyPr/>
        <a:lstStyle/>
        <a:p>
          <a:pPr>
            <a:lnSpc>
              <a:spcPct val="100000"/>
            </a:lnSpc>
          </a:pPr>
          <a:r>
            <a:rPr lang="en-GB" dirty="0">
              <a:latin typeface="Aptos Display" panose="020F0302020204030204"/>
            </a:rPr>
            <a:t>Enterprise Resource Planning(ERP)</a:t>
          </a:r>
          <a:r>
            <a:rPr lang="en-GB" dirty="0"/>
            <a:t> → long-term integration</a:t>
          </a:r>
          <a:r>
            <a:rPr lang="en-GB" dirty="0">
              <a:latin typeface="Aptos Display" panose="020F0302020204030204"/>
            </a:rPr>
            <a:t>, </a:t>
          </a:r>
          <a:r>
            <a:rPr lang="en-US" dirty="0">
              <a:latin typeface="Calibri"/>
              <a:ea typeface="Calibri"/>
              <a:cs typeface="Calibri"/>
            </a:rPr>
            <a:t>ERP links finance, HR, supply chain, and customer service into one system. (Al-Shami et al., 2020)</a:t>
          </a:r>
          <a:endParaRPr lang="en-US" dirty="0"/>
        </a:p>
      </dgm:t>
    </dgm:pt>
    <dgm:pt modelId="{8E4DECAC-D6D7-4C90-B670-7C75DF9A2BE4}" type="parTrans" cxnId="{C2E1339D-99B3-4C0A-8D65-028F6D9DDA29}">
      <dgm:prSet/>
      <dgm:spPr/>
      <dgm:t>
        <a:bodyPr/>
        <a:lstStyle/>
        <a:p>
          <a:endParaRPr lang="en-US"/>
        </a:p>
      </dgm:t>
    </dgm:pt>
    <dgm:pt modelId="{F71349D0-EFF5-42D8-AB86-619080523382}" type="sibTrans" cxnId="{C2E1339D-99B3-4C0A-8D65-028F6D9DDA29}">
      <dgm:prSet/>
      <dgm:spPr/>
      <dgm:t>
        <a:bodyPr/>
        <a:lstStyle/>
        <a:p>
          <a:endParaRPr lang="en-US"/>
        </a:p>
      </dgm:t>
    </dgm:pt>
    <dgm:pt modelId="{8F9606EB-009C-4272-A52B-BC76D4BFA632}">
      <dgm:prSet/>
      <dgm:spPr/>
      <dgm:t>
        <a:bodyPr/>
        <a:lstStyle/>
        <a:p>
          <a:pPr>
            <a:lnSpc>
              <a:spcPct val="100000"/>
            </a:lnSpc>
          </a:pPr>
          <a:r>
            <a:rPr lang="en-GB" dirty="0"/>
            <a:t>Governance </a:t>
          </a:r>
          <a:r>
            <a:rPr lang="en-GB" dirty="0">
              <a:latin typeface="Aptos Display" panose="020F0302020204030204"/>
            </a:rPr>
            <a:t>always</a:t>
          </a:r>
          <a:r>
            <a:rPr lang="en-GB" dirty="0"/>
            <a:t>→ compliance &amp; ethics</a:t>
          </a:r>
          <a:r>
            <a:rPr lang="en-GB" dirty="0">
              <a:latin typeface="Aptos Display" panose="020F0302020204030204"/>
            </a:rPr>
            <a:t>, </a:t>
          </a:r>
          <a:r>
            <a:rPr lang="en-US" dirty="0">
              <a:latin typeface="Calibri"/>
              <a:ea typeface="Calibri"/>
              <a:cs typeface="Calibri"/>
            </a:rPr>
            <a:t>This means following rules like </a:t>
          </a:r>
          <a:r>
            <a:rPr lang="en-US" b="1" dirty="0">
              <a:latin typeface="Calibri"/>
              <a:ea typeface="Calibri"/>
              <a:cs typeface="Calibri"/>
            </a:rPr>
            <a:t>GDPR</a:t>
          </a:r>
          <a:r>
            <a:rPr lang="en-US" dirty="0">
              <a:latin typeface="Calibri"/>
              <a:ea typeface="Calibri"/>
              <a:cs typeface="Calibri"/>
            </a:rPr>
            <a:t> for data privacy, keeping systems safe from cyberattacks, and using technology in a fair way. (Von Solms &amp; Van Niekerk, 2013)</a:t>
          </a:r>
          <a:endParaRPr lang="en-US" dirty="0"/>
        </a:p>
      </dgm:t>
    </dgm:pt>
    <dgm:pt modelId="{5DB5F183-97A0-45B0-BCA5-3B253DF19DBA}" type="parTrans" cxnId="{0F4F77DA-4232-428C-A7BD-B4DFBDB22EAF}">
      <dgm:prSet/>
      <dgm:spPr/>
      <dgm:t>
        <a:bodyPr/>
        <a:lstStyle/>
        <a:p>
          <a:endParaRPr lang="en-US"/>
        </a:p>
      </dgm:t>
    </dgm:pt>
    <dgm:pt modelId="{25033BA7-0645-4B38-8108-7E5022F6AA7F}" type="sibTrans" cxnId="{0F4F77DA-4232-428C-A7BD-B4DFBDB22EAF}">
      <dgm:prSet/>
      <dgm:spPr/>
      <dgm:t>
        <a:bodyPr/>
        <a:lstStyle/>
        <a:p>
          <a:endParaRPr lang="en-US"/>
        </a:p>
      </dgm:t>
    </dgm:pt>
    <dgm:pt modelId="{6CAE5179-89C2-4E61-B895-F4A66950F802}" type="pres">
      <dgm:prSet presAssocID="{877349A8-3E98-4DEB-9600-7BB0F5838C02}" presName="root" presStyleCnt="0">
        <dgm:presLayoutVars>
          <dgm:dir/>
          <dgm:resizeHandles val="exact"/>
        </dgm:presLayoutVars>
      </dgm:prSet>
      <dgm:spPr/>
    </dgm:pt>
    <dgm:pt modelId="{F7332EAF-A3B2-4AD1-8366-93BFB3F7930B}" type="pres">
      <dgm:prSet presAssocID="{3671D29E-04AB-4C26-8B31-039BBA643423}" presName="compNode" presStyleCnt="0"/>
      <dgm:spPr/>
    </dgm:pt>
    <dgm:pt modelId="{A2843B48-6E83-4943-8E06-89664F894796}" type="pres">
      <dgm:prSet presAssocID="{3671D29E-04AB-4C26-8B31-039BBA643423}" presName="bgRect" presStyleLbl="bgShp" presStyleIdx="0" presStyleCnt="3"/>
      <dgm:spPr/>
    </dgm:pt>
    <dgm:pt modelId="{288F0F9D-2A69-4781-A0D6-F2B657FF4109}" type="pres">
      <dgm:prSet presAssocID="{3671D29E-04AB-4C26-8B31-039BBA6434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86D9874-04C7-4A25-82F0-CCC5766693DE}" type="pres">
      <dgm:prSet presAssocID="{3671D29E-04AB-4C26-8B31-039BBA643423}" presName="spaceRect" presStyleCnt="0"/>
      <dgm:spPr/>
    </dgm:pt>
    <dgm:pt modelId="{8D02CF8C-3107-4CF0-B998-7D24DF32B83F}" type="pres">
      <dgm:prSet presAssocID="{3671D29E-04AB-4C26-8B31-039BBA643423}" presName="parTx" presStyleLbl="revTx" presStyleIdx="0" presStyleCnt="3">
        <dgm:presLayoutVars>
          <dgm:chMax val="0"/>
          <dgm:chPref val="0"/>
        </dgm:presLayoutVars>
      </dgm:prSet>
      <dgm:spPr/>
    </dgm:pt>
    <dgm:pt modelId="{592AE69C-8EB8-4FAC-B525-5966F5FFE524}" type="pres">
      <dgm:prSet presAssocID="{DB1131FC-FB9B-4197-A44F-1F0D81F30F90}" presName="sibTrans" presStyleCnt="0"/>
      <dgm:spPr/>
    </dgm:pt>
    <dgm:pt modelId="{64DECA2C-EB8F-4415-922E-F930C7D28118}" type="pres">
      <dgm:prSet presAssocID="{2E960BEE-F40A-4E5D-AA65-33A062229943}" presName="compNode" presStyleCnt="0"/>
      <dgm:spPr/>
    </dgm:pt>
    <dgm:pt modelId="{1255E6A0-4122-43EE-B73D-8141579B862F}" type="pres">
      <dgm:prSet presAssocID="{2E960BEE-F40A-4E5D-AA65-33A062229943}" presName="bgRect" presStyleLbl="bgShp" presStyleIdx="1" presStyleCnt="3"/>
      <dgm:spPr/>
    </dgm:pt>
    <dgm:pt modelId="{0E71A849-A161-46E4-83CE-2E827250BD6B}" type="pres">
      <dgm:prSet presAssocID="{2E960BEE-F40A-4E5D-AA65-33A06222994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00730F14-B472-44F3-9899-A02789575EBA}" type="pres">
      <dgm:prSet presAssocID="{2E960BEE-F40A-4E5D-AA65-33A062229943}" presName="spaceRect" presStyleCnt="0"/>
      <dgm:spPr/>
    </dgm:pt>
    <dgm:pt modelId="{9090F9D6-AA0A-452F-B158-2564FBB3AACA}" type="pres">
      <dgm:prSet presAssocID="{2E960BEE-F40A-4E5D-AA65-33A062229943}" presName="parTx" presStyleLbl="revTx" presStyleIdx="1" presStyleCnt="3">
        <dgm:presLayoutVars>
          <dgm:chMax val="0"/>
          <dgm:chPref val="0"/>
        </dgm:presLayoutVars>
      </dgm:prSet>
      <dgm:spPr/>
    </dgm:pt>
    <dgm:pt modelId="{1068C9CB-F4C8-4826-95C4-D36848993D79}" type="pres">
      <dgm:prSet presAssocID="{F71349D0-EFF5-42D8-AB86-619080523382}" presName="sibTrans" presStyleCnt="0"/>
      <dgm:spPr/>
    </dgm:pt>
    <dgm:pt modelId="{9EE9539D-2BE3-481E-8683-14BA0723C810}" type="pres">
      <dgm:prSet presAssocID="{8F9606EB-009C-4272-A52B-BC76D4BFA632}" presName="compNode" presStyleCnt="0"/>
      <dgm:spPr/>
    </dgm:pt>
    <dgm:pt modelId="{C0D63D31-79A8-4815-8BDE-A452432DD778}" type="pres">
      <dgm:prSet presAssocID="{8F9606EB-009C-4272-A52B-BC76D4BFA632}" presName="bgRect" presStyleLbl="bgShp" presStyleIdx="2" presStyleCnt="3"/>
      <dgm:spPr/>
    </dgm:pt>
    <dgm:pt modelId="{C694796D-83FB-46CF-A4DA-3033B6A83B4A}" type="pres">
      <dgm:prSet presAssocID="{8F9606EB-009C-4272-A52B-BC76D4BFA6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6B053D92-BE07-4679-9009-889F9835FDD3}" type="pres">
      <dgm:prSet presAssocID="{8F9606EB-009C-4272-A52B-BC76D4BFA632}" presName="spaceRect" presStyleCnt="0"/>
      <dgm:spPr/>
    </dgm:pt>
    <dgm:pt modelId="{F8A390B1-8019-4027-8D7D-BF766B054B8B}" type="pres">
      <dgm:prSet presAssocID="{8F9606EB-009C-4272-A52B-BC76D4BFA632}" presName="parTx" presStyleLbl="revTx" presStyleIdx="2" presStyleCnt="3">
        <dgm:presLayoutVars>
          <dgm:chMax val="0"/>
          <dgm:chPref val="0"/>
        </dgm:presLayoutVars>
      </dgm:prSet>
      <dgm:spPr/>
    </dgm:pt>
  </dgm:ptLst>
  <dgm:cxnLst>
    <dgm:cxn modelId="{64231B05-99F3-41F1-A740-70CBB4180FE3}" type="presOf" srcId="{8F9606EB-009C-4272-A52B-BC76D4BFA632}" destId="{F8A390B1-8019-4027-8D7D-BF766B054B8B}" srcOrd="0" destOrd="0" presId="urn:microsoft.com/office/officeart/2018/2/layout/IconVerticalSolidList"/>
    <dgm:cxn modelId="{085FEC09-2D4D-41A9-8EBF-865C03146BBA}" type="presOf" srcId="{2E960BEE-F40A-4E5D-AA65-33A062229943}" destId="{9090F9D6-AA0A-452F-B158-2564FBB3AACA}" srcOrd="0" destOrd="0" presId="urn:microsoft.com/office/officeart/2018/2/layout/IconVerticalSolidList"/>
    <dgm:cxn modelId="{39CB958A-8EFD-47AC-BA23-5C8401E43EB2}" type="presOf" srcId="{877349A8-3E98-4DEB-9600-7BB0F5838C02}" destId="{6CAE5179-89C2-4E61-B895-F4A66950F802}" srcOrd="0" destOrd="0" presId="urn:microsoft.com/office/officeart/2018/2/layout/IconVerticalSolidList"/>
    <dgm:cxn modelId="{C2E1339D-99B3-4C0A-8D65-028F6D9DDA29}" srcId="{877349A8-3E98-4DEB-9600-7BB0F5838C02}" destId="{2E960BEE-F40A-4E5D-AA65-33A062229943}" srcOrd="1" destOrd="0" parTransId="{8E4DECAC-D6D7-4C90-B670-7C75DF9A2BE4}" sibTransId="{F71349D0-EFF5-42D8-AB86-619080523382}"/>
    <dgm:cxn modelId="{1B1091B7-C865-457B-BB28-2F8E54206864}" srcId="{877349A8-3E98-4DEB-9600-7BB0F5838C02}" destId="{3671D29E-04AB-4C26-8B31-039BBA643423}" srcOrd="0" destOrd="0" parTransId="{7596921A-8ACA-4FBD-8D62-B2B476948FBC}" sibTransId="{DB1131FC-FB9B-4197-A44F-1F0D81F30F90}"/>
    <dgm:cxn modelId="{0F4F77DA-4232-428C-A7BD-B4DFBDB22EAF}" srcId="{877349A8-3E98-4DEB-9600-7BB0F5838C02}" destId="{8F9606EB-009C-4272-A52B-BC76D4BFA632}" srcOrd="2" destOrd="0" parTransId="{5DB5F183-97A0-45B0-BCA5-3B253DF19DBA}" sibTransId="{25033BA7-0645-4B38-8108-7E5022F6AA7F}"/>
    <dgm:cxn modelId="{A533C5F3-6811-4C4C-9CB7-F080E14D8F45}" type="presOf" srcId="{3671D29E-04AB-4C26-8B31-039BBA643423}" destId="{8D02CF8C-3107-4CF0-B998-7D24DF32B83F}" srcOrd="0" destOrd="0" presId="urn:microsoft.com/office/officeart/2018/2/layout/IconVerticalSolidList"/>
    <dgm:cxn modelId="{D2CAB154-37AB-4C54-A57C-D33355226FCA}" type="presParOf" srcId="{6CAE5179-89C2-4E61-B895-F4A66950F802}" destId="{F7332EAF-A3B2-4AD1-8366-93BFB3F7930B}" srcOrd="0" destOrd="0" presId="urn:microsoft.com/office/officeart/2018/2/layout/IconVerticalSolidList"/>
    <dgm:cxn modelId="{2C512840-A1BB-4AF1-9A22-27CAB5A54A8D}" type="presParOf" srcId="{F7332EAF-A3B2-4AD1-8366-93BFB3F7930B}" destId="{A2843B48-6E83-4943-8E06-89664F894796}" srcOrd="0" destOrd="0" presId="urn:microsoft.com/office/officeart/2018/2/layout/IconVerticalSolidList"/>
    <dgm:cxn modelId="{64F38F75-821D-4C43-9A89-72E0996ABE46}" type="presParOf" srcId="{F7332EAF-A3B2-4AD1-8366-93BFB3F7930B}" destId="{288F0F9D-2A69-4781-A0D6-F2B657FF4109}" srcOrd="1" destOrd="0" presId="urn:microsoft.com/office/officeart/2018/2/layout/IconVerticalSolidList"/>
    <dgm:cxn modelId="{047AA34D-97D9-449C-9840-F65CB9AAEE01}" type="presParOf" srcId="{F7332EAF-A3B2-4AD1-8366-93BFB3F7930B}" destId="{D86D9874-04C7-4A25-82F0-CCC5766693DE}" srcOrd="2" destOrd="0" presId="urn:microsoft.com/office/officeart/2018/2/layout/IconVerticalSolidList"/>
    <dgm:cxn modelId="{242188C4-0431-4E80-8D6A-ABE35E5EC625}" type="presParOf" srcId="{F7332EAF-A3B2-4AD1-8366-93BFB3F7930B}" destId="{8D02CF8C-3107-4CF0-B998-7D24DF32B83F}" srcOrd="3" destOrd="0" presId="urn:microsoft.com/office/officeart/2018/2/layout/IconVerticalSolidList"/>
    <dgm:cxn modelId="{F6EB4AEE-0DF8-4ECF-88FA-90B7A12B0D02}" type="presParOf" srcId="{6CAE5179-89C2-4E61-B895-F4A66950F802}" destId="{592AE69C-8EB8-4FAC-B525-5966F5FFE524}" srcOrd="1" destOrd="0" presId="urn:microsoft.com/office/officeart/2018/2/layout/IconVerticalSolidList"/>
    <dgm:cxn modelId="{3E0F9BF7-30B5-490F-8A14-B75336AC381C}" type="presParOf" srcId="{6CAE5179-89C2-4E61-B895-F4A66950F802}" destId="{64DECA2C-EB8F-4415-922E-F930C7D28118}" srcOrd="2" destOrd="0" presId="urn:microsoft.com/office/officeart/2018/2/layout/IconVerticalSolidList"/>
    <dgm:cxn modelId="{C6B08ECC-12CB-4C17-AD88-A35529CB5E39}" type="presParOf" srcId="{64DECA2C-EB8F-4415-922E-F930C7D28118}" destId="{1255E6A0-4122-43EE-B73D-8141579B862F}" srcOrd="0" destOrd="0" presId="urn:microsoft.com/office/officeart/2018/2/layout/IconVerticalSolidList"/>
    <dgm:cxn modelId="{B1E417FA-C937-4076-AFC7-D7C6647EF7DA}" type="presParOf" srcId="{64DECA2C-EB8F-4415-922E-F930C7D28118}" destId="{0E71A849-A161-46E4-83CE-2E827250BD6B}" srcOrd="1" destOrd="0" presId="urn:microsoft.com/office/officeart/2018/2/layout/IconVerticalSolidList"/>
    <dgm:cxn modelId="{79702B6F-BA26-479A-8B8C-7651402D7F15}" type="presParOf" srcId="{64DECA2C-EB8F-4415-922E-F930C7D28118}" destId="{00730F14-B472-44F3-9899-A02789575EBA}" srcOrd="2" destOrd="0" presId="urn:microsoft.com/office/officeart/2018/2/layout/IconVerticalSolidList"/>
    <dgm:cxn modelId="{DCCBA814-D787-4227-8D5B-6DB2ED489CF0}" type="presParOf" srcId="{64DECA2C-EB8F-4415-922E-F930C7D28118}" destId="{9090F9D6-AA0A-452F-B158-2564FBB3AACA}" srcOrd="3" destOrd="0" presId="urn:microsoft.com/office/officeart/2018/2/layout/IconVerticalSolidList"/>
    <dgm:cxn modelId="{A13F478B-18E5-4B37-AB3E-94521156DA03}" type="presParOf" srcId="{6CAE5179-89C2-4E61-B895-F4A66950F802}" destId="{1068C9CB-F4C8-4826-95C4-D36848993D79}" srcOrd="3" destOrd="0" presId="urn:microsoft.com/office/officeart/2018/2/layout/IconVerticalSolidList"/>
    <dgm:cxn modelId="{97DA87A7-461B-47EA-8B40-4EE457766F15}" type="presParOf" srcId="{6CAE5179-89C2-4E61-B895-F4A66950F802}" destId="{9EE9539D-2BE3-481E-8683-14BA0723C810}" srcOrd="4" destOrd="0" presId="urn:microsoft.com/office/officeart/2018/2/layout/IconVerticalSolidList"/>
    <dgm:cxn modelId="{E85E0899-7C59-477C-9F00-CA13553B775A}" type="presParOf" srcId="{9EE9539D-2BE3-481E-8683-14BA0723C810}" destId="{C0D63D31-79A8-4815-8BDE-A452432DD778}" srcOrd="0" destOrd="0" presId="urn:microsoft.com/office/officeart/2018/2/layout/IconVerticalSolidList"/>
    <dgm:cxn modelId="{536E2C23-AC68-4830-9CBB-E62A03D6F829}" type="presParOf" srcId="{9EE9539D-2BE3-481E-8683-14BA0723C810}" destId="{C694796D-83FB-46CF-A4DA-3033B6A83B4A}" srcOrd="1" destOrd="0" presId="urn:microsoft.com/office/officeart/2018/2/layout/IconVerticalSolidList"/>
    <dgm:cxn modelId="{E3B5EB52-9146-4E18-932B-975D72FE1143}" type="presParOf" srcId="{9EE9539D-2BE3-481E-8683-14BA0723C810}" destId="{6B053D92-BE07-4679-9009-889F9835FDD3}" srcOrd="2" destOrd="0" presId="urn:microsoft.com/office/officeart/2018/2/layout/IconVerticalSolidList"/>
    <dgm:cxn modelId="{2495248B-B7A1-4055-B4DB-0F5BED9CEEDE}" type="presParOf" srcId="{9EE9539D-2BE3-481E-8683-14BA0723C810}" destId="{F8A390B1-8019-4027-8D7D-BF766B054B8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8DBFD-8D3E-4240-9392-147E53B4AC15}">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858C07-0D08-442C-A0B2-C47602B5E650}">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D1EAC-F87D-4D7B-B352-F29BBDC47F31}">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Transaction Processing System (TPS)→ </a:t>
          </a:r>
          <a:r>
            <a:rPr lang="en-GB" sz="1600" kern="1200" dirty="0">
              <a:latin typeface="Aptos Display" panose="020F0302020204030204"/>
            </a:rPr>
            <a:t>Daily</a:t>
          </a:r>
          <a:r>
            <a:rPr lang="en-GB" sz="1600" kern="1200" dirty="0"/>
            <a:t> transactions (POS, payroll</a:t>
          </a:r>
          <a:r>
            <a:rPr lang="en-GB" sz="1600" kern="1200" dirty="0">
              <a:latin typeface="Aptos Display" panose="020F0302020204030204"/>
            </a:rPr>
            <a:t>). </a:t>
          </a:r>
          <a:r>
            <a:rPr lang="en-US" sz="1600" kern="1200" dirty="0">
              <a:latin typeface="Calibri"/>
              <a:ea typeface="Calibri"/>
              <a:cs typeface="Calibri"/>
            </a:rPr>
            <a:t>TPS handles routine operations, like supermarket checkouts like Point of Sale(POS). (</a:t>
          </a:r>
          <a:r>
            <a:rPr lang="en-US" sz="1600" kern="1200" dirty="0" err="1">
              <a:latin typeface="Calibri"/>
              <a:ea typeface="Calibri"/>
              <a:cs typeface="Calibri"/>
            </a:rPr>
            <a:t>Borgeois</a:t>
          </a:r>
          <a:r>
            <a:rPr lang="en-US" sz="1600" kern="1200" dirty="0">
              <a:latin typeface="Calibri"/>
              <a:ea typeface="Calibri"/>
              <a:cs typeface="Calibri"/>
            </a:rPr>
            <a:t> et al., 2019)</a:t>
          </a:r>
          <a:endParaRPr lang="en-US" sz="1600" kern="1200" dirty="0"/>
        </a:p>
      </dsp:txBody>
      <dsp:txXfrm>
        <a:off x="1844034" y="682"/>
        <a:ext cx="4401230" cy="1596566"/>
      </dsp:txXfrm>
    </dsp:sp>
    <dsp:sp modelId="{2A56D89E-40CB-4443-B238-10F3D174A042}">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DF018B-9462-4F3A-8A93-30949B7BEF1B}">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C87115-AFCB-4269-A90F-509866B805A8}">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Management Information System (MIS)→ </a:t>
          </a:r>
          <a:r>
            <a:rPr lang="en-GB" sz="1600" kern="1200" dirty="0">
              <a:latin typeface="Aptos Display" panose="020F0302020204030204"/>
            </a:rPr>
            <a:t>Takes the data and reports</a:t>
          </a:r>
          <a:r>
            <a:rPr lang="en-GB" sz="1600" kern="1200" dirty="0"/>
            <a:t> for managers. (Laudon &amp; Laudon, 2012)</a:t>
          </a:r>
          <a:endParaRPr lang="en-US" sz="1600" kern="1200" dirty="0"/>
        </a:p>
      </dsp:txBody>
      <dsp:txXfrm>
        <a:off x="1844034" y="1996390"/>
        <a:ext cx="4401230" cy="1596566"/>
      </dsp:txXfrm>
    </dsp:sp>
    <dsp:sp modelId="{99FD792A-14C1-4BBD-B33B-1850BEC07311}">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AA21F-ACB6-471A-AE83-059840928854}">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A19DA-37F9-4F6C-8A04-540F5842201B}">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Enterprise Resource Planning (ERP)→ integrates </a:t>
          </a:r>
          <a:r>
            <a:rPr lang="en-GB" sz="1600" kern="1200" dirty="0">
              <a:latin typeface="Aptos Display" panose="020F0302020204030204"/>
            </a:rPr>
            <a:t>all departments like finance, HR and supply chain into one big system. (Sengupta, 2015: Al-Shami et al., 2020)</a:t>
          </a:r>
          <a:endParaRPr lang="en-US" sz="1600" kern="1200" dirty="0"/>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EAA78-C9D6-4CF3-B58E-5FDA8E6CE86A}">
      <dsp:nvSpPr>
        <dsp:cNvPr id="0" name=""/>
        <dsp:cNvSpPr/>
      </dsp:nvSpPr>
      <dsp:spPr>
        <a:xfrm>
          <a:off x="1078918" y="594089"/>
          <a:ext cx="930634" cy="930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DE79FF-07EB-4B6C-AD32-0BFF458825A1}">
      <dsp:nvSpPr>
        <dsp:cNvPr id="0" name=""/>
        <dsp:cNvSpPr/>
      </dsp:nvSpPr>
      <dsp:spPr>
        <a:xfrm>
          <a:off x="510197" y="1828312"/>
          <a:ext cx="2068076"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Establish clear data governance frameworks and ensure GDPR compliance (Martin &amp; Murphy, 2017)</a:t>
          </a:r>
        </a:p>
      </dsp:txBody>
      <dsp:txXfrm>
        <a:off x="510197" y="1828312"/>
        <a:ext cx="2068076" cy="787500"/>
      </dsp:txXfrm>
    </dsp:sp>
    <dsp:sp modelId="{D794CF1E-44F5-4EB5-87D2-1AE4F7F03391}">
      <dsp:nvSpPr>
        <dsp:cNvPr id="0" name=""/>
        <dsp:cNvSpPr/>
      </dsp:nvSpPr>
      <dsp:spPr>
        <a:xfrm>
          <a:off x="3508908" y="594089"/>
          <a:ext cx="930634" cy="930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DE172-AE9E-4898-B583-8855EBC7A716}">
      <dsp:nvSpPr>
        <dsp:cNvPr id="0" name=""/>
        <dsp:cNvSpPr/>
      </dsp:nvSpPr>
      <dsp:spPr>
        <a:xfrm>
          <a:off x="2940187" y="1828312"/>
          <a:ext cx="2068076"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Implement cybersecurity training and protocols to reduce human error (Von Solms &amp; Van Niekerk, 2013)</a:t>
          </a:r>
        </a:p>
      </dsp:txBody>
      <dsp:txXfrm>
        <a:off x="2940187" y="1828312"/>
        <a:ext cx="2068076" cy="787500"/>
      </dsp:txXfrm>
    </dsp:sp>
    <dsp:sp modelId="{F2E09FE2-25A2-49DE-A19A-BB330F39621F}">
      <dsp:nvSpPr>
        <dsp:cNvPr id="0" name=""/>
        <dsp:cNvSpPr/>
      </dsp:nvSpPr>
      <dsp:spPr>
        <a:xfrm>
          <a:off x="5938897" y="594089"/>
          <a:ext cx="930634" cy="9306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59C22-FD49-4B14-AC3C-A936F0F22FF9}">
      <dsp:nvSpPr>
        <dsp:cNvPr id="0" name=""/>
        <dsp:cNvSpPr/>
      </dsp:nvSpPr>
      <dsp:spPr>
        <a:xfrm>
          <a:off x="5370176" y="1828312"/>
          <a:ext cx="2068076"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Create transparent employee monitoring policies with consent and purpose limitation (Laudon &amp; Laudon, 2012). </a:t>
          </a:r>
        </a:p>
      </dsp:txBody>
      <dsp:txXfrm>
        <a:off x="5370176" y="1828312"/>
        <a:ext cx="2068076" cy="787500"/>
      </dsp:txXfrm>
    </dsp:sp>
    <dsp:sp modelId="{2D117032-5521-428F-A486-1DA5B306A589}">
      <dsp:nvSpPr>
        <dsp:cNvPr id="0" name=""/>
        <dsp:cNvSpPr/>
      </dsp:nvSpPr>
      <dsp:spPr>
        <a:xfrm>
          <a:off x="8368887" y="594089"/>
          <a:ext cx="930634" cy="9306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25FCCF-6793-44A9-AA45-F25BAF5506D1}">
      <dsp:nvSpPr>
        <dsp:cNvPr id="0" name=""/>
        <dsp:cNvSpPr/>
      </dsp:nvSpPr>
      <dsp:spPr>
        <a:xfrm>
          <a:off x="7800166" y="1828312"/>
          <a:ext cx="2068076"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Embed AI Fairness and accountability principles to reduce bias (</a:t>
          </a:r>
          <a:r>
            <a:rPr lang="en-US" sz="1100" kern="1200" dirty="0" err="1"/>
            <a:t>Floridi</a:t>
          </a:r>
          <a:r>
            <a:rPr lang="en-US" sz="1100" kern="1200" dirty="0"/>
            <a:t>, 2013;OECD, 2021; European </a:t>
          </a:r>
          <a:r>
            <a:rPr lang="en-US" sz="1100" kern="1200" dirty="0" err="1"/>
            <a:t>Commissin</a:t>
          </a:r>
          <a:r>
            <a:rPr lang="en-US" sz="1100" kern="1200" dirty="0"/>
            <a:t>, 2019)</a:t>
          </a:r>
        </a:p>
      </dsp:txBody>
      <dsp:txXfrm>
        <a:off x="7800166" y="1828312"/>
        <a:ext cx="2068076" cy="78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43B48-6E83-4943-8E06-89664F894796}">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F0F9D-2A69-4781-A0D6-F2B657FF4109}">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02CF8C-3107-4CF0-B998-7D24DF32B83F}">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ptos Display" panose="020F0302020204030204"/>
            </a:rPr>
            <a:t>Transaction Processing System(TPS)</a:t>
          </a:r>
          <a:r>
            <a:rPr lang="en-GB" sz="1600" kern="1200" dirty="0"/>
            <a:t> + </a:t>
          </a:r>
          <a:r>
            <a:rPr lang="en-GB" sz="1600" kern="1200" dirty="0">
              <a:latin typeface="Aptos Display" panose="020F0302020204030204"/>
            </a:rPr>
            <a:t>Management Information System(MIS)</a:t>
          </a:r>
          <a:r>
            <a:rPr lang="en-GB" sz="1600" kern="1200" dirty="0"/>
            <a:t> → short-term efficiency &amp; </a:t>
          </a:r>
          <a:r>
            <a:rPr lang="en-GB" sz="1600" kern="1200" dirty="0">
              <a:latin typeface="Aptos Display" panose="020F0302020204030204"/>
            </a:rPr>
            <a:t>decision-making. (Bourgeois et al., 2019)</a:t>
          </a:r>
          <a:endParaRPr lang="en-US" sz="1600" kern="1200" dirty="0"/>
        </a:p>
      </dsp:txBody>
      <dsp:txXfrm>
        <a:off x="1844034" y="682"/>
        <a:ext cx="4401230" cy="1596566"/>
      </dsp:txXfrm>
    </dsp:sp>
    <dsp:sp modelId="{1255E6A0-4122-43EE-B73D-8141579B862F}">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1A849-A161-46E4-83CE-2E827250BD6B}">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90F9D6-AA0A-452F-B158-2564FBB3AACA}">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ptos Display" panose="020F0302020204030204"/>
            </a:rPr>
            <a:t>Enterprise Resource Planning(ERP)</a:t>
          </a:r>
          <a:r>
            <a:rPr lang="en-GB" sz="1600" kern="1200" dirty="0"/>
            <a:t> → long-term integration</a:t>
          </a:r>
          <a:r>
            <a:rPr lang="en-GB" sz="1600" kern="1200" dirty="0">
              <a:latin typeface="Aptos Display" panose="020F0302020204030204"/>
            </a:rPr>
            <a:t>, </a:t>
          </a:r>
          <a:r>
            <a:rPr lang="en-US" sz="1600" kern="1200" dirty="0">
              <a:latin typeface="Calibri"/>
              <a:ea typeface="Calibri"/>
              <a:cs typeface="Calibri"/>
            </a:rPr>
            <a:t>ERP links finance, HR, supply chain, and customer service into one system. (Al-Shami et al., 2020)</a:t>
          </a:r>
          <a:endParaRPr lang="en-US" sz="1600" kern="1200" dirty="0"/>
        </a:p>
      </dsp:txBody>
      <dsp:txXfrm>
        <a:off x="1844034" y="1996390"/>
        <a:ext cx="4401230" cy="1596566"/>
      </dsp:txXfrm>
    </dsp:sp>
    <dsp:sp modelId="{C0D63D31-79A8-4815-8BDE-A452432DD778}">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4796D-83FB-46CF-A4DA-3033B6A83B4A}">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390B1-8019-4027-8D7D-BF766B054B8B}">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GB" sz="1600" kern="1200" dirty="0"/>
            <a:t>Governance </a:t>
          </a:r>
          <a:r>
            <a:rPr lang="en-GB" sz="1600" kern="1200" dirty="0">
              <a:latin typeface="Aptos Display" panose="020F0302020204030204"/>
            </a:rPr>
            <a:t>always</a:t>
          </a:r>
          <a:r>
            <a:rPr lang="en-GB" sz="1600" kern="1200" dirty="0"/>
            <a:t>→ compliance &amp; ethics</a:t>
          </a:r>
          <a:r>
            <a:rPr lang="en-GB" sz="1600" kern="1200" dirty="0">
              <a:latin typeface="Aptos Display" panose="020F0302020204030204"/>
            </a:rPr>
            <a:t>, </a:t>
          </a:r>
          <a:r>
            <a:rPr lang="en-US" sz="1600" kern="1200" dirty="0">
              <a:latin typeface="Calibri"/>
              <a:ea typeface="Calibri"/>
              <a:cs typeface="Calibri"/>
            </a:rPr>
            <a:t>This means following rules like </a:t>
          </a:r>
          <a:r>
            <a:rPr lang="en-US" sz="1600" b="1" kern="1200" dirty="0">
              <a:latin typeface="Calibri"/>
              <a:ea typeface="Calibri"/>
              <a:cs typeface="Calibri"/>
            </a:rPr>
            <a:t>GDPR</a:t>
          </a:r>
          <a:r>
            <a:rPr lang="en-US" sz="1600" kern="1200" dirty="0">
              <a:latin typeface="Calibri"/>
              <a:ea typeface="Calibri"/>
              <a:cs typeface="Calibri"/>
            </a:rPr>
            <a:t> for data privacy, keeping systems safe from cyberattacks, and using technology in a fair way. (Von Solms &amp; Van Niekerk, 2013)</a:t>
          </a:r>
          <a:endParaRPr lang="en-US" sz="1600" kern="1200" dirty="0"/>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9FEE78-18C8-4E87-8189-82DCAF5896C3}" type="datetimeFigureOut">
              <a:rPr lang="ro-RO" smtClean="0"/>
              <a:t>12.10.2025</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FE3EC9-FBAB-4290-9217-1FA60A040880}" type="slidenum">
              <a:rPr lang="ro-RO" smtClean="0"/>
              <a:t>‹#›</a:t>
            </a:fld>
            <a:endParaRPr lang="ro-RO"/>
          </a:p>
        </p:txBody>
      </p:sp>
    </p:spTree>
    <p:extLst>
      <p:ext uri="{BB962C8B-B14F-4D97-AF65-F5344CB8AC3E}">
        <p14:creationId xmlns:p14="http://schemas.microsoft.com/office/powerpoint/2010/main" val="2211037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TPS handles routine operations, like supermarket checkouts like Point of Sale(POS). MIS takes that data and creates reports for managers. ERP, such as SAP(</a:t>
            </a:r>
            <a:r>
              <a:rPr lang="en-GB" dirty="0"/>
              <a:t>Systems, </a:t>
            </a:r>
            <a:r>
              <a:rPr lang="en-GB" dirty="0" err="1"/>
              <a:t>Aplication</a:t>
            </a:r>
            <a:r>
              <a:rPr lang="en-GB" dirty="0"/>
              <a:t>, and Products (in Data Processing)</a:t>
            </a:r>
            <a:r>
              <a:rPr lang="en-US" dirty="0"/>
              <a:t>, integrates all departments like finance, HR, and supply chain into one big system</a:t>
            </a:r>
          </a:p>
        </p:txBody>
      </p:sp>
      <p:sp>
        <p:nvSpPr>
          <p:cNvPr id="4" name="Slide Number Placeholder 3"/>
          <p:cNvSpPr>
            <a:spLocks noGrp="1"/>
          </p:cNvSpPr>
          <p:nvPr>
            <p:ph type="sldNum" sz="quarter" idx="5"/>
          </p:nvPr>
        </p:nvSpPr>
        <p:spPr/>
        <p:txBody>
          <a:bodyPr/>
          <a:lstStyle/>
          <a:p>
            <a:fld id="{93930001-DAD7-4578-9C90-C0FA75A3F8CC}" type="slidenum">
              <a:t>6</a:t>
            </a:fld>
            <a:endParaRPr lang="en-GB"/>
          </a:p>
        </p:txBody>
      </p:sp>
    </p:spTree>
    <p:extLst>
      <p:ext uri="{BB962C8B-B14F-4D97-AF65-F5344CB8AC3E}">
        <p14:creationId xmlns:p14="http://schemas.microsoft.com/office/powerpoint/2010/main" val="1496736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summarizes the three systems. TPS stands for Transaction Processing System. It records everyday tasks like sales or payroll is reliable for daily operations. MIS stands for Management Information System. It helps managers by turning raw data into useful reports that support decisions. ERP means Enterprise Resource Planning, links different departments into one shared system, but it’s expensive and can face resistance during setup.</a:t>
            </a:r>
          </a:p>
          <a:p>
            <a:r>
              <a:rPr lang="en-US" dirty="0"/>
              <a:t>SAP is one of the leading ERP systems in the world — it’s widely used in big companies like Siemens or Amazon</a:t>
            </a:r>
          </a:p>
        </p:txBody>
      </p:sp>
      <p:sp>
        <p:nvSpPr>
          <p:cNvPr id="4" name="Slide Number Placeholder 3"/>
          <p:cNvSpPr>
            <a:spLocks noGrp="1"/>
          </p:cNvSpPr>
          <p:nvPr>
            <p:ph type="sldNum" sz="quarter" idx="5"/>
          </p:nvPr>
        </p:nvSpPr>
        <p:spPr/>
        <p:txBody>
          <a:bodyPr/>
          <a:lstStyle/>
          <a:p>
            <a:fld id="{93930001-DAD7-4578-9C90-C0FA75A3F8CC}" type="slidenum">
              <a:t>7</a:t>
            </a:fld>
            <a:endParaRPr lang="en-GB"/>
          </a:p>
        </p:txBody>
      </p:sp>
    </p:spTree>
    <p:extLst>
      <p:ext uri="{BB962C8B-B14F-4D97-AF65-F5344CB8AC3E}">
        <p14:creationId xmlns:p14="http://schemas.microsoft.com/office/powerpoint/2010/main" val="337903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privacy is one of the biggest concerns. Under GDPR — the General Data Protection Regulation — companies must collect and use data responsibly. Customers have the right to access, correct, or even delete their data. If businesses fail to comply, they face heavy fines and reputational damage, like in the Facebook–Cambridge Analytica case</a:t>
            </a:r>
          </a:p>
        </p:txBody>
      </p:sp>
      <p:sp>
        <p:nvSpPr>
          <p:cNvPr id="4" name="Slide Number Placeholder 3"/>
          <p:cNvSpPr>
            <a:spLocks noGrp="1"/>
          </p:cNvSpPr>
          <p:nvPr>
            <p:ph type="sldNum" sz="quarter" idx="5"/>
          </p:nvPr>
        </p:nvSpPr>
        <p:spPr/>
        <p:txBody>
          <a:bodyPr/>
          <a:lstStyle/>
          <a:p>
            <a:fld id="{93930001-DAD7-4578-9C90-C0FA75A3F8CC}" type="slidenum">
              <a:t>8</a:t>
            </a:fld>
            <a:endParaRPr lang="en-GB"/>
          </a:p>
        </p:txBody>
      </p:sp>
    </p:spTree>
    <p:extLst>
      <p:ext uri="{BB962C8B-B14F-4D97-AF65-F5344CB8AC3E}">
        <p14:creationId xmlns:p14="http://schemas.microsoft.com/office/powerpoint/2010/main" val="2485764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major issue is cybersecurity. Hackers can steal data, disrupt systems, or demand ransom. A famous example is the WannaCry ransomware attack in 2017 that shut down parts of the NHS in the UK. Strong security is essential to keep systems and customer data safe</a:t>
            </a:r>
          </a:p>
        </p:txBody>
      </p:sp>
      <p:sp>
        <p:nvSpPr>
          <p:cNvPr id="4" name="Slide Number Placeholder 3"/>
          <p:cNvSpPr>
            <a:spLocks noGrp="1"/>
          </p:cNvSpPr>
          <p:nvPr>
            <p:ph type="sldNum" sz="quarter" idx="5"/>
          </p:nvPr>
        </p:nvSpPr>
        <p:spPr/>
        <p:txBody>
          <a:bodyPr/>
          <a:lstStyle/>
          <a:p>
            <a:fld id="{93930001-DAD7-4578-9C90-C0FA75A3F8CC}" type="slidenum">
              <a:rPr lang="en-GB"/>
              <a:t>9</a:t>
            </a:fld>
            <a:endParaRPr lang="en-GB"/>
          </a:p>
        </p:txBody>
      </p:sp>
    </p:spTree>
    <p:extLst>
      <p:ext uri="{BB962C8B-B14F-4D97-AF65-F5344CB8AC3E}">
        <p14:creationId xmlns:p14="http://schemas.microsoft.com/office/powerpoint/2010/main" val="315999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is increasingly used in decision-making, but it can sometimes be biased. For example, some recruitment systems were found to </a:t>
            </a:r>
            <a:r>
              <a:rPr lang="en-US" dirty="0" err="1"/>
              <a:t>favour</a:t>
            </a:r>
            <a:r>
              <a:rPr lang="en-US" dirty="0"/>
              <a:t> male candidates because they learned from biased historical data. Businesses need to check and correct algorithms to avoid unfair outcomes.</a:t>
            </a:r>
          </a:p>
        </p:txBody>
      </p:sp>
      <p:sp>
        <p:nvSpPr>
          <p:cNvPr id="4" name="Slide Number Placeholder 3"/>
          <p:cNvSpPr>
            <a:spLocks noGrp="1"/>
          </p:cNvSpPr>
          <p:nvPr>
            <p:ph type="sldNum" sz="quarter" idx="5"/>
          </p:nvPr>
        </p:nvSpPr>
        <p:spPr/>
        <p:txBody>
          <a:bodyPr/>
          <a:lstStyle/>
          <a:p>
            <a:fld id="{93930001-DAD7-4578-9C90-C0FA75A3F8CC}" type="slidenum">
              <a:rPr lang="en-GB"/>
              <a:t>10</a:t>
            </a:fld>
            <a:endParaRPr lang="en-GB"/>
          </a:p>
        </p:txBody>
      </p:sp>
    </p:spTree>
    <p:extLst>
      <p:ext uri="{BB962C8B-B14F-4D97-AF65-F5344CB8AC3E}">
        <p14:creationId xmlns:p14="http://schemas.microsoft.com/office/powerpoint/2010/main" val="2404270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systems now allow companies to monitor employees — tracking emails, computer activity, or delivery drivers’ GPS. While this can improve efficiency, it may reduce trust and create stress for employees if done without transparency</a:t>
            </a:r>
          </a:p>
        </p:txBody>
      </p:sp>
      <p:sp>
        <p:nvSpPr>
          <p:cNvPr id="4" name="Slide Number Placeholder 3"/>
          <p:cNvSpPr>
            <a:spLocks noGrp="1"/>
          </p:cNvSpPr>
          <p:nvPr>
            <p:ph type="sldNum" sz="quarter" idx="5"/>
          </p:nvPr>
        </p:nvSpPr>
        <p:spPr/>
        <p:txBody>
          <a:bodyPr/>
          <a:lstStyle/>
          <a:p>
            <a:fld id="{93930001-DAD7-4578-9C90-C0FA75A3F8CC}" type="slidenum">
              <a:rPr lang="en-GB"/>
              <a:t>11</a:t>
            </a:fld>
            <a:endParaRPr lang="en-GB"/>
          </a:p>
        </p:txBody>
      </p:sp>
    </p:spTree>
    <p:extLst>
      <p:ext uri="{BB962C8B-B14F-4D97-AF65-F5344CB8AC3E}">
        <p14:creationId xmlns:p14="http://schemas.microsoft.com/office/powerpoint/2010/main" val="358433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manage these risks, companies need strong governance. This means clear policies that are transparent to staff and customers, strong cybersecurity like encryption and regular audits, and training so employees know how to handle data responsibly. For AI and monitoring, ethical guidelines should ensure fairness and respect for privacy</a:t>
            </a:r>
          </a:p>
        </p:txBody>
      </p:sp>
      <p:sp>
        <p:nvSpPr>
          <p:cNvPr id="4" name="Slide Number Placeholder 3"/>
          <p:cNvSpPr>
            <a:spLocks noGrp="1"/>
          </p:cNvSpPr>
          <p:nvPr>
            <p:ph type="sldNum" sz="quarter" idx="5"/>
          </p:nvPr>
        </p:nvSpPr>
        <p:spPr/>
        <p:txBody>
          <a:bodyPr/>
          <a:lstStyle/>
          <a:p>
            <a:fld id="{93930001-DAD7-4578-9C90-C0FA75A3F8CC}" type="slidenum">
              <a:rPr lang="en-GB"/>
              <a:t>12</a:t>
            </a:fld>
            <a:endParaRPr lang="en-GB"/>
          </a:p>
        </p:txBody>
      </p:sp>
    </p:spTree>
    <p:extLst>
      <p:ext uri="{BB962C8B-B14F-4D97-AF65-F5344CB8AC3E}">
        <p14:creationId xmlns:p14="http://schemas.microsoft.com/office/powerpoint/2010/main" val="5786623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Our recommendations, TPS and MIS now:</a:t>
            </a:r>
            <a:br>
              <a:rPr lang="en-US" b="1" dirty="0">
                <a:cs typeface="+mn-lt"/>
              </a:rPr>
            </a:br>
            <a:r>
              <a:rPr lang="en-US" b="1" dirty="0"/>
              <a:t> The company should start with a Transaction Processing System</a:t>
            </a:r>
            <a:r>
              <a:rPr lang="en-US" dirty="0"/>
              <a:t>, like a modern POS system. This makes daily sales faster and keeps stock levels up to date. At the same time, a </a:t>
            </a:r>
            <a:r>
              <a:rPr lang="en-US" b="1" dirty="0"/>
              <a:t>Management Information System</a:t>
            </a:r>
            <a:r>
              <a:rPr lang="en-US" dirty="0"/>
              <a:t> can use that data to make reports for managers. This helps them see sales trends and make better decisions. Together, TPS and MIS bring quick improvements in efficiency and decision-making.</a:t>
            </a:r>
          </a:p>
          <a:p>
            <a:r>
              <a:rPr lang="en-US" b="1" dirty="0"/>
              <a:t>ERP – Long-term integration:</a:t>
            </a:r>
            <a:br>
              <a:rPr lang="en-US" b="1" dirty="0">
                <a:cs typeface="+mn-lt"/>
              </a:rPr>
            </a:br>
            <a:r>
              <a:rPr lang="en-US" b="1" dirty="0"/>
              <a:t> When the company gets bigger, it should think about an ERP system</a:t>
            </a:r>
            <a:r>
              <a:rPr lang="en-US" dirty="0"/>
              <a:t> such as SAP. ERP links finance, HR, supply chain, and customer service into one system. This reduces duplication and improves teamwork. But ERP is expensive and complicated, so it’s better as a future step.</a:t>
            </a:r>
            <a:endParaRPr lang="en-US" dirty="0">
              <a:ea typeface="Calibri"/>
              <a:cs typeface="Calibri"/>
            </a:endParaRPr>
          </a:p>
          <a:p>
            <a:r>
              <a:rPr lang="en-US" b="1" dirty="0"/>
              <a:t>Governance always:</a:t>
            </a:r>
            <a:br>
              <a:rPr lang="en-US" b="1" dirty="0">
                <a:cs typeface="+mn-lt"/>
              </a:rPr>
            </a:br>
            <a:r>
              <a:rPr lang="en-US" b="1" dirty="0"/>
              <a:t> At all times, the company needs good governance</a:t>
            </a:r>
            <a:r>
              <a:rPr lang="en-US" dirty="0"/>
              <a:t>. This means following rules like </a:t>
            </a:r>
            <a:r>
              <a:rPr lang="en-US" b="1" dirty="0"/>
              <a:t>GDPR</a:t>
            </a:r>
            <a:r>
              <a:rPr lang="en-US" dirty="0"/>
              <a:t> for data privacy, keeping systems safe from cyberattacks, and using technology in a fair way. For example, avoiding bias in AI and being careful with employee monitoring.</a:t>
            </a:r>
            <a:endParaRPr lang="en-US" dirty="0">
              <a:ea typeface="Calibri"/>
              <a:cs typeface="Calibri"/>
            </a:endParaRPr>
          </a:p>
          <a:p>
            <a:r>
              <a:rPr lang="en-US" dirty="0"/>
              <a:t>To conclude, information systems are not just technical tools, they are vital for growth and competitiveness</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3930001-DAD7-4578-9C90-C0FA75A3F8CC}" type="slidenum">
              <a:t>13</a:t>
            </a:fld>
            <a:endParaRPr lang="en-GB"/>
          </a:p>
        </p:txBody>
      </p:sp>
    </p:spTree>
    <p:extLst>
      <p:ext uri="{BB962C8B-B14F-4D97-AF65-F5344CB8AC3E}">
        <p14:creationId xmlns:p14="http://schemas.microsoft.com/office/powerpoint/2010/main" val="2777002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10/12/2025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04894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10/12/2025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4179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10/12/2025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8962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10/12/2025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7663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10/12/2025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573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10/12/2025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41222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10/12/2025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80470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10/12/2025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717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10/12/2025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19952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10/12/2025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61925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10/12/2025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18897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10/12/2025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236657884"/>
      </p:ext>
    </p:extLst>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24" r:id="rId8"/>
    <p:sldLayoutId id="2147483925" r:id="rId9"/>
    <p:sldLayoutId id="2147483926" r:id="rId10"/>
    <p:sldLayoutId id="214748393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7.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11.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image" Target="../media/image37.jpeg"/><Relationship Id="rId5" Type="http://schemas.openxmlformats.org/officeDocument/2006/relationships/image" Target="../media/image3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39.jpeg"/><Relationship Id="rId4" Type="http://schemas.openxmlformats.org/officeDocument/2006/relationships/image" Target="../media/image38.jpe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43.jpeg"/><Relationship Id="rId4" Type="http://schemas.openxmlformats.org/officeDocument/2006/relationships/image" Target="../media/image42.jpeg"/></Relationships>
</file>

<file path=ppt/slides/_rels/slide18.xml.rels><?xml version="1.0" encoding="UTF-8" standalone="yes"?>
<Relationships xmlns="http://schemas.openxmlformats.org/package/2006/relationships"><Relationship Id="rId3" Type="http://schemas.openxmlformats.org/officeDocument/2006/relationships/hyperlink" Target="https://oecd.ai/en/ai-principles" TargetMode="External"/><Relationship Id="rId2" Type="http://schemas.openxmlformats.org/officeDocument/2006/relationships/hyperlink" Target="https://www.theguardian.com/news/2018/mar/17/cambridge-analytica-facebook-influence-us-election" TargetMode="Externa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hyperlink" Target="https://www.forbes.com/"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Low Angle View Of Clouds In Sky">
            <a:extLst>
              <a:ext uri="{FF2B5EF4-FFF2-40B4-BE49-F238E27FC236}">
                <a16:creationId xmlns:a16="http://schemas.microsoft.com/office/drawing/2014/main" id="{CB1A396E-D2BF-27CE-8EDF-A71022E21A39}"/>
              </a:ext>
            </a:extLst>
          </p:cNvPr>
          <p:cNvPicPr>
            <a:picLocks noChangeAspect="1"/>
          </p:cNvPicPr>
          <p:nvPr/>
        </p:nvPicPr>
        <p:blipFill>
          <a:blip r:embed="rId2">
            <a:alphaModFix amt="60000"/>
          </a:blip>
          <a:srcRect t="4697" b="11050"/>
          <a:stretch>
            <a:fillRect/>
          </a:stretch>
        </p:blipFill>
        <p:spPr>
          <a:xfrm>
            <a:off x="20" y="10"/>
            <a:ext cx="12191980" cy="6856614"/>
          </a:xfrm>
          <a:prstGeom prst="rect">
            <a:avLst/>
          </a:prstGeom>
        </p:spPr>
      </p:pic>
      <p:sp>
        <p:nvSpPr>
          <p:cNvPr id="2" name="Title 1">
            <a:extLst>
              <a:ext uri="{FF2B5EF4-FFF2-40B4-BE49-F238E27FC236}">
                <a16:creationId xmlns:a16="http://schemas.microsoft.com/office/drawing/2014/main" id="{D0E53635-917F-5B6E-3613-1B909EC5B5CF}"/>
              </a:ext>
            </a:extLst>
          </p:cNvPr>
          <p:cNvSpPr>
            <a:spLocks noGrp="1"/>
          </p:cNvSpPr>
          <p:nvPr>
            <p:ph type="title"/>
          </p:nvPr>
        </p:nvSpPr>
        <p:spPr>
          <a:xfrm>
            <a:off x="1198180" y="726066"/>
            <a:ext cx="9623617" cy="5018227"/>
          </a:xfrm>
        </p:spPr>
        <p:txBody>
          <a:bodyPr vert="horz" lIns="91440" tIns="45720" rIns="91440" bIns="45720" rtlCol="0" anchor="ctr">
            <a:normAutofit/>
          </a:bodyPr>
          <a:lstStyle/>
          <a:p>
            <a:pPr algn="ctr">
              <a:lnSpc>
                <a:spcPct val="90000"/>
              </a:lnSpc>
            </a:pPr>
            <a:r>
              <a:rPr lang="en-US" sz="4000" i="1" dirty="0">
                <a:solidFill>
                  <a:srgbClr val="FFFFFF"/>
                </a:solidFill>
              </a:rPr>
              <a:t>How Information Systems Help Businesses Grow ? </a:t>
            </a:r>
            <a:r>
              <a:rPr lang="en-US" sz="4000" dirty="0">
                <a:solidFill>
                  <a:srgbClr val="FFFFFF"/>
                </a:solidFill>
              </a:rPr>
              <a:t>Consulting Presentation for a Growing Company </a:t>
            </a:r>
            <a:br>
              <a:rPr lang="en-US" sz="3100" dirty="0">
                <a:solidFill>
                  <a:srgbClr val="FFFFFF"/>
                </a:solidFill>
              </a:rPr>
            </a:br>
            <a:br>
              <a:rPr lang="en-US" sz="3100" dirty="0">
                <a:solidFill>
                  <a:srgbClr val="FFFFFF"/>
                </a:solidFill>
              </a:rPr>
            </a:br>
            <a:r>
              <a:rPr lang="en-US" sz="2400" dirty="0">
                <a:solidFill>
                  <a:srgbClr val="FFFFFF"/>
                </a:solidFill>
              </a:rPr>
              <a:t>Students’ name/ ID : Sbirnea Lorena 2329604</a:t>
            </a:r>
            <a:br>
              <a:rPr lang="en-US" sz="2400" dirty="0">
                <a:solidFill>
                  <a:srgbClr val="FFFFFF"/>
                </a:solidFill>
              </a:rPr>
            </a:br>
            <a:r>
              <a:rPr lang="en-US" sz="2400" dirty="0">
                <a:solidFill>
                  <a:srgbClr val="FFFFFF"/>
                </a:solidFill>
              </a:rPr>
              <a:t>Dragos Ionita 2329603</a:t>
            </a:r>
            <a:br>
              <a:rPr lang="en-US" sz="2400" dirty="0">
                <a:solidFill>
                  <a:srgbClr val="FFFFFF"/>
                </a:solidFill>
              </a:rPr>
            </a:br>
            <a:r>
              <a:rPr lang="en-US" sz="2400" dirty="0">
                <a:solidFill>
                  <a:srgbClr val="FFFFFF"/>
                </a:solidFill>
              </a:rPr>
              <a:t>Svetlana </a:t>
            </a:r>
            <a:r>
              <a:rPr lang="en-US" sz="2400" dirty="0" err="1">
                <a:solidFill>
                  <a:srgbClr val="FFFFFF"/>
                </a:solidFill>
              </a:rPr>
              <a:t>Boaghe</a:t>
            </a:r>
            <a:r>
              <a:rPr lang="en-US" sz="2400" dirty="0">
                <a:solidFill>
                  <a:srgbClr val="FFFFFF"/>
                </a:solidFill>
              </a:rPr>
              <a:t> 2332687 (Points 2&amp;3)</a:t>
            </a:r>
            <a:br>
              <a:rPr lang="en-US" sz="2400" dirty="0">
                <a:solidFill>
                  <a:srgbClr val="FFFFFF"/>
                </a:solidFill>
              </a:rPr>
            </a:br>
            <a:r>
              <a:rPr lang="en-US" sz="2400" dirty="0">
                <a:solidFill>
                  <a:srgbClr val="FFFFFF"/>
                </a:solidFill>
              </a:rPr>
              <a:t>Lecturer name: Chinomso </a:t>
            </a:r>
            <a:r>
              <a:rPr lang="en-US" sz="2400" dirty="0" err="1">
                <a:solidFill>
                  <a:srgbClr val="FFFFFF"/>
                </a:solidFill>
              </a:rPr>
              <a:t>Nwagboso</a:t>
            </a:r>
            <a:endParaRPr lang="en-US" sz="2400" dirty="0">
              <a:solidFill>
                <a:srgbClr val="FFFFFF"/>
              </a:solidFill>
            </a:endParaRPr>
          </a:p>
        </p:txBody>
      </p:sp>
      <p:grpSp>
        <p:nvGrpSpPr>
          <p:cNvPr id="29" name="Group 28">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0" name="Picture 29">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1" name="Picture 30">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Subtitle 2">
            <a:extLst>
              <a:ext uri="{FF2B5EF4-FFF2-40B4-BE49-F238E27FC236}">
                <a16:creationId xmlns:a16="http://schemas.microsoft.com/office/drawing/2014/main" id="{45F33EAF-25E6-A0FA-1E4C-C232EB47673C}"/>
              </a:ext>
            </a:extLst>
          </p:cNvPr>
          <p:cNvSpPr>
            <a:spLocks noGrp="1"/>
          </p:cNvSpPr>
          <p:nvPr>
            <p:ph idx="1"/>
          </p:nvPr>
        </p:nvSpPr>
        <p:spPr>
          <a:xfrm>
            <a:off x="6195372" y="726538"/>
            <a:ext cx="4977905" cy="5017076"/>
          </a:xfrm>
        </p:spPr>
        <p:txBody>
          <a:bodyPr vert="horz" lIns="91440" tIns="45720" rIns="91440" bIns="45720" rtlCol="0" anchor="ctr">
            <a:normAutofit/>
          </a:bodyPr>
          <a:lstStyle/>
          <a:p>
            <a:endParaRPr lang="en-US" sz="1800" dirty="0">
              <a:solidFill>
                <a:srgbClr val="FFFFFF"/>
              </a:solidFill>
            </a:endParaRPr>
          </a:p>
          <a:p>
            <a:endParaRPr lang="en-US" sz="1800" dirty="0">
              <a:solidFill>
                <a:srgbClr val="FFFFFF"/>
              </a:solidFill>
            </a:endParaRPr>
          </a:p>
        </p:txBody>
      </p:sp>
    </p:spTree>
    <p:extLst>
      <p:ext uri="{BB962C8B-B14F-4D97-AF65-F5344CB8AC3E}">
        <p14:creationId xmlns:p14="http://schemas.microsoft.com/office/powerpoint/2010/main" val="120991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6" name="Picture 4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8" name="Rectangle 47">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52" name="Group 51">
            <a:extLst>
              <a:ext uri="{FF2B5EF4-FFF2-40B4-BE49-F238E27FC236}">
                <a16:creationId xmlns:a16="http://schemas.microsoft.com/office/drawing/2014/main" id="{14763DA8-CE3A-4B30-B2F5-0D128777F7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53" name="Picture 52">
              <a:extLst>
                <a:ext uri="{FF2B5EF4-FFF2-40B4-BE49-F238E27FC236}">
                  <a16:creationId xmlns:a16="http://schemas.microsoft.com/office/drawing/2014/main" id="{F6B75A5A-FDA7-4C8E-BD65-8506C42AA8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54" name="Picture 53">
              <a:extLst>
                <a:ext uri="{FF2B5EF4-FFF2-40B4-BE49-F238E27FC236}">
                  <a16:creationId xmlns:a16="http://schemas.microsoft.com/office/drawing/2014/main" id="{0E6AFCAB-12BF-4A0B-B089-A794259D2F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4E6C702-0A12-1B38-3574-C55A49F89388}"/>
              </a:ext>
            </a:extLst>
          </p:cNvPr>
          <p:cNvSpPr>
            <a:spLocks noGrp="1"/>
          </p:cNvSpPr>
          <p:nvPr>
            <p:ph type="title"/>
          </p:nvPr>
        </p:nvSpPr>
        <p:spPr>
          <a:xfrm>
            <a:off x="412956" y="609600"/>
            <a:ext cx="4048878" cy="1089321"/>
          </a:xfrm>
        </p:spPr>
        <p:txBody>
          <a:bodyPr vert="horz" lIns="91440" tIns="45720" rIns="91440" bIns="45720" rtlCol="0" anchor="ctr">
            <a:normAutofit fontScale="90000"/>
          </a:bodyPr>
          <a:lstStyle/>
          <a:p>
            <a:r>
              <a:rPr lang="en-US" sz="4000"/>
              <a:t>What Are Information Systems?</a:t>
            </a:r>
          </a:p>
        </p:txBody>
      </p:sp>
      <p:sp>
        <p:nvSpPr>
          <p:cNvPr id="70" name="Rectangle 1">
            <a:extLst>
              <a:ext uri="{FF2B5EF4-FFF2-40B4-BE49-F238E27FC236}">
                <a16:creationId xmlns:a16="http://schemas.microsoft.com/office/drawing/2014/main" id="{6EED90D9-72AE-0F44-7000-1A02CD6C2082}"/>
              </a:ext>
            </a:extLst>
          </p:cNvPr>
          <p:cNvSpPr>
            <a:spLocks noGrp="1" noChangeArrowheads="1"/>
          </p:cNvSpPr>
          <p:nvPr>
            <p:ph type="body" sz="half" idx="2"/>
          </p:nvPr>
        </p:nvSpPr>
        <p:spPr bwMode="auto">
          <a:xfrm>
            <a:off x="412955" y="2281085"/>
            <a:ext cx="4882945" cy="457691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Information Systems (IS) connect </a:t>
            </a:r>
            <a:r>
              <a:rPr kumimoji="0" lang="en-US" altLang="ro-RO" b="1" i="0" u="none" strike="noStrike" cap="none" normalizeH="0" baseline="0" dirty="0">
                <a:ln>
                  <a:noFill/>
                </a:ln>
                <a:effectLst/>
              </a:rPr>
              <a:t>people, technology, and processes</a:t>
            </a:r>
            <a:r>
              <a:rPr kumimoji="0" lang="en-US" altLang="ro-RO" b="0" i="0" u="none" strike="noStrike" cap="none" normalizeH="0" baseline="0" dirty="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They help  </a:t>
            </a:r>
            <a:r>
              <a:rPr kumimoji="0" lang="en-US" altLang="ro-RO" b="0" i="0" u="none" strike="noStrike" cap="none" normalizeH="0" baseline="0" dirty="0" err="1">
                <a:ln>
                  <a:noFill/>
                </a:ln>
                <a:effectLst/>
              </a:rPr>
              <a:t>organisation</a:t>
            </a:r>
            <a:r>
              <a:rPr lang="en-US" altLang="ro-RO" dirty="0" err="1"/>
              <a:t>s</a:t>
            </a:r>
            <a:r>
              <a:rPr kumimoji="0" lang="en-US" altLang="ro-RO" b="0" i="0" u="none" strike="noStrike" cap="none" normalizeH="0" baseline="0" dirty="0">
                <a:ln>
                  <a:noFill/>
                </a:ln>
                <a:effectLst/>
              </a:rPr>
              <a:t>  to</a:t>
            </a:r>
            <a:r>
              <a:rPr lang="en-US" altLang="ro-RO" dirty="0"/>
              <a:t> </a:t>
            </a:r>
            <a:r>
              <a:rPr kumimoji="0" lang="en-US" altLang="ro-RO" b="1" i="0" u="none" strike="noStrike" cap="none" normalizeH="0" baseline="0" dirty="0">
                <a:ln>
                  <a:noFill/>
                </a:ln>
                <a:effectLst/>
              </a:rPr>
              <a:t>collect, store, and share information</a:t>
            </a:r>
            <a:r>
              <a:rPr kumimoji="0" lang="en-US" altLang="ro-RO" b="0" i="0" u="none" strike="noStrike" cap="none" normalizeH="0" baseline="0" dirty="0">
                <a:ln>
                  <a:noFill/>
                </a:ln>
                <a:effectLst/>
              </a:rPr>
              <a:t> efficiently.</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b="0" i="0" u="none" strike="noStrike" cap="none" normalizeH="0" baseline="0" dirty="0">
                <a:ln>
                  <a:noFill/>
                </a:ln>
                <a:effectLst/>
              </a:rPr>
              <a:t>IS supports </a:t>
            </a:r>
            <a:r>
              <a:rPr kumimoji="0" lang="en-US" altLang="ro-RO" b="1" i="0" u="none" strike="noStrike" cap="none" normalizeH="0" baseline="0" dirty="0">
                <a:ln>
                  <a:noFill/>
                </a:ln>
                <a:effectLst/>
              </a:rPr>
              <a:t>faster decisions</a:t>
            </a:r>
            <a:r>
              <a:rPr kumimoji="0" lang="en-US" altLang="ro-RO" b="0" i="0" u="none" strike="noStrike" cap="none" normalizeH="0" baseline="0" dirty="0">
                <a:ln>
                  <a:noFill/>
                </a:ln>
                <a:effectLst/>
              </a:rPr>
              <a:t>, </a:t>
            </a:r>
            <a:r>
              <a:rPr kumimoji="0" lang="en-US" altLang="ro-RO" b="1" i="0" u="none" strike="noStrike" cap="none" normalizeH="0" baseline="0" dirty="0">
                <a:ln>
                  <a:noFill/>
                </a:ln>
                <a:effectLst/>
              </a:rPr>
              <a:t>better organization </a:t>
            </a:r>
            <a:r>
              <a:rPr kumimoji="0" lang="en-US" altLang="ro-RO" b="0" i="0" u="none" strike="noStrike" cap="none" normalizeH="0" baseline="0" dirty="0">
                <a:ln>
                  <a:noFill/>
                </a:ln>
                <a:effectLst/>
              </a:rPr>
              <a:t>, and </a:t>
            </a:r>
            <a:r>
              <a:rPr kumimoji="0" lang="en-US" altLang="ro-RO" b="1" i="0" u="none" strike="noStrike" cap="none" normalizeH="0" baseline="0" dirty="0">
                <a:ln>
                  <a:noFill/>
                </a:ln>
                <a:effectLst/>
              </a:rPr>
              <a:t>competitive advantage</a:t>
            </a:r>
            <a:r>
              <a:rPr kumimoji="0" lang="en-US" altLang="ro-RO" b="0" i="0" u="none" strike="noStrike" cap="none" normalizeH="0" baseline="0" dirty="0">
                <a:ln>
                  <a:noFill/>
                </a:ln>
                <a:effectLst/>
              </a:rPr>
              <a:t> (Laudon &amp; Laudon, 2022).</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b="0" i="0" u="none" strike="noStrike" cap="none" normalizeH="0" baseline="0" dirty="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a:p>
            <a:pPr lvl="1" indent="-228600" fontAlgn="base">
              <a:lnSpc>
                <a:spcPct val="100000"/>
              </a:lnSpc>
              <a:spcBef>
                <a:spcPct val="0"/>
              </a:spcBef>
              <a:spcAft>
                <a:spcPts val="600"/>
              </a:spcAft>
              <a:buFont typeface="Arial" panose="020B0604020202020204" pitchFamily="34" charset="0"/>
              <a:buChar char="•"/>
            </a:pPr>
            <a:r>
              <a:rPr lang="en-US" sz="1600" dirty="0"/>
              <a:t>An information system isn’t just software — it’s how a business uses data to make smarter moves and work more effectively.</a:t>
            </a:r>
            <a:endParaRPr kumimoji="0" lang="en-US" altLang="ro-RO" sz="1600" b="0" i="0" u="none" strike="noStrike" cap="none" normalizeH="0" baseline="0" dirty="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dirty="0"/>
          </a:p>
        </p:txBody>
      </p:sp>
      <p:pic>
        <p:nvPicPr>
          <p:cNvPr id="7" name="Picture Placeholder 6" descr="A white circle with blue and purple circles with text&#10;&#10;AI-generated content may be incorrect.">
            <a:extLst>
              <a:ext uri="{FF2B5EF4-FFF2-40B4-BE49-F238E27FC236}">
                <a16:creationId xmlns:a16="http://schemas.microsoft.com/office/drawing/2014/main" id="{CFEF5892-FA24-124A-88E6-B54ACBD34564}"/>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b="463"/>
          <a:stretch>
            <a:fillRect/>
          </a:stretch>
        </p:blipFill>
        <p:spPr>
          <a:xfrm>
            <a:off x="5562600" y="1698921"/>
            <a:ext cx="5881672" cy="3307757"/>
          </a:xfrm>
          <a:prstGeom prst="rect">
            <a:avLst/>
          </a:prstGeom>
        </p:spPr>
      </p:pic>
    </p:spTree>
    <p:extLst>
      <p:ext uri="{BB962C8B-B14F-4D97-AF65-F5344CB8AC3E}">
        <p14:creationId xmlns:p14="http://schemas.microsoft.com/office/powerpoint/2010/main" val="140411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3" name="Picture 7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75" name="Rectangle 7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7" name="Rectangle 7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9" name="Group 78">
            <a:extLst>
              <a:ext uri="{FF2B5EF4-FFF2-40B4-BE49-F238E27FC236}">
                <a16:creationId xmlns:a16="http://schemas.microsoft.com/office/drawing/2014/main" id="{46238B23-7848-4B0F-BFFC-7C0E6C3051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80" name="Picture 79">
              <a:extLst>
                <a:ext uri="{FF2B5EF4-FFF2-40B4-BE49-F238E27FC236}">
                  <a16:creationId xmlns:a16="http://schemas.microsoft.com/office/drawing/2014/main" id="{E977E703-46B3-4517-877D-764259CE50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81" name="Picture 80">
              <a:extLst>
                <a:ext uri="{FF2B5EF4-FFF2-40B4-BE49-F238E27FC236}">
                  <a16:creationId xmlns:a16="http://schemas.microsoft.com/office/drawing/2014/main" id="{16F22691-4426-4E20-AA0B-79FA8FDF9B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AAE87E3-5D27-AA00-F5AE-0825DCFB9A7E}"/>
              </a:ext>
            </a:extLst>
          </p:cNvPr>
          <p:cNvSpPr>
            <a:spLocks noGrp="1"/>
          </p:cNvSpPr>
          <p:nvPr>
            <p:ph type="title"/>
          </p:nvPr>
        </p:nvSpPr>
        <p:spPr>
          <a:xfrm>
            <a:off x="838200" y="586992"/>
            <a:ext cx="5413250" cy="2175365"/>
          </a:xfrm>
        </p:spPr>
        <p:txBody>
          <a:bodyPr vert="horz" lIns="91440" tIns="45720" rIns="91440" bIns="45720" rtlCol="0" anchor="ctr">
            <a:normAutofit/>
          </a:bodyPr>
          <a:lstStyle/>
          <a:p>
            <a:pPr>
              <a:lnSpc>
                <a:spcPct val="90000"/>
              </a:lnSpc>
            </a:pPr>
            <a:r>
              <a:rPr lang="en-US" sz="3700"/>
              <a:t>Role in Everyday Business</a:t>
            </a:r>
            <a:br>
              <a:rPr lang="en-US" sz="3700"/>
            </a:br>
            <a:r>
              <a:rPr lang="en-US" sz="3700"/>
              <a:t>Title: </a:t>
            </a:r>
            <a:r>
              <a:rPr lang="en-US" sz="3700" i="1"/>
              <a:t>Why Companies Depend on IS ?</a:t>
            </a:r>
            <a:br>
              <a:rPr lang="en-US" sz="3700"/>
            </a:br>
            <a:endParaRPr lang="en-US" sz="3700"/>
          </a:p>
        </p:txBody>
      </p:sp>
      <p:sp>
        <p:nvSpPr>
          <p:cNvPr id="5" name="Rectangle 1">
            <a:extLst>
              <a:ext uri="{FF2B5EF4-FFF2-40B4-BE49-F238E27FC236}">
                <a16:creationId xmlns:a16="http://schemas.microsoft.com/office/drawing/2014/main" id="{A10CF0E5-3916-5EB3-D936-5D2DF1B914F9}"/>
              </a:ext>
            </a:extLst>
          </p:cNvPr>
          <p:cNvSpPr>
            <a:spLocks noGrp="1" noChangeArrowheads="1"/>
          </p:cNvSpPr>
          <p:nvPr>
            <p:ph type="body" sz="half" idx="2"/>
          </p:nvPr>
        </p:nvSpPr>
        <p:spPr bwMode="auto">
          <a:xfrm>
            <a:off x="838200" y="2838557"/>
            <a:ext cx="5412901" cy="34462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Improves </a:t>
            </a:r>
            <a:r>
              <a:rPr kumimoji="0" lang="en-US" altLang="ro-RO" sz="1700" b="1" i="0" u="none" strike="noStrike" cap="none" normalizeH="0" baseline="0">
                <a:ln>
                  <a:noFill/>
                </a:ln>
                <a:effectLst/>
              </a:rPr>
              <a:t>efficiency</a:t>
            </a:r>
            <a:r>
              <a:rPr kumimoji="0" lang="en-US" altLang="ro-RO" sz="1700" b="0" i="0" u="none" strike="noStrike" cap="none" normalizeH="0" baseline="0">
                <a:ln>
                  <a:noFill/>
                </a:ln>
                <a:effectLst/>
              </a:rPr>
              <a:t> by reducing repetitive manual work.</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Supports </a:t>
            </a:r>
            <a:r>
              <a:rPr kumimoji="0" lang="en-US" altLang="ro-RO" sz="1700" b="1" i="0" u="none" strike="noStrike" cap="none" normalizeH="0" baseline="0">
                <a:ln>
                  <a:noFill/>
                </a:ln>
                <a:effectLst/>
              </a:rPr>
              <a:t>managers</a:t>
            </a:r>
            <a:r>
              <a:rPr kumimoji="0" lang="en-US" altLang="ro-RO" sz="1700" b="0" i="0" u="none" strike="noStrike" cap="none" normalizeH="0" baseline="0">
                <a:ln>
                  <a:noFill/>
                </a:ln>
                <a:effectLst/>
              </a:rPr>
              <a:t> with accurate and timely data.</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Helps leaders plan using </a:t>
            </a:r>
            <a:r>
              <a:rPr kumimoji="0" lang="en-US" altLang="ro-RO" sz="1700" b="1" i="0" u="none" strike="noStrike" cap="none" normalizeH="0" baseline="0">
                <a:ln>
                  <a:noFill/>
                </a:ln>
                <a:effectLst/>
              </a:rPr>
              <a:t>real-time insights</a:t>
            </a:r>
            <a:r>
              <a:rPr kumimoji="0" lang="en-US" altLang="ro-RO" sz="1700" b="0" i="0" u="none" strike="noStrike" cap="none" normalizeH="0" baseline="0">
                <a:ln>
                  <a:noFill/>
                </a:ln>
                <a:effectLst/>
              </a:rPr>
              <a:t>.</a:t>
            </a:r>
          </a:p>
          <a:p>
            <a:pPr marL="0" marR="0" lvl="0" indent="-228600" fontAlgn="base">
              <a:spcBef>
                <a:spcPct val="0"/>
              </a:spcBef>
              <a:spcAft>
                <a:spcPts val="600"/>
              </a:spcAft>
              <a:buSzTx/>
              <a:buFont typeface="Arial" panose="020B0604020202020204" pitchFamily="34" charset="0"/>
              <a:buChar char="•"/>
              <a:tabLst/>
            </a:pPr>
            <a:r>
              <a:rPr kumimoji="0" lang="en-US" altLang="ro-RO" sz="1700" b="0" i="0" u="none" strike="noStrike" cap="none" normalizeH="0" baseline="0">
                <a:ln>
                  <a:noFill/>
                </a:ln>
                <a:effectLst/>
              </a:rPr>
              <a:t>Encourages </a:t>
            </a:r>
            <a:r>
              <a:rPr kumimoji="0" lang="en-US" altLang="ro-RO" sz="1700" b="1" i="0" u="none" strike="noStrike" cap="none" normalizeH="0" baseline="0">
                <a:ln>
                  <a:noFill/>
                </a:ln>
                <a:effectLst/>
              </a:rPr>
              <a:t>collaboration</a:t>
            </a:r>
            <a:r>
              <a:rPr kumimoji="0" lang="en-US" altLang="ro-RO" sz="1700" b="0" i="0" u="none" strike="noStrike" cap="none" normalizeH="0" baseline="0">
                <a:ln>
                  <a:noFill/>
                </a:ln>
                <a:effectLst/>
              </a:rPr>
              <a:t> and smooth communication (O’Brien &amp; Marakas, 2020).    </a:t>
            </a:r>
          </a:p>
          <a:p>
            <a:pPr marL="0" marR="0" lvl="0" indent="-228600" fontAlgn="base">
              <a:spcBef>
                <a:spcPct val="0"/>
              </a:spcBef>
              <a:spcAft>
                <a:spcPts val="600"/>
              </a:spcAft>
              <a:buSzTx/>
              <a:buFont typeface="Arial" panose="020B0604020202020204" pitchFamily="34" charset="0"/>
              <a:buChar char="•"/>
              <a:tabLst/>
            </a:pPr>
            <a:endParaRPr lang="en-US" altLang="ro-RO" sz="1700"/>
          </a:p>
          <a:p>
            <a:pPr lvl="0" indent="-228600" fontAlgn="base">
              <a:spcBef>
                <a:spcPct val="0"/>
              </a:spcBef>
              <a:spcAft>
                <a:spcPts val="600"/>
              </a:spcAft>
              <a:buFont typeface="Arial" panose="020B0604020202020204" pitchFamily="34" charset="0"/>
              <a:buChar char="•"/>
            </a:pPr>
            <a:r>
              <a:rPr lang="en-US" sz="1700"/>
              <a:t>Mention how modern firms rely on these systems daily — from stock control to customer feedback.</a:t>
            </a:r>
            <a:endParaRPr kumimoji="0" lang="en-US" altLang="ro-RO" sz="1700" b="0" i="0" u="none" strike="noStrike" cap="none" normalizeH="0" baseline="0">
              <a:ln>
                <a:noFill/>
              </a:ln>
              <a:effectLst/>
            </a:endParaRPr>
          </a:p>
        </p:txBody>
      </p:sp>
      <p:pic>
        <p:nvPicPr>
          <p:cNvPr id="7" name="Picture Placeholder 6" descr="People looking at a computer screen&#10;&#10;AI-generated content may be incorrect.">
            <a:extLst>
              <a:ext uri="{FF2B5EF4-FFF2-40B4-BE49-F238E27FC236}">
                <a16:creationId xmlns:a16="http://schemas.microsoft.com/office/drawing/2014/main" id="{96915E7F-CAE1-6EFB-3FE3-12AC81202184}"/>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8128" r="13078" b="1"/>
          <a:stretch>
            <a:fillRect/>
          </a:stretch>
        </p:blipFill>
        <p:spPr>
          <a:xfrm>
            <a:off x="6169688" y="0"/>
            <a:ext cx="6019263" cy="6858000"/>
          </a:xfrm>
          <a:prstGeom prst="rect">
            <a:avLst/>
          </a:prstGeom>
        </p:spPr>
      </p:pic>
    </p:spTree>
    <p:extLst>
      <p:ext uri="{BB962C8B-B14F-4D97-AF65-F5344CB8AC3E}">
        <p14:creationId xmlns:p14="http://schemas.microsoft.com/office/powerpoint/2010/main" val="1104148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8" name="Picture 3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C5296E2-3B00-3DE4-66C5-6F2A538F5C7D}"/>
              </a:ext>
            </a:extLst>
          </p:cNvPr>
          <p:cNvSpPr>
            <a:spLocks noGrp="1"/>
          </p:cNvSpPr>
          <p:nvPr>
            <p:ph type="title"/>
          </p:nvPr>
        </p:nvSpPr>
        <p:spPr>
          <a:xfrm>
            <a:off x="838200" y="559813"/>
            <a:ext cx="5179237" cy="2335786"/>
          </a:xfrm>
        </p:spPr>
        <p:txBody>
          <a:bodyPr vert="horz" lIns="91440" tIns="45720" rIns="91440" bIns="45720" rtlCol="0" anchor="ctr">
            <a:normAutofit/>
          </a:bodyPr>
          <a:lstStyle/>
          <a:p>
            <a:pPr>
              <a:lnSpc>
                <a:spcPct val="90000"/>
              </a:lnSpc>
            </a:pPr>
            <a:r>
              <a:rPr lang="en-US" sz="3100"/>
              <a:t>Types of Information Systems</a:t>
            </a:r>
            <a:br>
              <a:rPr lang="en-US" sz="3100"/>
            </a:br>
            <a:r>
              <a:rPr lang="en-US" sz="3100"/>
              <a:t>Title: </a:t>
            </a:r>
            <a:r>
              <a:rPr lang="en-US" sz="3100" i="1"/>
              <a:t>The Three Main Categories.</a:t>
            </a:r>
            <a:br>
              <a:rPr lang="en-US" sz="3100"/>
            </a:br>
            <a:endParaRPr lang="en-US" sz="3100"/>
          </a:p>
        </p:txBody>
      </p:sp>
      <p:grpSp>
        <p:nvGrpSpPr>
          <p:cNvPr id="41" name="Group 40">
            <a:extLst>
              <a:ext uri="{FF2B5EF4-FFF2-40B4-BE49-F238E27FC236}">
                <a16:creationId xmlns:a16="http://schemas.microsoft.com/office/drawing/2014/main" id="{A9EF8060-0D63-402B-8B09-4993D1FE8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34" name="Picture 33">
              <a:extLst>
                <a:ext uri="{FF2B5EF4-FFF2-40B4-BE49-F238E27FC236}">
                  <a16:creationId xmlns:a16="http://schemas.microsoft.com/office/drawing/2014/main" id="{E3E187C4-6014-4411-8AF9-DCFD1CFE75E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5" name="Picture 34">
              <a:extLst>
                <a:ext uri="{FF2B5EF4-FFF2-40B4-BE49-F238E27FC236}">
                  <a16:creationId xmlns:a16="http://schemas.microsoft.com/office/drawing/2014/main" id="{A4C30D60-A578-4E7A-A75D-BCD44E0674D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4" name="Text Placeholder 3">
            <a:extLst>
              <a:ext uri="{FF2B5EF4-FFF2-40B4-BE49-F238E27FC236}">
                <a16:creationId xmlns:a16="http://schemas.microsoft.com/office/drawing/2014/main" id="{17EEB074-4DCB-6AA4-59E3-7EE3FA7AE539}"/>
              </a:ext>
            </a:extLst>
          </p:cNvPr>
          <p:cNvSpPr>
            <a:spLocks noGrp="1"/>
          </p:cNvSpPr>
          <p:nvPr>
            <p:ph type="body" sz="half" idx="2"/>
          </p:nvPr>
        </p:nvSpPr>
        <p:spPr>
          <a:xfrm>
            <a:off x="6691815" y="4042322"/>
            <a:ext cx="5146081" cy="2335786"/>
          </a:xfrm>
        </p:spPr>
        <p:txBody>
          <a:bodyPr vert="horz" lIns="91440" tIns="45720" rIns="91440" bIns="45720" rtlCol="0" anchor="ctr">
            <a:normAutofit/>
          </a:bodyPr>
          <a:lstStyle/>
          <a:p>
            <a:pPr indent="-228600">
              <a:buFont typeface="Arial" panose="020B0604020202020204" pitchFamily="34" charset="0"/>
              <a:buChar char="•"/>
            </a:pPr>
            <a:r>
              <a:rPr lang="en-US" sz="1800"/>
              <a:t>All these systems connect and support each other — TPS gathers data, MIS analyses it, and DSS helps leaders act on it.</a:t>
            </a:r>
          </a:p>
          <a:p>
            <a:pPr indent="-228600">
              <a:buFont typeface="Arial" panose="020B0604020202020204" pitchFamily="34" charset="0"/>
              <a:buChar char="•"/>
            </a:pPr>
            <a:endParaRPr lang="en-US" sz="1800"/>
          </a:p>
        </p:txBody>
      </p:sp>
      <p:pic>
        <p:nvPicPr>
          <p:cNvPr id="7" name="Picture 6" descr="A diagram of a pyramid&#10;&#10;AI-generated content may be incorrect.">
            <a:extLst>
              <a:ext uri="{FF2B5EF4-FFF2-40B4-BE49-F238E27FC236}">
                <a16:creationId xmlns:a16="http://schemas.microsoft.com/office/drawing/2014/main" id="{E62E1EC1-D175-FCAC-F5EC-212429524F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2287674"/>
            <a:ext cx="5319648" cy="3520273"/>
          </a:xfrm>
          <a:prstGeom prst="rect">
            <a:avLst/>
          </a:prstGeom>
        </p:spPr>
      </p:pic>
      <p:graphicFrame>
        <p:nvGraphicFramePr>
          <p:cNvPr id="5" name="Table 4">
            <a:extLst>
              <a:ext uri="{FF2B5EF4-FFF2-40B4-BE49-F238E27FC236}">
                <a16:creationId xmlns:a16="http://schemas.microsoft.com/office/drawing/2014/main" id="{F7343BBA-DE6F-CB4D-9036-39CE33A71965}"/>
              </a:ext>
            </a:extLst>
          </p:cNvPr>
          <p:cNvGraphicFramePr>
            <a:graphicFrameLocks noGrp="1"/>
          </p:cNvGraphicFramePr>
          <p:nvPr>
            <p:extLst>
              <p:ext uri="{D42A27DB-BD31-4B8C-83A1-F6EECF244321}">
                <p14:modId xmlns:p14="http://schemas.microsoft.com/office/powerpoint/2010/main" val="2218587046"/>
              </p:ext>
            </p:extLst>
          </p:nvPr>
        </p:nvGraphicFramePr>
        <p:xfrm>
          <a:off x="7241816" y="309988"/>
          <a:ext cx="4596080" cy="4050997"/>
        </p:xfrm>
        <a:graphic>
          <a:graphicData uri="http://schemas.openxmlformats.org/drawingml/2006/table">
            <a:tbl>
              <a:tblPr/>
              <a:tblGrid>
                <a:gridCol w="1492504">
                  <a:extLst>
                    <a:ext uri="{9D8B030D-6E8A-4147-A177-3AD203B41FA5}">
                      <a16:colId xmlns:a16="http://schemas.microsoft.com/office/drawing/2014/main" val="3077476763"/>
                    </a:ext>
                  </a:extLst>
                </a:gridCol>
                <a:gridCol w="1358335">
                  <a:extLst>
                    <a:ext uri="{9D8B030D-6E8A-4147-A177-3AD203B41FA5}">
                      <a16:colId xmlns:a16="http://schemas.microsoft.com/office/drawing/2014/main" val="1387957018"/>
                    </a:ext>
                  </a:extLst>
                </a:gridCol>
                <a:gridCol w="1745241">
                  <a:extLst>
                    <a:ext uri="{9D8B030D-6E8A-4147-A177-3AD203B41FA5}">
                      <a16:colId xmlns:a16="http://schemas.microsoft.com/office/drawing/2014/main" val="1746666353"/>
                    </a:ext>
                  </a:extLst>
                </a:gridCol>
              </a:tblGrid>
              <a:tr h="626543">
                <a:tc>
                  <a:txBody>
                    <a:bodyPr/>
                    <a:lstStyle/>
                    <a:p>
                      <a:pPr>
                        <a:buNone/>
                      </a:pPr>
                      <a:r>
                        <a:rPr lang="ro-RO" sz="1300" b="1"/>
                        <a:t>Type</a:t>
                      </a:r>
                      <a:endParaRPr lang="ro-RO" sz="1300"/>
                    </a:p>
                  </a:txBody>
                  <a:tcPr marL="66670" marR="66670" marT="33336" marB="33336" anchor="ctr">
                    <a:lnL>
                      <a:noFill/>
                    </a:lnL>
                    <a:lnR>
                      <a:noFill/>
                    </a:lnR>
                    <a:lnT>
                      <a:noFill/>
                    </a:lnT>
                    <a:lnB>
                      <a:noFill/>
                    </a:lnB>
                    <a:noFill/>
                  </a:tcPr>
                </a:tc>
                <a:tc>
                  <a:txBody>
                    <a:bodyPr/>
                    <a:lstStyle/>
                    <a:p>
                      <a:pPr>
                        <a:buNone/>
                      </a:pPr>
                      <a:r>
                        <a:rPr lang="ro-RO" sz="1300" b="1"/>
                        <a:t>Purpose</a:t>
                      </a:r>
                      <a:endParaRPr lang="ro-RO" sz="1300"/>
                    </a:p>
                  </a:txBody>
                  <a:tcPr marL="66670" marR="66670" marT="33336" marB="33336" anchor="ctr">
                    <a:lnL>
                      <a:noFill/>
                    </a:lnL>
                    <a:lnR>
                      <a:noFill/>
                    </a:lnR>
                    <a:lnT>
                      <a:noFill/>
                    </a:lnT>
                    <a:lnB>
                      <a:noFill/>
                    </a:lnB>
                    <a:noFill/>
                  </a:tcPr>
                </a:tc>
                <a:tc>
                  <a:txBody>
                    <a:bodyPr/>
                    <a:lstStyle/>
                    <a:p>
                      <a:pPr>
                        <a:buNone/>
                      </a:pPr>
                      <a:r>
                        <a:rPr lang="ro-RO" sz="1300" b="1"/>
                        <a:t>Example in Business</a:t>
                      </a:r>
                      <a:endParaRPr lang="ro-RO" sz="1300"/>
                    </a:p>
                  </a:txBody>
                  <a:tcPr marL="66670" marR="66670" marT="33336" marB="33336" anchor="ctr">
                    <a:lnL>
                      <a:noFill/>
                    </a:lnL>
                    <a:lnR>
                      <a:noFill/>
                    </a:lnR>
                    <a:lnT>
                      <a:noFill/>
                    </a:lnT>
                    <a:lnB>
                      <a:noFill/>
                    </a:lnB>
                    <a:noFill/>
                  </a:tcPr>
                </a:tc>
                <a:extLst>
                  <a:ext uri="{0D108BD9-81ED-4DB2-BD59-A6C34878D82A}">
                    <a16:rowId xmlns:a16="http://schemas.microsoft.com/office/drawing/2014/main" val="2342691474"/>
                  </a:ext>
                </a:extLst>
              </a:tr>
              <a:tr h="1122413">
                <a:tc>
                  <a:txBody>
                    <a:bodyPr/>
                    <a:lstStyle/>
                    <a:p>
                      <a:pPr>
                        <a:buNone/>
                      </a:pPr>
                      <a:r>
                        <a:rPr lang="ro-RO" sz="1300" b="1"/>
                        <a:t>TPS – Transaction Processing System</a:t>
                      </a:r>
                      <a:endParaRPr lang="ro-RO" sz="1300"/>
                    </a:p>
                  </a:txBody>
                  <a:tcPr marL="66670" marR="66670" marT="33336" marB="33336" anchor="ctr">
                    <a:lnL>
                      <a:noFill/>
                    </a:lnL>
                    <a:lnR>
                      <a:noFill/>
                    </a:lnR>
                    <a:lnT>
                      <a:noFill/>
                    </a:lnT>
                    <a:lnB>
                      <a:noFill/>
                    </a:lnB>
                    <a:noFill/>
                  </a:tcPr>
                </a:tc>
                <a:tc>
                  <a:txBody>
                    <a:bodyPr/>
                    <a:lstStyle/>
                    <a:p>
                      <a:pPr>
                        <a:buNone/>
                      </a:pPr>
                      <a:r>
                        <a:rPr lang="en-US" sz="1300"/>
                        <a:t>Handles daily operations like sales or payments</a:t>
                      </a:r>
                    </a:p>
                  </a:txBody>
                  <a:tcPr marL="66670" marR="66670" marT="33336" marB="33336" anchor="ctr">
                    <a:lnL>
                      <a:noFill/>
                    </a:lnL>
                    <a:lnR>
                      <a:noFill/>
                    </a:lnR>
                    <a:lnT>
                      <a:noFill/>
                    </a:lnT>
                    <a:lnB>
                      <a:noFill/>
                    </a:lnB>
                    <a:noFill/>
                  </a:tcPr>
                </a:tc>
                <a:tc>
                  <a:txBody>
                    <a:bodyPr/>
                    <a:lstStyle/>
                    <a:p>
                      <a:pPr>
                        <a:buNone/>
                      </a:pPr>
                      <a:r>
                        <a:rPr lang="ro-RO" sz="1300"/>
                        <a:t>Checkout systems in shops</a:t>
                      </a:r>
                    </a:p>
                  </a:txBody>
                  <a:tcPr marL="66670" marR="66670" marT="33336" marB="33336" anchor="ctr">
                    <a:lnL>
                      <a:noFill/>
                    </a:lnL>
                    <a:lnR>
                      <a:noFill/>
                    </a:lnR>
                    <a:lnT>
                      <a:noFill/>
                    </a:lnT>
                    <a:lnB>
                      <a:noFill/>
                    </a:lnB>
                    <a:noFill/>
                  </a:tcPr>
                </a:tc>
                <a:extLst>
                  <a:ext uri="{0D108BD9-81ED-4DB2-BD59-A6C34878D82A}">
                    <a16:rowId xmlns:a16="http://schemas.microsoft.com/office/drawing/2014/main" val="3260569433"/>
                  </a:ext>
                </a:extLst>
              </a:tr>
              <a:tr h="1122413">
                <a:tc>
                  <a:txBody>
                    <a:bodyPr/>
                    <a:lstStyle/>
                    <a:p>
                      <a:pPr>
                        <a:buNone/>
                      </a:pPr>
                      <a:r>
                        <a:rPr lang="ro-RO" sz="1300" b="1"/>
                        <a:t>MIS – Management Information System</a:t>
                      </a:r>
                      <a:endParaRPr lang="ro-RO" sz="1300"/>
                    </a:p>
                  </a:txBody>
                  <a:tcPr marL="66670" marR="66670" marT="33336" marB="33336" anchor="ctr">
                    <a:lnL>
                      <a:noFill/>
                    </a:lnL>
                    <a:lnR>
                      <a:noFill/>
                    </a:lnR>
                    <a:lnT>
                      <a:noFill/>
                    </a:lnT>
                    <a:lnB>
                      <a:noFill/>
                    </a:lnB>
                    <a:noFill/>
                  </a:tcPr>
                </a:tc>
                <a:tc>
                  <a:txBody>
                    <a:bodyPr/>
                    <a:lstStyle/>
                    <a:p>
                      <a:pPr>
                        <a:buNone/>
                      </a:pPr>
                      <a:r>
                        <a:rPr lang="en-US" sz="1300"/>
                        <a:t>Gives reports and summaries for managers</a:t>
                      </a:r>
                    </a:p>
                  </a:txBody>
                  <a:tcPr marL="66670" marR="66670" marT="33336" marB="33336" anchor="ctr">
                    <a:lnL>
                      <a:noFill/>
                    </a:lnL>
                    <a:lnR>
                      <a:noFill/>
                    </a:lnR>
                    <a:lnT>
                      <a:noFill/>
                    </a:lnT>
                    <a:lnB>
                      <a:noFill/>
                    </a:lnB>
                    <a:noFill/>
                  </a:tcPr>
                </a:tc>
                <a:tc>
                  <a:txBody>
                    <a:bodyPr/>
                    <a:lstStyle/>
                    <a:p>
                      <a:pPr>
                        <a:buNone/>
                      </a:pPr>
                      <a:r>
                        <a:rPr lang="ro-RO" sz="1300"/>
                        <a:t>Sales performance dashboard</a:t>
                      </a:r>
                    </a:p>
                  </a:txBody>
                  <a:tcPr marL="66670" marR="66670" marT="33336" marB="33336" anchor="ctr">
                    <a:lnL>
                      <a:noFill/>
                    </a:lnL>
                    <a:lnR>
                      <a:noFill/>
                    </a:lnR>
                    <a:lnT>
                      <a:noFill/>
                    </a:lnT>
                    <a:lnB>
                      <a:noFill/>
                    </a:lnB>
                    <a:noFill/>
                  </a:tcPr>
                </a:tc>
                <a:extLst>
                  <a:ext uri="{0D108BD9-81ED-4DB2-BD59-A6C34878D82A}">
                    <a16:rowId xmlns:a16="http://schemas.microsoft.com/office/drawing/2014/main" val="1274429974"/>
                  </a:ext>
                </a:extLst>
              </a:tr>
              <a:tr h="1179628">
                <a:tc>
                  <a:txBody>
                    <a:bodyPr/>
                    <a:lstStyle/>
                    <a:p>
                      <a:pPr>
                        <a:buNone/>
                      </a:pPr>
                      <a:r>
                        <a:rPr lang="ro-RO" sz="1300" b="1"/>
                        <a:t>DSS – Decision Support System</a:t>
                      </a:r>
                      <a:endParaRPr lang="ro-RO" sz="1300"/>
                    </a:p>
                  </a:txBody>
                  <a:tcPr marL="66670" marR="66670" marT="33336" marB="33336" anchor="ctr">
                    <a:lnL>
                      <a:noFill/>
                    </a:lnL>
                    <a:lnR>
                      <a:noFill/>
                    </a:lnR>
                    <a:lnT>
                      <a:noFill/>
                    </a:lnT>
                    <a:lnB>
                      <a:noFill/>
                    </a:lnB>
                    <a:noFill/>
                  </a:tcPr>
                </a:tc>
                <a:tc>
                  <a:txBody>
                    <a:bodyPr/>
                    <a:lstStyle/>
                    <a:p>
                      <a:pPr>
                        <a:buNone/>
                      </a:pPr>
                      <a:r>
                        <a:rPr lang="en-US" sz="1300"/>
                        <a:t>Helps with complex decisions and forecasting</a:t>
                      </a:r>
                    </a:p>
                  </a:txBody>
                  <a:tcPr marL="66670" marR="66670" marT="33336" marB="33336" anchor="ctr">
                    <a:lnL>
                      <a:noFill/>
                    </a:lnL>
                    <a:lnR>
                      <a:noFill/>
                    </a:lnR>
                    <a:lnT>
                      <a:noFill/>
                    </a:lnT>
                    <a:lnB>
                      <a:noFill/>
                    </a:lnB>
                    <a:noFill/>
                  </a:tcPr>
                </a:tc>
                <a:tc>
                  <a:txBody>
                    <a:bodyPr/>
                    <a:lstStyle/>
                    <a:p>
                      <a:pPr>
                        <a:buNone/>
                      </a:pPr>
                      <a:r>
                        <a:rPr lang="ro-RO" sz="1300"/>
                        <a:t>Demand prediction tools</a:t>
                      </a:r>
                      <a:r>
                        <a:rPr lang="en-US" sz="1300"/>
                        <a:t> </a:t>
                      </a:r>
                      <a:r>
                        <a:rPr lang="en-US" sz="1400"/>
                        <a:t>(Adapted from Stair &amp; Reynolds, 2021)</a:t>
                      </a:r>
                      <a:endParaRPr lang="ro-RO" sz="1300"/>
                    </a:p>
                  </a:txBody>
                  <a:tcPr marL="66670" marR="66670" marT="33336" marB="33336" anchor="ctr">
                    <a:lnL>
                      <a:noFill/>
                    </a:lnL>
                    <a:lnR>
                      <a:noFill/>
                    </a:lnR>
                    <a:lnT>
                      <a:noFill/>
                    </a:lnT>
                    <a:lnB>
                      <a:noFill/>
                    </a:lnB>
                    <a:noFill/>
                  </a:tcPr>
                </a:tc>
                <a:extLst>
                  <a:ext uri="{0D108BD9-81ED-4DB2-BD59-A6C34878D82A}">
                    <a16:rowId xmlns:a16="http://schemas.microsoft.com/office/drawing/2014/main" val="2033896171"/>
                  </a:ext>
                </a:extLst>
              </a:tr>
            </a:tbl>
          </a:graphicData>
        </a:graphic>
      </p:graphicFrame>
    </p:spTree>
    <p:extLst>
      <p:ext uri="{BB962C8B-B14F-4D97-AF65-F5344CB8AC3E}">
        <p14:creationId xmlns:p14="http://schemas.microsoft.com/office/powerpoint/2010/main" val="759179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8" name="Rectangle 1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2453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9DD0A42-2537-B64C-AF1C-6D59C000C6F4}"/>
              </a:ext>
            </a:extLst>
          </p:cNvPr>
          <p:cNvSpPr>
            <a:spLocks noGrp="1"/>
          </p:cNvSpPr>
          <p:nvPr>
            <p:ph type="title"/>
          </p:nvPr>
        </p:nvSpPr>
        <p:spPr>
          <a:xfrm>
            <a:off x="838200" y="586992"/>
            <a:ext cx="5029200" cy="2232408"/>
          </a:xfrm>
        </p:spPr>
        <p:txBody>
          <a:bodyPr vert="horz" lIns="91440" tIns="45720" rIns="91440" bIns="45720" rtlCol="0" anchor="ctr">
            <a:normAutofit/>
          </a:bodyPr>
          <a:lstStyle/>
          <a:p>
            <a:pPr>
              <a:lnSpc>
                <a:spcPct val="90000"/>
              </a:lnSpc>
            </a:pPr>
            <a:r>
              <a:rPr lang="en-US" sz="3100">
                <a:solidFill>
                  <a:srgbClr val="FFFFFF"/>
                </a:solidFill>
              </a:rPr>
              <a:t>Bias and Fairness in Systems</a:t>
            </a:r>
            <a:br>
              <a:rPr lang="en-US" sz="3100">
                <a:solidFill>
                  <a:srgbClr val="FFFFFF"/>
                </a:solidFill>
              </a:rPr>
            </a:br>
            <a:r>
              <a:rPr lang="en-US" sz="3100">
                <a:solidFill>
                  <a:srgbClr val="FFFFFF"/>
                </a:solidFill>
              </a:rPr>
              <a:t>Title: </a:t>
            </a:r>
            <a:r>
              <a:rPr lang="en-US" sz="3100" i="1">
                <a:solidFill>
                  <a:srgbClr val="FFFFFF"/>
                </a:solidFill>
              </a:rPr>
              <a:t>When Technology Isn’t Neutral</a:t>
            </a:r>
            <a:br>
              <a:rPr lang="en-US" sz="3100">
                <a:solidFill>
                  <a:srgbClr val="FFFFFF"/>
                </a:solidFill>
              </a:rPr>
            </a:br>
            <a:endParaRPr lang="en-US" sz="3100">
              <a:solidFill>
                <a:srgbClr val="FFFFFF"/>
              </a:solidFill>
            </a:endParaRPr>
          </a:p>
        </p:txBody>
      </p:sp>
      <p:sp>
        <p:nvSpPr>
          <p:cNvPr id="5" name="Rectangle 1">
            <a:extLst>
              <a:ext uri="{FF2B5EF4-FFF2-40B4-BE49-F238E27FC236}">
                <a16:creationId xmlns:a16="http://schemas.microsoft.com/office/drawing/2014/main" id="{9C92C640-6C34-16F0-ACAC-5114E6681360}"/>
              </a:ext>
            </a:extLst>
          </p:cNvPr>
          <p:cNvSpPr>
            <a:spLocks noGrp="1" noChangeArrowheads="1"/>
          </p:cNvSpPr>
          <p:nvPr>
            <p:ph type="body" sz="half" idx="2"/>
          </p:nvPr>
        </p:nvSpPr>
        <p:spPr bwMode="auto">
          <a:xfrm>
            <a:off x="838201" y="2971800"/>
            <a:ext cx="5028876" cy="31684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AI systems can </a:t>
            </a:r>
            <a:r>
              <a:rPr kumimoji="0" lang="en-US" altLang="ro-RO" sz="1500" b="1" i="0" u="none" strike="noStrike" cap="none" normalizeH="0" baseline="0">
                <a:ln>
                  <a:noFill/>
                </a:ln>
                <a:solidFill>
                  <a:srgbClr val="FFFFFF"/>
                </a:solidFill>
                <a:effectLst/>
              </a:rPr>
              <a:t>carry hidden bias</a:t>
            </a:r>
            <a:r>
              <a:rPr kumimoji="0" lang="en-US" altLang="ro-RO" sz="1500" b="0" i="0" u="none" strike="noStrike" cap="none" normalizeH="0" baseline="0">
                <a:ln>
                  <a:noFill/>
                </a:ln>
                <a:solidFill>
                  <a:srgbClr val="FFFFFF"/>
                </a:solidFill>
                <a:effectLst/>
              </a:rPr>
              <a:t> from the data used to train them.</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This can affect decisions in hiring, credit checks, or customer targeting (Binns, 2018).</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Businesses should </a:t>
            </a:r>
            <a:r>
              <a:rPr kumimoji="0" lang="en-US" altLang="ro-RO" sz="1500" b="1" i="0" u="none" strike="noStrike" cap="none" normalizeH="0" baseline="0">
                <a:ln>
                  <a:noFill/>
                </a:ln>
                <a:solidFill>
                  <a:srgbClr val="FFFFFF"/>
                </a:solidFill>
                <a:effectLst/>
              </a:rPr>
              <a:t>check data sources</a:t>
            </a:r>
            <a:r>
              <a:rPr kumimoji="0" lang="en-US" altLang="ro-RO" sz="1500" b="0" i="0" u="none" strike="noStrike" cap="none" normalizeH="0" baseline="0">
                <a:ln>
                  <a:noFill/>
                </a:ln>
                <a:solidFill>
                  <a:srgbClr val="FFFFFF"/>
                </a:solidFill>
                <a:effectLst/>
              </a:rPr>
              <a:t>, </a:t>
            </a:r>
            <a:r>
              <a:rPr kumimoji="0" lang="en-US" altLang="ro-RO" sz="1500" b="1" i="0" u="none" strike="noStrike" cap="none" normalizeH="0" baseline="0">
                <a:ln>
                  <a:noFill/>
                </a:ln>
                <a:solidFill>
                  <a:srgbClr val="FFFFFF"/>
                </a:solidFill>
                <a:effectLst/>
              </a:rPr>
              <a:t>use diverse inputs</a:t>
            </a:r>
            <a:r>
              <a:rPr kumimoji="0" lang="en-US" altLang="ro-RO" sz="1500" b="0" i="0" u="none" strike="noStrike" cap="none" normalizeH="0" baseline="0">
                <a:ln>
                  <a:noFill/>
                </a:ln>
                <a:solidFill>
                  <a:srgbClr val="FFFFFF"/>
                </a:solidFill>
                <a:effectLst/>
              </a:rPr>
              <a:t>, and </a:t>
            </a:r>
            <a:r>
              <a:rPr kumimoji="0" lang="en-US" altLang="ro-RO" sz="1500" b="1" i="0" u="none" strike="noStrike" cap="none" normalizeH="0" baseline="0">
                <a:ln>
                  <a:noFill/>
                </a:ln>
                <a:solidFill>
                  <a:srgbClr val="FFFFFF"/>
                </a:solidFill>
                <a:effectLst/>
              </a:rPr>
              <a:t>review results regularly</a:t>
            </a:r>
            <a:r>
              <a:rPr kumimoji="0" lang="en-US" altLang="ro-RO" sz="1500" b="0" i="0" u="none" strike="noStrike" cap="none" normalizeH="0" baseline="0">
                <a:ln>
                  <a:noFill/>
                </a:ln>
                <a:solidFill>
                  <a:srgbClr val="FFFFFF"/>
                </a:solidFill>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solidFill>
                  <a:srgbClr val="FFFFFF"/>
                </a:solidFill>
                <a:effectLst/>
              </a:rPr>
              <a:t>Clear ethics policies build </a:t>
            </a:r>
            <a:r>
              <a:rPr kumimoji="0" lang="en-US" altLang="ro-RO" sz="1500" b="1" i="0" u="none" strike="noStrike" cap="none" normalizeH="0" baseline="0">
                <a:ln>
                  <a:noFill/>
                </a:ln>
                <a:solidFill>
                  <a:srgbClr val="FFFFFF"/>
                </a:solidFill>
                <a:effectLst/>
              </a:rPr>
              <a:t>trust and accountability</a:t>
            </a:r>
            <a:r>
              <a:rPr kumimoji="0" lang="en-US" altLang="ro-RO" sz="1500" b="0" i="0" u="none" strike="noStrike" cap="none" normalizeH="0" baseline="0">
                <a:ln>
                  <a:noFill/>
                </a:ln>
                <a:solidFill>
                  <a:srgbClr val="FFFFFF"/>
                </a:solidFill>
                <a:effectLst/>
              </a:rPr>
              <a:t> (Floridi &amp; Cowls, 2019).</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500">
              <a:solidFill>
                <a:srgbClr val="FFFFFF"/>
              </a:solidFill>
            </a:endParaRPr>
          </a:p>
          <a:p>
            <a:pPr lvl="0" indent="-228600" fontAlgn="base">
              <a:lnSpc>
                <a:spcPct val="100000"/>
              </a:lnSpc>
              <a:spcBef>
                <a:spcPct val="0"/>
              </a:spcBef>
              <a:spcAft>
                <a:spcPts val="600"/>
              </a:spcAft>
              <a:buFont typeface="Arial" panose="020B0604020202020204" pitchFamily="34" charset="0"/>
              <a:buChar char="•"/>
            </a:pPr>
            <a:r>
              <a:rPr lang="en-US" sz="1500">
                <a:solidFill>
                  <a:srgbClr val="FFFFFF"/>
                </a:solidFill>
              </a:rPr>
              <a:t>Bias isn’t always intentional, but it can harm fairness if not managed carefully.</a:t>
            </a:r>
          </a:p>
          <a:p>
            <a:pPr lvl="0" indent="-228600" fontAlgn="base">
              <a:lnSpc>
                <a:spcPct val="100000"/>
              </a:lnSpc>
              <a:spcBef>
                <a:spcPct val="0"/>
              </a:spcBef>
              <a:spcAft>
                <a:spcPts val="600"/>
              </a:spcAft>
              <a:buFont typeface="Arial" panose="020B0604020202020204" pitchFamily="34" charset="0"/>
              <a:buChar char="•"/>
            </a:pPr>
            <a:endParaRPr kumimoji="0" lang="en-US" altLang="ro-RO" sz="1500" b="0" i="0" u="none" strike="noStrike" cap="none" normalizeH="0" baseline="0">
              <a:ln>
                <a:noFill/>
              </a:ln>
              <a:solidFill>
                <a:srgbClr val="FFFFFF"/>
              </a:solidFill>
              <a:effectLst/>
            </a:endParaRPr>
          </a:p>
        </p:txBody>
      </p:sp>
      <p:sp>
        <p:nvSpPr>
          <p:cNvPr id="22" name="Rectangle 21">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A1AF8F9C-8471-4C7F-9953-BD3B1EF738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25" name="Picture 24">
              <a:extLst>
                <a:ext uri="{FF2B5EF4-FFF2-40B4-BE49-F238E27FC236}">
                  <a16:creationId xmlns:a16="http://schemas.microsoft.com/office/drawing/2014/main" id="{35C0C9D9-E401-4D8C-A212-660F23A940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6" name="Picture 25">
              <a:extLst>
                <a:ext uri="{FF2B5EF4-FFF2-40B4-BE49-F238E27FC236}">
                  <a16:creationId xmlns:a16="http://schemas.microsoft.com/office/drawing/2014/main" id="{4670A0A1-0395-4858-B75F-EEEE9F319C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9" name="Picture 8" descr="A robot and person looking at a tablet&#10;&#10;AI-generated content may be incorrect.">
            <a:extLst>
              <a:ext uri="{FF2B5EF4-FFF2-40B4-BE49-F238E27FC236}">
                <a16:creationId xmlns:a16="http://schemas.microsoft.com/office/drawing/2014/main" id="{5D9F7785-AFBB-89F7-402F-869BC1028F21}"/>
              </a:ext>
            </a:extLst>
          </p:cNvPr>
          <p:cNvPicPr>
            <a:picLocks noChangeAspect="1"/>
          </p:cNvPicPr>
          <p:nvPr/>
        </p:nvPicPr>
        <p:blipFill>
          <a:blip r:embed="rId4">
            <a:extLst>
              <a:ext uri="{28A0092B-C50C-407E-A947-70E740481C1C}">
                <a14:useLocalDpi xmlns:a14="http://schemas.microsoft.com/office/drawing/2010/main" val="0"/>
              </a:ext>
            </a:extLst>
          </a:blip>
          <a:srcRect l="2699"/>
          <a:stretch>
            <a:fillRect/>
          </a:stretch>
        </p:blipFill>
        <p:spPr>
          <a:xfrm>
            <a:off x="6858001" y="567942"/>
            <a:ext cx="4724400" cy="2728151"/>
          </a:xfrm>
          <a:prstGeom prst="rect">
            <a:avLst/>
          </a:prstGeom>
        </p:spPr>
      </p:pic>
      <p:pic>
        <p:nvPicPr>
          <p:cNvPr id="7" name="Picture Placeholder 6" descr="A brain and circuit board on a scale&#10;&#10;AI-generated content may be incorrect.">
            <a:extLst>
              <a:ext uri="{FF2B5EF4-FFF2-40B4-BE49-F238E27FC236}">
                <a16:creationId xmlns:a16="http://schemas.microsoft.com/office/drawing/2014/main" id="{914254F7-1592-975D-93B1-971C8FAE6143}"/>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r="2590" b="-1"/>
          <a:stretch>
            <a:fillRect/>
          </a:stretch>
        </p:blipFill>
        <p:spPr>
          <a:xfrm>
            <a:off x="6854952" y="3412115"/>
            <a:ext cx="4724400" cy="2728151"/>
          </a:xfrm>
          <a:prstGeom prst="rect">
            <a:avLst/>
          </a:prstGeom>
        </p:spPr>
      </p:pic>
    </p:spTree>
    <p:extLst>
      <p:ext uri="{BB962C8B-B14F-4D97-AF65-F5344CB8AC3E}">
        <p14:creationId xmlns:p14="http://schemas.microsoft.com/office/powerpoint/2010/main" val="62909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0" name="Rectangle 27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70" name="Title 269">
            <a:extLst>
              <a:ext uri="{FF2B5EF4-FFF2-40B4-BE49-F238E27FC236}">
                <a16:creationId xmlns:a16="http://schemas.microsoft.com/office/drawing/2014/main" id="{CB4F796C-98FF-5BAE-526E-F3759450948B}"/>
              </a:ext>
            </a:extLst>
          </p:cNvPr>
          <p:cNvSpPr>
            <a:spLocks noGrp="1"/>
          </p:cNvSpPr>
          <p:nvPr>
            <p:ph type="ctrTitle"/>
          </p:nvPr>
        </p:nvSpPr>
        <p:spPr>
          <a:xfrm>
            <a:off x="479394" y="1070800"/>
            <a:ext cx="3939688" cy="5583126"/>
          </a:xfrm>
        </p:spPr>
        <p:txBody>
          <a:bodyPr vert="horz" lIns="91440" tIns="45720" rIns="91440" bIns="45720" rtlCol="0" anchor="ctr">
            <a:normAutofit/>
          </a:bodyPr>
          <a:lstStyle/>
          <a:p>
            <a:pPr algn="r"/>
            <a:r>
              <a:rPr lang="en-US" sz="7400" kern="1200" dirty="0">
                <a:solidFill>
                  <a:schemeClr val="tx1"/>
                </a:solidFill>
                <a:latin typeface="+mj-lt"/>
                <a:ea typeface="+mj-ea"/>
                <a:cs typeface="+mj-cs"/>
              </a:rPr>
              <a:t>Overview systems</a:t>
            </a:r>
          </a:p>
        </p:txBody>
      </p:sp>
      <p:cxnSp>
        <p:nvCxnSpPr>
          <p:cNvPr id="282" name="Straight Connector 28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8" name="Content Placeholder 2">
            <a:extLst>
              <a:ext uri="{FF2B5EF4-FFF2-40B4-BE49-F238E27FC236}">
                <a16:creationId xmlns:a16="http://schemas.microsoft.com/office/drawing/2014/main" id="{01B0D50D-5115-938E-AFE5-B18A6E625D1A}"/>
              </a:ext>
            </a:extLst>
          </p:cNvPr>
          <p:cNvGraphicFramePr>
            <a:graphicFrameLocks noGrp="1"/>
          </p:cNvGraphicFramePr>
          <p:nvPr>
            <p:ph idx="4294967295"/>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9589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926E1-0798-4488-7F14-86EE75366910}"/>
              </a:ext>
            </a:extLst>
          </p:cNvPr>
          <p:cNvSpPr>
            <a:spLocks noGrp="1"/>
          </p:cNvSpPr>
          <p:nvPr>
            <p:ph type="title"/>
          </p:nvPr>
        </p:nvSpPr>
        <p:spPr>
          <a:xfrm>
            <a:off x="841248" y="256032"/>
            <a:ext cx="10506456" cy="1014984"/>
          </a:xfrm>
          <a:prstGeom prst="ellipse">
            <a:avLst/>
          </a:prstGeom>
        </p:spPr>
        <p:txBody>
          <a:bodyPr vert="horz" lIns="91440" tIns="45720" rIns="91440" bIns="45720" rtlCol="0" anchor="b">
            <a:normAutofit/>
          </a:bodyPr>
          <a:lstStyle/>
          <a:p>
            <a:r>
              <a:rPr lang="en-US" kern="1200" dirty="0">
                <a:latin typeface="+mj-lt"/>
                <a:ea typeface="+mj-ea"/>
                <a:cs typeface="+mj-cs"/>
              </a:rPr>
              <a:t>Comparison</a:t>
            </a:r>
          </a:p>
        </p:txBody>
      </p:sp>
      <p:sp>
        <p:nvSpPr>
          <p:cNvPr id="68" name="Rectangle 6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0" name="Rectangle 6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a:extLst>
              <a:ext uri="{FF2B5EF4-FFF2-40B4-BE49-F238E27FC236}">
                <a16:creationId xmlns:a16="http://schemas.microsoft.com/office/drawing/2014/main" id="{4B96A03C-CF65-A25D-325C-5B54C6BA364D}"/>
              </a:ext>
            </a:extLst>
          </p:cNvPr>
          <p:cNvGraphicFramePr>
            <a:graphicFrameLocks noGrp="1"/>
          </p:cNvGraphicFramePr>
          <p:nvPr>
            <p:ph idx="1"/>
          </p:nvPr>
        </p:nvGraphicFramePr>
        <p:xfrm>
          <a:off x="937525" y="1926266"/>
          <a:ext cx="10316952" cy="4211976"/>
        </p:xfrm>
        <a:graphic>
          <a:graphicData uri="http://schemas.openxmlformats.org/drawingml/2006/table">
            <a:tbl>
              <a:tblPr firstRow="1" bandRow="1">
                <a:noFill/>
                <a:tableStyleId>{5C22544A-7EE6-4342-B048-85BDC9FD1C3A}</a:tableStyleId>
              </a:tblPr>
              <a:tblGrid>
                <a:gridCol w="2889670">
                  <a:extLst>
                    <a:ext uri="{9D8B030D-6E8A-4147-A177-3AD203B41FA5}">
                      <a16:colId xmlns:a16="http://schemas.microsoft.com/office/drawing/2014/main" val="2691616428"/>
                    </a:ext>
                  </a:extLst>
                </a:gridCol>
                <a:gridCol w="2283998">
                  <a:extLst>
                    <a:ext uri="{9D8B030D-6E8A-4147-A177-3AD203B41FA5}">
                      <a16:colId xmlns:a16="http://schemas.microsoft.com/office/drawing/2014/main" val="2523070271"/>
                    </a:ext>
                  </a:extLst>
                </a:gridCol>
                <a:gridCol w="2389333">
                  <a:extLst>
                    <a:ext uri="{9D8B030D-6E8A-4147-A177-3AD203B41FA5}">
                      <a16:colId xmlns:a16="http://schemas.microsoft.com/office/drawing/2014/main" val="441384716"/>
                    </a:ext>
                  </a:extLst>
                </a:gridCol>
                <a:gridCol w="2753951">
                  <a:extLst>
                    <a:ext uri="{9D8B030D-6E8A-4147-A177-3AD203B41FA5}">
                      <a16:colId xmlns:a16="http://schemas.microsoft.com/office/drawing/2014/main" val="940404904"/>
                    </a:ext>
                  </a:extLst>
                </a:gridCol>
              </a:tblGrid>
              <a:tr h="517503">
                <a:tc>
                  <a:txBody>
                    <a:bodyPr/>
                    <a:lstStyle/>
                    <a:p>
                      <a:pPr>
                        <a:buNone/>
                      </a:pPr>
                      <a:r>
                        <a:rPr lang="en-GB" sz="2200" cap="none" spc="0">
                          <a:solidFill>
                            <a:schemeClr val="tx1"/>
                          </a:solidFill>
                        </a:rPr>
                        <a:t>System</a:t>
                      </a:r>
                    </a:p>
                  </a:txBody>
                  <a:tcPr marL="127955" marR="127955" marT="63979" marB="127955" anchor="ctr">
                    <a:lnL w="12700" cap="flat" cmpd="sng" algn="ctr">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Strength</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Weakness</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Example</a:t>
                      </a:r>
                    </a:p>
                  </a:txBody>
                  <a:tcPr marL="127955" marR="127955" marT="63979" marB="127955" anchor="ctr">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noFill/>
                  </a:tcPr>
                </a:tc>
                <a:extLst>
                  <a:ext uri="{0D108BD9-81ED-4DB2-BD59-A6C34878D82A}">
                    <a16:rowId xmlns:a16="http://schemas.microsoft.com/office/drawing/2014/main" val="826059218"/>
                  </a:ext>
                </a:extLst>
              </a:tr>
              <a:tr h="818068">
                <a:tc>
                  <a:txBody>
                    <a:bodyPr/>
                    <a:lstStyle/>
                    <a:p>
                      <a:pPr>
                        <a:buNone/>
                      </a:pPr>
                      <a:r>
                        <a:rPr lang="en-GB" sz="2200" cap="none" spc="0">
                          <a:solidFill>
                            <a:schemeClr val="tx1"/>
                          </a:solidFill>
                        </a:rPr>
                        <a:t>TPS(Transaction Processing System)</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Speed, accuracy</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Narrow scope</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a:solidFill>
                            <a:schemeClr val="tx1"/>
                          </a:solidFill>
                        </a:rPr>
                        <a:t>POS(Point of Sale)</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474028376"/>
                  </a:ext>
                </a:extLst>
              </a:tr>
              <a:tr h="1207035">
                <a:tc>
                  <a:txBody>
                    <a:bodyPr/>
                    <a:lstStyle/>
                    <a:p>
                      <a:pPr>
                        <a:buNone/>
                      </a:pPr>
                      <a:r>
                        <a:rPr lang="en-GB" sz="2200" cap="none" spc="0">
                          <a:solidFill>
                            <a:schemeClr val="tx1"/>
                          </a:solidFill>
                        </a:rPr>
                        <a:t>MIS(Management Information System)</a:t>
                      </a:r>
                    </a:p>
                  </a:txBody>
                  <a:tcPr marL="127955" marR="127955" marT="63979" marB="127955" anchor="ctr">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lvl="0">
                        <a:buNone/>
                      </a:pPr>
                      <a:r>
                        <a:rPr lang="en-US" sz="1800" b="0" i="0" u="none" strike="noStrike" cap="none" spc="0" noProof="0">
                          <a:solidFill>
                            <a:srgbClr val="000000"/>
                          </a:solidFill>
                          <a:latin typeface="Aptos"/>
                        </a:rPr>
                        <a:t>Helps managers by turning raw data into useful reports to support decision</a:t>
                      </a:r>
                      <a:endParaRPr lang="en-GB" sz="1800" cap="none" spc="0">
                        <a:solidFill>
                          <a:schemeClr val="tx1"/>
                        </a:solidFill>
                        <a:latin typeface="Aptos"/>
                      </a:endParaRP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a:buNone/>
                      </a:pPr>
                      <a:r>
                        <a:rPr lang="en-GB" sz="2200" cap="none" spc="0" dirty="0">
                          <a:solidFill>
                            <a:schemeClr val="tx1"/>
                          </a:solidFill>
                        </a:rPr>
                        <a:t>Data dependent</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a:lstStyle/>
                    <a:p>
                      <a:pPr>
                        <a:buNone/>
                      </a:pPr>
                      <a:r>
                        <a:rPr lang="en-GB" sz="2200" cap="none" spc="0">
                          <a:solidFill>
                            <a:schemeClr val="tx1"/>
                          </a:solidFill>
                        </a:rPr>
                        <a:t>Sales report</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extLst>
                  <a:ext uri="{0D108BD9-81ED-4DB2-BD59-A6C34878D82A}">
                    <a16:rowId xmlns:a16="http://schemas.microsoft.com/office/drawing/2014/main" val="1875217410"/>
                  </a:ext>
                </a:extLst>
              </a:tr>
              <a:tr h="1393832">
                <a:tc>
                  <a:txBody>
                    <a:bodyPr/>
                    <a:lstStyle/>
                    <a:p>
                      <a:pPr>
                        <a:buNone/>
                      </a:pPr>
                      <a:r>
                        <a:rPr lang="en-GB" sz="2200" cap="none" spc="0">
                          <a:solidFill>
                            <a:schemeClr val="tx1"/>
                          </a:solidFill>
                        </a:rPr>
                        <a:t>ERP(Enterprise Resource Planning)</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lvl="0">
                        <a:buNone/>
                      </a:pPr>
                      <a:r>
                        <a:rPr lang="en-US" sz="1500" b="0" i="0" u="none" strike="noStrike" cap="none" spc="0" noProof="0" dirty="0">
                          <a:solidFill>
                            <a:srgbClr val="000000"/>
                          </a:solidFill>
                          <a:latin typeface="Calibri"/>
                        </a:rPr>
                        <a:t>links different departments into one shared system</a:t>
                      </a:r>
                      <a:endParaRPr lang="en-US" sz="2300" dirty="0"/>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dirty="0">
                          <a:solidFill>
                            <a:schemeClr val="tx1"/>
                          </a:solidFill>
                        </a:rPr>
                        <a:t>Costly, complex</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a:lstStyle/>
                    <a:p>
                      <a:pPr>
                        <a:buNone/>
                      </a:pPr>
                      <a:r>
                        <a:rPr lang="en-GB" sz="2200" cap="none" spc="0" dirty="0">
                          <a:solidFill>
                            <a:schemeClr val="tx1"/>
                          </a:solidFill>
                        </a:rPr>
                        <a:t>SAP(Systems, </a:t>
                      </a:r>
                      <a:r>
                        <a:rPr lang="en-GB" sz="2200" cap="none" spc="0" dirty="0" err="1">
                          <a:solidFill>
                            <a:schemeClr val="tx1"/>
                          </a:solidFill>
                        </a:rPr>
                        <a:t>Aplication</a:t>
                      </a:r>
                      <a:r>
                        <a:rPr lang="en-GB" sz="2200" cap="none" spc="0" dirty="0">
                          <a:solidFill>
                            <a:schemeClr val="tx1"/>
                          </a:solidFill>
                        </a:rPr>
                        <a:t>, and Products (in Data Processing)</a:t>
                      </a:r>
                    </a:p>
                  </a:txBody>
                  <a:tcPr marL="127955" marR="127955" marT="63979" marB="127955"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2689706807"/>
                  </a:ext>
                </a:extLst>
              </a:tr>
            </a:tbl>
          </a:graphicData>
        </a:graphic>
      </p:graphicFrame>
    </p:spTree>
    <p:extLst>
      <p:ext uri="{BB962C8B-B14F-4D97-AF65-F5344CB8AC3E}">
        <p14:creationId xmlns:p14="http://schemas.microsoft.com/office/powerpoint/2010/main" val="3318938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5" name="Rectangle 4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1B09F-3FB1-EA61-CDFA-952F7F7AAC05}"/>
              </a:ext>
            </a:extLst>
          </p:cNvPr>
          <p:cNvSpPr>
            <a:spLocks noGrp="1"/>
          </p:cNvSpPr>
          <p:nvPr>
            <p:ph type="title"/>
          </p:nvPr>
        </p:nvSpPr>
        <p:spPr>
          <a:xfrm>
            <a:off x="761803" y="350196"/>
            <a:ext cx="4646904" cy="1624520"/>
          </a:xfrm>
        </p:spPr>
        <p:txBody>
          <a:bodyPr anchor="ctr">
            <a:normAutofit/>
          </a:bodyPr>
          <a:lstStyle/>
          <a:p>
            <a:r>
              <a:rPr lang="en-GB" sz="4000" dirty="0">
                <a:ea typeface="+mj-lt"/>
                <a:cs typeface="+mj-lt"/>
              </a:rPr>
              <a:t>Ethical Issues</a:t>
            </a:r>
            <a:endParaRPr lang="en-US" sz="4000" dirty="0"/>
          </a:p>
        </p:txBody>
      </p:sp>
      <p:sp>
        <p:nvSpPr>
          <p:cNvPr id="37" name="Content Placeholder 36">
            <a:extLst>
              <a:ext uri="{FF2B5EF4-FFF2-40B4-BE49-F238E27FC236}">
                <a16:creationId xmlns:a16="http://schemas.microsoft.com/office/drawing/2014/main" id="{D5F937D6-D5BD-200D-8CA2-C4F426AC6D89}"/>
              </a:ext>
            </a:extLst>
          </p:cNvPr>
          <p:cNvSpPr>
            <a:spLocks noGrp="1"/>
          </p:cNvSpPr>
          <p:nvPr>
            <p:ph idx="1"/>
          </p:nvPr>
        </p:nvSpPr>
        <p:spPr>
          <a:xfrm>
            <a:off x="761802" y="2743200"/>
            <a:ext cx="4646905" cy="3613149"/>
          </a:xfrm>
        </p:spPr>
        <p:txBody>
          <a:bodyPr vert="horz" lIns="91440" tIns="45720" rIns="91440" bIns="45720" rtlCol="0" anchor="ctr">
            <a:normAutofit lnSpcReduction="10000"/>
          </a:bodyPr>
          <a:lstStyle/>
          <a:p>
            <a:pPr marL="0" indent="0">
              <a:buNone/>
            </a:pPr>
            <a:r>
              <a:rPr lang="en-GB" sz="1900" dirty="0">
                <a:ea typeface="+mn-lt"/>
                <a:cs typeface="+mn-lt"/>
              </a:rPr>
              <a:t>Data Privacy &amp; GDPR(General Data Protection Regulation) (Martin &amp; Murphy, 2017)</a:t>
            </a:r>
            <a:endParaRPr lang="en-US" sz="1900" dirty="0"/>
          </a:p>
          <a:p>
            <a:r>
              <a:rPr lang="en-GB" sz="1900" dirty="0">
                <a:ea typeface="+mn-lt"/>
                <a:cs typeface="+mn-lt"/>
              </a:rPr>
              <a:t>Protecting customer and employee data</a:t>
            </a:r>
            <a:endParaRPr lang="en-GB" sz="1900" dirty="0"/>
          </a:p>
          <a:p>
            <a:r>
              <a:rPr lang="en-GB" sz="1900" dirty="0">
                <a:ea typeface="+mn-lt"/>
                <a:cs typeface="+mn-lt"/>
              </a:rPr>
              <a:t>GDPR compliance (consent, rights, fines)</a:t>
            </a:r>
            <a:endParaRPr lang="en-GB" sz="1900" dirty="0"/>
          </a:p>
          <a:p>
            <a:r>
              <a:rPr lang="en-GB" sz="1900" dirty="0">
                <a:ea typeface="+mn-lt"/>
                <a:cs typeface="+mn-lt"/>
              </a:rPr>
              <a:t>Risk: misuse of personal data.</a:t>
            </a:r>
            <a:endParaRPr lang="en-GB" sz="1900" dirty="0"/>
          </a:p>
          <a:p>
            <a:pPr algn="ctr">
              <a:buNone/>
            </a:pPr>
            <a:r>
              <a:rPr lang="en-US" sz="1900" dirty="0">
                <a:latin typeface="Aptos"/>
                <a:ea typeface="Calibri"/>
                <a:cs typeface="Calibri"/>
              </a:rPr>
              <a:t>If businesses fail to comply, they face heavy fines and reputational damage, like in the Facebook–Cambridge Analytica case. (Cadwalladr &amp; Graham-Harrison, 2018)</a:t>
            </a:r>
            <a:endParaRPr lang="en-GB" sz="1900" dirty="0">
              <a:latin typeface="Aptos"/>
              <a:ea typeface="Calibri"/>
              <a:cs typeface="Calibri"/>
            </a:endParaRPr>
          </a:p>
          <a:p>
            <a:pPr marL="0" indent="0">
              <a:buNone/>
            </a:pPr>
            <a:endParaRPr lang="en-GB" sz="1900" dirty="0"/>
          </a:p>
          <a:p>
            <a:endParaRPr lang="en-GB" sz="1900" dirty="0"/>
          </a:p>
        </p:txBody>
      </p:sp>
      <p:pic>
        <p:nvPicPr>
          <p:cNvPr id="39" name="Picture 38" descr="Padlock on computer motherboard">
            <a:extLst>
              <a:ext uri="{FF2B5EF4-FFF2-40B4-BE49-F238E27FC236}">
                <a16:creationId xmlns:a16="http://schemas.microsoft.com/office/drawing/2014/main" id="{73237ABC-8C0C-7F0D-F181-38CF67B1FB07}"/>
              </a:ext>
            </a:extLst>
          </p:cNvPr>
          <p:cNvPicPr>
            <a:picLocks noChangeAspect="1"/>
          </p:cNvPicPr>
          <p:nvPr/>
        </p:nvPicPr>
        <p:blipFill>
          <a:blip r:embed="rId3"/>
          <a:srcRect l="6247" r="34357" b="3"/>
          <a:stretch>
            <a:fillRect/>
          </a:stretch>
        </p:blipFill>
        <p:spPr>
          <a:xfrm>
            <a:off x="6096000" y="1"/>
            <a:ext cx="6102825" cy="6858000"/>
          </a:xfrm>
          <a:prstGeom prst="rect">
            <a:avLst/>
          </a:prstGeom>
        </p:spPr>
      </p:pic>
    </p:spTree>
    <p:extLst>
      <p:ext uri="{BB962C8B-B14F-4D97-AF65-F5344CB8AC3E}">
        <p14:creationId xmlns:p14="http://schemas.microsoft.com/office/powerpoint/2010/main" val="601120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375440-4E4A-142F-7685-4743457418A6}"/>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Cybersecurity Threats</a:t>
            </a:r>
            <a:endParaRPr lang="en-US" sz="4000"/>
          </a:p>
        </p:txBody>
      </p:sp>
      <p:sp>
        <p:nvSpPr>
          <p:cNvPr id="3" name="Content Placeholder 2">
            <a:extLst>
              <a:ext uri="{FF2B5EF4-FFF2-40B4-BE49-F238E27FC236}">
                <a16:creationId xmlns:a16="http://schemas.microsoft.com/office/drawing/2014/main" id="{43AFE454-06F4-5569-6DCE-82BFE59C1F5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Hackers, malware, ransomware</a:t>
            </a:r>
            <a:endParaRPr lang="en-GB" sz="2000" dirty="0"/>
          </a:p>
          <a:p>
            <a:r>
              <a:rPr lang="en-GB" sz="2000" dirty="0">
                <a:ea typeface="+mn-lt"/>
                <a:cs typeface="+mn-lt"/>
              </a:rPr>
              <a:t>Threat to business continuity</a:t>
            </a:r>
            <a:endParaRPr lang="en-GB" sz="2000" dirty="0"/>
          </a:p>
          <a:p>
            <a:pPr marL="0" indent="0">
              <a:buNone/>
            </a:pPr>
            <a:r>
              <a:rPr lang="en-GB" sz="2000" dirty="0">
                <a:ea typeface="+mn-lt"/>
                <a:cs typeface="+mn-lt"/>
              </a:rPr>
              <a:t>Example: NHS WannaCry attack (2017)</a:t>
            </a:r>
            <a:endParaRPr lang="en-GB" sz="2000" dirty="0"/>
          </a:p>
          <a:p>
            <a:pPr marL="0" indent="0">
              <a:buNone/>
            </a:pPr>
            <a:r>
              <a:rPr lang="en-US" sz="2000" dirty="0">
                <a:latin typeface="Aptos"/>
                <a:ea typeface="Calibri"/>
                <a:cs typeface="Calibri"/>
              </a:rPr>
              <a:t>Hackers can steal data, disrupt systems, or demand ransom. A famous example is the WannaCry ransomware attack in 2017 that shut down parts of the NHS in the UK. (Von Solms &amp; Van Niekerk, 2013)</a:t>
            </a:r>
            <a:endParaRPr lang="en-GB" sz="2000" dirty="0">
              <a:latin typeface="Aptos"/>
            </a:endParaRPr>
          </a:p>
          <a:p>
            <a:pPr marL="0" indent="0">
              <a:buNone/>
            </a:pPr>
            <a:endParaRPr lang="en-GB" sz="2000" dirty="0"/>
          </a:p>
          <a:p>
            <a:endParaRPr lang="en-GB" sz="2000" dirty="0"/>
          </a:p>
        </p:txBody>
      </p:sp>
      <p:pic>
        <p:nvPicPr>
          <p:cNvPr id="5" name="Picture 4" descr="Stock numbers on a digital display">
            <a:extLst>
              <a:ext uri="{FF2B5EF4-FFF2-40B4-BE49-F238E27FC236}">
                <a16:creationId xmlns:a16="http://schemas.microsoft.com/office/drawing/2014/main" id="{F050B402-FCC5-A324-822C-78FA61D93192}"/>
              </a:ext>
            </a:extLst>
          </p:cNvPr>
          <p:cNvPicPr>
            <a:picLocks noChangeAspect="1"/>
          </p:cNvPicPr>
          <p:nvPr/>
        </p:nvPicPr>
        <p:blipFill>
          <a:blip r:embed="rId3"/>
          <a:srcRect l="37066" r="1101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82655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26DE5-5A42-9481-A872-130BF93B553E}"/>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AI Bias &amp; Decision-Making</a:t>
            </a:r>
            <a:endParaRPr lang="en-US" sz="4000"/>
          </a:p>
        </p:txBody>
      </p:sp>
      <p:sp>
        <p:nvSpPr>
          <p:cNvPr id="3" name="Content Placeholder 2">
            <a:extLst>
              <a:ext uri="{FF2B5EF4-FFF2-40B4-BE49-F238E27FC236}">
                <a16:creationId xmlns:a16="http://schemas.microsoft.com/office/drawing/2014/main" id="{22918F7E-3A28-6571-103E-2C7ACEF4DA9D}"/>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Risk of unfair or biased AI outcomes</a:t>
            </a:r>
            <a:endParaRPr lang="en-GB" sz="2000" dirty="0"/>
          </a:p>
          <a:p>
            <a:pPr marL="0" indent="0">
              <a:buNone/>
            </a:pPr>
            <a:r>
              <a:rPr lang="en-GB" sz="2000" dirty="0">
                <a:ea typeface="+mn-lt"/>
                <a:cs typeface="+mn-lt"/>
              </a:rPr>
              <a:t>Example: recruitment algorithms</a:t>
            </a:r>
            <a:endParaRPr lang="en-GB" sz="2000" dirty="0"/>
          </a:p>
          <a:p>
            <a:r>
              <a:rPr lang="en-GB" sz="2000" dirty="0">
                <a:ea typeface="+mn-lt"/>
                <a:cs typeface="+mn-lt"/>
              </a:rPr>
              <a:t>Impact: discrimination, unfair practices</a:t>
            </a:r>
            <a:endParaRPr lang="en-GB" sz="2000" dirty="0"/>
          </a:p>
          <a:p>
            <a:pPr marL="0" indent="0">
              <a:buNone/>
            </a:pPr>
            <a:r>
              <a:rPr lang="en-US" sz="2000" dirty="0">
                <a:latin typeface="Aptos"/>
                <a:ea typeface="Calibri"/>
                <a:cs typeface="Calibri"/>
              </a:rPr>
              <a:t>some recruitment systems were found to </a:t>
            </a:r>
            <a:r>
              <a:rPr lang="en-US" sz="2000" dirty="0" err="1">
                <a:latin typeface="Aptos"/>
                <a:ea typeface="Calibri"/>
                <a:cs typeface="Calibri"/>
              </a:rPr>
              <a:t>favour</a:t>
            </a:r>
            <a:r>
              <a:rPr lang="en-US" sz="2000" dirty="0">
                <a:latin typeface="Aptos"/>
                <a:ea typeface="Calibri"/>
                <a:cs typeface="Calibri"/>
              </a:rPr>
              <a:t> male candidates because they learned from biased historical data.</a:t>
            </a:r>
          </a:p>
          <a:p>
            <a:pPr marL="0" indent="0">
              <a:buNone/>
            </a:pPr>
            <a:r>
              <a:rPr lang="en-US" sz="2000" dirty="0">
                <a:latin typeface="Aptos"/>
                <a:ea typeface="Calibri"/>
                <a:cs typeface="Calibri"/>
              </a:rPr>
              <a:t>(Ghosh &amp; Scott, 2011)</a:t>
            </a:r>
            <a:endParaRPr lang="en-GB" sz="2000" dirty="0">
              <a:latin typeface="Aptos"/>
            </a:endParaRPr>
          </a:p>
          <a:p>
            <a:endParaRPr lang="en-GB" sz="2000" dirty="0"/>
          </a:p>
        </p:txBody>
      </p:sp>
      <p:pic>
        <p:nvPicPr>
          <p:cNvPr id="5" name="Picture 4" descr="Red toy person in front of two lines of white figures">
            <a:extLst>
              <a:ext uri="{FF2B5EF4-FFF2-40B4-BE49-F238E27FC236}">
                <a16:creationId xmlns:a16="http://schemas.microsoft.com/office/drawing/2014/main" id="{695DA016-84B4-0FFB-A549-E4ACF7E785F5}"/>
              </a:ext>
            </a:extLst>
          </p:cNvPr>
          <p:cNvPicPr>
            <a:picLocks noChangeAspect="1"/>
          </p:cNvPicPr>
          <p:nvPr/>
        </p:nvPicPr>
        <p:blipFill>
          <a:blip r:embed="rId3"/>
          <a:srcRect l="22453" r="18934" b="5"/>
          <a:stretch>
            <a:fillRect/>
          </a:stretch>
        </p:blipFill>
        <p:spPr>
          <a:xfrm>
            <a:off x="6096000" y="1"/>
            <a:ext cx="6102825" cy="6858000"/>
          </a:xfrm>
          <a:prstGeom prst="rect">
            <a:avLst/>
          </a:prstGeom>
        </p:spPr>
      </p:pic>
    </p:spTree>
    <p:extLst>
      <p:ext uri="{BB962C8B-B14F-4D97-AF65-F5344CB8AC3E}">
        <p14:creationId xmlns:p14="http://schemas.microsoft.com/office/powerpoint/2010/main" val="1404132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1709-7239-6C9A-D862-2BAFFCE19A50}"/>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Employee Monitoring</a:t>
            </a:r>
            <a:endParaRPr lang="en-US" sz="4000"/>
          </a:p>
        </p:txBody>
      </p:sp>
      <p:sp>
        <p:nvSpPr>
          <p:cNvPr id="3" name="Content Placeholder 2">
            <a:extLst>
              <a:ext uri="{FF2B5EF4-FFF2-40B4-BE49-F238E27FC236}">
                <a16:creationId xmlns:a16="http://schemas.microsoft.com/office/drawing/2014/main" id="{A2601138-B4DA-26C7-ABA0-F4CB527B91A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ea typeface="+mn-lt"/>
                <a:cs typeface="+mn-lt"/>
              </a:rPr>
              <a:t>Tracking staff (emails, GPS, productivity tools)</a:t>
            </a:r>
            <a:endParaRPr lang="en-GB" sz="2000" dirty="0"/>
          </a:p>
          <a:p>
            <a:r>
              <a:rPr lang="en-GB" sz="2000" dirty="0">
                <a:ea typeface="+mn-lt"/>
                <a:cs typeface="+mn-lt"/>
              </a:rPr>
              <a:t>Risk: low trust, stress, privacy invasion</a:t>
            </a:r>
            <a:endParaRPr lang="en-GB" sz="2000" dirty="0"/>
          </a:p>
          <a:p>
            <a:r>
              <a:rPr lang="en-GB" sz="2000" dirty="0">
                <a:ea typeface="+mn-lt"/>
                <a:cs typeface="+mn-lt"/>
              </a:rPr>
              <a:t>Balance efficiency vs. employee rights</a:t>
            </a:r>
            <a:endParaRPr lang="en-GB" sz="2000" dirty="0"/>
          </a:p>
          <a:p>
            <a:pPr>
              <a:buNone/>
            </a:pPr>
            <a:r>
              <a:rPr lang="en-US" sz="2000" dirty="0">
                <a:latin typeface="Aptos"/>
                <a:ea typeface="Calibri"/>
                <a:cs typeface="Calibri"/>
              </a:rPr>
              <a:t>While this can improve efficiency, it may reduce trust and create stress for employees if done without transparency.</a:t>
            </a:r>
          </a:p>
          <a:p>
            <a:pPr>
              <a:buNone/>
            </a:pPr>
            <a:r>
              <a:rPr lang="en-US" sz="2000" dirty="0">
                <a:latin typeface="Aptos"/>
                <a:ea typeface="Calibri"/>
                <a:cs typeface="Calibri"/>
              </a:rPr>
              <a:t>(Laudon &amp; Laudon, 2012)</a:t>
            </a:r>
            <a:endParaRPr lang="en-GB" sz="2000" dirty="0">
              <a:latin typeface="Aptos"/>
              <a:ea typeface="Calibri"/>
              <a:cs typeface="Calibri"/>
            </a:endParaRPr>
          </a:p>
          <a:p>
            <a:pPr marL="0" indent="0">
              <a:buNone/>
            </a:pPr>
            <a:endParaRPr lang="en-GB" sz="2000" dirty="0"/>
          </a:p>
          <a:p>
            <a:pPr marL="0" indent="0">
              <a:buNone/>
            </a:pPr>
            <a:endParaRPr lang="en-GB" sz="2000" dirty="0"/>
          </a:p>
        </p:txBody>
      </p:sp>
      <p:pic>
        <p:nvPicPr>
          <p:cNvPr id="5" name="Picture 4" descr="A 3D pattern of ring shapes connected by lines">
            <a:extLst>
              <a:ext uri="{FF2B5EF4-FFF2-40B4-BE49-F238E27FC236}">
                <a16:creationId xmlns:a16="http://schemas.microsoft.com/office/drawing/2014/main" id="{255893BB-C175-FAD6-BCB6-5E09FF38AE54}"/>
              </a:ext>
            </a:extLst>
          </p:cNvPr>
          <p:cNvPicPr>
            <a:picLocks noChangeAspect="1"/>
          </p:cNvPicPr>
          <p:nvPr/>
        </p:nvPicPr>
        <p:blipFill>
          <a:blip r:embed="rId3"/>
          <a:srcRect l="7556" r="4238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855260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4A7E-049F-DD9D-671C-1F990A430904}"/>
              </a:ext>
            </a:extLst>
          </p:cNvPr>
          <p:cNvSpPr>
            <a:spLocks noGrp="1"/>
          </p:cNvSpPr>
          <p:nvPr>
            <p:ph type="title"/>
          </p:nvPr>
        </p:nvSpPr>
        <p:spPr>
          <a:xfrm>
            <a:off x="1043631" y="809898"/>
            <a:ext cx="10173010" cy="1554480"/>
          </a:xfrm>
        </p:spPr>
        <p:txBody>
          <a:bodyPr anchor="ctr">
            <a:normAutofit/>
          </a:bodyPr>
          <a:lstStyle/>
          <a:p>
            <a:r>
              <a:rPr lang="en-GB" sz="4800">
                <a:ea typeface="+mj-lt"/>
                <a:cs typeface="+mj-lt"/>
              </a:rPr>
              <a:t>Solutions &amp; Governance</a:t>
            </a:r>
            <a:endParaRPr lang="en-US" sz="4800"/>
          </a:p>
        </p:txBody>
      </p:sp>
      <p:graphicFrame>
        <p:nvGraphicFramePr>
          <p:cNvPr id="5" name="Content Placeholder 2">
            <a:extLst>
              <a:ext uri="{FF2B5EF4-FFF2-40B4-BE49-F238E27FC236}">
                <a16:creationId xmlns:a16="http://schemas.microsoft.com/office/drawing/2014/main" id="{9A2CC6BF-FB0D-8E65-F3F8-889C10204803}"/>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1812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B3212BB-5B12-7E47-73F1-8FC79EF807CD}"/>
              </a:ext>
            </a:extLst>
          </p:cNvPr>
          <p:cNvSpPr>
            <a:spLocks noGrp="1"/>
          </p:cNvSpPr>
          <p:nvPr>
            <p:ph type="title"/>
          </p:nvPr>
        </p:nvSpPr>
        <p:spPr>
          <a:xfrm>
            <a:off x="479394" y="1070800"/>
            <a:ext cx="3939688" cy="5583126"/>
          </a:xfrm>
        </p:spPr>
        <p:txBody>
          <a:bodyPr>
            <a:normAutofit/>
          </a:bodyPr>
          <a:lstStyle/>
          <a:p>
            <a:pPr algn="r"/>
            <a:r>
              <a:rPr lang="en-GB" sz="3200">
                <a:ea typeface="+mj-lt"/>
                <a:cs typeface="+mj-lt"/>
              </a:rPr>
              <a:t>Recommendations </a:t>
            </a:r>
            <a:endParaRPr lang="en-US" sz="3200"/>
          </a:p>
        </p:txBody>
      </p:sp>
      <p:cxnSp>
        <p:nvCxnSpPr>
          <p:cNvPr id="36" name="Straight Connector 3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2DB89380-4858-E3AC-A791-F24E8B349FCB}"/>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8951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8" name="Picture 4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9" name="Rectangle 4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5" name="Group 34">
            <a:extLst>
              <a:ext uri="{FF2B5EF4-FFF2-40B4-BE49-F238E27FC236}">
                <a16:creationId xmlns:a16="http://schemas.microsoft.com/office/drawing/2014/main" id="{F54E156B-C3CF-4290-AAE3-FA3BD6BE84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886638AD-AE91-49BD-AE6F-DA6DD5FCBA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367238FA-4030-4D69-9A1A-42918D7BB8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A69F91E-6856-CF08-19E1-CF538297D4AF}"/>
              </a:ext>
            </a:extLst>
          </p:cNvPr>
          <p:cNvSpPr>
            <a:spLocks noGrp="1"/>
          </p:cNvSpPr>
          <p:nvPr>
            <p:ph type="title"/>
          </p:nvPr>
        </p:nvSpPr>
        <p:spPr>
          <a:xfrm>
            <a:off x="838200" y="461339"/>
            <a:ext cx="5257800" cy="2831136"/>
          </a:xfrm>
        </p:spPr>
        <p:txBody>
          <a:bodyPr vert="horz" lIns="91440" tIns="45720" rIns="91440" bIns="45720" rtlCol="0" anchor="ctr">
            <a:normAutofit/>
          </a:bodyPr>
          <a:lstStyle/>
          <a:p>
            <a:pPr>
              <a:lnSpc>
                <a:spcPct val="90000"/>
              </a:lnSpc>
            </a:pPr>
            <a:r>
              <a:rPr lang="en-US" sz="3700"/>
              <a:t> Real- world Case Study: Amazon</a:t>
            </a:r>
            <a:br>
              <a:rPr lang="en-US" sz="3700"/>
            </a:br>
            <a:r>
              <a:rPr lang="en-US" sz="3700"/>
              <a:t>Title: </a:t>
            </a:r>
            <a:r>
              <a:rPr lang="en-US" sz="3700" i="1"/>
              <a:t>Using Data to Stay Ahead</a:t>
            </a:r>
            <a:br>
              <a:rPr lang="en-US" sz="3700"/>
            </a:br>
            <a:endParaRPr lang="en-US" sz="3700"/>
          </a:p>
        </p:txBody>
      </p:sp>
      <p:pic>
        <p:nvPicPr>
          <p:cNvPr id="9" name="Picture 8" descr="A screenshot of a computer&#10;&#10;AI-generated content may be incorrect.">
            <a:extLst>
              <a:ext uri="{FF2B5EF4-FFF2-40B4-BE49-F238E27FC236}">
                <a16:creationId xmlns:a16="http://schemas.microsoft.com/office/drawing/2014/main" id="{C1ED95A4-8233-BF86-3BBB-B2B78AE0FC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77458" y="466016"/>
            <a:ext cx="4316161" cy="2729972"/>
          </a:xfrm>
          <a:prstGeom prst="rect">
            <a:avLst/>
          </a:prstGeom>
        </p:spPr>
      </p:pic>
      <p:sp>
        <p:nvSpPr>
          <p:cNvPr id="5" name="Rectangle 1">
            <a:extLst>
              <a:ext uri="{FF2B5EF4-FFF2-40B4-BE49-F238E27FC236}">
                <a16:creationId xmlns:a16="http://schemas.microsoft.com/office/drawing/2014/main" id="{34B827A6-9C33-8003-1772-B0CBD6937D65}"/>
              </a:ext>
            </a:extLst>
          </p:cNvPr>
          <p:cNvSpPr>
            <a:spLocks noGrp="1" noChangeArrowheads="1"/>
          </p:cNvSpPr>
          <p:nvPr>
            <p:ph type="body" sz="half" idx="2"/>
          </p:nvPr>
        </p:nvSpPr>
        <p:spPr bwMode="auto">
          <a:xfrm>
            <a:off x="838201" y="2743200"/>
            <a:ext cx="5257462" cy="40193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Amazon uses </a:t>
            </a:r>
            <a:r>
              <a:rPr kumimoji="0" lang="en-US" altLang="ro-RO" sz="1800" b="1" i="0" u="none" strike="noStrike" cap="none" normalizeH="0" baseline="0">
                <a:ln>
                  <a:noFill/>
                </a:ln>
                <a:effectLst/>
              </a:rPr>
              <a:t>AI-based decision systems</a:t>
            </a:r>
            <a:r>
              <a:rPr kumimoji="0" lang="en-US" altLang="ro-RO" sz="1800" b="0" i="0" u="none" strike="noStrike" cap="none" normalizeH="0" baseline="0">
                <a:ln>
                  <a:noFill/>
                </a:ln>
                <a:effectLst/>
              </a:rPr>
              <a:t> to suggest products and manage stock.</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These systems improve </a:t>
            </a:r>
            <a:r>
              <a:rPr kumimoji="0" lang="en-US" altLang="ro-RO" sz="1800" b="1" i="0" u="none" strike="noStrike" cap="none" normalizeH="0" baseline="0">
                <a:ln>
                  <a:noFill/>
                </a:ln>
                <a:effectLst/>
              </a:rPr>
              <a:t>customer experience</a:t>
            </a:r>
            <a:r>
              <a:rPr kumimoji="0" lang="en-US" altLang="ro-RO" sz="1800" b="0" i="0" u="none" strike="noStrike" cap="none" normalizeH="0" baseline="0">
                <a:ln>
                  <a:noFill/>
                </a:ln>
                <a:effectLst/>
              </a:rPr>
              <a:t> and reduce waste.</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Risks include </a:t>
            </a:r>
            <a:r>
              <a:rPr kumimoji="0" lang="en-US" altLang="ro-RO" sz="1800" b="1" i="0" u="none" strike="noStrike" cap="none" normalizeH="0" baseline="0">
                <a:ln>
                  <a:noFill/>
                </a:ln>
                <a:effectLst/>
              </a:rPr>
              <a:t>algorithm bias</a:t>
            </a:r>
            <a:r>
              <a:rPr kumimoji="0" lang="en-US" altLang="ro-RO" sz="1800" b="0" i="0" u="none" strike="noStrike" cap="none" normalizeH="0" baseline="0">
                <a:ln>
                  <a:noFill/>
                </a:ln>
                <a:effectLst/>
              </a:rPr>
              <a:t> in recommendations.</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800" b="0" i="0" u="none" strike="noStrike" cap="none" normalizeH="0" baseline="0">
                <a:ln>
                  <a:noFill/>
                </a:ln>
                <a:effectLst/>
              </a:rPr>
              <a:t>The company runs </a:t>
            </a:r>
            <a:r>
              <a:rPr kumimoji="0" lang="en-US" altLang="ro-RO" sz="1800" b="1" i="0" u="none" strike="noStrike" cap="none" normalizeH="0" baseline="0">
                <a:ln>
                  <a:noFill/>
                </a:ln>
                <a:effectLst/>
              </a:rPr>
              <a:t>regular AI audits</a:t>
            </a:r>
            <a:r>
              <a:rPr kumimoji="0" lang="en-US" altLang="ro-RO" sz="1800" b="0" i="0" u="none" strike="noStrike" cap="none" normalizeH="0" baseline="0">
                <a:ln>
                  <a:noFill/>
                </a:ln>
                <a:effectLst/>
              </a:rPr>
              <a:t> to stay fair and transparent (Marr, 2023).</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800"/>
          </a:p>
          <a:p>
            <a:pPr lvl="0" indent="-228600" fontAlgn="base">
              <a:lnSpc>
                <a:spcPct val="100000"/>
              </a:lnSpc>
              <a:spcBef>
                <a:spcPct val="0"/>
              </a:spcBef>
              <a:spcAft>
                <a:spcPts val="600"/>
              </a:spcAft>
              <a:buFont typeface="Arial" panose="020B0604020202020204" pitchFamily="34" charset="0"/>
              <a:buChar char="•"/>
            </a:pPr>
            <a:r>
              <a:rPr lang="en-US" sz="1800"/>
              <a:t> </a:t>
            </a:r>
            <a:r>
              <a:rPr lang="en-US" sz="1800" err="1"/>
              <a:t>Emphasise</a:t>
            </a:r>
            <a:r>
              <a:rPr lang="en-US" sz="1800"/>
              <a:t>  how data-driven systems help Amazon respond fast to customer needs.</a:t>
            </a:r>
          </a:p>
          <a:p>
            <a:pPr lvl="0" indent="-228600" fontAlgn="base">
              <a:lnSpc>
                <a:spcPct val="100000"/>
              </a:lnSpc>
              <a:spcBef>
                <a:spcPct val="0"/>
              </a:spcBef>
              <a:spcAft>
                <a:spcPts val="600"/>
              </a:spcAft>
              <a:buFont typeface="Arial" panose="020B0604020202020204" pitchFamily="34" charset="0"/>
              <a:buChar char="•"/>
            </a:pPr>
            <a:endParaRPr kumimoji="0" lang="en-US" altLang="ro-RO" sz="1300" b="0" i="0" u="none" strike="noStrike" cap="none" normalizeH="0" baseline="0">
              <a:ln>
                <a:noFill/>
              </a:ln>
              <a:effectLst/>
            </a:endParaRPr>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1300" b="0" i="0" u="none" strike="noStrike" cap="none" normalizeH="0" baseline="0">
              <a:ln>
                <a:noFill/>
              </a:ln>
              <a:effectLst/>
            </a:endParaRPr>
          </a:p>
        </p:txBody>
      </p:sp>
      <p:pic>
        <p:nvPicPr>
          <p:cNvPr id="7" name="Picture Placeholder 6" descr="A person pointing at a graph&#10;&#10;AI-generated content may be incorrect.">
            <a:extLst>
              <a:ext uri="{FF2B5EF4-FFF2-40B4-BE49-F238E27FC236}">
                <a16:creationId xmlns:a16="http://schemas.microsoft.com/office/drawing/2014/main" id="{A8C7247B-6358-9584-3D62-EA359A8D37E4}"/>
              </a:ext>
            </a:extLst>
          </p:cNvPr>
          <p:cNvPicPr>
            <a:picLocks noGrp="1" noChangeAspect="1"/>
          </p:cNvPicPr>
          <p:nvPr>
            <p:ph type="pic" idx="1"/>
          </p:nvPr>
        </p:nvPicPr>
        <p:blipFill>
          <a:blip r:embed="rId6">
            <a:extLst>
              <a:ext uri="{28A0092B-C50C-407E-A947-70E740481C1C}">
                <a14:useLocalDpi xmlns:a14="http://schemas.microsoft.com/office/drawing/2010/main" val="0"/>
              </a:ext>
            </a:extLst>
          </a:blip>
          <a:srcRect l="15577"/>
          <a:stretch>
            <a:fillRect/>
          </a:stretch>
        </p:blipFill>
        <p:spPr>
          <a:xfrm>
            <a:off x="7114935" y="3343139"/>
            <a:ext cx="3841208" cy="2729972"/>
          </a:xfrm>
          <a:prstGeom prst="rect">
            <a:avLst/>
          </a:prstGeom>
        </p:spPr>
      </p:pic>
    </p:spTree>
    <p:extLst>
      <p:ext uri="{BB962C8B-B14F-4D97-AF65-F5344CB8AC3E}">
        <p14:creationId xmlns:p14="http://schemas.microsoft.com/office/powerpoint/2010/main" val="810975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9" name="Picture 2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0" name="Rectangle 2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2" name="Group 31">
            <a:extLst>
              <a:ext uri="{FF2B5EF4-FFF2-40B4-BE49-F238E27FC236}">
                <a16:creationId xmlns:a16="http://schemas.microsoft.com/office/drawing/2014/main" id="{A0DFF415-30D1-469E-BE4D-00CD112F43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23" name="Picture 22">
              <a:extLst>
                <a:ext uri="{FF2B5EF4-FFF2-40B4-BE49-F238E27FC236}">
                  <a16:creationId xmlns:a16="http://schemas.microsoft.com/office/drawing/2014/main" id="{F91C0375-EF8C-42D2-B4E4-017FC6FD36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4" name="Picture 23">
              <a:extLst>
                <a:ext uri="{FF2B5EF4-FFF2-40B4-BE49-F238E27FC236}">
                  <a16:creationId xmlns:a16="http://schemas.microsoft.com/office/drawing/2014/main" id="{9360DD2A-433B-409F-8484-2BB77B0A38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6" name="Rectangle 25">
            <a:extLst>
              <a:ext uri="{FF2B5EF4-FFF2-40B4-BE49-F238E27FC236}">
                <a16:creationId xmlns:a16="http://schemas.microsoft.com/office/drawing/2014/main" id="{8E419129-7A46-47E1-9E1D-8CCD27DFB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372"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FCBD23D-6DA9-462E-88B3-7270CABAE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A58A7-7CB0-CEA3-3225-D38656B3A16C}"/>
              </a:ext>
            </a:extLst>
          </p:cNvPr>
          <p:cNvSpPr>
            <a:spLocks noGrp="1"/>
          </p:cNvSpPr>
          <p:nvPr>
            <p:ph type="title"/>
          </p:nvPr>
        </p:nvSpPr>
        <p:spPr>
          <a:xfrm>
            <a:off x="1143000" y="1143000"/>
            <a:ext cx="5181600" cy="1981200"/>
          </a:xfrm>
        </p:spPr>
        <p:txBody>
          <a:bodyPr vert="horz" lIns="91440" tIns="45720" rIns="91440" bIns="45720" rtlCol="0" anchor="ctr">
            <a:normAutofit/>
          </a:bodyPr>
          <a:lstStyle/>
          <a:p>
            <a:pPr>
              <a:lnSpc>
                <a:spcPct val="90000"/>
              </a:lnSpc>
            </a:pPr>
            <a:r>
              <a:rPr lang="en-US" sz="3300"/>
              <a:t>Case Study: Starbucks</a:t>
            </a:r>
            <a:br>
              <a:rPr lang="en-US" sz="3300"/>
            </a:br>
            <a:r>
              <a:rPr lang="en-US" sz="3300"/>
              <a:t>Title: </a:t>
            </a:r>
            <a:r>
              <a:rPr lang="en-US" sz="3300" i="1"/>
              <a:t>Connecting with Customers</a:t>
            </a:r>
            <a:br>
              <a:rPr lang="en-US" sz="3300"/>
            </a:br>
            <a:endParaRPr lang="en-US" sz="3300"/>
          </a:p>
        </p:txBody>
      </p:sp>
      <p:sp>
        <p:nvSpPr>
          <p:cNvPr id="5" name="Rectangle 1">
            <a:extLst>
              <a:ext uri="{FF2B5EF4-FFF2-40B4-BE49-F238E27FC236}">
                <a16:creationId xmlns:a16="http://schemas.microsoft.com/office/drawing/2014/main" id="{27C16585-6BA0-C432-0CCB-BE4429041326}"/>
              </a:ext>
            </a:extLst>
          </p:cNvPr>
          <p:cNvSpPr>
            <a:spLocks noGrp="1" noChangeArrowheads="1"/>
          </p:cNvSpPr>
          <p:nvPr>
            <p:ph type="body" sz="half" idx="2"/>
          </p:nvPr>
        </p:nvSpPr>
        <p:spPr bwMode="auto">
          <a:xfrm>
            <a:off x="1151322" y="3200400"/>
            <a:ext cx="5323096" cy="25145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Starbucks uses </a:t>
            </a:r>
            <a:r>
              <a:rPr kumimoji="0" lang="en-US" altLang="ro-RO" sz="1500" b="1" i="0" u="none" strike="noStrike" cap="none" normalizeH="0" baseline="0">
                <a:ln>
                  <a:noFill/>
                </a:ln>
                <a:effectLst/>
              </a:rPr>
              <a:t>CRM systems</a:t>
            </a:r>
            <a:r>
              <a:rPr kumimoji="0" lang="en-US" altLang="ro-RO" sz="1500" b="0" i="0" u="none" strike="noStrike" cap="none" normalizeH="0" baseline="0">
                <a:ln>
                  <a:noFill/>
                </a:ln>
                <a:effectLst/>
              </a:rPr>
              <a:t> through its loyalty app.</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Helps personalise offers and improve </a:t>
            </a:r>
            <a:r>
              <a:rPr kumimoji="0" lang="en-US" altLang="ro-RO" sz="1500" b="1" i="0" u="none" strike="noStrike" cap="none" normalizeH="0" baseline="0">
                <a:ln>
                  <a:noFill/>
                </a:ln>
                <a:effectLst/>
              </a:rPr>
              <a:t>customer loyalty</a:t>
            </a:r>
            <a:r>
              <a:rPr kumimoji="0" lang="en-US" altLang="ro-RO" sz="15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Predictive tools manage inventory and staff planning (Laudon &amp; Laudon, 2022).</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1500" b="0" i="0" u="none" strike="noStrike" cap="none" normalizeH="0" baseline="0">
                <a:ln>
                  <a:noFill/>
                </a:ln>
                <a:effectLst/>
              </a:rPr>
              <a:t>GDPR compliance ensures </a:t>
            </a:r>
            <a:r>
              <a:rPr kumimoji="0" lang="en-US" altLang="ro-RO" sz="1500" b="1" i="0" u="none" strike="noStrike" cap="none" normalizeH="0" baseline="0">
                <a:ln>
                  <a:noFill/>
                </a:ln>
                <a:effectLst/>
              </a:rPr>
              <a:t>ethical data use</a:t>
            </a:r>
            <a:r>
              <a:rPr kumimoji="0" lang="en-US" altLang="ro-RO" sz="15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1500"/>
          </a:p>
          <a:p>
            <a:pPr indent="-228600" fontAlgn="base">
              <a:lnSpc>
                <a:spcPct val="100000"/>
              </a:lnSpc>
              <a:spcBef>
                <a:spcPct val="0"/>
              </a:spcBef>
              <a:spcAft>
                <a:spcPts val="600"/>
              </a:spcAft>
              <a:buFont typeface="Arial" panose="020B0604020202020204" pitchFamily="34" charset="0"/>
              <a:buChar char="•"/>
            </a:pPr>
            <a:r>
              <a:rPr lang="en-US" sz="1500"/>
              <a:t>Show how information systems make customers feel recognized  and valued.</a:t>
            </a:r>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1500" b="0" i="0" u="none" strike="noStrike" cap="none" normalizeH="0" baseline="0">
              <a:ln>
                <a:noFill/>
              </a:ln>
              <a:effectLst/>
            </a:endParaRPr>
          </a:p>
        </p:txBody>
      </p:sp>
      <p:pic>
        <p:nvPicPr>
          <p:cNvPr id="9" name="Picture 8" descr="A person holding a cellphone&#10;&#10;AI-generated content may be incorrect.">
            <a:extLst>
              <a:ext uri="{FF2B5EF4-FFF2-40B4-BE49-F238E27FC236}">
                <a16:creationId xmlns:a16="http://schemas.microsoft.com/office/drawing/2014/main" id="{511FC4EF-9352-624D-B6B1-914069D74591}"/>
              </a:ext>
            </a:extLst>
          </p:cNvPr>
          <p:cNvPicPr>
            <a:picLocks noChangeAspect="1"/>
          </p:cNvPicPr>
          <p:nvPr/>
        </p:nvPicPr>
        <p:blipFill>
          <a:blip r:embed="rId4">
            <a:extLst>
              <a:ext uri="{28A0092B-C50C-407E-A947-70E740481C1C}">
                <a14:useLocalDpi xmlns:a14="http://schemas.microsoft.com/office/drawing/2010/main" val="0"/>
              </a:ext>
            </a:extLst>
          </a:blip>
          <a:srcRect t="7538" r="2" b="3805"/>
          <a:stretch>
            <a:fillRect/>
          </a:stretch>
        </p:blipFill>
        <p:spPr>
          <a:xfrm>
            <a:off x="6861142" y="685800"/>
            <a:ext cx="4649630" cy="2743200"/>
          </a:xfrm>
          <a:prstGeom prst="rect">
            <a:avLst/>
          </a:prstGeom>
        </p:spPr>
      </p:pic>
      <p:pic>
        <p:nvPicPr>
          <p:cNvPr id="7" name="Picture Placeholder 6" descr="A phone and a logo&#10;&#10;AI-generated content may be incorrect.">
            <a:extLst>
              <a:ext uri="{FF2B5EF4-FFF2-40B4-BE49-F238E27FC236}">
                <a16:creationId xmlns:a16="http://schemas.microsoft.com/office/drawing/2014/main" id="{1D96F9D5-B83D-3D22-7B27-75826F9BD858}"/>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1452" r="3632" b="3"/>
          <a:stretch>
            <a:fillRect/>
          </a:stretch>
        </p:blipFill>
        <p:spPr>
          <a:xfrm>
            <a:off x="6861142" y="3429001"/>
            <a:ext cx="4649630" cy="2743200"/>
          </a:xfrm>
          <a:prstGeom prst="rect">
            <a:avLst/>
          </a:prstGeom>
        </p:spPr>
      </p:pic>
    </p:spTree>
    <p:extLst>
      <p:ext uri="{BB962C8B-B14F-4D97-AF65-F5344CB8AC3E}">
        <p14:creationId xmlns:p14="http://schemas.microsoft.com/office/powerpoint/2010/main" val="1698827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8" name="Rectangle 17">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2" name="Group 21">
            <a:extLst>
              <a:ext uri="{FF2B5EF4-FFF2-40B4-BE49-F238E27FC236}">
                <a16:creationId xmlns:a16="http://schemas.microsoft.com/office/drawing/2014/main" id="{F54E156B-C3CF-4290-AAE3-FA3BD6BE84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3" name="Picture 22">
              <a:extLst>
                <a:ext uri="{FF2B5EF4-FFF2-40B4-BE49-F238E27FC236}">
                  <a16:creationId xmlns:a16="http://schemas.microsoft.com/office/drawing/2014/main" id="{886638AD-AE91-49BD-AE6F-DA6DD5FCBA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4" name="Picture 23">
              <a:extLst>
                <a:ext uri="{FF2B5EF4-FFF2-40B4-BE49-F238E27FC236}">
                  <a16:creationId xmlns:a16="http://schemas.microsoft.com/office/drawing/2014/main" id="{367238FA-4030-4D69-9A1A-42918D7BB8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7E995E7-2529-793A-CEA9-83C9BB4BBBD6}"/>
              </a:ext>
            </a:extLst>
          </p:cNvPr>
          <p:cNvSpPr>
            <a:spLocks noGrp="1"/>
          </p:cNvSpPr>
          <p:nvPr>
            <p:ph type="title"/>
          </p:nvPr>
        </p:nvSpPr>
        <p:spPr>
          <a:xfrm>
            <a:off x="838200" y="461339"/>
            <a:ext cx="5257800" cy="2831136"/>
          </a:xfrm>
        </p:spPr>
        <p:txBody>
          <a:bodyPr vert="horz" lIns="91440" tIns="45720" rIns="91440" bIns="45720" rtlCol="0" anchor="ctr">
            <a:normAutofit/>
          </a:bodyPr>
          <a:lstStyle/>
          <a:p>
            <a:r>
              <a:rPr lang="en-US" sz="4400"/>
              <a:t>Case Study: Zara</a:t>
            </a:r>
            <a:br>
              <a:rPr lang="en-US" sz="4400"/>
            </a:br>
            <a:r>
              <a:rPr lang="en-US" sz="4400"/>
              <a:t>Title: </a:t>
            </a:r>
            <a:r>
              <a:rPr lang="en-US" sz="4400" i="1"/>
              <a:t>Smart Supply Chain Decisions</a:t>
            </a:r>
            <a:br>
              <a:rPr lang="en-US" sz="4400"/>
            </a:br>
            <a:endParaRPr lang="en-US" sz="4400"/>
          </a:p>
        </p:txBody>
      </p:sp>
      <p:pic>
        <p:nvPicPr>
          <p:cNvPr id="7" name="Picture Placeholder 6" descr="A diagram of a supply chain process&#10;&#10;AI-generated content may be incorrect.">
            <a:extLst>
              <a:ext uri="{FF2B5EF4-FFF2-40B4-BE49-F238E27FC236}">
                <a16:creationId xmlns:a16="http://schemas.microsoft.com/office/drawing/2014/main" id="{9DE476DC-77D4-8DED-6C54-6363AB294505}"/>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2545" r="2545"/>
          <a:stretch>
            <a:fillRect/>
          </a:stretch>
        </p:blipFill>
        <p:spPr>
          <a:xfrm>
            <a:off x="7308195" y="466016"/>
            <a:ext cx="3454688" cy="2729972"/>
          </a:xfrm>
          <a:prstGeom prst="rect">
            <a:avLst/>
          </a:prstGeom>
        </p:spPr>
      </p:pic>
      <p:sp>
        <p:nvSpPr>
          <p:cNvPr id="5" name="Rectangle 1">
            <a:extLst>
              <a:ext uri="{FF2B5EF4-FFF2-40B4-BE49-F238E27FC236}">
                <a16:creationId xmlns:a16="http://schemas.microsoft.com/office/drawing/2014/main" id="{14A9BF15-17D3-9AA5-6F81-4E6908D08220}"/>
              </a:ext>
            </a:extLst>
          </p:cNvPr>
          <p:cNvSpPr>
            <a:spLocks noGrp="1" noChangeArrowheads="1"/>
          </p:cNvSpPr>
          <p:nvPr>
            <p:ph type="body" sz="half" idx="2"/>
          </p:nvPr>
        </p:nvSpPr>
        <p:spPr bwMode="auto">
          <a:xfrm>
            <a:off x="838201" y="2863780"/>
            <a:ext cx="5257462" cy="31508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0000" lnSpcReduction="20000"/>
          </a:bodyPr>
          <a:lstStyle/>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Zara’s </a:t>
            </a:r>
            <a:r>
              <a:rPr kumimoji="0" lang="en-US" altLang="ro-RO" sz="2600" b="1" i="0" u="none" strike="noStrike" cap="none" normalizeH="0" baseline="0">
                <a:ln>
                  <a:noFill/>
                </a:ln>
                <a:effectLst/>
              </a:rPr>
              <a:t>supply chain system</a:t>
            </a:r>
            <a:r>
              <a:rPr kumimoji="0" lang="en-US" altLang="ro-RO" sz="2600" b="0" i="0" u="none" strike="noStrike" cap="none" normalizeH="0" baseline="0">
                <a:ln>
                  <a:noFill/>
                </a:ln>
                <a:effectLst/>
              </a:rPr>
              <a:t> links design, production, and delivery.</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Allows quick reaction to fashion trends and </a:t>
            </a:r>
            <a:r>
              <a:rPr kumimoji="0" lang="en-US" altLang="ro-RO" sz="2600" b="1" i="0" u="none" strike="noStrike" cap="none" normalizeH="0" baseline="0">
                <a:ln>
                  <a:noFill/>
                </a:ln>
                <a:effectLst/>
              </a:rPr>
              <a:t>reduces unsold stock</a:t>
            </a:r>
            <a:r>
              <a:rPr kumimoji="0" lang="en-US" altLang="ro-RO" sz="2600" b="0" i="0" u="none" strike="noStrike" cap="none" normalizeH="0" baseline="0">
                <a:ln>
                  <a:noFill/>
                </a:ln>
                <a:effectLst/>
              </a:rPr>
              <a:t>.</a:t>
            </a:r>
          </a:p>
          <a:p>
            <a:pPr marL="0" marR="0" lvl="0" indent="-228600" fontAlgn="base">
              <a:lnSpc>
                <a:spcPct val="100000"/>
              </a:lnSpc>
              <a:spcBef>
                <a:spcPct val="0"/>
              </a:spcBef>
              <a:spcAft>
                <a:spcPts val="600"/>
              </a:spcAft>
              <a:buSzTx/>
              <a:buFont typeface="Arial" panose="020B0604020202020204" pitchFamily="34" charset="0"/>
              <a:buChar char="•"/>
              <a:tabLst/>
            </a:pPr>
            <a:r>
              <a:rPr kumimoji="0" lang="en-US" altLang="ro-RO" sz="2600" b="0" i="0" u="none" strike="noStrike" cap="none" normalizeH="0" baseline="0">
                <a:ln>
                  <a:noFill/>
                </a:ln>
                <a:effectLst/>
              </a:rPr>
              <a:t>Improves </a:t>
            </a:r>
            <a:r>
              <a:rPr kumimoji="0" lang="en-US" altLang="ro-RO" sz="2600" b="1" i="0" u="none" strike="noStrike" cap="none" normalizeH="0" baseline="0">
                <a:ln>
                  <a:noFill/>
                </a:ln>
                <a:effectLst/>
              </a:rPr>
              <a:t>efficiency, sustainability</a:t>
            </a:r>
            <a:r>
              <a:rPr kumimoji="0" lang="en-US" altLang="ro-RO" sz="2600" b="0" i="0" u="none" strike="noStrike" cap="none" normalizeH="0" baseline="0">
                <a:ln>
                  <a:noFill/>
                </a:ln>
                <a:effectLst/>
              </a:rPr>
              <a:t>, and profit margins (McKinsey, 2022).</a:t>
            </a:r>
          </a:p>
          <a:p>
            <a:pPr marL="0" marR="0" lvl="0" indent="-228600" fontAlgn="base">
              <a:lnSpc>
                <a:spcPct val="100000"/>
              </a:lnSpc>
              <a:spcBef>
                <a:spcPct val="0"/>
              </a:spcBef>
              <a:spcAft>
                <a:spcPts val="600"/>
              </a:spcAft>
              <a:buSzTx/>
              <a:buFont typeface="Arial" panose="020B0604020202020204" pitchFamily="34" charset="0"/>
              <a:buChar char="•"/>
              <a:tabLst/>
            </a:pPr>
            <a:endParaRPr lang="en-US" altLang="ro-RO" sz="2600"/>
          </a:p>
          <a:p>
            <a:pPr marL="0" marR="0" lvl="0" indent="-228600" fontAlgn="base">
              <a:lnSpc>
                <a:spcPct val="100000"/>
              </a:lnSpc>
              <a:spcBef>
                <a:spcPct val="0"/>
              </a:spcBef>
              <a:spcAft>
                <a:spcPts val="600"/>
              </a:spcAft>
              <a:buSzTx/>
              <a:buFont typeface="Arial" panose="020B0604020202020204" pitchFamily="34" charset="0"/>
              <a:buChar char="•"/>
              <a:tabLst/>
            </a:pPr>
            <a:endParaRPr kumimoji="0" lang="en-US" altLang="ro-RO" sz="2600" b="0" i="0" u="none" strike="noStrike" cap="none" normalizeH="0" baseline="0">
              <a:ln>
                <a:noFill/>
              </a:ln>
              <a:effectLst/>
            </a:endParaRPr>
          </a:p>
          <a:p>
            <a:pPr marR="0" lvl="0" fontAlgn="base">
              <a:lnSpc>
                <a:spcPct val="100000"/>
              </a:lnSpc>
              <a:spcBef>
                <a:spcPct val="0"/>
              </a:spcBef>
              <a:spcAft>
                <a:spcPts val="600"/>
              </a:spcAft>
              <a:buSzTx/>
              <a:tabLst/>
            </a:pPr>
            <a:endParaRPr kumimoji="0" lang="en-US" altLang="ro-RO" sz="2600" b="0" i="0" u="none" strike="noStrike" cap="none" normalizeH="0" baseline="0">
              <a:ln>
                <a:noFill/>
              </a:ln>
              <a:effectLst/>
            </a:endParaRPr>
          </a:p>
          <a:p>
            <a:pPr lvl="0" indent="-228600" fontAlgn="base">
              <a:lnSpc>
                <a:spcPct val="100000"/>
              </a:lnSpc>
              <a:spcBef>
                <a:spcPct val="0"/>
              </a:spcBef>
              <a:spcAft>
                <a:spcPts val="600"/>
              </a:spcAft>
              <a:buFont typeface="Arial" panose="020B0604020202020204" pitchFamily="34" charset="0"/>
              <a:buChar char="•"/>
            </a:pPr>
            <a:r>
              <a:rPr lang="en-US" sz="2600"/>
              <a:t>Zara is a strong example of how technology supports both speed and sustainability.</a:t>
            </a:r>
          </a:p>
          <a:p>
            <a:pPr lvl="0" indent="-228600" fontAlgn="base">
              <a:lnSpc>
                <a:spcPct val="100000"/>
              </a:lnSpc>
              <a:spcBef>
                <a:spcPct val="0"/>
              </a:spcBef>
              <a:spcAft>
                <a:spcPts val="600"/>
              </a:spcAft>
              <a:buFont typeface="Arial" panose="020B0604020202020204" pitchFamily="34" charset="0"/>
              <a:buChar char="•"/>
            </a:pPr>
            <a:endParaRPr kumimoji="0" lang="en-US" altLang="ro-RO" sz="1100" b="0" i="0" u="none" strike="noStrike" cap="none" normalizeH="0" baseline="0">
              <a:ln>
                <a:noFill/>
              </a:ln>
              <a:effectLst/>
            </a:endParaRPr>
          </a:p>
        </p:txBody>
      </p:sp>
      <p:pic>
        <p:nvPicPr>
          <p:cNvPr id="9" name="Picture 8" descr="A diagram of different types of icons&#10;&#10;AI-generated content may be incorrect.">
            <a:extLst>
              <a:ext uri="{FF2B5EF4-FFF2-40B4-BE49-F238E27FC236}">
                <a16:creationId xmlns:a16="http://schemas.microsoft.com/office/drawing/2014/main" id="{2C2D1883-F97A-D31A-7EAD-AD45A5CA6F9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19282" y="3343139"/>
            <a:ext cx="4232514" cy="2729972"/>
          </a:xfrm>
          <a:prstGeom prst="rect">
            <a:avLst/>
          </a:prstGeom>
        </p:spPr>
      </p:pic>
    </p:spTree>
    <p:extLst>
      <p:ext uri="{BB962C8B-B14F-4D97-AF65-F5344CB8AC3E}">
        <p14:creationId xmlns:p14="http://schemas.microsoft.com/office/powerpoint/2010/main" val="1496001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5" name="Picture 1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1" name="Group 20">
            <a:extLst>
              <a:ext uri="{FF2B5EF4-FFF2-40B4-BE49-F238E27FC236}">
                <a16:creationId xmlns:a16="http://schemas.microsoft.com/office/drawing/2014/main" id="{005B469E-7DDA-4369-A7C8-289C68FE9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22" name="Picture 21">
              <a:extLst>
                <a:ext uri="{FF2B5EF4-FFF2-40B4-BE49-F238E27FC236}">
                  <a16:creationId xmlns:a16="http://schemas.microsoft.com/office/drawing/2014/main" id="{64090122-5056-4CAA-97C7-99A086C3974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3" name="Picture 22">
              <a:extLst>
                <a:ext uri="{FF2B5EF4-FFF2-40B4-BE49-F238E27FC236}">
                  <a16:creationId xmlns:a16="http://schemas.microsoft.com/office/drawing/2014/main" id="{32324895-6C62-4E5C-908D-2EDFFB92DE8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31" name="Rectangle 30">
            <a:extLst>
              <a:ext uri="{FF2B5EF4-FFF2-40B4-BE49-F238E27FC236}">
                <a16:creationId xmlns:a16="http://schemas.microsoft.com/office/drawing/2014/main" id="{559FFC96-7206-4308-885C-87C51BE19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A78804C-537C-4B62-9AA9-7CCC321C1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FC51D-0C52-5935-CD54-344E60E50614}"/>
              </a:ext>
            </a:extLst>
          </p:cNvPr>
          <p:cNvSpPr>
            <a:spLocks noGrp="1"/>
          </p:cNvSpPr>
          <p:nvPr>
            <p:ph type="title"/>
          </p:nvPr>
        </p:nvSpPr>
        <p:spPr>
          <a:xfrm>
            <a:off x="1066800" y="1066800"/>
            <a:ext cx="5334000" cy="1997075"/>
          </a:xfrm>
        </p:spPr>
        <p:txBody>
          <a:bodyPr vert="horz" lIns="91440" tIns="45720" rIns="91440" bIns="45720" rtlCol="0" anchor="ctr">
            <a:normAutofit/>
          </a:bodyPr>
          <a:lstStyle/>
          <a:p>
            <a:pPr>
              <a:lnSpc>
                <a:spcPct val="90000"/>
              </a:lnSpc>
            </a:pPr>
            <a:r>
              <a:rPr lang="en-US" sz="3400"/>
              <a:t>Recommendations</a:t>
            </a:r>
            <a:br>
              <a:rPr lang="en-US" sz="3400"/>
            </a:br>
            <a:r>
              <a:rPr lang="en-US" sz="3400"/>
              <a:t>Title: </a:t>
            </a:r>
            <a:r>
              <a:rPr lang="en-US" sz="3400" i="1"/>
              <a:t>Our Recommendations for the Company</a:t>
            </a:r>
            <a:br>
              <a:rPr lang="en-US" sz="3400"/>
            </a:br>
            <a:endParaRPr lang="en-US" sz="3400"/>
          </a:p>
        </p:txBody>
      </p:sp>
      <p:sp>
        <p:nvSpPr>
          <p:cNvPr id="4" name="Text Placeholder 3">
            <a:extLst>
              <a:ext uri="{FF2B5EF4-FFF2-40B4-BE49-F238E27FC236}">
                <a16:creationId xmlns:a16="http://schemas.microsoft.com/office/drawing/2014/main" id="{3224B69B-C066-76DF-0211-52B05290B000}"/>
              </a:ext>
            </a:extLst>
          </p:cNvPr>
          <p:cNvSpPr>
            <a:spLocks noGrp="1"/>
          </p:cNvSpPr>
          <p:nvPr>
            <p:ph type="body" sz="half" idx="2"/>
          </p:nvPr>
        </p:nvSpPr>
        <p:spPr>
          <a:xfrm>
            <a:off x="1066800" y="3200400"/>
            <a:ext cx="5334000" cy="2590800"/>
          </a:xfrm>
        </p:spPr>
        <p:txBody>
          <a:bodyPr vert="horz" lIns="91440" tIns="45720" rIns="91440" bIns="45720" rtlCol="0">
            <a:normAutofit/>
          </a:bodyPr>
          <a:lstStyle/>
          <a:p>
            <a:pPr indent="-228600">
              <a:lnSpc>
                <a:spcPct val="100000"/>
              </a:lnSpc>
              <a:buFont typeface="Arial" panose="020B0604020202020204" pitchFamily="34" charset="0"/>
              <a:buChar char="•"/>
            </a:pPr>
            <a:r>
              <a:rPr lang="en-US" sz="1700"/>
              <a:t>✅ Combine </a:t>
            </a:r>
            <a:r>
              <a:rPr lang="en-US" sz="1700" b="1"/>
              <a:t>MIS + DSS + CRM</a:t>
            </a:r>
            <a:r>
              <a:rPr lang="en-US" sz="1700"/>
              <a:t> for flexibility and growth.</a:t>
            </a:r>
            <a:br>
              <a:rPr lang="en-US" sz="1700"/>
            </a:br>
            <a:r>
              <a:rPr lang="en-US" sz="1700"/>
              <a:t>✅ Provide </a:t>
            </a:r>
            <a:r>
              <a:rPr lang="en-US" sz="1700" b="1"/>
              <a:t>training</a:t>
            </a:r>
            <a:r>
              <a:rPr lang="en-US" sz="1700"/>
              <a:t> to reduce user errors and bias.</a:t>
            </a:r>
            <a:br>
              <a:rPr lang="en-US" sz="1700"/>
            </a:br>
            <a:r>
              <a:rPr lang="en-US" sz="1700"/>
              <a:t>✅ Set clear </a:t>
            </a:r>
            <a:r>
              <a:rPr lang="en-US" sz="1700" b="1"/>
              <a:t>data ethics and privacy policies</a:t>
            </a:r>
            <a:r>
              <a:rPr lang="en-US" sz="1700"/>
              <a:t>.</a:t>
            </a:r>
            <a:br>
              <a:rPr lang="en-US" sz="1700"/>
            </a:br>
            <a:r>
              <a:rPr lang="en-US" sz="1700"/>
              <a:t>✅ Review system performance regularly using KPIs and feedback.</a:t>
            </a:r>
          </a:p>
          <a:p>
            <a:pPr indent="-228600">
              <a:lnSpc>
                <a:spcPct val="100000"/>
              </a:lnSpc>
              <a:buFont typeface="Arial" panose="020B0604020202020204" pitchFamily="34" charset="0"/>
              <a:buChar char="•"/>
            </a:pPr>
            <a:r>
              <a:rPr lang="en-US" sz="1700"/>
              <a:t> I recommend an integrated system because it balances decision-making, management, and customer experience.</a:t>
            </a:r>
          </a:p>
          <a:p>
            <a:pPr indent="-228600">
              <a:lnSpc>
                <a:spcPct val="100000"/>
              </a:lnSpc>
              <a:buFont typeface="Arial" panose="020B0604020202020204" pitchFamily="34" charset="0"/>
              <a:buChar char="•"/>
            </a:pPr>
            <a:endParaRPr lang="en-US" sz="1700"/>
          </a:p>
        </p:txBody>
      </p:sp>
      <p:pic>
        <p:nvPicPr>
          <p:cNvPr id="8" name="Picture 7" descr="A hand touching a screen&#10;&#10;AI-generated content may be incorrect.">
            <a:extLst>
              <a:ext uri="{FF2B5EF4-FFF2-40B4-BE49-F238E27FC236}">
                <a16:creationId xmlns:a16="http://schemas.microsoft.com/office/drawing/2014/main" id="{15D8D66A-08EB-3B25-8DD1-1F60D05C53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1066800"/>
            <a:ext cx="4903596" cy="2286000"/>
          </a:xfrm>
          <a:prstGeom prst="rect">
            <a:avLst/>
          </a:prstGeom>
        </p:spPr>
      </p:pic>
      <p:pic>
        <p:nvPicPr>
          <p:cNvPr id="6" name="Picture Placeholder 5" descr="A person standing at a desk with a cloud&#10;&#10;AI-generated content may be incorrect.">
            <a:extLst>
              <a:ext uri="{FF2B5EF4-FFF2-40B4-BE49-F238E27FC236}">
                <a16:creationId xmlns:a16="http://schemas.microsoft.com/office/drawing/2014/main" id="{33FF45DB-0566-C27C-3DEB-80C0A8E69169}"/>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14539" r="14539"/>
          <a:stretch>
            <a:fillRect/>
          </a:stretch>
        </p:blipFill>
        <p:spPr>
          <a:xfrm>
            <a:off x="7476094" y="3434551"/>
            <a:ext cx="2895138" cy="2286000"/>
          </a:xfrm>
          <a:prstGeom prst="rect">
            <a:avLst/>
          </a:prstGeom>
        </p:spPr>
      </p:pic>
    </p:spTree>
    <p:extLst>
      <p:ext uri="{BB962C8B-B14F-4D97-AF65-F5344CB8AC3E}">
        <p14:creationId xmlns:p14="http://schemas.microsoft.com/office/powerpoint/2010/main" val="487115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3164"/>
          </a:xfrm>
        </p:spPr>
        <p:txBody>
          <a:bodyPr>
            <a:normAutofit/>
          </a:bodyPr>
          <a:lstStyle/>
          <a:p>
            <a:r>
              <a:rPr sz="2000" dirty="0"/>
              <a:t>References</a:t>
            </a:r>
          </a:p>
        </p:txBody>
      </p:sp>
      <p:sp>
        <p:nvSpPr>
          <p:cNvPr id="3" name="Content Placeholder 2"/>
          <p:cNvSpPr>
            <a:spLocks noGrp="1"/>
          </p:cNvSpPr>
          <p:nvPr>
            <p:ph idx="1"/>
          </p:nvPr>
        </p:nvSpPr>
        <p:spPr>
          <a:xfrm>
            <a:off x="838200" y="645953"/>
            <a:ext cx="10515600" cy="5531010"/>
          </a:xfrm>
        </p:spPr>
        <p:txBody>
          <a:bodyPr>
            <a:noAutofit/>
          </a:bodyPr>
          <a:lstStyle/>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US" sz="1400" dirty="0">
                <a:latin typeface="Calibri" panose="020F0502020204030204" pitchFamily="34" charset="0"/>
                <a:ea typeface="Calibri" panose="020F0502020204030204" pitchFamily="34" charset="0"/>
                <a:cs typeface="Calibri" panose="020F0502020204030204" pitchFamily="34" charset="0"/>
              </a:rPr>
              <a:t>Al-Shami, S.A., Rashid, N. and Sidek, S. (2020). ‘The impact of enterprise resource planning (ERP) systems on organizational performance: Evidence from Malaysian SMEs’, </a:t>
            </a:r>
            <a:r>
              <a:rPr lang="en-US" sz="1400" i="1" dirty="0">
                <a:latin typeface="Calibri" panose="020F0502020204030204" pitchFamily="34" charset="0"/>
                <a:ea typeface="Calibri" panose="020F0502020204030204" pitchFamily="34" charset="0"/>
                <a:cs typeface="Calibri" panose="020F0502020204030204" pitchFamily="34" charset="0"/>
              </a:rPr>
              <a:t>Journal of Small Business and Enterprise Development</a:t>
            </a:r>
            <a:r>
              <a:rPr lang="en-US" sz="1400" dirty="0">
                <a:latin typeface="Calibri" panose="020F0502020204030204" pitchFamily="34" charset="0"/>
                <a:ea typeface="Calibri" panose="020F0502020204030204" pitchFamily="34" charset="0"/>
                <a:cs typeface="Calibri" panose="020F0502020204030204" pitchFamily="34" charset="0"/>
              </a:rPr>
              <a:t>, 27(3), pp. 345–367.</a:t>
            </a:r>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US" sz="1400" dirty="0"/>
              <a:t>Bourgeois, D., Smith, J., Wang, S. and </a:t>
            </a:r>
            <a:r>
              <a:rPr lang="en-US" sz="1400" dirty="0" err="1"/>
              <a:t>Mortati</a:t>
            </a:r>
            <a:r>
              <a:rPr lang="en-US" sz="1400" dirty="0"/>
              <a:t>, J. (2019). </a:t>
            </a:r>
            <a:r>
              <a:rPr lang="en-US" sz="1400" i="1" dirty="0"/>
              <a:t>Information Systems for Business and Beyond.</a:t>
            </a:r>
            <a:r>
              <a:rPr lang="en-US" sz="1400" dirty="0"/>
              <a:t> Open Textbooks. Available at: https://opentextbook.site/ (Accessed: 2 October 2025).</a:t>
            </a:r>
          </a:p>
          <a:p>
            <a:r>
              <a:rPr lang="en-US" sz="1400" dirty="0">
                <a:latin typeface="Calibri" panose="020F0502020204030204" pitchFamily="34" charset="0"/>
                <a:ea typeface="Calibri" panose="020F0502020204030204" pitchFamily="34" charset="0"/>
                <a:cs typeface="Calibri" panose="020F0502020204030204" pitchFamily="34" charset="0"/>
              </a:rPr>
              <a:t>Cadwalladr, C. and Graham-Harrison, E. (2018). ‘Revealed: 50 million Facebook profiles harvested for Cambridge Analytica in major data breach’, </a:t>
            </a:r>
            <a:r>
              <a:rPr lang="en-US" sz="1400" i="1" dirty="0">
                <a:latin typeface="Calibri" panose="020F0502020204030204" pitchFamily="34" charset="0"/>
                <a:ea typeface="Calibri" panose="020F0502020204030204" pitchFamily="34" charset="0"/>
                <a:cs typeface="Calibri" panose="020F0502020204030204" pitchFamily="34" charset="0"/>
              </a:rPr>
              <a:t>The Guardian</a:t>
            </a:r>
            <a:r>
              <a:rPr lang="en-US" sz="1400" dirty="0">
                <a:latin typeface="Calibri" panose="020F0502020204030204" pitchFamily="34" charset="0"/>
                <a:ea typeface="Calibri" panose="020F0502020204030204" pitchFamily="34" charset="0"/>
                <a:cs typeface="Calibri" panose="020F0502020204030204" pitchFamily="34" charset="0"/>
              </a:rPr>
              <a:t>, 17 March. Available at: </a:t>
            </a:r>
            <a:r>
              <a:rPr lang="en-US" sz="1400" dirty="0">
                <a:latin typeface="Calibri" panose="020F0502020204030204" pitchFamily="34" charset="0"/>
                <a:ea typeface="Calibri" panose="020F0502020204030204" pitchFamily="34" charset="0"/>
                <a:cs typeface="Calibri" panose="020F0502020204030204" pitchFamily="34" charset="0"/>
                <a:hlinkClick r:id="rId2"/>
              </a:rPr>
              <a:t>https://www.theguardian.com/news/2018/mar/17/cambridge-analytica-facebook-influence-us-election</a:t>
            </a:r>
            <a:r>
              <a:rPr lang="en-US" sz="1400" dirty="0">
                <a:latin typeface="Calibri" panose="020F0502020204030204" pitchFamily="34" charset="0"/>
                <a:ea typeface="Calibri" panose="020F0502020204030204" pitchFamily="34" charset="0"/>
                <a:cs typeface="Calibri" panose="020F0502020204030204" pitchFamily="34" charset="0"/>
              </a:rPr>
              <a:t> (Accessed: 2 October 2025).</a:t>
            </a:r>
          </a:p>
          <a:p>
            <a:r>
              <a:rPr lang="en-US" sz="1400" dirty="0">
                <a:latin typeface="Calibri" panose="020F0502020204030204" pitchFamily="34" charset="0"/>
                <a:ea typeface="Calibri" panose="020F0502020204030204" pitchFamily="34" charset="0"/>
                <a:cs typeface="Calibri" panose="020F0502020204030204" pitchFamily="34" charset="0"/>
              </a:rPr>
              <a:t>European Commission. (2019). </a:t>
            </a:r>
            <a:r>
              <a:rPr lang="en-US" sz="1400" i="1" dirty="0">
                <a:latin typeface="Calibri" panose="020F0502020204030204" pitchFamily="34" charset="0"/>
                <a:ea typeface="Calibri" panose="020F0502020204030204" pitchFamily="34" charset="0"/>
                <a:cs typeface="Calibri" panose="020F0502020204030204" pitchFamily="34" charset="0"/>
              </a:rPr>
              <a:t>Ethics Guidelines for Trustworthy AI.</a:t>
            </a:r>
            <a:r>
              <a:rPr lang="en-US" sz="1400" dirty="0">
                <a:latin typeface="Calibri" panose="020F0502020204030204" pitchFamily="34" charset="0"/>
                <a:ea typeface="Calibri" panose="020F0502020204030204" pitchFamily="34" charset="0"/>
                <a:cs typeface="Calibri" panose="020F0502020204030204" pitchFamily="34" charset="0"/>
              </a:rPr>
              <a:t> High-Level Expert Group on Artificial Intelligence. Available at: https://digital-strategy.ec.europa.eu/en/library/ethics-guidelines-trustworthy-ai (Accessed: 2 October 2025).</a:t>
            </a:r>
          </a:p>
          <a:p>
            <a:r>
              <a:rPr lang="en-US" sz="1400" dirty="0" err="1">
                <a:latin typeface="Calibri" panose="020F0502020204030204" pitchFamily="34" charset="0"/>
                <a:ea typeface="Calibri" panose="020F0502020204030204" pitchFamily="34" charset="0"/>
                <a:cs typeface="Calibri" panose="020F0502020204030204" pitchFamily="34" charset="0"/>
              </a:rPr>
              <a:t>Floridi</a:t>
            </a:r>
            <a:r>
              <a:rPr lang="en-US" sz="1400" dirty="0">
                <a:latin typeface="Calibri" panose="020F0502020204030204" pitchFamily="34" charset="0"/>
                <a:ea typeface="Calibri" panose="020F0502020204030204" pitchFamily="34" charset="0"/>
                <a:cs typeface="Calibri" panose="020F0502020204030204" pitchFamily="34" charset="0"/>
              </a:rPr>
              <a:t>, L. (2013). </a:t>
            </a:r>
            <a:r>
              <a:rPr lang="en-US" sz="1400" i="1" dirty="0">
                <a:latin typeface="Calibri" panose="020F0502020204030204" pitchFamily="34" charset="0"/>
                <a:ea typeface="Calibri" panose="020F0502020204030204" pitchFamily="34" charset="0"/>
                <a:cs typeface="Calibri" panose="020F0502020204030204" pitchFamily="34" charset="0"/>
              </a:rPr>
              <a:t>The Ethics of Information.</a:t>
            </a:r>
            <a:r>
              <a:rPr lang="en-US" sz="1400" dirty="0">
                <a:latin typeface="Calibri" panose="020F0502020204030204" pitchFamily="34" charset="0"/>
                <a:ea typeface="Calibri" panose="020F0502020204030204" pitchFamily="34" charset="0"/>
                <a:cs typeface="Calibri" panose="020F0502020204030204" pitchFamily="34" charset="0"/>
              </a:rPr>
              <a:t> Oxford: Oxford University Press.</a:t>
            </a:r>
          </a:p>
          <a:p>
            <a:r>
              <a:rPr lang="en-US" sz="1400" dirty="0">
                <a:latin typeface="Calibri" panose="020F0502020204030204" pitchFamily="34" charset="0"/>
                <a:ea typeface="Calibri" panose="020F0502020204030204" pitchFamily="34" charset="0"/>
                <a:cs typeface="Calibri" panose="020F0502020204030204" pitchFamily="34" charset="0"/>
              </a:rPr>
              <a:t>Ghosh, R. and Scott, J.E. (2011). ‘Comparing Knowledge Management Systems and Management Information Systems: An Empirical Study’, </a:t>
            </a:r>
            <a:r>
              <a:rPr lang="en-US" sz="1400" i="1" dirty="0">
                <a:latin typeface="Calibri" panose="020F0502020204030204" pitchFamily="34" charset="0"/>
                <a:ea typeface="Calibri" panose="020F0502020204030204" pitchFamily="34" charset="0"/>
                <a:cs typeface="Calibri" panose="020F0502020204030204" pitchFamily="34" charset="0"/>
              </a:rPr>
              <a:t>Information Systems Management</a:t>
            </a:r>
            <a:r>
              <a:rPr lang="en-US" sz="1400" dirty="0">
                <a:latin typeface="Calibri" panose="020F0502020204030204" pitchFamily="34" charset="0"/>
                <a:ea typeface="Calibri" panose="020F0502020204030204" pitchFamily="34" charset="0"/>
                <a:cs typeface="Calibri" panose="020F0502020204030204" pitchFamily="34" charset="0"/>
              </a:rPr>
              <a:t>, 28(1), pp. 44–54.</a:t>
            </a:r>
            <a:endParaRPr sz="1400" dirty="0">
              <a:latin typeface="Calibri" panose="020F0502020204030204" pitchFamily="34" charset="0"/>
              <a:ea typeface="Calibri" panose="020F0502020204030204" pitchFamily="34" charset="0"/>
              <a:cs typeface="Calibri" panose="020F0502020204030204" pitchFamily="34" charset="0"/>
            </a:endParaRPr>
          </a:p>
          <a:p>
            <a:r>
              <a:rPr sz="1400" dirty="0">
                <a:latin typeface="Calibri" panose="020F0502020204030204" pitchFamily="34" charset="0"/>
                <a:ea typeface="Calibri" panose="020F0502020204030204" pitchFamily="34" charset="0"/>
                <a:cs typeface="Calibri" panose="020F0502020204030204" pitchFamily="34" charset="0"/>
              </a:rPr>
              <a:t>Laudon, K.C. and Laudon, J.P. (2012)</a:t>
            </a:r>
            <a:r>
              <a:rPr lang="en-GB" sz="1400" dirty="0">
                <a:latin typeface="Calibri" panose="020F0502020204030204" pitchFamily="34" charset="0"/>
                <a:ea typeface="Calibri" panose="020F0502020204030204" pitchFamily="34" charset="0"/>
                <a:cs typeface="Calibri" panose="020F0502020204030204" pitchFamily="34" charset="0"/>
              </a:rPr>
              <a:t>.</a:t>
            </a:r>
            <a:r>
              <a:rPr sz="1400" dirty="0">
                <a:latin typeface="Calibri" panose="020F0502020204030204" pitchFamily="34" charset="0"/>
                <a:ea typeface="Calibri" panose="020F0502020204030204" pitchFamily="34" charset="0"/>
                <a:cs typeface="Calibri" panose="020F0502020204030204" pitchFamily="34" charset="0"/>
              </a:rPr>
              <a:t> </a:t>
            </a:r>
            <a:r>
              <a:rPr sz="1400" i="1" dirty="0">
                <a:latin typeface="Calibri" panose="020F0502020204030204" pitchFamily="34" charset="0"/>
                <a:ea typeface="Calibri" panose="020F0502020204030204" pitchFamily="34" charset="0"/>
                <a:cs typeface="Calibri" panose="020F0502020204030204" pitchFamily="34" charset="0"/>
              </a:rPr>
              <a:t>Management Information Systems</a:t>
            </a:r>
            <a:r>
              <a:rPr lang="en-GB" sz="1400" i="1" dirty="0">
                <a:latin typeface="Calibri" panose="020F0502020204030204" pitchFamily="34" charset="0"/>
                <a:ea typeface="Calibri" panose="020F0502020204030204" pitchFamily="34" charset="0"/>
                <a:cs typeface="Calibri" panose="020F0502020204030204" pitchFamily="34" charset="0"/>
              </a:rPr>
              <a:t>,</a:t>
            </a:r>
            <a:r>
              <a:rPr sz="1400" dirty="0">
                <a:latin typeface="Calibri" panose="020F0502020204030204" pitchFamily="34" charset="0"/>
                <a:ea typeface="Calibri" panose="020F0502020204030204" pitchFamily="34" charset="0"/>
                <a:cs typeface="Calibri" panose="020F0502020204030204" pitchFamily="34" charset="0"/>
              </a:rPr>
              <a:t> 12th </a:t>
            </a:r>
            <a:r>
              <a:rPr lang="en-GB" sz="1400" dirty="0" err="1">
                <a:latin typeface="Calibri" panose="020F0502020204030204" pitchFamily="34" charset="0"/>
                <a:ea typeface="Calibri" panose="020F0502020204030204" pitchFamily="34" charset="0"/>
                <a:cs typeface="Calibri" panose="020F0502020204030204" pitchFamily="34" charset="0"/>
              </a:rPr>
              <a:t>edn</a:t>
            </a:r>
            <a:r>
              <a:rPr lang="en-GB" sz="1400" dirty="0">
                <a:latin typeface="Calibri" panose="020F0502020204030204" pitchFamily="34" charset="0"/>
                <a:ea typeface="Calibri" panose="020F0502020204030204" pitchFamily="34" charset="0"/>
                <a:cs typeface="Calibri" panose="020F0502020204030204" pitchFamily="34" charset="0"/>
              </a:rPr>
              <a:t>. </a:t>
            </a:r>
            <a:r>
              <a:rPr sz="1400" dirty="0">
                <a:latin typeface="Calibri" panose="020F0502020204030204" pitchFamily="34" charset="0"/>
                <a:ea typeface="Calibri" panose="020F0502020204030204" pitchFamily="34" charset="0"/>
                <a:cs typeface="Calibri" panose="020F0502020204030204" pitchFamily="34" charset="0"/>
              </a:rPr>
              <a:t>Prentice-Hall.</a:t>
            </a:r>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US" sz="1400" dirty="0">
                <a:latin typeface="Calibri" panose="020F0502020204030204" pitchFamily="34" charset="0"/>
                <a:ea typeface="Calibri" panose="020F0502020204030204" pitchFamily="34" charset="0"/>
                <a:cs typeface="Calibri" panose="020F0502020204030204" pitchFamily="34" charset="0"/>
              </a:rPr>
              <a:t>Martin, K. and Murphy, P.E. (2017) ‘The role of data privacy in marketing’, </a:t>
            </a:r>
            <a:r>
              <a:rPr lang="en-US" sz="1400" i="1" dirty="0">
                <a:latin typeface="Calibri" panose="020F0502020204030204" pitchFamily="34" charset="0"/>
                <a:ea typeface="Calibri" panose="020F0502020204030204" pitchFamily="34" charset="0"/>
                <a:cs typeface="Calibri" panose="020F0502020204030204" pitchFamily="34" charset="0"/>
              </a:rPr>
              <a:t>Journal of the Academy of Marketing Science</a:t>
            </a:r>
            <a:r>
              <a:rPr lang="en-US" sz="1400" dirty="0">
                <a:latin typeface="Calibri" panose="020F0502020204030204" pitchFamily="34" charset="0"/>
                <a:ea typeface="Calibri" panose="020F0502020204030204" pitchFamily="34" charset="0"/>
                <a:cs typeface="Calibri" panose="020F0502020204030204" pitchFamily="34" charset="0"/>
              </a:rPr>
              <a:t>, 45(2), pp. 135–155.</a:t>
            </a:r>
          </a:p>
          <a:p>
            <a:r>
              <a:rPr lang="en-GB" sz="1400" dirty="0"/>
              <a:t>OECD (2021) </a:t>
            </a:r>
            <a:r>
              <a:rPr lang="en-GB" sz="1400" i="1" dirty="0"/>
              <a:t>OECD Principles on Artificial Intelligence.</a:t>
            </a:r>
            <a:r>
              <a:rPr lang="en-GB" sz="1400" dirty="0"/>
              <a:t> Available at: </a:t>
            </a:r>
            <a:r>
              <a:rPr lang="en-GB" sz="1400" dirty="0">
                <a:hlinkClick r:id="rId3"/>
              </a:rPr>
              <a:t>https://oecd.ai/en/ai-principles</a:t>
            </a:r>
            <a:r>
              <a:rPr lang="en-GB" sz="1400" dirty="0"/>
              <a:t> (Accessed: 2 October 2025).</a:t>
            </a:r>
            <a:br>
              <a:rPr lang="en-GB" sz="1400" dirty="0">
                <a:latin typeface="Calibri" panose="020F0502020204030204" pitchFamily="34" charset="0"/>
                <a:ea typeface="Calibri" panose="020F0502020204030204" pitchFamily="34" charset="0"/>
                <a:cs typeface="Calibri" panose="020F0502020204030204" pitchFamily="34" charset="0"/>
              </a:rPr>
            </a:br>
            <a:endParaRPr lang="en-GB" sz="1400" dirty="0">
              <a:latin typeface="Calibri" panose="020F0502020204030204" pitchFamily="34" charset="0"/>
              <a:ea typeface="Calibri" panose="020F0502020204030204" pitchFamily="34" charset="0"/>
              <a:cs typeface="Calibri" panose="020F0502020204030204" pitchFamily="34" charset="0"/>
            </a:endParaRPr>
          </a:p>
          <a:p>
            <a:r>
              <a:rPr sz="1400" dirty="0">
                <a:latin typeface="Calibri" panose="020F0502020204030204" pitchFamily="34" charset="0"/>
                <a:ea typeface="Calibri" panose="020F0502020204030204" pitchFamily="34" charset="0"/>
                <a:cs typeface="Calibri" panose="020F0502020204030204" pitchFamily="34" charset="0"/>
              </a:rPr>
              <a:t>Sengupta, S. (2015)</a:t>
            </a:r>
            <a:r>
              <a:rPr lang="en-GB" sz="1400" dirty="0">
                <a:latin typeface="Calibri" panose="020F0502020204030204" pitchFamily="34" charset="0"/>
                <a:ea typeface="Calibri" panose="020F0502020204030204" pitchFamily="34" charset="0"/>
                <a:cs typeface="Calibri" panose="020F0502020204030204" pitchFamily="34" charset="0"/>
              </a:rPr>
              <a:t>.</a:t>
            </a:r>
            <a:r>
              <a:rPr sz="1400" dirty="0">
                <a:latin typeface="Calibri" panose="020F0502020204030204" pitchFamily="34" charset="0"/>
                <a:ea typeface="Calibri" panose="020F0502020204030204" pitchFamily="34" charset="0"/>
                <a:cs typeface="Calibri" panose="020F0502020204030204" pitchFamily="34" charset="0"/>
              </a:rPr>
              <a:t> ‘Value Additive Activities in ERP Projects: A Consultant’s View’, </a:t>
            </a:r>
            <a:r>
              <a:rPr sz="1400" i="1" dirty="0">
                <a:latin typeface="Calibri" panose="020F0502020204030204" pitchFamily="34" charset="0"/>
                <a:ea typeface="Calibri" panose="020F0502020204030204" pitchFamily="34" charset="0"/>
                <a:cs typeface="Calibri" panose="020F0502020204030204" pitchFamily="34" charset="0"/>
              </a:rPr>
              <a:t>International Journal of Computer Applications</a:t>
            </a:r>
            <a:r>
              <a:rPr sz="1400" dirty="0">
                <a:latin typeface="Calibri" panose="020F0502020204030204" pitchFamily="34" charset="0"/>
                <a:ea typeface="Calibri" panose="020F0502020204030204" pitchFamily="34" charset="0"/>
                <a:cs typeface="Calibri" panose="020F0502020204030204" pitchFamily="34" charset="0"/>
              </a:rPr>
              <a:t>, 121(19).</a:t>
            </a:r>
          </a:p>
          <a:p>
            <a:r>
              <a:rPr sz="1400" dirty="0">
                <a:latin typeface="Calibri" panose="020F0502020204030204" pitchFamily="34" charset="0"/>
                <a:ea typeface="Calibri" panose="020F0502020204030204" pitchFamily="34" charset="0"/>
                <a:cs typeface="Calibri" panose="020F0502020204030204" pitchFamily="34" charset="0"/>
              </a:rPr>
              <a:t>Von Solms, R. and Van Niekerk, J. (2013)</a:t>
            </a:r>
            <a:r>
              <a:rPr lang="en-GB" sz="1400" dirty="0">
                <a:latin typeface="Calibri" panose="020F0502020204030204" pitchFamily="34" charset="0"/>
                <a:ea typeface="Calibri" panose="020F0502020204030204" pitchFamily="34" charset="0"/>
                <a:cs typeface="Calibri" panose="020F0502020204030204" pitchFamily="34" charset="0"/>
              </a:rPr>
              <a:t>.</a:t>
            </a:r>
            <a:r>
              <a:rPr sz="1400" dirty="0">
                <a:latin typeface="Calibri" panose="020F0502020204030204" pitchFamily="34" charset="0"/>
                <a:ea typeface="Calibri" panose="020F0502020204030204" pitchFamily="34" charset="0"/>
                <a:cs typeface="Calibri" panose="020F0502020204030204" pitchFamily="34" charset="0"/>
              </a:rPr>
              <a:t> ‘From information security to cyber security’, </a:t>
            </a:r>
            <a:r>
              <a:rPr sz="1400" i="1" dirty="0">
                <a:latin typeface="Calibri" panose="020F0502020204030204" pitchFamily="34" charset="0"/>
                <a:ea typeface="Calibri" panose="020F0502020204030204" pitchFamily="34" charset="0"/>
                <a:cs typeface="Calibri" panose="020F0502020204030204" pitchFamily="34" charset="0"/>
              </a:rPr>
              <a:t>Computers &amp; Security</a:t>
            </a:r>
            <a:r>
              <a:rPr sz="1400" dirty="0">
                <a:latin typeface="Calibri" panose="020F0502020204030204" pitchFamily="34" charset="0"/>
                <a:ea typeface="Calibri" panose="020F0502020204030204" pitchFamily="34" charset="0"/>
                <a:cs typeface="Calibri" panose="020F0502020204030204" pitchFamily="34" charset="0"/>
              </a:rPr>
              <a:t>, 38, pp. 97–102.</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41B6C-D93E-3E80-4AD8-644C43D9FE37}"/>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Marr, B. (2023) ‘How Amazon uses artificial intelligence in its business operations’, </a:t>
            </a:r>
            <a:r>
              <a:rPr kumimoji="0" lang="ro-RO" sz="18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Forbes</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Available at: </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2"/>
              </a:rPr>
              <a:t>https://www.forbes.com </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(Accessed: 2 October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Martin, K. and Murphy, P.E. (2017) ‘The role of data privacy in marketing’, </a:t>
            </a:r>
            <a:r>
              <a:rPr kumimoji="0" lang="ro-RO" sz="18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Journal of the Academy of Marketing Science</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45(2), pp. 135–155.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McKinsey &amp; Company (2022) </a:t>
            </a:r>
            <a:r>
              <a:rPr kumimoji="0" lang="ro-RO" sz="18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Fashion’s new digital era: How technology shapes global retail</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Available at: </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3"/>
              </a:rPr>
              <a:t>https://www.mckinsey.com </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(Accessed: 2 October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O’Brien, J. and Marakas, G. (2020) </a:t>
            </a:r>
            <a:r>
              <a:rPr kumimoji="0" lang="ro-RO" sz="18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Introduction to Information Systems</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17th edn. McGraw-Hill.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Sengupta, S. (2015) ‘Value additive activities in ERP projects: A consultant’s view’, </a:t>
            </a:r>
            <a:r>
              <a:rPr kumimoji="0" lang="ro-RO" sz="18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International Journal of Computer Applications</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121(19).</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Stair, R. and Reynolds, G. (2021) </a:t>
            </a:r>
            <a:r>
              <a:rPr kumimoji="0" lang="ro-RO" sz="18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Principles of Information Systems</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14th edn. Cengage Learning.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Von Solms, R. and Van Niekerk, J. (2013) ‘From information security to cyber security’, </a:t>
            </a:r>
            <a:r>
              <a:rPr kumimoji="0" lang="ro-RO" sz="18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Computers &amp; Security</a:t>
            </a:r>
            <a:r>
              <a:rPr kumimoji="0" lang="ro-RO"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38, pp. 97–102.</a:t>
            </a:r>
          </a:p>
          <a:p>
            <a:endParaRPr lang="ro-RO" dirty="0"/>
          </a:p>
        </p:txBody>
      </p:sp>
    </p:spTree>
    <p:extLst>
      <p:ext uri="{BB962C8B-B14F-4D97-AF65-F5344CB8AC3E}">
        <p14:creationId xmlns:p14="http://schemas.microsoft.com/office/powerpoint/2010/main" val="1448687855"/>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6" ma:contentTypeDescription="Create a new document." ma:contentTypeScope="" ma:versionID="720e32ce3152d2bf652527f6f89dbc34">
  <xsd:schema xmlns:xsd="http://www.w3.org/2001/XMLSchema" xmlns:xs="http://www.w3.org/2001/XMLSchema" xmlns:p="http://schemas.microsoft.com/office/2006/metadata/properties" xmlns:ns3="2fb9b754-ff8e-487c-b2c9-9bb8e92e13c5" targetNamespace="http://schemas.microsoft.com/office/2006/metadata/properties" ma:root="true" ma:fieldsID="1eba9d1b4e148e4f53a8074b9d5b38a8"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BE9844-5933-438A-A6C5-DA4EFE060A75}">
  <ds:schemaRefs>
    <ds:schemaRef ds:uri="http://schemas.microsoft.com/office/2006/documentManagement/types"/>
    <ds:schemaRef ds:uri="2fb9b754-ff8e-487c-b2c9-9bb8e92e13c5"/>
    <ds:schemaRef ds:uri="http://www.w3.org/XML/1998/namespace"/>
    <ds:schemaRef ds:uri="http://purl.org/dc/elements/1.1/"/>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09B83F55-7785-4859-AC45-A075F4CEF8F9}">
  <ds:schemaRefs>
    <ds:schemaRef ds:uri="2fb9b754-ff8e-487c-b2c9-9bb8e92e13c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2783FFF-B375-450D-BEB9-4C903249EF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42</TotalTime>
  <Words>2459</Words>
  <Application>Microsoft Office PowerPoint</Application>
  <PresentationFormat>Widescreen</PresentationFormat>
  <Paragraphs>155</Paragraphs>
  <Slides>19</Slides>
  <Notes>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Aptos</vt:lpstr>
      <vt:lpstr>Aptos Display</vt:lpstr>
      <vt:lpstr>Arial</vt:lpstr>
      <vt:lpstr>Avenir Next LT Pro</vt:lpstr>
      <vt:lpstr>AvenirNext LT Pro Medium</vt:lpstr>
      <vt:lpstr>Calibri</vt:lpstr>
      <vt:lpstr>Sabon Next LT</vt:lpstr>
      <vt:lpstr>DappledVTI</vt:lpstr>
      <vt:lpstr>office theme</vt:lpstr>
      <vt:lpstr>How Information Systems Help Businesses Grow ? Consulting Presentation for a Growing Company   Students’ name/ ID : Sbirnea Lorena 2329604 Dragos Ionita 2329603 Svetlana Boaghe 2332687 (Points 2&amp;3) Lecturer name: Chinomso Nwagboso</vt:lpstr>
      <vt:lpstr>What Are Information Systems?</vt:lpstr>
      <vt:lpstr>Role in Everyday Business Title: Why Companies Depend on IS ? </vt:lpstr>
      <vt:lpstr>Types of Information Systems Title: The Three Main Categories. </vt:lpstr>
      <vt:lpstr>Bias and Fairness in Systems Title: When Technology Isn’t Neutral </vt:lpstr>
      <vt:lpstr>Overview systems</vt:lpstr>
      <vt:lpstr>Comparison</vt:lpstr>
      <vt:lpstr>Ethical Issues</vt:lpstr>
      <vt:lpstr>Cybersecurity Threats</vt:lpstr>
      <vt:lpstr>AI Bias &amp; Decision-Making</vt:lpstr>
      <vt:lpstr>Employee Monitoring</vt:lpstr>
      <vt:lpstr>Solutions &amp; Governance</vt:lpstr>
      <vt:lpstr>Recommendations </vt:lpstr>
      <vt:lpstr> Real- world Case Study: Amazon Title: Using Data to Stay Ahead </vt:lpstr>
      <vt:lpstr>Case Study: Starbucks Title: Connecting with Customers </vt:lpstr>
      <vt:lpstr>Case Study: Zara Title: Smart Supply Chain Decisions </vt:lpstr>
      <vt:lpstr>Recommendations Title: Our Recommendations for the Company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Lorena-Valentina Sbirnea (2329604)</dc:creator>
  <cp:lastModifiedBy>daniel rosales</cp:lastModifiedBy>
  <cp:revision>5</cp:revision>
  <dcterms:created xsi:type="dcterms:W3CDTF">2025-10-06T15:48:31Z</dcterms:created>
  <dcterms:modified xsi:type="dcterms:W3CDTF">2025-10-12T21:15:12Z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