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64" r:id="rId5"/>
    <p:sldId id="261" r:id="rId6"/>
    <p:sldId id="258" r:id="rId7"/>
    <p:sldId id="272" r:id="rId8"/>
    <p:sldId id="262" r:id="rId9"/>
    <p:sldId id="375" r:id="rId10"/>
    <p:sldId id="372" r:id="rId11"/>
    <p:sldId id="367" r:id="rId12"/>
    <p:sldId id="324" r:id="rId13"/>
    <p:sldId id="298" r:id="rId14"/>
    <p:sldId id="321" r:id="rId15"/>
    <p:sldId id="296" r:id="rId16"/>
    <p:sldId id="37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106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bolanle Bello" userId="2718a2097ff95f5a" providerId="LiveId" clId="{1BB35A83-157A-47C8-A3E1-BE0AD56A4976}"/>
    <pc:docChg chg="delSld">
      <pc:chgData name="Mobolanle Bello" userId="2718a2097ff95f5a" providerId="LiveId" clId="{1BB35A83-157A-47C8-A3E1-BE0AD56A4976}" dt="2024-08-30T14:40:04.819" v="0" actId="2696"/>
      <pc:docMkLst>
        <pc:docMk/>
      </pc:docMkLst>
      <pc:sldChg chg="del">
        <pc:chgData name="Mobolanle Bello" userId="2718a2097ff95f5a" providerId="LiveId" clId="{1BB35A83-157A-47C8-A3E1-BE0AD56A4976}" dt="2024-08-30T14:40:04.819" v="0" actId="2696"/>
        <pc:sldMkLst>
          <pc:docMk/>
          <pc:sldMk cId="3761469624" sldId="37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Pages/ResponsePage.aspx?id=-REPTm4EBUWcuNshUjEeIafaRhYa_rdCuKWLNbjxSOVUNllKSjlDNDhKVDkxTVA1MDFRVkxIVlYxQy4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0032" y="1700808"/>
            <a:ext cx="7603936" cy="18931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ACCA5036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Scripting and Programming Concept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1784" y="3861048"/>
            <a:ext cx="8460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Lecture 1 – Introduction to Software Life Cycle and Programming Basics</a:t>
            </a:r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utoShape 4" descr="Image result for car picture top view">
            <a:extLst>
              <a:ext uri="{FF2B5EF4-FFF2-40B4-BE49-F238E27FC236}">
                <a16:creationId xmlns:a16="http://schemas.microsoft.com/office/drawing/2014/main" id="{81243731-316E-469E-AE60-827332F389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576CAD9-8B7F-4B04-9484-A0FE47DD9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Learning Outcome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AD5802-3487-4934-A5BD-CF621FD39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048" y="1470484"/>
            <a:ext cx="7250360" cy="3917032"/>
          </a:xfrm>
        </p:spPr>
        <p:txBody>
          <a:bodyPr>
            <a:normAutofit fontScale="92500"/>
          </a:bodyPr>
          <a:lstStyle/>
          <a:p>
            <a:pPr marL="0" lvl="0" indent="0" algn="just" fontAlgn="auto" hangingPunct="1">
              <a:spcBef>
                <a:spcPts val="1200"/>
              </a:spcBef>
              <a:spcAft>
                <a:spcPts val="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</a:rPr>
              <a:t>Understand the syntax and semantics of a high-level programming language and develop programs using good programming practices.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</a:rPr>
              <a:t>Select and deploy basic software constructs using simple algorithms in the development of solutions to programming problems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2F58E8D-1BD3-F3D3-A547-E0241DEF670A}"/>
              </a:ext>
            </a:extLst>
          </p:cNvPr>
          <p:cNvCxnSpPr>
            <a:cxnSpLocks/>
          </p:cNvCxnSpPr>
          <p:nvPr/>
        </p:nvCxnSpPr>
        <p:spPr>
          <a:xfrm flipH="1">
            <a:off x="1619672" y="2276872"/>
            <a:ext cx="5400600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92EDF4-F69C-D661-E2ED-206FF0C33F5C}"/>
              </a:ext>
            </a:extLst>
          </p:cNvPr>
          <p:cNvCxnSpPr>
            <a:cxnSpLocks/>
          </p:cNvCxnSpPr>
          <p:nvPr/>
        </p:nvCxnSpPr>
        <p:spPr>
          <a:xfrm flipH="1">
            <a:off x="1475656" y="2636912"/>
            <a:ext cx="4896544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2B81BC1-CAA2-500E-9059-2D4198041861}"/>
              </a:ext>
            </a:extLst>
          </p:cNvPr>
          <p:cNvCxnSpPr>
            <a:cxnSpLocks/>
          </p:cNvCxnSpPr>
          <p:nvPr/>
        </p:nvCxnSpPr>
        <p:spPr>
          <a:xfrm flipH="1">
            <a:off x="1619672" y="3068960"/>
            <a:ext cx="2448272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77BE34-157A-EE8B-CD7C-A9B4F0A6E983}"/>
              </a:ext>
            </a:extLst>
          </p:cNvPr>
          <p:cNvCxnSpPr>
            <a:cxnSpLocks/>
          </p:cNvCxnSpPr>
          <p:nvPr/>
        </p:nvCxnSpPr>
        <p:spPr>
          <a:xfrm flipH="1">
            <a:off x="5961682" y="3088010"/>
            <a:ext cx="1850678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044E87B-25BE-01CF-D559-AE0DE9B3D85E}"/>
              </a:ext>
            </a:extLst>
          </p:cNvPr>
          <p:cNvCxnSpPr>
            <a:cxnSpLocks/>
          </p:cNvCxnSpPr>
          <p:nvPr/>
        </p:nvCxnSpPr>
        <p:spPr>
          <a:xfrm flipH="1">
            <a:off x="1475656" y="3501008"/>
            <a:ext cx="1224136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D567860-63A3-4DC7-3AD8-791032A0C68E}"/>
              </a:ext>
            </a:extLst>
          </p:cNvPr>
          <p:cNvCxnSpPr>
            <a:cxnSpLocks/>
          </p:cNvCxnSpPr>
          <p:nvPr/>
        </p:nvCxnSpPr>
        <p:spPr>
          <a:xfrm flipH="1">
            <a:off x="1447081" y="4437112"/>
            <a:ext cx="2476847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3F02712-43EC-3097-00B6-588FF55D2B9D}"/>
              </a:ext>
            </a:extLst>
          </p:cNvPr>
          <p:cNvCxnSpPr>
            <a:cxnSpLocks/>
          </p:cNvCxnSpPr>
          <p:nvPr/>
        </p:nvCxnSpPr>
        <p:spPr>
          <a:xfrm flipH="1">
            <a:off x="5134694" y="4437112"/>
            <a:ext cx="2664296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7FBBCD-0617-CF0D-059B-A366DEA52386}"/>
              </a:ext>
            </a:extLst>
          </p:cNvPr>
          <p:cNvCxnSpPr>
            <a:cxnSpLocks/>
          </p:cNvCxnSpPr>
          <p:nvPr/>
        </p:nvCxnSpPr>
        <p:spPr>
          <a:xfrm flipH="1">
            <a:off x="1475656" y="4797152"/>
            <a:ext cx="3248744" cy="0"/>
          </a:xfrm>
          <a:prstGeom prst="lin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64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0C10-0E78-48DB-BABD-85B5BAC52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D20D3-86C8-4076-843D-C6E311E81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628800"/>
            <a:ext cx="7538046" cy="32337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One assessment component/submission.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Coursework (100 %): Programming Assignment with Associated Documentation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Submission deadline: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 PM – Friday, 20th December 2024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 Scenario: Simple Library Management System</a:t>
            </a:r>
          </a:p>
        </p:txBody>
      </p:sp>
    </p:spTree>
    <p:extLst>
      <p:ext uri="{BB962C8B-B14F-4D97-AF65-F5344CB8AC3E}">
        <p14:creationId xmlns:p14="http://schemas.microsoft.com/office/powerpoint/2010/main" val="383689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1CC14-DBBD-6D75-426B-B13160E4B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1 </a:t>
            </a:r>
            <a:r>
              <a:rPr lang="en-GB" sz="4400" i="1" dirty="0"/>
              <a:t>learning outcomes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B9CF-F0EF-054F-65CE-A9045E722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2" y="1916832"/>
            <a:ext cx="6400403" cy="19442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dirty="0"/>
              <a:t>This week: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Introduction to the Software Development Lifecycle.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Introduction to Programming &amp; Scripting Languages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Introduction to Computational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794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349B-E164-4869-B9A6-E0AF55853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Computer Program?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E1D62-45C4-4E9F-8ACC-1B0FAE876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003232" cy="2232248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/>
              <a:t>Programs consist of a </a:t>
            </a:r>
            <a:r>
              <a:rPr lang="en-GB" b="1"/>
              <a:t>series of instructions </a:t>
            </a:r>
            <a:r>
              <a:rPr lang="en-GB"/>
              <a:t>to tell </a:t>
            </a:r>
            <a:r>
              <a:rPr lang="en-GB" i="1"/>
              <a:t>a computer </a:t>
            </a:r>
            <a:r>
              <a:rPr lang="en-GB"/>
              <a:t>exactly </a:t>
            </a:r>
            <a:r>
              <a:rPr lang="en-GB" i="1"/>
              <a:t>what to do </a:t>
            </a:r>
            <a:r>
              <a:rPr lang="en-GB"/>
              <a:t>and </a:t>
            </a:r>
            <a:r>
              <a:rPr lang="en-GB" i="1"/>
              <a:t>how to do it</a:t>
            </a:r>
            <a:r>
              <a:rPr lang="en-GB"/>
              <a:t>.</a:t>
            </a:r>
          </a:p>
          <a:p>
            <a:pPr marL="0" indent="0" algn="just">
              <a:buNone/>
            </a:pPr>
            <a:endParaRPr lang="en-GB"/>
          </a:p>
          <a:p>
            <a:pPr marL="0" indent="0" algn="just">
              <a:buNone/>
            </a:pPr>
            <a:r>
              <a:rPr lang="en-GB"/>
              <a:t>A program is a set of instructions that a computer follows to perform </a:t>
            </a:r>
            <a:r>
              <a:rPr lang="en-GB" b="1"/>
              <a:t>a particular task</a:t>
            </a:r>
            <a:r>
              <a:rPr lang="en-GB"/>
              <a:t>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87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E01067-3380-9FEB-21C8-A8DB6D753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836712"/>
            <a:ext cx="8280920" cy="4658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664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92F12-C1AF-91D8-BE35-042A526B9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Developing a Computer Program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6EC56-5C0F-70D8-0AFF-86C3F6234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4896544"/>
          </a:xfrm>
        </p:spPr>
        <p:txBody>
          <a:bodyPr>
            <a:normAutofit fontScale="92500" lnSpcReduction="10000"/>
          </a:bodyPr>
          <a:lstStyle/>
          <a:p>
            <a:pPr marL="114300" indent="0">
              <a:lnSpc>
                <a:spcPct val="128000"/>
              </a:lnSpc>
              <a:spcBef>
                <a:spcPts val="0"/>
              </a:spcBef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 general approach is as follows:</a:t>
            </a:r>
            <a:endParaRPr lang="en-GB" sz="18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457200">
              <a:lnSpc>
                <a:spcPct val="128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Analyse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</a:t>
            </a:r>
          </a:p>
          <a:p>
            <a:pPr marL="400050" lvl="1" indent="0">
              <a:lnSpc>
                <a:spcPct val="128000"/>
              </a:lnSpc>
              <a:spcBef>
                <a:spcPts val="0"/>
              </a:spcBef>
              <a:buNone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First </a:t>
            </a: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figure out the need and what a software solution may look like.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Analyse the business requirements using abstraction and problem decomposition techniques.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Perform a features requirement analysis to decide the features for your version of the software. 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457200">
              <a:lnSpc>
                <a:spcPct val="128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Design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</a:t>
            </a:r>
          </a:p>
          <a:p>
            <a:pPr marL="400050" lvl="1" indent="0">
              <a:lnSpc>
                <a:spcPct val="128000"/>
              </a:lnSpc>
              <a:spcBef>
                <a:spcPts val="0"/>
              </a:spcBef>
              <a:buNone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Design a general structure of the solution (algorithm), 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Produce the algorithm of your system using flowchart and pseudocode.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Choose appropriate variables and data structures that your system will use.</a:t>
            </a:r>
          </a:p>
          <a:p>
            <a:pPr marL="457200">
              <a:lnSpc>
                <a:spcPct val="128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Implementation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Use a </a:t>
            </a: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programming language to create the programme. 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latin typeface="Arial" panose="020B0604020202020204" pitchFamily="34" charset="0"/>
                <a:ea typeface="Arial" panose="020B0604020202020204" pitchFamily="34" charset="0"/>
              </a:rPr>
              <a:t>This should be done using best practices, e.g., working with a module at ae, use validation to prevent errors/crashes when users enter wrong values.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457200">
              <a:lnSpc>
                <a:spcPct val="128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Test and Debug: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Test your application under different conditions and fix errors. 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 example, test all functionalities of your application, test for both correct and incorrect user inputs.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457200">
              <a:lnSpc>
                <a:spcPct val="128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Document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</a:t>
            </a:r>
          </a:p>
          <a:p>
            <a:pPr marL="720000" lvl="1" indent="-288000">
              <a:lnSpc>
                <a:spcPct val="128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Document your design and implementation of the solution you developed. </a:t>
            </a:r>
          </a:p>
        </p:txBody>
      </p:sp>
    </p:spTree>
    <p:extLst>
      <p:ext uri="{BB962C8B-B14F-4D97-AF65-F5344CB8AC3E}">
        <p14:creationId xmlns:p14="http://schemas.microsoft.com/office/powerpoint/2010/main" val="222285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126" y="1305218"/>
            <a:ext cx="8153400" cy="374441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/>
              <a:t>Thinking in abstract terms is important in programming.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do you see?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The new iPhone X (very specific)</a:t>
            </a:r>
          </a:p>
          <a:p>
            <a:r>
              <a:rPr lang="en-GB" sz="2400" dirty="0"/>
              <a:t>An iPhone (slightly less specific)</a:t>
            </a:r>
          </a:p>
          <a:p>
            <a:r>
              <a:rPr lang="en-GB" sz="2400" dirty="0"/>
              <a:t>A Smartphone (</a:t>
            </a:r>
            <a:r>
              <a:rPr lang="en-GB" sz="2400" b="1" dirty="0"/>
              <a:t>a bit more abstract</a:t>
            </a:r>
            <a:r>
              <a:rPr lang="en-GB" sz="2400" dirty="0"/>
              <a:t>)</a:t>
            </a:r>
          </a:p>
          <a:p>
            <a:r>
              <a:rPr lang="en-GB" sz="2400" dirty="0"/>
              <a:t>A phone (</a:t>
            </a:r>
            <a:r>
              <a:rPr lang="en-GB" sz="2400" b="1" dirty="0"/>
              <a:t>more abstract</a:t>
            </a:r>
            <a:r>
              <a:rPr lang="en-GB" sz="2400" dirty="0"/>
              <a:t>)</a:t>
            </a:r>
          </a:p>
          <a:p>
            <a:r>
              <a:rPr lang="en-GB" sz="2400" dirty="0"/>
              <a:t>An object or a thing (</a:t>
            </a:r>
            <a:r>
              <a:rPr lang="en-GB" sz="2400" b="1" dirty="0"/>
              <a:t>very abstract</a:t>
            </a:r>
            <a:r>
              <a:rPr lang="en-GB" sz="2400" dirty="0"/>
              <a:t>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520" y="1663327"/>
            <a:ext cx="2329668" cy="2629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-1115"/>
            <a:ext cx="8229600" cy="819622"/>
          </a:xfrm>
        </p:spPr>
        <p:txBody>
          <a:bodyPr/>
          <a:lstStyle/>
          <a:p>
            <a:r>
              <a:rPr lang="en-GB" dirty="0"/>
              <a:t>Abstract Thinking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166" y="1916832"/>
            <a:ext cx="2292692" cy="111347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0643" y="5208456"/>
            <a:ext cx="8346545" cy="40349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0643" y="5258172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23CBDC0-003F-AA38-8ED9-6567A4260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8378" y="1216519"/>
            <a:ext cx="1675331" cy="8362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7016"/>
            <a:ext cx="8507288" cy="743375"/>
          </a:xfrm>
        </p:spPr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Block Arc 14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Block Arc 15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Block Arc 16"/>
          <p:cNvSpPr/>
          <p:nvPr/>
        </p:nvSpPr>
        <p:spPr>
          <a:xfrm>
            <a:off x="2892721" y="1446687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825938" y="2379904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064807" y="929456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1" kern="1200" dirty="0">
                <a:solidFill>
                  <a:schemeClr val="tx1"/>
                </a:solidFill>
              </a:rPr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649798" y="2618773"/>
            <a:ext cx="1219048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064807" y="4308090"/>
            <a:ext cx="1114722" cy="933217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375490" y="2618773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13009" y="937117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685" y="2479094"/>
            <a:ext cx="1304769" cy="1990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78507" y="1648650"/>
            <a:ext cx="26913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7995" y="3429000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43218" y="2760635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603771" y="5129489"/>
            <a:ext cx="284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178908" y="4711351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51418"/>
            <a:ext cx="8229600" cy="1143000"/>
          </a:xfrm>
        </p:spPr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93550"/>
            <a:ext cx="8229600" cy="197281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619672" y="292494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219381"/>
            <a:ext cx="9036496" cy="819189"/>
          </a:xfrm>
        </p:spPr>
        <p:txBody>
          <a:bodyPr>
            <a:normAutofit/>
          </a:bodyPr>
          <a:lstStyle/>
          <a:p>
            <a:r>
              <a:rPr lang="en-GB" sz="3600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454" y="1268687"/>
            <a:ext cx="8496944" cy="186076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An </a:t>
            </a:r>
            <a:r>
              <a:rPr lang="en-GB" b="1" u="sng" dirty="0"/>
              <a:t>example</a:t>
            </a:r>
            <a:r>
              <a:rPr lang="en-GB" dirty="0"/>
              <a:t> of decomposition is IPO; computers applications typically:</a:t>
            </a:r>
          </a:p>
          <a:p>
            <a:pPr marL="0" indent="0">
              <a:buNone/>
            </a:pPr>
            <a:endParaRPr lang="en-GB" dirty="0"/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Generate some </a:t>
            </a:r>
            <a:r>
              <a:rPr lang="en-GB" b="1" dirty="0"/>
              <a:t>Output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427223" y="2492896"/>
            <a:ext cx="4464496" cy="476704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000" kern="1200" dirty="0"/>
                  <a:t>Input</a:t>
                </a:r>
                <a:endParaRPr lang="en-GB" sz="3100" kern="1200" dirty="0"/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0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0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9D5E9D67-E9D4-AEB6-D040-32C22624EA1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7075510"/>
              </p:ext>
            </p:extLst>
          </p:nvPr>
        </p:nvGraphicFramePr>
        <p:xfrm>
          <a:off x="539552" y="4130101"/>
          <a:ext cx="7992889" cy="1097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932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35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42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4488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488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4488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340" y="116632"/>
            <a:ext cx="8229600" cy="864096"/>
          </a:xfrm>
        </p:spPr>
        <p:txBody>
          <a:bodyPr/>
          <a:lstStyle/>
          <a:p>
            <a:pPr algn="l"/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74340" y="980728"/>
            <a:ext cx="7661589" cy="187220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Before providing a computing solution, you must ensure that you understand the requirements.</a:t>
            </a:r>
          </a:p>
          <a:p>
            <a:pPr marL="400050" lvl="1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Example: The </a:t>
            </a:r>
            <a:r>
              <a:rPr lang="en-GB" b="1" i="1" dirty="0" err="1"/>
              <a:t>MoSCoW</a:t>
            </a:r>
            <a:r>
              <a:rPr lang="en-GB" b="1" i="1" dirty="0"/>
              <a:t> Requirements Prioritisation </a:t>
            </a:r>
            <a:r>
              <a:rPr lang="en-GB" dirty="0"/>
              <a:t>technique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Make a list of possible features/requirements: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Analyse: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248AD2-5739-7584-750C-C9DAF19324A4}"/>
              </a:ext>
            </a:extLst>
          </p:cNvPr>
          <p:cNvSpPr txBox="1">
            <a:spLocks/>
          </p:cNvSpPr>
          <p:nvPr/>
        </p:nvSpPr>
        <p:spPr>
          <a:xfrm>
            <a:off x="2051695" y="2541010"/>
            <a:ext cx="7092280" cy="2352046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i="1" dirty="0"/>
              <a:t>Must Have</a:t>
            </a:r>
            <a:endParaRPr lang="en-GB" i="1" dirty="0"/>
          </a:p>
          <a:p>
            <a:pPr lvl="1"/>
            <a:r>
              <a:rPr lang="en-GB" dirty="0"/>
              <a:t>These are critical for the solution to work or be a success.</a:t>
            </a:r>
          </a:p>
          <a:p>
            <a:r>
              <a:rPr lang="en-GB" b="1" i="1" dirty="0"/>
              <a:t>Should Have</a:t>
            </a:r>
            <a:endParaRPr lang="en-GB" i="1" dirty="0"/>
          </a:p>
          <a:p>
            <a:pPr lvl="1"/>
            <a:r>
              <a:rPr lang="en-GB" dirty="0"/>
              <a:t>These </a:t>
            </a:r>
            <a:r>
              <a:rPr lang="en-GB" i="1" dirty="0"/>
              <a:t>are important </a:t>
            </a:r>
            <a:r>
              <a:rPr lang="en-GB" dirty="0"/>
              <a:t>but does not have to be added now.</a:t>
            </a:r>
          </a:p>
          <a:p>
            <a:r>
              <a:rPr lang="en-GB" b="1" i="1" dirty="0"/>
              <a:t>Could Have</a:t>
            </a:r>
          </a:p>
          <a:p>
            <a:pPr lvl="1"/>
            <a:r>
              <a:rPr lang="en-GB" dirty="0"/>
              <a:t>Desirable, nice to have, but they </a:t>
            </a:r>
            <a:r>
              <a:rPr lang="en-GB" i="1" dirty="0"/>
              <a:t>are not necessary</a:t>
            </a:r>
            <a:r>
              <a:rPr lang="en-GB" dirty="0"/>
              <a:t>.</a:t>
            </a:r>
          </a:p>
          <a:p>
            <a:r>
              <a:rPr lang="en-GB" b="1" i="1" dirty="0"/>
              <a:t>Won’t Have</a:t>
            </a:r>
          </a:p>
          <a:p>
            <a:pPr lvl="1"/>
            <a:r>
              <a:rPr lang="en-GB" dirty="0"/>
              <a:t>These not appropriate this time, and they are dropped from the solution.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B1A88-1568-7D50-2A8C-F541346022F5}"/>
              </a:ext>
            </a:extLst>
          </p:cNvPr>
          <p:cNvSpPr txBox="1"/>
          <p:nvPr/>
        </p:nvSpPr>
        <p:spPr>
          <a:xfrm>
            <a:off x="741205" y="4797152"/>
            <a:ext cx="76615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" indent="0">
              <a:buFont typeface="Arial" pitchFamily="34" charset="0"/>
              <a:buNone/>
            </a:pPr>
            <a:r>
              <a:rPr lang="en-GB" dirty="0"/>
              <a:t>If time and resources permit, more </a:t>
            </a:r>
            <a:r>
              <a:rPr lang="en-GB" i="1" dirty="0"/>
              <a:t>Should Haves </a:t>
            </a:r>
            <a:r>
              <a:rPr lang="en-GB" dirty="0"/>
              <a:t>and </a:t>
            </a:r>
            <a:r>
              <a:rPr lang="en-GB" i="1" dirty="0"/>
              <a:t>Could Haves</a:t>
            </a:r>
            <a:r>
              <a:rPr lang="en-GB" dirty="0"/>
              <a:t> can be added. Note, the </a:t>
            </a:r>
            <a:r>
              <a:rPr lang="en-GB" i="1" dirty="0"/>
              <a:t>Should Haves </a:t>
            </a:r>
            <a:r>
              <a:rPr lang="en-GB" dirty="0"/>
              <a:t>will have higher priority than </a:t>
            </a:r>
            <a:r>
              <a:rPr lang="en-GB" i="1" dirty="0"/>
              <a:t>Could Haves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 build="p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25A24-BFDC-76C5-8887-9C839D8F7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31C17-B1B1-99F7-B781-B6681EDC4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 the following Quiz 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https://forms.office.com/Pages/ResponsePage.aspx?id=-REPTm4EBUWcuNshUjEeIafaRhYa_rdCuKWLNbjxSOVUNllKSjlDNDhKVDkxTVA1MDFRVkxIVlYxQy4u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4396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770</Words>
  <Application>Microsoft Office PowerPoint</Application>
  <PresentationFormat>On-screen Show (4:3)</PresentationFormat>
  <Paragraphs>117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ACCA5036 Scripting and Programming Concept</vt:lpstr>
      <vt:lpstr>Module Learning Outcome</vt:lpstr>
      <vt:lpstr>Assessment Details</vt:lpstr>
      <vt:lpstr>Week 1 learning outcomes </vt:lpstr>
      <vt:lpstr>What is a Computer Program?</vt:lpstr>
      <vt:lpstr>PowerPoint Presentation</vt:lpstr>
      <vt:lpstr>Developing a Computer Program</vt:lpstr>
      <vt:lpstr>Abstract Thinking</vt:lpstr>
      <vt:lpstr>Elements of Computational Thinking</vt:lpstr>
      <vt:lpstr>Decomposition</vt:lpstr>
      <vt:lpstr>Decomposition for Computer Solutions</vt:lpstr>
      <vt:lpstr>Requirements Analysis</vt:lpstr>
      <vt:lpstr>Quiz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117</cp:revision>
  <dcterms:created xsi:type="dcterms:W3CDTF">2015-04-14T15:21:28Z</dcterms:created>
  <dcterms:modified xsi:type="dcterms:W3CDTF">2024-10-08T22:19:31Z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