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27"/>
  </p:notesMasterIdLst>
  <p:sldIdLst>
    <p:sldId id="256" r:id="rId5"/>
    <p:sldId id="282" r:id="rId6"/>
    <p:sldId id="283" r:id="rId7"/>
    <p:sldId id="261" r:id="rId8"/>
    <p:sldId id="289" r:id="rId9"/>
    <p:sldId id="274" r:id="rId10"/>
    <p:sldId id="275" r:id="rId11"/>
    <p:sldId id="276" r:id="rId12"/>
    <p:sldId id="262" r:id="rId13"/>
    <p:sldId id="264" r:id="rId14"/>
    <p:sldId id="265" r:id="rId15"/>
    <p:sldId id="290" r:id="rId16"/>
    <p:sldId id="266" r:id="rId17"/>
    <p:sldId id="277" r:id="rId18"/>
    <p:sldId id="280" r:id="rId19"/>
    <p:sldId id="287" r:id="rId20"/>
    <p:sldId id="272" r:id="rId21"/>
    <p:sldId id="288" r:id="rId22"/>
    <p:sldId id="273" r:id="rId23"/>
    <p:sldId id="268" r:id="rId24"/>
    <p:sldId id="269" r:id="rId25"/>
    <p:sldId id="27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640142-6FC5-44AB-A379-5B6E6A5E18F2}" v="6" dt="2022-11-13T16:28:53.8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Ghita (2127554)" userId="fe0e45c4-f203-48ab-9b3d-a824819fa671" providerId="ADAL" clId="{B8640142-6FC5-44AB-A379-5B6E6A5E18F2}"/>
    <pc:docChg chg="undo custSel modSld">
      <pc:chgData name="Alexandra Ghita (2127554)" userId="fe0e45c4-f203-48ab-9b3d-a824819fa671" providerId="ADAL" clId="{B8640142-6FC5-44AB-A379-5B6E6A5E18F2}" dt="2022-11-13T16:30:27.935" v="148" actId="1076"/>
      <pc:docMkLst>
        <pc:docMk/>
      </pc:docMkLst>
      <pc:sldChg chg="addSp delSp modSp mod">
        <pc:chgData name="Alexandra Ghita (2127554)" userId="fe0e45c4-f203-48ab-9b3d-a824819fa671" providerId="ADAL" clId="{B8640142-6FC5-44AB-A379-5B6E6A5E18F2}" dt="2022-11-13T16:30:27.935" v="148" actId="1076"/>
        <pc:sldMkLst>
          <pc:docMk/>
          <pc:sldMk cId="2091800873" sldId="270"/>
        </pc:sldMkLst>
        <pc:spChg chg="add mod">
          <ac:chgData name="Alexandra Ghita (2127554)" userId="fe0e45c4-f203-48ab-9b3d-a824819fa671" providerId="ADAL" clId="{B8640142-6FC5-44AB-A379-5B6E6A5E18F2}" dt="2022-11-13T16:30:27.935" v="148" actId="1076"/>
          <ac:spMkLst>
            <pc:docMk/>
            <pc:sldMk cId="2091800873" sldId="270"/>
            <ac:spMk id="3" creationId="{514BBC57-5DB9-2D3B-0260-FB6A17C50B50}"/>
          </ac:spMkLst>
        </pc:spChg>
        <pc:spChg chg="add mod">
          <ac:chgData name="Alexandra Ghita (2127554)" userId="fe0e45c4-f203-48ab-9b3d-a824819fa671" providerId="ADAL" clId="{B8640142-6FC5-44AB-A379-5B6E6A5E18F2}" dt="2022-11-13T16:24:54.180" v="52" actId="20577"/>
          <ac:spMkLst>
            <pc:docMk/>
            <pc:sldMk cId="2091800873" sldId="270"/>
            <ac:spMk id="4" creationId="{3FD4D648-8990-BE30-12B0-3B98C7F51692}"/>
          </ac:spMkLst>
        </pc:spChg>
        <pc:spChg chg="add mod">
          <ac:chgData name="Alexandra Ghita (2127554)" userId="fe0e45c4-f203-48ab-9b3d-a824819fa671" providerId="ADAL" clId="{B8640142-6FC5-44AB-A379-5B6E6A5E18F2}" dt="2022-11-13T16:28:40.326" v="103" actId="14100"/>
          <ac:spMkLst>
            <pc:docMk/>
            <pc:sldMk cId="2091800873" sldId="270"/>
            <ac:spMk id="6" creationId="{5BA80AAB-EE05-78DD-8C5E-32EBD578C6EE}"/>
          </ac:spMkLst>
        </pc:spChg>
        <pc:spChg chg="add mod">
          <ac:chgData name="Alexandra Ghita (2127554)" userId="fe0e45c4-f203-48ab-9b3d-a824819fa671" providerId="ADAL" clId="{B8640142-6FC5-44AB-A379-5B6E6A5E18F2}" dt="2022-11-13T16:28:44.859" v="105" actId="1076"/>
          <ac:spMkLst>
            <pc:docMk/>
            <pc:sldMk cId="2091800873" sldId="270"/>
            <ac:spMk id="7" creationId="{27A998A8-3FB6-32E6-F288-0A7B0F4A6692}"/>
          </ac:spMkLst>
        </pc:spChg>
        <pc:spChg chg="add del mod">
          <ac:chgData name="Alexandra Ghita (2127554)" userId="fe0e45c4-f203-48ab-9b3d-a824819fa671" providerId="ADAL" clId="{B8640142-6FC5-44AB-A379-5B6E6A5E18F2}" dt="2022-11-13T16:29:52.428" v="146"/>
          <ac:spMkLst>
            <pc:docMk/>
            <pc:sldMk cId="2091800873" sldId="270"/>
            <ac:spMk id="8" creationId="{98669509-1672-C458-7225-E1FA97AF6166}"/>
          </ac:spMkLst>
        </pc:spChg>
        <pc:spChg chg="add mod">
          <ac:chgData name="Alexandra Ghita (2127554)" userId="fe0e45c4-f203-48ab-9b3d-a824819fa671" providerId="ADAL" clId="{B8640142-6FC5-44AB-A379-5B6E6A5E18F2}" dt="2022-11-13T16:29:57.668" v="147" actId="1076"/>
          <ac:spMkLst>
            <pc:docMk/>
            <pc:sldMk cId="2091800873" sldId="270"/>
            <ac:spMk id="9" creationId="{791556E4-ACFE-2E9A-E20B-37C18B313CCA}"/>
          </ac:spMkLst>
        </pc:spChg>
        <pc:picChg chg="mod">
          <ac:chgData name="Alexandra Ghita (2127554)" userId="fe0e45c4-f203-48ab-9b3d-a824819fa671" providerId="ADAL" clId="{B8640142-6FC5-44AB-A379-5B6E6A5E18F2}" dt="2022-11-13T16:28:42.505" v="104" actId="1076"/>
          <ac:picMkLst>
            <pc:docMk/>
            <pc:sldMk cId="2091800873" sldId="270"/>
            <ac:picMk id="5" creationId="{68A298B0-AE3D-CBC5-7C7C-70402CBF1AC0}"/>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14F87A-8BA3-47A3-977A-92310258B554}"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C9F78281-F791-4E94-B499-65313F947255}">
      <dgm:prSet/>
      <dgm:spPr/>
      <dgm:t>
        <a:bodyPr/>
        <a:lstStyle/>
        <a:p>
          <a:pPr>
            <a:lnSpc>
              <a:spcPct val="100000"/>
            </a:lnSpc>
          </a:pPr>
          <a:r>
            <a:rPr lang="en-GB">
              <a:latin typeface="Arial" panose="020B0604020202020204" pitchFamily="34" charset="0"/>
              <a:cs typeface="Arial" panose="020B0604020202020204" pitchFamily="34" charset="0"/>
            </a:rPr>
            <a:t>The term "communication barrier" is used to describe anything that prevents one from receiving or understanding messages sent to another to communicate his ideas, thoughts, or other kinds of information. (Button &amp; </a:t>
          </a:r>
          <a:r>
            <a:rPr lang="en-GB" err="1">
              <a:latin typeface="Arial" panose="020B0604020202020204" pitchFamily="34" charset="0"/>
              <a:cs typeface="Arial" panose="020B0604020202020204" pitchFamily="34" charset="0"/>
            </a:rPr>
            <a:t>Rossera</a:t>
          </a:r>
          <a:r>
            <a:rPr lang="en-GB">
              <a:latin typeface="Arial" panose="020B0604020202020204" pitchFamily="34" charset="0"/>
              <a:cs typeface="Arial" panose="020B0604020202020204" pitchFamily="34" charset="0"/>
            </a:rPr>
            <a:t>, 1990)</a:t>
          </a:r>
          <a:endParaRPr lang="en-US">
            <a:latin typeface="Arial" panose="020B0604020202020204" pitchFamily="34" charset="0"/>
            <a:cs typeface="Arial" panose="020B0604020202020204" pitchFamily="34" charset="0"/>
          </a:endParaRPr>
        </a:p>
      </dgm:t>
    </dgm:pt>
    <dgm:pt modelId="{52E87063-B621-42BA-8741-9E921E5B0559}" type="parTrans" cxnId="{91C752F9-F87E-43E8-B2EA-A93316C0C9D4}">
      <dgm:prSet/>
      <dgm:spPr/>
      <dgm:t>
        <a:bodyPr/>
        <a:lstStyle/>
        <a:p>
          <a:endParaRPr lang="en-US"/>
        </a:p>
      </dgm:t>
    </dgm:pt>
    <dgm:pt modelId="{3576883E-828F-4C79-8709-53DED60B5131}" type="sibTrans" cxnId="{91C752F9-F87E-43E8-B2EA-A93316C0C9D4}">
      <dgm:prSet/>
      <dgm:spPr/>
      <dgm:t>
        <a:bodyPr/>
        <a:lstStyle/>
        <a:p>
          <a:endParaRPr lang="en-US"/>
        </a:p>
      </dgm:t>
    </dgm:pt>
    <dgm:pt modelId="{DA1050A3-17A4-4268-A07B-63E044E26B1C}">
      <dgm:prSet/>
      <dgm:spPr/>
      <dgm:t>
        <a:bodyPr/>
        <a:lstStyle/>
        <a:p>
          <a:pPr>
            <a:lnSpc>
              <a:spcPct val="100000"/>
            </a:lnSpc>
          </a:pPr>
          <a:r>
            <a:rPr lang="en-GB">
              <a:latin typeface="Arial" panose="020B0604020202020204" pitchFamily="34" charset="0"/>
              <a:cs typeface="Arial" panose="020B0604020202020204" pitchFamily="34" charset="0"/>
            </a:rPr>
            <a:t>There are a variety of barriers to communication that prevent or interfere with those trying to convey a message. (Button &amp; Rossera, 1990)</a:t>
          </a:r>
          <a:endParaRPr lang="en-US">
            <a:latin typeface="Arial" panose="020B0604020202020204" pitchFamily="34" charset="0"/>
            <a:cs typeface="Arial" panose="020B0604020202020204" pitchFamily="34" charset="0"/>
          </a:endParaRPr>
        </a:p>
      </dgm:t>
    </dgm:pt>
    <dgm:pt modelId="{8CBDFA49-6302-416A-818F-6F22CD072433}" type="parTrans" cxnId="{436063FA-51E7-4660-9170-E545E4F1B13D}">
      <dgm:prSet/>
      <dgm:spPr/>
      <dgm:t>
        <a:bodyPr/>
        <a:lstStyle/>
        <a:p>
          <a:endParaRPr lang="en-US"/>
        </a:p>
      </dgm:t>
    </dgm:pt>
    <dgm:pt modelId="{E7DBCD5D-0F7C-4BD1-BB8E-9BBAA55BDD2A}" type="sibTrans" cxnId="{436063FA-51E7-4660-9170-E545E4F1B13D}">
      <dgm:prSet/>
      <dgm:spPr/>
      <dgm:t>
        <a:bodyPr/>
        <a:lstStyle/>
        <a:p>
          <a:endParaRPr lang="en-US"/>
        </a:p>
      </dgm:t>
    </dgm:pt>
    <dgm:pt modelId="{3613E1C0-EF9E-4F6D-A9B4-B033D10718ED}" type="pres">
      <dgm:prSet presAssocID="{B014F87A-8BA3-47A3-977A-92310258B554}" presName="root" presStyleCnt="0">
        <dgm:presLayoutVars>
          <dgm:dir/>
          <dgm:resizeHandles val="exact"/>
        </dgm:presLayoutVars>
      </dgm:prSet>
      <dgm:spPr/>
    </dgm:pt>
    <dgm:pt modelId="{D0C16A00-089F-423F-9C3C-8B610FBC63AE}" type="pres">
      <dgm:prSet presAssocID="{C9F78281-F791-4E94-B499-65313F947255}" presName="compNode" presStyleCnt="0"/>
      <dgm:spPr/>
    </dgm:pt>
    <dgm:pt modelId="{0D7A9E60-47B7-433C-A43A-8CCDD9C0F27D}" type="pres">
      <dgm:prSet presAssocID="{C9F78281-F791-4E94-B499-65313F94725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DC259210-C80E-44E4-BBE3-FC18866DEB25}" type="pres">
      <dgm:prSet presAssocID="{C9F78281-F791-4E94-B499-65313F947255}" presName="spaceRect" presStyleCnt="0"/>
      <dgm:spPr/>
    </dgm:pt>
    <dgm:pt modelId="{0E3977CB-493B-4482-B334-8EAFB41A76FD}" type="pres">
      <dgm:prSet presAssocID="{C9F78281-F791-4E94-B499-65313F947255}" presName="textRect" presStyleLbl="revTx" presStyleIdx="0" presStyleCnt="2">
        <dgm:presLayoutVars>
          <dgm:chMax val="1"/>
          <dgm:chPref val="1"/>
        </dgm:presLayoutVars>
      </dgm:prSet>
      <dgm:spPr/>
    </dgm:pt>
    <dgm:pt modelId="{A97B79D0-2BDF-4A1A-B11A-6D1EAB876AB9}" type="pres">
      <dgm:prSet presAssocID="{3576883E-828F-4C79-8709-53DED60B5131}" presName="sibTrans" presStyleCnt="0"/>
      <dgm:spPr/>
    </dgm:pt>
    <dgm:pt modelId="{79D3F76E-985E-4D92-8140-886A940FABEF}" type="pres">
      <dgm:prSet presAssocID="{DA1050A3-17A4-4268-A07B-63E044E26B1C}" presName="compNode" presStyleCnt="0"/>
      <dgm:spPr/>
    </dgm:pt>
    <dgm:pt modelId="{E5B72F4A-B730-450A-B5F3-8C4B7AE845F6}" type="pres">
      <dgm:prSet presAssocID="{DA1050A3-17A4-4268-A07B-63E044E26B1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rări"/>
        </a:ext>
      </dgm:extLst>
    </dgm:pt>
    <dgm:pt modelId="{63662E56-0A5B-4D12-A425-08AD08618381}" type="pres">
      <dgm:prSet presAssocID="{DA1050A3-17A4-4268-A07B-63E044E26B1C}" presName="spaceRect" presStyleCnt="0"/>
      <dgm:spPr/>
    </dgm:pt>
    <dgm:pt modelId="{79296019-AB2A-4033-859A-2B8D7774FE09}" type="pres">
      <dgm:prSet presAssocID="{DA1050A3-17A4-4268-A07B-63E044E26B1C}" presName="textRect" presStyleLbl="revTx" presStyleIdx="1" presStyleCnt="2">
        <dgm:presLayoutVars>
          <dgm:chMax val="1"/>
          <dgm:chPref val="1"/>
        </dgm:presLayoutVars>
      </dgm:prSet>
      <dgm:spPr/>
    </dgm:pt>
  </dgm:ptLst>
  <dgm:cxnLst>
    <dgm:cxn modelId="{C8615A8C-E991-4E0B-B26C-A936912CDB62}" type="presOf" srcId="{DA1050A3-17A4-4268-A07B-63E044E26B1C}" destId="{79296019-AB2A-4033-859A-2B8D7774FE09}" srcOrd="0" destOrd="0" presId="urn:microsoft.com/office/officeart/2018/2/layout/IconLabelList"/>
    <dgm:cxn modelId="{AE4DAC8E-7F43-474F-956D-0A61A252EF62}" type="presOf" srcId="{C9F78281-F791-4E94-B499-65313F947255}" destId="{0E3977CB-493B-4482-B334-8EAFB41A76FD}" srcOrd="0" destOrd="0" presId="urn:microsoft.com/office/officeart/2018/2/layout/IconLabelList"/>
    <dgm:cxn modelId="{2AD10F90-1FCD-496C-B9C6-09B15684BE47}" type="presOf" srcId="{B014F87A-8BA3-47A3-977A-92310258B554}" destId="{3613E1C0-EF9E-4F6D-A9B4-B033D10718ED}" srcOrd="0" destOrd="0" presId="urn:microsoft.com/office/officeart/2018/2/layout/IconLabelList"/>
    <dgm:cxn modelId="{91C752F9-F87E-43E8-B2EA-A93316C0C9D4}" srcId="{B014F87A-8BA3-47A3-977A-92310258B554}" destId="{C9F78281-F791-4E94-B499-65313F947255}" srcOrd="0" destOrd="0" parTransId="{52E87063-B621-42BA-8741-9E921E5B0559}" sibTransId="{3576883E-828F-4C79-8709-53DED60B5131}"/>
    <dgm:cxn modelId="{436063FA-51E7-4660-9170-E545E4F1B13D}" srcId="{B014F87A-8BA3-47A3-977A-92310258B554}" destId="{DA1050A3-17A4-4268-A07B-63E044E26B1C}" srcOrd="1" destOrd="0" parTransId="{8CBDFA49-6302-416A-818F-6F22CD072433}" sibTransId="{E7DBCD5D-0F7C-4BD1-BB8E-9BBAA55BDD2A}"/>
    <dgm:cxn modelId="{52D10BC9-17B1-4486-A0AC-80FEE4B7528B}" type="presParOf" srcId="{3613E1C0-EF9E-4F6D-A9B4-B033D10718ED}" destId="{D0C16A00-089F-423F-9C3C-8B610FBC63AE}" srcOrd="0" destOrd="0" presId="urn:microsoft.com/office/officeart/2018/2/layout/IconLabelList"/>
    <dgm:cxn modelId="{C5F34882-F4FD-4AB8-9CE3-538C3EF25F68}" type="presParOf" srcId="{D0C16A00-089F-423F-9C3C-8B610FBC63AE}" destId="{0D7A9E60-47B7-433C-A43A-8CCDD9C0F27D}" srcOrd="0" destOrd="0" presId="urn:microsoft.com/office/officeart/2018/2/layout/IconLabelList"/>
    <dgm:cxn modelId="{D732DB97-46A7-4DF2-81AC-C5766B0C44E5}" type="presParOf" srcId="{D0C16A00-089F-423F-9C3C-8B610FBC63AE}" destId="{DC259210-C80E-44E4-BBE3-FC18866DEB25}" srcOrd="1" destOrd="0" presId="urn:microsoft.com/office/officeart/2018/2/layout/IconLabelList"/>
    <dgm:cxn modelId="{BA7239BF-DA2C-48E7-BC8C-4B05FF398669}" type="presParOf" srcId="{D0C16A00-089F-423F-9C3C-8B610FBC63AE}" destId="{0E3977CB-493B-4482-B334-8EAFB41A76FD}" srcOrd="2" destOrd="0" presId="urn:microsoft.com/office/officeart/2018/2/layout/IconLabelList"/>
    <dgm:cxn modelId="{B2150985-D118-4D40-9B00-0DD11F945468}" type="presParOf" srcId="{3613E1C0-EF9E-4F6D-A9B4-B033D10718ED}" destId="{A97B79D0-2BDF-4A1A-B11A-6D1EAB876AB9}" srcOrd="1" destOrd="0" presId="urn:microsoft.com/office/officeart/2018/2/layout/IconLabelList"/>
    <dgm:cxn modelId="{56D64457-2CF7-4DA3-84FB-E68850E6F907}" type="presParOf" srcId="{3613E1C0-EF9E-4F6D-A9B4-B033D10718ED}" destId="{79D3F76E-985E-4D92-8140-886A940FABEF}" srcOrd="2" destOrd="0" presId="urn:microsoft.com/office/officeart/2018/2/layout/IconLabelList"/>
    <dgm:cxn modelId="{A3E2DEFB-DBC2-4872-905C-BEF216E0C412}" type="presParOf" srcId="{79D3F76E-985E-4D92-8140-886A940FABEF}" destId="{E5B72F4A-B730-450A-B5F3-8C4B7AE845F6}" srcOrd="0" destOrd="0" presId="urn:microsoft.com/office/officeart/2018/2/layout/IconLabelList"/>
    <dgm:cxn modelId="{08D9C8FD-6476-4AB0-9513-D6FD2DA7280D}" type="presParOf" srcId="{79D3F76E-985E-4D92-8140-886A940FABEF}" destId="{63662E56-0A5B-4D12-A425-08AD08618381}" srcOrd="1" destOrd="0" presId="urn:microsoft.com/office/officeart/2018/2/layout/IconLabelList"/>
    <dgm:cxn modelId="{D5F82467-3402-4002-AE69-71D1EBDB0560}" type="presParOf" srcId="{79D3F76E-985E-4D92-8140-886A940FABEF}" destId="{79296019-AB2A-4033-859A-2B8D7774FE0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3E25AB-3736-4717-8321-8B5E089AF7BF}" type="doc">
      <dgm:prSet loTypeId="urn:microsoft.com/office/officeart/2005/8/layout/cycle4" loCatId="relationship" qsTypeId="urn:microsoft.com/office/officeart/2005/8/quickstyle/simple2" qsCatId="simple" csTypeId="urn:microsoft.com/office/officeart/2005/8/colors/colorful2" csCatId="colorful" phldr="1"/>
      <dgm:spPr/>
      <dgm:t>
        <a:bodyPr/>
        <a:lstStyle/>
        <a:p>
          <a:endParaRPr lang="en-GB"/>
        </a:p>
      </dgm:t>
    </dgm:pt>
    <dgm:pt modelId="{CBC56B7A-3101-42AD-AECA-C4D786300C1B}">
      <dgm:prSet phldrT="[Text]" phldr="0"/>
      <dgm:spPr/>
      <dgm:t>
        <a:bodyPr/>
        <a:lstStyle/>
        <a:p>
          <a:pPr rtl="0"/>
          <a:r>
            <a:rPr lang="en-GB" b="0">
              <a:solidFill>
                <a:schemeClr val="tx1"/>
              </a:solidFill>
              <a:latin typeface="Calibri Light" panose="020F0302020204030204"/>
            </a:rPr>
            <a:t>Verbal communication  </a:t>
          </a:r>
          <a:endParaRPr lang="en-GB" b="0">
            <a:solidFill>
              <a:schemeClr val="tx1"/>
            </a:solidFill>
          </a:endParaRPr>
        </a:p>
      </dgm:t>
    </dgm:pt>
    <dgm:pt modelId="{A80E487B-F4F5-4CF4-A9A5-EA75E1203A64}" type="parTrans" cxnId="{FDCB5524-5F76-4623-8534-54711DD024CF}">
      <dgm:prSet/>
      <dgm:spPr/>
      <dgm:t>
        <a:bodyPr/>
        <a:lstStyle/>
        <a:p>
          <a:endParaRPr lang="en-GB"/>
        </a:p>
      </dgm:t>
    </dgm:pt>
    <dgm:pt modelId="{7C9C4A49-F283-4F50-9E97-D00E05DE9D1B}" type="sibTrans" cxnId="{FDCB5524-5F76-4623-8534-54711DD024CF}">
      <dgm:prSet/>
      <dgm:spPr/>
      <dgm:t>
        <a:bodyPr/>
        <a:lstStyle/>
        <a:p>
          <a:endParaRPr lang="en-GB"/>
        </a:p>
      </dgm:t>
    </dgm:pt>
    <dgm:pt modelId="{AD846F04-9A40-4FCF-9378-0697D3E44B34}">
      <dgm:prSet phldrT="[Text]" phldr="0"/>
      <dgm:spPr/>
      <dgm:t>
        <a:bodyPr/>
        <a:lstStyle/>
        <a:p>
          <a:r>
            <a:rPr lang="en-GB" b="0">
              <a:solidFill>
                <a:schemeClr val="tx1"/>
              </a:solidFill>
              <a:latin typeface="Calibri Light" panose="020F0302020204030204"/>
            </a:rPr>
            <a:t>Non-verbal communication</a:t>
          </a:r>
          <a:endParaRPr lang="en-GB" b="0">
            <a:solidFill>
              <a:schemeClr val="tx1"/>
            </a:solidFill>
          </a:endParaRPr>
        </a:p>
      </dgm:t>
    </dgm:pt>
    <dgm:pt modelId="{14429594-933A-4C82-BADF-C70EA2787167}" type="parTrans" cxnId="{564AA63F-EC3E-4D1E-BF3C-C9E97A6FD724}">
      <dgm:prSet/>
      <dgm:spPr/>
      <dgm:t>
        <a:bodyPr/>
        <a:lstStyle/>
        <a:p>
          <a:endParaRPr lang="en-GB"/>
        </a:p>
      </dgm:t>
    </dgm:pt>
    <dgm:pt modelId="{1E66F5E9-8328-46CD-8FE2-685AEFECB569}" type="sibTrans" cxnId="{564AA63F-EC3E-4D1E-BF3C-C9E97A6FD724}">
      <dgm:prSet/>
      <dgm:spPr/>
      <dgm:t>
        <a:bodyPr/>
        <a:lstStyle/>
        <a:p>
          <a:endParaRPr lang="en-GB"/>
        </a:p>
      </dgm:t>
    </dgm:pt>
    <dgm:pt modelId="{3B985ADE-BE97-48B4-9557-95A909D58C5B}">
      <dgm:prSet phldrT="[Text]" phldr="0"/>
      <dgm:spPr/>
      <dgm:t>
        <a:bodyPr/>
        <a:lstStyle/>
        <a:p>
          <a:r>
            <a:rPr lang="en-GB" b="0">
              <a:solidFill>
                <a:schemeClr val="tx1"/>
              </a:solidFill>
              <a:latin typeface="Calibri Light" panose="020F0302020204030204"/>
            </a:rPr>
            <a:t>Written communication</a:t>
          </a:r>
          <a:endParaRPr lang="en-GB" b="0">
            <a:solidFill>
              <a:schemeClr val="tx1"/>
            </a:solidFill>
          </a:endParaRPr>
        </a:p>
      </dgm:t>
    </dgm:pt>
    <dgm:pt modelId="{EF7B9FEE-6FCF-4384-AECF-D5F106A9DB8A}" type="parTrans" cxnId="{67B1C15F-8B06-492F-8BEB-D17E40B2AAAE}">
      <dgm:prSet/>
      <dgm:spPr/>
      <dgm:t>
        <a:bodyPr/>
        <a:lstStyle/>
        <a:p>
          <a:endParaRPr lang="en-GB"/>
        </a:p>
      </dgm:t>
    </dgm:pt>
    <dgm:pt modelId="{E3001F67-4225-4619-BA06-D23BE3A5E385}" type="sibTrans" cxnId="{67B1C15F-8B06-492F-8BEB-D17E40B2AAAE}">
      <dgm:prSet/>
      <dgm:spPr/>
      <dgm:t>
        <a:bodyPr/>
        <a:lstStyle/>
        <a:p>
          <a:endParaRPr lang="en-GB"/>
        </a:p>
      </dgm:t>
    </dgm:pt>
    <dgm:pt modelId="{C449509F-1CA1-48E1-865B-D2D79C6D56EC}">
      <dgm:prSet/>
      <dgm:spPr/>
      <dgm:t>
        <a:bodyPr/>
        <a:lstStyle/>
        <a:p>
          <a:r>
            <a:rPr lang="en-GB" b="0">
              <a:solidFill>
                <a:schemeClr val="tx1"/>
              </a:solidFill>
            </a:rPr>
            <a:t>Body language </a:t>
          </a:r>
        </a:p>
      </dgm:t>
    </dgm:pt>
    <dgm:pt modelId="{0655C78E-1621-47F2-812F-A1075108E7FE}" type="parTrans" cxnId="{5393E44A-53B5-426C-A541-0391123D112D}">
      <dgm:prSet/>
      <dgm:spPr/>
      <dgm:t>
        <a:bodyPr/>
        <a:lstStyle/>
        <a:p>
          <a:endParaRPr lang="en-GB"/>
        </a:p>
      </dgm:t>
    </dgm:pt>
    <dgm:pt modelId="{4BCBE858-3FFD-4D56-B425-3AD21FFA4149}" type="sibTrans" cxnId="{5393E44A-53B5-426C-A541-0391123D112D}">
      <dgm:prSet/>
      <dgm:spPr/>
      <dgm:t>
        <a:bodyPr/>
        <a:lstStyle/>
        <a:p>
          <a:endParaRPr lang="en-GB"/>
        </a:p>
      </dgm:t>
    </dgm:pt>
    <dgm:pt modelId="{62B91993-A5FB-4A97-A849-B1774DDCF9CD}">
      <dgm:prSet/>
      <dgm:spPr/>
      <dgm:t>
        <a:bodyPr/>
        <a:lstStyle/>
        <a:p>
          <a:r>
            <a:rPr lang="en-GB" b="0">
              <a:solidFill>
                <a:schemeClr val="tx1"/>
              </a:solidFill>
            </a:rPr>
            <a:t>Eye contact</a:t>
          </a:r>
        </a:p>
      </dgm:t>
    </dgm:pt>
    <dgm:pt modelId="{4383AD20-DBE7-4E04-A9F3-6C3B38899612}" type="parTrans" cxnId="{061DF024-84BA-4359-89E5-0901363E8519}">
      <dgm:prSet/>
      <dgm:spPr/>
      <dgm:t>
        <a:bodyPr/>
        <a:lstStyle/>
        <a:p>
          <a:endParaRPr lang="en-GB"/>
        </a:p>
      </dgm:t>
    </dgm:pt>
    <dgm:pt modelId="{883438BA-710C-4170-A5ED-F48C5082851F}" type="sibTrans" cxnId="{061DF024-84BA-4359-89E5-0901363E8519}">
      <dgm:prSet/>
      <dgm:spPr/>
      <dgm:t>
        <a:bodyPr/>
        <a:lstStyle/>
        <a:p>
          <a:endParaRPr lang="en-GB"/>
        </a:p>
      </dgm:t>
    </dgm:pt>
    <dgm:pt modelId="{6A21CD7D-6AC1-4A26-9803-21CFA3129C74}">
      <dgm:prSet/>
      <dgm:spPr/>
      <dgm:t>
        <a:bodyPr/>
        <a:lstStyle/>
        <a:p>
          <a:r>
            <a:rPr lang="en-GB" b="0">
              <a:solidFill>
                <a:schemeClr val="tx1"/>
              </a:solidFill>
            </a:rPr>
            <a:t>Facial expressions </a:t>
          </a:r>
        </a:p>
      </dgm:t>
    </dgm:pt>
    <dgm:pt modelId="{3BDDF138-2037-448A-B464-B090DA3094FF}" type="parTrans" cxnId="{E132E4DF-1AB3-48C0-89A1-90A2E6BE6621}">
      <dgm:prSet/>
      <dgm:spPr/>
      <dgm:t>
        <a:bodyPr/>
        <a:lstStyle/>
        <a:p>
          <a:endParaRPr lang="en-GB"/>
        </a:p>
      </dgm:t>
    </dgm:pt>
    <dgm:pt modelId="{837F81E0-BEF7-4019-92C9-0527A3A4C6BB}" type="sibTrans" cxnId="{E132E4DF-1AB3-48C0-89A1-90A2E6BE6621}">
      <dgm:prSet/>
      <dgm:spPr/>
      <dgm:t>
        <a:bodyPr/>
        <a:lstStyle/>
        <a:p>
          <a:endParaRPr lang="en-GB"/>
        </a:p>
      </dgm:t>
    </dgm:pt>
    <dgm:pt modelId="{36911D5C-EF72-438F-B336-8683C001FCAD}">
      <dgm:prSet/>
      <dgm:spPr/>
      <dgm:t>
        <a:bodyPr/>
        <a:lstStyle/>
        <a:p>
          <a:r>
            <a:rPr lang="en-GB" b="0">
              <a:solidFill>
                <a:schemeClr val="tx1"/>
              </a:solidFill>
            </a:rPr>
            <a:t>Posture </a:t>
          </a:r>
        </a:p>
      </dgm:t>
    </dgm:pt>
    <dgm:pt modelId="{73E86E8B-A546-4F39-98BA-F20F43AA9EAC}" type="parTrans" cxnId="{16CA3925-B6D9-4A3B-9129-A86CF00F826C}">
      <dgm:prSet/>
      <dgm:spPr/>
      <dgm:t>
        <a:bodyPr/>
        <a:lstStyle/>
        <a:p>
          <a:endParaRPr lang="en-GB"/>
        </a:p>
      </dgm:t>
    </dgm:pt>
    <dgm:pt modelId="{63789986-6628-492C-8F40-4B7ABA42D03E}" type="sibTrans" cxnId="{16CA3925-B6D9-4A3B-9129-A86CF00F826C}">
      <dgm:prSet/>
      <dgm:spPr/>
      <dgm:t>
        <a:bodyPr/>
        <a:lstStyle/>
        <a:p>
          <a:endParaRPr lang="en-GB"/>
        </a:p>
      </dgm:t>
    </dgm:pt>
    <dgm:pt modelId="{EEDFF1ED-A940-40E4-97AE-F7ABD6C42896}">
      <dgm:prSet phldrT="[Text]" phldr="0"/>
      <dgm:spPr/>
      <dgm:t>
        <a:bodyPr/>
        <a:lstStyle/>
        <a:p>
          <a:r>
            <a:rPr lang="en-GB" b="0" i="0">
              <a:solidFill>
                <a:schemeClr val="tx1"/>
              </a:solidFill>
            </a:rPr>
            <a:t>Digital Communication</a:t>
          </a:r>
          <a:endParaRPr lang="en-GB" b="0">
            <a:solidFill>
              <a:schemeClr val="tx1"/>
            </a:solidFill>
          </a:endParaRPr>
        </a:p>
      </dgm:t>
    </dgm:pt>
    <dgm:pt modelId="{10E79430-B777-46AC-A6DD-E0B59E61A01A}" type="parTrans" cxnId="{972D6EF5-288B-4846-B1EF-5581C3D0484A}">
      <dgm:prSet/>
      <dgm:spPr/>
      <dgm:t>
        <a:bodyPr/>
        <a:lstStyle/>
        <a:p>
          <a:endParaRPr lang="en-GB"/>
        </a:p>
      </dgm:t>
    </dgm:pt>
    <dgm:pt modelId="{AB3E671C-7F49-47BA-9401-8CCB177998F4}" type="sibTrans" cxnId="{972D6EF5-288B-4846-B1EF-5581C3D0484A}">
      <dgm:prSet/>
      <dgm:spPr/>
      <dgm:t>
        <a:bodyPr/>
        <a:lstStyle/>
        <a:p>
          <a:endParaRPr lang="en-GB"/>
        </a:p>
      </dgm:t>
    </dgm:pt>
    <dgm:pt modelId="{014A2361-5501-4C46-9C25-C053C5B235A9}" type="pres">
      <dgm:prSet presAssocID="{013E25AB-3736-4717-8321-8B5E089AF7BF}" presName="cycleMatrixDiagram" presStyleCnt="0">
        <dgm:presLayoutVars>
          <dgm:chMax val="1"/>
          <dgm:dir/>
          <dgm:animLvl val="lvl"/>
          <dgm:resizeHandles val="exact"/>
        </dgm:presLayoutVars>
      </dgm:prSet>
      <dgm:spPr/>
    </dgm:pt>
    <dgm:pt modelId="{15B2F7C5-805A-4A1A-B2A6-B16A6B581413}" type="pres">
      <dgm:prSet presAssocID="{013E25AB-3736-4717-8321-8B5E089AF7BF}" presName="children" presStyleCnt="0"/>
      <dgm:spPr/>
    </dgm:pt>
    <dgm:pt modelId="{8A5362DE-43C4-41BE-9731-E962B5DFCFB7}" type="pres">
      <dgm:prSet presAssocID="{013E25AB-3736-4717-8321-8B5E089AF7BF}" presName="child2group" presStyleCnt="0"/>
      <dgm:spPr/>
    </dgm:pt>
    <dgm:pt modelId="{9C22CD07-F55E-4A41-8DAB-B1984939FD18}" type="pres">
      <dgm:prSet presAssocID="{013E25AB-3736-4717-8321-8B5E089AF7BF}" presName="child2" presStyleLbl="bgAcc1" presStyleIdx="0" presStyleCnt="1"/>
      <dgm:spPr/>
    </dgm:pt>
    <dgm:pt modelId="{FF03A7FC-CADA-44D8-AECB-6334E053CEF0}" type="pres">
      <dgm:prSet presAssocID="{013E25AB-3736-4717-8321-8B5E089AF7BF}" presName="child2Text" presStyleLbl="bgAcc1" presStyleIdx="0" presStyleCnt="1">
        <dgm:presLayoutVars>
          <dgm:bulletEnabled val="1"/>
        </dgm:presLayoutVars>
      </dgm:prSet>
      <dgm:spPr/>
    </dgm:pt>
    <dgm:pt modelId="{C787B0AE-1CA1-40B3-88EE-AE3F5C29E58B}" type="pres">
      <dgm:prSet presAssocID="{013E25AB-3736-4717-8321-8B5E089AF7BF}" presName="childPlaceholder" presStyleCnt="0"/>
      <dgm:spPr/>
    </dgm:pt>
    <dgm:pt modelId="{0C92C97B-5F17-45A8-B6D0-05EF1A805F24}" type="pres">
      <dgm:prSet presAssocID="{013E25AB-3736-4717-8321-8B5E089AF7BF}" presName="circle" presStyleCnt="0"/>
      <dgm:spPr/>
    </dgm:pt>
    <dgm:pt modelId="{BE50985A-C55F-42A9-BD03-F48A31BED777}" type="pres">
      <dgm:prSet presAssocID="{013E25AB-3736-4717-8321-8B5E089AF7BF}" presName="quadrant1" presStyleLbl="node1" presStyleIdx="0" presStyleCnt="4">
        <dgm:presLayoutVars>
          <dgm:chMax val="1"/>
          <dgm:bulletEnabled val="1"/>
        </dgm:presLayoutVars>
      </dgm:prSet>
      <dgm:spPr/>
    </dgm:pt>
    <dgm:pt modelId="{092DF0BA-74FF-4DCA-9787-DBD10B1271EB}" type="pres">
      <dgm:prSet presAssocID="{013E25AB-3736-4717-8321-8B5E089AF7BF}" presName="quadrant2" presStyleLbl="node1" presStyleIdx="1" presStyleCnt="4">
        <dgm:presLayoutVars>
          <dgm:chMax val="1"/>
          <dgm:bulletEnabled val="1"/>
        </dgm:presLayoutVars>
      </dgm:prSet>
      <dgm:spPr/>
    </dgm:pt>
    <dgm:pt modelId="{DAF0FE23-6DA6-4748-88D7-C74FCA3984E1}" type="pres">
      <dgm:prSet presAssocID="{013E25AB-3736-4717-8321-8B5E089AF7BF}" presName="quadrant3" presStyleLbl="node1" presStyleIdx="2" presStyleCnt="4">
        <dgm:presLayoutVars>
          <dgm:chMax val="1"/>
          <dgm:bulletEnabled val="1"/>
        </dgm:presLayoutVars>
      </dgm:prSet>
      <dgm:spPr/>
    </dgm:pt>
    <dgm:pt modelId="{8AC6C937-9C3B-4CC8-B115-A61EDDD4F3ED}" type="pres">
      <dgm:prSet presAssocID="{013E25AB-3736-4717-8321-8B5E089AF7BF}" presName="quadrant4" presStyleLbl="node1" presStyleIdx="3" presStyleCnt="4">
        <dgm:presLayoutVars>
          <dgm:chMax val="1"/>
          <dgm:bulletEnabled val="1"/>
        </dgm:presLayoutVars>
      </dgm:prSet>
      <dgm:spPr/>
    </dgm:pt>
    <dgm:pt modelId="{8352795A-2812-4EF1-B3FD-077B3F5CC3FA}" type="pres">
      <dgm:prSet presAssocID="{013E25AB-3736-4717-8321-8B5E089AF7BF}" presName="quadrantPlaceholder" presStyleCnt="0"/>
      <dgm:spPr/>
    </dgm:pt>
    <dgm:pt modelId="{DDE5451A-BD2A-4797-8486-F07CF82CA27C}" type="pres">
      <dgm:prSet presAssocID="{013E25AB-3736-4717-8321-8B5E089AF7BF}" presName="center1" presStyleLbl="fgShp" presStyleIdx="0" presStyleCnt="2"/>
      <dgm:spPr/>
    </dgm:pt>
    <dgm:pt modelId="{A632CC5E-9494-405E-9B1E-A9EC3337EF8F}" type="pres">
      <dgm:prSet presAssocID="{013E25AB-3736-4717-8321-8B5E089AF7BF}" presName="center2" presStyleLbl="fgShp" presStyleIdx="1" presStyleCnt="2"/>
      <dgm:spPr/>
    </dgm:pt>
  </dgm:ptLst>
  <dgm:cxnLst>
    <dgm:cxn modelId="{B2C0910F-D5CF-41AB-9635-A64C65B59BDA}" type="presOf" srcId="{6A21CD7D-6AC1-4A26-9803-21CFA3129C74}" destId="{FF03A7FC-CADA-44D8-AECB-6334E053CEF0}" srcOrd="1" destOrd="2" presId="urn:microsoft.com/office/officeart/2005/8/layout/cycle4"/>
    <dgm:cxn modelId="{ABE0FF12-847D-4ED5-9099-65A5C2165599}" type="presOf" srcId="{62B91993-A5FB-4A97-A849-B1774DDCF9CD}" destId="{FF03A7FC-CADA-44D8-AECB-6334E053CEF0}" srcOrd="1" destOrd="1" presId="urn:microsoft.com/office/officeart/2005/8/layout/cycle4"/>
    <dgm:cxn modelId="{F7772C22-232B-4DD0-941C-F96F6C0196CA}" type="presOf" srcId="{62B91993-A5FB-4A97-A849-B1774DDCF9CD}" destId="{9C22CD07-F55E-4A41-8DAB-B1984939FD18}" srcOrd="0" destOrd="1" presId="urn:microsoft.com/office/officeart/2005/8/layout/cycle4"/>
    <dgm:cxn modelId="{FDCB5524-5F76-4623-8534-54711DD024CF}" srcId="{013E25AB-3736-4717-8321-8B5E089AF7BF}" destId="{CBC56B7A-3101-42AD-AECA-C4D786300C1B}" srcOrd="0" destOrd="0" parTransId="{A80E487B-F4F5-4CF4-A9A5-EA75E1203A64}" sibTransId="{7C9C4A49-F283-4F50-9E97-D00E05DE9D1B}"/>
    <dgm:cxn modelId="{061DF024-84BA-4359-89E5-0901363E8519}" srcId="{AD846F04-9A40-4FCF-9378-0697D3E44B34}" destId="{62B91993-A5FB-4A97-A849-B1774DDCF9CD}" srcOrd="1" destOrd="0" parTransId="{4383AD20-DBE7-4E04-A9F3-6C3B38899612}" sibTransId="{883438BA-710C-4170-A5ED-F48C5082851F}"/>
    <dgm:cxn modelId="{16CA3925-B6D9-4A3B-9129-A86CF00F826C}" srcId="{AD846F04-9A40-4FCF-9378-0697D3E44B34}" destId="{36911D5C-EF72-438F-B336-8683C001FCAD}" srcOrd="3" destOrd="0" parTransId="{73E86E8B-A546-4F39-98BA-F20F43AA9EAC}" sibTransId="{63789986-6628-492C-8F40-4B7ABA42D03E}"/>
    <dgm:cxn modelId="{AFEC2432-6479-45D2-90CA-A3BE9AE48F6D}" type="presOf" srcId="{36911D5C-EF72-438F-B336-8683C001FCAD}" destId="{9C22CD07-F55E-4A41-8DAB-B1984939FD18}" srcOrd="0" destOrd="3" presId="urn:microsoft.com/office/officeart/2005/8/layout/cycle4"/>
    <dgm:cxn modelId="{DCD1A639-EC4A-42C6-A872-C39457080D49}" type="presOf" srcId="{C449509F-1CA1-48E1-865B-D2D79C6D56EC}" destId="{9C22CD07-F55E-4A41-8DAB-B1984939FD18}" srcOrd="0" destOrd="0" presId="urn:microsoft.com/office/officeart/2005/8/layout/cycle4"/>
    <dgm:cxn modelId="{564AA63F-EC3E-4D1E-BF3C-C9E97A6FD724}" srcId="{013E25AB-3736-4717-8321-8B5E089AF7BF}" destId="{AD846F04-9A40-4FCF-9378-0697D3E44B34}" srcOrd="1" destOrd="0" parTransId="{14429594-933A-4C82-BADF-C70EA2787167}" sibTransId="{1E66F5E9-8328-46CD-8FE2-685AEFECB569}"/>
    <dgm:cxn modelId="{67B1C15F-8B06-492F-8BEB-D17E40B2AAAE}" srcId="{013E25AB-3736-4717-8321-8B5E089AF7BF}" destId="{3B985ADE-BE97-48B4-9557-95A909D58C5B}" srcOrd="2" destOrd="0" parTransId="{EF7B9FEE-6FCF-4384-AECF-D5F106A9DB8A}" sibTransId="{E3001F67-4225-4619-BA06-D23BE3A5E385}"/>
    <dgm:cxn modelId="{38120046-7B32-4885-BD83-5696634967EF}" type="presOf" srcId="{6A21CD7D-6AC1-4A26-9803-21CFA3129C74}" destId="{9C22CD07-F55E-4A41-8DAB-B1984939FD18}" srcOrd="0" destOrd="2" presId="urn:microsoft.com/office/officeart/2005/8/layout/cycle4"/>
    <dgm:cxn modelId="{2215D446-8531-4E9C-9AEE-441FB3A8E302}" type="presOf" srcId="{3B985ADE-BE97-48B4-9557-95A909D58C5B}" destId="{DAF0FE23-6DA6-4748-88D7-C74FCA3984E1}" srcOrd="0" destOrd="0" presId="urn:microsoft.com/office/officeart/2005/8/layout/cycle4"/>
    <dgm:cxn modelId="{5393E44A-53B5-426C-A541-0391123D112D}" srcId="{AD846F04-9A40-4FCF-9378-0697D3E44B34}" destId="{C449509F-1CA1-48E1-865B-D2D79C6D56EC}" srcOrd="0" destOrd="0" parTransId="{0655C78E-1621-47F2-812F-A1075108E7FE}" sibTransId="{4BCBE858-3FFD-4D56-B425-3AD21FFA4149}"/>
    <dgm:cxn modelId="{A2E7B38D-ACF0-4ED9-BE60-57C70723AFBB}" type="presOf" srcId="{013E25AB-3736-4717-8321-8B5E089AF7BF}" destId="{014A2361-5501-4C46-9C25-C053C5B235A9}" srcOrd="0" destOrd="0" presId="urn:microsoft.com/office/officeart/2005/8/layout/cycle4"/>
    <dgm:cxn modelId="{C559A295-2691-4778-8E0C-FE79E568F199}" type="presOf" srcId="{C449509F-1CA1-48E1-865B-D2D79C6D56EC}" destId="{FF03A7FC-CADA-44D8-AECB-6334E053CEF0}" srcOrd="1" destOrd="0" presId="urn:microsoft.com/office/officeart/2005/8/layout/cycle4"/>
    <dgm:cxn modelId="{8E9E9BAD-BC71-4DD9-BD87-313C33BEC176}" type="presOf" srcId="{EEDFF1ED-A940-40E4-97AE-F7ABD6C42896}" destId="{8AC6C937-9C3B-4CC8-B115-A61EDDD4F3ED}" srcOrd="0" destOrd="0" presId="urn:microsoft.com/office/officeart/2005/8/layout/cycle4"/>
    <dgm:cxn modelId="{E132E4DF-1AB3-48C0-89A1-90A2E6BE6621}" srcId="{AD846F04-9A40-4FCF-9378-0697D3E44B34}" destId="{6A21CD7D-6AC1-4A26-9803-21CFA3129C74}" srcOrd="2" destOrd="0" parTransId="{3BDDF138-2037-448A-B464-B090DA3094FF}" sibTransId="{837F81E0-BEF7-4019-92C9-0527A3A4C6BB}"/>
    <dgm:cxn modelId="{CAA406E1-3FF2-4F26-A9D9-95EE6A1884F7}" type="presOf" srcId="{36911D5C-EF72-438F-B336-8683C001FCAD}" destId="{FF03A7FC-CADA-44D8-AECB-6334E053CEF0}" srcOrd="1" destOrd="3" presId="urn:microsoft.com/office/officeart/2005/8/layout/cycle4"/>
    <dgm:cxn modelId="{1D5163E8-B2EA-415A-A518-67B720043310}" type="presOf" srcId="{CBC56B7A-3101-42AD-AECA-C4D786300C1B}" destId="{BE50985A-C55F-42A9-BD03-F48A31BED777}" srcOrd="0" destOrd="0" presId="urn:microsoft.com/office/officeart/2005/8/layout/cycle4"/>
    <dgm:cxn modelId="{B5599FEC-AEE0-4E52-BB90-A4CAD4644C8F}" type="presOf" srcId="{AD846F04-9A40-4FCF-9378-0697D3E44B34}" destId="{092DF0BA-74FF-4DCA-9787-DBD10B1271EB}" srcOrd="0" destOrd="0" presId="urn:microsoft.com/office/officeart/2005/8/layout/cycle4"/>
    <dgm:cxn modelId="{972D6EF5-288B-4846-B1EF-5581C3D0484A}" srcId="{013E25AB-3736-4717-8321-8B5E089AF7BF}" destId="{EEDFF1ED-A940-40E4-97AE-F7ABD6C42896}" srcOrd="3" destOrd="0" parTransId="{10E79430-B777-46AC-A6DD-E0B59E61A01A}" sibTransId="{AB3E671C-7F49-47BA-9401-8CCB177998F4}"/>
    <dgm:cxn modelId="{F1E9DC8A-FC5A-45DE-AEFA-037AB723FC58}" type="presParOf" srcId="{014A2361-5501-4C46-9C25-C053C5B235A9}" destId="{15B2F7C5-805A-4A1A-B2A6-B16A6B581413}" srcOrd="0" destOrd="0" presId="urn:microsoft.com/office/officeart/2005/8/layout/cycle4"/>
    <dgm:cxn modelId="{E241E8E2-F48A-4A82-8121-838CFD7836CB}" type="presParOf" srcId="{15B2F7C5-805A-4A1A-B2A6-B16A6B581413}" destId="{8A5362DE-43C4-41BE-9731-E962B5DFCFB7}" srcOrd="0" destOrd="0" presId="urn:microsoft.com/office/officeart/2005/8/layout/cycle4"/>
    <dgm:cxn modelId="{2AA4A030-6964-4302-ADC9-0B318B300747}" type="presParOf" srcId="{8A5362DE-43C4-41BE-9731-E962B5DFCFB7}" destId="{9C22CD07-F55E-4A41-8DAB-B1984939FD18}" srcOrd="0" destOrd="0" presId="urn:microsoft.com/office/officeart/2005/8/layout/cycle4"/>
    <dgm:cxn modelId="{42A9D9B7-A1B2-42BE-9785-FCD91FA48879}" type="presParOf" srcId="{8A5362DE-43C4-41BE-9731-E962B5DFCFB7}" destId="{FF03A7FC-CADA-44D8-AECB-6334E053CEF0}" srcOrd="1" destOrd="0" presId="urn:microsoft.com/office/officeart/2005/8/layout/cycle4"/>
    <dgm:cxn modelId="{CCB898F9-5220-4FAE-BFE7-8FA84923F9CC}" type="presParOf" srcId="{15B2F7C5-805A-4A1A-B2A6-B16A6B581413}" destId="{C787B0AE-1CA1-40B3-88EE-AE3F5C29E58B}" srcOrd="1" destOrd="0" presId="urn:microsoft.com/office/officeart/2005/8/layout/cycle4"/>
    <dgm:cxn modelId="{B3E235BC-1512-4399-8661-36810AF2C9CD}" type="presParOf" srcId="{014A2361-5501-4C46-9C25-C053C5B235A9}" destId="{0C92C97B-5F17-45A8-B6D0-05EF1A805F24}" srcOrd="1" destOrd="0" presId="urn:microsoft.com/office/officeart/2005/8/layout/cycle4"/>
    <dgm:cxn modelId="{ADA45B54-F4A2-4973-9E10-328BD1B11585}" type="presParOf" srcId="{0C92C97B-5F17-45A8-B6D0-05EF1A805F24}" destId="{BE50985A-C55F-42A9-BD03-F48A31BED777}" srcOrd="0" destOrd="0" presId="urn:microsoft.com/office/officeart/2005/8/layout/cycle4"/>
    <dgm:cxn modelId="{5DB07DD6-29FD-4E1B-9D9F-7D10C9BC9C38}" type="presParOf" srcId="{0C92C97B-5F17-45A8-B6D0-05EF1A805F24}" destId="{092DF0BA-74FF-4DCA-9787-DBD10B1271EB}" srcOrd="1" destOrd="0" presId="urn:microsoft.com/office/officeart/2005/8/layout/cycle4"/>
    <dgm:cxn modelId="{86C25149-5E91-4284-8CE4-85A87331DAFD}" type="presParOf" srcId="{0C92C97B-5F17-45A8-B6D0-05EF1A805F24}" destId="{DAF0FE23-6DA6-4748-88D7-C74FCA3984E1}" srcOrd="2" destOrd="0" presId="urn:microsoft.com/office/officeart/2005/8/layout/cycle4"/>
    <dgm:cxn modelId="{D41E8EBB-43B8-41E3-BEF2-E3278D2D89C9}" type="presParOf" srcId="{0C92C97B-5F17-45A8-B6D0-05EF1A805F24}" destId="{8AC6C937-9C3B-4CC8-B115-A61EDDD4F3ED}" srcOrd="3" destOrd="0" presId="urn:microsoft.com/office/officeart/2005/8/layout/cycle4"/>
    <dgm:cxn modelId="{FD2A16C8-3C2D-453D-85E7-4D66FB23C25E}" type="presParOf" srcId="{0C92C97B-5F17-45A8-B6D0-05EF1A805F24}" destId="{8352795A-2812-4EF1-B3FD-077B3F5CC3FA}" srcOrd="4" destOrd="0" presId="urn:microsoft.com/office/officeart/2005/8/layout/cycle4"/>
    <dgm:cxn modelId="{A2578692-D4BB-4085-AA8F-D401599CDC92}" type="presParOf" srcId="{014A2361-5501-4C46-9C25-C053C5B235A9}" destId="{DDE5451A-BD2A-4797-8486-F07CF82CA27C}" srcOrd="2" destOrd="0" presId="urn:microsoft.com/office/officeart/2005/8/layout/cycle4"/>
    <dgm:cxn modelId="{5766B6EC-4246-4DA3-8911-8141BF08573A}" type="presParOf" srcId="{014A2361-5501-4C46-9C25-C053C5B235A9}" destId="{A632CC5E-9494-405E-9B1E-A9EC3337EF8F}"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6E22A6-735B-4F5C-A5F5-0B3F6B7158F5}" type="doc">
      <dgm:prSet loTypeId="urn:microsoft.com/office/officeart/2005/8/layout/radial5" loCatId="cycle" qsTypeId="urn:microsoft.com/office/officeart/2005/8/quickstyle/simple1" qsCatId="simple" csTypeId="urn:microsoft.com/office/officeart/2005/8/colors/colorful3" csCatId="colorful" phldr="1"/>
      <dgm:spPr/>
      <dgm:t>
        <a:bodyPr/>
        <a:lstStyle/>
        <a:p>
          <a:endParaRPr lang="en-GB"/>
        </a:p>
      </dgm:t>
    </dgm:pt>
    <dgm:pt modelId="{4C742841-6716-48EC-93DE-0D673B695683}">
      <dgm:prSet phldrT="[Text]" custT="1"/>
      <dgm:spPr/>
      <dgm:t>
        <a:bodyPr/>
        <a:lstStyle/>
        <a:p>
          <a:r>
            <a:rPr lang="en-GB" sz="1200" b="1">
              <a:solidFill>
                <a:schemeClr val="tx1"/>
              </a:solidFill>
              <a:latin typeface="Arial" panose="020B0604020202020204" pitchFamily="34" charset="0"/>
              <a:cs typeface="Arial" panose="020B0604020202020204" pitchFamily="34" charset="0"/>
            </a:rPr>
            <a:t>Oral </a:t>
          </a:r>
        </a:p>
      </dgm:t>
    </dgm:pt>
    <dgm:pt modelId="{F39D0B06-0A74-408E-A09D-ADD19F662A5F}" type="parTrans" cxnId="{B31BF413-7DE7-428D-A15D-77B02F82EDCE}">
      <dgm:prSet/>
      <dgm:spPr/>
      <dgm:t>
        <a:bodyPr/>
        <a:lstStyle/>
        <a:p>
          <a:endParaRPr lang="en-GB"/>
        </a:p>
      </dgm:t>
    </dgm:pt>
    <dgm:pt modelId="{F1DA9618-AED6-4A8D-825D-60757BE8D838}" type="sibTrans" cxnId="{B31BF413-7DE7-428D-A15D-77B02F82EDCE}">
      <dgm:prSet/>
      <dgm:spPr/>
      <dgm:t>
        <a:bodyPr/>
        <a:lstStyle/>
        <a:p>
          <a:endParaRPr lang="en-GB"/>
        </a:p>
      </dgm:t>
    </dgm:pt>
    <dgm:pt modelId="{9E826FF0-8089-48EB-8F23-B3E2B11FB555}">
      <dgm:prSet phldrT="[Text]" custT="1"/>
      <dgm:spPr/>
      <dgm:t>
        <a:bodyPr/>
        <a:lstStyle/>
        <a:p>
          <a:r>
            <a:rPr lang="en-GB" sz="1200" b="1">
              <a:solidFill>
                <a:schemeClr val="tx1"/>
              </a:solidFill>
              <a:latin typeface="Arial" panose="020B0604020202020204" pitchFamily="34" charset="0"/>
              <a:cs typeface="Arial" panose="020B0604020202020204" pitchFamily="34" charset="0"/>
            </a:rPr>
            <a:t>Meetings</a:t>
          </a:r>
        </a:p>
      </dgm:t>
    </dgm:pt>
    <dgm:pt modelId="{98B8BB5A-775D-444F-9344-B0686A47D211}" type="parTrans" cxnId="{73C89A6F-0CCA-4459-8D03-A3D780A8D897}">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99A490C9-FBCC-4DE2-B805-FE2DBD4D9E05}" type="sibTrans" cxnId="{73C89A6F-0CCA-4459-8D03-A3D780A8D897}">
      <dgm:prSet/>
      <dgm:spPr/>
      <dgm:t>
        <a:bodyPr/>
        <a:lstStyle/>
        <a:p>
          <a:endParaRPr lang="en-GB"/>
        </a:p>
      </dgm:t>
    </dgm:pt>
    <dgm:pt modelId="{A08A807C-9650-4BC4-BEDE-1D59C866FFF7}">
      <dgm:prSet phldrT="[Text]" custT="1"/>
      <dgm:spPr/>
      <dgm:t>
        <a:bodyPr/>
        <a:lstStyle/>
        <a:p>
          <a:r>
            <a:rPr lang="en-GB" sz="1200" b="1">
              <a:solidFill>
                <a:schemeClr val="tx1"/>
              </a:solidFill>
              <a:latin typeface="Arial" panose="020B0604020202020204" pitchFamily="34" charset="0"/>
              <a:cs typeface="Arial" panose="020B0604020202020204" pitchFamily="34" charset="0"/>
            </a:rPr>
            <a:t>Intercom</a:t>
          </a:r>
        </a:p>
      </dgm:t>
    </dgm:pt>
    <dgm:pt modelId="{FEC448A9-14BE-4E4A-82C9-0956197CACC7}" type="parTrans" cxnId="{BE221852-B3A7-4707-AADB-35BC2891A8BE}">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F62EC411-9821-471A-8BEF-8312135530B4}" type="sibTrans" cxnId="{BE221852-B3A7-4707-AADB-35BC2891A8BE}">
      <dgm:prSet/>
      <dgm:spPr/>
      <dgm:t>
        <a:bodyPr/>
        <a:lstStyle/>
        <a:p>
          <a:endParaRPr lang="en-GB"/>
        </a:p>
      </dgm:t>
    </dgm:pt>
    <dgm:pt modelId="{D6BDE15C-ABBD-4489-8606-3CD7097BB8D6}">
      <dgm:prSet phldrT="[Text]" custT="1"/>
      <dgm:spPr/>
      <dgm:t>
        <a:bodyPr/>
        <a:lstStyle/>
        <a:p>
          <a:r>
            <a:rPr lang="en-GB" sz="1200" b="1">
              <a:solidFill>
                <a:schemeClr val="tx1"/>
              </a:solidFill>
              <a:latin typeface="Arial" panose="020B0604020202020204" pitchFamily="34" charset="0"/>
              <a:cs typeface="Arial" panose="020B0604020202020204" pitchFamily="34" charset="0"/>
            </a:rPr>
            <a:t>Face to face discussions</a:t>
          </a:r>
        </a:p>
      </dgm:t>
    </dgm:pt>
    <dgm:pt modelId="{DD45E32E-97E4-45F9-9853-062E57417E7C}" type="parTrans" cxnId="{6E4D58E3-5092-4902-A742-25C83733193C}">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1EA8183E-7FEB-43DF-8A6B-BF7731BACF7A}" type="sibTrans" cxnId="{6E4D58E3-5092-4902-A742-25C83733193C}">
      <dgm:prSet/>
      <dgm:spPr/>
      <dgm:t>
        <a:bodyPr/>
        <a:lstStyle/>
        <a:p>
          <a:endParaRPr lang="en-GB"/>
        </a:p>
      </dgm:t>
    </dgm:pt>
    <dgm:pt modelId="{48C5FDE0-BAD6-432A-A54A-3EEFCC85A38C}">
      <dgm:prSet phldrT="[Text]" custT="1"/>
      <dgm:spPr/>
      <dgm:t>
        <a:bodyPr/>
        <a:lstStyle/>
        <a:p>
          <a:r>
            <a:rPr lang="en-GB" sz="1200" b="1">
              <a:solidFill>
                <a:schemeClr val="tx1"/>
              </a:solidFill>
              <a:latin typeface="Arial" panose="020B0604020202020204" pitchFamily="34" charset="0"/>
              <a:cs typeface="Arial" panose="020B0604020202020204" pitchFamily="34" charset="0"/>
            </a:rPr>
            <a:t>Telephone</a:t>
          </a:r>
        </a:p>
      </dgm:t>
    </dgm:pt>
    <dgm:pt modelId="{F868EE31-BC5E-42D5-BB56-CDD1177B71EF}" type="parTrans" cxnId="{29085E28-B579-4E1B-BCBF-A3B86EBFB39C}">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3DBB6B9C-327D-4343-88E1-2F4786AAED0B}" type="sibTrans" cxnId="{29085E28-B579-4E1B-BCBF-A3B86EBFB39C}">
      <dgm:prSet/>
      <dgm:spPr/>
      <dgm:t>
        <a:bodyPr/>
        <a:lstStyle/>
        <a:p>
          <a:endParaRPr lang="en-GB"/>
        </a:p>
      </dgm:t>
    </dgm:pt>
    <dgm:pt modelId="{5E64FFF9-44FA-4983-9A6E-5A4D9332A5E5}" type="pres">
      <dgm:prSet presAssocID="{2A6E22A6-735B-4F5C-A5F5-0B3F6B7158F5}" presName="Name0" presStyleCnt="0">
        <dgm:presLayoutVars>
          <dgm:chMax val="1"/>
          <dgm:dir/>
          <dgm:animLvl val="ctr"/>
          <dgm:resizeHandles val="exact"/>
        </dgm:presLayoutVars>
      </dgm:prSet>
      <dgm:spPr/>
    </dgm:pt>
    <dgm:pt modelId="{AA374153-DE37-4E0C-A7F6-B03ABB5E0F25}" type="pres">
      <dgm:prSet presAssocID="{4C742841-6716-48EC-93DE-0D673B695683}" presName="centerShape" presStyleLbl="node0" presStyleIdx="0" presStyleCnt="1"/>
      <dgm:spPr/>
    </dgm:pt>
    <dgm:pt modelId="{3920A9E4-AEA5-43C7-8186-9FAB15004A1E}" type="pres">
      <dgm:prSet presAssocID="{98B8BB5A-775D-444F-9344-B0686A47D211}" presName="parTrans" presStyleLbl="sibTrans2D1" presStyleIdx="0" presStyleCnt="4"/>
      <dgm:spPr/>
    </dgm:pt>
    <dgm:pt modelId="{5B73EB32-F0C3-46D4-86CF-A252A550367D}" type="pres">
      <dgm:prSet presAssocID="{98B8BB5A-775D-444F-9344-B0686A47D211}" presName="connectorText" presStyleLbl="sibTrans2D1" presStyleIdx="0" presStyleCnt="4"/>
      <dgm:spPr/>
    </dgm:pt>
    <dgm:pt modelId="{7E0F7B96-608D-478E-BDAA-BA321D41C4B2}" type="pres">
      <dgm:prSet presAssocID="{9E826FF0-8089-48EB-8F23-B3E2B11FB555}" presName="node" presStyleLbl="node1" presStyleIdx="0" presStyleCnt="4">
        <dgm:presLayoutVars>
          <dgm:bulletEnabled val="1"/>
        </dgm:presLayoutVars>
      </dgm:prSet>
      <dgm:spPr/>
    </dgm:pt>
    <dgm:pt modelId="{3297E83C-EDA1-4F44-8032-72D309A2F73E}" type="pres">
      <dgm:prSet presAssocID="{FEC448A9-14BE-4E4A-82C9-0956197CACC7}" presName="parTrans" presStyleLbl="sibTrans2D1" presStyleIdx="1" presStyleCnt="4"/>
      <dgm:spPr/>
    </dgm:pt>
    <dgm:pt modelId="{8086354E-E2FE-4BD1-B91D-A18CDE49F323}" type="pres">
      <dgm:prSet presAssocID="{FEC448A9-14BE-4E4A-82C9-0956197CACC7}" presName="connectorText" presStyleLbl="sibTrans2D1" presStyleIdx="1" presStyleCnt="4"/>
      <dgm:spPr/>
    </dgm:pt>
    <dgm:pt modelId="{0C3A5588-87F2-4446-B73F-43273990494F}" type="pres">
      <dgm:prSet presAssocID="{A08A807C-9650-4BC4-BEDE-1D59C866FFF7}" presName="node" presStyleLbl="node1" presStyleIdx="1" presStyleCnt="4">
        <dgm:presLayoutVars>
          <dgm:bulletEnabled val="1"/>
        </dgm:presLayoutVars>
      </dgm:prSet>
      <dgm:spPr/>
    </dgm:pt>
    <dgm:pt modelId="{18B35561-271C-4185-8093-638F44D0E483}" type="pres">
      <dgm:prSet presAssocID="{DD45E32E-97E4-45F9-9853-062E57417E7C}" presName="parTrans" presStyleLbl="sibTrans2D1" presStyleIdx="2" presStyleCnt="4"/>
      <dgm:spPr/>
    </dgm:pt>
    <dgm:pt modelId="{95DFDD62-C1FE-42C4-81FD-F39B5A037E70}" type="pres">
      <dgm:prSet presAssocID="{DD45E32E-97E4-45F9-9853-062E57417E7C}" presName="connectorText" presStyleLbl="sibTrans2D1" presStyleIdx="2" presStyleCnt="4"/>
      <dgm:spPr/>
    </dgm:pt>
    <dgm:pt modelId="{B98BFA7D-DBAC-46C1-A0A2-4436485280F0}" type="pres">
      <dgm:prSet presAssocID="{D6BDE15C-ABBD-4489-8606-3CD7097BB8D6}" presName="node" presStyleLbl="node1" presStyleIdx="2" presStyleCnt="4">
        <dgm:presLayoutVars>
          <dgm:bulletEnabled val="1"/>
        </dgm:presLayoutVars>
      </dgm:prSet>
      <dgm:spPr/>
    </dgm:pt>
    <dgm:pt modelId="{5D9C25B8-F2BD-4506-9A4F-B80983FE46C6}" type="pres">
      <dgm:prSet presAssocID="{F868EE31-BC5E-42D5-BB56-CDD1177B71EF}" presName="parTrans" presStyleLbl="sibTrans2D1" presStyleIdx="3" presStyleCnt="4"/>
      <dgm:spPr/>
    </dgm:pt>
    <dgm:pt modelId="{B60C5B77-DF9C-4C65-B685-3BCF497E74B7}" type="pres">
      <dgm:prSet presAssocID="{F868EE31-BC5E-42D5-BB56-CDD1177B71EF}" presName="connectorText" presStyleLbl="sibTrans2D1" presStyleIdx="3" presStyleCnt="4"/>
      <dgm:spPr/>
    </dgm:pt>
    <dgm:pt modelId="{0B39AD8F-0A73-4090-BA28-A84F5C94022B}" type="pres">
      <dgm:prSet presAssocID="{48C5FDE0-BAD6-432A-A54A-3EEFCC85A38C}" presName="node" presStyleLbl="node1" presStyleIdx="3" presStyleCnt="4">
        <dgm:presLayoutVars>
          <dgm:bulletEnabled val="1"/>
        </dgm:presLayoutVars>
      </dgm:prSet>
      <dgm:spPr/>
    </dgm:pt>
  </dgm:ptLst>
  <dgm:cxnLst>
    <dgm:cxn modelId="{0986800C-4FE5-45A8-97D9-BD92C074BEE9}" type="presOf" srcId="{DD45E32E-97E4-45F9-9853-062E57417E7C}" destId="{18B35561-271C-4185-8093-638F44D0E483}" srcOrd="0" destOrd="0" presId="urn:microsoft.com/office/officeart/2005/8/layout/radial5"/>
    <dgm:cxn modelId="{B31BF413-7DE7-428D-A15D-77B02F82EDCE}" srcId="{2A6E22A6-735B-4F5C-A5F5-0B3F6B7158F5}" destId="{4C742841-6716-48EC-93DE-0D673B695683}" srcOrd="0" destOrd="0" parTransId="{F39D0B06-0A74-408E-A09D-ADD19F662A5F}" sibTransId="{F1DA9618-AED6-4A8D-825D-60757BE8D838}"/>
    <dgm:cxn modelId="{14AF8E27-77F0-4F49-ACF7-14995B8EEBA0}" type="presOf" srcId="{F868EE31-BC5E-42D5-BB56-CDD1177B71EF}" destId="{B60C5B77-DF9C-4C65-B685-3BCF497E74B7}" srcOrd="1" destOrd="0" presId="urn:microsoft.com/office/officeart/2005/8/layout/radial5"/>
    <dgm:cxn modelId="{29085E28-B579-4E1B-BCBF-A3B86EBFB39C}" srcId="{4C742841-6716-48EC-93DE-0D673B695683}" destId="{48C5FDE0-BAD6-432A-A54A-3EEFCC85A38C}" srcOrd="3" destOrd="0" parTransId="{F868EE31-BC5E-42D5-BB56-CDD1177B71EF}" sibTransId="{3DBB6B9C-327D-4343-88E1-2F4786AAED0B}"/>
    <dgm:cxn modelId="{7565092F-A819-478A-82D0-516B4C05A589}" type="presOf" srcId="{F868EE31-BC5E-42D5-BB56-CDD1177B71EF}" destId="{5D9C25B8-F2BD-4506-9A4F-B80983FE46C6}" srcOrd="0" destOrd="0" presId="urn:microsoft.com/office/officeart/2005/8/layout/radial5"/>
    <dgm:cxn modelId="{F172D235-1133-41C2-9112-D40597E191A0}" type="presOf" srcId="{DD45E32E-97E4-45F9-9853-062E57417E7C}" destId="{95DFDD62-C1FE-42C4-81FD-F39B5A037E70}" srcOrd="1" destOrd="0" presId="urn:microsoft.com/office/officeart/2005/8/layout/radial5"/>
    <dgm:cxn modelId="{329A623B-EC56-4EA1-8ED3-7139B2293275}" type="presOf" srcId="{A08A807C-9650-4BC4-BEDE-1D59C866FFF7}" destId="{0C3A5588-87F2-4446-B73F-43273990494F}" srcOrd="0" destOrd="0" presId="urn:microsoft.com/office/officeart/2005/8/layout/radial5"/>
    <dgm:cxn modelId="{CE60B64B-52C2-48FA-8FD7-36300E7F4E20}" type="presOf" srcId="{48C5FDE0-BAD6-432A-A54A-3EEFCC85A38C}" destId="{0B39AD8F-0A73-4090-BA28-A84F5C94022B}" srcOrd="0" destOrd="0" presId="urn:microsoft.com/office/officeart/2005/8/layout/radial5"/>
    <dgm:cxn modelId="{73C89A6F-0CCA-4459-8D03-A3D780A8D897}" srcId="{4C742841-6716-48EC-93DE-0D673B695683}" destId="{9E826FF0-8089-48EB-8F23-B3E2B11FB555}" srcOrd="0" destOrd="0" parTransId="{98B8BB5A-775D-444F-9344-B0686A47D211}" sibTransId="{99A490C9-FBCC-4DE2-B805-FE2DBD4D9E05}"/>
    <dgm:cxn modelId="{BE221852-B3A7-4707-AADB-35BC2891A8BE}" srcId="{4C742841-6716-48EC-93DE-0D673B695683}" destId="{A08A807C-9650-4BC4-BEDE-1D59C866FFF7}" srcOrd="1" destOrd="0" parTransId="{FEC448A9-14BE-4E4A-82C9-0956197CACC7}" sibTransId="{F62EC411-9821-471A-8BEF-8312135530B4}"/>
    <dgm:cxn modelId="{1C389084-9ABE-49F2-99A0-697D4CFC4408}" type="presOf" srcId="{FEC448A9-14BE-4E4A-82C9-0956197CACC7}" destId="{8086354E-E2FE-4BD1-B91D-A18CDE49F323}" srcOrd="1" destOrd="0" presId="urn:microsoft.com/office/officeart/2005/8/layout/radial5"/>
    <dgm:cxn modelId="{0F7C6586-43B0-4DED-B03E-E5FEA36A12C7}" type="presOf" srcId="{98B8BB5A-775D-444F-9344-B0686A47D211}" destId="{5B73EB32-F0C3-46D4-86CF-A252A550367D}" srcOrd="1" destOrd="0" presId="urn:microsoft.com/office/officeart/2005/8/layout/radial5"/>
    <dgm:cxn modelId="{F08A0B8F-34EB-4843-9297-BC09AB18D858}" type="presOf" srcId="{2A6E22A6-735B-4F5C-A5F5-0B3F6B7158F5}" destId="{5E64FFF9-44FA-4983-9A6E-5A4D9332A5E5}" srcOrd="0" destOrd="0" presId="urn:microsoft.com/office/officeart/2005/8/layout/radial5"/>
    <dgm:cxn modelId="{E8D0C8B9-F0FE-4F62-B4CF-63D5B0F6FEDB}" type="presOf" srcId="{D6BDE15C-ABBD-4489-8606-3CD7097BB8D6}" destId="{B98BFA7D-DBAC-46C1-A0A2-4436485280F0}" srcOrd="0" destOrd="0" presId="urn:microsoft.com/office/officeart/2005/8/layout/radial5"/>
    <dgm:cxn modelId="{E5EFB5C1-4B57-4A05-92E3-3D5562253CA3}" type="presOf" srcId="{9E826FF0-8089-48EB-8F23-B3E2B11FB555}" destId="{7E0F7B96-608D-478E-BDAA-BA321D41C4B2}" srcOrd="0" destOrd="0" presId="urn:microsoft.com/office/officeart/2005/8/layout/radial5"/>
    <dgm:cxn modelId="{A479E1C7-4BAC-4CC7-A50C-771CAFE055D9}" type="presOf" srcId="{4C742841-6716-48EC-93DE-0D673B695683}" destId="{AA374153-DE37-4E0C-A7F6-B03ABB5E0F25}" srcOrd="0" destOrd="0" presId="urn:microsoft.com/office/officeart/2005/8/layout/radial5"/>
    <dgm:cxn modelId="{6E4D58E3-5092-4902-A742-25C83733193C}" srcId="{4C742841-6716-48EC-93DE-0D673B695683}" destId="{D6BDE15C-ABBD-4489-8606-3CD7097BB8D6}" srcOrd="2" destOrd="0" parTransId="{DD45E32E-97E4-45F9-9853-062E57417E7C}" sibTransId="{1EA8183E-7FEB-43DF-8A6B-BF7731BACF7A}"/>
    <dgm:cxn modelId="{3BDA5FE8-086A-4D6F-A048-77D6D539367C}" type="presOf" srcId="{FEC448A9-14BE-4E4A-82C9-0956197CACC7}" destId="{3297E83C-EDA1-4F44-8032-72D309A2F73E}" srcOrd="0" destOrd="0" presId="urn:microsoft.com/office/officeart/2005/8/layout/radial5"/>
    <dgm:cxn modelId="{23B0DFF1-1BEB-4C40-84CD-AAD724A55145}" type="presOf" srcId="{98B8BB5A-775D-444F-9344-B0686A47D211}" destId="{3920A9E4-AEA5-43C7-8186-9FAB15004A1E}" srcOrd="0" destOrd="0" presId="urn:microsoft.com/office/officeart/2005/8/layout/radial5"/>
    <dgm:cxn modelId="{1B70A2DF-BEC9-4DA5-B7E3-D3EFBC306506}" type="presParOf" srcId="{5E64FFF9-44FA-4983-9A6E-5A4D9332A5E5}" destId="{AA374153-DE37-4E0C-A7F6-B03ABB5E0F25}" srcOrd="0" destOrd="0" presId="urn:microsoft.com/office/officeart/2005/8/layout/radial5"/>
    <dgm:cxn modelId="{369FDD73-E64A-444D-927A-92E006488BF5}" type="presParOf" srcId="{5E64FFF9-44FA-4983-9A6E-5A4D9332A5E5}" destId="{3920A9E4-AEA5-43C7-8186-9FAB15004A1E}" srcOrd="1" destOrd="0" presId="urn:microsoft.com/office/officeart/2005/8/layout/radial5"/>
    <dgm:cxn modelId="{DD06EF42-9547-48C3-9DF1-60545FA35005}" type="presParOf" srcId="{3920A9E4-AEA5-43C7-8186-9FAB15004A1E}" destId="{5B73EB32-F0C3-46D4-86CF-A252A550367D}" srcOrd="0" destOrd="0" presId="urn:microsoft.com/office/officeart/2005/8/layout/radial5"/>
    <dgm:cxn modelId="{C746F960-3314-4243-B376-614CB83B3024}" type="presParOf" srcId="{5E64FFF9-44FA-4983-9A6E-5A4D9332A5E5}" destId="{7E0F7B96-608D-478E-BDAA-BA321D41C4B2}" srcOrd="2" destOrd="0" presId="urn:microsoft.com/office/officeart/2005/8/layout/radial5"/>
    <dgm:cxn modelId="{936FDBDE-1FAC-471C-86D9-EC2E53C83D05}" type="presParOf" srcId="{5E64FFF9-44FA-4983-9A6E-5A4D9332A5E5}" destId="{3297E83C-EDA1-4F44-8032-72D309A2F73E}" srcOrd="3" destOrd="0" presId="urn:microsoft.com/office/officeart/2005/8/layout/radial5"/>
    <dgm:cxn modelId="{C87CFE89-7D52-4144-A9FF-9977C7342189}" type="presParOf" srcId="{3297E83C-EDA1-4F44-8032-72D309A2F73E}" destId="{8086354E-E2FE-4BD1-B91D-A18CDE49F323}" srcOrd="0" destOrd="0" presId="urn:microsoft.com/office/officeart/2005/8/layout/radial5"/>
    <dgm:cxn modelId="{C7FC29FF-4476-4ED2-BEB9-85CAEDB6EF0E}" type="presParOf" srcId="{5E64FFF9-44FA-4983-9A6E-5A4D9332A5E5}" destId="{0C3A5588-87F2-4446-B73F-43273990494F}" srcOrd="4" destOrd="0" presId="urn:microsoft.com/office/officeart/2005/8/layout/radial5"/>
    <dgm:cxn modelId="{60E15C2D-CBE6-4C51-A100-735B37239212}" type="presParOf" srcId="{5E64FFF9-44FA-4983-9A6E-5A4D9332A5E5}" destId="{18B35561-271C-4185-8093-638F44D0E483}" srcOrd="5" destOrd="0" presId="urn:microsoft.com/office/officeart/2005/8/layout/radial5"/>
    <dgm:cxn modelId="{CAD49372-6164-4175-8F29-8A7F30E37AC6}" type="presParOf" srcId="{18B35561-271C-4185-8093-638F44D0E483}" destId="{95DFDD62-C1FE-42C4-81FD-F39B5A037E70}" srcOrd="0" destOrd="0" presId="urn:microsoft.com/office/officeart/2005/8/layout/radial5"/>
    <dgm:cxn modelId="{14E78BF2-BD2C-443F-9CB7-6D86119441BF}" type="presParOf" srcId="{5E64FFF9-44FA-4983-9A6E-5A4D9332A5E5}" destId="{B98BFA7D-DBAC-46C1-A0A2-4436485280F0}" srcOrd="6" destOrd="0" presId="urn:microsoft.com/office/officeart/2005/8/layout/radial5"/>
    <dgm:cxn modelId="{BB8EFAA4-73FA-4629-901D-1405D9EA7A4E}" type="presParOf" srcId="{5E64FFF9-44FA-4983-9A6E-5A4D9332A5E5}" destId="{5D9C25B8-F2BD-4506-9A4F-B80983FE46C6}" srcOrd="7" destOrd="0" presId="urn:microsoft.com/office/officeart/2005/8/layout/radial5"/>
    <dgm:cxn modelId="{FC5BB0A2-3D4D-4C45-8814-D7DB4A268A25}" type="presParOf" srcId="{5D9C25B8-F2BD-4506-9A4F-B80983FE46C6}" destId="{B60C5B77-DF9C-4C65-B685-3BCF497E74B7}" srcOrd="0" destOrd="0" presId="urn:microsoft.com/office/officeart/2005/8/layout/radial5"/>
    <dgm:cxn modelId="{7B18D54F-8429-4B58-98CF-ED2F282BF97D}" type="presParOf" srcId="{5E64FFF9-44FA-4983-9A6E-5A4D9332A5E5}" destId="{0B39AD8F-0A73-4090-BA28-A84F5C94022B}"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EDC2AA-9695-4633-BB5F-08B8AA18A76B}" type="doc">
      <dgm:prSet loTypeId="urn:microsoft.com/office/officeart/2005/8/layout/radial5" loCatId="cycle" qsTypeId="urn:microsoft.com/office/officeart/2005/8/quickstyle/simple1" qsCatId="simple" csTypeId="urn:microsoft.com/office/officeart/2005/8/colors/colorful3" csCatId="colorful" phldr="1"/>
      <dgm:spPr/>
      <dgm:t>
        <a:bodyPr/>
        <a:lstStyle/>
        <a:p>
          <a:endParaRPr lang="en-GB"/>
        </a:p>
      </dgm:t>
    </dgm:pt>
    <dgm:pt modelId="{D9596372-2808-46ED-884B-EEC4EAFD1FDD}">
      <dgm:prSet phldrT="[Text]" custT="1"/>
      <dgm:spPr/>
      <dgm:t>
        <a:bodyPr/>
        <a:lstStyle/>
        <a:p>
          <a:r>
            <a:rPr lang="en-GB" sz="1200" b="1">
              <a:solidFill>
                <a:schemeClr val="tx1"/>
              </a:solidFill>
              <a:latin typeface="Arial" panose="020B0604020202020204" pitchFamily="34" charset="0"/>
              <a:cs typeface="Arial" panose="020B0604020202020204" pitchFamily="34" charset="0"/>
            </a:rPr>
            <a:t>WRITTEN</a:t>
          </a:r>
        </a:p>
      </dgm:t>
    </dgm:pt>
    <dgm:pt modelId="{2684FA28-EDCE-4BB0-9453-5F04BA3A7E04}" type="parTrans" cxnId="{42A5FD2A-9ED6-4310-92FB-47964EA609B5}">
      <dgm:prSet/>
      <dgm:spPr/>
      <dgm:t>
        <a:bodyPr/>
        <a:lstStyle/>
        <a:p>
          <a:endParaRPr lang="en-GB"/>
        </a:p>
      </dgm:t>
    </dgm:pt>
    <dgm:pt modelId="{C0EB5AE2-C91E-4AE9-8EDB-78BE2E17200D}" type="sibTrans" cxnId="{42A5FD2A-9ED6-4310-92FB-47964EA609B5}">
      <dgm:prSet/>
      <dgm:spPr/>
      <dgm:t>
        <a:bodyPr/>
        <a:lstStyle/>
        <a:p>
          <a:endParaRPr lang="en-GB"/>
        </a:p>
      </dgm:t>
    </dgm:pt>
    <dgm:pt modelId="{77EF050B-E2CC-42F3-96B0-D95C0D162F2B}">
      <dgm:prSet phldrT="[Text]" custT="1"/>
      <dgm:spPr/>
      <dgm:t>
        <a:bodyPr/>
        <a:lstStyle/>
        <a:p>
          <a:r>
            <a:rPr lang="en-GB" sz="1200" b="1">
              <a:solidFill>
                <a:schemeClr val="tx1"/>
              </a:solidFill>
              <a:latin typeface="Arial" panose="020B0604020202020204" pitchFamily="34" charset="0"/>
              <a:cs typeface="Arial" panose="020B0604020202020204" pitchFamily="34" charset="0"/>
            </a:rPr>
            <a:t>Business reports</a:t>
          </a:r>
        </a:p>
      </dgm:t>
    </dgm:pt>
    <dgm:pt modelId="{1CEA2742-3F26-4C50-8AF8-DD559A1BC2A1}" type="parTrans" cxnId="{22101707-27D2-4DDB-8B99-94BB3068C1E3}">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F6811EAB-B1EF-41E1-9710-DA82BEA9BC95}" type="sibTrans" cxnId="{22101707-27D2-4DDB-8B99-94BB3068C1E3}">
      <dgm:prSet/>
      <dgm:spPr/>
      <dgm:t>
        <a:bodyPr/>
        <a:lstStyle/>
        <a:p>
          <a:endParaRPr lang="en-GB"/>
        </a:p>
      </dgm:t>
    </dgm:pt>
    <dgm:pt modelId="{7B7E274A-9896-4A9C-8EA9-95E08F98FFFF}">
      <dgm:prSet phldrT="[Text]" custT="1"/>
      <dgm:spPr/>
      <dgm:t>
        <a:bodyPr/>
        <a:lstStyle/>
        <a:p>
          <a:r>
            <a:rPr lang="en-GB" sz="1200" b="1">
              <a:solidFill>
                <a:schemeClr val="tx1"/>
              </a:solidFill>
              <a:latin typeface="Arial" panose="020B0604020202020204" pitchFamily="34" charset="0"/>
              <a:cs typeface="Arial" panose="020B0604020202020204" pitchFamily="34" charset="0"/>
            </a:rPr>
            <a:t>Minutes of meetings</a:t>
          </a:r>
        </a:p>
      </dgm:t>
    </dgm:pt>
    <dgm:pt modelId="{0AE4C6BE-4739-42A9-A709-0C59CCAF9FD8}" type="parTrans" cxnId="{0F2613E6-839C-485E-8B03-4ADAAF063AC5}">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0471AACF-0D0B-43DF-847D-DA6909BABA0A}" type="sibTrans" cxnId="{0F2613E6-839C-485E-8B03-4ADAAF063AC5}">
      <dgm:prSet/>
      <dgm:spPr/>
      <dgm:t>
        <a:bodyPr/>
        <a:lstStyle/>
        <a:p>
          <a:endParaRPr lang="en-GB"/>
        </a:p>
      </dgm:t>
    </dgm:pt>
    <dgm:pt modelId="{D5652B61-507C-4246-9D3F-E4BF77B71FCE}">
      <dgm:prSet phldrT="[Text]" custT="1"/>
      <dgm:spPr/>
      <dgm:t>
        <a:bodyPr/>
        <a:lstStyle/>
        <a:p>
          <a:r>
            <a:rPr lang="en-GB" sz="1200" b="1">
              <a:solidFill>
                <a:schemeClr val="tx1"/>
              </a:solidFill>
              <a:latin typeface="Arial" panose="020B0604020202020204" pitchFamily="34" charset="0"/>
              <a:cs typeface="Arial" panose="020B0604020202020204" pitchFamily="34" charset="0"/>
            </a:rPr>
            <a:t>Electronic email</a:t>
          </a:r>
        </a:p>
      </dgm:t>
    </dgm:pt>
    <dgm:pt modelId="{4830EE8A-FB19-4C5D-B020-55391E0E5AC7}" type="parTrans" cxnId="{5415ECE1-9469-4055-B040-940462A7498C}">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F659450D-85CC-420B-9F11-339E741E32DE}" type="sibTrans" cxnId="{5415ECE1-9469-4055-B040-940462A7498C}">
      <dgm:prSet/>
      <dgm:spPr/>
      <dgm:t>
        <a:bodyPr/>
        <a:lstStyle/>
        <a:p>
          <a:endParaRPr lang="en-GB"/>
        </a:p>
      </dgm:t>
    </dgm:pt>
    <dgm:pt modelId="{09FF9EF3-D2FD-4580-BDAD-1DA3A7029546}">
      <dgm:prSet phldrT="[Text]" custT="1"/>
      <dgm:spPr/>
      <dgm:t>
        <a:bodyPr/>
        <a:lstStyle/>
        <a:p>
          <a:r>
            <a:rPr lang="en-GB" sz="1200" b="1">
              <a:solidFill>
                <a:schemeClr val="tx1"/>
              </a:solidFill>
              <a:latin typeface="Arial" panose="020B0604020202020204" pitchFamily="34" charset="0"/>
              <a:cs typeface="Arial" panose="020B0604020202020204" pitchFamily="34" charset="0"/>
            </a:rPr>
            <a:t>Staff newsletters</a:t>
          </a:r>
        </a:p>
      </dgm:t>
    </dgm:pt>
    <dgm:pt modelId="{35B8DC07-D873-42A0-9977-5BD7B78BB135}" type="parTrans" cxnId="{C4A1C87E-DD7E-4DE5-91EB-D58B93B430F7}">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8F2131DE-2853-48AD-B009-35E2BA263174}" type="sibTrans" cxnId="{C4A1C87E-DD7E-4DE5-91EB-D58B93B430F7}">
      <dgm:prSet/>
      <dgm:spPr/>
      <dgm:t>
        <a:bodyPr/>
        <a:lstStyle/>
        <a:p>
          <a:endParaRPr lang="en-GB"/>
        </a:p>
      </dgm:t>
    </dgm:pt>
    <dgm:pt modelId="{28D7A338-0103-49C0-9CD4-351E9368770E}">
      <dgm:prSet custT="1"/>
      <dgm:spPr/>
      <dgm:t>
        <a:bodyPr/>
        <a:lstStyle/>
        <a:p>
          <a:r>
            <a:rPr lang="en-GB" sz="1200" b="1">
              <a:solidFill>
                <a:schemeClr val="tx1"/>
              </a:solidFill>
              <a:latin typeface="Arial" panose="020B0604020202020204" pitchFamily="34" charset="0"/>
              <a:cs typeface="Arial" panose="020B0604020202020204" pitchFamily="34" charset="0"/>
            </a:rPr>
            <a:t>Notices - circulars</a:t>
          </a:r>
        </a:p>
      </dgm:t>
    </dgm:pt>
    <dgm:pt modelId="{1B4A120F-B5DC-4E92-8028-6671E07B7247}" type="parTrans" cxnId="{24A8B349-0CDF-4BF6-9213-D9C2F406B993}">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7B22B869-2D6E-4DD6-B5D5-253F52287ECB}" type="sibTrans" cxnId="{24A8B349-0CDF-4BF6-9213-D9C2F406B993}">
      <dgm:prSet/>
      <dgm:spPr/>
      <dgm:t>
        <a:bodyPr/>
        <a:lstStyle/>
        <a:p>
          <a:endParaRPr lang="en-GB"/>
        </a:p>
      </dgm:t>
    </dgm:pt>
    <dgm:pt modelId="{DDE87A10-C3EB-45B6-BFA7-7F3696D0CE69}">
      <dgm:prSet custT="1"/>
      <dgm:spPr/>
      <dgm:t>
        <a:bodyPr/>
        <a:lstStyle/>
        <a:p>
          <a:r>
            <a:rPr lang="en-GB" sz="1200" b="1">
              <a:solidFill>
                <a:schemeClr val="tx1"/>
              </a:solidFill>
              <a:latin typeface="Arial" panose="020B0604020202020204" pitchFamily="34" charset="0"/>
              <a:cs typeface="Arial" panose="020B0604020202020204" pitchFamily="34" charset="0"/>
            </a:rPr>
            <a:t>Memorandum</a:t>
          </a:r>
        </a:p>
      </dgm:t>
    </dgm:pt>
    <dgm:pt modelId="{83D5E10F-6EB0-4763-95A0-D832DF03887A}" type="parTrans" cxnId="{ABE8ABA9-EF68-4F54-94C7-D20D5A779808}">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42E9CD39-1D9F-47B4-834B-C943CFB5768B}" type="sibTrans" cxnId="{ABE8ABA9-EF68-4F54-94C7-D20D5A779808}">
      <dgm:prSet/>
      <dgm:spPr/>
      <dgm:t>
        <a:bodyPr/>
        <a:lstStyle/>
        <a:p>
          <a:endParaRPr lang="en-GB"/>
        </a:p>
      </dgm:t>
    </dgm:pt>
    <dgm:pt modelId="{DA01D054-4B9D-47AF-8A50-8A0FE667D34C}" type="pres">
      <dgm:prSet presAssocID="{8CEDC2AA-9695-4633-BB5F-08B8AA18A76B}" presName="Name0" presStyleCnt="0">
        <dgm:presLayoutVars>
          <dgm:chMax val="1"/>
          <dgm:dir/>
          <dgm:animLvl val="ctr"/>
          <dgm:resizeHandles val="exact"/>
        </dgm:presLayoutVars>
      </dgm:prSet>
      <dgm:spPr/>
    </dgm:pt>
    <dgm:pt modelId="{BA3AAE51-CB2F-4E1B-9ED5-31C33B6C7353}" type="pres">
      <dgm:prSet presAssocID="{D9596372-2808-46ED-884B-EEC4EAFD1FDD}" presName="centerShape" presStyleLbl="node0" presStyleIdx="0" presStyleCnt="1"/>
      <dgm:spPr/>
    </dgm:pt>
    <dgm:pt modelId="{F6DBED30-DEC5-4803-9429-1CE926AFD4C5}" type="pres">
      <dgm:prSet presAssocID="{1CEA2742-3F26-4C50-8AF8-DD559A1BC2A1}" presName="parTrans" presStyleLbl="sibTrans2D1" presStyleIdx="0" presStyleCnt="6"/>
      <dgm:spPr/>
    </dgm:pt>
    <dgm:pt modelId="{A57F5EDD-160D-4907-B54E-0C0CA0A093DD}" type="pres">
      <dgm:prSet presAssocID="{1CEA2742-3F26-4C50-8AF8-DD559A1BC2A1}" presName="connectorText" presStyleLbl="sibTrans2D1" presStyleIdx="0" presStyleCnt="6"/>
      <dgm:spPr/>
    </dgm:pt>
    <dgm:pt modelId="{2D9D90BC-3B93-4B0A-905D-C12B6A0A38CE}" type="pres">
      <dgm:prSet presAssocID="{77EF050B-E2CC-42F3-96B0-D95C0D162F2B}" presName="node" presStyleLbl="node1" presStyleIdx="0" presStyleCnt="6">
        <dgm:presLayoutVars>
          <dgm:bulletEnabled val="1"/>
        </dgm:presLayoutVars>
      </dgm:prSet>
      <dgm:spPr/>
    </dgm:pt>
    <dgm:pt modelId="{634F3D2D-A50B-4C55-A0CB-E1EBABA619BB}" type="pres">
      <dgm:prSet presAssocID="{0AE4C6BE-4739-42A9-A709-0C59CCAF9FD8}" presName="parTrans" presStyleLbl="sibTrans2D1" presStyleIdx="1" presStyleCnt="6"/>
      <dgm:spPr/>
    </dgm:pt>
    <dgm:pt modelId="{821A3CBF-D7CB-4C14-A5CA-7AACB1B3F821}" type="pres">
      <dgm:prSet presAssocID="{0AE4C6BE-4739-42A9-A709-0C59CCAF9FD8}" presName="connectorText" presStyleLbl="sibTrans2D1" presStyleIdx="1" presStyleCnt="6"/>
      <dgm:spPr/>
    </dgm:pt>
    <dgm:pt modelId="{1DB3478F-4EBE-44EA-8BE8-C616086C04D1}" type="pres">
      <dgm:prSet presAssocID="{7B7E274A-9896-4A9C-8EA9-95E08F98FFFF}" presName="node" presStyleLbl="node1" presStyleIdx="1" presStyleCnt="6">
        <dgm:presLayoutVars>
          <dgm:bulletEnabled val="1"/>
        </dgm:presLayoutVars>
      </dgm:prSet>
      <dgm:spPr/>
    </dgm:pt>
    <dgm:pt modelId="{C465C925-7E4B-406A-86B2-9C9858067FF1}" type="pres">
      <dgm:prSet presAssocID="{4830EE8A-FB19-4C5D-B020-55391E0E5AC7}" presName="parTrans" presStyleLbl="sibTrans2D1" presStyleIdx="2" presStyleCnt="6"/>
      <dgm:spPr/>
    </dgm:pt>
    <dgm:pt modelId="{9B62294E-DB8E-400B-985E-955BEFCFD28A}" type="pres">
      <dgm:prSet presAssocID="{4830EE8A-FB19-4C5D-B020-55391E0E5AC7}" presName="connectorText" presStyleLbl="sibTrans2D1" presStyleIdx="2" presStyleCnt="6"/>
      <dgm:spPr/>
    </dgm:pt>
    <dgm:pt modelId="{AF444048-F153-4366-AAEA-787A6BFB80AB}" type="pres">
      <dgm:prSet presAssocID="{D5652B61-507C-4246-9D3F-E4BF77B71FCE}" presName="node" presStyleLbl="node1" presStyleIdx="2" presStyleCnt="6">
        <dgm:presLayoutVars>
          <dgm:bulletEnabled val="1"/>
        </dgm:presLayoutVars>
      </dgm:prSet>
      <dgm:spPr/>
    </dgm:pt>
    <dgm:pt modelId="{FFF41554-8F3D-4334-AC05-285A296C8701}" type="pres">
      <dgm:prSet presAssocID="{35B8DC07-D873-42A0-9977-5BD7B78BB135}" presName="parTrans" presStyleLbl="sibTrans2D1" presStyleIdx="3" presStyleCnt="6"/>
      <dgm:spPr/>
    </dgm:pt>
    <dgm:pt modelId="{0A43EE6D-4498-4FA5-85E1-1C56B55F0223}" type="pres">
      <dgm:prSet presAssocID="{35B8DC07-D873-42A0-9977-5BD7B78BB135}" presName="connectorText" presStyleLbl="sibTrans2D1" presStyleIdx="3" presStyleCnt="6"/>
      <dgm:spPr/>
    </dgm:pt>
    <dgm:pt modelId="{88575C10-08D7-419B-9FC2-B67E065BC842}" type="pres">
      <dgm:prSet presAssocID="{09FF9EF3-D2FD-4580-BDAD-1DA3A7029546}" presName="node" presStyleLbl="node1" presStyleIdx="3" presStyleCnt="6">
        <dgm:presLayoutVars>
          <dgm:bulletEnabled val="1"/>
        </dgm:presLayoutVars>
      </dgm:prSet>
      <dgm:spPr/>
    </dgm:pt>
    <dgm:pt modelId="{9015E402-CD18-4F24-9704-B9F73D4E8ECA}" type="pres">
      <dgm:prSet presAssocID="{1B4A120F-B5DC-4E92-8028-6671E07B7247}" presName="parTrans" presStyleLbl="sibTrans2D1" presStyleIdx="4" presStyleCnt="6"/>
      <dgm:spPr/>
    </dgm:pt>
    <dgm:pt modelId="{E095788C-ABA9-48BD-8B1F-AF74805756F5}" type="pres">
      <dgm:prSet presAssocID="{1B4A120F-B5DC-4E92-8028-6671E07B7247}" presName="connectorText" presStyleLbl="sibTrans2D1" presStyleIdx="4" presStyleCnt="6"/>
      <dgm:spPr/>
    </dgm:pt>
    <dgm:pt modelId="{4166C837-79A8-4493-936A-A8B7E68C28AA}" type="pres">
      <dgm:prSet presAssocID="{28D7A338-0103-49C0-9CD4-351E9368770E}" presName="node" presStyleLbl="node1" presStyleIdx="4" presStyleCnt="6">
        <dgm:presLayoutVars>
          <dgm:bulletEnabled val="1"/>
        </dgm:presLayoutVars>
      </dgm:prSet>
      <dgm:spPr/>
    </dgm:pt>
    <dgm:pt modelId="{FD6301B0-3810-4E7B-9153-BEF21F6ECA3D}" type="pres">
      <dgm:prSet presAssocID="{83D5E10F-6EB0-4763-95A0-D832DF03887A}" presName="parTrans" presStyleLbl="sibTrans2D1" presStyleIdx="5" presStyleCnt="6"/>
      <dgm:spPr/>
    </dgm:pt>
    <dgm:pt modelId="{715D5CB0-D5DE-459B-B172-44CC662FCEA5}" type="pres">
      <dgm:prSet presAssocID="{83D5E10F-6EB0-4763-95A0-D832DF03887A}" presName="connectorText" presStyleLbl="sibTrans2D1" presStyleIdx="5" presStyleCnt="6"/>
      <dgm:spPr/>
    </dgm:pt>
    <dgm:pt modelId="{923DAC55-2DA3-4EA6-9B98-0F8478EFA4B6}" type="pres">
      <dgm:prSet presAssocID="{DDE87A10-C3EB-45B6-BFA7-7F3696D0CE69}" presName="node" presStyleLbl="node1" presStyleIdx="5" presStyleCnt="6">
        <dgm:presLayoutVars>
          <dgm:bulletEnabled val="1"/>
        </dgm:presLayoutVars>
      </dgm:prSet>
      <dgm:spPr/>
    </dgm:pt>
  </dgm:ptLst>
  <dgm:cxnLst>
    <dgm:cxn modelId="{22101707-27D2-4DDB-8B99-94BB3068C1E3}" srcId="{D9596372-2808-46ED-884B-EEC4EAFD1FDD}" destId="{77EF050B-E2CC-42F3-96B0-D95C0D162F2B}" srcOrd="0" destOrd="0" parTransId="{1CEA2742-3F26-4C50-8AF8-DD559A1BC2A1}" sibTransId="{F6811EAB-B1EF-41E1-9710-DA82BEA9BC95}"/>
    <dgm:cxn modelId="{1999F91E-85C3-4287-96D9-1AD8AED111B0}" type="presOf" srcId="{77EF050B-E2CC-42F3-96B0-D95C0D162F2B}" destId="{2D9D90BC-3B93-4B0A-905D-C12B6A0A38CE}" srcOrd="0" destOrd="0" presId="urn:microsoft.com/office/officeart/2005/8/layout/radial5"/>
    <dgm:cxn modelId="{5BC59921-478B-46EF-B082-B5FDE0276FD8}" type="presOf" srcId="{4830EE8A-FB19-4C5D-B020-55391E0E5AC7}" destId="{9B62294E-DB8E-400B-985E-955BEFCFD28A}" srcOrd="1" destOrd="0" presId="urn:microsoft.com/office/officeart/2005/8/layout/radial5"/>
    <dgm:cxn modelId="{D61FAA24-FC7D-4662-BC06-EE96B6495931}" type="presOf" srcId="{83D5E10F-6EB0-4763-95A0-D832DF03887A}" destId="{FD6301B0-3810-4E7B-9153-BEF21F6ECA3D}" srcOrd="0" destOrd="0" presId="urn:microsoft.com/office/officeart/2005/8/layout/radial5"/>
    <dgm:cxn modelId="{F3A7A52A-34C8-478E-97D6-A277FF791B4C}" type="presOf" srcId="{09FF9EF3-D2FD-4580-BDAD-1DA3A7029546}" destId="{88575C10-08D7-419B-9FC2-B67E065BC842}" srcOrd="0" destOrd="0" presId="urn:microsoft.com/office/officeart/2005/8/layout/radial5"/>
    <dgm:cxn modelId="{42A5FD2A-9ED6-4310-92FB-47964EA609B5}" srcId="{8CEDC2AA-9695-4633-BB5F-08B8AA18A76B}" destId="{D9596372-2808-46ED-884B-EEC4EAFD1FDD}" srcOrd="0" destOrd="0" parTransId="{2684FA28-EDCE-4BB0-9453-5F04BA3A7E04}" sibTransId="{C0EB5AE2-C91E-4AE9-8EDB-78BE2E17200D}"/>
    <dgm:cxn modelId="{CABD123E-44A2-48C9-81BA-879BE8B9C593}" type="presOf" srcId="{35B8DC07-D873-42A0-9977-5BD7B78BB135}" destId="{FFF41554-8F3D-4334-AC05-285A296C8701}" srcOrd="0" destOrd="0" presId="urn:microsoft.com/office/officeart/2005/8/layout/radial5"/>
    <dgm:cxn modelId="{CBA6CF5C-D56F-42CE-BED6-06D0DA898140}" type="presOf" srcId="{35B8DC07-D873-42A0-9977-5BD7B78BB135}" destId="{0A43EE6D-4498-4FA5-85E1-1C56B55F0223}" srcOrd="1" destOrd="0" presId="urn:microsoft.com/office/officeart/2005/8/layout/radial5"/>
    <dgm:cxn modelId="{4E507847-1BA6-473D-B01C-EC046CEAD290}" type="presOf" srcId="{1CEA2742-3F26-4C50-8AF8-DD559A1BC2A1}" destId="{A57F5EDD-160D-4907-B54E-0C0CA0A093DD}" srcOrd="1" destOrd="0" presId="urn:microsoft.com/office/officeart/2005/8/layout/radial5"/>
    <dgm:cxn modelId="{580D6A68-6DB9-43F7-8DE2-52171C6AC94D}" type="presOf" srcId="{D5652B61-507C-4246-9D3F-E4BF77B71FCE}" destId="{AF444048-F153-4366-AAEA-787A6BFB80AB}" srcOrd="0" destOrd="0" presId="urn:microsoft.com/office/officeart/2005/8/layout/radial5"/>
    <dgm:cxn modelId="{24A8B349-0CDF-4BF6-9213-D9C2F406B993}" srcId="{D9596372-2808-46ED-884B-EEC4EAFD1FDD}" destId="{28D7A338-0103-49C0-9CD4-351E9368770E}" srcOrd="4" destOrd="0" parTransId="{1B4A120F-B5DC-4E92-8028-6671E07B7247}" sibTransId="{7B22B869-2D6E-4DD6-B5D5-253F52287ECB}"/>
    <dgm:cxn modelId="{B2CBE469-DD81-4DF1-AD80-50C17DCA0508}" type="presOf" srcId="{1B4A120F-B5DC-4E92-8028-6671E07B7247}" destId="{E095788C-ABA9-48BD-8B1F-AF74805756F5}" srcOrd="1" destOrd="0" presId="urn:microsoft.com/office/officeart/2005/8/layout/radial5"/>
    <dgm:cxn modelId="{A9F6F757-1C08-41BE-BC76-1E8CE9C71E65}" type="presOf" srcId="{1B4A120F-B5DC-4E92-8028-6671E07B7247}" destId="{9015E402-CD18-4F24-9704-B9F73D4E8ECA}" srcOrd="0" destOrd="0" presId="urn:microsoft.com/office/officeart/2005/8/layout/radial5"/>
    <dgm:cxn modelId="{C4A1C87E-DD7E-4DE5-91EB-D58B93B430F7}" srcId="{D9596372-2808-46ED-884B-EEC4EAFD1FDD}" destId="{09FF9EF3-D2FD-4580-BDAD-1DA3A7029546}" srcOrd="3" destOrd="0" parTransId="{35B8DC07-D873-42A0-9977-5BD7B78BB135}" sibTransId="{8F2131DE-2853-48AD-B009-35E2BA263174}"/>
    <dgm:cxn modelId="{70669E84-A30F-4A95-86B6-445E1CE45824}" type="presOf" srcId="{8CEDC2AA-9695-4633-BB5F-08B8AA18A76B}" destId="{DA01D054-4B9D-47AF-8A50-8A0FE667D34C}" srcOrd="0" destOrd="0" presId="urn:microsoft.com/office/officeart/2005/8/layout/radial5"/>
    <dgm:cxn modelId="{2647698B-1F8A-4D64-B632-7961A6E47976}" type="presOf" srcId="{28D7A338-0103-49C0-9CD4-351E9368770E}" destId="{4166C837-79A8-4493-936A-A8B7E68C28AA}" srcOrd="0" destOrd="0" presId="urn:microsoft.com/office/officeart/2005/8/layout/radial5"/>
    <dgm:cxn modelId="{A39D7295-0A7C-4F66-AC2E-CC693F846C6B}" type="presOf" srcId="{0AE4C6BE-4739-42A9-A709-0C59CCAF9FD8}" destId="{634F3D2D-A50B-4C55-A0CB-E1EBABA619BB}" srcOrd="0" destOrd="0" presId="urn:microsoft.com/office/officeart/2005/8/layout/radial5"/>
    <dgm:cxn modelId="{3E8E7D96-2E6C-49CF-BD2B-C85EF7DC1644}" type="presOf" srcId="{4830EE8A-FB19-4C5D-B020-55391E0E5AC7}" destId="{C465C925-7E4B-406A-86B2-9C9858067FF1}" srcOrd="0" destOrd="0" presId="urn:microsoft.com/office/officeart/2005/8/layout/radial5"/>
    <dgm:cxn modelId="{E81B559D-0967-45E5-85AC-0A711F54EFF9}" type="presOf" srcId="{D9596372-2808-46ED-884B-EEC4EAFD1FDD}" destId="{BA3AAE51-CB2F-4E1B-9ED5-31C33B6C7353}" srcOrd="0" destOrd="0" presId="urn:microsoft.com/office/officeart/2005/8/layout/radial5"/>
    <dgm:cxn modelId="{ABE8ABA9-EF68-4F54-94C7-D20D5A779808}" srcId="{D9596372-2808-46ED-884B-EEC4EAFD1FDD}" destId="{DDE87A10-C3EB-45B6-BFA7-7F3696D0CE69}" srcOrd="5" destOrd="0" parTransId="{83D5E10F-6EB0-4763-95A0-D832DF03887A}" sibTransId="{42E9CD39-1D9F-47B4-834B-C943CFB5768B}"/>
    <dgm:cxn modelId="{692C6CBA-2556-44EE-B0EB-C3DC64194103}" type="presOf" srcId="{0AE4C6BE-4739-42A9-A709-0C59CCAF9FD8}" destId="{821A3CBF-D7CB-4C14-A5CA-7AACB1B3F821}" srcOrd="1" destOrd="0" presId="urn:microsoft.com/office/officeart/2005/8/layout/radial5"/>
    <dgm:cxn modelId="{858821BB-DE6B-41C6-9C5E-BD5054C8A48D}" type="presOf" srcId="{7B7E274A-9896-4A9C-8EA9-95E08F98FFFF}" destId="{1DB3478F-4EBE-44EA-8BE8-C616086C04D1}" srcOrd="0" destOrd="0" presId="urn:microsoft.com/office/officeart/2005/8/layout/radial5"/>
    <dgm:cxn modelId="{5415ECE1-9469-4055-B040-940462A7498C}" srcId="{D9596372-2808-46ED-884B-EEC4EAFD1FDD}" destId="{D5652B61-507C-4246-9D3F-E4BF77B71FCE}" srcOrd="2" destOrd="0" parTransId="{4830EE8A-FB19-4C5D-B020-55391E0E5AC7}" sibTransId="{F659450D-85CC-420B-9F11-339E741E32DE}"/>
    <dgm:cxn modelId="{CBBC8BE4-6A3F-438B-B234-37E16E12C25E}" type="presOf" srcId="{1CEA2742-3F26-4C50-8AF8-DD559A1BC2A1}" destId="{F6DBED30-DEC5-4803-9429-1CE926AFD4C5}" srcOrd="0" destOrd="0" presId="urn:microsoft.com/office/officeart/2005/8/layout/radial5"/>
    <dgm:cxn modelId="{0F2613E6-839C-485E-8B03-4ADAAF063AC5}" srcId="{D9596372-2808-46ED-884B-EEC4EAFD1FDD}" destId="{7B7E274A-9896-4A9C-8EA9-95E08F98FFFF}" srcOrd="1" destOrd="0" parTransId="{0AE4C6BE-4739-42A9-A709-0C59CCAF9FD8}" sibTransId="{0471AACF-0D0B-43DF-847D-DA6909BABA0A}"/>
    <dgm:cxn modelId="{C74DA7EC-3CD8-499A-9C1D-BBD05B18AEEC}" type="presOf" srcId="{DDE87A10-C3EB-45B6-BFA7-7F3696D0CE69}" destId="{923DAC55-2DA3-4EA6-9B98-0F8478EFA4B6}" srcOrd="0" destOrd="0" presId="urn:microsoft.com/office/officeart/2005/8/layout/radial5"/>
    <dgm:cxn modelId="{626C4FF9-F473-41B1-98DF-83977503CFA3}" type="presOf" srcId="{83D5E10F-6EB0-4763-95A0-D832DF03887A}" destId="{715D5CB0-D5DE-459B-B172-44CC662FCEA5}" srcOrd="1" destOrd="0" presId="urn:microsoft.com/office/officeart/2005/8/layout/radial5"/>
    <dgm:cxn modelId="{1B0BCD99-A59B-4C6D-9A41-9B203065902B}" type="presParOf" srcId="{DA01D054-4B9D-47AF-8A50-8A0FE667D34C}" destId="{BA3AAE51-CB2F-4E1B-9ED5-31C33B6C7353}" srcOrd="0" destOrd="0" presId="urn:microsoft.com/office/officeart/2005/8/layout/radial5"/>
    <dgm:cxn modelId="{EBB3D338-2723-4E96-BDB7-B5FBD454C56F}" type="presParOf" srcId="{DA01D054-4B9D-47AF-8A50-8A0FE667D34C}" destId="{F6DBED30-DEC5-4803-9429-1CE926AFD4C5}" srcOrd="1" destOrd="0" presId="urn:microsoft.com/office/officeart/2005/8/layout/radial5"/>
    <dgm:cxn modelId="{20AAB106-F5A1-469B-9A31-8FEFB5A6C7F1}" type="presParOf" srcId="{F6DBED30-DEC5-4803-9429-1CE926AFD4C5}" destId="{A57F5EDD-160D-4907-B54E-0C0CA0A093DD}" srcOrd="0" destOrd="0" presId="urn:microsoft.com/office/officeart/2005/8/layout/radial5"/>
    <dgm:cxn modelId="{65A140C2-7418-4A42-B265-0FDCA54B09C2}" type="presParOf" srcId="{DA01D054-4B9D-47AF-8A50-8A0FE667D34C}" destId="{2D9D90BC-3B93-4B0A-905D-C12B6A0A38CE}" srcOrd="2" destOrd="0" presId="urn:microsoft.com/office/officeart/2005/8/layout/radial5"/>
    <dgm:cxn modelId="{3C66ECC5-C756-4472-9931-3A75C74A6D94}" type="presParOf" srcId="{DA01D054-4B9D-47AF-8A50-8A0FE667D34C}" destId="{634F3D2D-A50B-4C55-A0CB-E1EBABA619BB}" srcOrd="3" destOrd="0" presId="urn:microsoft.com/office/officeart/2005/8/layout/radial5"/>
    <dgm:cxn modelId="{5DD92D52-8946-479B-8A20-BCAE8D45EBB0}" type="presParOf" srcId="{634F3D2D-A50B-4C55-A0CB-E1EBABA619BB}" destId="{821A3CBF-D7CB-4C14-A5CA-7AACB1B3F821}" srcOrd="0" destOrd="0" presId="urn:microsoft.com/office/officeart/2005/8/layout/radial5"/>
    <dgm:cxn modelId="{8B196D0A-9185-4DB3-943D-08C86DD624D9}" type="presParOf" srcId="{DA01D054-4B9D-47AF-8A50-8A0FE667D34C}" destId="{1DB3478F-4EBE-44EA-8BE8-C616086C04D1}" srcOrd="4" destOrd="0" presId="urn:microsoft.com/office/officeart/2005/8/layout/radial5"/>
    <dgm:cxn modelId="{4C7E78D2-07EB-4EC7-BB5D-3DF4CE39FD69}" type="presParOf" srcId="{DA01D054-4B9D-47AF-8A50-8A0FE667D34C}" destId="{C465C925-7E4B-406A-86B2-9C9858067FF1}" srcOrd="5" destOrd="0" presId="urn:microsoft.com/office/officeart/2005/8/layout/radial5"/>
    <dgm:cxn modelId="{80F3CDA7-77DA-496D-BA2B-BA057B9BBA0D}" type="presParOf" srcId="{C465C925-7E4B-406A-86B2-9C9858067FF1}" destId="{9B62294E-DB8E-400B-985E-955BEFCFD28A}" srcOrd="0" destOrd="0" presId="urn:microsoft.com/office/officeart/2005/8/layout/radial5"/>
    <dgm:cxn modelId="{E6DE79F8-60A6-4D1C-AE15-62D2155FC95E}" type="presParOf" srcId="{DA01D054-4B9D-47AF-8A50-8A0FE667D34C}" destId="{AF444048-F153-4366-AAEA-787A6BFB80AB}" srcOrd="6" destOrd="0" presId="urn:microsoft.com/office/officeart/2005/8/layout/radial5"/>
    <dgm:cxn modelId="{F1951D81-F61F-4E8F-883A-1D9961096B45}" type="presParOf" srcId="{DA01D054-4B9D-47AF-8A50-8A0FE667D34C}" destId="{FFF41554-8F3D-4334-AC05-285A296C8701}" srcOrd="7" destOrd="0" presId="urn:microsoft.com/office/officeart/2005/8/layout/radial5"/>
    <dgm:cxn modelId="{D8A5A60F-B23F-476D-8EA1-9E230052616C}" type="presParOf" srcId="{FFF41554-8F3D-4334-AC05-285A296C8701}" destId="{0A43EE6D-4498-4FA5-85E1-1C56B55F0223}" srcOrd="0" destOrd="0" presId="urn:microsoft.com/office/officeart/2005/8/layout/radial5"/>
    <dgm:cxn modelId="{19F719A1-AEA6-4893-8402-B08F6A9ABB6F}" type="presParOf" srcId="{DA01D054-4B9D-47AF-8A50-8A0FE667D34C}" destId="{88575C10-08D7-419B-9FC2-B67E065BC842}" srcOrd="8" destOrd="0" presId="urn:microsoft.com/office/officeart/2005/8/layout/radial5"/>
    <dgm:cxn modelId="{1367019B-7E4B-4428-9C47-2A44CCB6E381}" type="presParOf" srcId="{DA01D054-4B9D-47AF-8A50-8A0FE667D34C}" destId="{9015E402-CD18-4F24-9704-B9F73D4E8ECA}" srcOrd="9" destOrd="0" presId="urn:microsoft.com/office/officeart/2005/8/layout/radial5"/>
    <dgm:cxn modelId="{05B7E859-6697-4741-9D64-FCFFC3D14180}" type="presParOf" srcId="{9015E402-CD18-4F24-9704-B9F73D4E8ECA}" destId="{E095788C-ABA9-48BD-8B1F-AF74805756F5}" srcOrd="0" destOrd="0" presId="urn:microsoft.com/office/officeart/2005/8/layout/radial5"/>
    <dgm:cxn modelId="{50C6A0D7-D752-4129-BCB4-DB5A1B00D638}" type="presParOf" srcId="{DA01D054-4B9D-47AF-8A50-8A0FE667D34C}" destId="{4166C837-79A8-4493-936A-A8B7E68C28AA}" srcOrd="10" destOrd="0" presId="urn:microsoft.com/office/officeart/2005/8/layout/radial5"/>
    <dgm:cxn modelId="{B37B3B19-8A39-4BC3-B99C-56C8BD95D3AB}" type="presParOf" srcId="{DA01D054-4B9D-47AF-8A50-8A0FE667D34C}" destId="{FD6301B0-3810-4E7B-9153-BEF21F6ECA3D}" srcOrd="11" destOrd="0" presId="urn:microsoft.com/office/officeart/2005/8/layout/radial5"/>
    <dgm:cxn modelId="{F70F54B5-DE64-4D0C-A7B9-203FD459FFC3}" type="presParOf" srcId="{FD6301B0-3810-4E7B-9153-BEF21F6ECA3D}" destId="{715D5CB0-D5DE-459B-B172-44CC662FCEA5}" srcOrd="0" destOrd="0" presId="urn:microsoft.com/office/officeart/2005/8/layout/radial5"/>
    <dgm:cxn modelId="{557C9A14-C36B-45D5-AAB7-FFEA9D793EE2}" type="presParOf" srcId="{DA01D054-4B9D-47AF-8A50-8A0FE667D34C}" destId="{923DAC55-2DA3-4EA6-9B98-0F8478EFA4B6}" srcOrd="12" destOrd="0" presId="urn:microsoft.com/office/officeart/2005/8/layout/radial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FCA256-6414-4E20-AE2F-6B92EF80AF98}" type="doc">
      <dgm:prSet loTypeId="urn:microsoft.com/office/officeart/2005/8/layout/radial5" loCatId="cycle" qsTypeId="urn:microsoft.com/office/officeart/2005/8/quickstyle/simple1" qsCatId="simple" csTypeId="urn:microsoft.com/office/officeart/2005/8/colors/accent2_4" csCatId="accent2" phldr="1"/>
      <dgm:spPr/>
      <dgm:t>
        <a:bodyPr/>
        <a:lstStyle/>
        <a:p>
          <a:endParaRPr lang="en-GB"/>
        </a:p>
      </dgm:t>
    </dgm:pt>
    <dgm:pt modelId="{40077168-6D6B-4B45-9F6C-B2C88E7103A2}">
      <dgm:prSet phldrT="[Text]" custT="1"/>
      <dgm:spPr/>
      <dgm:t>
        <a:bodyPr/>
        <a:lstStyle/>
        <a:p>
          <a:r>
            <a:rPr lang="en-GB" sz="1200" b="1">
              <a:solidFill>
                <a:schemeClr val="tx1"/>
              </a:solidFill>
              <a:latin typeface="Arial" panose="020B0604020202020204" pitchFamily="34" charset="0"/>
              <a:cs typeface="Arial" panose="020B0604020202020204" pitchFamily="34" charset="0"/>
            </a:rPr>
            <a:t>Oral</a:t>
          </a:r>
        </a:p>
      </dgm:t>
    </dgm:pt>
    <dgm:pt modelId="{0549057F-9D38-4A6D-ABF1-A313A0802BB0}" type="parTrans" cxnId="{79BCEC66-80B4-415D-99A6-681B4085D9F4}">
      <dgm:prSet/>
      <dgm:spPr/>
      <dgm:t>
        <a:bodyPr/>
        <a:lstStyle/>
        <a:p>
          <a:endParaRPr lang="en-GB"/>
        </a:p>
      </dgm:t>
    </dgm:pt>
    <dgm:pt modelId="{4BD85720-9CC5-4F13-BAAD-3DC40365E5AE}" type="sibTrans" cxnId="{79BCEC66-80B4-415D-99A6-681B4085D9F4}">
      <dgm:prSet/>
      <dgm:spPr/>
      <dgm:t>
        <a:bodyPr/>
        <a:lstStyle/>
        <a:p>
          <a:endParaRPr lang="en-GB"/>
        </a:p>
      </dgm:t>
    </dgm:pt>
    <dgm:pt modelId="{51949555-FDEE-4451-B704-F636C87FF07A}">
      <dgm:prSet phldrT="[Text]" custT="1"/>
      <dgm:spPr/>
      <dgm:t>
        <a:bodyPr/>
        <a:lstStyle/>
        <a:p>
          <a:r>
            <a:rPr lang="en-GB" sz="1200" b="1">
              <a:solidFill>
                <a:schemeClr val="tx1"/>
              </a:solidFill>
              <a:latin typeface="Arial" panose="020B0604020202020204" pitchFamily="34" charset="0"/>
              <a:cs typeface="Arial" panose="020B0604020202020204" pitchFamily="34" charset="0"/>
            </a:rPr>
            <a:t>Telephone</a:t>
          </a:r>
        </a:p>
      </dgm:t>
    </dgm:pt>
    <dgm:pt modelId="{EAC518E8-1A67-4133-8CDA-95BF32F6B495}" type="parTrans" cxnId="{54670676-39EA-4B93-8358-F1AEB9E1C18E}">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BD9CF3DD-CD52-433B-AACA-C307C51640E6}" type="sibTrans" cxnId="{54670676-39EA-4B93-8358-F1AEB9E1C18E}">
      <dgm:prSet/>
      <dgm:spPr/>
      <dgm:t>
        <a:bodyPr/>
        <a:lstStyle/>
        <a:p>
          <a:endParaRPr lang="en-GB"/>
        </a:p>
      </dgm:t>
    </dgm:pt>
    <dgm:pt modelId="{8FC7AF5A-23F4-4E83-9AD8-362857BD674E}">
      <dgm:prSet phldrT="[Text]" custT="1"/>
      <dgm:spPr/>
      <dgm:t>
        <a:bodyPr/>
        <a:lstStyle/>
        <a:p>
          <a:r>
            <a:rPr lang="en-GB" sz="1200" b="1">
              <a:solidFill>
                <a:schemeClr val="tx1"/>
              </a:solidFill>
              <a:latin typeface="Arial" panose="020B0604020202020204" pitchFamily="34" charset="0"/>
              <a:cs typeface="Arial" panose="020B0604020202020204" pitchFamily="34" charset="0"/>
            </a:rPr>
            <a:t>Meetings</a:t>
          </a:r>
        </a:p>
      </dgm:t>
    </dgm:pt>
    <dgm:pt modelId="{4D965458-9847-479A-A807-4EF2F31DF9D4}" type="parTrans" cxnId="{13B92B4D-5E43-4BB8-85F4-8D56426CD276}">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03572EF0-5439-445B-BD04-36F401D8ACEA}" type="sibTrans" cxnId="{13B92B4D-5E43-4BB8-85F4-8D56426CD276}">
      <dgm:prSet/>
      <dgm:spPr/>
      <dgm:t>
        <a:bodyPr/>
        <a:lstStyle/>
        <a:p>
          <a:endParaRPr lang="en-GB"/>
        </a:p>
      </dgm:t>
    </dgm:pt>
    <dgm:pt modelId="{A8198F67-F4E7-4CD2-8ECD-8C9DA9A57199}">
      <dgm:prSet phldrT="[Text]" custT="1"/>
      <dgm:spPr/>
      <dgm:t>
        <a:bodyPr/>
        <a:lstStyle/>
        <a:p>
          <a:r>
            <a:rPr lang="en-GB" sz="1200" b="1">
              <a:solidFill>
                <a:schemeClr val="tx1"/>
              </a:solidFill>
              <a:latin typeface="Arial" panose="020B0604020202020204" pitchFamily="34" charset="0"/>
              <a:cs typeface="Arial" panose="020B0604020202020204" pitchFamily="34" charset="0"/>
            </a:rPr>
            <a:t>Presentations</a:t>
          </a:r>
        </a:p>
      </dgm:t>
    </dgm:pt>
    <dgm:pt modelId="{CCE9E658-3235-4E9D-A2D8-AF94278F21F4}" type="parTrans" cxnId="{A3062AE0-7E8A-4081-AA28-EB655420545C}">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C2DD6239-A819-4623-9A80-2BB95745A07D}" type="sibTrans" cxnId="{A3062AE0-7E8A-4081-AA28-EB655420545C}">
      <dgm:prSet/>
      <dgm:spPr/>
      <dgm:t>
        <a:bodyPr/>
        <a:lstStyle/>
        <a:p>
          <a:endParaRPr lang="en-GB"/>
        </a:p>
      </dgm:t>
    </dgm:pt>
    <dgm:pt modelId="{7C15EF51-F320-4EAA-958C-494E19BB438B}">
      <dgm:prSet phldrT="[Text]" custT="1"/>
      <dgm:spPr/>
      <dgm:t>
        <a:bodyPr/>
        <a:lstStyle/>
        <a:p>
          <a:r>
            <a:rPr lang="en-GB" sz="1200" b="1">
              <a:solidFill>
                <a:schemeClr val="tx1"/>
              </a:solidFill>
              <a:latin typeface="Arial" panose="020B0604020202020204" pitchFamily="34" charset="0"/>
              <a:cs typeface="Arial" panose="020B0604020202020204" pitchFamily="34" charset="0"/>
            </a:rPr>
            <a:t>Conference</a:t>
          </a:r>
        </a:p>
      </dgm:t>
    </dgm:pt>
    <dgm:pt modelId="{8515A32B-8E63-4F32-A7E5-DB23EAFE621B}" type="parTrans" cxnId="{6E886E45-4A36-4442-BD39-1B8966328A82}">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33B7A8E0-0300-43AF-A0C6-84FE005A8BBC}" type="sibTrans" cxnId="{6E886E45-4A36-4442-BD39-1B8966328A82}">
      <dgm:prSet/>
      <dgm:spPr/>
      <dgm:t>
        <a:bodyPr/>
        <a:lstStyle/>
        <a:p>
          <a:endParaRPr lang="en-GB"/>
        </a:p>
      </dgm:t>
    </dgm:pt>
    <dgm:pt modelId="{6246E307-2A9F-4FB5-AEC6-E31A4D7447F2}" type="pres">
      <dgm:prSet presAssocID="{F6FCA256-6414-4E20-AE2F-6B92EF80AF98}" presName="Name0" presStyleCnt="0">
        <dgm:presLayoutVars>
          <dgm:chMax val="1"/>
          <dgm:dir/>
          <dgm:animLvl val="ctr"/>
          <dgm:resizeHandles val="exact"/>
        </dgm:presLayoutVars>
      </dgm:prSet>
      <dgm:spPr/>
    </dgm:pt>
    <dgm:pt modelId="{274F50C8-9BE7-447D-915E-FF339B57B49D}" type="pres">
      <dgm:prSet presAssocID="{40077168-6D6B-4B45-9F6C-B2C88E7103A2}" presName="centerShape" presStyleLbl="node0" presStyleIdx="0" presStyleCnt="1"/>
      <dgm:spPr/>
    </dgm:pt>
    <dgm:pt modelId="{157B0D8E-9CEA-4C02-8523-723E7FB3A388}" type="pres">
      <dgm:prSet presAssocID="{EAC518E8-1A67-4133-8CDA-95BF32F6B495}" presName="parTrans" presStyleLbl="sibTrans2D1" presStyleIdx="0" presStyleCnt="4"/>
      <dgm:spPr/>
    </dgm:pt>
    <dgm:pt modelId="{B7036A60-10C6-4DE9-BD21-5F0B943DA508}" type="pres">
      <dgm:prSet presAssocID="{EAC518E8-1A67-4133-8CDA-95BF32F6B495}" presName="connectorText" presStyleLbl="sibTrans2D1" presStyleIdx="0" presStyleCnt="4"/>
      <dgm:spPr/>
    </dgm:pt>
    <dgm:pt modelId="{0822EB20-AE1E-4F16-9A48-A30577D0C313}" type="pres">
      <dgm:prSet presAssocID="{51949555-FDEE-4451-B704-F636C87FF07A}" presName="node" presStyleLbl="node1" presStyleIdx="0" presStyleCnt="4">
        <dgm:presLayoutVars>
          <dgm:bulletEnabled val="1"/>
        </dgm:presLayoutVars>
      </dgm:prSet>
      <dgm:spPr/>
    </dgm:pt>
    <dgm:pt modelId="{3C03B7E4-B3C7-44BB-960D-928FF1953EBB}" type="pres">
      <dgm:prSet presAssocID="{4D965458-9847-479A-A807-4EF2F31DF9D4}" presName="parTrans" presStyleLbl="sibTrans2D1" presStyleIdx="1" presStyleCnt="4"/>
      <dgm:spPr/>
    </dgm:pt>
    <dgm:pt modelId="{0400320B-1ADC-433A-84E6-F454C3A96150}" type="pres">
      <dgm:prSet presAssocID="{4D965458-9847-479A-A807-4EF2F31DF9D4}" presName="connectorText" presStyleLbl="sibTrans2D1" presStyleIdx="1" presStyleCnt="4"/>
      <dgm:spPr/>
    </dgm:pt>
    <dgm:pt modelId="{73CD57CB-2247-4CD9-BA0B-88CFB4AF8AB0}" type="pres">
      <dgm:prSet presAssocID="{8FC7AF5A-23F4-4E83-9AD8-362857BD674E}" presName="node" presStyleLbl="node1" presStyleIdx="1" presStyleCnt="4">
        <dgm:presLayoutVars>
          <dgm:bulletEnabled val="1"/>
        </dgm:presLayoutVars>
      </dgm:prSet>
      <dgm:spPr/>
    </dgm:pt>
    <dgm:pt modelId="{84928A66-D572-4F59-8134-E14A555090F8}" type="pres">
      <dgm:prSet presAssocID="{CCE9E658-3235-4E9D-A2D8-AF94278F21F4}" presName="parTrans" presStyleLbl="sibTrans2D1" presStyleIdx="2" presStyleCnt="4"/>
      <dgm:spPr/>
    </dgm:pt>
    <dgm:pt modelId="{0CE6258C-38F2-41B4-87AD-C6BDBE5EC537}" type="pres">
      <dgm:prSet presAssocID="{CCE9E658-3235-4E9D-A2D8-AF94278F21F4}" presName="connectorText" presStyleLbl="sibTrans2D1" presStyleIdx="2" presStyleCnt="4"/>
      <dgm:spPr/>
    </dgm:pt>
    <dgm:pt modelId="{25AA4F23-7CC7-4A79-95A5-4E52331C4990}" type="pres">
      <dgm:prSet presAssocID="{A8198F67-F4E7-4CD2-8ECD-8C9DA9A57199}" presName="node" presStyleLbl="node1" presStyleIdx="2" presStyleCnt="4">
        <dgm:presLayoutVars>
          <dgm:bulletEnabled val="1"/>
        </dgm:presLayoutVars>
      </dgm:prSet>
      <dgm:spPr/>
    </dgm:pt>
    <dgm:pt modelId="{5D1E6044-8E10-44A1-9AF7-0EB701213BD1}" type="pres">
      <dgm:prSet presAssocID="{8515A32B-8E63-4F32-A7E5-DB23EAFE621B}" presName="parTrans" presStyleLbl="sibTrans2D1" presStyleIdx="3" presStyleCnt="4"/>
      <dgm:spPr/>
    </dgm:pt>
    <dgm:pt modelId="{374B3329-EADB-4952-9386-63CACAB802F5}" type="pres">
      <dgm:prSet presAssocID="{8515A32B-8E63-4F32-A7E5-DB23EAFE621B}" presName="connectorText" presStyleLbl="sibTrans2D1" presStyleIdx="3" presStyleCnt="4"/>
      <dgm:spPr/>
    </dgm:pt>
    <dgm:pt modelId="{E99C0007-52F6-4752-8F82-597FA118738E}" type="pres">
      <dgm:prSet presAssocID="{7C15EF51-F320-4EAA-958C-494E19BB438B}" presName="node" presStyleLbl="node1" presStyleIdx="3" presStyleCnt="4">
        <dgm:presLayoutVars>
          <dgm:bulletEnabled val="1"/>
        </dgm:presLayoutVars>
      </dgm:prSet>
      <dgm:spPr/>
    </dgm:pt>
  </dgm:ptLst>
  <dgm:cxnLst>
    <dgm:cxn modelId="{7803E71C-8535-4806-802B-18DA05E7EE76}" type="presOf" srcId="{4D965458-9847-479A-A807-4EF2F31DF9D4}" destId="{0400320B-1ADC-433A-84E6-F454C3A96150}" srcOrd="1" destOrd="0" presId="urn:microsoft.com/office/officeart/2005/8/layout/radial5"/>
    <dgm:cxn modelId="{93A8A634-BF66-4D31-8A8B-2C8DCA2CEF85}" type="presOf" srcId="{8515A32B-8E63-4F32-A7E5-DB23EAFE621B}" destId="{5D1E6044-8E10-44A1-9AF7-0EB701213BD1}" srcOrd="0" destOrd="0" presId="urn:microsoft.com/office/officeart/2005/8/layout/radial5"/>
    <dgm:cxn modelId="{6E886E45-4A36-4442-BD39-1B8966328A82}" srcId="{40077168-6D6B-4B45-9F6C-B2C88E7103A2}" destId="{7C15EF51-F320-4EAA-958C-494E19BB438B}" srcOrd="3" destOrd="0" parTransId="{8515A32B-8E63-4F32-A7E5-DB23EAFE621B}" sibTransId="{33B7A8E0-0300-43AF-A0C6-84FE005A8BBC}"/>
    <dgm:cxn modelId="{79BCEC66-80B4-415D-99A6-681B4085D9F4}" srcId="{F6FCA256-6414-4E20-AE2F-6B92EF80AF98}" destId="{40077168-6D6B-4B45-9F6C-B2C88E7103A2}" srcOrd="0" destOrd="0" parTransId="{0549057F-9D38-4A6D-ABF1-A313A0802BB0}" sibTransId="{4BD85720-9CC5-4F13-BAAD-3DC40365E5AE}"/>
    <dgm:cxn modelId="{28D3A548-F124-486F-ABE7-97B34EDF3D05}" type="presOf" srcId="{8FC7AF5A-23F4-4E83-9AD8-362857BD674E}" destId="{73CD57CB-2247-4CD9-BA0B-88CFB4AF8AB0}" srcOrd="0" destOrd="0" presId="urn:microsoft.com/office/officeart/2005/8/layout/radial5"/>
    <dgm:cxn modelId="{13B92B4D-5E43-4BB8-85F4-8D56426CD276}" srcId="{40077168-6D6B-4B45-9F6C-B2C88E7103A2}" destId="{8FC7AF5A-23F4-4E83-9AD8-362857BD674E}" srcOrd="1" destOrd="0" parTransId="{4D965458-9847-479A-A807-4EF2F31DF9D4}" sibTransId="{03572EF0-5439-445B-BD04-36F401D8ACEA}"/>
    <dgm:cxn modelId="{951E1D71-B95C-44B5-9830-B23CD8B5C263}" type="presOf" srcId="{EAC518E8-1A67-4133-8CDA-95BF32F6B495}" destId="{B7036A60-10C6-4DE9-BD21-5F0B943DA508}" srcOrd="1" destOrd="0" presId="urn:microsoft.com/office/officeart/2005/8/layout/radial5"/>
    <dgm:cxn modelId="{54670676-39EA-4B93-8358-F1AEB9E1C18E}" srcId="{40077168-6D6B-4B45-9F6C-B2C88E7103A2}" destId="{51949555-FDEE-4451-B704-F636C87FF07A}" srcOrd="0" destOrd="0" parTransId="{EAC518E8-1A67-4133-8CDA-95BF32F6B495}" sibTransId="{BD9CF3DD-CD52-433B-AACA-C307C51640E6}"/>
    <dgm:cxn modelId="{DC490677-7716-4E01-8191-2993322C63F0}" type="presOf" srcId="{7C15EF51-F320-4EAA-958C-494E19BB438B}" destId="{E99C0007-52F6-4752-8F82-597FA118738E}" srcOrd="0" destOrd="0" presId="urn:microsoft.com/office/officeart/2005/8/layout/radial5"/>
    <dgm:cxn modelId="{5D244587-4A4F-4752-B8D9-AF394BE88205}" type="presOf" srcId="{CCE9E658-3235-4E9D-A2D8-AF94278F21F4}" destId="{84928A66-D572-4F59-8134-E14A555090F8}" srcOrd="0" destOrd="0" presId="urn:microsoft.com/office/officeart/2005/8/layout/radial5"/>
    <dgm:cxn modelId="{C7F6F8A4-D0D2-437D-A3BB-6B15D25F44FD}" type="presOf" srcId="{51949555-FDEE-4451-B704-F636C87FF07A}" destId="{0822EB20-AE1E-4F16-9A48-A30577D0C313}" srcOrd="0" destOrd="0" presId="urn:microsoft.com/office/officeart/2005/8/layout/radial5"/>
    <dgm:cxn modelId="{A929E6C8-47E9-4E8E-A0F6-3396BEBDF047}" type="presOf" srcId="{A8198F67-F4E7-4CD2-8ECD-8C9DA9A57199}" destId="{25AA4F23-7CC7-4A79-95A5-4E52331C4990}" srcOrd="0" destOrd="0" presId="urn:microsoft.com/office/officeart/2005/8/layout/radial5"/>
    <dgm:cxn modelId="{894B9AD6-E2CA-4A9C-8E80-937547A0F360}" type="presOf" srcId="{F6FCA256-6414-4E20-AE2F-6B92EF80AF98}" destId="{6246E307-2A9F-4FB5-AEC6-E31A4D7447F2}" srcOrd="0" destOrd="0" presId="urn:microsoft.com/office/officeart/2005/8/layout/radial5"/>
    <dgm:cxn modelId="{7631ABD8-2A7B-4AEA-A4F5-3ABD9DCFFE74}" type="presOf" srcId="{40077168-6D6B-4B45-9F6C-B2C88E7103A2}" destId="{274F50C8-9BE7-447D-915E-FF339B57B49D}" srcOrd="0" destOrd="0" presId="urn:microsoft.com/office/officeart/2005/8/layout/radial5"/>
    <dgm:cxn modelId="{A3062AE0-7E8A-4081-AA28-EB655420545C}" srcId="{40077168-6D6B-4B45-9F6C-B2C88E7103A2}" destId="{A8198F67-F4E7-4CD2-8ECD-8C9DA9A57199}" srcOrd="2" destOrd="0" parTransId="{CCE9E658-3235-4E9D-A2D8-AF94278F21F4}" sibTransId="{C2DD6239-A819-4623-9A80-2BB95745A07D}"/>
    <dgm:cxn modelId="{530411E2-A725-4557-A4CE-9760EDEB94FD}" type="presOf" srcId="{CCE9E658-3235-4E9D-A2D8-AF94278F21F4}" destId="{0CE6258C-38F2-41B4-87AD-C6BDBE5EC537}" srcOrd="1" destOrd="0" presId="urn:microsoft.com/office/officeart/2005/8/layout/radial5"/>
    <dgm:cxn modelId="{C331D9E7-6F5F-49FF-98CB-EBAC2D3C3949}" type="presOf" srcId="{4D965458-9847-479A-A807-4EF2F31DF9D4}" destId="{3C03B7E4-B3C7-44BB-960D-928FF1953EBB}" srcOrd="0" destOrd="0" presId="urn:microsoft.com/office/officeart/2005/8/layout/radial5"/>
    <dgm:cxn modelId="{ECD1CDE9-FE70-43AD-8F32-5249F4CE7F67}" type="presOf" srcId="{8515A32B-8E63-4F32-A7E5-DB23EAFE621B}" destId="{374B3329-EADB-4952-9386-63CACAB802F5}" srcOrd="1" destOrd="0" presId="urn:microsoft.com/office/officeart/2005/8/layout/radial5"/>
    <dgm:cxn modelId="{E80952EB-22AC-4915-A4F8-724E6CCE32D7}" type="presOf" srcId="{EAC518E8-1A67-4133-8CDA-95BF32F6B495}" destId="{157B0D8E-9CEA-4C02-8523-723E7FB3A388}" srcOrd="0" destOrd="0" presId="urn:microsoft.com/office/officeart/2005/8/layout/radial5"/>
    <dgm:cxn modelId="{3CA83A53-C6E3-4F0B-8465-9F9D3A4C5806}" type="presParOf" srcId="{6246E307-2A9F-4FB5-AEC6-E31A4D7447F2}" destId="{274F50C8-9BE7-447D-915E-FF339B57B49D}" srcOrd="0" destOrd="0" presId="urn:microsoft.com/office/officeart/2005/8/layout/radial5"/>
    <dgm:cxn modelId="{49B3A9F5-2D19-49E3-B791-45606374047B}" type="presParOf" srcId="{6246E307-2A9F-4FB5-AEC6-E31A4D7447F2}" destId="{157B0D8E-9CEA-4C02-8523-723E7FB3A388}" srcOrd="1" destOrd="0" presId="urn:microsoft.com/office/officeart/2005/8/layout/radial5"/>
    <dgm:cxn modelId="{D88A0F35-3A08-4E4B-8352-0BDC8F77377E}" type="presParOf" srcId="{157B0D8E-9CEA-4C02-8523-723E7FB3A388}" destId="{B7036A60-10C6-4DE9-BD21-5F0B943DA508}" srcOrd="0" destOrd="0" presId="urn:microsoft.com/office/officeart/2005/8/layout/radial5"/>
    <dgm:cxn modelId="{1038F914-C871-497C-A025-F74FFCED12CB}" type="presParOf" srcId="{6246E307-2A9F-4FB5-AEC6-E31A4D7447F2}" destId="{0822EB20-AE1E-4F16-9A48-A30577D0C313}" srcOrd="2" destOrd="0" presId="urn:microsoft.com/office/officeart/2005/8/layout/radial5"/>
    <dgm:cxn modelId="{A9F6D03C-FB97-4A8B-8BAB-AC9B1AABC548}" type="presParOf" srcId="{6246E307-2A9F-4FB5-AEC6-E31A4D7447F2}" destId="{3C03B7E4-B3C7-44BB-960D-928FF1953EBB}" srcOrd="3" destOrd="0" presId="urn:microsoft.com/office/officeart/2005/8/layout/radial5"/>
    <dgm:cxn modelId="{2A2A83F5-6D53-4502-87DE-BADF7FA5CA95}" type="presParOf" srcId="{3C03B7E4-B3C7-44BB-960D-928FF1953EBB}" destId="{0400320B-1ADC-433A-84E6-F454C3A96150}" srcOrd="0" destOrd="0" presId="urn:microsoft.com/office/officeart/2005/8/layout/radial5"/>
    <dgm:cxn modelId="{84DF4500-990B-4DAE-B00E-FF3531B82BEE}" type="presParOf" srcId="{6246E307-2A9F-4FB5-AEC6-E31A4D7447F2}" destId="{73CD57CB-2247-4CD9-BA0B-88CFB4AF8AB0}" srcOrd="4" destOrd="0" presId="urn:microsoft.com/office/officeart/2005/8/layout/radial5"/>
    <dgm:cxn modelId="{A5BAF3F0-2CE2-4255-B603-99D88F335382}" type="presParOf" srcId="{6246E307-2A9F-4FB5-AEC6-E31A4D7447F2}" destId="{84928A66-D572-4F59-8134-E14A555090F8}" srcOrd="5" destOrd="0" presId="urn:microsoft.com/office/officeart/2005/8/layout/radial5"/>
    <dgm:cxn modelId="{5825594A-C58C-4298-B3F7-AB74DAB94A7A}" type="presParOf" srcId="{84928A66-D572-4F59-8134-E14A555090F8}" destId="{0CE6258C-38F2-41B4-87AD-C6BDBE5EC537}" srcOrd="0" destOrd="0" presId="urn:microsoft.com/office/officeart/2005/8/layout/radial5"/>
    <dgm:cxn modelId="{93BE0353-EF68-49F5-84C6-674DBB68EBF3}" type="presParOf" srcId="{6246E307-2A9F-4FB5-AEC6-E31A4D7447F2}" destId="{25AA4F23-7CC7-4A79-95A5-4E52331C4990}" srcOrd="6" destOrd="0" presId="urn:microsoft.com/office/officeart/2005/8/layout/radial5"/>
    <dgm:cxn modelId="{C6E47EB5-84C6-427D-9EC9-1916DD00961B}" type="presParOf" srcId="{6246E307-2A9F-4FB5-AEC6-E31A4D7447F2}" destId="{5D1E6044-8E10-44A1-9AF7-0EB701213BD1}" srcOrd="7" destOrd="0" presId="urn:microsoft.com/office/officeart/2005/8/layout/radial5"/>
    <dgm:cxn modelId="{48E4F35A-5C4E-4324-A55F-992E05D821C4}" type="presParOf" srcId="{5D1E6044-8E10-44A1-9AF7-0EB701213BD1}" destId="{374B3329-EADB-4952-9386-63CACAB802F5}" srcOrd="0" destOrd="0" presId="urn:microsoft.com/office/officeart/2005/8/layout/radial5"/>
    <dgm:cxn modelId="{107F5AF5-1719-476A-9E3C-54C52405ED26}" type="presParOf" srcId="{6246E307-2A9F-4FB5-AEC6-E31A4D7447F2}" destId="{E99C0007-52F6-4752-8F82-597FA118738E}"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8E37C1A-F13D-4E17-9F06-329B9E0E39CB}" type="doc">
      <dgm:prSet loTypeId="urn:microsoft.com/office/officeart/2005/8/layout/radial5" loCatId="cycle" qsTypeId="urn:microsoft.com/office/officeart/2005/8/quickstyle/simple1" qsCatId="simple" csTypeId="urn:microsoft.com/office/officeart/2005/8/colors/accent2_5" csCatId="accent2" phldr="1"/>
      <dgm:spPr/>
      <dgm:t>
        <a:bodyPr/>
        <a:lstStyle/>
        <a:p>
          <a:endParaRPr lang="en-GB"/>
        </a:p>
      </dgm:t>
    </dgm:pt>
    <dgm:pt modelId="{3C259E84-8657-49DC-87A5-C2998F4312E3}">
      <dgm:prSet phldrT="[Text]" custT="1"/>
      <dgm:spPr/>
      <dgm:t>
        <a:bodyPr/>
        <a:lstStyle/>
        <a:p>
          <a:r>
            <a:rPr lang="en-GB" sz="1200" b="1">
              <a:solidFill>
                <a:schemeClr val="tx1"/>
              </a:solidFill>
              <a:latin typeface="Arial" panose="020B0604020202020204" pitchFamily="34" charset="0"/>
              <a:cs typeface="Arial" panose="020B0604020202020204" pitchFamily="34" charset="0"/>
            </a:rPr>
            <a:t>Written </a:t>
          </a:r>
        </a:p>
      </dgm:t>
    </dgm:pt>
    <dgm:pt modelId="{37E668A2-1181-42E6-99F4-AE435982AD27}" type="parTrans" cxnId="{0EBC0A2D-4A9C-48AC-8C16-F5989E10745D}">
      <dgm:prSet/>
      <dgm:spPr/>
      <dgm:t>
        <a:bodyPr/>
        <a:lstStyle/>
        <a:p>
          <a:endParaRPr lang="en-GB"/>
        </a:p>
      </dgm:t>
    </dgm:pt>
    <dgm:pt modelId="{B960BE3C-6F4D-405C-8FE6-CF0F040D21DB}" type="sibTrans" cxnId="{0EBC0A2D-4A9C-48AC-8C16-F5989E10745D}">
      <dgm:prSet/>
      <dgm:spPr/>
      <dgm:t>
        <a:bodyPr/>
        <a:lstStyle/>
        <a:p>
          <a:endParaRPr lang="en-GB"/>
        </a:p>
      </dgm:t>
    </dgm:pt>
    <dgm:pt modelId="{ECA5E744-A952-4B76-8F9B-5E6E91374A8D}">
      <dgm:prSet phldrT="[Text]" custT="1"/>
      <dgm:spPr/>
      <dgm:t>
        <a:bodyPr/>
        <a:lstStyle/>
        <a:p>
          <a:r>
            <a:rPr lang="en-GB" sz="1200" b="1">
              <a:solidFill>
                <a:schemeClr val="tx1"/>
              </a:solidFill>
              <a:latin typeface="Arial" panose="020B0604020202020204" pitchFamily="34" charset="0"/>
              <a:cs typeface="Arial" panose="020B0604020202020204" pitchFamily="34" charset="0"/>
            </a:rPr>
            <a:t>Media</a:t>
          </a:r>
        </a:p>
      </dgm:t>
    </dgm:pt>
    <dgm:pt modelId="{420A58BF-BB50-4A48-9F78-773A6D1D1FAE}" type="parTrans" cxnId="{FD1DB6B3-1A5B-4BED-9435-37DBB3DF17A2}">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99EB3BE1-9EFC-49AA-A9C9-7EE39A332A3A}" type="sibTrans" cxnId="{FD1DB6B3-1A5B-4BED-9435-37DBB3DF17A2}">
      <dgm:prSet/>
      <dgm:spPr/>
      <dgm:t>
        <a:bodyPr/>
        <a:lstStyle/>
        <a:p>
          <a:endParaRPr lang="en-GB"/>
        </a:p>
      </dgm:t>
    </dgm:pt>
    <dgm:pt modelId="{2E9AD516-7721-47B9-96DA-F9F2FFD43625}">
      <dgm:prSet phldrT="[Text]" custT="1"/>
      <dgm:spPr/>
      <dgm:t>
        <a:bodyPr/>
        <a:lstStyle/>
        <a:p>
          <a:r>
            <a:rPr lang="en-GB" sz="1200" b="1">
              <a:solidFill>
                <a:schemeClr val="tx1"/>
              </a:solidFill>
              <a:latin typeface="Arial" panose="020B0604020202020204" pitchFamily="34" charset="0"/>
              <a:cs typeface="Arial" panose="020B0604020202020204" pitchFamily="34" charset="0"/>
            </a:rPr>
            <a:t>Business letters</a:t>
          </a:r>
        </a:p>
      </dgm:t>
    </dgm:pt>
    <dgm:pt modelId="{BA0BABD1-92AC-4C05-98D1-CAB4147326CC}" type="parTrans" cxnId="{5C02F805-34FB-47F8-9C07-F958B5E42DC5}">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B32936AC-98B0-41BD-BD65-0D6B7D119797}" type="sibTrans" cxnId="{5C02F805-34FB-47F8-9C07-F958B5E42DC5}">
      <dgm:prSet/>
      <dgm:spPr/>
      <dgm:t>
        <a:bodyPr/>
        <a:lstStyle/>
        <a:p>
          <a:endParaRPr lang="en-GB"/>
        </a:p>
      </dgm:t>
    </dgm:pt>
    <dgm:pt modelId="{6F5A60A9-50BB-4568-9FCF-17F491223FD8}">
      <dgm:prSet phldrT="[Text]" custT="1"/>
      <dgm:spPr/>
      <dgm:t>
        <a:bodyPr/>
        <a:lstStyle/>
        <a:p>
          <a:r>
            <a:rPr lang="en-GB" sz="1200" b="1">
              <a:solidFill>
                <a:schemeClr val="tx1"/>
              </a:solidFill>
              <a:latin typeface="Arial" panose="020B0604020202020204" pitchFamily="34" charset="0"/>
              <a:cs typeface="Arial" panose="020B0604020202020204" pitchFamily="34" charset="0"/>
            </a:rPr>
            <a:t>Electronic mail</a:t>
          </a:r>
        </a:p>
      </dgm:t>
    </dgm:pt>
    <dgm:pt modelId="{8EE656BD-2950-4A0D-99F8-735A9C36020F}" type="parTrans" cxnId="{8A286B9F-89ED-4448-BA2D-49B3775F9028}">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E014924E-8478-469D-9A08-CEA9EBDA68BE}" type="sibTrans" cxnId="{8A286B9F-89ED-4448-BA2D-49B3775F9028}">
      <dgm:prSet/>
      <dgm:spPr/>
      <dgm:t>
        <a:bodyPr/>
        <a:lstStyle/>
        <a:p>
          <a:endParaRPr lang="en-GB"/>
        </a:p>
      </dgm:t>
    </dgm:pt>
    <dgm:pt modelId="{AE60B47B-4BEB-4024-91FE-B437C943AF78}">
      <dgm:prSet phldrT="[Text]" custT="1"/>
      <dgm:spPr/>
      <dgm:t>
        <a:bodyPr/>
        <a:lstStyle/>
        <a:p>
          <a:r>
            <a:rPr lang="en-GB" sz="1200" b="1">
              <a:solidFill>
                <a:schemeClr val="tx1"/>
              </a:solidFill>
              <a:latin typeface="Arial" panose="020B0604020202020204" pitchFamily="34" charset="0"/>
              <a:cs typeface="Arial" panose="020B0604020202020204" pitchFamily="34" charset="0"/>
            </a:rPr>
            <a:t>Advertisment</a:t>
          </a:r>
        </a:p>
      </dgm:t>
    </dgm:pt>
    <dgm:pt modelId="{5BEE5DE3-9E77-4876-BC47-60C9C76C4A45}" type="parTrans" cxnId="{317201EB-08D9-455B-9AB1-420C9AB87EF5}">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C2F9472D-1F5F-47A5-826C-09E986D2956F}" type="sibTrans" cxnId="{317201EB-08D9-455B-9AB1-420C9AB87EF5}">
      <dgm:prSet/>
      <dgm:spPr/>
      <dgm:t>
        <a:bodyPr/>
        <a:lstStyle/>
        <a:p>
          <a:endParaRPr lang="en-GB"/>
        </a:p>
      </dgm:t>
    </dgm:pt>
    <dgm:pt modelId="{FA8F4C76-473B-4927-8364-32EE5153DB7C}">
      <dgm:prSet custT="1"/>
      <dgm:spPr/>
      <dgm:t>
        <a:bodyPr/>
        <a:lstStyle/>
        <a:p>
          <a:r>
            <a:rPr lang="en-GB" sz="1200" b="1">
              <a:solidFill>
                <a:schemeClr val="tx1"/>
              </a:solidFill>
              <a:latin typeface="Arial" panose="020B0604020202020204" pitchFamily="34" charset="0"/>
              <a:cs typeface="Arial" panose="020B0604020202020204" pitchFamily="34" charset="0"/>
            </a:rPr>
            <a:t>Brochure</a:t>
          </a:r>
        </a:p>
      </dgm:t>
    </dgm:pt>
    <dgm:pt modelId="{1BA37641-EF4A-4E39-B6F7-5F60526C65EF}" type="parTrans" cxnId="{F0A3BF85-8727-470B-A3F6-F75268D2DA9F}">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7D2CB7B6-ECEA-4EC3-92CE-2A1A6FE130A1}" type="sibTrans" cxnId="{F0A3BF85-8727-470B-A3F6-F75268D2DA9F}">
      <dgm:prSet/>
      <dgm:spPr/>
      <dgm:t>
        <a:bodyPr/>
        <a:lstStyle/>
        <a:p>
          <a:endParaRPr lang="en-GB"/>
        </a:p>
      </dgm:t>
    </dgm:pt>
    <dgm:pt modelId="{A3C2E8F9-B1B4-4973-B725-DBE1EB85F3AB}">
      <dgm:prSet custT="1"/>
      <dgm:spPr/>
      <dgm:t>
        <a:bodyPr/>
        <a:lstStyle/>
        <a:p>
          <a:r>
            <a:rPr lang="en-GB" sz="1200" b="1">
              <a:solidFill>
                <a:schemeClr val="tx1"/>
              </a:solidFill>
              <a:latin typeface="Arial" panose="020B0604020202020204" pitchFamily="34" charset="0"/>
              <a:cs typeface="Arial" panose="020B0604020202020204" pitchFamily="34" charset="0"/>
            </a:rPr>
            <a:t>Press release</a:t>
          </a:r>
        </a:p>
      </dgm:t>
    </dgm:pt>
    <dgm:pt modelId="{F4510C2D-16F7-4B2A-B6E1-5632A2EBE0C6}" type="parTrans" cxnId="{13BC1175-2BF1-43B2-ABB3-24C111060262}">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02F472D6-C109-4D99-9C3E-72F12F8753B0}" type="sibTrans" cxnId="{13BC1175-2BF1-43B2-ABB3-24C111060262}">
      <dgm:prSet/>
      <dgm:spPr/>
      <dgm:t>
        <a:bodyPr/>
        <a:lstStyle/>
        <a:p>
          <a:endParaRPr lang="en-GB"/>
        </a:p>
      </dgm:t>
    </dgm:pt>
    <dgm:pt modelId="{578E8321-D324-4E2B-9588-93E61BF807CF}" type="pres">
      <dgm:prSet presAssocID="{48E37C1A-F13D-4E17-9F06-329B9E0E39CB}" presName="Name0" presStyleCnt="0">
        <dgm:presLayoutVars>
          <dgm:chMax val="1"/>
          <dgm:dir/>
          <dgm:animLvl val="ctr"/>
          <dgm:resizeHandles val="exact"/>
        </dgm:presLayoutVars>
      </dgm:prSet>
      <dgm:spPr/>
    </dgm:pt>
    <dgm:pt modelId="{DF216C21-6FFF-4219-95EB-3FD81C755ABC}" type="pres">
      <dgm:prSet presAssocID="{3C259E84-8657-49DC-87A5-C2998F4312E3}" presName="centerShape" presStyleLbl="node0" presStyleIdx="0" presStyleCnt="1"/>
      <dgm:spPr/>
    </dgm:pt>
    <dgm:pt modelId="{AC69EC5C-C661-439C-8237-4A6A5D252975}" type="pres">
      <dgm:prSet presAssocID="{420A58BF-BB50-4A48-9F78-773A6D1D1FAE}" presName="parTrans" presStyleLbl="sibTrans2D1" presStyleIdx="0" presStyleCnt="6" custLinFactNeighborX="8085" custLinFactNeighborY="-2513"/>
      <dgm:spPr/>
    </dgm:pt>
    <dgm:pt modelId="{99B99EFB-7054-4AD7-A2C6-BBDCF5D9BA98}" type="pres">
      <dgm:prSet presAssocID="{420A58BF-BB50-4A48-9F78-773A6D1D1FAE}" presName="connectorText" presStyleLbl="sibTrans2D1" presStyleIdx="0" presStyleCnt="6"/>
      <dgm:spPr/>
    </dgm:pt>
    <dgm:pt modelId="{F5C2F698-0B6B-45D7-AB09-20E607BB05C6}" type="pres">
      <dgm:prSet presAssocID="{ECA5E744-A952-4B76-8F9B-5E6E91374A8D}" presName="node" presStyleLbl="node1" presStyleIdx="0" presStyleCnt="6">
        <dgm:presLayoutVars>
          <dgm:bulletEnabled val="1"/>
        </dgm:presLayoutVars>
      </dgm:prSet>
      <dgm:spPr/>
    </dgm:pt>
    <dgm:pt modelId="{C0D82CDB-F96B-4E0C-A567-2F7DEDD8D620}" type="pres">
      <dgm:prSet presAssocID="{BA0BABD1-92AC-4C05-98D1-CAB4147326CC}" presName="parTrans" presStyleLbl="sibTrans2D1" presStyleIdx="1" presStyleCnt="6"/>
      <dgm:spPr/>
    </dgm:pt>
    <dgm:pt modelId="{2A3F22E6-75EF-4988-AFBC-E049FE6D0C4E}" type="pres">
      <dgm:prSet presAssocID="{BA0BABD1-92AC-4C05-98D1-CAB4147326CC}" presName="connectorText" presStyleLbl="sibTrans2D1" presStyleIdx="1" presStyleCnt="6"/>
      <dgm:spPr/>
    </dgm:pt>
    <dgm:pt modelId="{9B299DE5-A7DD-4517-BA28-DCDEBD3B18C6}" type="pres">
      <dgm:prSet presAssocID="{2E9AD516-7721-47B9-96DA-F9F2FFD43625}" presName="node" presStyleLbl="node1" presStyleIdx="1" presStyleCnt="6">
        <dgm:presLayoutVars>
          <dgm:bulletEnabled val="1"/>
        </dgm:presLayoutVars>
      </dgm:prSet>
      <dgm:spPr/>
    </dgm:pt>
    <dgm:pt modelId="{D56D1BE9-F461-4399-A32B-840FADD3E017}" type="pres">
      <dgm:prSet presAssocID="{8EE656BD-2950-4A0D-99F8-735A9C36020F}" presName="parTrans" presStyleLbl="sibTrans2D1" presStyleIdx="2" presStyleCnt="6"/>
      <dgm:spPr/>
    </dgm:pt>
    <dgm:pt modelId="{9442E05C-91CD-4A62-9A5E-3C1755E2640A}" type="pres">
      <dgm:prSet presAssocID="{8EE656BD-2950-4A0D-99F8-735A9C36020F}" presName="connectorText" presStyleLbl="sibTrans2D1" presStyleIdx="2" presStyleCnt="6"/>
      <dgm:spPr/>
    </dgm:pt>
    <dgm:pt modelId="{788AD75D-F5C2-4A71-BAC2-A695B41F7BD1}" type="pres">
      <dgm:prSet presAssocID="{6F5A60A9-50BB-4568-9FCF-17F491223FD8}" presName="node" presStyleLbl="node1" presStyleIdx="2" presStyleCnt="6">
        <dgm:presLayoutVars>
          <dgm:bulletEnabled val="1"/>
        </dgm:presLayoutVars>
      </dgm:prSet>
      <dgm:spPr/>
    </dgm:pt>
    <dgm:pt modelId="{3FD38906-F9B3-4458-A252-1B592CE761F0}" type="pres">
      <dgm:prSet presAssocID="{5BEE5DE3-9E77-4876-BC47-60C9C76C4A45}" presName="parTrans" presStyleLbl="sibTrans2D1" presStyleIdx="3" presStyleCnt="6"/>
      <dgm:spPr/>
    </dgm:pt>
    <dgm:pt modelId="{B8ED6421-9AA7-4911-9C93-5A890E84DF9C}" type="pres">
      <dgm:prSet presAssocID="{5BEE5DE3-9E77-4876-BC47-60C9C76C4A45}" presName="connectorText" presStyleLbl="sibTrans2D1" presStyleIdx="3" presStyleCnt="6"/>
      <dgm:spPr/>
    </dgm:pt>
    <dgm:pt modelId="{6E498356-F57D-4ED4-B263-EDF02AB98C53}" type="pres">
      <dgm:prSet presAssocID="{AE60B47B-4BEB-4024-91FE-B437C943AF78}" presName="node" presStyleLbl="node1" presStyleIdx="3" presStyleCnt="6">
        <dgm:presLayoutVars>
          <dgm:bulletEnabled val="1"/>
        </dgm:presLayoutVars>
      </dgm:prSet>
      <dgm:spPr/>
    </dgm:pt>
    <dgm:pt modelId="{A5591DFA-ADB3-4A74-89B5-7531D3564321}" type="pres">
      <dgm:prSet presAssocID="{1BA37641-EF4A-4E39-B6F7-5F60526C65EF}" presName="parTrans" presStyleLbl="sibTrans2D1" presStyleIdx="4" presStyleCnt="6"/>
      <dgm:spPr/>
    </dgm:pt>
    <dgm:pt modelId="{A9455128-24FA-4F65-B702-BE7D4305E9DB}" type="pres">
      <dgm:prSet presAssocID="{1BA37641-EF4A-4E39-B6F7-5F60526C65EF}" presName="connectorText" presStyleLbl="sibTrans2D1" presStyleIdx="4" presStyleCnt="6"/>
      <dgm:spPr/>
    </dgm:pt>
    <dgm:pt modelId="{7D8FF974-134E-4C8B-825D-240C6F67EBCD}" type="pres">
      <dgm:prSet presAssocID="{FA8F4C76-473B-4927-8364-32EE5153DB7C}" presName="node" presStyleLbl="node1" presStyleIdx="4" presStyleCnt="6">
        <dgm:presLayoutVars>
          <dgm:bulletEnabled val="1"/>
        </dgm:presLayoutVars>
      </dgm:prSet>
      <dgm:spPr/>
    </dgm:pt>
    <dgm:pt modelId="{CC1408DC-B8C6-439F-B5D5-4D6583B8F594}" type="pres">
      <dgm:prSet presAssocID="{F4510C2D-16F7-4B2A-B6E1-5632A2EBE0C6}" presName="parTrans" presStyleLbl="sibTrans2D1" presStyleIdx="5" presStyleCnt="6"/>
      <dgm:spPr/>
    </dgm:pt>
    <dgm:pt modelId="{668B8696-0891-4273-9CE3-397B71B0C902}" type="pres">
      <dgm:prSet presAssocID="{F4510C2D-16F7-4B2A-B6E1-5632A2EBE0C6}" presName="connectorText" presStyleLbl="sibTrans2D1" presStyleIdx="5" presStyleCnt="6"/>
      <dgm:spPr/>
    </dgm:pt>
    <dgm:pt modelId="{FF9017A6-0268-4B4E-8594-3F04D6D5466B}" type="pres">
      <dgm:prSet presAssocID="{A3C2E8F9-B1B4-4973-B725-DBE1EB85F3AB}" presName="node" presStyleLbl="node1" presStyleIdx="5" presStyleCnt="6">
        <dgm:presLayoutVars>
          <dgm:bulletEnabled val="1"/>
        </dgm:presLayoutVars>
      </dgm:prSet>
      <dgm:spPr/>
    </dgm:pt>
  </dgm:ptLst>
  <dgm:cxnLst>
    <dgm:cxn modelId="{5C02F805-34FB-47F8-9C07-F958B5E42DC5}" srcId="{3C259E84-8657-49DC-87A5-C2998F4312E3}" destId="{2E9AD516-7721-47B9-96DA-F9F2FFD43625}" srcOrd="1" destOrd="0" parTransId="{BA0BABD1-92AC-4C05-98D1-CAB4147326CC}" sibTransId="{B32936AC-98B0-41BD-BD65-0D6B7D119797}"/>
    <dgm:cxn modelId="{1432DD06-6DDF-4B88-8524-23E52026FA8A}" type="presOf" srcId="{420A58BF-BB50-4A48-9F78-773A6D1D1FAE}" destId="{99B99EFB-7054-4AD7-A2C6-BBDCF5D9BA98}" srcOrd="1" destOrd="0" presId="urn:microsoft.com/office/officeart/2005/8/layout/radial5"/>
    <dgm:cxn modelId="{BFBA6E0D-7BE0-4105-8A66-0D2C27D28D09}" type="presOf" srcId="{6F5A60A9-50BB-4568-9FCF-17F491223FD8}" destId="{788AD75D-F5C2-4A71-BAC2-A695B41F7BD1}" srcOrd="0" destOrd="0" presId="urn:microsoft.com/office/officeart/2005/8/layout/radial5"/>
    <dgm:cxn modelId="{2D54D823-FE6F-47E1-993B-33AA8D0D0B4A}" type="presOf" srcId="{BA0BABD1-92AC-4C05-98D1-CAB4147326CC}" destId="{C0D82CDB-F96B-4E0C-A567-2F7DEDD8D620}" srcOrd="0" destOrd="0" presId="urn:microsoft.com/office/officeart/2005/8/layout/radial5"/>
    <dgm:cxn modelId="{4FAEE423-89E6-4F7D-96FF-35DEF076C2BD}" type="presOf" srcId="{5BEE5DE3-9E77-4876-BC47-60C9C76C4A45}" destId="{B8ED6421-9AA7-4911-9C93-5A890E84DF9C}" srcOrd="1" destOrd="0" presId="urn:microsoft.com/office/officeart/2005/8/layout/radial5"/>
    <dgm:cxn modelId="{ED342226-4474-4FB0-BD55-278274528291}" type="presOf" srcId="{2E9AD516-7721-47B9-96DA-F9F2FFD43625}" destId="{9B299DE5-A7DD-4517-BA28-DCDEBD3B18C6}" srcOrd="0" destOrd="0" presId="urn:microsoft.com/office/officeart/2005/8/layout/radial5"/>
    <dgm:cxn modelId="{0EBC0A2D-4A9C-48AC-8C16-F5989E10745D}" srcId="{48E37C1A-F13D-4E17-9F06-329B9E0E39CB}" destId="{3C259E84-8657-49DC-87A5-C2998F4312E3}" srcOrd="0" destOrd="0" parTransId="{37E668A2-1181-42E6-99F4-AE435982AD27}" sibTransId="{B960BE3C-6F4D-405C-8FE6-CF0F040D21DB}"/>
    <dgm:cxn modelId="{5183F13C-4DD1-448F-A9BB-7BB6E8385E89}" type="presOf" srcId="{1BA37641-EF4A-4E39-B6F7-5F60526C65EF}" destId="{A9455128-24FA-4F65-B702-BE7D4305E9DB}" srcOrd="1" destOrd="0" presId="urn:microsoft.com/office/officeart/2005/8/layout/radial5"/>
    <dgm:cxn modelId="{27190040-3C50-4A24-B5CB-0E10AF2A8420}" type="presOf" srcId="{F4510C2D-16F7-4B2A-B6E1-5632A2EBE0C6}" destId="{668B8696-0891-4273-9CE3-397B71B0C902}" srcOrd="1" destOrd="0" presId="urn:microsoft.com/office/officeart/2005/8/layout/radial5"/>
    <dgm:cxn modelId="{D7BB1467-D568-43CF-8886-F519C3AA5EA4}" type="presOf" srcId="{420A58BF-BB50-4A48-9F78-773A6D1D1FAE}" destId="{AC69EC5C-C661-439C-8237-4A6A5D252975}" srcOrd="0" destOrd="0" presId="urn:microsoft.com/office/officeart/2005/8/layout/radial5"/>
    <dgm:cxn modelId="{CBD61E70-3DB3-4E0B-B4A6-2F135B4DFD59}" type="presOf" srcId="{ECA5E744-A952-4B76-8F9B-5E6E91374A8D}" destId="{F5C2F698-0B6B-45D7-AB09-20E607BB05C6}" srcOrd="0" destOrd="0" presId="urn:microsoft.com/office/officeart/2005/8/layout/radial5"/>
    <dgm:cxn modelId="{3971C571-026D-4FA1-B53B-2358B7A31382}" type="presOf" srcId="{AE60B47B-4BEB-4024-91FE-B437C943AF78}" destId="{6E498356-F57D-4ED4-B263-EDF02AB98C53}" srcOrd="0" destOrd="0" presId="urn:microsoft.com/office/officeart/2005/8/layout/radial5"/>
    <dgm:cxn modelId="{8C18B773-82AA-4997-BD65-A75A73BBACE6}" type="presOf" srcId="{BA0BABD1-92AC-4C05-98D1-CAB4147326CC}" destId="{2A3F22E6-75EF-4988-AFBC-E049FE6D0C4E}" srcOrd="1" destOrd="0" presId="urn:microsoft.com/office/officeart/2005/8/layout/radial5"/>
    <dgm:cxn modelId="{13BC1175-2BF1-43B2-ABB3-24C111060262}" srcId="{3C259E84-8657-49DC-87A5-C2998F4312E3}" destId="{A3C2E8F9-B1B4-4973-B725-DBE1EB85F3AB}" srcOrd="5" destOrd="0" parTransId="{F4510C2D-16F7-4B2A-B6E1-5632A2EBE0C6}" sibTransId="{02F472D6-C109-4D99-9C3E-72F12F8753B0}"/>
    <dgm:cxn modelId="{059F1177-AC6C-46F6-8751-8DD8812F3751}" type="presOf" srcId="{FA8F4C76-473B-4927-8364-32EE5153DB7C}" destId="{7D8FF974-134E-4C8B-825D-240C6F67EBCD}" srcOrd="0" destOrd="0" presId="urn:microsoft.com/office/officeart/2005/8/layout/radial5"/>
    <dgm:cxn modelId="{6935B07A-6A9C-417A-9A80-53D783B6E52C}" type="presOf" srcId="{3C259E84-8657-49DC-87A5-C2998F4312E3}" destId="{DF216C21-6FFF-4219-95EB-3FD81C755ABC}" srcOrd="0" destOrd="0" presId="urn:microsoft.com/office/officeart/2005/8/layout/radial5"/>
    <dgm:cxn modelId="{F0A3BF85-8727-470B-A3F6-F75268D2DA9F}" srcId="{3C259E84-8657-49DC-87A5-C2998F4312E3}" destId="{FA8F4C76-473B-4927-8364-32EE5153DB7C}" srcOrd="4" destOrd="0" parTransId="{1BA37641-EF4A-4E39-B6F7-5F60526C65EF}" sibTransId="{7D2CB7B6-ECEA-4EC3-92CE-2A1A6FE130A1}"/>
    <dgm:cxn modelId="{A9F42B94-5DA1-42AA-8064-B4D5F46CD1C0}" type="presOf" srcId="{A3C2E8F9-B1B4-4973-B725-DBE1EB85F3AB}" destId="{FF9017A6-0268-4B4E-8594-3F04D6D5466B}" srcOrd="0" destOrd="0" presId="urn:microsoft.com/office/officeart/2005/8/layout/radial5"/>
    <dgm:cxn modelId="{39404398-7090-446D-8FBA-95ECFC9D9CDF}" type="presOf" srcId="{F4510C2D-16F7-4B2A-B6E1-5632A2EBE0C6}" destId="{CC1408DC-B8C6-439F-B5D5-4D6583B8F594}" srcOrd="0" destOrd="0" presId="urn:microsoft.com/office/officeart/2005/8/layout/radial5"/>
    <dgm:cxn modelId="{8A286B9F-89ED-4448-BA2D-49B3775F9028}" srcId="{3C259E84-8657-49DC-87A5-C2998F4312E3}" destId="{6F5A60A9-50BB-4568-9FCF-17F491223FD8}" srcOrd="2" destOrd="0" parTransId="{8EE656BD-2950-4A0D-99F8-735A9C36020F}" sibTransId="{E014924E-8478-469D-9A08-CEA9EBDA68BE}"/>
    <dgm:cxn modelId="{FD1DB6B3-1A5B-4BED-9435-37DBB3DF17A2}" srcId="{3C259E84-8657-49DC-87A5-C2998F4312E3}" destId="{ECA5E744-A952-4B76-8F9B-5E6E91374A8D}" srcOrd="0" destOrd="0" parTransId="{420A58BF-BB50-4A48-9F78-773A6D1D1FAE}" sibTransId="{99EB3BE1-9EFC-49AA-A9C9-7EE39A332A3A}"/>
    <dgm:cxn modelId="{A3FCA4B9-D509-4B10-BE16-13031426DDFE}" type="presOf" srcId="{48E37C1A-F13D-4E17-9F06-329B9E0E39CB}" destId="{578E8321-D324-4E2B-9588-93E61BF807CF}" srcOrd="0" destOrd="0" presId="urn:microsoft.com/office/officeart/2005/8/layout/radial5"/>
    <dgm:cxn modelId="{1C5C79BB-BFA3-4900-A3A0-51B6532E8937}" type="presOf" srcId="{5BEE5DE3-9E77-4876-BC47-60C9C76C4A45}" destId="{3FD38906-F9B3-4458-A252-1B592CE761F0}" srcOrd="0" destOrd="0" presId="urn:microsoft.com/office/officeart/2005/8/layout/radial5"/>
    <dgm:cxn modelId="{637FD2D1-A830-4CAF-9FCB-458CD59F7CB1}" type="presOf" srcId="{8EE656BD-2950-4A0D-99F8-735A9C36020F}" destId="{D56D1BE9-F461-4399-A32B-840FADD3E017}" srcOrd="0" destOrd="0" presId="urn:microsoft.com/office/officeart/2005/8/layout/radial5"/>
    <dgm:cxn modelId="{317201EB-08D9-455B-9AB1-420C9AB87EF5}" srcId="{3C259E84-8657-49DC-87A5-C2998F4312E3}" destId="{AE60B47B-4BEB-4024-91FE-B437C943AF78}" srcOrd="3" destOrd="0" parTransId="{5BEE5DE3-9E77-4876-BC47-60C9C76C4A45}" sibTransId="{C2F9472D-1F5F-47A5-826C-09E986D2956F}"/>
    <dgm:cxn modelId="{8538B3F0-78F8-461A-B46D-797E5F60BD4E}" type="presOf" srcId="{8EE656BD-2950-4A0D-99F8-735A9C36020F}" destId="{9442E05C-91CD-4A62-9A5E-3C1755E2640A}" srcOrd="1" destOrd="0" presId="urn:microsoft.com/office/officeart/2005/8/layout/radial5"/>
    <dgm:cxn modelId="{5A355BF7-E6FA-4B5F-83A6-97D63A0876F7}" type="presOf" srcId="{1BA37641-EF4A-4E39-B6F7-5F60526C65EF}" destId="{A5591DFA-ADB3-4A74-89B5-7531D3564321}" srcOrd="0" destOrd="0" presId="urn:microsoft.com/office/officeart/2005/8/layout/radial5"/>
    <dgm:cxn modelId="{B613A4F3-AEF7-4A5A-9397-AD5C19D8909E}" type="presParOf" srcId="{578E8321-D324-4E2B-9588-93E61BF807CF}" destId="{DF216C21-6FFF-4219-95EB-3FD81C755ABC}" srcOrd="0" destOrd="0" presId="urn:microsoft.com/office/officeart/2005/8/layout/radial5"/>
    <dgm:cxn modelId="{80D7EB8F-A68C-4248-ABB8-1ED3B73F9F96}" type="presParOf" srcId="{578E8321-D324-4E2B-9588-93E61BF807CF}" destId="{AC69EC5C-C661-439C-8237-4A6A5D252975}" srcOrd="1" destOrd="0" presId="urn:microsoft.com/office/officeart/2005/8/layout/radial5"/>
    <dgm:cxn modelId="{E51D8C64-E950-4112-BAC2-A326AB01B14F}" type="presParOf" srcId="{AC69EC5C-C661-439C-8237-4A6A5D252975}" destId="{99B99EFB-7054-4AD7-A2C6-BBDCF5D9BA98}" srcOrd="0" destOrd="0" presId="urn:microsoft.com/office/officeart/2005/8/layout/radial5"/>
    <dgm:cxn modelId="{587C2086-6671-452B-9B69-67BA17287E69}" type="presParOf" srcId="{578E8321-D324-4E2B-9588-93E61BF807CF}" destId="{F5C2F698-0B6B-45D7-AB09-20E607BB05C6}" srcOrd="2" destOrd="0" presId="urn:microsoft.com/office/officeart/2005/8/layout/radial5"/>
    <dgm:cxn modelId="{324F3390-021F-41BD-BD38-C17E100B946F}" type="presParOf" srcId="{578E8321-D324-4E2B-9588-93E61BF807CF}" destId="{C0D82CDB-F96B-4E0C-A567-2F7DEDD8D620}" srcOrd="3" destOrd="0" presId="urn:microsoft.com/office/officeart/2005/8/layout/radial5"/>
    <dgm:cxn modelId="{55D2F0C0-3C69-4162-8BB7-30235B35FF95}" type="presParOf" srcId="{C0D82CDB-F96B-4E0C-A567-2F7DEDD8D620}" destId="{2A3F22E6-75EF-4988-AFBC-E049FE6D0C4E}" srcOrd="0" destOrd="0" presId="urn:microsoft.com/office/officeart/2005/8/layout/radial5"/>
    <dgm:cxn modelId="{5866B3A5-E839-4E98-A024-58FA2D4E267F}" type="presParOf" srcId="{578E8321-D324-4E2B-9588-93E61BF807CF}" destId="{9B299DE5-A7DD-4517-BA28-DCDEBD3B18C6}" srcOrd="4" destOrd="0" presId="urn:microsoft.com/office/officeart/2005/8/layout/radial5"/>
    <dgm:cxn modelId="{1BFB3DD3-2CA7-419A-A235-5297392560C3}" type="presParOf" srcId="{578E8321-D324-4E2B-9588-93E61BF807CF}" destId="{D56D1BE9-F461-4399-A32B-840FADD3E017}" srcOrd="5" destOrd="0" presId="urn:microsoft.com/office/officeart/2005/8/layout/radial5"/>
    <dgm:cxn modelId="{BE46947C-31C7-40BF-81F2-A6A3219A53F9}" type="presParOf" srcId="{D56D1BE9-F461-4399-A32B-840FADD3E017}" destId="{9442E05C-91CD-4A62-9A5E-3C1755E2640A}" srcOrd="0" destOrd="0" presId="urn:microsoft.com/office/officeart/2005/8/layout/radial5"/>
    <dgm:cxn modelId="{4C5BAA4C-0A55-4998-9E1D-A47EDAF7F3C2}" type="presParOf" srcId="{578E8321-D324-4E2B-9588-93E61BF807CF}" destId="{788AD75D-F5C2-4A71-BAC2-A695B41F7BD1}" srcOrd="6" destOrd="0" presId="urn:microsoft.com/office/officeart/2005/8/layout/radial5"/>
    <dgm:cxn modelId="{7C6CE746-4FE9-4010-A6B2-61C6F557E286}" type="presParOf" srcId="{578E8321-D324-4E2B-9588-93E61BF807CF}" destId="{3FD38906-F9B3-4458-A252-1B592CE761F0}" srcOrd="7" destOrd="0" presId="urn:microsoft.com/office/officeart/2005/8/layout/radial5"/>
    <dgm:cxn modelId="{911C3479-84F3-4B9B-AEA6-232024EE1F52}" type="presParOf" srcId="{3FD38906-F9B3-4458-A252-1B592CE761F0}" destId="{B8ED6421-9AA7-4911-9C93-5A890E84DF9C}" srcOrd="0" destOrd="0" presId="urn:microsoft.com/office/officeart/2005/8/layout/radial5"/>
    <dgm:cxn modelId="{D6873A07-047A-4163-9977-0D5C59068B3E}" type="presParOf" srcId="{578E8321-D324-4E2B-9588-93E61BF807CF}" destId="{6E498356-F57D-4ED4-B263-EDF02AB98C53}" srcOrd="8" destOrd="0" presId="urn:microsoft.com/office/officeart/2005/8/layout/radial5"/>
    <dgm:cxn modelId="{54E1C2F7-5C46-4305-9B58-13D0C56285E1}" type="presParOf" srcId="{578E8321-D324-4E2B-9588-93E61BF807CF}" destId="{A5591DFA-ADB3-4A74-89B5-7531D3564321}" srcOrd="9" destOrd="0" presId="urn:microsoft.com/office/officeart/2005/8/layout/radial5"/>
    <dgm:cxn modelId="{C75C3B15-AD48-4A92-A9CA-A98DF4FE2224}" type="presParOf" srcId="{A5591DFA-ADB3-4A74-89B5-7531D3564321}" destId="{A9455128-24FA-4F65-B702-BE7D4305E9DB}" srcOrd="0" destOrd="0" presId="urn:microsoft.com/office/officeart/2005/8/layout/radial5"/>
    <dgm:cxn modelId="{003F0114-7970-4627-89B4-2D54FE30652C}" type="presParOf" srcId="{578E8321-D324-4E2B-9588-93E61BF807CF}" destId="{7D8FF974-134E-4C8B-825D-240C6F67EBCD}" srcOrd="10" destOrd="0" presId="urn:microsoft.com/office/officeart/2005/8/layout/radial5"/>
    <dgm:cxn modelId="{42D149ED-567A-4548-91EE-65EB9DF2C3C3}" type="presParOf" srcId="{578E8321-D324-4E2B-9588-93E61BF807CF}" destId="{CC1408DC-B8C6-439F-B5D5-4D6583B8F594}" srcOrd="11" destOrd="0" presId="urn:microsoft.com/office/officeart/2005/8/layout/radial5"/>
    <dgm:cxn modelId="{5884A53A-DDB1-4951-9630-8E843A9587AE}" type="presParOf" srcId="{CC1408DC-B8C6-439F-B5D5-4D6583B8F594}" destId="{668B8696-0891-4273-9CE3-397B71B0C902}" srcOrd="0" destOrd="0" presId="urn:microsoft.com/office/officeart/2005/8/layout/radial5"/>
    <dgm:cxn modelId="{D3A5A1C5-5D7D-4494-AB3A-67E585A9252F}" type="presParOf" srcId="{578E8321-D324-4E2B-9588-93E61BF807CF}" destId="{FF9017A6-0268-4B4E-8594-3F04D6D5466B}" srcOrd="12" destOrd="0" presId="urn:microsoft.com/office/officeart/2005/8/layout/radial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8EBDED-4A49-4F8F-A100-38306D2E8FBE}" type="doc">
      <dgm:prSet loTypeId="urn:microsoft.com/office/officeart/2005/8/layout/radial1" loCatId="relationship" qsTypeId="urn:microsoft.com/office/officeart/2005/8/quickstyle/simple5" qsCatId="simple" csTypeId="urn:microsoft.com/office/officeart/2005/8/colors/accent2_2" csCatId="accent2" phldr="1"/>
      <dgm:spPr/>
      <dgm:t>
        <a:bodyPr/>
        <a:lstStyle/>
        <a:p>
          <a:endParaRPr lang="en-GB"/>
        </a:p>
      </dgm:t>
    </dgm:pt>
    <dgm:pt modelId="{19F04534-1EB5-4D66-9F4B-0AFEF5C2C698}">
      <dgm:prSet phldrT="[Text]"/>
      <dgm:spPr/>
      <dgm:t>
        <a:bodyPr/>
        <a:lstStyle/>
        <a:p>
          <a:r>
            <a:rPr lang="en-GB" b="1">
              <a:solidFill>
                <a:schemeClr val="tx1"/>
              </a:solidFill>
              <a:latin typeface="Arial" panose="020B0604020202020204" pitchFamily="34" charset="0"/>
              <a:cs typeface="Arial" panose="020B0604020202020204" pitchFamily="34" charset="0"/>
            </a:rPr>
            <a:t>Video meting</a:t>
          </a:r>
        </a:p>
      </dgm:t>
    </dgm:pt>
    <dgm:pt modelId="{521A2D2F-2E1C-4B99-9FA5-6177B960580C}" type="parTrans" cxnId="{A19AD204-D724-4B5B-9B5C-B93B2098693E}">
      <dgm:prSet/>
      <dgm:spPr/>
      <dgm:t>
        <a:bodyPr/>
        <a:lstStyle/>
        <a:p>
          <a:endParaRPr lang="en-GB"/>
        </a:p>
      </dgm:t>
    </dgm:pt>
    <dgm:pt modelId="{D20F8A32-6ACF-49B3-9875-EBA90143CC90}" type="sibTrans" cxnId="{A19AD204-D724-4B5B-9B5C-B93B2098693E}">
      <dgm:prSet/>
      <dgm:spPr/>
      <dgm:t>
        <a:bodyPr/>
        <a:lstStyle/>
        <a:p>
          <a:endParaRPr lang="en-GB"/>
        </a:p>
      </dgm:t>
    </dgm:pt>
    <dgm:pt modelId="{3C3061B7-C9AF-4F41-AEE4-0D5FF30963C8}">
      <dgm:prSet phldrT="[Text]"/>
      <dgm:spPr/>
      <dgm:t>
        <a:bodyPr/>
        <a:lstStyle/>
        <a:p>
          <a:pPr algn="ctr"/>
          <a:r>
            <a:rPr lang="en-GB" b="1">
              <a:solidFill>
                <a:schemeClr val="tx1"/>
              </a:solidFill>
              <a:latin typeface="Arial" panose="020B0604020202020204" pitchFamily="34" charset="0"/>
              <a:cs typeface="Arial" panose="020B0604020202020204" pitchFamily="34" charset="0"/>
            </a:rPr>
            <a:t>Increased savings </a:t>
          </a:r>
        </a:p>
      </dgm:t>
    </dgm:pt>
    <dgm:pt modelId="{7D247883-D162-424D-A025-53811E5DA5A7}" type="parTrans" cxnId="{0B7F8D44-BD70-4BDE-A862-6607AA9BD87A}">
      <dgm:prSet/>
      <dgm:spPr/>
      <dgm:t>
        <a:bodyPr/>
        <a:lstStyle/>
        <a:p>
          <a:endParaRPr lang="en-GB" b="1">
            <a:solidFill>
              <a:schemeClr val="tx1"/>
            </a:solidFill>
            <a:latin typeface="Arial" panose="020B0604020202020204" pitchFamily="34" charset="0"/>
            <a:cs typeface="Arial" panose="020B0604020202020204" pitchFamily="34" charset="0"/>
          </a:endParaRPr>
        </a:p>
      </dgm:t>
    </dgm:pt>
    <dgm:pt modelId="{F8627C22-BF4C-4AB5-9B2A-7679C2AB5772}" type="sibTrans" cxnId="{0B7F8D44-BD70-4BDE-A862-6607AA9BD87A}">
      <dgm:prSet/>
      <dgm:spPr/>
      <dgm:t>
        <a:bodyPr/>
        <a:lstStyle/>
        <a:p>
          <a:endParaRPr lang="en-GB"/>
        </a:p>
      </dgm:t>
    </dgm:pt>
    <dgm:pt modelId="{E8CF1CC6-537C-4010-9069-141EFE8EE7DC}">
      <dgm:prSet phldrT="[Text]"/>
      <dgm:spPr/>
      <dgm:t>
        <a:bodyPr/>
        <a:lstStyle/>
        <a:p>
          <a:r>
            <a:rPr lang="en-GB" b="1">
              <a:solidFill>
                <a:schemeClr val="tx1"/>
              </a:solidFill>
              <a:latin typeface="Arial" panose="020B0604020202020204" pitchFamily="34" charset="0"/>
              <a:cs typeface="Arial" panose="020B0604020202020204" pitchFamily="34" charset="0"/>
            </a:rPr>
            <a:t>Increased employees productivity</a:t>
          </a:r>
        </a:p>
      </dgm:t>
    </dgm:pt>
    <dgm:pt modelId="{1DC5629C-9F8A-4DDB-B7CC-8A37F15D25A3}" type="parTrans" cxnId="{43860693-C790-4638-9BF4-B7CCE5C791D5}">
      <dgm:prSet/>
      <dgm:spPr/>
      <dgm:t>
        <a:bodyPr/>
        <a:lstStyle/>
        <a:p>
          <a:endParaRPr lang="en-GB" b="1">
            <a:solidFill>
              <a:schemeClr val="tx1"/>
            </a:solidFill>
            <a:latin typeface="Arial" panose="020B0604020202020204" pitchFamily="34" charset="0"/>
            <a:cs typeface="Arial" panose="020B0604020202020204" pitchFamily="34" charset="0"/>
          </a:endParaRPr>
        </a:p>
      </dgm:t>
    </dgm:pt>
    <dgm:pt modelId="{4B9984A1-9AFF-42C6-A6A5-3269088572CA}" type="sibTrans" cxnId="{43860693-C790-4638-9BF4-B7CCE5C791D5}">
      <dgm:prSet/>
      <dgm:spPr/>
      <dgm:t>
        <a:bodyPr/>
        <a:lstStyle/>
        <a:p>
          <a:endParaRPr lang="en-GB"/>
        </a:p>
      </dgm:t>
    </dgm:pt>
    <dgm:pt modelId="{B8A0BAC4-0D16-43A8-AEAA-24A5DEF78788}">
      <dgm:prSet phldrT="[Text]"/>
      <dgm:spPr/>
      <dgm:t>
        <a:bodyPr/>
        <a:lstStyle/>
        <a:p>
          <a:r>
            <a:rPr lang="en-GB" b="1" i="0">
              <a:solidFill>
                <a:schemeClr val="tx1"/>
              </a:solidFill>
              <a:latin typeface="Arial" panose="020B0604020202020204" pitchFamily="34" charset="0"/>
              <a:cs typeface="Arial" panose="020B0604020202020204" pitchFamily="34" charset="0"/>
            </a:rPr>
            <a:t>File and screen-sharing capabilities</a:t>
          </a:r>
          <a:endParaRPr lang="en-GB" b="1">
            <a:solidFill>
              <a:schemeClr val="tx1"/>
            </a:solidFill>
            <a:latin typeface="Arial" panose="020B0604020202020204" pitchFamily="34" charset="0"/>
            <a:cs typeface="Arial" panose="020B0604020202020204" pitchFamily="34" charset="0"/>
          </a:endParaRPr>
        </a:p>
      </dgm:t>
    </dgm:pt>
    <dgm:pt modelId="{6184818E-25ED-4B0B-89F0-8F52965A4903}" type="parTrans" cxnId="{E2382C4B-EF1F-4CF1-B038-A25F3F49263D}">
      <dgm:prSet/>
      <dgm:spPr/>
      <dgm:t>
        <a:bodyPr/>
        <a:lstStyle/>
        <a:p>
          <a:endParaRPr lang="en-GB" b="1">
            <a:solidFill>
              <a:schemeClr val="tx1"/>
            </a:solidFill>
            <a:latin typeface="Arial" panose="020B0604020202020204" pitchFamily="34" charset="0"/>
            <a:cs typeface="Arial" panose="020B0604020202020204" pitchFamily="34" charset="0"/>
          </a:endParaRPr>
        </a:p>
      </dgm:t>
    </dgm:pt>
    <dgm:pt modelId="{35EF383A-0182-4AA4-8FD8-D5B5C5819DBA}" type="sibTrans" cxnId="{E2382C4B-EF1F-4CF1-B038-A25F3F49263D}">
      <dgm:prSet/>
      <dgm:spPr/>
      <dgm:t>
        <a:bodyPr/>
        <a:lstStyle/>
        <a:p>
          <a:endParaRPr lang="en-GB"/>
        </a:p>
      </dgm:t>
    </dgm:pt>
    <dgm:pt modelId="{FC37B136-FC07-454B-94A6-5E9E1CF59873}">
      <dgm:prSet phldrT="[Text]"/>
      <dgm:spPr/>
      <dgm:t>
        <a:bodyPr/>
        <a:lstStyle/>
        <a:p>
          <a:r>
            <a:rPr lang="en-GB" b="1" i="0">
              <a:solidFill>
                <a:schemeClr val="tx1"/>
              </a:solidFill>
              <a:latin typeface="Arial" panose="020B0604020202020204" pitchFamily="34" charset="0"/>
              <a:cs typeface="Arial" panose="020B0604020202020204" pitchFamily="34" charset="0"/>
            </a:rPr>
            <a:t>Meeting transcription services</a:t>
          </a:r>
          <a:endParaRPr lang="en-GB" b="1">
            <a:solidFill>
              <a:schemeClr val="tx1"/>
            </a:solidFill>
            <a:latin typeface="Arial" panose="020B0604020202020204" pitchFamily="34" charset="0"/>
            <a:cs typeface="Arial" panose="020B0604020202020204" pitchFamily="34" charset="0"/>
          </a:endParaRPr>
        </a:p>
      </dgm:t>
    </dgm:pt>
    <dgm:pt modelId="{D2C2F42F-3513-4C8D-98B8-D98274F6846C}" type="parTrans" cxnId="{57AC04DB-449E-43E5-A595-E163A7CBD434}">
      <dgm:prSet/>
      <dgm:spPr/>
      <dgm:t>
        <a:bodyPr/>
        <a:lstStyle/>
        <a:p>
          <a:endParaRPr lang="en-GB" b="1">
            <a:solidFill>
              <a:schemeClr val="tx1"/>
            </a:solidFill>
            <a:latin typeface="Arial" panose="020B0604020202020204" pitchFamily="34" charset="0"/>
            <a:cs typeface="Arial" panose="020B0604020202020204" pitchFamily="34" charset="0"/>
          </a:endParaRPr>
        </a:p>
      </dgm:t>
    </dgm:pt>
    <dgm:pt modelId="{996C48BA-5FCA-4519-8EBE-D4C68517C6E9}" type="sibTrans" cxnId="{57AC04DB-449E-43E5-A595-E163A7CBD434}">
      <dgm:prSet/>
      <dgm:spPr/>
      <dgm:t>
        <a:bodyPr/>
        <a:lstStyle/>
        <a:p>
          <a:endParaRPr lang="en-GB"/>
        </a:p>
      </dgm:t>
    </dgm:pt>
    <dgm:pt modelId="{8B44D4A5-6FC6-4E15-88DF-9DF59DE0DCFA}" type="pres">
      <dgm:prSet presAssocID="{D58EBDED-4A49-4F8F-A100-38306D2E8FBE}" presName="cycle" presStyleCnt="0">
        <dgm:presLayoutVars>
          <dgm:chMax val="1"/>
          <dgm:dir/>
          <dgm:animLvl val="ctr"/>
          <dgm:resizeHandles val="exact"/>
        </dgm:presLayoutVars>
      </dgm:prSet>
      <dgm:spPr/>
    </dgm:pt>
    <dgm:pt modelId="{B71B6B0B-AC81-401C-B2FE-21B682DAE2D4}" type="pres">
      <dgm:prSet presAssocID="{19F04534-1EB5-4D66-9F4B-0AFEF5C2C698}" presName="centerShape" presStyleLbl="node0" presStyleIdx="0" presStyleCnt="1" custScaleX="112864"/>
      <dgm:spPr/>
    </dgm:pt>
    <dgm:pt modelId="{14E877E5-DFAC-456B-82C2-068D9893C30D}" type="pres">
      <dgm:prSet presAssocID="{7D247883-D162-424D-A025-53811E5DA5A7}" presName="Name9" presStyleLbl="parChTrans1D2" presStyleIdx="0" presStyleCnt="4"/>
      <dgm:spPr/>
    </dgm:pt>
    <dgm:pt modelId="{644FB772-E637-4453-84CE-025B8A8A7257}" type="pres">
      <dgm:prSet presAssocID="{7D247883-D162-424D-A025-53811E5DA5A7}" presName="connTx" presStyleLbl="parChTrans1D2" presStyleIdx="0" presStyleCnt="4"/>
      <dgm:spPr/>
    </dgm:pt>
    <dgm:pt modelId="{7DC9A168-00A3-446D-8C05-3B9D131EB6D5}" type="pres">
      <dgm:prSet presAssocID="{3C3061B7-C9AF-4F41-AEE4-0D5FF30963C8}" presName="node" presStyleLbl="node1" presStyleIdx="0" presStyleCnt="4">
        <dgm:presLayoutVars>
          <dgm:bulletEnabled val="1"/>
        </dgm:presLayoutVars>
      </dgm:prSet>
      <dgm:spPr/>
    </dgm:pt>
    <dgm:pt modelId="{61862AF1-B2A9-498A-9916-ED4A8B9D69E5}" type="pres">
      <dgm:prSet presAssocID="{1DC5629C-9F8A-4DDB-B7CC-8A37F15D25A3}" presName="Name9" presStyleLbl="parChTrans1D2" presStyleIdx="1" presStyleCnt="4"/>
      <dgm:spPr/>
    </dgm:pt>
    <dgm:pt modelId="{51D8012E-50D5-41F7-893A-C078F868E28A}" type="pres">
      <dgm:prSet presAssocID="{1DC5629C-9F8A-4DDB-B7CC-8A37F15D25A3}" presName="connTx" presStyleLbl="parChTrans1D2" presStyleIdx="1" presStyleCnt="4"/>
      <dgm:spPr/>
    </dgm:pt>
    <dgm:pt modelId="{9729DAC6-8C1A-40A0-83D5-25F4CE7A8023}" type="pres">
      <dgm:prSet presAssocID="{E8CF1CC6-537C-4010-9069-141EFE8EE7DC}" presName="node" presStyleLbl="node1" presStyleIdx="1" presStyleCnt="4">
        <dgm:presLayoutVars>
          <dgm:bulletEnabled val="1"/>
        </dgm:presLayoutVars>
      </dgm:prSet>
      <dgm:spPr/>
    </dgm:pt>
    <dgm:pt modelId="{20AD3A2E-3931-49D5-BB57-86A67ABE952B}" type="pres">
      <dgm:prSet presAssocID="{6184818E-25ED-4B0B-89F0-8F52965A4903}" presName="Name9" presStyleLbl="parChTrans1D2" presStyleIdx="2" presStyleCnt="4"/>
      <dgm:spPr/>
    </dgm:pt>
    <dgm:pt modelId="{27B6FEF5-FF9F-48C7-9A1E-F8242C03081C}" type="pres">
      <dgm:prSet presAssocID="{6184818E-25ED-4B0B-89F0-8F52965A4903}" presName="connTx" presStyleLbl="parChTrans1D2" presStyleIdx="2" presStyleCnt="4"/>
      <dgm:spPr/>
    </dgm:pt>
    <dgm:pt modelId="{59FC0A3C-3E8A-4D78-89BD-0123C8E7EDBC}" type="pres">
      <dgm:prSet presAssocID="{B8A0BAC4-0D16-43A8-AEAA-24A5DEF78788}" presName="node" presStyleLbl="node1" presStyleIdx="2" presStyleCnt="4">
        <dgm:presLayoutVars>
          <dgm:bulletEnabled val="1"/>
        </dgm:presLayoutVars>
      </dgm:prSet>
      <dgm:spPr/>
    </dgm:pt>
    <dgm:pt modelId="{FE0B4FDA-3A92-4F04-9054-2E524A45DDDB}" type="pres">
      <dgm:prSet presAssocID="{D2C2F42F-3513-4C8D-98B8-D98274F6846C}" presName="Name9" presStyleLbl="parChTrans1D2" presStyleIdx="3" presStyleCnt="4"/>
      <dgm:spPr/>
    </dgm:pt>
    <dgm:pt modelId="{5E37D4F8-0587-4764-8684-1ECC35F19C45}" type="pres">
      <dgm:prSet presAssocID="{D2C2F42F-3513-4C8D-98B8-D98274F6846C}" presName="connTx" presStyleLbl="parChTrans1D2" presStyleIdx="3" presStyleCnt="4"/>
      <dgm:spPr/>
    </dgm:pt>
    <dgm:pt modelId="{47D4AA1E-43F3-454E-B105-D732B265F5EE}" type="pres">
      <dgm:prSet presAssocID="{FC37B136-FC07-454B-94A6-5E9E1CF59873}" presName="node" presStyleLbl="node1" presStyleIdx="3" presStyleCnt="4">
        <dgm:presLayoutVars>
          <dgm:bulletEnabled val="1"/>
        </dgm:presLayoutVars>
      </dgm:prSet>
      <dgm:spPr/>
    </dgm:pt>
  </dgm:ptLst>
  <dgm:cxnLst>
    <dgm:cxn modelId="{9BF16801-CA91-436D-A3EB-43BAD8B31F30}" type="presOf" srcId="{6184818E-25ED-4B0B-89F0-8F52965A4903}" destId="{20AD3A2E-3931-49D5-BB57-86A67ABE952B}" srcOrd="0" destOrd="0" presId="urn:microsoft.com/office/officeart/2005/8/layout/radial1"/>
    <dgm:cxn modelId="{A19AD204-D724-4B5B-9B5C-B93B2098693E}" srcId="{D58EBDED-4A49-4F8F-A100-38306D2E8FBE}" destId="{19F04534-1EB5-4D66-9F4B-0AFEF5C2C698}" srcOrd="0" destOrd="0" parTransId="{521A2D2F-2E1C-4B99-9FA5-6177B960580C}" sibTransId="{D20F8A32-6ACF-49B3-9875-EBA90143CC90}"/>
    <dgm:cxn modelId="{9FECBD27-1671-464B-8A78-D8B25690CA8E}" type="presOf" srcId="{6184818E-25ED-4B0B-89F0-8F52965A4903}" destId="{27B6FEF5-FF9F-48C7-9A1E-F8242C03081C}" srcOrd="1" destOrd="0" presId="urn:microsoft.com/office/officeart/2005/8/layout/radial1"/>
    <dgm:cxn modelId="{4E2E3734-5121-42F1-8710-34157B1C685A}" type="presOf" srcId="{7D247883-D162-424D-A025-53811E5DA5A7}" destId="{14E877E5-DFAC-456B-82C2-068D9893C30D}" srcOrd="0" destOrd="0" presId="urn:microsoft.com/office/officeart/2005/8/layout/radial1"/>
    <dgm:cxn modelId="{A6F09C38-AE94-4DFD-8DD4-F0B6576DD06B}" type="presOf" srcId="{19F04534-1EB5-4D66-9F4B-0AFEF5C2C698}" destId="{B71B6B0B-AC81-401C-B2FE-21B682DAE2D4}" srcOrd="0" destOrd="0" presId="urn:microsoft.com/office/officeart/2005/8/layout/radial1"/>
    <dgm:cxn modelId="{3273243B-2C0B-4558-8EF1-36654E1EC368}" type="presOf" srcId="{E8CF1CC6-537C-4010-9069-141EFE8EE7DC}" destId="{9729DAC6-8C1A-40A0-83D5-25F4CE7A8023}" srcOrd="0" destOrd="0" presId="urn:microsoft.com/office/officeart/2005/8/layout/radial1"/>
    <dgm:cxn modelId="{F491D43F-0F9B-4B7B-8807-9D3C88B375D7}" type="presOf" srcId="{1DC5629C-9F8A-4DDB-B7CC-8A37F15D25A3}" destId="{61862AF1-B2A9-498A-9916-ED4A8B9D69E5}" srcOrd="0" destOrd="0" presId="urn:microsoft.com/office/officeart/2005/8/layout/radial1"/>
    <dgm:cxn modelId="{0B7F8D44-BD70-4BDE-A862-6607AA9BD87A}" srcId="{19F04534-1EB5-4D66-9F4B-0AFEF5C2C698}" destId="{3C3061B7-C9AF-4F41-AEE4-0D5FF30963C8}" srcOrd="0" destOrd="0" parTransId="{7D247883-D162-424D-A025-53811E5DA5A7}" sibTransId="{F8627C22-BF4C-4AB5-9B2A-7679C2AB5772}"/>
    <dgm:cxn modelId="{E2382C4B-EF1F-4CF1-B038-A25F3F49263D}" srcId="{19F04534-1EB5-4D66-9F4B-0AFEF5C2C698}" destId="{B8A0BAC4-0D16-43A8-AEAA-24A5DEF78788}" srcOrd="2" destOrd="0" parTransId="{6184818E-25ED-4B0B-89F0-8F52965A4903}" sibTransId="{35EF383A-0182-4AA4-8FD8-D5B5C5819DBA}"/>
    <dgm:cxn modelId="{44CE064F-5D72-46C8-94BF-9D0BE8AB061A}" type="presOf" srcId="{B8A0BAC4-0D16-43A8-AEAA-24A5DEF78788}" destId="{59FC0A3C-3E8A-4D78-89BD-0123C8E7EDBC}" srcOrd="0" destOrd="0" presId="urn:microsoft.com/office/officeart/2005/8/layout/radial1"/>
    <dgm:cxn modelId="{B5EA1E8A-572E-464E-AEE3-92532163EE4C}" type="presOf" srcId="{D2C2F42F-3513-4C8D-98B8-D98274F6846C}" destId="{5E37D4F8-0587-4764-8684-1ECC35F19C45}" srcOrd="1" destOrd="0" presId="urn:microsoft.com/office/officeart/2005/8/layout/radial1"/>
    <dgm:cxn modelId="{5942F08B-94AF-4843-A2D3-2F34F8572042}" type="presOf" srcId="{3C3061B7-C9AF-4F41-AEE4-0D5FF30963C8}" destId="{7DC9A168-00A3-446D-8C05-3B9D131EB6D5}" srcOrd="0" destOrd="0" presId="urn:microsoft.com/office/officeart/2005/8/layout/radial1"/>
    <dgm:cxn modelId="{D2CF2C92-3A57-45C3-9DCE-882D64725788}" type="presOf" srcId="{7D247883-D162-424D-A025-53811E5DA5A7}" destId="{644FB772-E637-4453-84CE-025B8A8A7257}" srcOrd="1" destOrd="0" presId="urn:microsoft.com/office/officeart/2005/8/layout/radial1"/>
    <dgm:cxn modelId="{43860693-C790-4638-9BF4-B7CCE5C791D5}" srcId="{19F04534-1EB5-4D66-9F4B-0AFEF5C2C698}" destId="{E8CF1CC6-537C-4010-9069-141EFE8EE7DC}" srcOrd="1" destOrd="0" parTransId="{1DC5629C-9F8A-4DDB-B7CC-8A37F15D25A3}" sibTransId="{4B9984A1-9AFF-42C6-A6A5-3269088572CA}"/>
    <dgm:cxn modelId="{203DB0A0-3DEB-48D3-8C61-C11E342B16E3}" type="presOf" srcId="{1DC5629C-9F8A-4DDB-B7CC-8A37F15D25A3}" destId="{51D8012E-50D5-41F7-893A-C078F868E28A}" srcOrd="1" destOrd="0" presId="urn:microsoft.com/office/officeart/2005/8/layout/radial1"/>
    <dgm:cxn modelId="{3A449EBD-33BE-4AB9-8D10-B626DAB84CCD}" type="presOf" srcId="{D2C2F42F-3513-4C8D-98B8-D98274F6846C}" destId="{FE0B4FDA-3A92-4F04-9054-2E524A45DDDB}" srcOrd="0" destOrd="0" presId="urn:microsoft.com/office/officeart/2005/8/layout/radial1"/>
    <dgm:cxn modelId="{FDB7C4BF-F6AB-4C2A-AF94-C99A0772759B}" type="presOf" srcId="{FC37B136-FC07-454B-94A6-5E9E1CF59873}" destId="{47D4AA1E-43F3-454E-B105-D732B265F5EE}" srcOrd="0" destOrd="0" presId="urn:microsoft.com/office/officeart/2005/8/layout/radial1"/>
    <dgm:cxn modelId="{87C320DA-4423-4852-B47F-8E9ECCB22DCE}" type="presOf" srcId="{D58EBDED-4A49-4F8F-A100-38306D2E8FBE}" destId="{8B44D4A5-6FC6-4E15-88DF-9DF59DE0DCFA}" srcOrd="0" destOrd="0" presId="urn:microsoft.com/office/officeart/2005/8/layout/radial1"/>
    <dgm:cxn modelId="{57AC04DB-449E-43E5-A595-E163A7CBD434}" srcId="{19F04534-1EB5-4D66-9F4B-0AFEF5C2C698}" destId="{FC37B136-FC07-454B-94A6-5E9E1CF59873}" srcOrd="3" destOrd="0" parTransId="{D2C2F42F-3513-4C8D-98B8-D98274F6846C}" sibTransId="{996C48BA-5FCA-4519-8EBE-D4C68517C6E9}"/>
    <dgm:cxn modelId="{85C09169-1673-4F78-BAD3-52C8E65324D9}" type="presParOf" srcId="{8B44D4A5-6FC6-4E15-88DF-9DF59DE0DCFA}" destId="{B71B6B0B-AC81-401C-B2FE-21B682DAE2D4}" srcOrd="0" destOrd="0" presId="urn:microsoft.com/office/officeart/2005/8/layout/radial1"/>
    <dgm:cxn modelId="{F1A1C153-887D-4C52-B9BD-02D5894623B5}" type="presParOf" srcId="{8B44D4A5-6FC6-4E15-88DF-9DF59DE0DCFA}" destId="{14E877E5-DFAC-456B-82C2-068D9893C30D}" srcOrd="1" destOrd="0" presId="urn:microsoft.com/office/officeart/2005/8/layout/radial1"/>
    <dgm:cxn modelId="{4B2459FA-30D4-43BB-ABF4-153E261A3696}" type="presParOf" srcId="{14E877E5-DFAC-456B-82C2-068D9893C30D}" destId="{644FB772-E637-4453-84CE-025B8A8A7257}" srcOrd="0" destOrd="0" presId="urn:microsoft.com/office/officeart/2005/8/layout/radial1"/>
    <dgm:cxn modelId="{4DC47C8A-C7FC-4501-8E79-3E99295A2AC0}" type="presParOf" srcId="{8B44D4A5-6FC6-4E15-88DF-9DF59DE0DCFA}" destId="{7DC9A168-00A3-446D-8C05-3B9D131EB6D5}" srcOrd="2" destOrd="0" presId="urn:microsoft.com/office/officeart/2005/8/layout/radial1"/>
    <dgm:cxn modelId="{0CDC528E-5400-43B5-B0DC-BCC58182FD8C}" type="presParOf" srcId="{8B44D4A5-6FC6-4E15-88DF-9DF59DE0DCFA}" destId="{61862AF1-B2A9-498A-9916-ED4A8B9D69E5}" srcOrd="3" destOrd="0" presId="urn:microsoft.com/office/officeart/2005/8/layout/radial1"/>
    <dgm:cxn modelId="{E7CDEE5A-E8FB-40F3-927F-7D60E11C8993}" type="presParOf" srcId="{61862AF1-B2A9-498A-9916-ED4A8B9D69E5}" destId="{51D8012E-50D5-41F7-893A-C078F868E28A}" srcOrd="0" destOrd="0" presId="urn:microsoft.com/office/officeart/2005/8/layout/radial1"/>
    <dgm:cxn modelId="{7651827F-92B8-4662-9CD3-264CA0FF07F1}" type="presParOf" srcId="{8B44D4A5-6FC6-4E15-88DF-9DF59DE0DCFA}" destId="{9729DAC6-8C1A-40A0-83D5-25F4CE7A8023}" srcOrd="4" destOrd="0" presId="urn:microsoft.com/office/officeart/2005/8/layout/radial1"/>
    <dgm:cxn modelId="{539CAA51-988C-4340-8FF6-19B24E28A133}" type="presParOf" srcId="{8B44D4A5-6FC6-4E15-88DF-9DF59DE0DCFA}" destId="{20AD3A2E-3931-49D5-BB57-86A67ABE952B}" srcOrd="5" destOrd="0" presId="urn:microsoft.com/office/officeart/2005/8/layout/radial1"/>
    <dgm:cxn modelId="{54B7A7EC-2C61-4889-BDC4-CBB39071F98A}" type="presParOf" srcId="{20AD3A2E-3931-49D5-BB57-86A67ABE952B}" destId="{27B6FEF5-FF9F-48C7-9A1E-F8242C03081C}" srcOrd="0" destOrd="0" presId="urn:microsoft.com/office/officeart/2005/8/layout/radial1"/>
    <dgm:cxn modelId="{0D7DD60C-4B9B-4ADC-83F2-F90331B9A1A3}" type="presParOf" srcId="{8B44D4A5-6FC6-4E15-88DF-9DF59DE0DCFA}" destId="{59FC0A3C-3E8A-4D78-89BD-0123C8E7EDBC}" srcOrd="6" destOrd="0" presId="urn:microsoft.com/office/officeart/2005/8/layout/radial1"/>
    <dgm:cxn modelId="{FB09A4CA-1C9F-4080-BC59-47961EB4CC90}" type="presParOf" srcId="{8B44D4A5-6FC6-4E15-88DF-9DF59DE0DCFA}" destId="{FE0B4FDA-3A92-4F04-9054-2E524A45DDDB}" srcOrd="7" destOrd="0" presId="urn:microsoft.com/office/officeart/2005/8/layout/radial1"/>
    <dgm:cxn modelId="{B05B385C-73B4-4C0D-87E5-EB57CEE81B9C}" type="presParOf" srcId="{FE0B4FDA-3A92-4F04-9054-2E524A45DDDB}" destId="{5E37D4F8-0587-4764-8684-1ECC35F19C45}" srcOrd="0" destOrd="0" presId="urn:microsoft.com/office/officeart/2005/8/layout/radial1"/>
    <dgm:cxn modelId="{0A5CF21D-651E-47B1-B9FD-6E078940D02C}" type="presParOf" srcId="{8B44D4A5-6FC6-4E15-88DF-9DF59DE0DCFA}" destId="{47D4AA1E-43F3-454E-B105-D732B265F5EE}" srcOrd="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A9E60-47B7-433C-A43A-8CCDD9C0F27D}">
      <dsp:nvSpPr>
        <dsp:cNvPr id="0" name=""/>
        <dsp:cNvSpPr/>
      </dsp:nvSpPr>
      <dsp:spPr>
        <a:xfrm>
          <a:off x="595310" y="289454"/>
          <a:ext cx="845437" cy="845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3977CB-493B-4482-B334-8EAFB41A76FD}">
      <dsp:nvSpPr>
        <dsp:cNvPr id="0" name=""/>
        <dsp:cNvSpPr/>
      </dsp:nvSpPr>
      <dsp:spPr>
        <a:xfrm>
          <a:off x="78653" y="1546213"/>
          <a:ext cx="187875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latin typeface="Arial" panose="020B0604020202020204" pitchFamily="34" charset="0"/>
              <a:cs typeface="Arial" panose="020B0604020202020204" pitchFamily="34" charset="0"/>
            </a:rPr>
            <a:t>The term "communication barrier" is used to describe anything that prevents one from receiving or understanding messages sent to another to communicate his ideas, thoughts, or other kinds of information. (Button &amp; </a:t>
          </a:r>
          <a:r>
            <a:rPr lang="en-GB" sz="1100" kern="1200" err="1">
              <a:latin typeface="Arial" panose="020B0604020202020204" pitchFamily="34" charset="0"/>
              <a:cs typeface="Arial" panose="020B0604020202020204" pitchFamily="34" charset="0"/>
            </a:rPr>
            <a:t>Rossera</a:t>
          </a:r>
          <a:r>
            <a:rPr lang="en-GB" sz="1100" kern="1200">
              <a:latin typeface="Arial" panose="020B0604020202020204" pitchFamily="34" charset="0"/>
              <a:cs typeface="Arial" panose="020B0604020202020204" pitchFamily="34" charset="0"/>
            </a:rPr>
            <a:t>, 1990)</a:t>
          </a:r>
          <a:endParaRPr lang="en-US" sz="1100" kern="1200">
            <a:latin typeface="Arial" panose="020B0604020202020204" pitchFamily="34" charset="0"/>
            <a:cs typeface="Arial" panose="020B0604020202020204" pitchFamily="34" charset="0"/>
          </a:endParaRPr>
        </a:p>
      </dsp:txBody>
      <dsp:txXfrm>
        <a:off x="78653" y="1546213"/>
        <a:ext cx="1878750" cy="1485000"/>
      </dsp:txXfrm>
    </dsp:sp>
    <dsp:sp modelId="{E5B72F4A-B730-450A-B5F3-8C4B7AE845F6}">
      <dsp:nvSpPr>
        <dsp:cNvPr id="0" name=""/>
        <dsp:cNvSpPr/>
      </dsp:nvSpPr>
      <dsp:spPr>
        <a:xfrm>
          <a:off x="2802841" y="289454"/>
          <a:ext cx="845437" cy="845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296019-AB2A-4033-859A-2B8D7774FE09}">
      <dsp:nvSpPr>
        <dsp:cNvPr id="0" name=""/>
        <dsp:cNvSpPr/>
      </dsp:nvSpPr>
      <dsp:spPr>
        <a:xfrm>
          <a:off x="2286185" y="1546213"/>
          <a:ext cx="187875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latin typeface="Arial" panose="020B0604020202020204" pitchFamily="34" charset="0"/>
              <a:cs typeface="Arial" panose="020B0604020202020204" pitchFamily="34" charset="0"/>
            </a:rPr>
            <a:t>There are a variety of barriers to communication that prevent or interfere with those trying to convey a message. (Button &amp; Rossera, 1990)</a:t>
          </a:r>
          <a:endParaRPr lang="en-US" sz="1100" kern="1200">
            <a:latin typeface="Arial" panose="020B0604020202020204" pitchFamily="34" charset="0"/>
            <a:cs typeface="Arial" panose="020B0604020202020204" pitchFamily="34" charset="0"/>
          </a:endParaRPr>
        </a:p>
      </dsp:txBody>
      <dsp:txXfrm>
        <a:off x="2286185" y="1546213"/>
        <a:ext cx="1878750" cy="148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22CD07-F55E-4A41-8DAB-B1984939FD18}">
      <dsp:nvSpPr>
        <dsp:cNvPr id="0" name=""/>
        <dsp:cNvSpPr/>
      </dsp:nvSpPr>
      <dsp:spPr>
        <a:xfrm>
          <a:off x="4282471" y="135792"/>
          <a:ext cx="2624740" cy="170023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b="0" kern="1200">
              <a:solidFill>
                <a:schemeClr val="tx1"/>
              </a:solidFill>
            </a:rPr>
            <a:t>Body language </a:t>
          </a:r>
        </a:p>
        <a:p>
          <a:pPr marL="114300" lvl="1" indent="-114300" algn="l" defTabSz="666750">
            <a:lnSpc>
              <a:spcPct val="90000"/>
            </a:lnSpc>
            <a:spcBef>
              <a:spcPct val="0"/>
            </a:spcBef>
            <a:spcAft>
              <a:spcPct val="15000"/>
            </a:spcAft>
            <a:buChar char="•"/>
          </a:pPr>
          <a:r>
            <a:rPr lang="en-GB" sz="1500" b="0" kern="1200">
              <a:solidFill>
                <a:schemeClr val="tx1"/>
              </a:solidFill>
            </a:rPr>
            <a:t>Eye contact</a:t>
          </a:r>
        </a:p>
        <a:p>
          <a:pPr marL="114300" lvl="1" indent="-114300" algn="l" defTabSz="666750">
            <a:lnSpc>
              <a:spcPct val="90000"/>
            </a:lnSpc>
            <a:spcBef>
              <a:spcPct val="0"/>
            </a:spcBef>
            <a:spcAft>
              <a:spcPct val="15000"/>
            </a:spcAft>
            <a:buChar char="•"/>
          </a:pPr>
          <a:r>
            <a:rPr lang="en-GB" sz="1500" b="0" kern="1200">
              <a:solidFill>
                <a:schemeClr val="tx1"/>
              </a:solidFill>
            </a:rPr>
            <a:t>Facial expressions </a:t>
          </a:r>
        </a:p>
        <a:p>
          <a:pPr marL="114300" lvl="1" indent="-114300" algn="l" defTabSz="666750">
            <a:lnSpc>
              <a:spcPct val="90000"/>
            </a:lnSpc>
            <a:spcBef>
              <a:spcPct val="0"/>
            </a:spcBef>
            <a:spcAft>
              <a:spcPct val="15000"/>
            </a:spcAft>
            <a:buChar char="•"/>
          </a:pPr>
          <a:r>
            <a:rPr lang="en-GB" sz="1500" b="0" kern="1200">
              <a:solidFill>
                <a:schemeClr val="tx1"/>
              </a:solidFill>
            </a:rPr>
            <a:t>Posture </a:t>
          </a:r>
        </a:p>
      </dsp:txBody>
      <dsp:txXfrm>
        <a:off x="5107242" y="173141"/>
        <a:ext cx="1762620" cy="1200479"/>
      </dsp:txXfrm>
    </dsp:sp>
    <dsp:sp modelId="{BE50985A-C55F-42A9-BD03-F48A31BED777}">
      <dsp:nvSpPr>
        <dsp:cNvPr id="0" name=""/>
        <dsp:cNvSpPr/>
      </dsp:nvSpPr>
      <dsp:spPr>
        <a:xfrm>
          <a:off x="1099840" y="438647"/>
          <a:ext cx="2300632" cy="2300632"/>
        </a:xfrm>
        <a:prstGeom prst="pieWedg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0" kern="1200">
              <a:solidFill>
                <a:schemeClr val="tx1"/>
              </a:solidFill>
              <a:latin typeface="Calibri Light" panose="020F0302020204030204"/>
            </a:rPr>
            <a:t>Verbal communication  </a:t>
          </a:r>
          <a:endParaRPr lang="en-GB" sz="1600" b="0" kern="1200">
            <a:solidFill>
              <a:schemeClr val="tx1"/>
            </a:solidFill>
          </a:endParaRPr>
        </a:p>
      </dsp:txBody>
      <dsp:txXfrm>
        <a:off x="1773680" y="1112487"/>
        <a:ext cx="1626792" cy="1626792"/>
      </dsp:txXfrm>
    </dsp:sp>
    <dsp:sp modelId="{092DF0BA-74FF-4DCA-9787-DBD10B1271EB}">
      <dsp:nvSpPr>
        <dsp:cNvPr id="0" name=""/>
        <dsp:cNvSpPr/>
      </dsp:nvSpPr>
      <dsp:spPr>
        <a:xfrm rot="5400000">
          <a:off x="3506738" y="438647"/>
          <a:ext cx="2300632" cy="2300632"/>
        </a:xfrm>
        <a:prstGeom prst="pieWedge">
          <a:avLst/>
        </a:prstGeom>
        <a:solidFill>
          <a:schemeClr val="accent2">
            <a:hueOff val="-485121"/>
            <a:satOff val="-27976"/>
            <a:lumOff val="287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kern="1200">
              <a:solidFill>
                <a:schemeClr val="tx1"/>
              </a:solidFill>
              <a:latin typeface="Calibri Light" panose="020F0302020204030204"/>
            </a:rPr>
            <a:t>Non-verbal communication</a:t>
          </a:r>
          <a:endParaRPr lang="en-GB" sz="1600" b="0" kern="1200">
            <a:solidFill>
              <a:schemeClr val="tx1"/>
            </a:solidFill>
          </a:endParaRPr>
        </a:p>
      </dsp:txBody>
      <dsp:txXfrm rot="-5400000">
        <a:off x="3506738" y="1112487"/>
        <a:ext cx="1626792" cy="1626792"/>
      </dsp:txXfrm>
    </dsp:sp>
    <dsp:sp modelId="{DAF0FE23-6DA6-4748-88D7-C74FCA3984E1}">
      <dsp:nvSpPr>
        <dsp:cNvPr id="0" name=""/>
        <dsp:cNvSpPr/>
      </dsp:nvSpPr>
      <dsp:spPr>
        <a:xfrm rot="10800000">
          <a:off x="3506738" y="2845544"/>
          <a:ext cx="2300632" cy="2300632"/>
        </a:xfrm>
        <a:prstGeom prst="pieWedge">
          <a:avLst/>
        </a:prstGeom>
        <a:solidFill>
          <a:schemeClr val="accent2">
            <a:hueOff val="-970242"/>
            <a:satOff val="-55952"/>
            <a:lumOff val="575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kern="1200">
              <a:solidFill>
                <a:schemeClr val="tx1"/>
              </a:solidFill>
              <a:latin typeface="Calibri Light" panose="020F0302020204030204"/>
            </a:rPr>
            <a:t>Written communication</a:t>
          </a:r>
          <a:endParaRPr lang="en-GB" sz="1600" b="0" kern="1200">
            <a:solidFill>
              <a:schemeClr val="tx1"/>
            </a:solidFill>
          </a:endParaRPr>
        </a:p>
      </dsp:txBody>
      <dsp:txXfrm rot="10800000">
        <a:off x="3506738" y="2845544"/>
        <a:ext cx="1626792" cy="1626792"/>
      </dsp:txXfrm>
    </dsp:sp>
    <dsp:sp modelId="{8AC6C937-9C3B-4CC8-B115-A61EDDD4F3ED}">
      <dsp:nvSpPr>
        <dsp:cNvPr id="0" name=""/>
        <dsp:cNvSpPr/>
      </dsp:nvSpPr>
      <dsp:spPr>
        <a:xfrm rot="16200000">
          <a:off x="1099840" y="2845544"/>
          <a:ext cx="2300632" cy="2300632"/>
        </a:xfrm>
        <a:prstGeom prst="pieWedge">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a:solidFill>
                <a:schemeClr val="tx1"/>
              </a:solidFill>
            </a:rPr>
            <a:t>Digital Communication</a:t>
          </a:r>
          <a:endParaRPr lang="en-GB" sz="1600" b="0" kern="1200">
            <a:solidFill>
              <a:schemeClr val="tx1"/>
            </a:solidFill>
          </a:endParaRPr>
        </a:p>
      </dsp:txBody>
      <dsp:txXfrm rot="5400000">
        <a:off x="1773680" y="2845544"/>
        <a:ext cx="1626792" cy="1626792"/>
      </dsp:txXfrm>
    </dsp:sp>
    <dsp:sp modelId="{DDE5451A-BD2A-4797-8486-F07CF82CA27C}">
      <dsp:nvSpPr>
        <dsp:cNvPr id="0" name=""/>
        <dsp:cNvSpPr/>
      </dsp:nvSpPr>
      <dsp:spPr>
        <a:xfrm>
          <a:off x="3056441" y="2314220"/>
          <a:ext cx="794329" cy="690721"/>
        </a:xfrm>
        <a:prstGeom prst="circularArrow">
          <a:avLst/>
        </a:prstGeom>
        <a:solidFill>
          <a:schemeClr val="accent2">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A632CC5E-9494-405E-9B1E-A9EC3337EF8F}">
      <dsp:nvSpPr>
        <dsp:cNvPr id="0" name=""/>
        <dsp:cNvSpPr/>
      </dsp:nvSpPr>
      <dsp:spPr>
        <a:xfrm rot="10800000">
          <a:off x="3056441" y="2579882"/>
          <a:ext cx="794329" cy="690721"/>
        </a:xfrm>
        <a:prstGeom prst="circularArrow">
          <a:avLst/>
        </a:prstGeom>
        <a:solidFill>
          <a:schemeClr val="accent2">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374153-DE37-4E0C-A7F6-B03ABB5E0F25}">
      <dsp:nvSpPr>
        <dsp:cNvPr id="0" name=""/>
        <dsp:cNvSpPr/>
      </dsp:nvSpPr>
      <dsp:spPr>
        <a:xfrm>
          <a:off x="2510354" y="1700890"/>
          <a:ext cx="1212945" cy="1212945"/>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Oral </a:t>
          </a:r>
        </a:p>
      </dsp:txBody>
      <dsp:txXfrm>
        <a:off x="2687986" y="1878522"/>
        <a:ext cx="857681" cy="857681"/>
      </dsp:txXfrm>
    </dsp:sp>
    <dsp:sp modelId="{3920A9E4-AEA5-43C7-8186-9FAB15004A1E}">
      <dsp:nvSpPr>
        <dsp:cNvPr id="0" name=""/>
        <dsp:cNvSpPr/>
      </dsp:nvSpPr>
      <dsp:spPr>
        <a:xfrm rot="16200000">
          <a:off x="2988373" y="1259594"/>
          <a:ext cx="256908" cy="41240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026909" y="1380610"/>
        <a:ext cx="179836" cy="247441"/>
      </dsp:txXfrm>
    </dsp:sp>
    <dsp:sp modelId="{7E0F7B96-608D-478E-BDAA-BA321D41C4B2}">
      <dsp:nvSpPr>
        <dsp:cNvPr id="0" name=""/>
        <dsp:cNvSpPr/>
      </dsp:nvSpPr>
      <dsp:spPr>
        <a:xfrm>
          <a:off x="2510354" y="3212"/>
          <a:ext cx="1212945" cy="1212945"/>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Meetings</a:t>
          </a:r>
        </a:p>
      </dsp:txBody>
      <dsp:txXfrm>
        <a:off x="2687986" y="180844"/>
        <a:ext cx="857681" cy="857681"/>
      </dsp:txXfrm>
    </dsp:sp>
    <dsp:sp modelId="{3297E83C-EDA1-4F44-8032-72D309A2F73E}">
      <dsp:nvSpPr>
        <dsp:cNvPr id="0" name=""/>
        <dsp:cNvSpPr/>
      </dsp:nvSpPr>
      <dsp:spPr>
        <a:xfrm>
          <a:off x="3829941" y="2101162"/>
          <a:ext cx="256908" cy="412401"/>
        </a:xfrm>
        <a:prstGeom prst="rightArrow">
          <a:avLst>
            <a:gd name="adj1" fmla="val 60000"/>
            <a:gd name="adj2" fmla="val 50000"/>
          </a:avLst>
        </a:prstGeom>
        <a:solidFill>
          <a:schemeClr val="accent3">
            <a:hueOff val="903533"/>
            <a:satOff val="33333"/>
            <a:lumOff val="-490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829941" y="2183642"/>
        <a:ext cx="179836" cy="247441"/>
      </dsp:txXfrm>
    </dsp:sp>
    <dsp:sp modelId="{0C3A5588-87F2-4446-B73F-43273990494F}">
      <dsp:nvSpPr>
        <dsp:cNvPr id="0" name=""/>
        <dsp:cNvSpPr/>
      </dsp:nvSpPr>
      <dsp:spPr>
        <a:xfrm>
          <a:off x="4208032" y="1700890"/>
          <a:ext cx="1212945" cy="1212945"/>
        </a:xfrm>
        <a:prstGeom prst="ellipse">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Intercom</a:t>
          </a:r>
        </a:p>
      </dsp:txBody>
      <dsp:txXfrm>
        <a:off x="4385664" y="1878522"/>
        <a:ext cx="857681" cy="857681"/>
      </dsp:txXfrm>
    </dsp:sp>
    <dsp:sp modelId="{18B35561-271C-4185-8093-638F44D0E483}">
      <dsp:nvSpPr>
        <dsp:cNvPr id="0" name=""/>
        <dsp:cNvSpPr/>
      </dsp:nvSpPr>
      <dsp:spPr>
        <a:xfrm rot="5400000">
          <a:off x="2988373" y="2942730"/>
          <a:ext cx="256908" cy="412401"/>
        </a:xfrm>
        <a:prstGeom prst="rightArrow">
          <a:avLst>
            <a:gd name="adj1" fmla="val 60000"/>
            <a:gd name="adj2" fmla="val 50000"/>
          </a:avLst>
        </a:prstGeom>
        <a:solidFill>
          <a:schemeClr val="accent3">
            <a:hueOff val="1807066"/>
            <a:satOff val="66667"/>
            <a:lumOff val="-9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026909" y="2986674"/>
        <a:ext cx="179836" cy="247441"/>
      </dsp:txXfrm>
    </dsp:sp>
    <dsp:sp modelId="{B98BFA7D-DBAC-46C1-A0A2-4436485280F0}">
      <dsp:nvSpPr>
        <dsp:cNvPr id="0" name=""/>
        <dsp:cNvSpPr/>
      </dsp:nvSpPr>
      <dsp:spPr>
        <a:xfrm>
          <a:off x="2510354" y="3398568"/>
          <a:ext cx="1212945" cy="1212945"/>
        </a:xfrm>
        <a:prstGeom prst="ellipse">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Face to face discussions</a:t>
          </a:r>
        </a:p>
      </dsp:txBody>
      <dsp:txXfrm>
        <a:off x="2687986" y="3576200"/>
        <a:ext cx="857681" cy="857681"/>
      </dsp:txXfrm>
    </dsp:sp>
    <dsp:sp modelId="{5D9C25B8-F2BD-4506-9A4F-B80983FE46C6}">
      <dsp:nvSpPr>
        <dsp:cNvPr id="0" name=""/>
        <dsp:cNvSpPr/>
      </dsp:nvSpPr>
      <dsp:spPr>
        <a:xfrm rot="10800000">
          <a:off x="2146805" y="2101162"/>
          <a:ext cx="256908" cy="412401"/>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rot="10800000">
        <a:off x="2223877" y="2183642"/>
        <a:ext cx="179836" cy="247441"/>
      </dsp:txXfrm>
    </dsp:sp>
    <dsp:sp modelId="{0B39AD8F-0A73-4090-BA28-A84F5C94022B}">
      <dsp:nvSpPr>
        <dsp:cNvPr id="0" name=""/>
        <dsp:cNvSpPr/>
      </dsp:nvSpPr>
      <dsp:spPr>
        <a:xfrm>
          <a:off x="812677" y="1700890"/>
          <a:ext cx="1212945" cy="1212945"/>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Telephone</a:t>
          </a:r>
        </a:p>
      </dsp:txBody>
      <dsp:txXfrm>
        <a:off x="990309" y="1878522"/>
        <a:ext cx="857681" cy="8576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3AAE51-CB2F-4E1B-9ED5-31C33B6C7353}">
      <dsp:nvSpPr>
        <dsp:cNvPr id="0" name=""/>
        <dsp:cNvSpPr/>
      </dsp:nvSpPr>
      <dsp:spPr>
        <a:xfrm>
          <a:off x="1937118" y="1652528"/>
          <a:ext cx="1179544" cy="117954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WRITTEN</a:t>
          </a:r>
        </a:p>
      </dsp:txBody>
      <dsp:txXfrm>
        <a:off x="2109858" y="1825268"/>
        <a:ext cx="834064" cy="834064"/>
      </dsp:txXfrm>
    </dsp:sp>
    <dsp:sp modelId="{F6DBED30-DEC5-4803-9429-1CE926AFD4C5}">
      <dsp:nvSpPr>
        <dsp:cNvPr id="0" name=""/>
        <dsp:cNvSpPr/>
      </dsp:nvSpPr>
      <dsp:spPr>
        <a:xfrm rot="16200000">
          <a:off x="2402229" y="1223853"/>
          <a:ext cx="249321" cy="40104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2439627" y="1341460"/>
        <a:ext cx="174525" cy="240627"/>
      </dsp:txXfrm>
    </dsp:sp>
    <dsp:sp modelId="{2D9D90BC-3B93-4B0A-905D-C12B6A0A38CE}">
      <dsp:nvSpPr>
        <dsp:cNvPr id="0" name=""/>
        <dsp:cNvSpPr/>
      </dsp:nvSpPr>
      <dsp:spPr>
        <a:xfrm>
          <a:off x="1937118" y="2565"/>
          <a:ext cx="1179544" cy="117954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Business reports</a:t>
          </a:r>
        </a:p>
      </dsp:txBody>
      <dsp:txXfrm>
        <a:off x="2109858" y="175305"/>
        <a:ext cx="834064" cy="834064"/>
      </dsp:txXfrm>
    </dsp:sp>
    <dsp:sp modelId="{634F3D2D-A50B-4C55-A0CB-E1EBABA619BB}">
      <dsp:nvSpPr>
        <dsp:cNvPr id="0" name=""/>
        <dsp:cNvSpPr/>
      </dsp:nvSpPr>
      <dsp:spPr>
        <a:xfrm rot="19800000">
          <a:off x="3110573" y="1632815"/>
          <a:ext cx="249321" cy="401045"/>
        </a:xfrm>
        <a:prstGeom prst="rightArrow">
          <a:avLst>
            <a:gd name="adj1" fmla="val 60000"/>
            <a:gd name="adj2" fmla="val 50000"/>
          </a:avLst>
        </a:prstGeom>
        <a:solidFill>
          <a:schemeClr val="accent3">
            <a:hueOff val="542120"/>
            <a:satOff val="20000"/>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115583" y="1731723"/>
        <a:ext cx="174525" cy="240627"/>
      </dsp:txXfrm>
    </dsp:sp>
    <dsp:sp modelId="{1DB3478F-4EBE-44EA-8BE8-C616086C04D1}">
      <dsp:nvSpPr>
        <dsp:cNvPr id="0" name=""/>
        <dsp:cNvSpPr/>
      </dsp:nvSpPr>
      <dsp:spPr>
        <a:xfrm>
          <a:off x="3366028" y="827547"/>
          <a:ext cx="1179544" cy="1179544"/>
        </a:xfrm>
        <a:prstGeom prst="ellipse">
          <a:avLst/>
        </a:prstGeom>
        <a:solidFill>
          <a:schemeClr val="accent3">
            <a:hueOff val="542120"/>
            <a:satOff val="20000"/>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Minutes of meetings</a:t>
          </a:r>
        </a:p>
      </dsp:txBody>
      <dsp:txXfrm>
        <a:off x="3538768" y="1000287"/>
        <a:ext cx="834064" cy="834064"/>
      </dsp:txXfrm>
    </dsp:sp>
    <dsp:sp modelId="{C465C925-7E4B-406A-86B2-9C9858067FF1}">
      <dsp:nvSpPr>
        <dsp:cNvPr id="0" name=""/>
        <dsp:cNvSpPr/>
      </dsp:nvSpPr>
      <dsp:spPr>
        <a:xfrm rot="1800000">
          <a:off x="3110573" y="2450741"/>
          <a:ext cx="249321" cy="401045"/>
        </a:xfrm>
        <a:prstGeom prst="rightArrow">
          <a:avLst>
            <a:gd name="adj1" fmla="val 60000"/>
            <a:gd name="adj2" fmla="val 50000"/>
          </a:avLst>
        </a:prstGeom>
        <a:solidFill>
          <a:schemeClr val="accent3">
            <a:hueOff val="1084240"/>
            <a:satOff val="40000"/>
            <a:lumOff val="-588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115583" y="2512251"/>
        <a:ext cx="174525" cy="240627"/>
      </dsp:txXfrm>
    </dsp:sp>
    <dsp:sp modelId="{AF444048-F153-4366-AAEA-787A6BFB80AB}">
      <dsp:nvSpPr>
        <dsp:cNvPr id="0" name=""/>
        <dsp:cNvSpPr/>
      </dsp:nvSpPr>
      <dsp:spPr>
        <a:xfrm>
          <a:off x="3366028" y="2477510"/>
          <a:ext cx="1179544" cy="1179544"/>
        </a:xfrm>
        <a:prstGeom prst="ellipse">
          <a:avLst/>
        </a:prstGeom>
        <a:solidFill>
          <a:schemeClr val="accent3">
            <a:hueOff val="1084240"/>
            <a:satOff val="40000"/>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Electronic email</a:t>
          </a:r>
        </a:p>
      </dsp:txBody>
      <dsp:txXfrm>
        <a:off x="3538768" y="2650250"/>
        <a:ext cx="834064" cy="834064"/>
      </dsp:txXfrm>
    </dsp:sp>
    <dsp:sp modelId="{FFF41554-8F3D-4334-AC05-285A296C8701}">
      <dsp:nvSpPr>
        <dsp:cNvPr id="0" name=""/>
        <dsp:cNvSpPr/>
      </dsp:nvSpPr>
      <dsp:spPr>
        <a:xfrm rot="5400000">
          <a:off x="2402229" y="2859703"/>
          <a:ext cx="249321" cy="401045"/>
        </a:xfrm>
        <a:prstGeom prst="rightArrow">
          <a:avLst>
            <a:gd name="adj1" fmla="val 60000"/>
            <a:gd name="adj2" fmla="val 50000"/>
          </a:avLst>
        </a:prstGeom>
        <a:solidFill>
          <a:schemeClr val="accent3">
            <a:hueOff val="1626359"/>
            <a:satOff val="60000"/>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2439627" y="2902514"/>
        <a:ext cx="174525" cy="240627"/>
      </dsp:txXfrm>
    </dsp:sp>
    <dsp:sp modelId="{88575C10-08D7-419B-9FC2-B67E065BC842}">
      <dsp:nvSpPr>
        <dsp:cNvPr id="0" name=""/>
        <dsp:cNvSpPr/>
      </dsp:nvSpPr>
      <dsp:spPr>
        <a:xfrm>
          <a:off x="1937118" y="3302491"/>
          <a:ext cx="1179544" cy="1179544"/>
        </a:xfrm>
        <a:prstGeom prst="ellipse">
          <a:avLst/>
        </a:prstGeom>
        <a:solidFill>
          <a:schemeClr val="accent3">
            <a:hueOff val="1626359"/>
            <a:satOff val="60000"/>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Staff newsletters</a:t>
          </a:r>
        </a:p>
      </dsp:txBody>
      <dsp:txXfrm>
        <a:off x="2109858" y="3475231"/>
        <a:ext cx="834064" cy="834064"/>
      </dsp:txXfrm>
    </dsp:sp>
    <dsp:sp modelId="{9015E402-CD18-4F24-9704-B9F73D4E8ECA}">
      <dsp:nvSpPr>
        <dsp:cNvPr id="0" name=""/>
        <dsp:cNvSpPr/>
      </dsp:nvSpPr>
      <dsp:spPr>
        <a:xfrm rot="9000000">
          <a:off x="1693885" y="2450741"/>
          <a:ext cx="249321" cy="401045"/>
        </a:xfrm>
        <a:prstGeom prst="rightArrow">
          <a:avLst>
            <a:gd name="adj1" fmla="val 60000"/>
            <a:gd name="adj2" fmla="val 50000"/>
          </a:avLst>
        </a:prstGeom>
        <a:solidFill>
          <a:schemeClr val="accent3">
            <a:hueOff val="2168479"/>
            <a:satOff val="80000"/>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rot="10800000">
        <a:off x="1763671" y="2512251"/>
        <a:ext cx="174525" cy="240627"/>
      </dsp:txXfrm>
    </dsp:sp>
    <dsp:sp modelId="{4166C837-79A8-4493-936A-A8B7E68C28AA}">
      <dsp:nvSpPr>
        <dsp:cNvPr id="0" name=""/>
        <dsp:cNvSpPr/>
      </dsp:nvSpPr>
      <dsp:spPr>
        <a:xfrm>
          <a:off x="508208" y="2477510"/>
          <a:ext cx="1179544" cy="1179544"/>
        </a:xfrm>
        <a:prstGeom prst="ellipse">
          <a:avLst/>
        </a:prstGeom>
        <a:solidFill>
          <a:schemeClr val="accent3">
            <a:hueOff val="2168479"/>
            <a:satOff val="80000"/>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Notices - circulars</a:t>
          </a:r>
        </a:p>
      </dsp:txBody>
      <dsp:txXfrm>
        <a:off x="680948" y="2650250"/>
        <a:ext cx="834064" cy="834064"/>
      </dsp:txXfrm>
    </dsp:sp>
    <dsp:sp modelId="{FD6301B0-3810-4E7B-9153-BEF21F6ECA3D}">
      <dsp:nvSpPr>
        <dsp:cNvPr id="0" name=""/>
        <dsp:cNvSpPr/>
      </dsp:nvSpPr>
      <dsp:spPr>
        <a:xfrm rot="12600000">
          <a:off x="1693885" y="1632815"/>
          <a:ext cx="249321" cy="401045"/>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rot="10800000">
        <a:off x="1763671" y="1731723"/>
        <a:ext cx="174525" cy="240627"/>
      </dsp:txXfrm>
    </dsp:sp>
    <dsp:sp modelId="{923DAC55-2DA3-4EA6-9B98-0F8478EFA4B6}">
      <dsp:nvSpPr>
        <dsp:cNvPr id="0" name=""/>
        <dsp:cNvSpPr/>
      </dsp:nvSpPr>
      <dsp:spPr>
        <a:xfrm>
          <a:off x="508208" y="827547"/>
          <a:ext cx="1179544" cy="1179544"/>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Memorandum</a:t>
          </a:r>
        </a:p>
      </dsp:txBody>
      <dsp:txXfrm>
        <a:off x="680948" y="1000287"/>
        <a:ext cx="834064" cy="8340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4F50C8-9BE7-447D-915E-FF339B57B49D}">
      <dsp:nvSpPr>
        <dsp:cNvPr id="0" name=""/>
        <dsp:cNvSpPr/>
      </dsp:nvSpPr>
      <dsp:spPr>
        <a:xfrm>
          <a:off x="2179819" y="1736259"/>
          <a:ext cx="1238192" cy="1238192"/>
        </a:xfrm>
        <a:prstGeom prst="ellipse">
          <a:avLst/>
        </a:prstGeom>
        <a:solidFill>
          <a:schemeClr val="accent2">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Oral</a:t>
          </a:r>
        </a:p>
      </dsp:txBody>
      <dsp:txXfrm>
        <a:off x="2361148" y="1917588"/>
        <a:ext cx="875534" cy="875534"/>
      </dsp:txXfrm>
    </dsp:sp>
    <dsp:sp modelId="{157B0D8E-9CEA-4C02-8523-723E7FB3A388}">
      <dsp:nvSpPr>
        <dsp:cNvPr id="0" name=""/>
        <dsp:cNvSpPr/>
      </dsp:nvSpPr>
      <dsp:spPr>
        <a:xfrm rot="16200000">
          <a:off x="2667718" y="1285650"/>
          <a:ext cx="262395" cy="420985"/>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2707077" y="1409206"/>
        <a:ext cx="183677" cy="252591"/>
      </dsp:txXfrm>
    </dsp:sp>
    <dsp:sp modelId="{0822EB20-AE1E-4F16-9A48-A30577D0C313}">
      <dsp:nvSpPr>
        <dsp:cNvPr id="0" name=""/>
        <dsp:cNvSpPr/>
      </dsp:nvSpPr>
      <dsp:spPr>
        <a:xfrm>
          <a:off x="2179819" y="2981"/>
          <a:ext cx="1238192" cy="1238192"/>
        </a:xfrm>
        <a:prstGeom prst="ellipse">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Telephone</a:t>
          </a:r>
        </a:p>
      </dsp:txBody>
      <dsp:txXfrm>
        <a:off x="2361148" y="184310"/>
        <a:ext cx="875534" cy="875534"/>
      </dsp:txXfrm>
    </dsp:sp>
    <dsp:sp modelId="{3C03B7E4-B3C7-44BB-960D-928FF1953EBB}">
      <dsp:nvSpPr>
        <dsp:cNvPr id="0" name=""/>
        <dsp:cNvSpPr/>
      </dsp:nvSpPr>
      <dsp:spPr>
        <a:xfrm>
          <a:off x="3526930" y="2144862"/>
          <a:ext cx="262395" cy="420985"/>
        </a:xfrm>
        <a:prstGeom prst="rightArrow">
          <a:avLst>
            <a:gd name="adj1" fmla="val 60000"/>
            <a:gd name="adj2" fmla="val 50000"/>
          </a:avLst>
        </a:prstGeom>
        <a:solidFill>
          <a:schemeClr val="accent2">
            <a:shade val="90000"/>
            <a:hueOff val="-287340"/>
            <a:satOff val="204"/>
            <a:lumOff val="1605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526930" y="2229059"/>
        <a:ext cx="183677" cy="252591"/>
      </dsp:txXfrm>
    </dsp:sp>
    <dsp:sp modelId="{73CD57CB-2247-4CD9-BA0B-88CFB4AF8AB0}">
      <dsp:nvSpPr>
        <dsp:cNvPr id="0" name=""/>
        <dsp:cNvSpPr/>
      </dsp:nvSpPr>
      <dsp:spPr>
        <a:xfrm>
          <a:off x="3913097" y="1736259"/>
          <a:ext cx="1238192" cy="1238192"/>
        </a:xfrm>
        <a:prstGeom prst="ellipse">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Meetings</a:t>
          </a:r>
        </a:p>
      </dsp:txBody>
      <dsp:txXfrm>
        <a:off x="4094426" y="1917588"/>
        <a:ext cx="875534" cy="875534"/>
      </dsp:txXfrm>
    </dsp:sp>
    <dsp:sp modelId="{84928A66-D572-4F59-8134-E14A555090F8}">
      <dsp:nvSpPr>
        <dsp:cNvPr id="0" name=""/>
        <dsp:cNvSpPr/>
      </dsp:nvSpPr>
      <dsp:spPr>
        <a:xfrm rot="5400000">
          <a:off x="2667718" y="3004075"/>
          <a:ext cx="262395" cy="420985"/>
        </a:xfrm>
        <a:prstGeom prst="rightArrow">
          <a:avLst>
            <a:gd name="adj1" fmla="val 60000"/>
            <a:gd name="adj2" fmla="val 50000"/>
          </a:avLst>
        </a:prstGeom>
        <a:solidFill>
          <a:schemeClr val="accent2">
            <a:shade val="90000"/>
            <a:hueOff val="-574681"/>
            <a:satOff val="409"/>
            <a:lumOff val="321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2707077" y="3048913"/>
        <a:ext cx="183677" cy="252591"/>
      </dsp:txXfrm>
    </dsp:sp>
    <dsp:sp modelId="{25AA4F23-7CC7-4A79-95A5-4E52331C4990}">
      <dsp:nvSpPr>
        <dsp:cNvPr id="0" name=""/>
        <dsp:cNvSpPr/>
      </dsp:nvSpPr>
      <dsp:spPr>
        <a:xfrm>
          <a:off x="2179819" y="3469536"/>
          <a:ext cx="1238192" cy="1238192"/>
        </a:xfrm>
        <a:prstGeom prst="ellipse">
          <a:avLst/>
        </a:prstGeom>
        <a:solidFill>
          <a:schemeClr val="accent2">
            <a:shade val="50000"/>
            <a:hueOff val="-591173"/>
            <a:satOff val="7783"/>
            <a:lumOff val="466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Presentations</a:t>
          </a:r>
        </a:p>
      </dsp:txBody>
      <dsp:txXfrm>
        <a:off x="2361148" y="3650865"/>
        <a:ext cx="875534" cy="875534"/>
      </dsp:txXfrm>
    </dsp:sp>
    <dsp:sp modelId="{5D1E6044-8E10-44A1-9AF7-0EB701213BD1}">
      <dsp:nvSpPr>
        <dsp:cNvPr id="0" name=""/>
        <dsp:cNvSpPr/>
      </dsp:nvSpPr>
      <dsp:spPr>
        <a:xfrm rot="10800000">
          <a:off x="1808505" y="2144862"/>
          <a:ext cx="262395" cy="420985"/>
        </a:xfrm>
        <a:prstGeom prst="rightArrow">
          <a:avLst>
            <a:gd name="adj1" fmla="val 60000"/>
            <a:gd name="adj2" fmla="val 50000"/>
          </a:avLst>
        </a:prstGeom>
        <a:solidFill>
          <a:schemeClr val="accent2">
            <a:shade val="90000"/>
            <a:hueOff val="-287340"/>
            <a:satOff val="204"/>
            <a:lumOff val="1605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rot="10800000">
        <a:off x="1887223" y="2229059"/>
        <a:ext cx="183677" cy="252591"/>
      </dsp:txXfrm>
    </dsp:sp>
    <dsp:sp modelId="{E99C0007-52F6-4752-8F82-597FA118738E}">
      <dsp:nvSpPr>
        <dsp:cNvPr id="0" name=""/>
        <dsp:cNvSpPr/>
      </dsp:nvSpPr>
      <dsp:spPr>
        <a:xfrm>
          <a:off x="446542" y="1736259"/>
          <a:ext cx="1238192" cy="1238192"/>
        </a:xfrm>
        <a:prstGeom prst="ellipse">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Conference</a:t>
          </a:r>
        </a:p>
      </dsp:txBody>
      <dsp:txXfrm>
        <a:off x="627871" y="1917588"/>
        <a:ext cx="875534" cy="8755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216C21-6FFF-4219-95EB-3FD81C755ABC}">
      <dsp:nvSpPr>
        <dsp:cNvPr id="0" name=""/>
        <dsp:cNvSpPr/>
      </dsp:nvSpPr>
      <dsp:spPr>
        <a:xfrm>
          <a:off x="2162053" y="1787698"/>
          <a:ext cx="1273725" cy="1273725"/>
        </a:xfrm>
        <a:prstGeom prst="ellipse">
          <a:avLst/>
        </a:prstGeom>
        <a:solidFill>
          <a:schemeClr val="accent2">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Written </a:t>
          </a:r>
        </a:p>
      </dsp:txBody>
      <dsp:txXfrm>
        <a:off x="2348586" y="1974231"/>
        <a:ext cx="900659" cy="900659"/>
      </dsp:txXfrm>
    </dsp:sp>
    <dsp:sp modelId="{AC69EC5C-C661-439C-8237-4A6A5D252975}">
      <dsp:nvSpPr>
        <dsp:cNvPr id="0" name=""/>
        <dsp:cNvSpPr/>
      </dsp:nvSpPr>
      <dsp:spPr>
        <a:xfrm rot="16200000">
          <a:off x="2685482" y="1312631"/>
          <a:ext cx="270628" cy="433066"/>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2726076" y="1439838"/>
        <a:ext cx="189440" cy="259840"/>
      </dsp:txXfrm>
    </dsp:sp>
    <dsp:sp modelId="{F5C2F698-0B6B-45D7-AB09-20E607BB05C6}">
      <dsp:nvSpPr>
        <dsp:cNvPr id="0" name=""/>
        <dsp:cNvSpPr/>
      </dsp:nvSpPr>
      <dsp:spPr>
        <a:xfrm>
          <a:off x="2162053" y="3353"/>
          <a:ext cx="1273725" cy="1273725"/>
        </a:xfrm>
        <a:prstGeom prst="ellipse">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Media</a:t>
          </a:r>
        </a:p>
      </dsp:txBody>
      <dsp:txXfrm>
        <a:off x="2348586" y="189886"/>
        <a:ext cx="900659" cy="900659"/>
      </dsp:txXfrm>
    </dsp:sp>
    <dsp:sp modelId="{C0D82CDB-F96B-4E0C-A567-2F7DEDD8D620}">
      <dsp:nvSpPr>
        <dsp:cNvPr id="0" name=""/>
        <dsp:cNvSpPr/>
      </dsp:nvSpPr>
      <dsp:spPr>
        <a:xfrm rot="19800000">
          <a:off x="3429612" y="1765771"/>
          <a:ext cx="270628" cy="433066"/>
        </a:xfrm>
        <a:prstGeom prst="rightArrow">
          <a:avLst>
            <a:gd name="adj1" fmla="val 60000"/>
            <a:gd name="adj2" fmla="val 50000"/>
          </a:avLst>
        </a:prstGeom>
        <a:solidFill>
          <a:schemeClr val="accent2">
            <a:shade val="90000"/>
            <a:hueOff val="-114936"/>
            <a:satOff val="82"/>
            <a:lumOff val="642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435051" y="1872681"/>
        <a:ext cx="189440" cy="259840"/>
      </dsp:txXfrm>
    </dsp:sp>
    <dsp:sp modelId="{9B299DE5-A7DD-4517-BA28-DCDEBD3B18C6}">
      <dsp:nvSpPr>
        <dsp:cNvPr id="0" name=""/>
        <dsp:cNvSpPr/>
      </dsp:nvSpPr>
      <dsp:spPr>
        <a:xfrm>
          <a:off x="3707340" y="895526"/>
          <a:ext cx="1273725" cy="1273725"/>
        </a:xfrm>
        <a:prstGeom prst="ellipse">
          <a:avLst/>
        </a:prstGeom>
        <a:solidFill>
          <a:schemeClr val="accent2">
            <a:alpha val="90000"/>
            <a:hueOff val="0"/>
            <a:satOff val="0"/>
            <a:lumOff val="0"/>
            <a:alphaOff val="-8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Business letters</a:t>
          </a:r>
        </a:p>
      </dsp:txBody>
      <dsp:txXfrm>
        <a:off x="3893873" y="1082059"/>
        <a:ext cx="900659" cy="900659"/>
      </dsp:txXfrm>
    </dsp:sp>
    <dsp:sp modelId="{D56D1BE9-F461-4399-A32B-840FADD3E017}">
      <dsp:nvSpPr>
        <dsp:cNvPr id="0" name=""/>
        <dsp:cNvSpPr/>
      </dsp:nvSpPr>
      <dsp:spPr>
        <a:xfrm rot="1800000">
          <a:off x="3429612" y="2650284"/>
          <a:ext cx="270628" cy="433066"/>
        </a:xfrm>
        <a:prstGeom prst="rightArrow">
          <a:avLst>
            <a:gd name="adj1" fmla="val 60000"/>
            <a:gd name="adj2" fmla="val 50000"/>
          </a:avLst>
        </a:prstGeom>
        <a:solidFill>
          <a:schemeClr val="accent2">
            <a:shade val="90000"/>
            <a:hueOff val="-229872"/>
            <a:satOff val="164"/>
            <a:lumOff val="1284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435051" y="2716600"/>
        <a:ext cx="189440" cy="259840"/>
      </dsp:txXfrm>
    </dsp:sp>
    <dsp:sp modelId="{788AD75D-F5C2-4A71-BAC2-A695B41F7BD1}">
      <dsp:nvSpPr>
        <dsp:cNvPr id="0" name=""/>
        <dsp:cNvSpPr/>
      </dsp:nvSpPr>
      <dsp:spPr>
        <a:xfrm>
          <a:off x="3707340" y="2679870"/>
          <a:ext cx="1273725" cy="1273725"/>
        </a:xfrm>
        <a:prstGeom prst="ellipse">
          <a:avLst/>
        </a:prstGeom>
        <a:solidFill>
          <a:schemeClr val="accent2">
            <a:alpha val="90000"/>
            <a:hueOff val="0"/>
            <a:satOff val="0"/>
            <a:lumOff val="0"/>
            <a:alphaOff val="-16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Electronic mail</a:t>
          </a:r>
        </a:p>
      </dsp:txBody>
      <dsp:txXfrm>
        <a:off x="3893873" y="2866403"/>
        <a:ext cx="900659" cy="900659"/>
      </dsp:txXfrm>
    </dsp:sp>
    <dsp:sp modelId="{3FD38906-F9B3-4458-A252-1B592CE761F0}">
      <dsp:nvSpPr>
        <dsp:cNvPr id="0" name=""/>
        <dsp:cNvSpPr/>
      </dsp:nvSpPr>
      <dsp:spPr>
        <a:xfrm rot="5400000">
          <a:off x="2663601" y="3092540"/>
          <a:ext cx="270628" cy="433066"/>
        </a:xfrm>
        <a:prstGeom prst="rightArrow">
          <a:avLst>
            <a:gd name="adj1" fmla="val 60000"/>
            <a:gd name="adj2" fmla="val 50000"/>
          </a:avLst>
        </a:prstGeom>
        <a:solidFill>
          <a:schemeClr val="accent2">
            <a:shade val="90000"/>
            <a:hueOff val="-344809"/>
            <a:satOff val="245"/>
            <a:lumOff val="1926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2704195" y="3138559"/>
        <a:ext cx="189440" cy="259840"/>
      </dsp:txXfrm>
    </dsp:sp>
    <dsp:sp modelId="{6E498356-F57D-4ED4-B263-EDF02AB98C53}">
      <dsp:nvSpPr>
        <dsp:cNvPr id="0" name=""/>
        <dsp:cNvSpPr/>
      </dsp:nvSpPr>
      <dsp:spPr>
        <a:xfrm>
          <a:off x="2162053" y="3572042"/>
          <a:ext cx="1273725" cy="1273725"/>
        </a:xfrm>
        <a:prstGeom prst="ellipse">
          <a:avLst/>
        </a:prstGeom>
        <a:solidFill>
          <a:schemeClr val="accent2">
            <a:alpha val="90000"/>
            <a:hueOff val="0"/>
            <a:satOff val="0"/>
            <a:lumOff val="0"/>
            <a:alphaOff val="-24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Advertisment</a:t>
          </a:r>
        </a:p>
      </dsp:txBody>
      <dsp:txXfrm>
        <a:off x="2348586" y="3758575"/>
        <a:ext cx="900659" cy="900659"/>
      </dsp:txXfrm>
    </dsp:sp>
    <dsp:sp modelId="{A5591DFA-ADB3-4A74-89B5-7531D3564321}">
      <dsp:nvSpPr>
        <dsp:cNvPr id="0" name=""/>
        <dsp:cNvSpPr/>
      </dsp:nvSpPr>
      <dsp:spPr>
        <a:xfrm rot="9000000">
          <a:off x="1897591" y="2650284"/>
          <a:ext cx="270628" cy="433066"/>
        </a:xfrm>
        <a:prstGeom prst="rightArrow">
          <a:avLst>
            <a:gd name="adj1" fmla="val 60000"/>
            <a:gd name="adj2" fmla="val 50000"/>
          </a:avLst>
        </a:prstGeom>
        <a:solidFill>
          <a:schemeClr val="accent2">
            <a:shade val="90000"/>
            <a:hueOff val="-459745"/>
            <a:satOff val="327"/>
            <a:lumOff val="256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rot="10800000">
        <a:off x="1973340" y="2716600"/>
        <a:ext cx="189440" cy="259840"/>
      </dsp:txXfrm>
    </dsp:sp>
    <dsp:sp modelId="{7D8FF974-134E-4C8B-825D-240C6F67EBCD}">
      <dsp:nvSpPr>
        <dsp:cNvPr id="0" name=""/>
        <dsp:cNvSpPr/>
      </dsp:nvSpPr>
      <dsp:spPr>
        <a:xfrm>
          <a:off x="616765" y="2679870"/>
          <a:ext cx="1273725" cy="1273725"/>
        </a:xfrm>
        <a:prstGeom prst="ellipse">
          <a:avLst/>
        </a:prstGeom>
        <a:solidFill>
          <a:schemeClr val="accent2">
            <a:alpha val="90000"/>
            <a:hueOff val="0"/>
            <a:satOff val="0"/>
            <a:lumOff val="0"/>
            <a:alphaOff val="-32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Brochure</a:t>
          </a:r>
        </a:p>
      </dsp:txBody>
      <dsp:txXfrm>
        <a:off x="803298" y="2866403"/>
        <a:ext cx="900659" cy="900659"/>
      </dsp:txXfrm>
    </dsp:sp>
    <dsp:sp modelId="{CC1408DC-B8C6-439F-B5D5-4D6583B8F594}">
      <dsp:nvSpPr>
        <dsp:cNvPr id="0" name=""/>
        <dsp:cNvSpPr/>
      </dsp:nvSpPr>
      <dsp:spPr>
        <a:xfrm rot="12600000">
          <a:off x="1897591" y="1765771"/>
          <a:ext cx="270628" cy="433066"/>
        </a:xfrm>
        <a:prstGeom prst="rightArrow">
          <a:avLst>
            <a:gd name="adj1" fmla="val 60000"/>
            <a:gd name="adj2" fmla="val 50000"/>
          </a:avLst>
        </a:prstGeom>
        <a:solidFill>
          <a:schemeClr val="accent2">
            <a:shade val="90000"/>
            <a:hueOff val="-574681"/>
            <a:satOff val="409"/>
            <a:lumOff val="321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rot="10800000">
        <a:off x="1973340" y="1872681"/>
        <a:ext cx="189440" cy="259840"/>
      </dsp:txXfrm>
    </dsp:sp>
    <dsp:sp modelId="{FF9017A6-0268-4B4E-8594-3F04D6D5466B}">
      <dsp:nvSpPr>
        <dsp:cNvPr id="0" name=""/>
        <dsp:cNvSpPr/>
      </dsp:nvSpPr>
      <dsp:spPr>
        <a:xfrm>
          <a:off x="616765" y="895526"/>
          <a:ext cx="1273725" cy="1273725"/>
        </a:xfrm>
        <a:prstGeom prst="ellipse">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Press release</a:t>
          </a:r>
        </a:p>
      </dsp:txBody>
      <dsp:txXfrm>
        <a:off x="803298" y="1082059"/>
        <a:ext cx="900659" cy="9006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1B6B0B-AC81-401C-B2FE-21B682DAE2D4}">
      <dsp:nvSpPr>
        <dsp:cNvPr id="0" name=""/>
        <dsp:cNvSpPr/>
      </dsp:nvSpPr>
      <dsp:spPr>
        <a:xfrm>
          <a:off x="3006033" y="1699601"/>
          <a:ext cx="1458227" cy="129202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latin typeface="Arial" panose="020B0604020202020204" pitchFamily="34" charset="0"/>
              <a:cs typeface="Arial" panose="020B0604020202020204" pitchFamily="34" charset="0"/>
            </a:rPr>
            <a:t>Video meting</a:t>
          </a:r>
        </a:p>
      </dsp:txBody>
      <dsp:txXfrm>
        <a:off x="3219585" y="1888813"/>
        <a:ext cx="1031123" cy="913597"/>
      </dsp:txXfrm>
    </dsp:sp>
    <dsp:sp modelId="{14E877E5-DFAC-456B-82C2-068D9893C30D}">
      <dsp:nvSpPr>
        <dsp:cNvPr id="0" name=""/>
        <dsp:cNvSpPr/>
      </dsp:nvSpPr>
      <dsp:spPr>
        <a:xfrm rot="16200000">
          <a:off x="3539854" y="1488743"/>
          <a:ext cx="390584" cy="31131"/>
        </a:xfrm>
        <a:custGeom>
          <a:avLst/>
          <a:gdLst/>
          <a:ahLst/>
          <a:cxnLst/>
          <a:rect l="0" t="0" r="0" b="0"/>
          <a:pathLst>
            <a:path>
              <a:moveTo>
                <a:pt x="0" y="15565"/>
              </a:moveTo>
              <a:lnTo>
                <a:pt x="390584" y="15565"/>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solidFill>
              <a:schemeClr val="tx1"/>
            </a:solidFill>
            <a:latin typeface="Arial" panose="020B0604020202020204" pitchFamily="34" charset="0"/>
            <a:cs typeface="Arial" panose="020B0604020202020204" pitchFamily="34" charset="0"/>
          </a:endParaRPr>
        </a:p>
      </dsp:txBody>
      <dsp:txXfrm>
        <a:off x="3725382" y="1494545"/>
        <a:ext cx="19529" cy="19529"/>
      </dsp:txXfrm>
    </dsp:sp>
    <dsp:sp modelId="{7DC9A168-00A3-446D-8C05-3B9D131EB6D5}">
      <dsp:nvSpPr>
        <dsp:cNvPr id="0" name=""/>
        <dsp:cNvSpPr/>
      </dsp:nvSpPr>
      <dsp:spPr>
        <a:xfrm>
          <a:off x="3089136" y="16996"/>
          <a:ext cx="1292021" cy="129202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a:solidFill>
                <a:schemeClr val="tx1"/>
              </a:solidFill>
              <a:latin typeface="Arial" panose="020B0604020202020204" pitchFamily="34" charset="0"/>
              <a:cs typeface="Arial" panose="020B0604020202020204" pitchFamily="34" charset="0"/>
            </a:rPr>
            <a:t>Increased savings </a:t>
          </a:r>
        </a:p>
      </dsp:txBody>
      <dsp:txXfrm>
        <a:off x="3278348" y="206208"/>
        <a:ext cx="913597" cy="913597"/>
      </dsp:txXfrm>
    </dsp:sp>
    <dsp:sp modelId="{61862AF1-B2A9-498A-9916-ED4A8B9D69E5}">
      <dsp:nvSpPr>
        <dsp:cNvPr id="0" name=""/>
        <dsp:cNvSpPr/>
      </dsp:nvSpPr>
      <dsp:spPr>
        <a:xfrm>
          <a:off x="4464260" y="2330046"/>
          <a:ext cx="307481" cy="31131"/>
        </a:xfrm>
        <a:custGeom>
          <a:avLst/>
          <a:gdLst/>
          <a:ahLst/>
          <a:cxnLst/>
          <a:rect l="0" t="0" r="0" b="0"/>
          <a:pathLst>
            <a:path>
              <a:moveTo>
                <a:pt x="0" y="15565"/>
              </a:moveTo>
              <a:lnTo>
                <a:pt x="307481" y="15565"/>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solidFill>
              <a:schemeClr val="tx1"/>
            </a:solidFill>
            <a:latin typeface="Arial" panose="020B0604020202020204" pitchFamily="34" charset="0"/>
            <a:cs typeface="Arial" panose="020B0604020202020204" pitchFamily="34" charset="0"/>
          </a:endParaRPr>
        </a:p>
      </dsp:txBody>
      <dsp:txXfrm>
        <a:off x="4610314" y="2337925"/>
        <a:ext cx="15374" cy="15374"/>
      </dsp:txXfrm>
    </dsp:sp>
    <dsp:sp modelId="{9729DAC6-8C1A-40A0-83D5-25F4CE7A8023}">
      <dsp:nvSpPr>
        <dsp:cNvPr id="0" name=""/>
        <dsp:cNvSpPr/>
      </dsp:nvSpPr>
      <dsp:spPr>
        <a:xfrm>
          <a:off x="4771741" y="1699601"/>
          <a:ext cx="1292021" cy="129202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a:solidFill>
                <a:schemeClr val="tx1"/>
              </a:solidFill>
              <a:latin typeface="Arial" panose="020B0604020202020204" pitchFamily="34" charset="0"/>
              <a:cs typeface="Arial" panose="020B0604020202020204" pitchFamily="34" charset="0"/>
            </a:rPr>
            <a:t>Increased employees productivity</a:t>
          </a:r>
        </a:p>
      </dsp:txBody>
      <dsp:txXfrm>
        <a:off x="4960953" y="1888813"/>
        <a:ext cx="913597" cy="913597"/>
      </dsp:txXfrm>
    </dsp:sp>
    <dsp:sp modelId="{20AD3A2E-3931-49D5-BB57-86A67ABE952B}">
      <dsp:nvSpPr>
        <dsp:cNvPr id="0" name=""/>
        <dsp:cNvSpPr/>
      </dsp:nvSpPr>
      <dsp:spPr>
        <a:xfrm rot="5400000">
          <a:off x="3539854" y="3171349"/>
          <a:ext cx="390584" cy="31131"/>
        </a:xfrm>
        <a:custGeom>
          <a:avLst/>
          <a:gdLst/>
          <a:ahLst/>
          <a:cxnLst/>
          <a:rect l="0" t="0" r="0" b="0"/>
          <a:pathLst>
            <a:path>
              <a:moveTo>
                <a:pt x="0" y="15565"/>
              </a:moveTo>
              <a:lnTo>
                <a:pt x="390584" y="15565"/>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solidFill>
              <a:schemeClr val="tx1"/>
            </a:solidFill>
            <a:latin typeface="Arial" panose="020B0604020202020204" pitchFamily="34" charset="0"/>
            <a:cs typeface="Arial" panose="020B0604020202020204" pitchFamily="34" charset="0"/>
          </a:endParaRPr>
        </a:p>
      </dsp:txBody>
      <dsp:txXfrm>
        <a:off x="3725382" y="3177150"/>
        <a:ext cx="19529" cy="19529"/>
      </dsp:txXfrm>
    </dsp:sp>
    <dsp:sp modelId="{59FC0A3C-3E8A-4D78-89BD-0123C8E7EDBC}">
      <dsp:nvSpPr>
        <dsp:cNvPr id="0" name=""/>
        <dsp:cNvSpPr/>
      </dsp:nvSpPr>
      <dsp:spPr>
        <a:xfrm>
          <a:off x="3089136" y="3382207"/>
          <a:ext cx="1292021" cy="129202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i="0" kern="1200">
              <a:solidFill>
                <a:schemeClr val="tx1"/>
              </a:solidFill>
              <a:latin typeface="Arial" panose="020B0604020202020204" pitchFamily="34" charset="0"/>
              <a:cs typeface="Arial" panose="020B0604020202020204" pitchFamily="34" charset="0"/>
            </a:rPr>
            <a:t>File and screen-sharing capabilities</a:t>
          </a:r>
          <a:endParaRPr lang="en-GB" sz="1100" b="1" kern="1200">
            <a:solidFill>
              <a:schemeClr val="tx1"/>
            </a:solidFill>
            <a:latin typeface="Arial" panose="020B0604020202020204" pitchFamily="34" charset="0"/>
            <a:cs typeface="Arial" panose="020B0604020202020204" pitchFamily="34" charset="0"/>
          </a:endParaRPr>
        </a:p>
      </dsp:txBody>
      <dsp:txXfrm>
        <a:off x="3278348" y="3571419"/>
        <a:ext cx="913597" cy="913597"/>
      </dsp:txXfrm>
    </dsp:sp>
    <dsp:sp modelId="{FE0B4FDA-3A92-4F04-9054-2E524A45DDDB}">
      <dsp:nvSpPr>
        <dsp:cNvPr id="0" name=""/>
        <dsp:cNvSpPr/>
      </dsp:nvSpPr>
      <dsp:spPr>
        <a:xfrm rot="10800000">
          <a:off x="2698552" y="2330046"/>
          <a:ext cx="307481" cy="31131"/>
        </a:xfrm>
        <a:custGeom>
          <a:avLst/>
          <a:gdLst/>
          <a:ahLst/>
          <a:cxnLst/>
          <a:rect l="0" t="0" r="0" b="0"/>
          <a:pathLst>
            <a:path>
              <a:moveTo>
                <a:pt x="0" y="15565"/>
              </a:moveTo>
              <a:lnTo>
                <a:pt x="307481" y="15565"/>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solidFill>
              <a:schemeClr val="tx1"/>
            </a:solidFill>
            <a:latin typeface="Arial" panose="020B0604020202020204" pitchFamily="34" charset="0"/>
            <a:cs typeface="Arial" panose="020B0604020202020204" pitchFamily="34" charset="0"/>
          </a:endParaRPr>
        </a:p>
      </dsp:txBody>
      <dsp:txXfrm rot="10800000">
        <a:off x="2844605" y="2337925"/>
        <a:ext cx="15374" cy="15374"/>
      </dsp:txXfrm>
    </dsp:sp>
    <dsp:sp modelId="{47D4AA1E-43F3-454E-B105-D732B265F5EE}">
      <dsp:nvSpPr>
        <dsp:cNvPr id="0" name=""/>
        <dsp:cNvSpPr/>
      </dsp:nvSpPr>
      <dsp:spPr>
        <a:xfrm>
          <a:off x="1406530" y="1699601"/>
          <a:ext cx="1292021" cy="129202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i="0" kern="1200">
              <a:solidFill>
                <a:schemeClr val="tx1"/>
              </a:solidFill>
              <a:latin typeface="Arial" panose="020B0604020202020204" pitchFamily="34" charset="0"/>
              <a:cs typeface="Arial" panose="020B0604020202020204" pitchFamily="34" charset="0"/>
            </a:rPr>
            <a:t>Meeting transcription services</a:t>
          </a:r>
          <a:endParaRPr lang="en-GB" sz="1100" b="1" kern="1200">
            <a:solidFill>
              <a:schemeClr val="tx1"/>
            </a:solidFill>
            <a:latin typeface="Arial" panose="020B0604020202020204" pitchFamily="34" charset="0"/>
            <a:cs typeface="Arial" panose="020B0604020202020204" pitchFamily="34" charset="0"/>
          </a:endParaRPr>
        </a:p>
      </dsp:txBody>
      <dsp:txXfrm>
        <a:off x="1595742" y="1888813"/>
        <a:ext cx="913597" cy="91359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3.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B8D519-343A-45E8-8928-E8FD99FBC4EA}" type="datetimeFigureOut">
              <a:rPr lang="en-GB" smtClean="0"/>
              <a:t>13/11/2022</a:t>
            </a:fld>
            <a:endParaRPr lang="en-GB"/>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EDAA8D-D7B1-40C2-9E5D-DCF473215227}" type="slidenum">
              <a:rPr lang="en-GB" smtClean="0"/>
              <a:t>‹#›</a:t>
            </a:fld>
            <a:endParaRPr lang="en-GB"/>
          </a:p>
        </p:txBody>
      </p:sp>
    </p:spTree>
    <p:extLst>
      <p:ext uri="{BB962C8B-B14F-4D97-AF65-F5344CB8AC3E}">
        <p14:creationId xmlns:p14="http://schemas.microsoft.com/office/powerpoint/2010/main" val="1872846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en-GB"/>
          </a:p>
        </p:txBody>
      </p:sp>
      <p:sp>
        <p:nvSpPr>
          <p:cNvPr id="4" name="Substituent număr diapozitiv 3"/>
          <p:cNvSpPr>
            <a:spLocks noGrp="1"/>
          </p:cNvSpPr>
          <p:nvPr>
            <p:ph type="sldNum" sz="quarter" idx="5"/>
          </p:nvPr>
        </p:nvSpPr>
        <p:spPr/>
        <p:txBody>
          <a:bodyPr/>
          <a:lstStyle/>
          <a:p>
            <a:fld id="{75EDAA8D-D7B1-40C2-9E5D-DCF473215227}" type="slidenum">
              <a:rPr lang="en-GB" smtClean="0"/>
              <a:t>11</a:t>
            </a:fld>
            <a:endParaRPr lang="en-GB"/>
          </a:p>
        </p:txBody>
      </p:sp>
    </p:spTree>
    <p:extLst>
      <p:ext uri="{BB962C8B-B14F-4D97-AF65-F5344CB8AC3E}">
        <p14:creationId xmlns:p14="http://schemas.microsoft.com/office/powerpoint/2010/main" val="4215648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GB"/>
              <a:t>Solutions for a good communication in Amazon case study.</a:t>
            </a:r>
          </a:p>
        </p:txBody>
      </p:sp>
      <p:sp>
        <p:nvSpPr>
          <p:cNvPr id="4" name="Substituent număr diapozitiv 3"/>
          <p:cNvSpPr>
            <a:spLocks noGrp="1"/>
          </p:cNvSpPr>
          <p:nvPr>
            <p:ph type="sldNum" sz="quarter" idx="5"/>
          </p:nvPr>
        </p:nvSpPr>
        <p:spPr/>
        <p:txBody>
          <a:bodyPr/>
          <a:lstStyle/>
          <a:p>
            <a:fld id="{75EDAA8D-D7B1-40C2-9E5D-DCF473215227}" type="slidenum">
              <a:rPr lang="en-GB" smtClean="0"/>
              <a:t>12</a:t>
            </a:fld>
            <a:endParaRPr lang="en-GB"/>
          </a:p>
        </p:txBody>
      </p:sp>
    </p:spTree>
    <p:extLst>
      <p:ext uri="{BB962C8B-B14F-4D97-AF65-F5344CB8AC3E}">
        <p14:creationId xmlns:p14="http://schemas.microsoft.com/office/powerpoint/2010/main" val="1070388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en-GB"/>
          </a:p>
        </p:txBody>
      </p:sp>
      <p:sp>
        <p:nvSpPr>
          <p:cNvPr id="4" name="Substituent număr diapozitiv 3"/>
          <p:cNvSpPr>
            <a:spLocks noGrp="1"/>
          </p:cNvSpPr>
          <p:nvPr>
            <p:ph type="sldNum" sz="quarter" idx="5"/>
          </p:nvPr>
        </p:nvSpPr>
        <p:spPr/>
        <p:txBody>
          <a:bodyPr/>
          <a:lstStyle/>
          <a:p>
            <a:fld id="{75EDAA8D-D7B1-40C2-9E5D-DCF473215227}" type="slidenum">
              <a:rPr lang="en-GB" smtClean="0"/>
              <a:t>15</a:t>
            </a:fld>
            <a:endParaRPr lang="en-GB"/>
          </a:p>
        </p:txBody>
      </p:sp>
    </p:spTree>
    <p:extLst>
      <p:ext uri="{BB962C8B-B14F-4D97-AF65-F5344CB8AC3E}">
        <p14:creationId xmlns:p14="http://schemas.microsoft.com/office/powerpoint/2010/main" val="2666165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en-GB"/>
          </a:p>
        </p:txBody>
      </p:sp>
      <p:sp>
        <p:nvSpPr>
          <p:cNvPr id="4" name="Substituent număr diapozitiv 3"/>
          <p:cNvSpPr>
            <a:spLocks noGrp="1"/>
          </p:cNvSpPr>
          <p:nvPr>
            <p:ph type="sldNum" sz="quarter" idx="5"/>
          </p:nvPr>
        </p:nvSpPr>
        <p:spPr/>
        <p:txBody>
          <a:bodyPr/>
          <a:lstStyle/>
          <a:p>
            <a:fld id="{75EDAA8D-D7B1-40C2-9E5D-DCF473215227}" type="slidenum">
              <a:rPr lang="en-GB" smtClean="0"/>
              <a:t>18</a:t>
            </a:fld>
            <a:endParaRPr lang="en-GB"/>
          </a:p>
        </p:txBody>
      </p:sp>
    </p:spTree>
    <p:extLst>
      <p:ext uri="{BB962C8B-B14F-4D97-AF65-F5344CB8AC3E}">
        <p14:creationId xmlns:p14="http://schemas.microsoft.com/office/powerpoint/2010/main" val="1472488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60796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7181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76905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14155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31981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07149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93498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9720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2288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86887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5726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39496917"/>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colcast.ch/episode/episode-1-la-communication-travers-les-reseaux-sociaux"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appropedia.org/Communications"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books.google.co.uk/books?id=MlruDwAAQBAJ&amp;lpg=PA5&amp;dq=Communication%20is%20defined%20as%20an%20exchange%20of%20information.&amp;hl=ro&amp;pg=PA5#v=onepage&amp;q=Communication%20is%20defined%20as%20an%20exchange%20of%20information.&amp;f=false" TargetMode="External"/><Relationship Id="rId7" Type="http://schemas.openxmlformats.org/officeDocument/2006/relationships/hyperlink" Target="https://pure.mpg.de/rest/items/item_2383164/component/file_2383163/content" TargetMode="External"/><Relationship Id="rId2" Type="http://schemas.openxmlformats.org/officeDocument/2006/relationships/hyperlink" Target="https://live-sagecompanion.pantheonsite.io/sites/default/files/CH2_Journal%20of%20Business%20Communication-1987-Bowman-21-34.pdf" TargetMode="External"/><Relationship Id="rId1" Type="http://schemas.openxmlformats.org/officeDocument/2006/relationships/slideLayout" Target="../slideLayouts/slideLayout2.xml"/><Relationship Id="rId6" Type="http://schemas.openxmlformats.org/officeDocument/2006/relationships/hyperlink" Target="https://books.google.co.uk/books?id=AuRyXwyAJ78C&amp;lpg=PR5&amp;ots=D-C_NSbo4v&amp;dq=communication%20models%20berlo&amp;lr&amp;hl=ro&amp;pg=PA23#v=onepage&amp;q=communication%20models%20berlo&amp;f=true" TargetMode="External"/><Relationship Id="rId5" Type="http://schemas.openxmlformats.org/officeDocument/2006/relationships/hyperlink" Target="https://jaems.jp/contents/icomej/vol13/06_Kubota.pdf" TargetMode="External"/><Relationship Id="rId4" Type="http://schemas.openxmlformats.org/officeDocument/2006/relationships/hyperlink" Target="https://www.researchgate.net/profile/Stavros-Kalogiannidis/publication/348199192_Impact_of_Business_Communication_on_the_Performance_of_Adult_Trainees/links/5ff9db9d92851c13feffb3a6/Impact-of-Business-Communication-on-the-Performance-of-Adult-Trainees.pdf"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6" name="Rectangle 6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D36F845-031B-F163-A8A7-92CCD9ED494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217" r="9089" b="5514"/>
          <a:stretch/>
        </p:blipFill>
        <p:spPr>
          <a:xfrm>
            <a:off x="3523488" y="10"/>
            <a:ext cx="8668512" cy="6857990"/>
          </a:xfrm>
          <a:prstGeom prst="rect">
            <a:avLst/>
          </a:prstGeom>
        </p:spPr>
      </p:pic>
      <p:sp>
        <p:nvSpPr>
          <p:cNvPr id="77" name="Rectangle 6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46AFF3AA-EA3A-8EBB-B12C-FA416B3BF990}"/>
              </a:ext>
            </a:extLst>
          </p:cNvPr>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400" b="1">
                <a:effectLst>
                  <a:outerShdw blurRad="38100" dist="38100" dir="2700000" algn="tl">
                    <a:srgbClr val="000000">
                      <a:alpha val="43137"/>
                    </a:srgbClr>
                  </a:outerShdw>
                </a:effectLst>
              </a:rPr>
              <a:t>Strategies for Effective Communication in a Business Setting</a:t>
            </a:r>
          </a:p>
        </p:txBody>
      </p:sp>
      <p:sp>
        <p:nvSpPr>
          <p:cNvPr id="78" name="Rectangle 7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TextBox 2">
            <a:extLst>
              <a:ext uri="{FF2B5EF4-FFF2-40B4-BE49-F238E27FC236}">
                <a16:creationId xmlns:a16="http://schemas.microsoft.com/office/drawing/2014/main" id="{CCD036B8-B9F7-5BBA-0212-80BC1970F4DC}"/>
              </a:ext>
            </a:extLst>
          </p:cNvPr>
          <p:cNvSpPr txBox="1"/>
          <p:nvPr/>
        </p:nvSpPr>
        <p:spPr>
          <a:xfrm>
            <a:off x="371093" y="2718054"/>
            <a:ext cx="6206687" cy="3207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Bef>
                <a:spcPct val="20000"/>
              </a:spcBef>
              <a:spcAft>
                <a:spcPts val="600"/>
              </a:spcAft>
              <a:buClr>
                <a:schemeClr val="accent1"/>
              </a:buClr>
              <a:buSzPct val="115000"/>
              <a:buFont typeface="Arial" panose="020B0604020202020204" pitchFamily="34" charset="0"/>
              <a:buChar char="•"/>
            </a:pPr>
            <a:r>
              <a:rPr lang="en-US" sz="1700" b="1" dirty="0"/>
              <a:t>ALEXANDRA-VALENTINA GHITA(2127554)</a:t>
            </a:r>
          </a:p>
          <a:p>
            <a:pPr indent="-228600">
              <a:lnSpc>
                <a:spcPct val="90000"/>
              </a:lnSpc>
              <a:spcBef>
                <a:spcPct val="20000"/>
              </a:spcBef>
              <a:spcAft>
                <a:spcPts val="600"/>
              </a:spcAft>
              <a:buClr>
                <a:schemeClr val="accent1"/>
              </a:buClr>
              <a:buSzPct val="115000"/>
              <a:buFont typeface="Arial" panose="020B0604020202020204" pitchFamily="34" charset="0"/>
              <a:buChar char="•"/>
            </a:pPr>
            <a:r>
              <a:rPr lang="en-US" sz="1700" b="1" dirty="0"/>
              <a:t>CRISTINA SERBAN(2128929)</a:t>
            </a:r>
          </a:p>
          <a:p>
            <a:pPr indent="-228600">
              <a:lnSpc>
                <a:spcPct val="90000"/>
              </a:lnSpc>
              <a:spcBef>
                <a:spcPct val="20000"/>
              </a:spcBef>
              <a:spcAft>
                <a:spcPts val="600"/>
              </a:spcAft>
              <a:buClr>
                <a:schemeClr val="accent1"/>
              </a:buClr>
              <a:buSzPct val="114999"/>
              <a:buFont typeface="Arial" panose="020B0604020202020204" pitchFamily="34" charset="0"/>
              <a:buChar char="•"/>
            </a:pPr>
            <a:r>
              <a:rPr lang="en-US" sz="1700" b="1" dirty="0"/>
              <a:t>ELENA MIHAELA RADU(2126383)</a:t>
            </a:r>
          </a:p>
          <a:p>
            <a:pPr>
              <a:lnSpc>
                <a:spcPct val="90000"/>
              </a:lnSpc>
              <a:spcBef>
                <a:spcPct val="20000"/>
              </a:spcBef>
              <a:spcAft>
                <a:spcPts val="600"/>
              </a:spcAft>
              <a:buClr>
                <a:schemeClr val="accent1"/>
              </a:buClr>
              <a:buSzPct val="114999"/>
            </a:pPr>
            <a:endParaRPr lang="en-US" sz="1700" b="1" dirty="0"/>
          </a:p>
          <a:p>
            <a:pPr indent="-228600">
              <a:lnSpc>
                <a:spcPct val="90000"/>
              </a:lnSpc>
              <a:spcBef>
                <a:spcPct val="20000"/>
              </a:spcBef>
              <a:spcAft>
                <a:spcPts val="600"/>
              </a:spcAft>
              <a:buClr>
                <a:schemeClr val="accent1"/>
              </a:buClr>
              <a:buSzPct val="114999"/>
              <a:buFont typeface="Arial" panose="020B0604020202020204" pitchFamily="34" charset="0"/>
              <a:buChar char="•"/>
            </a:pPr>
            <a:endParaRPr lang="en-US" sz="1700" dirty="0"/>
          </a:p>
          <a:p>
            <a:pPr indent="-228600">
              <a:lnSpc>
                <a:spcPct val="90000"/>
              </a:lnSpc>
              <a:buFont typeface="Arial" panose="020B0604020202020204" pitchFamily="34" charset="0"/>
              <a:buChar char="•"/>
            </a:pPr>
            <a:r>
              <a:rPr lang="en-US" sz="1700" b="1" dirty="0"/>
              <a:t>Module Name: Effective Team Working and Communication</a:t>
            </a:r>
          </a:p>
          <a:p>
            <a:pPr indent="-228600">
              <a:lnSpc>
                <a:spcPct val="90000"/>
              </a:lnSpc>
              <a:buFont typeface="Arial" panose="020B0604020202020204" pitchFamily="34" charset="0"/>
              <a:buChar char="•"/>
            </a:pPr>
            <a:r>
              <a:rPr lang="en-US" sz="1700" b="1" dirty="0"/>
              <a:t>Module Code: BMSW4002</a:t>
            </a:r>
          </a:p>
          <a:p>
            <a:pPr indent="-228600">
              <a:lnSpc>
                <a:spcPct val="90000"/>
              </a:lnSpc>
              <a:buFont typeface="Arial" panose="020B0604020202020204" pitchFamily="34" charset="0"/>
              <a:buChar char="•"/>
            </a:pPr>
            <a:r>
              <a:rPr lang="en-US" sz="1700" b="1" dirty="0"/>
              <a:t>Lecturer Name: Dr. Akash </a:t>
            </a:r>
            <a:r>
              <a:rPr lang="en-US" sz="1700" b="1" dirty="0" err="1"/>
              <a:t>Puranik</a:t>
            </a:r>
            <a:endParaRPr lang="en-US" sz="1700" b="1" dirty="0"/>
          </a:p>
          <a:p>
            <a:pPr indent="-228600">
              <a:lnSpc>
                <a:spcPct val="90000"/>
              </a:lnSpc>
              <a:spcBef>
                <a:spcPct val="20000"/>
              </a:spcBef>
              <a:spcAft>
                <a:spcPts val="600"/>
              </a:spcAft>
              <a:buClr>
                <a:schemeClr val="accent1"/>
              </a:buClr>
              <a:buSzPct val="114999"/>
              <a:buFont typeface="Arial" panose="020B0604020202020204" pitchFamily="34" charset="0"/>
              <a:buChar char="•"/>
            </a:pPr>
            <a:endParaRPr lang="en-US" sz="1700" dirty="0"/>
          </a:p>
          <a:p>
            <a:pPr indent="-228600">
              <a:lnSpc>
                <a:spcPct val="90000"/>
              </a:lnSpc>
              <a:spcBef>
                <a:spcPct val="20000"/>
              </a:spcBef>
              <a:spcAft>
                <a:spcPts val="600"/>
              </a:spcAft>
              <a:buClr>
                <a:schemeClr val="accent1"/>
              </a:buClr>
              <a:buSzPct val="115000"/>
              <a:buFont typeface="Arial" panose="020B0604020202020204" pitchFamily="34" charset="0"/>
              <a:buChar char="•"/>
            </a:pPr>
            <a:endParaRPr lang="en-US" sz="1700" dirty="0"/>
          </a:p>
        </p:txBody>
      </p:sp>
    </p:spTree>
    <p:extLst>
      <p:ext uri="{BB962C8B-B14F-4D97-AF65-F5344CB8AC3E}">
        <p14:creationId xmlns:p14="http://schemas.microsoft.com/office/powerpoint/2010/main" val="3285119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9" name="Rectangle 4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AA7471-0C3A-8B62-3332-5419568D754B}"/>
              </a:ext>
            </a:extLst>
          </p:cNvPr>
          <p:cNvSpPr>
            <a:spLocks noGrp="1"/>
          </p:cNvSpPr>
          <p:nvPr>
            <p:ph idx="1"/>
          </p:nvPr>
        </p:nvSpPr>
        <p:spPr>
          <a:xfrm>
            <a:off x="630936" y="2807208"/>
            <a:ext cx="3429000" cy="3410712"/>
          </a:xfrm>
        </p:spPr>
        <p:txBody>
          <a:bodyPr vert="horz" lIns="91440" tIns="45720" rIns="91440" bIns="45720" rtlCol="0" anchor="t">
            <a:normAutofit/>
          </a:bodyPr>
          <a:lstStyle/>
          <a:p>
            <a:pPr marL="0" indent="0">
              <a:buNone/>
            </a:pPr>
            <a:r>
              <a:rPr lang="en-US" sz="3600" b="1" kern="1200">
                <a:effectLst>
                  <a:outerShdw blurRad="38100" dist="38100" dir="2700000" algn="tl">
                    <a:srgbClr val="000000">
                      <a:alpha val="43137"/>
                    </a:srgbClr>
                  </a:outerShdw>
                </a:effectLst>
                <a:latin typeface="+mn-lt"/>
                <a:ea typeface="+mn-ea"/>
                <a:cs typeface="+mn-cs"/>
              </a:rPr>
              <a:t>Communication is an exchange of information (</a:t>
            </a:r>
            <a:r>
              <a:rPr lang="en-US" sz="3600" b="1" kern="1200" err="1">
                <a:effectLst>
                  <a:outerShdw blurRad="38100" dist="38100" dir="2700000" algn="tl">
                    <a:srgbClr val="000000">
                      <a:alpha val="43137"/>
                    </a:srgbClr>
                  </a:outerShdw>
                </a:effectLst>
                <a:latin typeface="+mn-lt"/>
                <a:ea typeface="+mn-ea"/>
                <a:cs typeface="+mn-cs"/>
              </a:rPr>
              <a:t>Djafar</a:t>
            </a:r>
            <a:r>
              <a:rPr lang="en-US" sz="3600" b="1" kern="1200">
                <a:effectLst>
                  <a:outerShdw blurRad="38100" dist="38100" dir="2700000" algn="tl">
                    <a:srgbClr val="000000">
                      <a:alpha val="43137"/>
                    </a:srgbClr>
                  </a:outerShdw>
                </a:effectLst>
                <a:latin typeface="+mn-lt"/>
                <a:ea typeface="+mn-ea"/>
                <a:cs typeface="+mn-cs"/>
              </a:rPr>
              <a:t> and Lowell, 2020).</a:t>
            </a:r>
          </a:p>
        </p:txBody>
      </p:sp>
      <p:pic>
        <p:nvPicPr>
          <p:cNvPr id="5" name="Picture 4" descr="Diagram&#10;&#10;Description automatically generated">
            <a:extLst>
              <a:ext uri="{FF2B5EF4-FFF2-40B4-BE49-F238E27FC236}">
                <a16:creationId xmlns:a16="http://schemas.microsoft.com/office/drawing/2014/main" id="{00CDC99B-9D05-E0B5-25CD-507D54FE934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94849" y="302245"/>
            <a:ext cx="7744751" cy="558723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696220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7F52CED-98A2-EE1A-5276-BFF43C20037F}"/>
              </a:ext>
            </a:extLst>
          </p:cNvPr>
          <p:cNvSpPr>
            <a:spLocks noGrp="1"/>
          </p:cNvSpPr>
          <p:nvPr>
            <p:ph type="title"/>
          </p:nvPr>
        </p:nvSpPr>
        <p:spPr>
          <a:xfrm>
            <a:off x="838200" y="401221"/>
            <a:ext cx="10515600" cy="1348065"/>
          </a:xfrm>
        </p:spPr>
        <p:txBody>
          <a:bodyPr>
            <a:normAutofit/>
          </a:bodyPr>
          <a:lstStyle/>
          <a:p>
            <a:pPr algn="ctr"/>
            <a:r>
              <a:rPr lang="en-GB" sz="2400" b="1">
                <a:latin typeface="Arial"/>
                <a:cs typeface="Arial"/>
              </a:rPr>
              <a:t>The benefits of effective communication</a:t>
            </a:r>
            <a:br>
              <a:rPr lang="en-GB" sz="2400" b="1">
                <a:latin typeface="Arial"/>
                <a:cs typeface="Arial"/>
              </a:rPr>
            </a:br>
            <a:r>
              <a:rPr lang="en-GB" sz="1400">
                <a:latin typeface="Arial"/>
                <a:cs typeface="Arial"/>
              </a:rPr>
              <a:t>Based on Amazon case study</a:t>
            </a:r>
            <a:endParaRPr lang="en-GB" sz="1400"/>
          </a:p>
        </p:txBody>
      </p:sp>
      <p:sp>
        <p:nvSpPr>
          <p:cNvPr id="3" name="Content Placeholder 2">
            <a:extLst>
              <a:ext uri="{FF2B5EF4-FFF2-40B4-BE49-F238E27FC236}">
                <a16:creationId xmlns:a16="http://schemas.microsoft.com/office/drawing/2014/main" id="{8AADB68B-2558-AF8D-3B33-1FF5D180B74E}"/>
              </a:ext>
            </a:extLst>
          </p:cNvPr>
          <p:cNvSpPr>
            <a:spLocks noGrp="1"/>
          </p:cNvSpPr>
          <p:nvPr>
            <p:ph idx="1"/>
          </p:nvPr>
        </p:nvSpPr>
        <p:spPr>
          <a:xfrm>
            <a:off x="209247" y="2574694"/>
            <a:ext cx="4780195" cy="3880459"/>
          </a:xfrm>
        </p:spPr>
        <p:txBody>
          <a:bodyPr vert="horz" lIns="91440" tIns="45720" rIns="91440" bIns="45720" rtlCol="0" anchor="t">
            <a:normAutofit/>
          </a:bodyPr>
          <a:lstStyle/>
          <a:p>
            <a:pPr marL="0" indent="0">
              <a:buNone/>
            </a:pPr>
            <a:r>
              <a:rPr lang="en-GB" sz="2000" b="1">
                <a:latin typeface="Arial"/>
                <a:cs typeface="Arial"/>
              </a:rPr>
              <a:t>Benefits</a:t>
            </a:r>
            <a:r>
              <a:rPr lang="ro-RO" sz="2000" b="1">
                <a:latin typeface="Arial"/>
                <a:cs typeface="Arial"/>
              </a:rPr>
              <a:t> of </a:t>
            </a:r>
            <a:r>
              <a:rPr lang="en-GB" sz="2000" b="1">
                <a:latin typeface="Arial"/>
                <a:cs typeface="Arial"/>
              </a:rPr>
              <a:t>effective</a:t>
            </a:r>
            <a:r>
              <a:rPr lang="ro-RO" sz="2000" b="1">
                <a:latin typeface="Arial"/>
                <a:cs typeface="Arial"/>
              </a:rPr>
              <a:t> </a:t>
            </a:r>
            <a:r>
              <a:rPr lang="en-GB" sz="2000" b="1">
                <a:latin typeface="Arial"/>
                <a:cs typeface="Arial"/>
              </a:rPr>
              <a:t>communication for Tom</a:t>
            </a:r>
            <a:r>
              <a:rPr lang="en-GB" sz="2200" b="1">
                <a:latin typeface="Arial"/>
                <a:cs typeface="Arial"/>
              </a:rPr>
              <a:t> </a:t>
            </a:r>
          </a:p>
          <a:p>
            <a:pPr marL="0" indent="0">
              <a:buNone/>
            </a:pPr>
            <a:r>
              <a:rPr lang="en-GB" sz="1600">
                <a:latin typeface="Arial"/>
                <a:cs typeface="Arial"/>
              </a:rPr>
              <a:t>Effective interaction, vision sharing, and relationship building are all possible for leaders with strong communication abilities.</a:t>
            </a:r>
          </a:p>
          <a:p>
            <a:pPr marL="0" indent="0">
              <a:buNone/>
            </a:pPr>
            <a:r>
              <a:rPr lang="en-GB" sz="1600">
                <a:latin typeface="Arial"/>
                <a:cs typeface="Arial"/>
              </a:rPr>
              <a:t>As a leader, having good communication skills will bring benefits such as :</a:t>
            </a:r>
          </a:p>
          <a:p>
            <a:r>
              <a:rPr lang="en-GB" sz="1600">
                <a:latin typeface="Arial"/>
                <a:cs typeface="Arial"/>
              </a:rPr>
              <a:t>Goal alignment </a:t>
            </a:r>
          </a:p>
          <a:p>
            <a:r>
              <a:rPr lang="en-GB" sz="1600">
                <a:latin typeface="Arial"/>
                <a:cs typeface="Arial"/>
              </a:rPr>
              <a:t>Conflict resolution trust and collaboration </a:t>
            </a:r>
          </a:p>
          <a:p>
            <a:r>
              <a:rPr lang="en-GB" sz="1600">
                <a:latin typeface="Arial"/>
                <a:cs typeface="Calibri"/>
              </a:rPr>
              <a:t>Clarity and direction </a:t>
            </a:r>
            <a:endParaRPr lang="en-GB" sz="1600">
              <a:latin typeface="Arial"/>
            </a:endParaRPr>
          </a:p>
        </p:txBody>
      </p:sp>
      <p:sp>
        <p:nvSpPr>
          <p:cNvPr id="5" name="TextBox 4">
            <a:extLst>
              <a:ext uri="{FF2B5EF4-FFF2-40B4-BE49-F238E27FC236}">
                <a16:creationId xmlns:a16="http://schemas.microsoft.com/office/drawing/2014/main" id="{D99B8E62-3A86-502D-E224-C83C1F308DB6}"/>
              </a:ext>
            </a:extLst>
          </p:cNvPr>
          <p:cNvSpPr txBox="1"/>
          <p:nvPr/>
        </p:nvSpPr>
        <p:spPr>
          <a:xfrm>
            <a:off x="8363857" y="2576286"/>
            <a:ext cx="3410856" cy="35702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Calibri"/>
              </a:rPr>
              <a:t>Benefits of effective communication to the team</a:t>
            </a:r>
            <a:endParaRPr lang="en-GB" b="1">
              <a:latin typeface="Arial"/>
              <a:cs typeface="Arial"/>
            </a:endParaRPr>
          </a:p>
          <a:p>
            <a:endParaRPr lang="en-GB" sz="1400">
              <a:latin typeface="Arial"/>
              <a:cs typeface="Arial"/>
            </a:endParaRPr>
          </a:p>
          <a:p>
            <a:r>
              <a:rPr lang="en-GB" sz="1600">
                <a:latin typeface="Arial"/>
                <a:cs typeface="Arial"/>
              </a:rPr>
              <a:t>As a team having effective communication skills help promote trust a tea member loyalty </a:t>
            </a:r>
          </a:p>
          <a:p>
            <a:endParaRPr lang="en-GB" sz="1600">
              <a:latin typeface="Arial"/>
              <a:cs typeface="Arial"/>
            </a:endParaRPr>
          </a:p>
          <a:p>
            <a:r>
              <a:rPr lang="en-GB" sz="1600">
                <a:latin typeface="Arial"/>
                <a:cs typeface="Arial"/>
              </a:rPr>
              <a:t>Moreover, it enhances team member engagement improves teamwork and productivity, and resolves issues.</a:t>
            </a:r>
          </a:p>
          <a:p>
            <a:endParaRPr lang="en-GB" sz="1600">
              <a:latin typeface="Arial"/>
              <a:cs typeface="Arial"/>
            </a:endParaRPr>
          </a:p>
          <a:p>
            <a:r>
              <a:rPr lang="en-GB" sz="1600">
                <a:latin typeface="Arial"/>
                <a:cs typeface="Arial"/>
              </a:rPr>
              <a:t>Lastly, effective communication creates a better client relationship  </a:t>
            </a:r>
            <a:r>
              <a:rPr lang="en-GB" sz="1400">
                <a:latin typeface="Arial"/>
                <a:cs typeface="Arial"/>
              </a:rPr>
              <a:t> </a:t>
            </a:r>
            <a:endParaRPr lang="en-GB">
              <a:cs typeface="Calibri"/>
            </a:endParaRPr>
          </a:p>
        </p:txBody>
      </p:sp>
      <p:sp>
        <p:nvSpPr>
          <p:cNvPr id="21" name="TextBox 20">
            <a:extLst>
              <a:ext uri="{FF2B5EF4-FFF2-40B4-BE49-F238E27FC236}">
                <a16:creationId xmlns:a16="http://schemas.microsoft.com/office/drawing/2014/main" id="{AC563E4B-79A4-E76A-768A-36C43156CA96}"/>
              </a:ext>
            </a:extLst>
          </p:cNvPr>
          <p:cNvSpPr txBox="1"/>
          <p:nvPr/>
        </p:nvSpPr>
        <p:spPr>
          <a:xfrm>
            <a:off x="211666" y="5678714"/>
            <a:ext cx="5394476" cy="923330"/>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4472C4"/>
                </a:solidFill>
                <a:cs typeface="Calibri"/>
              </a:rPr>
              <a:t>An open and positive relationship between leaders and their teams is fostered by effective communication skills and this improve output and efficiency </a:t>
            </a:r>
            <a:endParaRPr lang="en-GB">
              <a:solidFill>
                <a:srgbClr val="4472C4"/>
              </a:solidFill>
            </a:endParaRPr>
          </a:p>
        </p:txBody>
      </p:sp>
    </p:spTree>
    <p:extLst>
      <p:ext uri="{BB962C8B-B14F-4D97-AF65-F5344CB8AC3E}">
        <p14:creationId xmlns:p14="http://schemas.microsoft.com/office/powerpoint/2010/main" val="547948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60E850D-A434-BE91-BA9A-47E726B063BA}"/>
              </a:ext>
            </a:extLst>
          </p:cNvPr>
          <p:cNvSpPr txBox="1"/>
          <p:nvPr/>
        </p:nvSpPr>
        <p:spPr>
          <a:xfrm>
            <a:off x="640080" y="1946787"/>
            <a:ext cx="4243589" cy="424678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gn="ctr">
              <a:lnSpc>
                <a:spcPct val="90000"/>
              </a:lnSpc>
              <a:spcAft>
                <a:spcPts val="600"/>
              </a:spcAft>
            </a:pPr>
            <a:r>
              <a:rPr lang="en-US" sz="1900" b="1">
                <a:latin typeface="Arial" panose="020B0604020202020204" pitchFamily="34" charset="0"/>
                <a:cs typeface="Arial" panose="020B0604020202020204" pitchFamily="34" charset="0"/>
              </a:rPr>
              <a:t>Benefits of effective communication for Amazon</a:t>
            </a:r>
          </a:p>
          <a:p>
            <a:pPr>
              <a:lnSpc>
                <a:spcPct val="90000"/>
              </a:lnSpc>
              <a:spcAft>
                <a:spcPts val="600"/>
              </a:spcAft>
            </a:pPr>
            <a:endParaRPr lang="en-US" sz="1900" b="1"/>
          </a:p>
          <a:p>
            <a:pPr marL="114300" indent="-342900" algn="just">
              <a:lnSpc>
                <a:spcPct val="90000"/>
              </a:lnSpc>
              <a:spcAft>
                <a:spcPts val="600"/>
              </a:spcAft>
              <a:buFont typeface="Wingdings" panose="05000000000000000000" pitchFamily="2" charset="2"/>
              <a:buChar char="§"/>
            </a:pPr>
            <a:r>
              <a:rPr lang="en-US" sz="1900">
                <a:latin typeface="Arial" panose="020B0604020202020204" pitchFamily="34" charset="0"/>
                <a:cs typeface="Arial" panose="020B0604020202020204" pitchFamily="34" charset="0"/>
              </a:rPr>
              <a:t>For an organization effective communication is very important. If employees and teams communicate effectively a better outcome is predicted. Therefore, this will help Amazon deliver better services and products increase profit overall performance and quality of work, and overall job satisfaction</a:t>
            </a:r>
            <a:r>
              <a:rPr lang="en-US" sz="1900"/>
              <a:t>.</a:t>
            </a:r>
            <a:endParaRPr lang="en-US" sz="1900" b="1"/>
          </a:p>
        </p:txBody>
      </p:sp>
      <p:pic>
        <p:nvPicPr>
          <p:cNvPr id="6" name="Picture 6" descr="A picture containing ground, outdoor, way, blue&#10;&#10;Description automatically generated">
            <a:extLst>
              <a:ext uri="{FF2B5EF4-FFF2-40B4-BE49-F238E27FC236}">
                <a16:creationId xmlns:a16="http://schemas.microsoft.com/office/drawing/2014/main" id="{7450AD62-CDB3-24A8-4F8B-7ACD76A69D8F}"/>
              </a:ext>
            </a:extLst>
          </p:cNvPr>
          <p:cNvPicPr>
            <a:picLocks noChangeAspect="1"/>
          </p:cNvPicPr>
          <p:nvPr/>
        </p:nvPicPr>
        <p:blipFill rotWithShape="1">
          <a:blip r:embed="rId2"/>
          <a:srcRect l="24379" r="2296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65445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C91509-CEB1-AE29-4698-2CC21A17CF94}"/>
              </a:ext>
            </a:extLst>
          </p:cNvPr>
          <p:cNvSpPr>
            <a:spLocks noGrp="1"/>
          </p:cNvSpPr>
          <p:nvPr>
            <p:ph type="title"/>
          </p:nvPr>
        </p:nvSpPr>
        <p:spPr>
          <a:xfrm>
            <a:off x="841248" y="548640"/>
            <a:ext cx="3600860" cy="5431536"/>
          </a:xfrm>
        </p:spPr>
        <p:txBody>
          <a:bodyPr>
            <a:normAutofit/>
          </a:bodyPr>
          <a:lstStyle/>
          <a:p>
            <a:r>
              <a:rPr lang="en-GB" sz="4200"/>
              <a:t>Communication Models</a:t>
            </a:r>
            <a:br>
              <a:rPr lang="en-GB" sz="4200"/>
            </a:br>
            <a:endParaRPr lang="en-GB" sz="42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A8FD12-311E-AD63-C5CB-1734C7749A19}"/>
              </a:ext>
            </a:extLst>
          </p:cNvPr>
          <p:cNvSpPr>
            <a:spLocks noGrp="1"/>
          </p:cNvSpPr>
          <p:nvPr>
            <p:ph idx="1"/>
          </p:nvPr>
        </p:nvSpPr>
        <p:spPr>
          <a:xfrm>
            <a:off x="5126418" y="552091"/>
            <a:ext cx="6224335" cy="5431536"/>
          </a:xfrm>
        </p:spPr>
        <p:txBody>
          <a:bodyPr anchor="ctr">
            <a:normAutofit/>
          </a:bodyPr>
          <a:lstStyle/>
          <a:p>
            <a:pPr algn="ctr">
              <a:buFont typeface="Wingdings" panose="05000000000000000000" pitchFamily="2" charset="2"/>
              <a:buChar char="§"/>
            </a:pPr>
            <a:r>
              <a:rPr lang="en-US" sz="2400" b="1" kern="1200">
                <a:effectLst>
                  <a:outerShdw blurRad="38100" dist="38100" dir="2700000" algn="tl">
                    <a:srgbClr val="000000">
                      <a:alpha val="43137"/>
                    </a:srgbClr>
                  </a:outerShdw>
                </a:effectLst>
                <a:latin typeface="Arial" panose="020B0604020202020204" pitchFamily="34" charset="0"/>
                <a:ea typeface="+mj-ea"/>
                <a:cs typeface="Arial" panose="020B0604020202020204" pitchFamily="34" charset="0"/>
              </a:rPr>
              <a:t>The communication process is illustrated using communication models. They cover the fundamentals of communication components and how they function together.</a:t>
            </a:r>
          </a:p>
          <a:p>
            <a:pPr marL="0" indent="0">
              <a:buNone/>
            </a:pPr>
            <a:endParaRPr lang="en-GB" sz="2200"/>
          </a:p>
        </p:txBody>
      </p:sp>
    </p:spTree>
    <p:extLst>
      <p:ext uri="{BB962C8B-B14F-4D97-AF65-F5344CB8AC3E}">
        <p14:creationId xmlns:p14="http://schemas.microsoft.com/office/powerpoint/2010/main" val="453024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E216E-1F35-CAF0-D3A5-EB7646402C21}"/>
              </a:ext>
            </a:extLst>
          </p:cNvPr>
          <p:cNvSpPr>
            <a:spLocks noGrp="1"/>
          </p:cNvSpPr>
          <p:nvPr>
            <p:ph type="title"/>
          </p:nvPr>
        </p:nvSpPr>
        <p:spPr>
          <a:xfrm>
            <a:off x="838199" y="291090"/>
            <a:ext cx="10515599" cy="932688"/>
          </a:xfrm>
        </p:spPr>
        <p:txBody>
          <a:bodyPr vert="horz" lIns="91440" tIns="45720" rIns="91440" bIns="45720" rtlCol="0" anchor="b">
            <a:normAutofit/>
          </a:bodyPr>
          <a:lstStyle/>
          <a:p>
            <a:pPr algn="ctr"/>
            <a:r>
              <a:rPr lang="en-US" sz="4200" b="1" kern="1200">
                <a:solidFill>
                  <a:schemeClr val="tx1"/>
                </a:solidFill>
                <a:effectLst>
                  <a:outerShdw blurRad="38100" dist="38100" dir="2700000" algn="tl">
                    <a:srgbClr val="000000">
                      <a:alpha val="43137"/>
                    </a:srgbClr>
                  </a:outerShdw>
                </a:effectLst>
                <a:latin typeface="+mj-lt"/>
                <a:ea typeface="+mj-ea"/>
                <a:cs typeface="+mj-cs"/>
              </a:rPr>
              <a:t>Shannon &amp; Weaver’s Communication Model</a:t>
            </a:r>
          </a:p>
        </p:txBody>
      </p:sp>
      <p:pic>
        <p:nvPicPr>
          <p:cNvPr id="4" name="Content Placeholder 3">
            <a:extLst>
              <a:ext uri="{FF2B5EF4-FFF2-40B4-BE49-F238E27FC236}">
                <a16:creationId xmlns:a16="http://schemas.microsoft.com/office/drawing/2014/main" id="{B54EB53A-DECC-8957-D564-66131E98B293}"/>
              </a:ext>
            </a:extLst>
          </p:cNvPr>
          <p:cNvPicPr>
            <a:picLocks noGrp="1" noChangeAspect="1"/>
          </p:cNvPicPr>
          <p:nvPr>
            <p:ph idx="1"/>
          </p:nvPr>
        </p:nvPicPr>
        <p:blipFill>
          <a:blip r:embed="rId2"/>
          <a:stretch>
            <a:fillRect/>
          </a:stretch>
        </p:blipFill>
        <p:spPr>
          <a:xfrm>
            <a:off x="929640" y="1881968"/>
            <a:ext cx="10515599" cy="426217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F95688F9-C132-3DF8-9076-A5DEF40018B3}"/>
              </a:ext>
            </a:extLst>
          </p:cNvPr>
          <p:cNvSpPr txBox="1"/>
          <p:nvPr/>
        </p:nvSpPr>
        <p:spPr>
          <a:xfrm>
            <a:off x="9124513" y="6320689"/>
            <a:ext cx="4458569" cy="246221"/>
          </a:xfrm>
          <a:prstGeom prst="rect">
            <a:avLst/>
          </a:prstGeom>
          <a:noFill/>
        </p:spPr>
        <p:txBody>
          <a:bodyPr wrap="square">
            <a:spAutoFit/>
          </a:bodyPr>
          <a:lstStyle/>
          <a:p>
            <a:pPr>
              <a:spcAft>
                <a:spcPts val="600"/>
              </a:spcAft>
            </a:pPr>
            <a:r>
              <a:rPr lang="en-GB" sz="1000">
                <a:latin typeface="Arial" panose="020B0604020202020204" pitchFamily="34" charset="0"/>
                <a:cs typeface="Arial" panose="020B0604020202020204" pitchFamily="34" charset="0"/>
              </a:rPr>
              <a:t>(Shannon and Weaver, 1949; Kubota, 2019).</a:t>
            </a:r>
          </a:p>
        </p:txBody>
      </p:sp>
    </p:spTree>
    <p:extLst>
      <p:ext uri="{BB962C8B-B14F-4D97-AF65-F5344CB8AC3E}">
        <p14:creationId xmlns:p14="http://schemas.microsoft.com/office/powerpoint/2010/main" val="2941807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DC0235-74DB-8FB9-5FEE-2217031F2BB7}"/>
              </a:ext>
            </a:extLst>
          </p:cNvPr>
          <p:cNvSpPr>
            <a:spLocks noGrp="1"/>
          </p:cNvSpPr>
          <p:nvPr>
            <p:ph type="title"/>
          </p:nvPr>
        </p:nvSpPr>
        <p:spPr>
          <a:xfrm>
            <a:off x="630936" y="502920"/>
            <a:ext cx="3419856" cy="1463040"/>
          </a:xfrm>
        </p:spPr>
        <p:txBody>
          <a:bodyPr anchor="ctr">
            <a:normAutofit/>
          </a:bodyPr>
          <a:lstStyle/>
          <a:p>
            <a:r>
              <a:rPr lang="en-GB" sz="3700" b="1" err="1">
                <a:effectLst>
                  <a:outerShdw blurRad="38100" dist="38100" dir="2700000" algn="tl">
                    <a:srgbClr val="000000">
                      <a:alpha val="43137"/>
                    </a:srgbClr>
                  </a:outerShdw>
                </a:effectLst>
              </a:rPr>
              <a:t>Berlo’s</a:t>
            </a:r>
            <a:r>
              <a:rPr lang="en-GB" sz="3700" b="1">
                <a:effectLst>
                  <a:outerShdw blurRad="38100" dist="38100" dir="2700000" algn="tl">
                    <a:srgbClr val="000000">
                      <a:alpha val="43137"/>
                    </a:srgbClr>
                  </a:outerShdw>
                </a:effectLst>
              </a:rPr>
              <a:t> model of communication</a:t>
            </a:r>
          </a:p>
        </p:txBody>
      </p:sp>
      <p:sp>
        <p:nvSpPr>
          <p:cNvPr id="28"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BEC2F4-E477-763E-26F1-969BB6D60B51}"/>
              </a:ext>
            </a:extLst>
          </p:cNvPr>
          <p:cNvSpPr>
            <a:spLocks noGrp="1"/>
          </p:cNvSpPr>
          <p:nvPr>
            <p:ph idx="1"/>
          </p:nvPr>
        </p:nvSpPr>
        <p:spPr>
          <a:xfrm>
            <a:off x="4654295" y="98323"/>
            <a:ext cx="6894576" cy="1867637"/>
          </a:xfrm>
        </p:spPr>
        <p:txBody>
          <a:bodyPr anchor="ctr">
            <a:normAutofit/>
          </a:bodyPr>
          <a:lstStyle/>
          <a:p>
            <a:r>
              <a:rPr lang="en-GB" sz="2200">
                <a:latin typeface="Arial" panose="020B0604020202020204" pitchFamily="34" charset="0"/>
                <a:cs typeface="Arial" panose="020B0604020202020204" pitchFamily="34" charset="0"/>
              </a:rPr>
              <a:t>The focus of </a:t>
            </a:r>
            <a:r>
              <a:rPr lang="en-GB" sz="2200" err="1">
                <a:latin typeface="Arial" panose="020B0604020202020204" pitchFamily="34" charset="0"/>
                <a:cs typeface="Arial" panose="020B0604020202020204" pitchFamily="34" charset="0"/>
              </a:rPr>
              <a:t>Berlo's</a:t>
            </a:r>
            <a:r>
              <a:rPr lang="en-GB" sz="2200">
                <a:latin typeface="Arial" panose="020B0604020202020204" pitchFamily="34" charset="0"/>
                <a:cs typeface="Arial" panose="020B0604020202020204" pitchFamily="34" charset="0"/>
              </a:rPr>
              <a:t> model for business communication is the emotional component of a specific message (</a:t>
            </a:r>
            <a:r>
              <a:rPr lang="en-GB" sz="2200" err="1">
                <a:latin typeface="Arial" panose="020B0604020202020204" pitchFamily="34" charset="0"/>
                <a:cs typeface="Arial" panose="020B0604020202020204" pitchFamily="34" charset="0"/>
              </a:rPr>
              <a:t>Kalogiannidis</a:t>
            </a:r>
            <a:r>
              <a:rPr lang="en-GB" sz="2200">
                <a:latin typeface="Arial" panose="020B0604020202020204" pitchFamily="34" charset="0"/>
                <a:cs typeface="Arial" panose="020B0604020202020204" pitchFamily="34" charset="0"/>
              </a:rPr>
              <a:t> and </a:t>
            </a:r>
            <a:r>
              <a:rPr lang="en-GB" sz="2200" err="1">
                <a:latin typeface="Arial" panose="020B0604020202020204" pitchFamily="34" charset="0"/>
                <a:cs typeface="Arial" panose="020B0604020202020204" pitchFamily="34" charset="0"/>
              </a:rPr>
              <a:t>Papaevangelou</a:t>
            </a:r>
            <a:r>
              <a:rPr lang="en-GB" sz="2200">
                <a:latin typeface="Arial" panose="020B0604020202020204" pitchFamily="34" charset="0"/>
                <a:cs typeface="Arial" panose="020B0604020202020204" pitchFamily="34" charset="0"/>
              </a:rPr>
              <a:t>, 2020).</a:t>
            </a:r>
          </a:p>
          <a:p>
            <a:pPr marL="0" indent="0">
              <a:buNone/>
            </a:pPr>
            <a:endParaRPr lang="en-GB" sz="22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71F9F26-2421-5A27-B17F-CC7DE11BB4B3}"/>
              </a:ext>
            </a:extLst>
          </p:cNvPr>
          <p:cNvPicPr>
            <a:picLocks noChangeAspect="1"/>
          </p:cNvPicPr>
          <p:nvPr/>
        </p:nvPicPr>
        <p:blipFill>
          <a:blip r:embed="rId2"/>
          <a:stretch>
            <a:fillRect/>
          </a:stretch>
        </p:blipFill>
        <p:spPr>
          <a:xfrm>
            <a:off x="630936" y="2605628"/>
            <a:ext cx="10917936" cy="332996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023678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10B69-D7FA-D4AC-6E1F-2F810791FF04}"/>
              </a:ext>
            </a:extLst>
          </p:cNvPr>
          <p:cNvSpPr>
            <a:spLocks noGrp="1"/>
          </p:cNvSpPr>
          <p:nvPr>
            <p:ph type="title"/>
          </p:nvPr>
        </p:nvSpPr>
        <p:spPr>
          <a:xfrm>
            <a:off x="630936" y="640080"/>
            <a:ext cx="4818888" cy="1481328"/>
          </a:xfrm>
        </p:spPr>
        <p:txBody>
          <a:bodyPr anchor="b">
            <a:normAutofit/>
          </a:bodyPr>
          <a:lstStyle/>
          <a:p>
            <a:r>
              <a:rPr lang="en-GB" sz="5000" b="1">
                <a:effectLst>
                  <a:outerShdw blurRad="38100" dist="38100" dir="2700000" algn="tl">
                    <a:srgbClr val="000000">
                      <a:alpha val="43137"/>
                    </a:srgbClr>
                  </a:outerShdw>
                </a:effectLst>
              </a:rPr>
              <a:t>Schramm’s model of communication </a:t>
            </a:r>
          </a:p>
        </p:txBody>
      </p:sp>
      <p:sp>
        <p:nvSpPr>
          <p:cNvPr id="3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FB367F-1E0F-E0A4-E850-927F8132AF1D}"/>
              </a:ext>
            </a:extLst>
          </p:cNvPr>
          <p:cNvSpPr>
            <a:spLocks noGrp="1"/>
          </p:cNvSpPr>
          <p:nvPr>
            <p:ph idx="1"/>
          </p:nvPr>
        </p:nvSpPr>
        <p:spPr>
          <a:xfrm>
            <a:off x="630936" y="2660904"/>
            <a:ext cx="4818888" cy="3547872"/>
          </a:xfrm>
        </p:spPr>
        <p:txBody>
          <a:bodyPr anchor="t">
            <a:normAutofit/>
          </a:bodyPr>
          <a:lstStyle/>
          <a:p>
            <a:pPr marL="0" indent="0">
              <a:buNone/>
            </a:pPr>
            <a:r>
              <a:rPr lang="en-GB" sz="2200"/>
              <a:t>Effective communication is thought to depend on both encoding and decoding. The Schramm model makes it clear that coding and decoding are the two processes that are absolutely necessary for any successful communication (</a:t>
            </a:r>
            <a:r>
              <a:rPr lang="en-GB" sz="2200">
                <a:effectLst/>
                <a:latin typeface="Calibri" panose="020F0502020204030204" pitchFamily="34" charset="0"/>
                <a:ea typeface="Calibri" panose="020F0502020204030204" pitchFamily="34" charset="0"/>
                <a:cs typeface="Times New Roman" panose="02020603050405020304" pitchFamily="18" charset="0"/>
              </a:rPr>
              <a:t>Bowman &amp; Targowski, 1987).</a:t>
            </a:r>
            <a:endParaRPr lang="en-GB" sz="2200"/>
          </a:p>
        </p:txBody>
      </p:sp>
      <p:pic>
        <p:nvPicPr>
          <p:cNvPr id="4" name="Picture 3">
            <a:extLst>
              <a:ext uri="{FF2B5EF4-FFF2-40B4-BE49-F238E27FC236}">
                <a16:creationId xmlns:a16="http://schemas.microsoft.com/office/drawing/2014/main" id="{570B1D56-F789-73E2-1737-7B09C2813C7D}"/>
              </a:ext>
            </a:extLst>
          </p:cNvPr>
          <p:cNvPicPr>
            <a:picLocks noChangeAspect="1"/>
          </p:cNvPicPr>
          <p:nvPr/>
        </p:nvPicPr>
        <p:blipFill>
          <a:blip r:embed="rId2"/>
          <a:stretch>
            <a:fillRect/>
          </a:stretch>
        </p:blipFill>
        <p:spPr>
          <a:xfrm>
            <a:off x="6099048" y="1723072"/>
            <a:ext cx="5458968" cy="341185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415700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F9D41-477F-35E7-DC0F-2B908E9C41D3}"/>
              </a:ext>
            </a:extLst>
          </p:cNvPr>
          <p:cNvSpPr>
            <a:spLocks noGrp="1"/>
          </p:cNvSpPr>
          <p:nvPr>
            <p:ph type="title"/>
          </p:nvPr>
        </p:nvSpPr>
        <p:spPr>
          <a:xfrm>
            <a:off x="841248" y="548640"/>
            <a:ext cx="3600860" cy="3158121"/>
          </a:xfrm>
        </p:spPr>
        <p:txBody>
          <a:bodyPr>
            <a:normAutofit/>
          </a:bodyPr>
          <a:lstStyle/>
          <a:p>
            <a:r>
              <a:rPr lang="en-GB" sz="3400" b="1" i="0" u="none" strike="noStrike" baseline="0">
                <a:latin typeface="Arial" panose="020B0604020202020204" pitchFamily="34" charset="0"/>
              </a:rPr>
              <a:t>What model or models of communication should Tom apply and why? </a:t>
            </a:r>
            <a:br>
              <a:rPr lang="en-GB" sz="3400" b="1" i="0" u="none" strike="noStrike" baseline="0">
                <a:latin typeface="Arial" panose="020B0604020202020204" pitchFamily="34" charset="0"/>
              </a:rPr>
            </a:br>
            <a:endParaRPr lang="en-GB" sz="3400"/>
          </a:p>
        </p:txBody>
      </p:sp>
      <p:sp>
        <p:nvSpPr>
          <p:cNvPr id="4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1A7EC9-49F6-BC4D-143B-172CC6C04B56}"/>
              </a:ext>
            </a:extLst>
          </p:cNvPr>
          <p:cNvSpPr>
            <a:spLocks noGrp="1"/>
          </p:cNvSpPr>
          <p:nvPr>
            <p:ph idx="1"/>
          </p:nvPr>
        </p:nvSpPr>
        <p:spPr>
          <a:xfrm>
            <a:off x="5126418" y="552091"/>
            <a:ext cx="6224335" cy="5431536"/>
          </a:xfrm>
        </p:spPr>
        <p:txBody>
          <a:bodyPr anchor="ctr">
            <a:normAutofit/>
          </a:bodyPr>
          <a:lstStyle/>
          <a:p>
            <a:r>
              <a:rPr lang="en-GB" sz="2200">
                <a:effectLst/>
                <a:latin typeface="Calibri" panose="020F0502020204030204" pitchFamily="34" charset="0"/>
                <a:ea typeface="Calibri" panose="020F0502020204030204" pitchFamily="34" charset="0"/>
                <a:cs typeface="Times New Roman" panose="02020603050405020304" pitchFamily="18" charset="0"/>
              </a:rPr>
              <a:t>In order to improve communication among the project team member, the use of Schramm’s model is recommended. The above-mentioned model is a clear example of a model for business communication.</a:t>
            </a:r>
          </a:p>
          <a:p>
            <a:pPr marL="0" indent="0">
              <a:buNone/>
            </a:pPr>
            <a:endParaRPr lang="en-GB" sz="2200"/>
          </a:p>
          <a:p>
            <a:r>
              <a:rPr lang="en-GB" sz="2200"/>
              <a:t>Referring to our case study, if Tom schedules regular video team meetings, this should help him get instant feedback from the project team members. This would also enhance the communication process and allow colleagues to get to know one another. Knowing how a receiver would respond to a specific situation may help Tom formulate the message in a way of receiving the expected feedback.</a:t>
            </a:r>
          </a:p>
        </p:txBody>
      </p:sp>
      <p:sp>
        <p:nvSpPr>
          <p:cNvPr id="4" name="Rectangle: Rounded Corners 3">
            <a:extLst>
              <a:ext uri="{FF2B5EF4-FFF2-40B4-BE49-F238E27FC236}">
                <a16:creationId xmlns:a16="http://schemas.microsoft.com/office/drawing/2014/main" id="{D9EF8650-054C-056F-36EC-E1B4AC8FAAE0}"/>
              </a:ext>
            </a:extLst>
          </p:cNvPr>
          <p:cNvSpPr/>
          <p:nvPr/>
        </p:nvSpPr>
        <p:spPr>
          <a:xfrm>
            <a:off x="841248" y="4984955"/>
            <a:ext cx="3199810" cy="1543861"/>
          </a:xfrm>
          <a:prstGeom prst="roundRect">
            <a:avLst/>
          </a:prstGeom>
          <a:solidFill>
            <a:schemeClr val="accent2"/>
          </a:solidFill>
        </p:spPr>
        <p:style>
          <a:lnRef idx="2">
            <a:schemeClr val="accent6"/>
          </a:lnRef>
          <a:fillRef idx="1">
            <a:schemeClr val="lt1"/>
          </a:fillRef>
          <a:effectRef idx="0">
            <a:schemeClr val="accent6"/>
          </a:effectRef>
          <a:fontRef idx="minor">
            <a:schemeClr val="dk1"/>
          </a:fontRef>
        </p:style>
        <p:txBody>
          <a:bodyPr rtlCol="0" anchor="ct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i="0" u="none" strike="noStrike" kern="1200" normalizeH="0" baseline="0" noProof="0">
                <a:ln w="0"/>
                <a:solidFill>
                  <a:schemeClr val="tx1"/>
                </a:solidFill>
                <a:effectLst>
                  <a:outerShdw blurRad="38100" dist="19050" dir="2700000" algn="tl" rotWithShape="0">
                    <a:schemeClr val="dk1">
                      <a:alpha val="40000"/>
                    </a:schemeClr>
                  </a:outerShdw>
                </a:effectLst>
                <a:uLnTx/>
                <a:uFillTx/>
                <a:latin typeface="Calibri" panose="020F0502020204030204"/>
                <a:ea typeface="+mn-ea"/>
                <a:cs typeface="+mn-cs"/>
              </a:rPr>
              <a:t>Communication is a two-way process (Kalogiannidis and Papaevangelou, 2020).</a:t>
            </a:r>
          </a:p>
        </p:txBody>
      </p:sp>
    </p:spTree>
    <p:extLst>
      <p:ext uri="{BB962C8B-B14F-4D97-AF65-F5344CB8AC3E}">
        <p14:creationId xmlns:p14="http://schemas.microsoft.com/office/powerpoint/2010/main" val="3941140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 name="Rectangle 8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7D4D6-E42E-EDAF-08AA-5BFBD20629BE}"/>
              </a:ext>
            </a:extLst>
          </p:cNvPr>
          <p:cNvSpPr>
            <a:spLocks noGrp="1"/>
          </p:cNvSpPr>
          <p:nvPr>
            <p:ph type="title"/>
          </p:nvPr>
        </p:nvSpPr>
        <p:spPr>
          <a:xfrm>
            <a:off x="640080" y="325369"/>
            <a:ext cx="4368602" cy="1956841"/>
          </a:xfrm>
        </p:spPr>
        <p:txBody>
          <a:bodyPr anchor="b">
            <a:normAutofit/>
          </a:bodyPr>
          <a:lstStyle/>
          <a:p>
            <a:pPr algn="ctr"/>
            <a:r>
              <a:rPr lang="en-GB" sz="4200" b="1">
                <a:latin typeface="Arial" panose="020B0604020202020204" pitchFamily="34" charset="0"/>
              </a:rPr>
              <a:t>C</a:t>
            </a:r>
            <a:r>
              <a:rPr lang="en-GB" sz="4200" b="1" i="0" u="none" strike="noStrike" baseline="0">
                <a:latin typeface="Arial" panose="020B0604020202020204" pitchFamily="34" charset="0"/>
              </a:rPr>
              <a:t>ommunication barriers</a:t>
            </a:r>
            <a:br>
              <a:rPr lang="en-GB" sz="4200" b="1" i="0" u="none" strike="noStrike" baseline="0">
                <a:latin typeface="Arial" panose="020B0604020202020204" pitchFamily="34" charset="0"/>
              </a:rPr>
            </a:br>
            <a:endParaRPr lang="en-GB" sz="4200"/>
          </a:p>
        </p:txBody>
      </p:sp>
      <p:sp>
        <p:nvSpPr>
          <p:cNvPr id="10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Green dialogue boxes">
            <a:extLst>
              <a:ext uri="{FF2B5EF4-FFF2-40B4-BE49-F238E27FC236}">
                <a16:creationId xmlns:a16="http://schemas.microsoft.com/office/drawing/2014/main" id="{EFB34C19-DC9E-51F1-853D-F8ABB7D8BF23}"/>
              </a:ext>
            </a:extLst>
          </p:cNvPr>
          <p:cNvPicPr>
            <a:picLocks noChangeAspect="1"/>
          </p:cNvPicPr>
          <p:nvPr/>
        </p:nvPicPr>
        <p:blipFill rotWithShape="1">
          <a:blip r:embed="rId2"/>
          <a:srcRect l="6192" r="10308"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62" name="Content Placeholder 2">
            <a:extLst>
              <a:ext uri="{FF2B5EF4-FFF2-40B4-BE49-F238E27FC236}">
                <a16:creationId xmlns:a16="http://schemas.microsoft.com/office/drawing/2014/main" id="{BF70897F-540A-AC66-F794-6EF700367816}"/>
              </a:ext>
            </a:extLst>
          </p:cNvPr>
          <p:cNvGraphicFramePr>
            <a:graphicFrameLocks noGrp="1"/>
          </p:cNvGraphicFramePr>
          <p:nvPr>
            <p:ph idx="1"/>
            <p:extLst>
              <p:ext uri="{D42A27DB-BD31-4B8C-83A1-F6EECF244321}">
                <p14:modId xmlns:p14="http://schemas.microsoft.com/office/powerpoint/2010/main" val="3120182725"/>
              </p:ext>
            </p:extLst>
          </p:nvPr>
        </p:nvGraphicFramePr>
        <p:xfrm>
          <a:off x="640080" y="2872899"/>
          <a:ext cx="4243589" cy="3320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1853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E5FD90B-DD3C-0671-75D2-DAE392D80E78}"/>
              </a:ext>
            </a:extLst>
          </p:cNvPr>
          <p:cNvSpPr txBox="1">
            <a:spLocks/>
          </p:cNvSpPr>
          <p:nvPr/>
        </p:nvSpPr>
        <p:spPr>
          <a:xfrm>
            <a:off x="609599" y="254796"/>
            <a:ext cx="10972801" cy="71596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Communication barriers in our case study </a:t>
            </a:r>
          </a:p>
        </p:txBody>
      </p:sp>
      <p:sp>
        <p:nvSpPr>
          <p:cNvPr id="5" name="Oval 4">
            <a:extLst>
              <a:ext uri="{FF2B5EF4-FFF2-40B4-BE49-F238E27FC236}">
                <a16:creationId xmlns:a16="http://schemas.microsoft.com/office/drawing/2014/main" id="{7BDCD375-DACA-8A72-E8C8-F1A9F37DD44A}"/>
              </a:ext>
            </a:extLst>
          </p:cNvPr>
          <p:cNvSpPr/>
          <p:nvPr/>
        </p:nvSpPr>
        <p:spPr>
          <a:xfrm>
            <a:off x="6248360" y="5923101"/>
            <a:ext cx="5332611" cy="533261"/>
          </a:xfrm>
          <a:prstGeom prst="ellipse">
            <a:avLst/>
          </a:prstGeom>
          <a:gradFill flip="none" rotWithShape="1">
            <a:gsLst>
              <a:gs pos="0">
                <a:sysClr val="windowText" lastClr="000000">
                  <a:lumMod val="50000"/>
                  <a:lumOff val="50000"/>
                </a:sysClr>
              </a:gs>
              <a:gs pos="100000">
                <a:sysClr val="window" lastClr="FFFFFF">
                  <a:alpha val="0"/>
                  <a:lumMod val="100000"/>
                </a:sysClr>
              </a:gs>
            </a:gsLst>
            <a:path path="shape">
              <a:fillToRect l="50000" t="50000" r="50000" b="50000"/>
            </a:path>
            <a:tileRect/>
          </a:gradFill>
          <a:ln w="25400" cap="flat" cmpd="sng" algn="ctr">
            <a:noFill/>
            <a:prstDash val="solid"/>
          </a:ln>
          <a:effectLst/>
        </p:spPr>
        <p:txBody>
          <a:bodyPr rtlCol="0" anchor="ctr"/>
          <a:lstStyle/>
          <a:p>
            <a:pPr algn="ctr" defTabSz="914126">
              <a:defRPr/>
            </a:pPr>
            <a:endParaRPr lang="en-US" sz="1799" kern="0">
              <a:solidFill>
                <a:sysClr val="window" lastClr="FFFFFF"/>
              </a:solidFill>
              <a:latin typeface="Calibri"/>
            </a:endParaRPr>
          </a:p>
        </p:txBody>
      </p:sp>
      <p:sp>
        <p:nvSpPr>
          <p:cNvPr id="6" name="TextBox 3">
            <a:extLst>
              <a:ext uri="{FF2B5EF4-FFF2-40B4-BE49-F238E27FC236}">
                <a16:creationId xmlns:a16="http://schemas.microsoft.com/office/drawing/2014/main" id="{F58842C6-8D2A-7CA8-E711-F3B73168CBC8}"/>
              </a:ext>
            </a:extLst>
          </p:cNvPr>
          <p:cNvSpPr txBox="1"/>
          <p:nvPr/>
        </p:nvSpPr>
        <p:spPr>
          <a:xfrm>
            <a:off x="1208392" y="1114459"/>
            <a:ext cx="612508" cy="1015399"/>
          </a:xfrm>
          <a:prstGeom prst="rect">
            <a:avLst/>
          </a:prstGeom>
          <a:noFill/>
          <a:effectLst/>
        </p:spPr>
        <p:txBody>
          <a:bodyPr wrap="none" rtlCol="0" anchor="t">
            <a:spAutoFit/>
          </a:bodyPr>
          <a:lstStyle/>
          <a:p>
            <a:pPr algn="ctr"/>
            <a:r>
              <a:rPr lang="en-US" sz="5998" b="1">
                <a:solidFill>
                  <a:schemeClr val="tx2"/>
                </a:solidFill>
                <a:latin typeface="Arial" pitchFamily="34" charset="0"/>
                <a:cs typeface="Arial" pitchFamily="34" charset="0"/>
              </a:rPr>
              <a:t>1</a:t>
            </a:r>
          </a:p>
        </p:txBody>
      </p:sp>
      <p:sp>
        <p:nvSpPr>
          <p:cNvPr id="7" name="TextBox 4">
            <a:extLst>
              <a:ext uri="{FF2B5EF4-FFF2-40B4-BE49-F238E27FC236}">
                <a16:creationId xmlns:a16="http://schemas.microsoft.com/office/drawing/2014/main" id="{789E2626-010B-0F7A-5BD1-AF098BE6DD3A}"/>
              </a:ext>
            </a:extLst>
          </p:cNvPr>
          <p:cNvSpPr txBox="1"/>
          <p:nvPr/>
        </p:nvSpPr>
        <p:spPr>
          <a:xfrm>
            <a:off x="2772198" y="2464680"/>
            <a:ext cx="612508" cy="1015399"/>
          </a:xfrm>
          <a:prstGeom prst="rect">
            <a:avLst/>
          </a:prstGeom>
          <a:noFill/>
          <a:effectLst/>
        </p:spPr>
        <p:txBody>
          <a:bodyPr wrap="none" rtlCol="0" anchor="t">
            <a:spAutoFit/>
          </a:bodyPr>
          <a:lstStyle/>
          <a:p>
            <a:pPr algn="ctr"/>
            <a:r>
              <a:rPr lang="en-US" sz="5998" b="1">
                <a:solidFill>
                  <a:schemeClr val="tx2"/>
                </a:solidFill>
                <a:latin typeface="Arial" pitchFamily="34" charset="0"/>
                <a:cs typeface="Arial" pitchFamily="34" charset="0"/>
              </a:rPr>
              <a:t>2</a:t>
            </a:r>
          </a:p>
        </p:txBody>
      </p:sp>
      <p:sp>
        <p:nvSpPr>
          <p:cNvPr id="8" name="Freeform 6">
            <a:extLst>
              <a:ext uri="{FF2B5EF4-FFF2-40B4-BE49-F238E27FC236}">
                <a16:creationId xmlns:a16="http://schemas.microsoft.com/office/drawing/2014/main" id="{7ACDE137-B0D7-CAB7-F3C4-446836435ACD}"/>
              </a:ext>
            </a:extLst>
          </p:cNvPr>
          <p:cNvSpPr>
            <a:spLocks/>
          </p:cNvSpPr>
          <p:nvPr/>
        </p:nvSpPr>
        <p:spPr bwMode="auto">
          <a:xfrm>
            <a:off x="5121093" y="2505503"/>
            <a:ext cx="3081328" cy="2350246"/>
          </a:xfrm>
          <a:custGeom>
            <a:avLst/>
            <a:gdLst/>
            <a:ahLst/>
            <a:cxnLst>
              <a:cxn ang="0">
                <a:pos x="1208" y="0"/>
              </a:cxn>
              <a:cxn ang="0">
                <a:pos x="1504" y="597"/>
              </a:cxn>
              <a:cxn ang="0">
                <a:pos x="295" y="1329"/>
              </a:cxn>
              <a:cxn ang="0">
                <a:pos x="0" y="732"/>
              </a:cxn>
              <a:cxn ang="0">
                <a:pos x="1208" y="0"/>
              </a:cxn>
            </a:cxnLst>
            <a:rect l="0" t="0" r="r" b="b"/>
            <a:pathLst>
              <a:path w="1504" h="1329">
                <a:moveTo>
                  <a:pt x="1208" y="0"/>
                </a:moveTo>
                <a:lnTo>
                  <a:pt x="1504" y="597"/>
                </a:lnTo>
                <a:lnTo>
                  <a:pt x="295" y="1329"/>
                </a:lnTo>
                <a:lnTo>
                  <a:pt x="0" y="732"/>
                </a:lnTo>
                <a:lnTo>
                  <a:pt x="1208" y="0"/>
                </a:lnTo>
                <a:close/>
              </a:path>
            </a:pathLst>
          </a:custGeom>
          <a:gradFill flip="none" rotWithShape="1">
            <a:gsLst>
              <a:gs pos="0">
                <a:schemeClr val="tx2">
                  <a:lumMod val="50000"/>
                </a:schemeClr>
              </a:gs>
              <a:gs pos="50000">
                <a:schemeClr val="tx2">
                  <a:lumMod val="75000"/>
                </a:schemeClr>
              </a:gs>
              <a:gs pos="100000">
                <a:schemeClr val="tx2">
                  <a:lumMod val="50000"/>
                </a:schemeClr>
              </a:gs>
            </a:gsLst>
            <a:lin ang="18900000" scaled="1"/>
            <a:tileRect/>
          </a:gradFill>
          <a:ln w="0">
            <a:noFill/>
            <a:prstDash val="solid"/>
            <a:round/>
            <a:headEnd/>
            <a:tailEnd/>
          </a:ln>
        </p:spPr>
        <p:txBody>
          <a:bodyPr vert="horz" wrap="square" lIns="91416" tIns="45708" rIns="91416" bIns="45708" numCol="1" anchor="t" anchorCtr="0" compatLnSpc="1">
            <a:prstTxWarp prst="textNoShape">
              <a:avLst/>
            </a:prstTxWarp>
          </a:bodyPr>
          <a:lstStyle/>
          <a:p>
            <a:endParaRPr lang="en-US" sz="2399"/>
          </a:p>
        </p:txBody>
      </p:sp>
      <p:sp>
        <p:nvSpPr>
          <p:cNvPr id="9" name="Freeform 6">
            <a:extLst>
              <a:ext uri="{FF2B5EF4-FFF2-40B4-BE49-F238E27FC236}">
                <a16:creationId xmlns:a16="http://schemas.microsoft.com/office/drawing/2014/main" id="{D56A826B-FA12-EA65-07CE-2563CCE3EAD7}"/>
              </a:ext>
            </a:extLst>
          </p:cNvPr>
          <p:cNvSpPr>
            <a:spLocks/>
          </p:cNvSpPr>
          <p:nvPr/>
        </p:nvSpPr>
        <p:spPr bwMode="auto">
          <a:xfrm>
            <a:off x="3702648" y="1220947"/>
            <a:ext cx="3081328" cy="2350246"/>
          </a:xfrm>
          <a:custGeom>
            <a:avLst/>
            <a:gdLst/>
            <a:ahLst/>
            <a:cxnLst>
              <a:cxn ang="0">
                <a:pos x="1208" y="0"/>
              </a:cxn>
              <a:cxn ang="0">
                <a:pos x="1504" y="597"/>
              </a:cxn>
              <a:cxn ang="0">
                <a:pos x="295" y="1329"/>
              </a:cxn>
              <a:cxn ang="0">
                <a:pos x="0" y="732"/>
              </a:cxn>
              <a:cxn ang="0">
                <a:pos x="1208" y="0"/>
              </a:cxn>
            </a:cxnLst>
            <a:rect l="0" t="0" r="r" b="b"/>
            <a:pathLst>
              <a:path w="1504" h="1329">
                <a:moveTo>
                  <a:pt x="1208" y="0"/>
                </a:moveTo>
                <a:lnTo>
                  <a:pt x="1504" y="597"/>
                </a:lnTo>
                <a:lnTo>
                  <a:pt x="295" y="1329"/>
                </a:lnTo>
                <a:lnTo>
                  <a:pt x="0" y="732"/>
                </a:lnTo>
                <a:lnTo>
                  <a:pt x="1208" y="0"/>
                </a:lnTo>
                <a:close/>
              </a:path>
            </a:pathLst>
          </a:custGeom>
          <a:gradFill flip="none" rotWithShape="1">
            <a:gsLst>
              <a:gs pos="0">
                <a:schemeClr val="tx2">
                  <a:lumMod val="50000"/>
                </a:schemeClr>
              </a:gs>
              <a:gs pos="50000">
                <a:schemeClr val="tx2">
                  <a:lumMod val="75000"/>
                </a:schemeClr>
              </a:gs>
              <a:gs pos="100000">
                <a:schemeClr val="tx2">
                  <a:lumMod val="50000"/>
                </a:schemeClr>
              </a:gs>
            </a:gsLst>
            <a:lin ang="18900000" scaled="1"/>
            <a:tileRect/>
          </a:gradFill>
          <a:ln w="0">
            <a:noFill/>
            <a:prstDash val="solid"/>
            <a:round/>
            <a:headEnd/>
            <a:tailEnd/>
          </a:ln>
        </p:spPr>
        <p:txBody>
          <a:bodyPr vert="horz" wrap="square" lIns="91416" tIns="45708" rIns="91416" bIns="45708" numCol="1" anchor="t" anchorCtr="0" compatLnSpc="1">
            <a:prstTxWarp prst="textNoShape">
              <a:avLst/>
            </a:prstTxWarp>
          </a:bodyPr>
          <a:lstStyle/>
          <a:p>
            <a:endParaRPr lang="en-US" sz="2399"/>
          </a:p>
        </p:txBody>
      </p:sp>
      <p:sp>
        <p:nvSpPr>
          <p:cNvPr id="10" name="Freeform 10">
            <a:extLst>
              <a:ext uri="{FF2B5EF4-FFF2-40B4-BE49-F238E27FC236}">
                <a16:creationId xmlns:a16="http://schemas.microsoft.com/office/drawing/2014/main" id="{A2188B94-0AD6-046D-0B91-903A389575CC}"/>
              </a:ext>
            </a:extLst>
          </p:cNvPr>
          <p:cNvSpPr>
            <a:spLocks/>
          </p:cNvSpPr>
          <p:nvPr/>
        </p:nvSpPr>
        <p:spPr bwMode="auto">
          <a:xfrm>
            <a:off x="3702649" y="2515440"/>
            <a:ext cx="4507263" cy="1055754"/>
          </a:xfrm>
          <a:custGeom>
            <a:avLst/>
            <a:gdLst/>
            <a:ahLst/>
            <a:cxnLst>
              <a:cxn ang="0">
                <a:pos x="0" y="0"/>
              </a:cxn>
              <a:cxn ang="0">
                <a:pos x="1905" y="0"/>
              </a:cxn>
              <a:cxn ang="0">
                <a:pos x="2200" y="597"/>
              </a:cxn>
              <a:cxn ang="0">
                <a:pos x="295" y="597"/>
              </a:cxn>
              <a:cxn ang="0">
                <a:pos x="0" y="0"/>
              </a:cxn>
            </a:cxnLst>
            <a:rect l="0" t="0" r="r" b="b"/>
            <a:pathLst>
              <a:path w="2200" h="597">
                <a:moveTo>
                  <a:pt x="0" y="0"/>
                </a:moveTo>
                <a:lnTo>
                  <a:pt x="1905" y="0"/>
                </a:lnTo>
                <a:lnTo>
                  <a:pt x="2200" y="597"/>
                </a:lnTo>
                <a:lnTo>
                  <a:pt x="295" y="597"/>
                </a:lnTo>
                <a:lnTo>
                  <a:pt x="0" y="0"/>
                </a:lnTo>
                <a:close/>
              </a:path>
            </a:pathLst>
          </a:custGeom>
          <a:solidFill>
            <a:schemeClr val="accent1">
              <a:lumMod val="40000"/>
              <a:lumOff val="60000"/>
            </a:schemeClr>
          </a:solidFill>
          <a:ln w="0">
            <a:noFill/>
            <a:prstDash val="solid"/>
            <a:round/>
            <a:headEnd/>
            <a:tailEnd/>
          </a:ln>
          <a:effectLst>
            <a:innerShdw blurRad="63500" dist="50800" dir="16200000">
              <a:prstClr val="black">
                <a:alpha val="50000"/>
              </a:prstClr>
            </a:innerShdw>
          </a:effectLst>
        </p:spPr>
        <p:txBody>
          <a:bodyPr vert="horz" wrap="square" lIns="914162" tIns="91416" rIns="914162" bIns="91416" numCol="1" anchor="ctr" anchorCtr="1" compatLnSpc="1">
            <a:prstTxWarp prst="textNoShape">
              <a:avLst/>
            </a:prstTxWarp>
          </a:bodyPr>
          <a:lstStyle/>
          <a:p>
            <a:r>
              <a:rPr lang="en-GB" sz="1799" kern="0">
                <a:latin typeface="Arial" pitchFamily="34" charset="0"/>
                <a:cs typeface="Arial" pitchFamily="34" charset="0"/>
              </a:rPr>
              <a:t>Lack of attention or interest</a:t>
            </a:r>
            <a:endParaRPr lang="en-US" sz="1799" kern="0">
              <a:latin typeface="Arial" pitchFamily="34" charset="0"/>
              <a:cs typeface="Arial" pitchFamily="34" charset="0"/>
            </a:endParaRPr>
          </a:p>
        </p:txBody>
      </p:sp>
      <p:sp>
        <p:nvSpPr>
          <p:cNvPr id="11" name="Freeform 12">
            <a:extLst>
              <a:ext uri="{FF2B5EF4-FFF2-40B4-BE49-F238E27FC236}">
                <a16:creationId xmlns:a16="http://schemas.microsoft.com/office/drawing/2014/main" id="{F70EE82D-47B7-3FAD-D98C-FB3F49F4A43B}"/>
              </a:ext>
            </a:extLst>
          </p:cNvPr>
          <p:cNvSpPr>
            <a:spLocks/>
          </p:cNvSpPr>
          <p:nvPr/>
        </p:nvSpPr>
        <p:spPr bwMode="auto">
          <a:xfrm>
            <a:off x="2272616" y="1220948"/>
            <a:ext cx="4511360" cy="1055754"/>
          </a:xfrm>
          <a:custGeom>
            <a:avLst/>
            <a:gdLst/>
            <a:ahLst/>
            <a:cxnLst>
              <a:cxn ang="0">
                <a:pos x="0" y="0"/>
              </a:cxn>
              <a:cxn ang="0">
                <a:pos x="1906" y="0"/>
              </a:cxn>
              <a:cxn ang="0">
                <a:pos x="2202" y="597"/>
              </a:cxn>
              <a:cxn ang="0">
                <a:pos x="295" y="597"/>
              </a:cxn>
              <a:cxn ang="0">
                <a:pos x="0" y="0"/>
              </a:cxn>
            </a:cxnLst>
            <a:rect l="0" t="0" r="r" b="b"/>
            <a:pathLst>
              <a:path w="2202" h="597">
                <a:moveTo>
                  <a:pt x="0" y="0"/>
                </a:moveTo>
                <a:lnTo>
                  <a:pt x="1906" y="0"/>
                </a:lnTo>
                <a:lnTo>
                  <a:pt x="2202" y="597"/>
                </a:lnTo>
                <a:lnTo>
                  <a:pt x="295" y="597"/>
                </a:lnTo>
                <a:lnTo>
                  <a:pt x="0" y="0"/>
                </a:lnTo>
                <a:close/>
              </a:path>
            </a:pathLst>
          </a:custGeom>
          <a:solidFill>
            <a:schemeClr val="accent1">
              <a:lumMod val="40000"/>
              <a:lumOff val="60000"/>
            </a:schemeClr>
          </a:solidFill>
          <a:ln w="0">
            <a:noFill/>
            <a:prstDash val="solid"/>
            <a:round/>
            <a:headEnd/>
            <a:tailEnd/>
          </a:ln>
          <a:effectLst>
            <a:innerShdw blurRad="114300">
              <a:prstClr val="black"/>
            </a:innerShdw>
          </a:effectLst>
        </p:spPr>
        <p:txBody>
          <a:bodyPr vert="horz" wrap="square" lIns="914162" tIns="91416" rIns="914162" bIns="91416" numCol="1" anchor="ctr" anchorCtr="1" compatLnSpc="1">
            <a:prstTxWarp prst="textNoShape">
              <a:avLst/>
            </a:prstTxWarp>
          </a:bodyPr>
          <a:lstStyle/>
          <a:p>
            <a:pPr lvl="0">
              <a:defRPr/>
            </a:pPr>
            <a:r>
              <a:rPr lang="en-US" sz="1799">
                <a:latin typeface="Arial" pitchFamily="34" charset="0"/>
                <a:cs typeface="Arial" pitchFamily="34" charset="0"/>
              </a:rPr>
              <a:t>Distance </a:t>
            </a:r>
          </a:p>
        </p:txBody>
      </p:sp>
      <p:sp>
        <p:nvSpPr>
          <p:cNvPr id="12" name="Freeform 6">
            <a:extLst>
              <a:ext uri="{FF2B5EF4-FFF2-40B4-BE49-F238E27FC236}">
                <a16:creationId xmlns:a16="http://schemas.microsoft.com/office/drawing/2014/main" id="{BEA38A3E-C951-F15D-6B95-8FD5CB7AF87B}"/>
              </a:ext>
            </a:extLst>
          </p:cNvPr>
          <p:cNvSpPr>
            <a:spLocks/>
          </p:cNvSpPr>
          <p:nvPr/>
        </p:nvSpPr>
        <p:spPr bwMode="auto">
          <a:xfrm>
            <a:off x="6540448" y="3805814"/>
            <a:ext cx="3081328" cy="2350246"/>
          </a:xfrm>
          <a:custGeom>
            <a:avLst/>
            <a:gdLst/>
            <a:ahLst/>
            <a:cxnLst>
              <a:cxn ang="0">
                <a:pos x="1208" y="0"/>
              </a:cxn>
              <a:cxn ang="0">
                <a:pos x="1504" y="597"/>
              </a:cxn>
              <a:cxn ang="0">
                <a:pos x="295" y="1329"/>
              </a:cxn>
              <a:cxn ang="0">
                <a:pos x="0" y="732"/>
              </a:cxn>
              <a:cxn ang="0">
                <a:pos x="1208" y="0"/>
              </a:cxn>
            </a:cxnLst>
            <a:rect l="0" t="0" r="r" b="b"/>
            <a:pathLst>
              <a:path w="1504" h="1329">
                <a:moveTo>
                  <a:pt x="1208" y="0"/>
                </a:moveTo>
                <a:lnTo>
                  <a:pt x="1504" y="597"/>
                </a:lnTo>
                <a:lnTo>
                  <a:pt x="295" y="1329"/>
                </a:lnTo>
                <a:lnTo>
                  <a:pt x="0" y="732"/>
                </a:lnTo>
                <a:lnTo>
                  <a:pt x="1208" y="0"/>
                </a:lnTo>
                <a:close/>
              </a:path>
            </a:pathLst>
          </a:custGeom>
          <a:gradFill flip="none" rotWithShape="1">
            <a:gsLst>
              <a:gs pos="0">
                <a:schemeClr val="tx2">
                  <a:lumMod val="50000"/>
                </a:schemeClr>
              </a:gs>
              <a:gs pos="50000">
                <a:schemeClr val="tx2">
                  <a:lumMod val="75000"/>
                </a:schemeClr>
              </a:gs>
              <a:gs pos="100000">
                <a:schemeClr val="tx2">
                  <a:lumMod val="50000"/>
                </a:schemeClr>
              </a:gs>
            </a:gsLst>
            <a:lin ang="18900000" scaled="1"/>
            <a:tileRect/>
          </a:gradFill>
          <a:ln w="0">
            <a:noFill/>
            <a:prstDash val="solid"/>
            <a:round/>
            <a:headEnd/>
            <a:tailEnd/>
          </a:ln>
        </p:spPr>
        <p:txBody>
          <a:bodyPr vert="horz" wrap="square" lIns="91416" tIns="45708" rIns="91416" bIns="45708" numCol="1" anchor="t" anchorCtr="0" compatLnSpc="1">
            <a:prstTxWarp prst="textNoShape">
              <a:avLst/>
            </a:prstTxWarp>
          </a:bodyPr>
          <a:lstStyle/>
          <a:p>
            <a:endParaRPr lang="en-US" sz="2399"/>
          </a:p>
        </p:txBody>
      </p:sp>
      <p:sp>
        <p:nvSpPr>
          <p:cNvPr id="13" name="Freeform 10">
            <a:extLst>
              <a:ext uri="{FF2B5EF4-FFF2-40B4-BE49-F238E27FC236}">
                <a16:creationId xmlns:a16="http://schemas.microsoft.com/office/drawing/2014/main" id="{7A94D7BB-683C-A627-7E40-EDEAC4C30BF3}"/>
              </a:ext>
            </a:extLst>
          </p:cNvPr>
          <p:cNvSpPr>
            <a:spLocks/>
          </p:cNvSpPr>
          <p:nvPr/>
        </p:nvSpPr>
        <p:spPr bwMode="auto">
          <a:xfrm>
            <a:off x="6540449" y="5100307"/>
            <a:ext cx="4507263" cy="1055754"/>
          </a:xfrm>
          <a:custGeom>
            <a:avLst/>
            <a:gdLst/>
            <a:ahLst/>
            <a:cxnLst>
              <a:cxn ang="0">
                <a:pos x="0" y="0"/>
              </a:cxn>
              <a:cxn ang="0">
                <a:pos x="1905" y="0"/>
              </a:cxn>
              <a:cxn ang="0">
                <a:pos x="2200" y="597"/>
              </a:cxn>
              <a:cxn ang="0">
                <a:pos x="295" y="597"/>
              </a:cxn>
              <a:cxn ang="0">
                <a:pos x="0" y="0"/>
              </a:cxn>
            </a:cxnLst>
            <a:rect l="0" t="0" r="r" b="b"/>
            <a:pathLst>
              <a:path w="2200" h="597">
                <a:moveTo>
                  <a:pt x="0" y="0"/>
                </a:moveTo>
                <a:lnTo>
                  <a:pt x="1905" y="0"/>
                </a:lnTo>
                <a:lnTo>
                  <a:pt x="2200" y="597"/>
                </a:lnTo>
                <a:lnTo>
                  <a:pt x="295" y="597"/>
                </a:lnTo>
                <a:lnTo>
                  <a:pt x="0" y="0"/>
                </a:lnTo>
                <a:close/>
              </a:path>
            </a:pathLst>
          </a:custGeom>
          <a:solidFill>
            <a:schemeClr val="accent1">
              <a:lumMod val="75000"/>
            </a:schemeClr>
          </a:solidFill>
          <a:ln w="0">
            <a:noFill/>
            <a:prstDash val="solid"/>
            <a:round/>
            <a:headEnd/>
            <a:tailEnd/>
          </a:ln>
          <a:effectLst>
            <a:innerShdw blurRad="114300">
              <a:prstClr val="black"/>
            </a:innerShdw>
          </a:effectLst>
        </p:spPr>
        <p:txBody>
          <a:bodyPr vert="horz" wrap="square" lIns="914162" tIns="91416" rIns="914162" bIns="91416" numCol="1" anchor="ctr" anchorCtr="1" compatLnSpc="1">
            <a:prstTxWarp prst="textNoShape">
              <a:avLst/>
            </a:prstTxWarp>
          </a:bodyPr>
          <a:lstStyle/>
          <a:p>
            <a:r>
              <a:rPr lang="en-GB" b="1" i="0">
                <a:effectLst/>
                <a:latin typeface="Arial" panose="020B0604020202020204" pitchFamily="34" charset="0"/>
                <a:cs typeface="Arial" panose="020B0604020202020204" pitchFamily="34" charset="0"/>
              </a:rPr>
              <a:t>Language difference</a:t>
            </a:r>
            <a:endParaRPr lang="en-US" sz="1799" kern="0">
              <a:latin typeface="Arial" panose="020B0604020202020204" pitchFamily="34" charset="0"/>
              <a:cs typeface="Arial" pitchFamily="34" charset="0"/>
            </a:endParaRPr>
          </a:p>
        </p:txBody>
      </p:sp>
      <p:sp>
        <p:nvSpPr>
          <p:cNvPr id="14" name="Freeform 12">
            <a:extLst>
              <a:ext uri="{FF2B5EF4-FFF2-40B4-BE49-F238E27FC236}">
                <a16:creationId xmlns:a16="http://schemas.microsoft.com/office/drawing/2014/main" id="{6BCB1586-8A18-3013-1E0B-2F922BE5B702}"/>
              </a:ext>
            </a:extLst>
          </p:cNvPr>
          <p:cNvSpPr>
            <a:spLocks/>
          </p:cNvSpPr>
          <p:nvPr/>
        </p:nvSpPr>
        <p:spPr bwMode="auto">
          <a:xfrm>
            <a:off x="5110416" y="3805815"/>
            <a:ext cx="4511360" cy="1055754"/>
          </a:xfrm>
          <a:custGeom>
            <a:avLst/>
            <a:gdLst/>
            <a:ahLst/>
            <a:cxnLst>
              <a:cxn ang="0">
                <a:pos x="0" y="0"/>
              </a:cxn>
              <a:cxn ang="0">
                <a:pos x="1906" y="0"/>
              </a:cxn>
              <a:cxn ang="0">
                <a:pos x="2202" y="597"/>
              </a:cxn>
              <a:cxn ang="0">
                <a:pos x="295" y="597"/>
              </a:cxn>
              <a:cxn ang="0">
                <a:pos x="0" y="0"/>
              </a:cxn>
            </a:cxnLst>
            <a:rect l="0" t="0" r="r" b="b"/>
            <a:pathLst>
              <a:path w="2202" h="597">
                <a:moveTo>
                  <a:pt x="0" y="0"/>
                </a:moveTo>
                <a:lnTo>
                  <a:pt x="1906" y="0"/>
                </a:lnTo>
                <a:lnTo>
                  <a:pt x="2202" y="597"/>
                </a:lnTo>
                <a:lnTo>
                  <a:pt x="295" y="597"/>
                </a:lnTo>
                <a:lnTo>
                  <a:pt x="0" y="0"/>
                </a:lnTo>
                <a:close/>
              </a:path>
            </a:pathLst>
          </a:custGeom>
          <a:solidFill>
            <a:schemeClr val="accent1">
              <a:lumMod val="60000"/>
              <a:lumOff val="40000"/>
            </a:schemeClr>
          </a:solidFill>
          <a:ln w="0">
            <a:noFill/>
            <a:prstDash val="solid"/>
            <a:round/>
            <a:headEnd/>
            <a:tailEnd/>
          </a:ln>
          <a:effectLst>
            <a:innerShdw blurRad="114300">
              <a:prstClr val="black"/>
            </a:innerShdw>
          </a:effectLst>
        </p:spPr>
        <p:txBody>
          <a:bodyPr vert="horz" wrap="square" lIns="914162" tIns="91416" rIns="914162" bIns="91416" numCol="1" anchor="ctr" anchorCtr="1" compatLnSpc="1">
            <a:prstTxWarp prst="textNoShape">
              <a:avLst/>
            </a:prstTxWarp>
          </a:bodyPr>
          <a:lstStyle/>
          <a:p>
            <a:r>
              <a:rPr lang="en-US" sz="1799" kern="0">
                <a:latin typeface="Arial" pitchFamily="34" charset="0"/>
                <a:cs typeface="Arial" pitchFamily="34" charset="0"/>
              </a:rPr>
              <a:t>The difference in culture</a:t>
            </a:r>
          </a:p>
        </p:txBody>
      </p:sp>
      <p:sp>
        <p:nvSpPr>
          <p:cNvPr id="15" name="TextBox 12">
            <a:extLst>
              <a:ext uri="{FF2B5EF4-FFF2-40B4-BE49-F238E27FC236}">
                <a16:creationId xmlns:a16="http://schemas.microsoft.com/office/drawing/2014/main" id="{96915480-5352-0186-0E33-65DD08966462}"/>
              </a:ext>
            </a:extLst>
          </p:cNvPr>
          <p:cNvSpPr txBox="1"/>
          <p:nvPr/>
        </p:nvSpPr>
        <p:spPr>
          <a:xfrm>
            <a:off x="4162271" y="3775505"/>
            <a:ext cx="612508" cy="1015399"/>
          </a:xfrm>
          <a:prstGeom prst="rect">
            <a:avLst/>
          </a:prstGeom>
          <a:noFill/>
          <a:effectLst/>
        </p:spPr>
        <p:txBody>
          <a:bodyPr wrap="none" rtlCol="0" anchor="t">
            <a:spAutoFit/>
          </a:bodyPr>
          <a:lstStyle/>
          <a:p>
            <a:pPr algn="ctr"/>
            <a:r>
              <a:rPr lang="en-US" sz="5998" b="1">
                <a:solidFill>
                  <a:schemeClr val="tx2"/>
                </a:solidFill>
                <a:latin typeface="Arial" pitchFamily="34" charset="0"/>
                <a:cs typeface="Arial" pitchFamily="34" charset="0"/>
              </a:rPr>
              <a:t>3</a:t>
            </a:r>
          </a:p>
        </p:txBody>
      </p:sp>
      <p:sp>
        <p:nvSpPr>
          <p:cNvPr id="16" name="TextBox 13">
            <a:extLst>
              <a:ext uri="{FF2B5EF4-FFF2-40B4-BE49-F238E27FC236}">
                <a16:creationId xmlns:a16="http://schemas.microsoft.com/office/drawing/2014/main" id="{A6E2E4AB-3EF7-8126-9628-3CCAF1EF317B}"/>
              </a:ext>
            </a:extLst>
          </p:cNvPr>
          <p:cNvSpPr txBox="1"/>
          <p:nvPr/>
        </p:nvSpPr>
        <p:spPr>
          <a:xfrm>
            <a:off x="5474481" y="4994387"/>
            <a:ext cx="612508" cy="1015399"/>
          </a:xfrm>
          <a:prstGeom prst="rect">
            <a:avLst/>
          </a:prstGeom>
          <a:noFill/>
          <a:effectLst/>
        </p:spPr>
        <p:txBody>
          <a:bodyPr wrap="none" rtlCol="0" anchor="t">
            <a:spAutoFit/>
          </a:bodyPr>
          <a:lstStyle/>
          <a:p>
            <a:pPr algn="ctr"/>
            <a:r>
              <a:rPr lang="en-US" sz="5998" b="1">
                <a:solidFill>
                  <a:schemeClr val="tx2"/>
                </a:solidFill>
                <a:latin typeface="Arial" pitchFamily="34" charset="0"/>
                <a:cs typeface="Arial" pitchFamily="34" charset="0"/>
              </a:rPr>
              <a:t>4</a:t>
            </a:r>
          </a:p>
        </p:txBody>
      </p:sp>
      <p:sp>
        <p:nvSpPr>
          <p:cNvPr id="24" name="CasetăText 23">
            <a:extLst>
              <a:ext uri="{FF2B5EF4-FFF2-40B4-BE49-F238E27FC236}">
                <a16:creationId xmlns:a16="http://schemas.microsoft.com/office/drawing/2014/main" id="{2B48D8EB-3A8C-3ECB-7719-47B0C0046D5D}"/>
              </a:ext>
            </a:extLst>
          </p:cNvPr>
          <p:cNvSpPr txBox="1"/>
          <p:nvPr/>
        </p:nvSpPr>
        <p:spPr>
          <a:xfrm>
            <a:off x="9379974" y="6456362"/>
            <a:ext cx="2566220" cy="261610"/>
          </a:xfrm>
          <a:prstGeom prst="rect">
            <a:avLst/>
          </a:prstGeom>
          <a:noFill/>
        </p:spPr>
        <p:txBody>
          <a:bodyPr wrap="square" rtlCol="0">
            <a:spAutoFit/>
          </a:bodyPr>
          <a:lstStyle/>
          <a:p>
            <a:r>
              <a:rPr lang="en-GB" sz="1100">
                <a:latin typeface="Arial" panose="020B0604020202020204" pitchFamily="34" charset="0"/>
                <a:cs typeface="Arial" panose="020B0604020202020204" pitchFamily="34" charset="0"/>
              </a:rPr>
              <a:t>Adapted from Button &amp; </a:t>
            </a:r>
            <a:r>
              <a:rPr lang="en-GB" sz="1100" err="1">
                <a:latin typeface="Arial" panose="020B0604020202020204" pitchFamily="34" charset="0"/>
                <a:cs typeface="Arial" panose="020B0604020202020204" pitchFamily="34" charset="0"/>
              </a:rPr>
              <a:t>Rossera</a:t>
            </a:r>
            <a:r>
              <a:rPr lang="en-GB" sz="1100">
                <a:latin typeface="Arial" panose="020B0604020202020204" pitchFamily="34" charset="0"/>
                <a:cs typeface="Arial" panose="020B0604020202020204" pitchFamily="34" charset="0"/>
              </a:rPr>
              <a:t>, 1990</a:t>
            </a:r>
          </a:p>
        </p:txBody>
      </p:sp>
    </p:spTree>
    <p:extLst>
      <p:ext uri="{BB962C8B-B14F-4D97-AF65-F5344CB8AC3E}">
        <p14:creationId xmlns:p14="http://schemas.microsoft.com/office/powerpoint/2010/main" val="1396323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C4F4C3E-3C5B-1775-D1C9-ECE470D9CD71}"/>
              </a:ext>
            </a:extLst>
          </p:cNvPr>
          <p:cNvSpPr>
            <a:spLocks noGrp="1"/>
          </p:cNvSpPr>
          <p:nvPr>
            <p:ph type="title"/>
          </p:nvPr>
        </p:nvSpPr>
        <p:spPr>
          <a:effectLst>
            <a:innerShdw blurRad="63500" dist="50800" dir="2700000">
              <a:prstClr val="black">
                <a:alpha val="50000"/>
              </a:prstClr>
            </a:innerShdw>
          </a:effectLst>
        </p:spPr>
        <p:txBody>
          <a:bodyPr>
            <a:normAutofit/>
          </a:bodyPr>
          <a:lstStyle/>
          <a:p>
            <a:endParaRPr lang="en-GB" sz="2400">
              <a:latin typeface="Arial" panose="020B0604020202020204" pitchFamily="34" charset="0"/>
              <a:cs typeface="Arial" panose="020B0604020202020204" pitchFamily="34" charset="0"/>
            </a:endParaRPr>
          </a:p>
        </p:txBody>
      </p:sp>
      <p:sp>
        <p:nvSpPr>
          <p:cNvPr id="3" name="Freeform 46">
            <a:extLst>
              <a:ext uri="{FF2B5EF4-FFF2-40B4-BE49-F238E27FC236}">
                <a16:creationId xmlns:a16="http://schemas.microsoft.com/office/drawing/2014/main" id="{45D12D9E-96CE-806C-617C-206118E79930}"/>
              </a:ext>
            </a:extLst>
          </p:cNvPr>
          <p:cNvSpPr>
            <a:spLocks/>
          </p:cNvSpPr>
          <p:nvPr/>
        </p:nvSpPr>
        <p:spPr bwMode="auto">
          <a:xfrm>
            <a:off x="4065290" y="-19858"/>
            <a:ext cx="1996151" cy="2010967"/>
          </a:xfrm>
          <a:custGeom>
            <a:avLst/>
            <a:gdLst>
              <a:gd name="T0" fmla="*/ 0 w 1238"/>
              <a:gd name="T1" fmla="*/ 0 h 1229"/>
              <a:gd name="T2" fmla="*/ 1238 w 1238"/>
              <a:gd name="T3" fmla="*/ 0 h 1229"/>
              <a:gd name="T4" fmla="*/ 1238 w 1238"/>
              <a:gd name="T5" fmla="*/ 1088 h 1229"/>
              <a:gd name="T6" fmla="*/ 1238 w 1238"/>
              <a:gd name="T7" fmla="*/ 1088 h 1229"/>
              <a:gd name="T8" fmla="*/ 1121 w 1238"/>
              <a:gd name="T9" fmla="*/ 1095 h 1229"/>
              <a:gd name="T10" fmla="*/ 1012 w 1238"/>
              <a:gd name="T11" fmla="*/ 1113 h 1229"/>
              <a:gd name="T12" fmla="*/ 903 w 1238"/>
              <a:gd name="T13" fmla="*/ 1141 h 1229"/>
              <a:gd name="T14" fmla="*/ 801 w 1238"/>
              <a:gd name="T15" fmla="*/ 1181 h 1229"/>
              <a:gd name="T16" fmla="*/ 703 w 1238"/>
              <a:gd name="T17" fmla="*/ 1229 h 1229"/>
              <a:gd name="T18" fmla="*/ 0 w 1238"/>
              <a:gd name="T19" fmla="*/ 0 h 12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38" h="1229">
                <a:moveTo>
                  <a:pt x="0" y="0"/>
                </a:moveTo>
                <a:lnTo>
                  <a:pt x="1238" y="0"/>
                </a:lnTo>
                <a:lnTo>
                  <a:pt x="1238" y="1088"/>
                </a:lnTo>
                <a:lnTo>
                  <a:pt x="1238" y="1088"/>
                </a:lnTo>
                <a:lnTo>
                  <a:pt x="1121" y="1095"/>
                </a:lnTo>
                <a:lnTo>
                  <a:pt x="1012" y="1113"/>
                </a:lnTo>
                <a:lnTo>
                  <a:pt x="903" y="1141"/>
                </a:lnTo>
                <a:lnTo>
                  <a:pt x="801" y="1181"/>
                </a:lnTo>
                <a:lnTo>
                  <a:pt x="703" y="1229"/>
                </a:lnTo>
                <a:lnTo>
                  <a:pt x="0"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4" name="Freeform 47">
            <a:extLst>
              <a:ext uri="{FF2B5EF4-FFF2-40B4-BE49-F238E27FC236}">
                <a16:creationId xmlns:a16="http://schemas.microsoft.com/office/drawing/2014/main" id="{E9EDD2AE-8F2C-EBB2-B5E3-B14B634AA73D}"/>
              </a:ext>
            </a:extLst>
          </p:cNvPr>
          <p:cNvSpPr>
            <a:spLocks/>
          </p:cNvSpPr>
          <p:nvPr/>
        </p:nvSpPr>
        <p:spPr bwMode="auto">
          <a:xfrm>
            <a:off x="-11522" y="3378367"/>
            <a:ext cx="4691655" cy="3492330"/>
          </a:xfrm>
          <a:custGeom>
            <a:avLst/>
            <a:gdLst>
              <a:gd name="T0" fmla="*/ 0 w 2893"/>
              <a:gd name="T1" fmla="*/ 0 h 2163"/>
              <a:gd name="T2" fmla="*/ 2753 w 2893"/>
              <a:gd name="T3" fmla="*/ 0 h 2163"/>
              <a:gd name="T4" fmla="*/ 2760 w 2893"/>
              <a:gd name="T5" fmla="*/ 114 h 2163"/>
              <a:gd name="T6" fmla="*/ 2777 w 2893"/>
              <a:gd name="T7" fmla="*/ 225 h 2163"/>
              <a:gd name="T8" fmla="*/ 2805 w 2893"/>
              <a:gd name="T9" fmla="*/ 330 h 2163"/>
              <a:gd name="T10" fmla="*/ 2844 w 2893"/>
              <a:gd name="T11" fmla="*/ 432 h 2163"/>
              <a:gd name="T12" fmla="*/ 2893 w 2893"/>
              <a:gd name="T13" fmla="*/ 529 h 2163"/>
              <a:gd name="T14" fmla="*/ 0 w 2893"/>
              <a:gd name="T15" fmla="*/ 2163 h 2163"/>
              <a:gd name="T16" fmla="*/ 0 w 2893"/>
              <a:gd name="T17" fmla="*/ 0 h 2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93" h="2163">
                <a:moveTo>
                  <a:pt x="0" y="0"/>
                </a:moveTo>
                <a:lnTo>
                  <a:pt x="2753" y="0"/>
                </a:lnTo>
                <a:lnTo>
                  <a:pt x="2760" y="114"/>
                </a:lnTo>
                <a:lnTo>
                  <a:pt x="2777" y="225"/>
                </a:lnTo>
                <a:lnTo>
                  <a:pt x="2805" y="330"/>
                </a:lnTo>
                <a:lnTo>
                  <a:pt x="2844" y="432"/>
                </a:lnTo>
                <a:lnTo>
                  <a:pt x="2893" y="529"/>
                </a:lnTo>
                <a:lnTo>
                  <a:pt x="0" y="2163"/>
                </a:lnTo>
                <a:lnTo>
                  <a:pt x="0"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5" name="Freeform 48">
            <a:extLst>
              <a:ext uri="{FF2B5EF4-FFF2-40B4-BE49-F238E27FC236}">
                <a16:creationId xmlns:a16="http://schemas.microsoft.com/office/drawing/2014/main" id="{6E9A3669-6366-F51E-9ECA-AFF164B706A0}"/>
              </a:ext>
            </a:extLst>
          </p:cNvPr>
          <p:cNvSpPr>
            <a:spLocks/>
          </p:cNvSpPr>
          <p:nvPr/>
        </p:nvSpPr>
        <p:spPr bwMode="auto">
          <a:xfrm>
            <a:off x="1589" y="3179"/>
            <a:ext cx="4602235" cy="3432964"/>
          </a:xfrm>
          <a:custGeom>
            <a:avLst/>
            <a:gdLst>
              <a:gd name="T0" fmla="*/ 0 w 2893"/>
              <a:gd name="T1" fmla="*/ 0 h 2160"/>
              <a:gd name="T2" fmla="*/ 2893 w 2893"/>
              <a:gd name="T3" fmla="*/ 1634 h 2160"/>
              <a:gd name="T4" fmla="*/ 2844 w 2893"/>
              <a:gd name="T5" fmla="*/ 1729 h 2160"/>
              <a:gd name="T6" fmla="*/ 2805 w 2893"/>
              <a:gd name="T7" fmla="*/ 1831 h 2160"/>
              <a:gd name="T8" fmla="*/ 2777 w 2893"/>
              <a:gd name="T9" fmla="*/ 1938 h 2160"/>
              <a:gd name="T10" fmla="*/ 2760 w 2893"/>
              <a:gd name="T11" fmla="*/ 2047 h 2160"/>
              <a:gd name="T12" fmla="*/ 2753 w 2893"/>
              <a:gd name="T13" fmla="*/ 2160 h 2160"/>
              <a:gd name="T14" fmla="*/ 0 w 2893"/>
              <a:gd name="T15" fmla="*/ 2160 h 2160"/>
              <a:gd name="T16" fmla="*/ 0 w 2893"/>
              <a:gd name="T17" fmla="*/ 0 h 2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93" h="2160">
                <a:moveTo>
                  <a:pt x="0" y="0"/>
                </a:moveTo>
                <a:lnTo>
                  <a:pt x="2893" y="1634"/>
                </a:lnTo>
                <a:lnTo>
                  <a:pt x="2844" y="1729"/>
                </a:lnTo>
                <a:lnTo>
                  <a:pt x="2805" y="1831"/>
                </a:lnTo>
                <a:lnTo>
                  <a:pt x="2777" y="1938"/>
                </a:lnTo>
                <a:lnTo>
                  <a:pt x="2760" y="2047"/>
                </a:lnTo>
                <a:lnTo>
                  <a:pt x="2753" y="2160"/>
                </a:lnTo>
                <a:lnTo>
                  <a:pt x="0" y="2160"/>
                </a:lnTo>
                <a:lnTo>
                  <a:pt x="0"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6" name="Freeform 49">
            <a:extLst>
              <a:ext uri="{FF2B5EF4-FFF2-40B4-BE49-F238E27FC236}">
                <a16:creationId xmlns:a16="http://schemas.microsoft.com/office/drawing/2014/main" id="{34DF96BA-7C7B-4886-125E-A65FCB9274FF}"/>
              </a:ext>
            </a:extLst>
          </p:cNvPr>
          <p:cNvSpPr>
            <a:spLocks/>
          </p:cNvSpPr>
          <p:nvPr/>
        </p:nvSpPr>
        <p:spPr bwMode="auto">
          <a:xfrm>
            <a:off x="1588" y="1"/>
            <a:ext cx="5240152" cy="2600153"/>
          </a:xfrm>
          <a:custGeom>
            <a:avLst/>
            <a:gdLst>
              <a:gd name="T0" fmla="*/ 0 w 3294"/>
              <a:gd name="T1" fmla="*/ 0 h 1636"/>
              <a:gd name="T2" fmla="*/ 2591 w 3294"/>
              <a:gd name="T3" fmla="*/ 0 h 1636"/>
              <a:gd name="T4" fmla="*/ 3294 w 3294"/>
              <a:gd name="T5" fmla="*/ 1229 h 1636"/>
              <a:gd name="T6" fmla="*/ 3197 w 3294"/>
              <a:gd name="T7" fmla="*/ 1292 h 1636"/>
              <a:gd name="T8" fmla="*/ 3109 w 3294"/>
              <a:gd name="T9" fmla="*/ 1366 h 1636"/>
              <a:gd name="T10" fmla="*/ 3027 w 3294"/>
              <a:gd name="T11" fmla="*/ 1448 h 1636"/>
              <a:gd name="T12" fmla="*/ 2955 w 3294"/>
              <a:gd name="T13" fmla="*/ 1538 h 1636"/>
              <a:gd name="T14" fmla="*/ 2893 w 3294"/>
              <a:gd name="T15" fmla="*/ 1636 h 1636"/>
              <a:gd name="T16" fmla="*/ 0 w 3294"/>
              <a:gd name="T17" fmla="*/ 2 h 1636"/>
              <a:gd name="T18" fmla="*/ 0 w 3294"/>
              <a:gd name="T19" fmla="*/ 0 h 16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94" h="1636">
                <a:moveTo>
                  <a:pt x="0" y="0"/>
                </a:moveTo>
                <a:lnTo>
                  <a:pt x="2591" y="0"/>
                </a:lnTo>
                <a:lnTo>
                  <a:pt x="3294" y="1229"/>
                </a:lnTo>
                <a:lnTo>
                  <a:pt x="3197" y="1292"/>
                </a:lnTo>
                <a:lnTo>
                  <a:pt x="3109" y="1366"/>
                </a:lnTo>
                <a:lnTo>
                  <a:pt x="3027" y="1448"/>
                </a:lnTo>
                <a:lnTo>
                  <a:pt x="2955" y="1538"/>
                </a:lnTo>
                <a:lnTo>
                  <a:pt x="2893" y="1636"/>
                </a:lnTo>
                <a:lnTo>
                  <a:pt x="0" y="2"/>
                </a:lnTo>
                <a:lnTo>
                  <a:pt x="0"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7" name="Freeform 50">
            <a:extLst>
              <a:ext uri="{FF2B5EF4-FFF2-40B4-BE49-F238E27FC236}">
                <a16:creationId xmlns:a16="http://schemas.microsoft.com/office/drawing/2014/main" id="{7BD71C60-8E82-1442-71DF-6664E58129E0}"/>
              </a:ext>
            </a:extLst>
          </p:cNvPr>
          <p:cNvSpPr>
            <a:spLocks/>
          </p:cNvSpPr>
          <p:nvPr/>
        </p:nvSpPr>
        <p:spPr bwMode="auto">
          <a:xfrm>
            <a:off x="6953460" y="1"/>
            <a:ext cx="5229017" cy="2595385"/>
          </a:xfrm>
          <a:custGeom>
            <a:avLst/>
            <a:gdLst>
              <a:gd name="T0" fmla="*/ 719 w 3287"/>
              <a:gd name="T1" fmla="*/ 0 h 1633"/>
              <a:gd name="T2" fmla="*/ 3287 w 3287"/>
              <a:gd name="T3" fmla="*/ 0 h 1633"/>
              <a:gd name="T4" fmla="*/ 3287 w 3287"/>
              <a:gd name="T5" fmla="*/ 0 h 1633"/>
              <a:gd name="T6" fmla="*/ 394 w 3287"/>
              <a:gd name="T7" fmla="*/ 1633 h 1633"/>
              <a:gd name="T8" fmla="*/ 334 w 3287"/>
              <a:gd name="T9" fmla="*/ 1538 h 1633"/>
              <a:gd name="T10" fmla="*/ 262 w 3287"/>
              <a:gd name="T11" fmla="*/ 1450 h 1633"/>
              <a:gd name="T12" fmla="*/ 183 w 3287"/>
              <a:gd name="T13" fmla="*/ 1369 h 1633"/>
              <a:gd name="T14" fmla="*/ 95 w 3287"/>
              <a:gd name="T15" fmla="*/ 1297 h 1633"/>
              <a:gd name="T16" fmla="*/ 0 w 3287"/>
              <a:gd name="T17" fmla="*/ 1234 h 1633"/>
              <a:gd name="T18" fmla="*/ 719 w 3287"/>
              <a:gd name="T19" fmla="*/ 0 h 16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87" h="1633">
                <a:moveTo>
                  <a:pt x="719" y="0"/>
                </a:moveTo>
                <a:lnTo>
                  <a:pt x="3287" y="0"/>
                </a:lnTo>
                <a:lnTo>
                  <a:pt x="3287" y="0"/>
                </a:lnTo>
                <a:lnTo>
                  <a:pt x="394" y="1633"/>
                </a:lnTo>
                <a:lnTo>
                  <a:pt x="334" y="1538"/>
                </a:lnTo>
                <a:lnTo>
                  <a:pt x="262" y="1450"/>
                </a:lnTo>
                <a:lnTo>
                  <a:pt x="183" y="1369"/>
                </a:lnTo>
                <a:lnTo>
                  <a:pt x="95" y="1297"/>
                </a:lnTo>
                <a:lnTo>
                  <a:pt x="0" y="1234"/>
                </a:lnTo>
                <a:lnTo>
                  <a:pt x="719"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8" name="Freeform 51">
            <a:extLst>
              <a:ext uri="{FF2B5EF4-FFF2-40B4-BE49-F238E27FC236}">
                <a16:creationId xmlns:a16="http://schemas.microsoft.com/office/drawing/2014/main" id="{CD963919-3292-F2E2-1EFE-6BE1E8C77A1D}"/>
              </a:ext>
            </a:extLst>
          </p:cNvPr>
          <p:cNvSpPr>
            <a:spLocks/>
          </p:cNvSpPr>
          <p:nvPr/>
        </p:nvSpPr>
        <p:spPr bwMode="auto">
          <a:xfrm>
            <a:off x="6050698" y="0"/>
            <a:ext cx="2033059" cy="1981887"/>
          </a:xfrm>
          <a:custGeom>
            <a:avLst/>
            <a:gdLst>
              <a:gd name="T0" fmla="*/ 0 w 1260"/>
              <a:gd name="T1" fmla="*/ 0 h 1234"/>
              <a:gd name="T2" fmla="*/ 1260 w 1260"/>
              <a:gd name="T3" fmla="*/ 0 h 1234"/>
              <a:gd name="T4" fmla="*/ 541 w 1260"/>
              <a:gd name="T5" fmla="*/ 1234 h 1234"/>
              <a:gd name="T6" fmla="*/ 443 w 1260"/>
              <a:gd name="T7" fmla="*/ 1183 h 1234"/>
              <a:gd name="T8" fmla="*/ 339 w 1260"/>
              <a:gd name="T9" fmla="*/ 1144 h 1234"/>
              <a:gd name="T10" fmla="*/ 229 w 1260"/>
              <a:gd name="T11" fmla="*/ 1113 h 1234"/>
              <a:gd name="T12" fmla="*/ 116 w 1260"/>
              <a:gd name="T13" fmla="*/ 1095 h 1234"/>
              <a:gd name="T14" fmla="*/ 0 w 1260"/>
              <a:gd name="T15" fmla="*/ 1088 h 1234"/>
              <a:gd name="T16" fmla="*/ 0 w 1260"/>
              <a:gd name="T17" fmla="*/ 0 h 1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60" h="1234">
                <a:moveTo>
                  <a:pt x="0" y="0"/>
                </a:moveTo>
                <a:lnTo>
                  <a:pt x="1260" y="0"/>
                </a:lnTo>
                <a:lnTo>
                  <a:pt x="541" y="1234"/>
                </a:lnTo>
                <a:lnTo>
                  <a:pt x="443" y="1183"/>
                </a:lnTo>
                <a:lnTo>
                  <a:pt x="339" y="1144"/>
                </a:lnTo>
                <a:lnTo>
                  <a:pt x="229" y="1113"/>
                </a:lnTo>
                <a:lnTo>
                  <a:pt x="116" y="1095"/>
                </a:lnTo>
                <a:lnTo>
                  <a:pt x="0" y="1088"/>
                </a:lnTo>
                <a:lnTo>
                  <a:pt x="0"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9" name="Freeform 52">
            <a:extLst>
              <a:ext uri="{FF2B5EF4-FFF2-40B4-BE49-F238E27FC236}">
                <a16:creationId xmlns:a16="http://schemas.microsoft.com/office/drawing/2014/main" id="{A9505754-2E53-8629-D70A-E23CEF8CBC6D}"/>
              </a:ext>
            </a:extLst>
          </p:cNvPr>
          <p:cNvSpPr>
            <a:spLocks/>
          </p:cNvSpPr>
          <p:nvPr/>
        </p:nvSpPr>
        <p:spPr bwMode="auto">
          <a:xfrm>
            <a:off x="1" y="4276901"/>
            <a:ext cx="5232196" cy="2581099"/>
          </a:xfrm>
          <a:custGeom>
            <a:avLst/>
            <a:gdLst>
              <a:gd name="T0" fmla="*/ 2893 w 3288"/>
              <a:gd name="T1" fmla="*/ 0 h 1634"/>
              <a:gd name="T2" fmla="*/ 2953 w 3288"/>
              <a:gd name="T3" fmla="*/ 96 h 1634"/>
              <a:gd name="T4" fmla="*/ 3025 w 3288"/>
              <a:gd name="T5" fmla="*/ 184 h 1634"/>
              <a:gd name="T6" fmla="*/ 3104 w 3288"/>
              <a:gd name="T7" fmla="*/ 265 h 1634"/>
              <a:gd name="T8" fmla="*/ 3192 w 3288"/>
              <a:gd name="T9" fmla="*/ 337 h 1634"/>
              <a:gd name="T10" fmla="*/ 3288 w 3288"/>
              <a:gd name="T11" fmla="*/ 400 h 1634"/>
              <a:gd name="T12" fmla="*/ 2568 w 3288"/>
              <a:gd name="T13" fmla="*/ 1634 h 1634"/>
              <a:gd name="T14" fmla="*/ 0 w 3288"/>
              <a:gd name="T15" fmla="*/ 1634 h 1634"/>
              <a:gd name="T16" fmla="*/ 0 w 3288"/>
              <a:gd name="T17" fmla="*/ 1634 h 1634"/>
              <a:gd name="T18" fmla="*/ 2893 w 3288"/>
              <a:gd name="T19" fmla="*/ 0 h 16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88" h="1634">
                <a:moveTo>
                  <a:pt x="2893" y="0"/>
                </a:moveTo>
                <a:lnTo>
                  <a:pt x="2953" y="96"/>
                </a:lnTo>
                <a:lnTo>
                  <a:pt x="3025" y="184"/>
                </a:lnTo>
                <a:lnTo>
                  <a:pt x="3104" y="265"/>
                </a:lnTo>
                <a:lnTo>
                  <a:pt x="3192" y="337"/>
                </a:lnTo>
                <a:lnTo>
                  <a:pt x="3288" y="400"/>
                </a:lnTo>
                <a:lnTo>
                  <a:pt x="2568" y="1634"/>
                </a:lnTo>
                <a:lnTo>
                  <a:pt x="0" y="1634"/>
                </a:lnTo>
                <a:lnTo>
                  <a:pt x="0" y="1634"/>
                </a:lnTo>
                <a:lnTo>
                  <a:pt x="2893"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10" name="Freeform 53">
            <a:extLst>
              <a:ext uri="{FF2B5EF4-FFF2-40B4-BE49-F238E27FC236}">
                <a16:creationId xmlns:a16="http://schemas.microsoft.com/office/drawing/2014/main" id="{ED4E3D31-FEB3-95EE-64C7-5599BC4ECA4A}"/>
              </a:ext>
            </a:extLst>
          </p:cNvPr>
          <p:cNvSpPr>
            <a:spLocks/>
          </p:cNvSpPr>
          <p:nvPr/>
        </p:nvSpPr>
        <p:spPr bwMode="auto">
          <a:xfrm>
            <a:off x="7580242" y="1"/>
            <a:ext cx="4602235" cy="3436143"/>
          </a:xfrm>
          <a:custGeom>
            <a:avLst/>
            <a:gdLst>
              <a:gd name="T0" fmla="*/ 2893 w 2893"/>
              <a:gd name="T1" fmla="*/ 0 h 2162"/>
              <a:gd name="T2" fmla="*/ 2893 w 2893"/>
              <a:gd name="T3" fmla="*/ 2162 h 2162"/>
              <a:gd name="T4" fmla="*/ 140 w 2893"/>
              <a:gd name="T5" fmla="*/ 2162 h 2162"/>
              <a:gd name="T6" fmla="*/ 133 w 2893"/>
              <a:gd name="T7" fmla="*/ 2049 h 2162"/>
              <a:gd name="T8" fmla="*/ 116 w 2893"/>
              <a:gd name="T9" fmla="*/ 1940 h 2162"/>
              <a:gd name="T10" fmla="*/ 86 w 2893"/>
              <a:gd name="T11" fmla="*/ 1833 h 2162"/>
              <a:gd name="T12" fmla="*/ 49 w 2893"/>
              <a:gd name="T13" fmla="*/ 1731 h 2162"/>
              <a:gd name="T14" fmla="*/ 0 w 2893"/>
              <a:gd name="T15" fmla="*/ 1633 h 2162"/>
              <a:gd name="T16" fmla="*/ 2893 w 2893"/>
              <a:gd name="T17" fmla="*/ 0 h 2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93" h="2162">
                <a:moveTo>
                  <a:pt x="2893" y="0"/>
                </a:moveTo>
                <a:lnTo>
                  <a:pt x="2893" y="2162"/>
                </a:lnTo>
                <a:lnTo>
                  <a:pt x="140" y="2162"/>
                </a:lnTo>
                <a:lnTo>
                  <a:pt x="133" y="2049"/>
                </a:lnTo>
                <a:lnTo>
                  <a:pt x="116" y="1940"/>
                </a:lnTo>
                <a:lnTo>
                  <a:pt x="86" y="1833"/>
                </a:lnTo>
                <a:lnTo>
                  <a:pt x="49" y="1731"/>
                </a:lnTo>
                <a:lnTo>
                  <a:pt x="0" y="1633"/>
                </a:lnTo>
                <a:lnTo>
                  <a:pt x="2893"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11" name="Freeform 54">
            <a:extLst>
              <a:ext uri="{FF2B5EF4-FFF2-40B4-BE49-F238E27FC236}">
                <a16:creationId xmlns:a16="http://schemas.microsoft.com/office/drawing/2014/main" id="{DDDDBAFF-10B5-2B80-2176-8D483F3BC23C}"/>
              </a:ext>
            </a:extLst>
          </p:cNvPr>
          <p:cNvSpPr>
            <a:spLocks/>
          </p:cNvSpPr>
          <p:nvPr/>
        </p:nvSpPr>
        <p:spPr bwMode="auto">
          <a:xfrm>
            <a:off x="6942324" y="4276901"/>
            <a:ext cx="5240152" cy="2596974"/>
          </a:xfrm>
          <a:custGeom>
            <a:avLst/>
            <a:gdLst>
              <a:gd name="T0" fmla="*/ 401 w 3294"/>
              <a:gd name="T1" fmla="*/ 0 h 1634"/>
              <a:gd name="T2" fmla="*/ 3294 w 3294"/>
              <a:gd name="T3" fmla="*/ 1632 h 1634"/>
              <a:gd name="T4" fmla="*/ 3294 w 3294"/>
              <a:gd name="T5" fmla="*/ 1634 h 1634"/>
              <a:gd name="T6" fmla="*/ 703 w 3294"/>
              <a:gd name="T7" fmla="*/ 1634 h 1634"/>
              <a:gd name="T8" fmla="*/ 0 w 3294"/>
              <a:gd name="T9" fmla="*/ 404 h 1634"/>
              <a:gd name="T10" fmla="*/ 97 w 3294"/>
              <a:gd name="T11" fmla="*/ 341 h 1634"/>
              <a:gd name="T12" fmla="*/ 185 w 3294"/>
              <a:gd name="T13" fmla="*/ 270 h 1634"/>
              <a:gd name="T14" fmla="*/ 267 w 3294"/>
              <a:gd name="T15" fmla="*/ 186 h 1634"/>
              <a:gd name="T16" fmla="*/ 339 w 3294"/>
              <a:gd name="T17" fmla="*/ 98 h 1634"/>
              <a:gd name="T18" fmla="*/ 401 w 3294"/>
              <a:gd name="T19" fmla="*/ 0 h 16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94" h="1634">
                <a:moveTo>
                  <a:pt x="401" y="0"/>
                </a:moveTo>
                <a:lnTo>
                  <a:pt x="3294" y="1632"/>
                </a:lnTo>
                <a:lnTo>
                  <a:pt x="3294" y="1634"/>
                </a:lnTo>
                <a:lnTo>
                  <a:pt x="703" y="1634"/>
                </a:lnTo>
                <a:lnTo>
                  <a:pt x="0" y="404"/>
                </a:lnTo>
                <a:lnTo>
                  <a:pt x="97" y="341"/>
                </a:lnTo>
                <a:lnTo>
                  <a:pt x="185" y="270"/>
                </a:lnTo>
                <a:lnTo>
                  <a:pt x="267" y="186"/>
                </a:lnTo>
                <a:lnTo>
                  <a:pt x="339" y="98"/>
                </a:lnTo>
                <a:lnTo>
                  <a:pt x="401"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12" name="Freeform 55">
            <a:extLst>
              <a:ext uri="{FF2B5EF4-FFF2-40B4-BE49-F238E27FC236}">
                <a16:creationId xmlns:a16="http://schemas.microsoft.com/office/drawing/2014/main" id="{E00D28BE-8FCD-816D-68B2-8D346ECFAAF5}"/>
              </a:ext>
            </a:extLst>
          </p:cNvPr>
          <p:cNvSpPr>
            <a:spLocks/>
          </p:cNvSpPr>
          <p:nvPr/>
        </p:nvSpPr>
        <p:spPr bwMode="auto">
          <a:xfrm>
            <a:off x="7560188" y="3423482"/>
            <a:ext cx="4631813" cy="3447215"/>
          </a:xfrm>
          <a:custGeom>
            <a:avLst/>
            <a:gdLst>
              <a:gd name="T0" fmla="*/ 140 w 2893"/>
              <a:gd name="T1" fmla="*/ 0 h 2161"/>
              <a:gd name="T2" fmla="*/ 2893 w 2893"/>
              <a:gd name="T3" fmla="*/ 0 h 2161"/>
              <a:gd name="T4" fmla="*/ 2893 w 2893"/>
              <a:gd name="T5" fmla="*/ 2161 h 2161"/>
              <a:gd name="T6" fmla="*/ 0 w 2893"/>
              <a:gd name="T7" fmla="*/ 529 h 2161"/>
              <a:gd name="T8" fmla="*/ 49 w 2893"/>
              <a:gd name="T9" fmla="*/ 432 h 2161"/>
              <a:gd name="T10" fmla="*/ 86 w 2893"/>
              <a:gd name="T11" fmla="*/ 330 h 2161"/>
              <a:gd name="T12" fmla="*/ 116 w 2893"/>
              <a:gd name="T13" fmla="*/ 225 h 2161"/>
              <a:gd name="T14" fmla="*/ 133 w 2893"/>
              <a:gd name="T15" fmla="*/ 114 h 2161"/>
              <a:gd name="T16" fmla="*/ 140 w 2893"/>
              <a:gd name="T17" fmla="*/ 0 h 2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93" h="2161">
                <a:moveTo>
                  <a:pt x="140" y="0"/>
                </a:moveTo>
                <a:lnTo>
                  <a:pt x="2893" y="0"/>
                </a:lnTo>
                <a:lnTo>
                  <a:pt x="2893" y="2161"/>
                </a:lnTo>
                <a:lnTo>
                  <a:pt x="0" y="529"/>
                </a:lnTo>
                <a:lnTo>
                  <a:pt x="49" y="432"/>
                </a:lnTo>
                <a:lnTo>
                  <a:pt x="86" y="330"/>
                </a:lnTo>
                <a:lnTo>
                  <a:pt x="116" y="225"/>
                </a:lnTo>
                <a:lnTo>
                  <a:pt x="133" y="114"/>
                </a:lnTo>
                <a:lnTo>
                  <a:pt x="140"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13" name="Freeform 56">
            <a:extLst>
              <a:ext uri="{FF2B5EF4-FFF2-40B4-BE49-F238E27FC236}">
                <a16:creationId xmlns:a16="http://schemas.microsoft.com/office/drawing/2014/main" id="{C132DD44-AE0B-561D-FA41-72D43601A968}"/>
              </a:ext>
            </a:extLst>
          </p:cNvPr>
          <p:cNvSpPr>
            <a:spLocks/>
          </p:cNvSpPr>
          <p:nvPr/>
        </p:nvSpPr>
        <p:spPr bwMode="auto">
          <a:xfrm>
            <a:off x="6092829" y="4918993"/>
            <a:ext cx="1967841" cy="1954883"/>
          </a:xfrm>
          <a:custGeom>
            <a:avLst/>
            <a:gdLst>
              <a:gd name="T0" fmla="*/ 534 w 1237"/>
              <a:gd name="T1" fmla="*/ 0 h 1230"/>
              <a:gd name="T2" fmla="*/ 1237 w 1237"/>
              <a:gd name="T3" fmla="*/ 1230 h 1230"/>
              <a:gd name="T4" fmla="*/ 0 w 1237"/>
              <a:gd name="T5" fmla="*/ 1230 h 1230"/>
              <a:gd name="T6" fmla="*/ 0 w 1237"/>
              <a:gd name="T7" fmla="*/ 142 h 1230"/>
              <a:gd name="T8" fmla="*/ 113 w 1237"/>
              <a:gd name="T9" fmla="*/ 135 h 1230"/>
              <a:gd name="T10" fmla="*/ 225 w 1237"/>
              <a:gd name="T11" fmla="*/ 118 h 1230"/>
              <a:gd name="T12" fmla="*/ 334 w 1237"/>
              <a:gd name="T13" fmla="*/ 88 h 1230"/>
              <a:gd name="T14" fmla="*/ 436 w 1237"/>
              <a:gd name="T15" fmla="*/ 49 h 1230"/>
              <a:gd name="T16" fmla="*/ 534 w 1237"/>
              <a:gd name="T17" fmla="*/ 0 h 12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37" h="1230">
                <a:moveTo>
                  <a:pt x="534" y="0"/>
                </a:moveTo>
                <a:lnTo>
                  <a:pt x="1237" y="1230"/>
                </a:lnTo>
                <a:lnTo>
                  <a:pt x="0" y="1230"/>
                </a:lnTo>
                <a:lnTo>
                  <a:pt x="0" y="142"/>
                </a:lnTo>
                <a:lnTo>
                  <a:pt x="113" y="135"/>
                </a:lnTo>
                <a:lnTo>
                  <a:pt x="225" y="118"/>
                </a:lnTo>
                <a:lnTo>
                  <a:pt x="334" y="88"/>
                </a:lnTo>
                <a:lnTo>
                  <a:pt x="436" y="49"/>
                </a:lnTo>
                <a:lnTo>
                  <a:pt x="534"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14" name="Freeform 57">
            <a:extLst>
              <a:ext uri="{FF2B5EF4-FFF2-40B4-BE49-F238E27FC236}">
                <a16:creationId xmlns:a16="http://schemas.microsoft.com/office/drawing/2014/main" id="{216847D8-BDF4-9271-94F9-F274BEB0D336}"/>
              </a:ext>
            </a:extLst>
          </p:cNvPr>
          <p:cNvSpPr>
            <a:spLocks/>
          </p:cNvSpPr>
          <p:nvPr/>
        </p:nvSpPr>
        <p:spPr bwMode="auto">
          <a:xfrm>
            <a:off x="4086808" y="4912635"/>
            <a:ext cx="2006021" cy="1961240"/>
          </a:xfrm>
          <a:custGeom>
            <a:avLst/>
            <a:gdLst>
              <a:gd name="T0" fmla="*/ 720 w 1261"/>
              <a:gd name="T1" fmla="*/ 0 h 1234"/>
              <a:gd name="T2" fmla="*/ 817 w 1261"/>
              <a:gd name="T3" fmla="*/ 51 h 1234"/>
              <a:gd name="T4" fmla="*/ 922 w 1261"/>
              <a:gd name="T5" fmla="*/ 90 h 1234"/>
              <a:gd name="T6" fmla="*/ 1031 w 1261"/>
              <a:gd name="T7" fmla="*/ 120 h 1234"/>
              <a:gd name="T8" fmla="*/ 1144 w 1261"/>
              <a:gd name="T9" fmla="*/ 139 h 1234"/>
              <a:gd name="T10" fmla="*/ 1261 w 1261"/>
              <a:gd name="T11" fmla="*/ 146 h 1234"/>
              <a:gd name="T12" fmla="*/ 1261 w 1261"/>
              <a:gd name="T13" fmla="*/ 146 h 1234"/>
              <a:gd name="T14" fmla="*/ 1261 w 1261"/>
              <a:gd name="T15" fmla="*/ 1234 h 1234"/>
              <a:gd name="T16" fmla="*/ 0 w 1261"/>
              <a:gd name="T17" fmla="*/ 1234 h 1234"/>
              <a:gd name="T18" fmla="*/ 720 w 1261"/>
              <a:gd name="T19" fmla="*/ 0 h 1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61" h="1234">
                <a:moveTo>
                  <a:pt x="720" y="0"/>
                </a:moveTo>
                <a:lnTo>
                  <a:pt x="817" y="51"/>
                </a:lnTo>
                <a:lnTo>
                  <a:pt x="922" y="90"/>
                </a:lnTo>
                <a:lnTo>
                  <a:pt x="1031" y="120"/>
                </a:lnTo>
                <a:lnTo>
                  <a:pt x="1144" y="139"/>
                </a:lnTo>
                <a:lnTo>
                  <a:pt x="1261" y="146"/>
                </a:lnTo>
                <a:lnTo>
                  <a:pt x="1261" y="146"/>
                </a:lnTo>
                <a:lnTo>
                  <a:pt x="1261" y="1234"/>
                </a:lnTo>
                <a:lnTo>
                  <a:pt x="0" y="1234"/>
                </a:lnTo>
                <a:lnTo>
                  <a:pt x="720"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15" name="TextBox 82">
            <a:extLst>
              <a:ext uri="{FF2B5EF4-FFF2-40B4-BE49-F238E27FC236}">
                <a16:creationId xmlns:a16="http://schemas.microsoft.com/office/drawing/2014/main" id="{0C74432B-6739-829C-74C9-7C82E772DF62}"/>
              </a:ext>
            </a:extLst>
          </p:cNvPr>
          <p:cNvSpPr txBox="1"/>
          <p:nvPr/>
        </p:nvSpPr>
        <p:spPr>
          <a:xfrm>
            <a:off x="8675404" y="519184"/>
            <a:ext cx="1684568" cy="461665"/>
          </a:xfrm>
          <a:prstGeom prst="rect">
            <a:avLst/>
          </a:prstGeom>
          <a:noFill/>
          <a:effectLst>
            <a:innerShdw blurRad="63500" dist="50800" dir="2700000">
              <a:prstClr val="black">
                <a:alpha val="50000"/>
              </a:prstClr>
            </a:innerShdw>
          </a:effectLst>
        </p:spPr>
        <p:txBody>
          <a:bodyPr wrap="square" rtlCol="0">
            <a:spAutoFit/>
          </a:bodyPr>
          <a:lstStyle/>
          <a:p>
            <a:pPr algn="ctr"/>
            <a:r>
              <a:rPr lang="en-GB" sz="1200" kern="0">
                <a:latin typeface="Arial" panose="020B0604020202020204" pitchFamily="34" charset="0"/>
                <a:cs typeface="Arial" panose="020B0604020202020204" pitchFamily="34" charset="0"/>
              </a:rPr>
              <a:t>Provide listeners with useful information</a:t>
            </a:r>
            <a:r>
              <a:rPr lang="en-US" sz="1200" kern="0">
                <a:latin typeface="Arial" panose="020B0604020202020204" pitchFamily="34" charset="0"/>
                <a:cs typeface="Arial" panose="020B0604020202020204" pitchFamily="34" charset="0"/>
              </a:rPr>
              <a:t>. </a:t>
            </a:r>
            <a:endParaRPr lang="en-US" sz="1200">
              <a:latin typeface="Arial" panose="020B0604020202020204" pitchFamily="34" charset="0"/>
              <a:cs typeface="Arial" panose="020B0604020202020204" pitchFamily="34" charset="0"/>
            </a:endParaRPr>
          </a:p>
        </p:txBody>
      </p:sp>
      <p:sp>
        <p:nvSpPr>
          <p:cNvPr id="16" name="TextBox 85">
            <a:extLst>
              <a:ext uri="{FF2B5EF4-FFF2-40B4-BE49-F238E27FC236}">
                <a16:creationId xmlns:a16="http://schemas.microsoft.com/office/drawing/2014/main" id="{E3BDCFCF-8BAE-A073-390A-60FC77B44350}"/>
              </a:ext>
            </a:extLst>
          </p:cNvPr>
          <p:cNvSpPr txBox="1"/>
          <p:nvPr/>
        </p:nvSpPr>
        <p:spPr>
          <a:xfrm>
            <a:off x="9330937" y="2350947"/>
            <a:ext cx="1684568" cy="461665"/>
          </a:xfrm>
          <a:prstGeom prst="rect">
            <a:avLst/>
          </a:prstGeom>
          <a:noFill/>
          <a:effectLst>
            <a:innerShdw blurRad="63500" dist="50800" dir="2700000">
              <a:prstClr val="black">
                <a:alpha val="50000"/>
              </a:prstClr>
            </a:innerShdw>
          </a:effectLst>
        </p:spPr>
        <p:txBody>
          <a:bodyPr wrap="square" rtlCol="0">
            <a:spAutoFit/>
          </a:bodyPr>
          <a:lstStyle/>
          <a:p>
            <a:pPr algn="ctr"/>
            <a:r>
              <a:rPr lang="en-US" sz="1200" kern="0">
                <a:latin typeface="Arial" panose="020B0604020202020204" pitchFamily="34" charset="0"/>
                <a:cs typeface="Arial" panose="020B0604020202020204" pitchFamily="34" charset="0"/>
              </a:rPr>
              <a:t>Clear ideas when communicating </a:t>
            </a:r>
            <a:endParaRPr lang="en-US" sz="1200">
              <a:latin typeface="Arial" panose="020B0604020202020204" pitchFamily="34" charset="0"/>
              <a:cs typeface="Arial" panose="020B0604020202020204" pitchFamily="34" charset="0"/>
            </a:endParaRPr>
          </a:p>
        </p:txBody>
      </p:sp>
      <p:sp>
        <p:nvSpPr>
          <p:cNvPr id="17" name="TextBox 88">
            <a:extLst>
              <a:ext uri="{FF2B5EF4-FFF2-40B4-BE49-F238E27FC236}">
                <a16:creationId xmlns:a16="http://schemas.microsoft.com/office/drawing/2014/main" id="{670EC937-40A9-5F47-F44E-25AD5B0DE04E}"/>
              </a:ext>
            </a:extLst>
          </p:cNvPr>
          <p:cNvSpPr txBox="1"/>
          <p:nvPr/>
        </p:nvSpPr>
        <p:spPr>
          <a:xfrm>
            <a:off x="6163396" y="893902"/>
            <a:ext cx="1684568" cy="276999"/>
          </a:xfrm>
          <a:prstGeom prst="rect">
            <a:avLst/>
          </a:prstGeom>
          <a:noFill/>
          <a:effectLst>
            <a:innerShdw blurRad="63500" dist="50800" dir="2700000">
              <a:prstClr val="black">
                <a:alpha val="50000"/>
              </a:prstClr>
            </a:innerShdw>
          </a:effectLst>
        </p:spPr>
        <p:txBody>
          <a:bodyPr wrap="square" rtlCol="0">
            <a:spAutoFit/>
          </a:bodyPr>
          <a:lstStyle/>
          <a:p>
            <a:r>
              <a:rPr lang="en-US" sz="1200">
                <a:latin typeface="Arial" panose="020B0604020202020204" pitchFamily="34" charset="0"/>
                <a:cs typeface="Arial" panose="020B0604020202020204" pitchFamily="34" charset="0"/>
              </a:rPr>
              <a:t>Be a good listener</a:t>
            </a:r>
          </a:p>
        </p:txBody>
      </p:sp>
      <p:sp>
        <p:nvSpPr>
          <p:cNvPr id="18" name="TextBox 94">
            <a:extLst>
              <a:ext uri="{FF2B5EF4-FFF2-40B4-BE49-F238E27FC236}">
                <a16:creationId xmlns:a16="http://schemas.microsoft.com/office/drawing/2014/main" id="{045D59AD-BC8F-994E-882A-2FBA1884893D}"/>
              </a:ext>
            </a:extLst>
          </p:cNvPr>
          <p:cNvSpPr txBox="1"/>
          <p:nvPr/>
        </p:nvSpPr>
        <p:spPr>
          <a:xfrm>
            <a:off x="8085428" y="5832790"/>
            <a:ext cx="2092619" cy="830997"/>
          </a:xfrm>
          <a:prstGeom prst="rect">
            <a:avLst/>
          </a:prstGeom>
          <a:noFill/>
          <a:effectLst>
            <a:innerShdw blurRad="63500" dist="50800" dir="2700000">
              <a:prstClr val="black">
                <a:alpha val="50000"/>
              </a:prstClr>
            </a:innerShdw>
          </a:effectLst>
        </p:spPr>
        <p:txBody>
          <a:bodyPr wrap="square" rtlCol="0">
            <a:spAutoFit/>
          </a:bodyPr>
          <a:lstStyle/>
          <a:p>
            <a:pPr algn="ctr"/>
            <a:r>
              <a:rPr lang="en-GB" sz="1200">
                <a:latin typeface="Arial" panose="020B0604020202020204" pitchFamily="34" charset="0"/>
                <a:cs typeface="Arial" panose="020B0604020202020204" pitchFamily="34" charset="0"/>
              </a:rPr>
              <a:t>In order to communicate effectively, the sender should consider the needs of the receiver</a:t>
            </a:r>
            <a:endParaRPr lang="en-US" sz="1200">
              <a:latin typeface="Arial" panose="020B0604020202020204" pitchFamily="34" charset="0"/>
              <a:cs typeface="Arial" panose="020B0604020202020204" pitchFamily="34" charset="0"/>
            </a:endParaRPr>
          </a:p>
        </p:txBody>
      </p:sp>
      <p:sp>
        <p:nvSpPr>
          <p:cNvPr id="19" name="TextBox 97">
            <a:extLst>
              <a:ext uri="{FF2B5EF4-FFF2-40B4-BE49-F238E27FC236}">
                <a16:creationId xmlns:a16="http://schemas.microsoft.com/office/drawing/2014/main" id="{6C3756BF-02A6-4387-7800-16AFE2D686F9}"/>
              </a:ext>
            </a:extLst>
          </p:cNvPr>
          <p:cNvSpPr txBox="1"/>
          <p:nvPr/>
        </p:nvSpPr>
        <p:spPr>
          <a:xfrm>
            <a:off x="4697467" y="6243936"/>
            <a:ext cx="1088705" cy="461665"/>
          </a:xfrm>
          <a:prstGeom prst="rect">
            <a:avLst/>
          </a:prstGeom>
          <a:noFill/>
          <a:effectLst>
            <a:innerShdw blurRad="63500" dist="50800" dir="2700000">
              <a:prstClr val="black">
                <a:alpha val="50000"/>
              </a:prstClr>
            </a:innerShdw>
          </a:effectLst>
        </p:spPr>
        <p:txBody>
          <a:bodyPr wrap="square" rtlCol="0">
            <a:spAutoFit/>
          </a:bodyPr>
          <a:lstStyle/>
          <a:p>
            <a:pPr algn="ctr"/>
            <a:r>
              <a:rPr lang="en-US" sz="1200" kern="0">
                <a:latin typeface="Arial" panose="020B0604020202020204" pitchFamily="34" charset="0"/>
                <a:cs typeface="Arial" panose="020B0604020202020204" pitchFamily="34" charset="0"/>
              </a:rPr>
              <a:t>Take enough time</a:t>
            </a:r>
            <a:endParaRPr lang="en-US" sz="1200">
              <a:latin typeface="Arial" panose="020B0604020202020204" pitchFamily="34" charset="0"/>
              <a:cs typeface="Arial" panose="020B0604020202020204" pitchFamily="34" charset="0"/>
            </a:endParaRPr>
          </a:p>
        </p:txBody>
      </p:sp>
      <p:sp>
        <p:nvSpPr>
          <p:cNvPr id="20" name="TextBox 100">
            <a:extLst>
              <a:ext uri="{FF2B5EF4-FFF2-40B4-BE49-F238E27FC236}">
                <a16:creationId xmlns:a16="http://schemas.microsoft.com/office/drawing/2014/main" id="{BC18C9D7-6184-3728-AE28-8C547598B93E}"/>
              </a:ext>
            </a:extLst>
          </p:cNvPr>
          <p:cNvSpPr txBox="1"/>
          <p:nvPr/>
        </p:nvSpPr>
        <p:spPr>
          <a:xfrm>
            <a:off x="2282867" y="5688566"/>
            <a:ext cx="1684568" cy="646331"/>
          </a:xfrm>
          <a:prstGeom prst="rect">
            <a:avLst/>
          </a:prstGeom>
          <a:noFill/>
          <a:effectLst>
            <a:innerShdw blurRad="63500" dist="50800" dir="2700000">
              <a:prstClr val="black">
                <a:alpha val="50000"/>
              </a:prstClr>
            </a:innerShdw>
          </a:effectLst>
        </p:spPr>
        <p:txBody>
          <a:bodyPr wrap="square" rtlCol="0">
            <a:spAutoFit/>
          </a:bodyPr>
          <a:lstStyle/>
          <a:p>
            <a:pPr algn="ctr"/>
            <a:r>
              <a:rPr lang="en-GB" sz="1200">
                <a:latin typeface="Arial" panose="020B0604020202020204" pitchFamily="34" charset="0"/>
                <a:cs typeface="Arial" panose="020B0604020202020204" pitchFamily="34" charset="0"/>
              </a:rPr>
              <a:t>Communication should be discussed with others first</a:t>
            </a:r>
            <a:endParaRPr lang="en-US" sz="1200">
              <a:latin typeface="Arial" panose="020B0604020202020204" pitchFamily="34" charset="0"/>
              <a:cs typeface="Arial" panose="020B0604020202020204" pitchFamily="34" charset="0"/>
            </a:endParaRPr>
          </a:p>
        </p:txBody>
      </p:sp>
      <p:sp>
        <p:nvSpPr>
          <p:cNvPr id="21" name="TextBox 103">
            <a:extLst>
              <a:ext uri="{FF2B5EF4-FFF2-40B4-BE49-F238E27FC236}">
                <a16:creationId xmlns:a16="http://schemas.microsoft.com/office/drawing/2014/main" id="{EA065625-7F9D-E140-52FA-DE28E21B784F}"/>
              </a:ext>
            </a:extLst>
          </p:cNvPr>
          <p:cNvSpPr txBox="1"/>
          <p:nvPr/>
        </p:nvSpPr>
        <p:spPr>
          <a:xfrm>
            <a:off x="1092689" y="3842138"/>
            <a:ext cx="1684568" cy="276999"/>
          </a:xfrm>
          <a:prstGeom prst="rect">
            <a:avLst/>
          </a:prstGeom>
          <a:noFill/>
          <a:effectLst>
            <a:innerShdw blurRad="63500" dist="50800" dir="2700000">
              <a:prstClr val="black">
                <a:alpha val="50000"/>
              </a:prstClr>
            </a:innerShdw>
          </a:effectLst>
        </p:spPr>
        <p:txBody>
          <a:bodyPr wrap="square" rtlCol="0">
            <a:spAutoFit/>
          </a:bodyPr>
          <a:lstStyle/>
          <a:p>
            <a:pPr algn="r"/>
            <a:r>
              <a:rPr lang="en-US" sz="1200" kern="0">
                <a:latin typeface="Arial" panose="020B0604020202020204" pitchFamily="34" charset="0"/>
                <a:cs typeface="Arial" panose="020B0604020202020204" pitchFamily="34" charset="0"/>
              </a:rPr>
              <a:t>Control emotions  </a:t>
            </a:r>
            <a:endParaRPr lang="en-US" sz="1200">
              <a:latin typeface="Arial" panose="020B0604020202020204" pitchFamily="34" charset="0"/>
              <a:cs typeface="Arial" panose="020B0604020202020204" pitchFamily="34" charset="0"/>
            </a:endParaRPr>
          </a:p>
        </p:txBody>
      </p:sp>
      <p:sp>
        <p:nvSpPr>
          <p:cNvPr id="22" name="TextBox 106">
            <a:extLst>
              <a:ext uri="{FF2B5EF4-FFF2-40B4-BE49-F238E27FC236}">
                <a16:creationId xmlns:a16="http://schemas.microsoft.com/office/drawing/2014/main" id="{B72E1031-3E4D-148F-E9BD-063682C88A3A}"/>
              </a:ext>
            </a:extLst>
          </p:cNvPr>
          <p:cNvSpPr txBox="1"/>
          <p:nvPr/>
        </p:nvSpPr>
        <p:spPr>
          <a:xfrm>
            <a:off x="1868036" y="572655"/>
            <a:ext cx="1684568" cy="461665"/>
          </a:xfrm>
          <a:prstGeom prst="rect">
            <a:avLst/>
          </a:prstGeom>
          <a:noFill/>
          <a:effectLst>
            <a:innerShdw blurRad="63500" dist="50800" dir="2700000">
              <a:prstClr val="black">
                <a:alpha val="50000"/>
              </a:prstClr>
            </a:innerShdw>
          </a:effectLst>
        </p:spPr>
        <p:txBody>
          <a:bodyPr wrap="square" rtlCol="0">
            <a:spAutoFit/>
          </a:bodyPr>
          <a:lstStyle/>
          <a:p>
            <a:pPr algn="ctr"/>
            <a:r>
              <a:rPr lang="en-GB" sz="1200" kern="0">
                <a:latin typeface="Arial" panose="020B0604020202020204" pitchFamily="34" charset="0"/>
                <a:cs typeface="Arial" panose="020B0604020202020204" pitchFamily="34" charset="0"/>
              </a:rPr>
              <a:t>Receiving proper feedback is essential</a:t>
            </a:r>
            <a:r>
              <a:rPr lang="en-US" sz="1200" kern="0">
                <a:latin typeface="Arial" panose="020B0604020202020204" pitchFamily="34" charset="0"/>
                <a:cs typeface="Arial" panose="020B0604020202020204" pitchFamily="34" charset="0"/>
              </a:rPr>
              <a:t>. </a:t>
            </a:r>
            <a:endParaRPr lang="en-US" sz="1200">
              <a:latin typeface="Arial" panose="020B0604020202020204" pitchFamily="34" charset="0"/>
              <a:cs typeface="Arial" panose="020B0604020202020204" pitchFamily="34" charset="0"/>
            </a:endParaRPr>
          </a:p>
        </p:txBody>
      </p:sp>
      <p:sp>
        <p:nvSpPr>
          <p:cNvPr id="23" name="TextBox 109">
            <a:extLst>
              <a:ext uri="{FF2B5EF4-FFF2-40B4-BE49-F238E27FC236}">
                <a16:creationId xmlns:a16="http://schemas.microsoft.com/office/drawing/2014/main" id="{34B70BFE-2727-2343-7E58-E335202F6B25}"/>
              </a:ext>
            </a:extLst>
          </p:cNvPr>
          <p:cNvSpPr txBox="1"/>
          <p:nvPr/>
        </p:nvSpPr>
        <p:spPr>
          <a:xfrm>
            <a:off x="1194627" y="2491141"/>
            <a:ext cx="1684568" cy="646331"/>
          </a:xfrm>
          <a:prstGeom prst="rect">
            <a:avLst/>
          </a:prstGeom>
          <a:noFill/>
          <a:effectLst>
            <a:innerShdw blurRad="63500" dist="50800" dir="2700000">
              <a:prstClr val="black">
                <a:alpha val="50000"/>
              </a:prstClr>
            </a:innerShdw>
          </a:effectLst>
        </p:spPr>
        <p:txBody>
          <a:bodyPr wrap="square" rtlCol="0">
            <a:spAutoFit/>
          </a:bodyPr>
          <a:lstStyle/>
          <a:p>
            <a:pPr algn="ctr"/>
            <a:r>
              <a:rPr lang="en-GB" sz="1200" kern="0">
                <a:latin typeface="Arial" panose="020B0604020202020204" pitchFamily="34" charset="0"/>
                <a:cs typeface="Arial" panose="020B0604020202020204" pitchFamily="34" charset="0"/>
              </a:rPr>
              <a:t>Tone, content, and language should be considered</a:t>
            </a:r>
            <a:r>
              <a:rPr lang="en-US" sz="1200" kern="0">
                <a:latin typeface="Arial" panose="020B0604020202020204" pitchFamily="34" charset="0"/>
                <a:cs typeface="Arial" panose="020B0604020202020204" pitchFamily="34" charset="0"/>
              </a:rPr>
              <a:t>. </a:t>
            </a:r>
            <a:endParaRPr lang="en-US" sz="1200">
              <a:latin typeface="Arial" panose="020B0604020202020204" pitchFamily="34" charset="0"/>
              <a:cs typeface="Arial" panose="020B0604020202020204" pitchFamily="34" charset="0"/>
            </a:endParaRPr>
          </a:p>
        </p:txBody>
      </p:sp>
      <p:sp>
        <p:nvSpPr>
          <p:cNvPr id="24" name="TextBox 112">
            <a:extLst>
              <a:ext uri="{FF2B5EF4-FFF2-40B4-BE49-F238E27FC236}">
                <a16:creationId xmlns:a16="http://schemas.microsoft.com/office/drawing/2014/main" id="{BAA983DF-D253-8788-A242-9066847C20AB}"/>
              </a:ext>
            </a:extLst>
          </p:cNvPr>
          <p:cNvSpPr txBox="1"/>
          <p:nvPr/>
        </p:nvSpPr>
        <p:spPr>
          <a:xfrm>
            <a:off x="4878899" y="898942"/>
            <a:ext cx="1075585" cy="276999"/>
          </a:xfrm>
          <a:prstGeom prst="rect">
            <a:avLst/>
          </a:prstGeom>
          <a:noFill/>
          <a:effectLst>
            <a:innerShdw blurRad="63500" dist="50800" dir="2700000">
              <a:prstClr val="black">
                <a:alpha val="50000"/>
              </a:prstClr>
            </a:innerShdw>
          </a:effectLst>
        </p:spPr>
        <p:txBody>
          <a:bodyPr wrap="square" rtlCol="0">
            <a:spAutoFit/>
          </a:bodyPr>
          <a:lstStyle/>
          <a:p>
            <a:pPr algn="ctr"/>
            <a:r>
              <a:rPr lang="en-US" sz="1200" kern="0">
                <a:latin typeface="Arial" panose="020B0604020202020204" pitchFamily="34" charset="0"/>
                <a:cs typeface="Arial" panose="020B0604020202020204" pitchFamily="34" charset="0"/>
              </a:rPr>
              <a:t> Share ideas</a:t>
            </a:r>
            <a:endParaRPr lang="en-US" sz="1200">
              <a:latin typeface="Arial" panose="020B0604020202020204" pitchFamily="34" charset="0"/>
              <a:cs typeface="Arial" panose="020B0604020202020204" pitchFamily="34" charset="0"/>
            </a:endParaRPr>
          </a:p>
        </p:txBody>
      </p:sp>
      <p:grpSp>
        <p:nvGrpSpPr>
          <p:cNvPr id="25" name="Group 229">
            <a:extLst>
              <a:ext uri="{FF2B5EF4-FFF2-40B4-BE49-F238E27FC236}">
                <a16:creationId xmlns:a16="http://schemas.microsoft.com/office/drawing/2014/main" id="{554CBC0E-AE24-96E3-029F-F415D330D6A1}"/>
              </a:ext>
            </a:extLst>
          </p:cNvPr>
          <p:cNvGrpSpPr/>
          <p:nvPr/>
        </p:nvGrpSpPr>
        <p:grpSpPr>
          <a:xfrm>
            <a:off x="6498166" y="5592078"/>
            <a:ext cx="536906" cy="610546"/>
            <a:chOff x="-1917700" y="3270251"/>
            <a:chExt cx="420688" cy="477838"/>
          </a:xfrm>
          <a:solidFill>
            <a:schemeClr val="bg1"/>
          </a:solidFill>
          <a:effectLst>
            <a:innerShdw blurRad="63500" dist="50800" dir="2700000">
              <a:prstClr val="black">
                <a:alpha val="50000"/>
              </a:prstClr>
            </a:innerShdw>
          </a:effectLst>
        </p:grpSpPr>
        <p:sp>
          <p:nvSpPr>
            <p:cNvPr id="26" name="Freeform 157">
              <a:extLst>
                <a:ext uri="{FF2B5EF4-FFF2-40B4-BE49-F238E27FC236}">
                  <a16:creationId xmlns:a16="http://schemas.microsoft.com/office/drawing/2014/main" id="{2186DB75-E315-0A8E-E143-CCD6C64356C3}"/>
                </a:ext>
              </a:extLst>
            </p:cNvPr>
            <p:cNvSpPr>
              <a:spLocks/>
            </p:cNvSpPr>
            <p:nvPr/>
          </p:nvSpPr>
          <p:spPr bwMode="auto">
            <a:xfrm>
              <a:off x="-1771650" y="3379788"/>
              <a:ext cx="128588" cy="130175"/>
            </a:xfrm>
            <a:custGeom>
              <a:avLst/>
              <a:gdLst>
                <a:gd name="T0" fmla="*/ 74 w 889"/>
                <a:gd name="T1" fmla="*/ 0 h 899"/>
                <a:gd name="T2" fmla="*/ 815 w 889"/>
                <a:gd name="T3" fmla="*/ 0 h 899"/>
                <a:gd name="T4" fmla="*/ 832 w 889"/>
                <a:gd name="T5" fmla="*/ 2 h 899"/>
                <a:gd name="T6" fmla="*/ 849 w 889"/>
                <a:gd name="T7" fmla="*/ 9 h 899"/>
                <a:gd name="T8" fmla="*/ 864 w 889"/>
                <a:gd name="T9" fmla="*/ 19 h 899"/>
                <a:gd name="T10" fmla="*/ 876 w 889"/>
                <a:gd name="T11" fmla="*/ 33 h 899"/>
                <a:gd name="T12" fmla="*/ 885 w 889"/>
                <a:gd name="T13" fmla="*/ 48 h 899"/>
                <a:gd name="T14" fmla="*/ 889 w 889"/>
                <a:gd name="T15" fmla="*/ 66 h 899"/>
                <a:gd name="T16" fmla="*/ 889 w 889"/>
                <a:gd name="T17" fmla="*/ 84 h 899"/>
                <a:gd name="T18" fmla="*/ 886 w 889"/>
                <a:gd name="T19" fmla="*/ 101 h 899"/>
                <a:gd name="T20" fmla="*/ 853 w 889"/>
                <a:gd name="T21" fmla="*/ 186 h 899"/>
                <a:gd name="T22" fmla="*/ 815 w 889"/>
                <a:gd name="T23" fmla="*/ 269 h 899"/>
                <a:gd name="T24" fmla="*/ 770 w 889"/>
                <a:gd name="T25" fmla="*/ 350 h 899"/>
                <a:gd name="T26" fmla="*/ 722 w 889"/>
                <a:gd name="T27" fmla="*/ 430 h 899"/>
                <a:gd name="T28" fmla="*/ 667 w 889"/>
                <a:gd name="T29" fmla="*/ 507 h 899"/>
                <a:gd name="T30" fmla="*/ 607 w 889"/>
                <a:gd name="T31" fmla="*/ 584 h 899"/>
                <a:gd name="T32" fmla="*/ 580 w 889"/>
                <a:gd name="T33" fmla="*/ 618 h 899"/>
                <a:gd name="T34" fmla="*/ 559 w 889"/>
                <a:gd name="T35" fmla="*/ 657 h 899"/>
                <a:gd name="T36" fmla="*/ 542 w 889"/>
                <a:gd name="T37" fmla="*/ 696 h 899"/>
                <a:gd name="T38" fmla="*/ 530 w 889"/>
                <a:gd name="T39" fmla="*/ 738 h 899"/>
                <a:gd name="T40" fmla="*/ 522 w 889"/>
                <a:gd name="T41" fmla="*/ 780 h 899"/>
                <a:gd name="T42" fmla="*/ 519 w 889"/>
                <a:gd name="T43" fmla="*/ 824 h 899"/>
                <a:gd name="T44" fmla="*/ 516 w 889"/>
                <a:gd name="T45" fmla="*/ 844 h 899"/>
                <a:gd name="T46" fmla="*/ 509 w 889"/>
                <a:gd name="T47" fmla="*/ 862 h 899"/>
                <a:gd name="T48" fmla="*/ 498 w 889"/>
                <a:gd name="T49" fmla="*/ 877 h 899"/>
                <a:gd name="T50" fmla="*/ 482 w 889"/>
                <a:gd name="T51" fmla="*/ 889 h 899"/>
                <a:gd name="T52" fmla="*/ 465 w 889"/>
                <a:gd name="T53" fmla="*/ 897 h 899"/>
                <a:gd name="T54" fmla="*/ 445 w 889"/>
                <a:gd name="T55" fmla="*/ 899 h 899"/>
                <a:gd name="T56" fmla="*/ 424 w 889"/>
                <a:gd name="T57" fmla="*/ 897 h 899"/>
                <a:gd name="T58" fmla="*/ 407 w 889"/>
                <a:gd name="T59" fmla="*/ 889 h 899"/>
                <a:gd name="T60" fmla="*/ 391 w 889"/>
                <a:gd name="T61" fmla="*/ 877 h 899"/>
                <a:gd name="T62" fmla="*/ 380 w 889"/>
                <a:gd name="T63" fmla="*/ 862 h 899"/>
                <a:gd name="T64" fmla="*/ 373 w 889"/>
                <a:gd name="T65" fmla="*/ 844 h 899"/>
                <a:gd name="T66" fmla="*/ 370 w 889"/>
                <a:gd name="T67" fmla="*/ 824 h 899"/>
                <a:gd name="T68" fmla="*/ 368 w 889"/>
                <a:gd name="T69" fmla="*/ 780 h 899"/>
                <a:gd name="T70" fmla="*/ 359 w 889"/>
                <a:gd name="T71" fmla="*/ 738 h 899"/>
                <a:gd name="T72" fmla="*/ 347 w 889"/>
                <a:gd name="T73" fmla="*/ 696 h 899"/>
                <a:gd name="T74" fmla="*/ 330 w 889"/>
                <a:gd name="T75" fmla="*/ 657 h 899"/>
                <a:gd name="T76" fmla="*/ 309 w 889"/>
                <a:gd name="T77" fmla="*/ 618 h 899"/>
                <a:gd name="T78" fmla="*/ 282 w 889"/>
                <a:gd name="T79" fmla="*/ 584 h 899"/>
                <a:gd name="T80" fmla="*/ 222 w 889"/>
                <a:gd name="T81" fmla="*/ 507 h 899"/>
                <a:gd name="T82" fmla="*/ 167 w 889"/>
                <a:gd name="T83" fmla="*/ 430 h 899"/>
                <a:gd name="T84" fmla="*/ 118 w 889"/>
                <a:gd name="T85" fmla="*/ 350 h 899"/>
                <a:gd name="T86" fmla="*/ 74 w 889"/>
                <a:gd name="T87" fmla="*/ 269 h 899"/>
                <a:gd name="T88" fmla="*/ 36 w 889"/>
                <a:gd name="T89" fmla="*/ 186 h 899"/>
                <a:gd name="T90" fmla="*/ 4 w 889"/>
                <a:gd name="T91" fmla="*/ 101 h 899"/>
                <a:gd name="T92" fmla="*/ 0 w 889"/>
                <a:gd name="T93" fmla="*/ 84 h 899"/>
                <a:gd name="T94" fmla="*/ 0 w 889"/>
                <a:gd name="T95" fmla="*/ 66 h 899"/>
                <a:gd name="T96" fmla="*/ 4 w 889"/>
                <a:gd name="T97" fmla="*/ 48 h 899"/>
                <a:gd name="T98" fmla="*/ 12 w 889"/>
                <a:gd name="T99" fmla="*/ 33 h 899"/>
                <a:gd name="T100" fmla="*/ 25 w 889"/>
                <a:gd name="T101" fmla="*/ 19 h 899"/>
                <a:gd name="T102" fmla="*/ 39 w 889"/>
                <a:gd name="T103" fmla="*/ 9 h 899"/>
                <a:gd name="T104" fmla="*/ 56 w 889"/>
                <a:gd name="T105" fmla="*/ 2 h 899"/>
                <a:gd name="T106" fmla="*/ 74 w 889"/>
                <a:gd name="T107" fmla="*/ 0 h 8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889" h="899">
                  <a:moveTo>
                    <a:pt x="74" y="0"/>
                  </a:moveTo>
                  <a:lnTo>
                    <a:pt x="815" y="0"/>
                  </a:lnTo>
                  <a:lnTo>
                    <a:pt x="832" y="2"/>
                  </a:lnTo>
                  <a:lnTo>
                    <a:pt x="849" y="9"/>
                  </a:lnTo>
                  <a:lnTo>
                    <a:pt x="864" y="19"/>
                  </a:lnTo>
                  <a:lnTo>
                    <a:pt x="876" y="33"/>
                  </a:lnTo>
                  <a:lnTo>
                    <a:pt x="885" y="48"/>
                  </a:lnTo>
                  <a:lnTo>
                    <a:pt x="889" y="66"/>
                  </a:lnTo>
                  <a:lnTo>
                    <a:pt x="889" y="84"/>
                  </a:lnTo>
                  <a:lnTo>
                    <a:pt x="886" y="101"/>
                  </a:lnTo>
                  <a:lnTo>
                    <a:pt x="853" y="186"/>
                  </a:lnTo>
                  <a:lnTo>
                    <a:pt x="815" y="269"/>
                  </a:lnTo>
                  <a:lnTo>
                    <a:pt x="770" y="350"/>
                  </a:lnTo>
                  <a:lnTo>
                    <a:pt x="722" y="430"/>
                  </a:lnTo>
                  <a:lnTo>
                    <a:pt x="667" y="507"/>
                  </a:lnTo>
                  <a:lnTo>
                    <a:pt x="607" y="584"/>
                  </a:lnTo>
                  <a:lnTo>
                    <a:pt x="580" y="618"/>
                  </a:lnTo>
                  <a:lnTo>
                    <a:pt x="559" y="657"/>
                  </a:lnTo>
                  <a:lnTo>
                    <a:pt x="542" y="696"/>
                  </a:lnTo>
                  <a:lnTo>
                    <a:pt x="530" y="738"/>
                  </a:lnTo>
                  <a:lnTo>
                    <a:pt x="522" y="780"/>
                  </a:lnTo>
                  <a:lnTo>
                    <a:pt x="519" y="824"/>
                  </a:lnTo>
                  <a:lnTo>
                    <a:pt x="516" y="844"/>
                  </a:lnTo>
                  <a:lnTo>
                    <a:pt x="509" y="862"/>
                  </a:lnTo>
                  <a:lnTo>
                    <a:pt x="498" y="877"/>
                  </a:lnTo>
                  <a:lnTo>
                    <a:pt x="482" y="889"/>
                  </a:lnTo>
                  <a:lnTo>
                    <a:pt x="465" y="897"/>
                  </a:lnTo>
                  <a:lnTo>
                    <a:pt x="445" y="899"/>
                  </a:lnTo>
                  <a:lnTo>
                    <a:pt x="424" y="897"/>
                  </a:lnTo>
                  <a:lnTo>
                    <a:pt x="407" y="889"/>
                  </a:lnTo>
                  <a:lnTo>
                    <a:pt x="391" y="877"/>
                  </a:lnTo>
                  <a:lnTo>
                    <a:pt x="380" y="862"/>
                  </a:lnTo>
                  <a:lnTo>
                    <a:pt x="373" y="844"/>
                  </a:lnTo>
                  <a:lnTo>
                    <a:pt x="370" y="824"/>
                  </a:lnTo>
                  <a:lnTo>
                    <a:pt x="368" y="780"/>
                  </a:lnTo>
                  <a:lnTo>
                    <a:pt x="359" y="738"/>
                  </a:lnTo>
                  <a:lnTo>
                    <a:pt x="347" y="696"/>
                  </a:lnTo>
                  <a:lnTo>
                    <a:pt x="330" y="657"/>
                  </a:lnTo>
                  <a:lnTo>
                    <a:pt x="309" y="618"/>
                  </a:lnTo>
                  <a:lnTo>
                    <a:pt x="282" y="584"/>
                  </a:lnTo>
                  <a:lnTo>
                    <a:pt x="222" y="507"/>
                  </a:lnTo>
                  <a:lnTo>
                    <a:pt x="167" y="430"/>
                  </a:lnTo>
                  <a:lnTo>
                    <a:pt x="118" y="350"/>
                  </a:lnTo>
                  <a:lnTo>
                    <a:pt x="74" y="269"/>
                  </a:lnTo>
                  <a:lnTo>
                    <a:pt x="36" y="186"/>
                  </a:lnTo>
                  <a:lnTo>
                    <a:pt x="4" y="101"/>
                  </a:lnTo>
                  <a:lnTo>
                    <a:pt x="0" y="84"/>
                  </a:lnTo>
                  <a:lnTo>
                    <a:pt x="0" y="66"/>
                  </a:lnTo>
                  <a:lnTo>
                    <a:pt x="4" y="48"/>
                  </a:lnTo>
                  <a:lnTo>
                    <a:pt x="12" y="33"/>
                  </a:lnTo>
                  <a:lnTo>
                    <a:pt x="25" y="19"/>
                  </a:lnTo>
                  <a:lnTo>
                    <a:pt x="39" y="9"/>
                  </a:lnTo>
                  <a:lnTo>
                    <a:pt x="56" y="2"/>
                  </a:lnTo>
                  <a:lnTo>
                    <a:pt x="7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158">
              <a:extLst>
                <a:ext uri="{FF2B5EF4-FFF2-40B4-BE49-F238E27FC236}">
                  <a16:creationId xmlns:a16="http://schemas.microsoft.com/office/drawing/2014/main" id="{19722470-04D5-7461-8B89-B04B7E8D11CC}"/>
                </a:ext>
              </a:extLst>
            </p:cNvPr>
            <p:cNvSpPr>
              <a:spLocks/>
            </p:cNvSpPr>
            <p:nvPr/>
          </p:nvSpPr>
          <p:spPr bwMode="auto">
            <a:xfrm>
              <a:off x="-1825625" y="3530601"/>
              <a:ext cx="236538" cy="157163"/>
            </a:xfrm>
            <a:custGeom>
              <a:avLst/>
              <a:gdLst>
                <a:gd name="T0" fmla="*/ 822 w 1643"/>
                <a:gd name="T1" fmla="*/ 0 h 1090"/>
                <a:gd name="T2" fmla="*/ 842 w 1643"/>
                <a:gd name="T3" fmla="*/ 2 h 1090"/>
                <a:gd name="T4" fmla="*/ 859 w 1643"/>
                <a:gd name="T5" fmla="*/ 10 h 1090"/>
                <a:gd name="T6" fmla="*/ 875 w 1643"/>
                <a:gd name="T7" fmla="*/ 22 h 1090"/>
                <a:gd name="T8" fmla="*/ 886 w 1643"/>
                <a:gd name="T9" fmla="*/ 36 h 1090"/>
                <a:gd name="T10" fmla="*/ 893 w 1643"/>
                <a:gd name="T11" fmla="*/ 55 h 1090"/>
                <a:gd name="T12" fmla="*/ 896 w 1643"/>
                <a:gd name="T13" fmla="*/ 75 h 1090"/>
                <a:gd name="T14" fmla="*/ 900 w 1643"/>
                <a:gd name="T15" fmla="*/ 115 h 1090"/>
                <a:gd name="T16" fmla="*/ 908 w 1643"/>
                <a:gd name="T17" fmla="*/ 156 h 1090"/>
                <a:gd name="T18" fmla="*/ 923 w 1643"/>
                <a:gd name="T19" fmla="*/ 195 h 1090"/>
                <a:gd name="T20" fmla="*/ 943 w 1643"/>
                <a:gd name="T21" fmla="*/ 234 h 1090"/>
                <a:gd name="T22" fmla="*/ 969 w 1643"/>
                <a:gd name="T23" fmla="*/ 272 h 1090"/>
                <a:gd name="T24" fmla="*/ 1000 w 1643"/>
                <a:gd name="T25" fmla="*/ 309 h 1090"/>
                <a:gd name="T26" fmla="*/ 1036 w 1643"/>
                <a:gd name="T27" fmla="*/ 344 h 1090"/>
                <a:gd name="T28" fmla="*/ 1077 w 1643"/>
                <a:gd name="T29" fmla="*/ 377 h 1090"/>
                <a:gd name="T30" fmla="*/ 1168 w 1643"/>
                <a:gd name="T31" fmla="*/ 448 h 1090"/>
                <a:gd name="T32" fmla="*/ 1253 w 1643"/>
                <a:gd name="T33" fmla="*/ 520 h 1090"/>
                <a:gd name="T34" fmla="*/ 1332 w 1643"/>
                <a:gd name="T35" fmla="*/ 593 h 1090"/>
                <a:gd name="T36" fmla="*/ 1405 w 1643"/>
                <a:gd name="T37" fmla="*/ 667 h 1090"/>
                <a:gd name="T38" fmla="*/ 1472 w 1643"/>
                <a:gd name="T39" fmla="*/ 743 h 1090"/>
                <a:gd name="T40" fmla="*/ 1532 w 1643"/>
                <a:gd name="T41" fmla="*/ 820 h 1090"/>
                <a:gd name="T42" fmla="*/ 1585 w 1643"/>
                <a:gd name="T43" fmla="*/ 898 h 1090"/>
                <a:gd name="T44" fmla="*/ 1634 w 1643"/>
                <a:gd name="T45" fmla="*/ 977 h 1090"/>
                <a:gd name="T46" fmla="*/ 1641 w 1643"/>
                <a:gd name="T47" fmla="*/ 995 h 1090"/>
                <a:gd name="T48" fmla="*/ 1643 w 1643"/>
                <a:gd name="T49" fmla="*/ 1015 h 1090"/>
                <a:gd name="T50" fmla="*/ 1640 w 1643"/>
                <a:gd name="T51" fmla="*/ 1034 h 1090"/>
                <a:gd name="T52" fmla="*/ 1633 w 1643"/>
                <a:gd name="T53" fmla="*/ 1052 h 1090"/>
                <a:gd name="T54" fmla="*/ 1620 w 1643"/>
                <a:gd name="T55" fmla="*/ 1068 h 1090"/>
                <a:gd name="T56" fmla="*/ 1606 w 1643"/>
                <a:gd name="T57" fmla="*/ 1079 h 1090"/>
                <a:gd name="T58" fmla="*/ 1587 w 1643"/>
                <a:gd name="T59" fmla="*/ 1087 h 1090"/>
                <a:gd name="T60" fmla="*/ 1568 w 1643"/>
                <a:gd name="T61" fmla="*/ 1090 h 1090"/>
                <a:gd name="T62" fmla="*/ 74 w 1643"/>
                <a:gd name="T63" fmla="*/ 1090 h 1090"/>
                <a:gd name="T64" fmla="*/ 56 w 1643"/>
                <a:gd name="T65" fmla="*/ 1087 h 1090"/>
                <a:gd name="T66" fmla="*/ 37 w 1643"/>
                <a:gd name="T67" fmla="*/ 1079 h 1090"/>
                <a:gd name="T68" fmla="*/ 22 w 1643"/>
                <a:gd name="T69" fmla="*/ 1068 h 1090"/>
                <a:gd name="T70" fmla="*/ 10 w 1643"/>
                <a:gd name="T71" fmla="*/ 1052 h 1090"/>
                <a:gd name="T72" fmla="*/ 3 w 1643"/>
                <a:gd name="T73" fmla="*/ 1034 h 1090"/>
                <a:gd name="T74" fmla="*/ 0 w 1643"/>
                <a:gd name="T75" fmla="*/ 1015 h 1090"/>
                <a:gd name="T76" fmla="*/ 2 w 1643"/>
                <a:gd name="T77" fmla="*/ 995 h 1090"/>
                <a:gd name="T78" fmla="*/ 10 w 1643"/>
                <a:gd name="T79" fmla="*/ 977 h 1090"/>
                <a:gd name="T80" fmla="*/ 58 w 1643"/>
                <a:gd name="T81" fmla="*/ 898 h 1090"/>
                <a:gd name="T82" fmla="*/ 112 w 1643"/>
                <a:gd name="T83" fmla="*/ 820 h 1090"/>
                <a:gd name="T84" fmla="*/ 173 w 1643"/>
                <a:gd name="T85" fmla="*/ 743 h 1090"/>
                <a:gd name="T86" fmla="*/ 239 w 1643"/>
                <a:gd name="T87" fmla="*/ 667 h 1090"/>
                <a:gd name="T88" fmla="*/ 311 w 1643"/>
                <a:gd name="T89" fmla="*/ 593 h 1090"/>
                <a:gd name="T90" fmla="*/ 390 w 1643"/>
                <a:gd name="T91" fmla="*/ 520 h 1090"/>
                <a:gd name="T92" fmla="*/ 475 w 1643"/>
                <a:gd name="T93" fmla="*/ 448 h 1090"/>
                <a:gd name="T94" fmla="*/ 566 w 1643"/>
                <a:gd name="T95" fmla="*/ 377 h 1090"/>
                <a:gd name="T96" fmla="*/ 607 w 1643"/>
                <a:gd name="T97" fmla="*/ 344 h 1090"/>
                <a:gd name="T98" fmla="*/ 643 w 1643"/>
                <a:gd name="T99" fmla="*/ 309 h 1090"/>
                <a:gd name="T100" fmla="*/ 674 w 1643"/>
                <a:gd name="T101" fmla="*/ 272 h 1090"/>
                <a:gd name="T102" fmla="*/ 700 w 1643"/>
                <a:gd name="T103" fmla="*/ 234 h 1090"/>
                <a:gd name="T104" fmla="*/ 720 w 1643"/>
                <a:gd name="T105" fmla="*/ 195 h 1090"/>
                <a:gd name="T106" fmla="*/ 735 w 1643"/>
                <a:gd name="T107" fmla="*/ 156 h 1090"/>
                <a:gd name="T108" fmla="*/ 744 w 1643"/>
                <a:gd name="T109" fmla="*/ 115 h 1090"/>
                <a:gd name="T110" fmla="*/ 747 w 1643"/>
                <a:gd name="T111" fmla="*/ 75 h 1090"/>
                <a:gd name="T112" fmla="*/ 750 w 1643"/>
                <a:gd name="T113" fmla="*/ 55 h 1090"/>
                <a:gd name="T114" fmla="*/ 757 w 1643"/>
                <a:gd name="T115" fmla="*/ 36 h 1090"/>
                <a:gd name="T116" fmla="*/ 768 w 1643"/>
                <a:gd name="T117" fmla="*/ 22 h 1090"/>
                <a:gd name="T118" fmla="*/ 784 w 1643"/>
                <a:gd name="T119" fmla="*/ 10 h 1090"/>
                <a:gd name="T120" fmla="*/ 801 w 1643"/>
                <a:gd name="T121" fmla="*/ 2 h 1090"/>
                <a:gd name="T122" fmla="*/ 822 w 1643"/>
                <a:gd name="T123" fmla="*/ 0 h 10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643" h="1090">
                  <a:moveTo>
                    <a:pt x="822" y="0"/>
                  </a:moveTo>
                  <a:lnTo>
                    <a:pt x="842" y="2"/>
                  </a:lnTo>
                  <a:lnTo>
                    <a:pt x="859" y="10"/>
                  </a:lnTo>
                  <a:lnTo>
                    <a:pt x="875" y="22"/>
                  </a:lnTo>
                  <a:lnTo>
                    <a:pt x="886" y="36"/>
                  </a:lnTo>
                  <a:lnTo>
                    <a:pt x="893" y="55"/>
                  </a:lnTo>
                  <a:lnTo>
                    <a:pt x="896" y="75"/>
                  </a:lnTo>
                  <a:lnTo>
                    <a:pt x="900" y="115"/>
                  </a:lnTo>
                  <a:lnTo>
                    <a:pt x="908" y="156"/>
                  </a:lnTo>
                  <a:lnTo>
                    <a:pt x="923" y="195"/>
                  </a:lnTo>
                  <a:lnTo>
                    <a:pt x="943" y="234"/>
                  </a:lnTo>
                  <a:lnTo>
                    <a:pt x="969" y="272"/>
                  </a:lnTo>
                  <a:lnTo>
                    <a:pt x="1000" y="309"/>
                  </a:lnTo>
                  <a:lnTo>
                    <a:pt x="1036" y="344"/>
                  </a:lnTo>
                  <a:lnTo>
                    <a:pt x="1077" y="377"/>
                  </a:lnTo>
                  <a:lnTo>
                    <a:pt x="1168" y="448"/>
                  </a:lnTo>
                  <a:lnTo>
                    <a:pt x="1253" y="520"/>
                  </a:lnTo>
                  <a:lnTo>
                    <a:pt x="1332" y="593"/>
                  </a:lnTo>
                  <a:lnTo>
                    <a:pt x="1405" y="667"/>
                  </a:lnTo>
                  <a:lnTo>
                    <a:pt x="1472" y="743"/>
                  </a:lnTo>
                  <a:lnTo>
                    <a:pt x="1532" y="820"/>
                  </a:lnTo>
                  <a:lnTo>
                    <a:pt x="1585" y="898"/>
                  </a:lnTo>
                  <a:lnTo>
                    <a:pt x="1634" y="977"/>
                  </a:lnTo>
                  <a:lnTo>
                    <a:pt x="1641" y="995"/>
                  </a:lnTo>
                  <a:lnTo>
                    <a:pt x="1643" y="1015"/>
                  </a:lnTo>
                  <a:lnTo>
                    <a:pt x="1640" y="1034"/>
                  </a:lnTo>
                  <a:lnTo>
                    <a:pt x="1633" y="1052"/>
                  </a:lnTo>
                  <a:lnTo>
                    <a:pt x="1620" y="1068"/>
                  </a:lnTo>
                  <a:lnTo>
                    <a:pt x="1606" y="1079"/>
                  </a:lnTo>
                  <a:lnTo>
                    <a:pt x="1587" y="1087"/>
                  </a:lnTo>
                  <a:lnTo>
                    <a:pt x="1568" y="1090"/>
                  </a:lnTo>
                  <a:lnTo>
                    <a:pt x="74" y="1090"/>
                  </a:lnTo>
                  <a:lnTo>
                    <a:pt x="56" y="1087"/>
                  </a:lnTo>
                  <a:lnTo>
                    <a:pt x="37" y="1079"/>
                  </a:lnTo>
                  <a:lnTo>
                    <a:pt x="22" y="1068"/>
                  </a:lnTo>
                  <a:lnTo>
                    <a:pt x="10" y="1052"/>
                  </a:lnTo>
                  <a:lnTo>
                    <a:pt x="3" y="1034"/>
                  </a:lnTo>
                  <a:lnTo>
                    <a:pt x="0" y="1015"/>
                  </a:lnTo>
                  <a:lnTo>
                    <a:pt x="2" y="995"/>
                  </a:lnTo>
                  <a:lnTo>
                    <a:pt x="10" y="977"/>
                  </a:lnTo>
                  <a:lnTo>
                    <a:pt x="58" y="898"/>
                  </a:lnTo>
                  <a:lnTo>
                    <a:pt x="112" y="820"/>
                  </a:lnTo>
                  <a:lnTo>
                    <a:pt x="173" y="743"/>
                  </a:lnTo>
                  <a:lnTo>
                    <a:pt x="239" y="667"/>
                  </a:lnTo>
                  <a:lnTo>
                    <a:pt x="311" y="593"/>
                  </a:lnTo>
                  <a:lnTo>
                    <a:pt x="390" y="520"/>
                  </a:lnTo>
                  <a:lnTo>
                    <a:pt x="475" y="448"/>
                  </a:lnTo>
                  <a:lnTo>
                    <a:pt x="566" y="377"/>
                  </a:lnTo>
                  <a:lnTo>
                    <a:pt x="607" y="344"/>
                  </a:lnTo>
                  <a:lnTo>
                    <a:pt x="643" y="309"/>
                  </a:lnTo>
                  <a:lnTo>
                    <a:pt x="674" y="272"/>
                  </a:lnTo>
                  <a:lnTo>
                    <a:pt x="700" y="234"/>
                  </a:lnTo>
                  <a:lnTo>
                    <a:pt x="720" y="195"/>
                  </a:lnTo>
                  <a:lnTo>
                    <a:pt x="735" y="156"/>
                  </a:lnTo>
                  <a:lnTo>
                    <a:pt x="744" y="115"/>
                  </a:lnTo>
                  <a:lnTo>
                    <a:pt x="747" y="75"/>
                  </a:lnTo>
                  <a:lnTo>
                    <a:pt x="750" y="55"/>
                  </a:lnTo>
                  <a:lnTo>
                    <a:pt x="757" y="36"/>
                  </a:lnTo>
                  <a:lnTo>
                    <a:pt x="768" y="22"/>
                  </a:lnTo>
                  <a:lnTo>
                    <a:pt x="784" y="10"/>
                  </a:lnTo>
                  <a:lnTo>
                    <a:pt x="801" y="2"/>
                  </a:lnTo>
                  <a:lnTo>
                    <a:pt x="82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159">
              <a:extLst>
                <a:ext uri="{FF2B5EF4-FFF2-40B4-BE49-F238E27FC236}">
                  <a16:creationId xmlns:a16="http://schemas.microsoft.com/office/drawing/2014/main" id="{08C29AEA-B921-F7D6-366A-E70CD7583898}"/>
                </a:ext>
              </a:extLst>
            </p:cNvPr>
            <p:cNvSpPr>
              <a:spLocks noEditPoints="1"/>
            </p:cNvSpPr>
            <p:nvPr/>
          </p:nvSpPr>
          <p:spPr bwMode="auto">
            <a:xfrm>
              <a:off x="-1917700" y="3270251"/>
              <a:ext cx="420688" cy="477838"/>
            </a:xfrm>
            <a:custGeom>
              <a:avLst/>
              <a:gdLst>
                <a:gd name="T0" fmla="*/ 543 w 2912"/>
                <a:gd name="T1" fmla="*/ 556 h 3309"/>
                <a:gd name="T2" fmla="*/ 666 w 2912"/>
                <a:gd name="T3" fmla="*/ 865 h 3309"/>
                <a:gd name="T4" fmla="*/ 830 w 2912"/>
                <a:gd name="T5" fmla="*/ 1139 h 3309"/>
                <a:gd name="T6" fmla="*/ 1012 w 2912"/>
                <a:gd name="T7" fmla="*/ 1380 h 3309"/>
                <a:gd name="T8" fmla="*/ 1159 w 2912"/>
                <a:gd name="T9" fmla="*/ 1557 h 3309"/>
                <a:gd name="T10" fmla="*/ 1195 w 2912"/>
                <a:gd name="T11" fmla="*/ 1655 h 3309"/>
                <a:gd name="T12" fmla="*/ 1159 w 2912"/>
                <a:gd name="T13" fmla="*/ 1752 h 3309"/>
                <a:gd name="T14" fmla="*/ 1012 w 2912"/>
                <a:gd name="T15" fmla="*/ 1929 h 3309"/>
                <a:gd name="T16" fmla="*/ 830 w 2912"/>
                <a:gd name="T17" fmla="*/ 2171 h 3309"/>
                <a:gd name="T18" fmla="*/ 666 w 2912"/>
                <a:gd name="T19" fmla="*/ 2445 h 3309"/>
                <a:gd name="T20" fmla="*/ 543 w 2912"/>
                <a:gd name="T21" fmla="*/ 2754 h 3309"/>
                <a:gd name="T22" fmla="*/ 2419 w 2912"/>
                <a:gd name="T23" fmla="*/ 3008 h 3309"/>
                <a:gd name="T24" fmla="*/ 2343 w 2912"/>
                <a:gd name="T25" fmla="*/ 2673 h 3309"/>
                <a:gd name="T26" fmla="*/ 2207 w 2912"/>
                <a:gd name="T27" fmla="*/ 2374 h 3309"/>
                <a:gd name="T28" fmla="*/ 2035 w 2912"/>
                <a:gd name="T29" fmla="*/ 2107 h 3309"/>
                <a:gd name="T30" fmla="*/ 1854 w 2912"/>
                <a:gd name="T31" fmla="*/ 1873 h 3309"/>
                <a:gd name="T32" fmla="*/ 1737 w 2912"/>
                <a:gd name="T33" fmla="*/ 1730 h 3309"/>
                <a:gd name="T34" fmla="*/ 1719 w 2912"/>
                <a:gd name="T35" fmla="*/ 1629 h 3309"/>
                <a:gd name="T36" fmla="*/ 1766 w 2912"/>
                <a:gd name="T37" fmla="*/ 1542 h 3309"/>
                <a:gd name="T38" fmla="*/ 1945 w 2912"/>
                <a:gd name="T39" fmla="*/ 1323 h 3309"/>
                <a:gd name="T40" fmla="*/ 2124 w 2912"/>
                <a:gd name="T41" fmla="*/ 1074 h 3309"/>
                <a:gd name="T42" fmla="*/ 2281 w 2912"/>
                <a:gd name="T43" fmla="*/ 790 h 3309"/>
                <a:gd name="T44" fmla="*/ 2390 w 2912"/>
                <a:gd name="T45" fmla="*/ 473 h 3309"/>
                <a:gd name="T46" fmla="*/ 149 w 2912"/>
                <a:gd name="T47" fmla="*/ 0 h 3309"/>
                <a:gd name="T48" fmla="*/ 2846 w 2912"/>
                <a:gd name="T49" fmla="*/ 25 h 3309"/>
                <a:gd name="T50" fmla="*/ 2909 w 2912"/>
                <a:gd name="T51" fmla="*/ 120 h 3309"/>
                <a:gd name="T52" fmla="*/ 2886 w 2912"/>
                <a:gd name="T53" fmla="*/ 234 h 3309"/>
                <a:gd name="T54" fmla="*/ 2792 w 2912"/>
                <a:gd name="T55" fmla="*/ 298 h 3309"/>
                <a:gd name="T56" fmla="*/ 2690 w 2912"/>
                <a:gd name="T57" fmla="*/ 491 h 3309"/>
                <a:gd name="T58" fmla="*/ 2584 w 2912"/>
                <a:gd name="T59" fmla="*/ 841 h 3309"/>
                <a:gd name="T60" fmla="*/ 2427 w 2912"/>
                <a:gd name="T61" fmla="*/ 1152 h 3309"/>
                <a:gd name="T62" fmla="*/ 2245 w 2912"/>
                <a:gd name="T63" fmla="*/ 1423 h 3309"/>
                <a:gd name="T64" fmla="*/ 2061 w 2912"/>
                <a:gd name="T65" fmla="*/ 1655 h 3309"/>
                <a:gd name="T66" fmla="*/ 2245 w 2912"/>
                <a:gd name="T67" fmla="*/ 1887 h 3309"/>
                <a:gd name="T68" fmla="*/ 2427 w 2912"/>
                <a:gd name="T69" fmla="*/ 2157 h 3309"/>
                <a:gd name="T70" fmla="*/ 2584 w 2912"/>
                <a:gd name="T71" fmla="*/ 2468 h 3309"/>
                <a:gd name="T72" fmla="*/ 2690 w 2912"/>
                <a:gd name="T73" fmla="*/ 2818 h 3309"/>
                <a:gd name="T74" fmla="*/ 2792 w 2912"/>
                <a:gd name="T75" fmla="*/ 3011 h 3309"/>
                <a:gd name="T76" fmla="*/ 2886 w 2912"/>
                <a:gd name="T77" fmla="*/ 3075 h 3309"/>
                <a:gd name="T78" fmla="*/ 2909 w 2912"/>
                <a:gd name="T79" fmla="*/ 3189 h 3309"/>
                <a:gd name="T80" fmla="*/ 2846 w 2912"/>
                <a:gd name="T81" fmla="*/ 3284 h 3309"/>
                <a:gd name="T82" fmla="*/ 149 w 2912"/>
                <a:gd name="T83" fmla="*/ 3309 h 3309"/>
                <a:gd name="T84" fmla="*/ 43 w 2912"/>
                <a:gd name="T85" fmla="*/ 3265 h 3309"/>
                <a:gd name="T86" fmla="*/ 0 w 2912"/>
                <a:gd name="T87" fmla="*/ 3159 h 3309"/>
                <a:gd name="T88" fmla="*/ 43 w 2912"/>
                <a:gd name="T89" fmla="*/ 3052 h 3309"/>
                <a:gd name="T90" fmla="*/ 149 w 2912"/>
                <a:gd name="T91" fmla="*/ 3008 h 3309"/>
                <a:gd name="T92" fmla="*/ 242 w 2912"/>
                <a:gd name="T93" fmla="*/ 2727 h 3309"/>
                <a:gd name="T94" fmla="*/ 364 w 2912"/>
                <a:gd name="T95" fmla="*/ 2387 h 3309"/>
                <a:gd name="T96" fmla="*/ 528 w 2912"/>
                <a:gd name="T97" fmla="*/ 2087 h 3309"/>
                <a:gd name="T98" fmla="*/ 713 w 2912"/>
                <a:gd name="T99" fmla="*/ 1825 h 3309"/>
                <a:gd name="T100" fmla="*/ 804 w 2912"/>
                <a:gd name="T101" fmla="*/ 1600 h 3309"/>
                <a:gd name="T102" fmla="*/ 620 w 2912"/>
                <a:gd name="T103" fmla="*/ 1359 h 3309"/>
                <a:gd name="T104" fmla="*/ 442 w 2912"/>
                <a:gd name="T105" fmla="*/ 1078 h 3309"/>
                <a:gd name="T106" fmla="*/ 295 w 2912"/>
                <a:gd name="T107" fmla="*/ 757 h 3309"/>
                <a:gd name="T108" fmla="*/ 204 w 2912"/>
                <a:gd name="T109" fmla="*/ 398 h 3309"/>
                <a:gd name="T110" fmla="*/ 91 w 2912"/>
                <a:gd name="T111" fmla="*/ 289 h 3309"/>
                <a:gd name="T112" fmla="*/ 11 w 2912"/>
                <a:gd name="T113" fmla="*/ 209 h 3309"/>
                <a:gd name="T114" fmla="*/ 11 w 2912"/>
                <a:gd name="T115" fmla="*/ 92 h 3309"/>
                <a:gd name="T116" fmla="*/ 91 w 2912"/>
                <a:gd name="T117" fmla="*/ 12 h 3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12" h="3309">
                  <a:moveTo>
                    <a:pt x="493" y="301"/>
                  </a:moveTo>
                  <a:lnTo>
                    <a:pt x="505" y="388"/>
                  </a:lnTo>
                  <a:lnTo>
                    <a:pt x="522" y="473"/>
                  </a:lnTo>
                  <a:lnTo>
                    <a:pt x="543" y="556"/>
                  </a:lnTo>
                  <a:lnTo>
                    <a:pt x="568" y="636"/>
                  </a:lnTo>
                  <a:lnTo>
                    <a:pt x="598" y="714"/>
                  </a:lnTo>
                  <a:lnTo>
                    <a:pt x="630" y="790"/>
                  </a:lnTo>
                  <a:lnTo>
                    <a:pt x="666" y="865"/>
                  </a:lnTo>
                  <a:lnTo>
                    <a:pt x="704" y="936"/>
                  </a:lnTo>
                  <a:lnTo>
                    <a:pt x="745" y="1006"/>
                  </a:lnTo>
                  <a:lnTo>
                    <a:pt x="787" y="1074"/>
                  </a:lnTo>
                  <a:lnTo>
                    <a:pt x="830" y="1139"/>
                  </a:lnTo>
                  <a:lnTo>
                    <a:pt x="876" y="1203"/>
                  </a:lnTo>
                  <a:lnTo>
                    <a:pt x="921" y="1264"/>
                  </a:lnTo>
                  <a:lnTo>
                    <a:pt x="967" y="1323"/>
                  </a:lnTo>
                  <a:lnTo>
                    <a:pt x="1012" y="1380"/>
                  </a:lnTo>
                  <a:lnTo>
                    <a:pt x="1057" y="1437"/>
                  </a:lnTo>
                  <a:lnTo>
                    <a:pt x="1102" y="1490"/>
                  </a:lnTo>
                  <a:lnTo>
                    <a:pt x="1145" y="1542"/>
                  </a:lnTo>
                  <a:lnTo>
                    <a:pt x="1159" y="1557"/>
                  </a:lnTo>
                  <a:lnTo>
                    <a:pt x="1174" y="1580"/>
                  </a:lnTo>
                  <a:lnTo>
                    <a:pt x="1186" y="1604"/>
                  </a:lnTo>
                  <a:lnTo>
                    <a:pt x="1192" y="1629"/>
                  </a:lnTo>
                  <a:lnTo>
                    <a:pt x="1195" y="1655"/>
                  </a:lnTo>
                  <a:lnTo>
                    <a:pt x="1192" y="1680"/>
                  </a:lnTo>
                  <a:lnTo>
                    <a:pt x="1186" y="1706"/>
                  </a:lnTo>
                  <a:lnTo>
                    <a:pt x="1174" y="1730"/>
                  </a:lnTo>
                  <a:lnTo>
                    <a:pt x="1159" y="1752"/>
                  </a:lnTo>
                  <a:lnTo>
                    <a:pt x="1145" y="1768"/>
                  </a:lnTo>
                  <a:lnTo>
                    <a:pt x="1102" y="1819"/>
                  </a:lnTo>
                  <a:lnTo>
                    <a:pt x="1057" y="1873"/>
                  </a:lnTo>
                  <a:lnTo>
                    <a:pt x="1012" y="1929"/>
                  </a:lnTo>
                  <a:lnTo>
                    <a:pt x="967" y="1987"/>
                  </a:lnTo>
                  <a:lnTo>
                    <a:pt x="921" y="2046"/>
                  </a:lnTo>
                  <a:lnTo>
                    <a:pt x="876" y="2107"/>
                  </a:lnTo>
                  <a:lnTo>
                    <a:pt x="830" y="2171"/>
                  </a:lnTo>
                  <a:lnTo>
                    <a:pt x="787" y="2236"/>
                  </a:lnTo>
                  <a:lnTo>
                    <a:pt x="745" y="2304"/>
                  </a:lnTo>
                  <a:lnTo>
                    <a:pt x="704" y="2374"/>
                  </a:lnTo>
                  <a:lnTo>
                    <a:pt x="666" y="2445"/>
                  </a:lnTo>
                  <a:lnTo>
                    <a:pt x="630" y="2519"/>
                  </a:lnTo>
                  <a:lnTo>
                    <a:pt x="598" y="2595"/>
                  </a:lnTo>
                  <a:lnTo>
                    <a:pt x="568" y="2673"/>
                  </a:lnTo>
                  <a:lnTo>
                    <a:pt x="543" y="2754"/>
                  </a:lnTo>
                  <a:lnTo>
                    <a:pt x="522" y="2836"/>
                  </a:lnTo>
                  <a:lnTo>
                    <a:pt x="505" y="2922"/>
                  </a:lnTo>
                  <a:lnTo>
                    <a:pt x="493" y="3008"/>
                  </a:lnTo>
                  <a:lnTo>
                    <a:pt x="2419" y="3008"/>
                  </a:lnTo>
                  <a:lnTo>
                    <a:pt x="2406" y="2922"/>
                  </a:lnTo>
                  <a:lnTo>
                    <a:pt x="2390" y="2836"/>
                  </a:lnTo>
                  <a:lnTo>
                    <a:pt x="2368" y="2754"/>
                  </a:lnTo>
                  <a:lnTo>
                    <a:pt x="2343" y="2673"/>
                  </a:lnTo>
                  <a:lnTo>
                    <a:pt x="2313" y="2595"/>
                  </a:lnTo>
                  <a:lnTo>
                    <a:pt x="2281" y="2519"/>
                  </a:lnTo>
                  <a:lnTo>
                    <a:pt x="2245" y="2445"/>
                  </a:lnTo>
                  <a:lnTo>
                    <a:pt x="2207" y="2374"/>
                  </a:lnTo>
                  <a:lnTo>
                    <a:pt x="2167" y="2304"/>
                  </a:lnTo>
                  <a:lnTo>
                    <a:pt x="2124" y="2236"/>
                  </a:lnTo>
                  <a:lnTo>
                    <a:pt x="2081" y="2171"/>
                  </a:lnTo>
                  <a:lnTo>
                    <a:pt x="2035" y="2107"/>
                  </a:lnTo>
                  <a:lnTo>
                    <a:pt x="1990" y="2046"/>
                  </a:lnTo>
                  <a:lnTo>
                    <a:pt x="1945" y="1987"/>
                  </a:lnTo>
                  <a:lnTo>
                    <a:pt x="1899" y="1929"/>
                  </a:lnTo>
                  <a:lnTo>
                    <a:pt x="1854" y="1873"/>
                  </a:lnTo>
                  <a:lnTo>
                    <a:pt x="1809" y="1819"/>
                  </a:lnTo>
                  <a:lnTo>
                    <a:pt x="1766" y="1768"/>
                  </a:lnTo>
                  <a:lnTo>
                    <a:pt x="1752" y="1752"/>
                  </a:lnTo>
                  <a:lnTo>
                    <a:pt x="1737" y="1730"/>
                  </a:lnTo>
                  <a:lnTo>
                    <a:pt x="1726" y="1706"/>
                  </a:lnTo>
                  <a:lnTo>
                    <a:pt x="1719" y="1680"/>
                  </a:lnTo>
                  <a:lnTo>
                    <a:pt x="1717" y="1655"/>
                  </a:lnTo>
                  <a:lnTo>
                    <a:pt x="1719" y="1629"/>
                  </a:lnTo>
                  <a:lnTo>
                    <a:pt x="1726" y="1604"/>
                  </a:lnTo>
                  <a:lnTo>
                    <a:pt x="1737" y="1580"/>
                  </a:lnTo>
                  <a:lnTo>
                    <a:pt x="1752" y="1557"/>
                  </a:lnTo>
                  <a:lnTo>
                    <a:pt x="1766" y="1542"/>
                  </a:lnTo>
                  <a:lnTo>
                    <a:pt x="1809" y="1490"/>
                  </a:lnTo>
                  <a:lnTo>
                    <a:pt x="1854" y="1437"/>
                  </a:lnTo>
                  <a:lnTo>
                    <a:pt x="1899" y="1380"/>
                  </a:lnTo>
                  <a:lnTo>
                    <a:pt x="1945" y="1323"/>
                  </a:lnTo>
                  <a:lnTo>
                    <a:pt x="1990" y="1264"/>
                  </a:lnTo>
                  <a:lnTo>
                    <a:pt x="2035" y="1203"/>
                  </a:lnTo>
                  <a:lnTo>
                    <a:pt x="2081" y="1139"/>
                  </a:lnTo>
                  <a:lnTo>
                    <a:pt x="2124" y="1074"/>
                  </a:lnTo>
                  <a:lnTo>
                    <a:pt x="2167" y="1006"/>
                  </a:lnTo>
                  <a:lnTo>
                    <a:pt x="2207" y="936"/>
                  </a:lnTo>
                  <a:lnTo>
                    <a:pt x="2245" y="865"/>
                  </a:lnTo>
                  <a:lnTo>
                    <a:pt x="2281" y="790"/>
                  </a:lnTo>
                  <a:lnTo>
                    <a:pt x="2313" y="714"/>
                  </a:lnTo>
                  <a:lnTo>
                    <a:pt x="2343" y="636"/>
                  </a:lnTo>
                  <a:lnTo>
                    <a:pt x="2368" y="556"/>
                  </a:lnTo>
                  <a:lnTo>
                    <a:pt x="2390" y="473"/>
                  </a:lnTo>
                  <a:lnTo>
                    <a:pt x="2406" y="388"/>
                  </a:lnTo>
                  <a:lnTo>
                    <a:pt x="2419" y="301"/>
                  </a:lnTo>
                  <a:lnTo>
                    <a:pt x="493" y="301"/>
                  </a:lnTo>
                  <a:close/>
                  <a:moveTo>
                    <a:pt x="149" y="0"/>
                  </a:moveTo>
                  <a:lnTo>
                    <a:pt x="2762" y="0"/>
                  </a:lnTo>
                  <a:lnTo>
                    <a:pt x="2792" y="3"/>
                  </a:lnTo>
                  <a:lnTo>
                    <a:pt x="2820" y="12"/>
                  </a:lnTo>
                  <a:lnTo>
                    <a:pt x="2846" y="25"/>
                  </a:lnTo>
                  <a:lnTo>
                    <a:pt x="2868" y="44"/>
                  </a:lnTo>
                  <a:lnTo>
                    <a:pt x="2886" y="67"/>
                  </a:lnTo>
                  <a:lnTo>
                    <a:pt x="2900" y="92"/>
                  </a:lnTo>
                  <a:lnTo>
                    <a:pt x="2909" y="120"/>
                  </a:lnTo>
                  <a:lnTo>
                    <a:pt x="2912" y="150"/>
                  </a:lnTo>
                  <a:lnTo>
                    <a:pt x="2909" y="180"/>
                  </a:lnTo>
                  <a:lnTo>
                    <a:pt x="2900" y="209"/>
                  </a:lnTo>
                  <a:lnTo>
                    <a:pt x="2886" y="234"/>
                  </a:lnTo>
                  <a:lnTo>
                    <a:pt x="2868" y="257"/>
                  </a:lnTo>
                  <a:lnTo>
                    <a:pt x="2846" y="275"/>
                  </a:lnTo>
                  <a:lnTo>
                    <a:pt x="2820" y="289"/>
                  </a:lnTo>
                  <a:lnTo>
                    <a:pt x="2792" y="298"/>
                  </a:lnTo>
                  <a:lnTo>
                    <a:pt x="2762" y="301"/>
                  </a:lnTo>
                  <a:lnTo>
                    <a:pt x="2718" y="301"/>
                  </a:lnTo>
                  <a:lnTo>
                    <a:pt x="2707" y="398"/>
                  </a:lnTo>
                  <a:lnTo>
                    <a:pt x="2690" y="491"/>
                  </a:lnTo>
                  <a:lnTo>
                    <a:pt x="2669" y="583"/>
                  </a:lnTo>
                  <a:lnTo>
                    <a:pt x="2645" y="671"/>
                  </a:lnTo>
                  <a:lnTo>
                    <a:pt x="2616" y="757"/>
                  </a:lnTo>
                  <a:lnTo>
                    <a:pt x="2584" y="841"/>
                  </a:lnTo>
                  <a:lnTo>
                    <a:pt x="2548" y="923"/>
                  </a:lnTo>
                  <a:lnTo>
                    <a:pt x="2510" y="1001"/>
                  </a:lnTo>
                  <a:lnTo>
                    <a:pt x="2469" y="1078"/>
                  </a:lnTo>
                  <a:lnTo>
                    <a:pt x="2427" y="1152"/>
                  </a:lnTo>
                  <a:lnTo>
                    <a:pt x="2383" y="1223"/>
                  </a:lnTo>
                  <a:lnTo>
                    <a:pt x="2338" y="1292"/>
                  </a:lnTo>
                  <a:lnTo>
                    <a:pt x="2292" y="1359"/>
                  </a:lnTo>
                  <a:lnTo>
                    <a:pt x="2245" y="1423"/>
                  </a:lnTo>
                  <a:lnTo>
                    <a:pt x="2199" y="1484"/>
                  </a:lnTo>
                  <a:lnTo>
                    <a:pt x="2152" y="1544"/>
                  </a:lnTo>
                  <a:lnTo>
                    <a:pt x="2107" y="1600"/>
                  </a:lnTo>
                  <a:lnTo>
                    <a:pt x="2061" y="1655"/>
                  </a:lnTo>
                  <a:lnTo>
                    <a:pt x="2107" y="1709"/>
                  </a:lnTo>
                  <a:lnTo>
                    <a:pt x="2152" y="1766"/>
                  </a:lnTo>
                  <a:lnTo>
                    <a:pt x="2199" y="1825"/>
                  </a:lnTo>
                  <a:lnTo>
                    <a:pt x="2245" y="1887"/>
                  </a:lnTo>
                  <a:lnTo>
                    <a:pt x="2292" y="1950"/>
                  </a:lnTo>
                  <a:lnTo>
                    <a:pt x="2338" y="2017"/>
                  </a:lnTo>
                  <a:lnTo>
                    <a:pt x="2383" y="2087"/>
                  </a:lnTo>
                  <a:lnTo>
                    <a:pt x="2427" y="2157"/>
                  </a:lnTo>
                  <a:lnTo>
                    <a:pt x="2469" y="2231"/>
                  </a:lnTo>
                  <a:lnTo>
                    <a:pt x="2510" y="2308"/>
                  </a:lnTo>
                  <a:lnTo>
                    <a:pt x="2548" y="2387"/>
                  </a:lnTo>
                  <a:lnTo>
                    <a:pt x="2584" y="2468"/>
                  </a:lnTo>
                  <a:lnTo>
                    <a:pt x="2616" y="2551"/>
                  </a:lnTo>
                  <a:lnTo>
                    <a:pt x="2645" y="2638"/>
                  </a:lnTo>
                  <a:lnTo>
                    <a:pt x="2669" y="2727"/>
                  </a:lnTo>
                  <a:lnTo>
                    <a:pt x="2690" y="2818"/>
                  </a:lnTo>
                  <a:lnTo>
                    <a:pt x="2707" y="2912"/>
                  </a:lnTo>
                  <a:lnTo>
                    <a:pt x="2718" y="3008"/>
                  </a:lnTo>
                  <a:lnTo>
                    <a:pt x="2762" y="3008"/>
                  </a:lnTo>
                  <a:lnTo>
                    <a:pt x="2792" y="3011"/>
                  </a:lnTo>
                  <a:lnTo>
                    <a:pt x="2820" y="3021"/>
                  </a:lnTo>
                  <a:lnTo>
                    <a:pt x="2846" y="3034"/>
                  </a:lnTo>
                  <a:lnTo>
                    <a:pt x="2868" y="3052"/>
                  </a:lnTo>
                  <a:lnTo>
                    <a:pt x="2886" y="3075"/>
                  </a:lnTo>
                  <a:lnTo>
                    <a:pt x="2900" y="3100"/>
                  </a:lnTo>
                  <a:lnTo>
                    <a:pt x="2909" y="3129"/>
                  </a:lnTo>
                  <a:lnTo>
                    <a:pt x="2912" y="3159"/>
                  </a:lnTo>
                  <a:lnTo>
                    <a:pt x="2909" y="3189"/>
                  </a:lnTo>
                  <a:lnTo>
                    <a:pt x="2900" y="3217"/>
                  </a:lnTo>
                  <a:lnTo>
                    <a:pt x="2886" y="3243"/>
                  </a:lnTo>
                  <a:lnTo>
                    <a:pt x="2868" y="3265"/>
                  </a:lnTo>
                  <a:lnTo>
                    <a:pt x="2846" y="3284"/>
                  </a:lnTo>
                  <a:lnTo>
                    <a:pt x="2820" y="3297"/>
                  </a:lnTo>
                  <a:lnTo>
                    <a:pt x="2792" y="3307"/>
                  </a:lnTo>
                  <a:lnTo>
                    <a:pt x="2762" y="3309"/>
                  </a:lnTo>
                  <a:lnTo>
                    <a:pt x="149" y="3309"/>
                  </a:lnTo>
                  <a:lnTo>
                    <a:pt x="119" y="3307"/>
                  </a:lnTo>
                  <a:lnTo>
                    <a:pt x="91" y="3297"/>
                  </a:lnTo>
                  <a:lnTo>
                    <a:pt x="65" y="3284"/>
                  </a:lnTo>
                  <a:lnTo>
                    <a:pt x="43" y="3265"/>
                  </a:lnTo>
                  <a:lnTo>
                    <a:pt x="25" y="3243"/>
                  </a:lnTo>
                  <a:lnTo>
                    <a:pt x="11" y="3217"/>
                  </a:lnTo>
                  <a:lnTo>
                    <a:pt x="2" y="3189"/>
                  </a:lnTo>
                  <a:lnTo>
                    <a:pt x="0" y="3159"/>
                  </a:lnTo>
                  <a:lnTo>
                    <a:pt x="2" y="3129"/>
                  </a:lnTo>
                  <a:lnTo>
                    <a:pt x="11" y="3100"/>
                  </a:lnTo>
                  <a:lnTo>
                    <a:pt x="25" y="3075"/>
                  </a:lnTo>
                  <a:lnTo>
                    <a:pt x="43" y="3052"/>
                  </a:lnTo>
                  <a:lnTo>
                    <a:pt x="65" y="3034"/>
                  </a:lnTo>
                  <a:lnTo>
                    <a:pt x="91" y="3021"/>
                  </a:lnTo>
                  <a:lnTo>
                    <a:pt x="119" y="3011"/>
                  </a:lnTo>
                  <a:lnTo>
                    <a:pt x="149" y="3008"/>
                  </a:lnTo>
                  <a:lnTo>
                    <a:pt x="193" y="3008"/>
                  </a:lnTo>
                  <a:lnTo>
                    <a:pt x="204" y="2912"/>
                  </a:lnTo>
                  <a:lnTo>
                    <a:pt x="221" y="2818"/>
                  </a:lnTo>
                  <a:lnTo>
                    <a:pt x="242" y="2727"/>
                  </a:lnTo>
                  <a:lnTo>
                    <a:pt x="266" y="2638"/>
                  </a:lnTo>
                  <a:lnTo>
                    <a:pt x="295" y="2551"/>
                  </a:lnTo>
                  <a:lnTo>
                    <a:pt x="327" y="2468"/>
                  </a:lnTo>
                  <a:lnTo>
                    <a:pt x="364" y="2387"/>
                  </a:lnTo>
                  <a:lnTo>
                    <a:pt x="402" y="2308"/>
                  </a:lnTo>
                  <a:lnTo>
                    <a:pt x="442" y="2231"/>
                  </a:lnTo>
                  <a:lnTo>
                    <a:pt x="484" y="2157"/>
                  </a:lnTo>
                  <a:lnTo>
                    <a:pt x="528" y="2087"/>
                  </a:lnTo>
                  <a:lnTo>
                    <a:pt x="573" y="2017"/>
                  </a:lnTo>
                  <a:lnTo>
                    <a:pt x="620" y="1950"/>
                  </a:lnTo>
                  <a:lnTo>
                    <a:pt x="666" y="1887"/>
                  </a:lnTo>
                  <a:lnTo>
                    <a:pt x="713" y="1825"/>
                  </a:lnTo>
                  <a:lnTo>
                    <a:pt x="759" y="1766"/>
                  </a:lnTo>
                  <a:lnTo>
                    <a:pt x="805" y="1709"/>
                  </a:lnTo>
                  <a:lnTo>
                    <a:pt x="850" y="1655"/>
                  </a:lnTo>
                  <a:lnTo>
                    <a:pt x="804" y="1600"/>
                  </a:lnTo>
                  <a:lnTo>
                    <a:pt x="759" y="1544"/>
                  </a:lnTo>
                  <a:lnTo>
                    <a:pt x="713" y="1484"/>
                  </a:lnTo>
                  <a:lnTo>
                    <a:pt x="666" y="1423"/>
                  </a:lnTo>
                  <a:lnTo>
                    <a:pt x="620" y="1359"/>
                  </a:lnTo>
                  <a:lnTo>
                    <a:pt x="573" y="1292"/>
                  </a:lnTo>
                  <a:lnTo>
                    <a:pt x="528" y="1223"/>
                  </a:lnTo>
                  <a:lnTo>
                    <a:pt x="484" y="1152"/>
                  </a:lnTo>
                  <a:lnTo>
                    <a:pt x="442" y="1078"/>
                  </a:lnTo>
                  <a:lnTo>
                    <a:pt x="401" y="1001"/>
                  </a:lnTo>
                  <a:lnTo>
                    <a:pt x="364" y="923"/>
                  </a:lnTo>
                  <a:lnTo>
                    <a:pt x="327" y="841"/>
                  </a:lnTo>
                  <a:lnTo>
                    <a:pt x="295" y="757"/>
                  </a:lnTo>
                  <a:lnTo>
                    <a:pt x="266" y="671"/>
                  </a:lnTo>
                  <a:lnTo>
                    <a:pt x="242" y="583"/>
                  </a:lnTo>
                  <a:lnTo>
                    <a:pt x="221" y="491"/>
                  </a:lnTo>
                  <a:lnTo>
                    <a:pt x="204" y="398"/>
                  </a:lnTo>
                  <a:lnTo>
                    <a:pt x="193" y="301"/>
                  </a:lnTo>
                  <a:lnTo>
                    <a:pt x="149" y="301"/>
                  </a:lnTo>
                  <a:lnTo>
                    <a:pt x="119" y="298"/>
                  </a:lnTo>
                  <a:lnTo>
                    <a:pt x="91" y="289"/>
                  </a:lnTo>
                  <a:lnTo>
                    <a:pt x="65" y="275"/>
                  </a:lnTo>
                  <a:lnTo>
                    <a:pt x="43" y="257"/>
                  </a:lnTo>
                  <a:lnTo>
                    <a:pt x="25" y="234"/>
                  </a:lnTo>
                  <a:lnTo>
                    <a:pt x="11" y="209"/>
                  </a:lnTo>
                  <a:lnTo>
                    <a:pt x="2" y="180"/>
                  </a:lnTo>
                  <a:lnTo>
                    <a:pt x="0" y="150"/>
                  </a:lnTo>
                  <a:lnTo>
                    <a:pt x="2" y="120"/>
                  </a:lnTo>
                  <a:lnTo>
                    <a:pt x="11" y="92"/>
                  </a:lnTo>
                  <a:lnTo>
                    <a:pt x="25" y="67"/>
                  </a:lnTo>
                  <a:lnTo>
                    <a:pt x="43" y="44"/>
                  </a:lnTo>
                  <a:lnTo>
                    <a:pt x="65" y="25"/>
                  </a:lnTo>
                  <a:lnTo>
                    <a:pt x="91" y="12"/>
                  </a:lnTo>
                  <a:lnTo>
                    <a:pt x="119" y="3"/>
                  </a:lnTo>
                  <a:lnTo>
                    <a:pt x="14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9" name="Group 233">
            <a:extLst>
              <a:ext uri="{FF2B5EF4-FFF2-40B4-BE49-F238E27FC236}">
                <a16:creationId xmlns:a16="http://schemas.microsoft.com/office/drawing/2014/main" id="{921347D7-DC00-24B5-5A65-E8515005D67D}"/>
              </a:ext>
            </a:extLst>
          </p:cNvPr>
          <p:cNvGrpSpPr/>
          <p:nvPr/>
        </p:nvGrpSpPr>
        <p:grpSpPr>
          <a:xfrm>
            <a:off x="4984737" y="5599832"/>
            <a:ext cx="668168" cy="602812"/>
            <a:chOff x="-1527175" y="3087688"/>
            <a:chExt cx="835025" cy="752475"/>
          </a:xfrm>
          <a:solidFill>
            <a:schemeClr val="bg1"/>
          </a:solidFill>
          <a:effectLst>
            <a:innerShdw blurRad="63500" dist="50800" dir="2700000">
              <a:prstClr val="black">
                <a:alpha val="50000"/>
              </a:prstClr>
            </a:innerShdw>
          </a:effectLst>
        </p:grpSpPr>
        <p:sp>
          <p:nvSpPr>
            <p:cNvPr id="30" name="Rectangle 147">
              <a:extLst>
                <a:ext uri="{FF2B5EF4-FFF2-40B4-BE49-F238E27FC236}">
                  <a16:creationId xmlns:a16="http://schemas.microsoft.com/office/drawing/2014/main" id="{29D8E855-88D4-B21E-C5F2-0C33159468CD}"/>
                </a:ext>
              </a:extLst>
            </p:cNvPr>
            <p:cNvSpPr>
              <a:spLocks noChangeArrowheads="1"/>
            </p:cNvSpPr>
            <p:nvPr/>
          </p:nvSpPr>
          <p:spPr bwMode="auto">
            <a:xfrm>
              <a:off x="-1406525" y="3467101"/>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31" name="Rectangle 148">
              <a:extLst>
                <a:ext uri="{FF2B5EF4-FFF2-40B4-BE49-F238E27FC236}">
                  <a16:creationId xmlns:a16="http://schemas.microsoft.com/office/drawing/2014/main" id="{8356114D-84B3-975F-BEFC-3961B5B77304}"/>
                </a:ext>
              </a:extLst>
            </p:cNvPr>
            <p:cNvSpPr>
              <a:spLocks noChangeArrowheads="1"/>
            </p:cNvSpPr>
            <p:nvPr/>
          </p:nvSpPr>
          <p:spPr bwMode="auto">
            <a:xfrm>
              <a:off x="-1406525" y="3584576"/>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32" name="Rectangle 149">
              <a:extLst>
                <a:ext uri="{FF2B5EF4-FFF2-40B4-BE49-F238E27FC236}">
                  <a16:creationId xmlns:a16="http://schemas.microsoft.com/office/drawing/2014/main" id="{C56BF4D6-CE48-9413-14F2-05862EB13596}"/>
                </a:ext>
              </a:extLst>
            </p:cNvPr>
            <p:cNvSpPr>
              <a:spLocks noChangeArrowheads="1"/>
            </p:cNvSpPr>
            <p:nvPr/>
          </p:nvSpPr>
          <p:spPr bwMode="auto">
            <a:xfrm>
              <a:off x="-1282700" y="3348038"/>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33" name="Rectangle 150">
              <a:extLst>
                <a:ext uri="{FF2B5EF4-FFF2-40B4-BE49-F238E27FC236}">
                  <a16:creationId xmlns:a16="http://schemas.microsoft.com/office/drawing/2014/main" id="{19BF810C-0E30-1C4B-28B1-4510A330DABF}"/>
                </a:ext>
              </a:extLst>
            </p:cNvPr>
            <p:cNvSpPr>
              <a:spLocks noChangeArrowheads="1"/>
            </p:cNvSpPr>
            <p:nvPr/>
          </p:nvSpPr>
          <p:spPr bwMode="auto">
            <a:xfrm>
              <a:off x="-1282700" y="3467101"/>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34" name="Rectangle 151">
              <a:extLst>
                <a:ext uri="{FF2B5EF4-FFF2-40B4-BE49-F238E27FC236}">
                  <a16:creationId xmlns:a16="http://schemas.microsoft.com/office/drawing/2014/main" id="{B2EEB16F-1220-C442-D6ED-0A6E8497C648}"/>
                </a:ext>
              </a:extLst>
            </p:cNvPr>
            <p:cNvSpPr>
              <a:spLocks noChangeArrowheads="1"/>
            </p:cNvSpPr>
            <p:nvPr/>
          </p:nvSpPr>
          <p:spPr bwMode="auto">
            <a:xfrm>
              <a:off x="-1282700" y="3584576"/>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35" name="Freeform 152">
              <a:extLst>
                <a:ext uri="{FF2B5EF4-FFF2-40B4-BE49-F238E27FC236}">
                  <a16:creationId xmlns:a16="http://schemas.microsoft.com/office/drawing/2014/main" id="{9360190F-200B-CA10-D844-3B7AA53FCDB0}"/>
                </a:ext>
              </a:extLst>
            </p:cNvPr>
            <p:cNvSpPr>
              <a:spLocks noEditPoints="1"/>
            </p:cNvSpPr>
            <p:nvPr/>
          </p:nvSpPr>
          <p:spPr bwMode="auto">
            <a:xfrm>
              <a:off x="-1527175" y="3087688"/>
              <a:ext cx="835025" cy="752475"/>
            </a:xfrm>
            <a:custGeom>
              <a:avLst/>
              <a:gdLst>
                <a:gd name="T0" fmla="*/ 2510 w 3679"/>
                <a:gd name="T1" fmla="*/ 3044 h 3314"/>
                <a:gd name="T2" fmla="*/ 2498 w 3679"/>
                <a:gd name="T3" fmla="*/ 3153 h 3314"/>
                <a:gd name="T4" fmla="*/ 2587 w 3679"/>
                <a:gd name="T5" fmla="*/ 3210 h 3314"/>
                <a:gd name="T6" fmla="*/ 2677 w 3679"/>
                <a:gd name="T7" fmla="*/ 3153 h 3314"/>
                <a:gd name="T8" fmla="*/ 2666 w 3679"/>
                <a:gd name="T9" fmla="*/ 3044 h 3314"/>
                <a:gd name="T10" fmla="*/ 1698 w 3679"/>
                <a:gd name="T11" fmla="*/ 2105 h 3314"/>
                <a:gd name="T12" fmla="*/ 1608 w 3679"/>
                <a:gd name="T13" fmla="*/ 2161 h 3314"/>
                <a:gd name="T14" fmla="*/ 1620 w 3679"/>
                <a:gd name="T15" fmla="*/ 2270 h 3314"/>
                <a:gd name="T16" fmla="*/ 1721 w 3679"/>
                <a:gd name="T17" fmla="*/ 2306 h 3314"/>
                <a:gd name="T18" fmla="*/ 1797 w 3679"/>
                <a:gd name="T19" fmla="*/ 2230 h 3314"/>
                <a:gd name="T20" fmla="*/ 1760 w 3679"/>
                <a:gd name="T21" fmla="*/ 2127 h 3314"/>
                <a:gd name="T22" fmla="*/ 3453 w 3679"/>
                <a:gd name="T23" fmla="*/ 2108 h 3314"/>
                <a:gd name="T24" fmla="*/ 3379 w 3679"/>
                <a:gd name="T25" fmla="*/ 2183 h 3314"/>
                <a:gd name="T26" fmla="*/ 3414 w 3679"/>
                <a:gd name="T27" fmla="*/ 2286 h 3314"/>
                <a:gd name="T28" fmla="*/ 3521 w 3679"/>
                <a:gd name="T29" fmla="*/ 2298 h 3314"/>
                <a:gd name="T30" fmla="*/ 3577 w 3679"/>
                <a:gd name="T31" fmla="*/ 2206 h 3314"/>
                <a:gd name="T32" fmla="*/ 3521 w 3679"/>
                <a:gd name="T33" fmla="*/ 2114 h 3314"/>
                <a:gd name="T34" fmla="*/ 3113 w 3679"/>
                <a:gd name="T35" fmla="*/ 1608 h 3314"/>
                <a:gd name="T36" fmla="*/ 2637 w 3679"/>
                <a:gd name="T37" fmla="*/ 2015 h 3314"/>
                <a:gd name="T38" fmla="*/ 2501 w 3679"/>
                <a:gd name="T39" fmla="*/ 2028 h 3314"/>
                <a:gd name="T40" fmla="*/ 2011 w 3679"/>
                <a:gd name="T41" fmla="*/ 1723 h 3314"/>
                <a:gd name="T42" fmla="*/ 1927 w 3679"/>
                <a:gd name="T43" fmla="*/ 1751 h 3314"/>
                <a:gd name="T44" fmla="*/ 1921 w 3679"/>
                <a:gd name="T45" fmla="*/ 1840 h 3314"/>
                <a:gd name="T46" fmla="*/ 2406 w 3679"/>
                <a:gd name="T47" fmla="*/ 2289 h 3314"/>
                <a:gd name="T48" fmla="*/ 2519 w 3679"/>
                <a:gd name="T49" fmla="*/ 2400 h 3314"/>
                <a:gd name="T50" fmla="*/ 2685 w 3679"/>
                <a:gd name="T51" fmla="*/ 2384 h 3314"/>
                <a:gd name="T52" fmla="*/ 2779 w 3679"/>
                <a:gd name="T53" fmla="*/ 2247 h 3314"/>
                <a:gd name="T54" fmla="*/ 3193 w 3679"/>
                <a:gd name="T55" fmla="*/ 1749 h 3314"/>
                <a:gd name="T56" fmla="*/ 3220 w 3679"/>
                <a:gd name="T57" fmla="*/ 1655 h 3314"/>
                <a:gd name="T58" fmla="*/ 3151 w 3679"/>
                <a:gd name="T59" fmla="*/ 1601 h 3314"/>
                <a:gd name="T60" fmla="*/ 2510 w 3679"/>
                <a:gd name="T61" fmla="*/ 1241 h 3314"/>
                <a:gd name="T62" fmla="*/ 2498 w 3679"/>
                <a:gd name="T63" fmla="*/ 1350 h 3314"/>
                <a:gd name="T64" fmla="*/ 2587 w 3679"/>
                <a:gd name="T65" fmla="*/ 1406 h 3314"/>
                <a:gd name="T66" fmla="*/ 2677 w 3679"/>
                <a:gd name="T67" fmla="*/ 1350 h 3314"/>
                <a:gd name="T68" fmla="*/ 2666 w 3679"/>
                <a:gd name="T69" fmla="*/ 1241 h 3314"/>
                <a:gd name="T70" fmla="*/ 282 w 3679"/>
                <a:gd name="T71" fmla="*/ 763 h 3314"/>
                <a:gd name="T72" fmla="*/ 1546 w 3679"/>
                <a:gd name="T73" fmla="*/ 2534 h 3314"/>
                <a:gd name="T74" fmla="*/ 1499 w 3679"/>
                <a:gd name="T75" fmla="*/ 2124 h 3314"/>
                <a:gd name="T76" fmla="*/ 1600 w 3679"/>
                <a:gd name="T77" fmla="*/ 1737 h 3314"/>
                <a:gd name="T78" fmla="*/ 1620 w 3679"/>
                <a:gd name="T79" fmla="*/ 1477 h 3314"/>
                <a:gd name="T80" fmla="*/ 2071 w 3679"/>
                <a:gd name="T81" fmla="*/ 1232 h 3314"/>
                <a:gd name="T82" fmla="*/ 2430 w 3679"/>
                <a:gd name="T83" fmla="*/ 1111 h 3314"/>
                <a:gd name="T84" fmla="*/ 2746 w 3679"/>
                <a:gd name="T85" fmla="*/ 1112 h 3314"/>
                <a:gd name="T86" fmla="*/ 2036 w 3679"/>
                <a:gd name="T87" fmla="*/ 501 h 3314"/>
                <a:gd name="T88" fmla="*/ 2837 w 3679"/>
                <a:gd name="T89" fmla="*/ 3 h 3314"/>
                <a:gd name="T90" fmla="*/ 2984 w 3679"/>
                <a:gd name="T91" fmla="*/ 94 h 3314"/>
                <a:gd name="T92" fmla="*/ 3029 w 3679"/>
                <a:gd name="T93" fmla="*/ 1195 h 3314"/>
                <a:gd name="T94" fmla="*/ 3367 w 3679"/>
                <a:gd name="T95" fmla="*/ 1432 h 3314"/>
                <a:gd name="T96" fmla="*/ 3595 w 3679"/>
                <a:gd name="T97" fmla="*/ 1782 h 3314"/>
                <a:gd name="T98" fmla="*/ 3679 w 3679"/>
                <a:gd name="T99" fmla="*/ 2206 h 3314"/>
                <a:gd name="T100" fmla="*/ 3601 w 3679"/>
                <a:gd name="T101" fmla="*/ 2619 h 3314"/>
                <a:gd name="T102" fmla="*/ 3387 w 3679"/>
                <a:gd name="T103" fmla="*/ 2961 h 3314"/>
                <a:gd name="T104" fmla="*/ 3067 w 3679"/>
                <a:gd name="T105" fmla="*/ 3201 h 3314"/>
                <a:gd name="T106" fmla="*/ 2673 w 3679"/>
                <a:gd name="T107" fmla="*/ 3310 h 3314"/>
                <a:gd name="T108" fmla="*/ 2259 w 3679"/>
                <a:gd name="T109" fmla="*/ 3262 h 3314"/>
                <a:gd name="T110" fmla="*/ 1907 w 3679"/>
                <a:gd name="T111" fmla="*/ 3071 h 3314"/>
                <a:gd name="T112" fmla="*/ 94 w 3679"/>
                <a:gd name="T113" fmla="*/ 3026 h 3314"/>
                <a:gd name="T114" fmla="*/ 3 w 3679"/>
                <a:gd name="T115" fmla="*/ 2877 h 3314"/>
                <a:gd name="T116" fmla="*/ 26 w 3679"/>
                <a:gd name="T117" fmla="*/ 125 h 3314"/>
                <a:gd name="T118" fmla="*/ 156 w 3679"/>
                <a:gd name="T119" fmla="*/ 12 h 3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679" h="3314">
                  <a:moveTo>
                    <a:pt x="2587" y="3006"/>
                  </a:moveTo>
                  <a:lnTo>
                    <a:pt x="2564" y="3010"/>
                  </a:lnTo>
                  <a:lnTo>
                    <a:pt x="2544" y="3017"/>
                  </a:lnTo>
                  <a:lnTo>
                    <a:pt x="2525" y="3029"/>
                  </a:lnTo>
                  <a:lnTo>
                    <a:pt x="2510" y="3044"/>
                  </a:lnTo>
                  <a:lnTo>
                    <a:pt x="2498" y="3064"/>
                  </a:lnTo>
                  <a:lnTo>
                    <a:pt x="2491" y="3085"/>
                  </a:lnTo>
                  <a:lnTo>
                    <a:pt x="2487" y="3108"/>
                  </a:lnTo>
                  <a:lnTo>
                    <a:pt x="2491" y="3133"/>
                  </a:lnTo>
                  <a:lnTo>
                    <a:pt x="2498" y="3153"/>
                  </a:lnTo>
                  <a:lnTo>
                    <a:pt x="2510" y="3171"/>
                  </a:lnTo>
                  <a:lnTo>
                    <a:pt x="2525" y="3188"/>
                  </a:lnTo>
                  <a:lnTo>
                    <a:pt x="2544" y="3200"/>
                  </a:lnTo>
                  <a:lnTo>
                    <a:pt x="2564" y="3207"/>
                  </a:lnTo>
                  <a:lnTo>
                    <a:pt x="2587" y="3210"/>
                  </a:lnTo>
                  <a:lnTo>
                    <a:pt x="2611" y="3207"/>
                  </a:lnTo>
                  <a:lnTo>
                    <a:pt x="2632" y="3200"/>
                  </a:lnTo>
                  <a:lnTo>
                    <a:pt x="2650" y="3188"/>
                  </a:lnTo>
                  <a:lnTo>
                    <a:pt x="2666" y="3171"/>
                  </a:lnTo>
                  <a:lnTo>
                    <a:pt x="2677" y="3153"/>
                  </a:lnTo>
                  <a:lnTo>
                    <a:pt x="2685" y="3133"/>
                  </a:lnTo>
                  <a:lnTo>
                    <a:pt x="2687" y="3108"/>
                  </a:lnTo>
                  <a:lnTo>
                    <a:pt x="2685" y="3085"/>
                  </a:lnTo>
                  <a:lnTo>
                    <a:pt x="2677" y="3064"/>
                  </a:lnTo>
                  <a:lnTo>
                    <a:pt x="2666" y="3044"/>
                  </a:lnTo>
                  <a:lnTo>
                    <a:pt x="2650" y="3029"/>
                  </a:lnTo>
                  <a:lnTo>
                    <a:pt x="2632" y="3017"/>
                  </a:lnTo>
                  <a:lnTo>
                    <a:pt x="2611" y="3010"/>
                  </a:lnTo>
                  <a:lnTo>
                    <a:pt x="2587" y="3006"/>
                  </a:lnTo>
                  <a:close/>
                  <a:moveTo>
                    <a:pt x="1698" y="2105"/>
                  </a:moveTo>
                  <a:lnTo>
                    <a:pt x="1676" y="2108"/>
                  </a:lnTo>
                  <a:lnTo>
                    <a:pt x="1654" y="2116"/>
                  </a:lnTo>
                  <a:lnTo>
                    <a:pt x="1636" y="2127"/>
                  </a:lnTo>
                  <a:lnTo>
                    <a:pt x="1620" y="2143"/>
                  </a:lnTo>
                  <a:lnTo>
                    <a:pt x="1608" y="2161"/>
                  </a:lnTo>
                  <a:lnTo>
                    <a:pt x="1601" y="2183"/>
                  </a:lnTo>
                  <a:lnTo>
                    <a:pt x="1598" y="2206"/>
                  </a:lnTo>
                  <a:lnTo>
                    <a:pt x="1601" y="2230"/>
                  </a:lnTo>
                  <a:lnTo>
                    <a:pt x="1608" y="2251"/>
                  </a:lnTo>
                  <a:lnTo>
                    <a:pt x="1620" y="2270"/>
                  </a:lnTo>
                  <a:lnTo>
                    <a:pt x="1636" y="2286"/>
                  </a:lnTo>
                  <a:lnTo>
                    <a:pt x="1654" y="2298"/>
                  </a:lnTo>
                  <a:lnTo>
                    <a:pt x="1676" y="2306"/>
                  </a:lnTo>
                  <a:lnTo>
                    <a:pt x="1698" y="2308"/>
                  </a:lnTo>
                  <a:lnTo>
                    <a:pt x="1721" y="2306"/>
                  </a:lnTo>
                  <a:lnTo>
                    <a:pt x="1742" y="2298"/>
                  </a:lnTo>
                  <a:lnTo>
                    <a:pt x="1761" y="2286"/>
                  </a:lnTo>
                  <a:lnTo>
                    <a:pt x="1776" y="2270"/>
                  </a:lnTo>
                  <a:lnTo>
                    <a:pt x="1789" y="2251"/>
                  </a:lnTo>
                  <a:lnTo>
                    <a:pt x="1797" y="2230"/>
                  </a:lnTo>
                  <a:lnTo>
                    <a:pt x="1799" y="2206"/>
                  </a:lnTo>
                  <a:lnTo>
                    <a:pt x="1795" y="2183"/>
                  </a:lnTo>
                  <a:lnTo>
                    <a:pt x="1789" y="2161"/>
                  </a:lnTo>
                  <a:lnTo>
                    <a:pt x="1776" y="2143"/>
                  </a:lnTo>
                  <a:lnTo>
                    <a:pt x="1760" y="2127"/>
                  </a:lnTo>
                  <a:lnTo>
                    <a:pt x="1742" y="2116"/>
                  </a:lnTo>
                  <a:lnTo>
                    <a:pt x="1721" y="2108"/>
                  </a:lnTo>
                  <a:lnTo>
                    <a:pt x="1698" y="2105"/>
                  </a:lnTo>
                  <a:close/>
                  <a:moveTo>
                    <a:pt x="3477" y="2104"/>
                  </a:moveTo>
                  <a:lnTo>
                    <a:pt x="3453" y="2108"/>
                  </a:lnTo>
                  <a:lnTo>
                    <a:pt x="3433" y="2114"/>
                  </a:lnTo>
                  <a:lnTo>
                    <a:pt x="3414" y="2127"/>
                  </a:lnTo>
                  <a:lnTo>
                    <a:pt x="3399" y="2143"/>
                  </a:lnTo>
                  <a:lnTo>
                    <a:pt x="3386" y="2161"/>
                  </a:lnTo>
                  <a:lnTo>
                    <a:pt x="3379" y="2183"/>
                  </a:lnTo>
                  <a:lnTo>
                    <a:pt x="3376" y="2206"/>
                  </a:lnTo>
                  <a:lnTo>
                    <a:pt x="3379" y="2230"/>
                  </a:lnTo>
                  <a:lnTo>
                    <a:pt x="3386" y="2251"/>
                  </a:lnTo>
                  <a:lnTo>
                    <a:pt x="3399" y="2270"/>
                  </a:lnTo>
                  <a:lnTo>
                    <a:pt x="3414" y="2286"/>
                  </a:lnTo>
                  <a:lnTo>
                    <a:pt x="3433" y="2298"/>
                  </a:lnTo>
                  <a:lnTo>
                    <a:pt x="3453" y="2306"/>
                  </a:lnTo>
                  <a:lnTo>
                    <a:pt x="3477" y="2308"/>
                  </a:lnTo>
                  <a:lnTo>
                    <a:pt x="3499" y="2306"/>
                  </a:lnTo>
                  <a:lnTo>
                    <a:pt x="3521" y="2298"/>
                  </a:lnTo>
                  <a:lnTo>
                    <a:pt x="3540" y="2286"/>
                  </a:lnTo>
                  <a:lnTo>
                    <a:pt x="3555" y="2270"/>
                  </a:lnTo>
                  <a:lnTo>
                    <a:pt x="3567" y="2251"/>
                  </a:lnTo>
                  <a:lnTo>
                    <a:pt x="3574" y="2230"/>
                  </a:lnTo>
                  <a:lnTo>
                    <a:pt x="3577" y="2206"/>
                  </a:lnTo>
                  <a:lnTo>
                    <a:pt x="3574" y="2183"/>
                  </a:lnTo>
                  <a:lnTo>
                    <a:pt x="3567" y="2161"/>
                  </a:lnTo>
                  <a:lnTo>
                    <a:pt x="3555" y="2143"/>
                  </a:lnTo>
                  <a:lnTo>
                    <a:pt x="3540" y="2127"/>
                  </a:lnTo>
                  <a:lnTo>
                    <a:pt x="3521" y="2114"/>
                  </a:lnTo>
                  <a:lnTo>
                    <a:pt x="3499" y="2108"/>
                  </a:lnTo>
                  <a:lnTo>
                    <a:pt x="3477" y="2104"/>
                  </a:lnTo>
                  <a:close/>
                  <a:moveTo>
                    <a:pt x="3151" y="1601"/>
                  </a:moveTo>
                  <a:lnTo>
                    <a:pt x="3132" y="1602"/>
                  </a:lnTo>
                  <a:lnTo>
                    <a:pt x="3113" y="1608"/>
                  </a:lnTo>
                  <a:lnTo>
                    <a:pt x="3094" y="1618"/>
                  </a:lnTo>
                  <a:lnTo>
                    <a:pt x="3078" y="1632"/>
                  </a:lnTo>
                  <a:lnTo>
                    <a:pt x="2680" y="2034"/>
                  </a:lnTo>
                  <a:lnTo>
                    <a:pt x="2659" y="2024"/>
                  </a:lnTo>
                  <a:lnTo>
                    <a:pt x="2637" y="2015"/>
                  </a:lnTo>
                  <a:lnTo>
                    <a:pt x="2613" y="2009"/>
                  </a:lnTo>
                  <a:lnTo>
                    <a:pt x="2587" y="2008"/>
                  </a:lnTo>
                  <a:lnTo>
                    <a:pt x="2557" y="2010"/>
                  </a:lnTo>
                  <a:lnTo>
                    <a:pt x="2528" y="2017"/>
                  </a:lnTo>
                  <a:lnTo>
                    <a:pt x="2501" y="2028"/>
                  </a:lnTo>
                  <a:lnTo>
                    <a:pt x="2477" y="2044"/>
                  </a:lnTo>
                  <a:lnTo>
                    <a:pt x="2455" y="2063"/>
                  </a:lnTo>
                  <a:lnTo>
                    <a:pt x="2048" y="1741"/>
                  </a:lnTo>
                  <a:lnTo>
                    <a:pt x="2029" y="1729"/>
                  </a:lnTo>
                  <a:lnTo>
                    <a:pt x="2011" y="1723"/>
                  </a:lnTo>
                  <a:lnTo>
                    <a:pt x="1992" y="1721"/>
                  </a:lnTo>
                  <a:lnTo>
                    <a:pt x="1974" y="1722"/>
                  </a:lnTo>
                  <a:lnTo>
                    <a:pt x="1956" y="1728"/>
                  </a:lnTo>
                  <a:lnTo>
                    <a:pt x="1940" y="1737"/>
                  </a:lnTo>
                  <a:lnTo>
                    <a:pt x="1927" y="1751"/>
                  </a:lnTo>
                  <a:lnTo>
                    <a:pt x="1916" y="1768"/>
                  </a:lnTo>
                  <a:lnTo>
                    <a:pt x="1912" y="1785"/>
                  </a:lnTo>
                  <a:lnTo>
                    <a:pt x="1911" y="1804"/>
                  </a:lnTo>
                  <a:lnTo>
                    <a:pt x="1913" y="1823"/>
                  </a:lnTo>
                  <a:lnTo>
                    <a:pt x="1921" y="1840"/>
                  </a:lnTo>
                  <a:lnTo>
                    <a:pt x="1931" y="1858"/>
                  </a:lnTo>
                  <a:lnTo>
                    <a:pt x="1946" y="1872"/>
                  </a:lnTo>
                  <a:lnTo>
                    <a:pt x="2391" y="2222"/>
                  </a:lnTo>
                  <a:lnTo>
                    <a:pt x="2396" y="2257"/>
                  </a:lnTo>
                  <a:lnTo>
                    <a:pt x="2406" y="2289"/>
                  </a:lnTo>
                  <a:lnTo>
                    <a:pt x="2421" y="2318"/>
                  </a:lnTo>
                  <a:lnTo>
                    <a:pt x="2440" y="2345"/>
                  </a:lnTo>
                  <a:lnTo>
                    <a:pt x="2464" y="2367"/>
                  </a:lnTo>
                  <a:lnTo>
                    <a:pt x="2490" y="2385"/>
                  </a:lnTo>
                  <a:lnTo>
                    <a:pt x="2519" y="2400"/>
                  </a:lnTo>
                  <a:lnTo>
                    <a:pt x="2552" y="2408"/>
                  </a:lnTo>
                  <a:lnTo>
                    <a:pt x="2586" y="2411"/>
                  </a:lnTo>
                  <a:lnTo>
                    <a:pt x="2621" y="2408"/>
                  </a:lnTo>
                  <a:lnTo>
                    <a:pt x="2655" y="2399"/>
                  </a:lnTo>
                  <a:lnTo>
                    <a:pt x="2685" y="2384"/>
                  </a:lnTo>
                  <a:lnTo>
                    <a:pt x="2712" y="2364"/>
                  </a:lnTo>
                  <a:lnTo>
                    <a:pt x="2736" y="2340"/>
                  </a:lnTo>
                  <a:lnTo>
                    <a:pt x="2755" y="2313"/>
                  </a:lnTo>
                  <a:lnTo>
                    <a:pt x="2770" y="2282"/>
                  </a:lnTo>
                  <a:lnTo>
                    <a:pt x="2779" y="2247"/>
                  </a:lnTo>
                  <a:lnTo>
                    <a:pt x="2782" y="2212"/>
                  </a:lnTo>
                  <a:lnTo>
                    <a:pt x="2781" y="2198"/>
                  </a:lnTo>
                  <a:lnTo>
                    <a:pt x="2778" y="2185"/>
                  </a:lnTo>
                  <a:lnTo>
                    <a:pt x="2775" y="2173"/>
                  </a:lnTo>
                  <a:lnTo>
                    <a:pt x="3193" y="1749"/>
                  </a:lnTo>
                  <a:lnTo>
                    <a:pt x="3208" y="1731"/>
                  </a:lnTo>
                  <a:lnTo>
                    <a:pt x="3217" y="1713"/>
                  </a:lnTo>
                  <a:lnTo>
                    <a:pt x="3222" y="1694"/>
                  </a:lnTo>
                  <a:lnTo>
                    <a:pt x="3223" y="1674"/>
                  </a:lnTo>
                  <a:lnTo>
                    <a:pt x="3220" y="1655"/>
                  </a:lnTo>
                  <a:lnTo>
                    <a:pt x="3213" y="1637"/>
                  </a:lnTo>
                  <a:lnTo>
                    <a:pt x="3202" y="1623"/>
                  </a:lnTo>
                  <a:lnTo>
                    <a:pt x="3187" y="1611"/>
                  </a:lnTo>
                  <a:lnTo>
                    <a:pt x="3170" y="1603"/>
                  </a:lnTo>
                  <a:lnTo>
                    <a:pt x="3151" y="1601"/>
                  </a:lnTo>
                  <a:close/>
                  <a:moveTo>
                    <a:pt x="2587" y="1203"/>
                  </a:moveTo>
                  <a:lnTo>
                    <a:pt x="2564" y="1205"/>
                  </a:lnTo>
                  <a:lnTo>
                    <a:pt x="2544" y="1213"/>
                  </a:lnTo>
                  <a:lnTo>
                    <a:pt x="2525" y="1225"/>
                  </a:lnTo>
                  <a:lnTo>
                    <a:pt x="2510" y="1241"/>
                  </a:lnTo>
                  <a:lnTo>
                    <a:pt x="2498" y="1260"/>
                  </a:lnTo>
                  <a:lnTo>
                    <a:pt x="2491" y="1281"/>
                  </a:lnTo>
                  <a:lnTo>
                    <a:pt x="2487" y="1305"/>
                  </a:lnTo>
                  <a:lnTo>
                    <a:pt x="2491" y="1328"/>
                  </a:lnTo>
                  <a:lnTo>
                    <a:pt x="2498" y="1350"/>
                  </a:lnTo>
                  <a:lnTo>
                    <a:pt x="2510" y="1368"/>
                  </a:lnTo>
                  <a:lnTo>
                    <a:pt x="2525" y="1384"/>
                  </a:lnTo>
                  <a:lnTo>
                    <a:pt x="2544" y="1396"/>
                  </a:lnTo>
                  <a:lnTo>
                    <a:pt x="2564" y="1404"/>
                  </a:lnTo>
                  <a:lnTo>
                    <a:pt x="2587" y="1406"/>
                  </a:lnTo>
                  <a:lnTo>
                    <a:pt x="2611" y="1404"/>
                  </a:lnTo>
                  <a:lnTo>
                    <a:pt x="2632" y="1396"/>
                  </a:lnTo>
                  <a:lnTo>
                    <a:pt x="2650" y="1384"/>
                  </a:lnTo>
                  <a:lnTo>
                    <a:pt x="2666" y="1368"/>
                  </a:lnTo>
                  <a:lnTo>
                    <a:pt x="2677" y="1350"/>
                  </a:lnTo>
                  <a:lnTo>
                    <a:pt x="2685" y="1328"/>
                  </a:lnTo>
                  <a:lnTo>
                    <a:pt x="2687" y="1305"/>
                  </a:lnTo>
                  <a:lnTo>
                    <a:pt x="2685" y="1281"/>
                  </a:lnTo>
                  <a:lnTo>
                    <a:pt x="2677" y="1260"/>
                  </a:lnTo>
                  <a:lnTo>
                    <a:pt x="2666" y="1241"/>
                  </a:lnTo>
                  <a:lnTo>
                    <a:pt x="2650" y="1225"/>
                  </a:lnTo>
                  <a:lnTo>
                    <a:pt x="2632" y="1213"/>
                  </a:lnTo>
                  <a:lnTo>
                    <a:pt x="2611" y="1205"/>
                  </a:lnTo>
                  <a:lnTo>
                    <a:pt x="2587" y="1203"/>
                  </a:lnTo>
                  <a:close/>
                  <a:moveTo>
                    <a:pt x="282" y="763"/>
                  </a:moveTo>
                  <a:lnTo>
                    <a:pt x="282" y="2755"/>
                  </a:lnTo>
                  <a:lnTo>
                    <a:pt x="1641" y="2755"/>
                  </a:lnTo>
                  <a:lnTo>
                    <a:pt x="1603" y="2684"/>
                  </a:lnTo>
                  <a:lnTo>
                    <a:pt x="1572" y="2611"/>
                  </a:lnTo>
                  <a:lnTo>
                    <a:pt x="1546" y="2534"/>
                  </a:lnTo>
                  <a:lnTo>
                    <a:pt x="1524" y="2455"/>
                  </a:lnTo>
                  <a:lnTo>
                    <a:pt x="1509" y="2375"/>
                  </a:lnTo>
                  <a:lnTo>
                    <a:pt x="1499" y="2291"/>
                  </a:lnTo>
                  <a:lnTo>
                    <a:pt x="1497" y="2206"/>
                  </a:lnTo>
                  <a:lnTo>
                    <a:pt x="1499" y="2124"/>
                  </a:lnTo>
                  <a:lnTo>
                    <a:pt x="1508" y="2042"/>
                  </a:lnTo>
                  <a:lnTo>
                    <a:pt x="1523" y="1962"/>
                  </a:lnTo>
                  <a:lnTo>
                    <a:pt x="1543" y="1885"/>
                  </a:lnTo>
                  <a:lnTo>
                    <a:pt x="1569" y="1809"/>
                  </a:lnTo>
                  <a:lnTo>
                    <a:pt x="1600" y="1737"/>
                  </a:lnTo>
                  <a:lnTo>
                    <a:pt x="1635" y="1667"/>
                  </a:lnTo>
                  <a:lnTo>
                    <a:pt x="1676" y="1601"/>
                  </a:lnTo>
                  <a:lnTo>
                    <a:pt x="1720" y="1537"/>
                  </a:lnTo>
                  <a:lnTo>
                    <a:pt x="1768" y="1477"/>
                  </a:lnTo>
                  <a:lnTo>
                    <a:pt x="1620" y="1477"/>
                  </a:lnTo>
                  <a:lnTo>
                    <a:pt x="1620" y="1147"/>
                  </a:lnTo>
                  <a:lnTo>
                    <a:pt x="1946" y="1147"/>
                  </a:lnTo>
                  <a:lnTo>
                    <a:pt x="1946" y="1313"/>
                  </a:lnTo>
                  <a:lnTo>
                    <a:pt x="2007" y="1271"/>
                  </a:lnTo>
                  <a:lnTo>
                    <a:pt x="2071" y="1232"/>
                  </a:lnTo>
                  <a:lnTo>
                    <a:pt x="2138" y="1198"/>
                  </a:lnTo>
                  <a:lnTo>
                    <a:pt x="2208" y="1169"/>
                  </a:lnTo>
                  <a:lnTo>
                    <a:pt x="2280" y="1144"/>
                  </a:lnTo>
                  <a:lnTo>
                    <a:pt x="2354" y="1125"/>
                  </a:lnTo>
                  <a:lnTo>
                    <a:pt x="2430" y="1111"/>
                  </a:lnTo>
                  <a:lnTo>
                    <a:pt x="2508" y="1102"/>
                  </a:lnTo>
                  <a:lnTo>
                    <a:pt x="2587" y="1100"/>
                  </a:lnTo>
                  <a:lnTo>
                    <a:pt x="2641" y="1101"/>
                  </a:lnTo>
                  <a:lnTo>
                    <a:pt x="2694" y="1105"/>
                  </a:lnTo>
                  <a:lnTo>
                    <a:pt x="2746" y="1112"/>
                  </a:lnTo>
                  <a:lnTo>
                    <a:pt x="2746" y="763"/>
                  </a:lnTo>
                  <a:lnTo>
                    <a:pt x="282" y="763"/>
                  </a:lnTo>
                  <a:close/>
                  <a:moveTo>
                    <a:pt x="992" y="227"/>
                  </a:moveTo>
                  <a:lnTo>
                    <a:pt x="992" y="501"/>
                  </a:lnTo>
                  <a:lnTo>
                    <a:pt x="2036" y="501"/>
                  </a:lnTo>
                  <a:lnTo>
                    <a:pt x="2036" y="227"/>
                  </a:lnTo>
                  <a:lnTo>
                    <a:pt x="992" y="227"/>
                  </a:lnTo>
                  <a:close/>
                  <a:moveTo>
                    <a:pt x="228" y="0"/>
                  </a:moveTo>
                  <a:lnTo>
                    <a:pt x="2799" y="0"/>
                  </a:lnTo>
                  <a:lnTo>
                    <a:pt x="2837" y="3"/>
                  </a:lnTo>
                  <a:lnTo>
                    <a:pt x="2872" y="12"/>
                  </a:lnTo>
                  <a:lnTo>
                    <a:pt x="2905" y="25"/>
                  </a:lnTo>
                  <a:lnTo>
                    <a:pt x="2935" y="45"/>
                  </a:lnTo>
                  <a:lnTo>
                    <a:pt x="2961" y="68"/>
                  </a:lnTo>
                  <a:lnTo>
                    <a:pt x="2984" y="94"/>
                  </a:lnTo>
                  <a:lnTo>
                    <a:pt x="3003" y="125"/>
                  </a:lnTo>
                  <a:lnTo>
                    <a:pt x="3016" y="158"/>
                  </a:lnTo>
                  <a:lnTo>
                    <a:pt x="3026" y="194"/>
                  </a:lnTo>
                  <a:lnTo>
                    <a:pt x="3029" y="232"/>
                  </a:lnTo>
                  <a:lnTo>
                    <a:pt x="3029" y="1195"/>
                  </a:lnTo>
                  <a:lnTo>
                    <a:pt x="3104" y="1232"/>
                  </a:lnTo>
                  <a:lnTo>
                    <a:pt x="3175" y="1274"/>
                  </a:lnTo>
                  <a:lnTo>
                    <a:pt x="3243" y="1322"/>
                  </a:lnTo>
                  <a:lnTo>
                    <a:pt x="3307" y="1375"/>
                  </a:lnTo>
                  <a:lnTo>
                    <a:pt x="3367" y="1432"/>
                  </a:lnTo>
                  <a:lnTo>
                    <a:pt x="3423" y="1495"/>
                  </a:lnTo>
                  <a:lnTo>
                    <a:pt x="3474" y="1561"/>
                  </a:lnTo>
                  <a:lnTo>
                    <a:pt x="3520" y="1631"/>
                  </a:lnTo>
                  <a:lnTo>
                    <a:pt x="3560" y="1704"/>
                  </a:lnTo>
                  <a:lnTo>
                    <a:pt x="3595" y="1782"/>
                  </a:lnTo>
                  <a:lnTo>
                    <a:pt x="3625" y="1861"/>
                  </a:lnTo>
                  <a:lnTo>
                    <a:pt x="3648" y="1945"/>
                  </a:lnTo>
                  <a:lnTo>
                    <a:pt x="3665" y="2030"/>
                  </a:lnTo>
                  <a:lnTo>
                    <a:pt x="3676" y="2117"/>
                  </a:lnTo>
                  <a:lnTo>
                    <a:pt x="3679" y="2206"/>
                  </a:lnTo>
                  <a:lnTo>
                    <a:pt x="3677" y="2293"/>
                  </a:lnTo>
                  <a:lnTo>
                    <a:pt x="3667" y="2378"/>
                  </a:lnTo>
                  <a:lnTo>
                    <a:pt x="3651" y="2461"/>
                  </a:lnTo>
                  <a:lnTo>
                    <a:pt x="3629" y="2541"/>
                  </a:lnTo>
                  <a:lnTo>
                    <a:pt x="3601" y="2619"/>
                  </a:lnTo>
                  <a:lnTo>
                    <a:pt x="3568" y="2693"/>
                  </a:lnTo>
                  <a:lnTo>
                    <a:pt x="3531" y="2766"/>
                  </a:lnTo>
                  <a:lnTo>
                    <a:pt x="3487" y="2833"/>
                  </a:lnTo>
                  <a:lnTo>
                    <a:pt x="3439" y="2899"/>
                  </a:lnTo>
                  <a:lnTo>
                    <a:pt x="3387" y="2961"/>
                  </a:lnTo>
                  <a:lnTo>
                    <a:pt x="3331" y="3017"/>
                  </a:lnTo>
                  <a:lnTo>
                    <a:pt x="3271" y="3071"/>
                  </a:lnTo>
                  <a:lnTo>
                    <a:pt x="3206" y="3119"/>
                  </a:lnTo>
                  <a:lnTo>
                    <a:pt x="3139" y="3162"/>
                  </a:lnTo>
                  <a:lnTo>
                    <a:pt x="3067" y="3201"/>
                  </a:lnTo>
                  <a:lnTo>
                    <a:pt x="2994" y="3235"/>
                  </a:lnTo>
                  <a:lnTo>
                    <a:pt x="2917" y="3262"/>
                  </a:lnTo>
                  <a:lnTo>
                    <a:pt x="2838" y="3284"/>
                  </a:lnTo>
                  <a:lnTo>
                    <a:pt x="2756" y="3300"/>
                  </a:lnTo>
                  <a:lnTo>
                    <a:pt x="2673" y="3310"/>
                  </a:lnTo>
                  <a:lnTo>
                    <a:pt x="2587" y="3314"/>
                  </a:lnTo>
                  <a:lnTo>
                    <a:pt x="2502" y="3310"/>
                  </a:lnTo>
                  <a:lnTo>
                    <a:pt x="2419" y="3300"/>
                  </a:lnTo>
                  <a:lnTo>
                    <a:pt x="2338" y="3284"/>
                  </a:lnTo>
                  <a:lnTo>
                    <a:pt x="2259" y="3262"/>
                  </a:lnTo>
                  <a:lnTo>
                    <a:pt x="2182" y="3235"/>
                  </a:lnTo>
                  <a:lnTo>
                    <a:pt x="2109" y="3201"/>
                  </a:lnTo>
                  <a:lnTo>
                    <a:pt x="2038" y="3162"/>
                  </a:lnTo>
                  <a:lnTo>
                    <a:pt x="1971" y="3119"/>
                  </a:lnTo>
                  <a:lnTo>
                    <a:pt x="1907" y="3071"/>
                  </a:lnTo>
                  <a:lnTo>
                    <a:pt x="228" y="3071"/>
                  </a:lnTo>
                  <a:lnTo>
                    <a:pt x="191" y="3067"/>
                  </a:lnTo>
                  <a:lnTo>
                    <a:pt x="156" y="3059"/>
                  </a:lnTo>
                  <a:lnTo>
                    <a:pt x="123" y="3044"/>
                  </a:lnTo>
                  <a:lnTo>
                    <a:pt x="94" y="3026"/>
                  </a:lnTo>
                  <a:lnTo>
                    <a:pt x="67" y="3003"/>
                  </a:lnTo>
                  <a:lnTo>
                    <a:pt x="44" y="2975"/>
                  </a:lnTo>
                  <a:lnTo>
                    <a:pt x="26" y="2946"/>
                  </a:lnTo>
                  <a:lnTo>
                    <a:pt x="11" y="2912"/>
                  </a:lnTo>
                  <a:lnTo>
                    <a:pt x="3" y="2877"/>
                  </a:lnTo>
                  <a:lnTo>
                    <a:pt x="0" y="2839"/>
                  </a:lnTo>
                  <a:lnTo>
                    <a:pt x="0" y="232"/>
                  </a:lnTo>
                  <a:lnTo>
                    <a:pt x="3" y="194"/>
                  </a:lnTo>
                  <a:lnTo>
                    <a:pt x="11" y="158"/>
                  </a:lnTo>
                  <a:lnTo>
                    <a:pt x="26" y="125"/>
                  </a:lnTo>
                  <a:lnTo>
                    <a:pt x="44" y="94"/>
                  </a:lnTo>
                  <a:lnTo>
                    <a:pt x="67" y="68"/>
                  </a:lnTo>
                  <a:lnTo>
                    <a:pt x="94" y="45"/>
                  </a:lnTo>
                  <a:lnTo>
                    <a:pt x="123" y="25"/>
                  </a:lnTo>
                  <a:lnTo>
                    <a:pt x="156" y="12"/>
                  </a:lnTo>
                  <a:lnTo>
                    <a:pt x="191" y="3"/>
                  </a:lnTo>
                  <a:lnTo>
                    <a:pt x="22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36" name="Freeform 142">
            <a:extLst>
              <a:ext uri="{FF2B5EF4-FFF2-40B4-BE49-F238E27FC236}">
                <a16:creationId xmlns:a16="http://schemas.microsoft.com/office/drawing/2014/main" id="{190628D9-99E2-0C28-CF08-52E33B227EFA}"/>
              </a:ext>
            </a:extLst>
          </p:cNvPr>
          <p:cNvSpPr>
            <a:spLocks noEditPoints="1"/>
          </p:cNvSpPr>
          <p:nvPr/>
        </p:nvSpPr>
        <p:spPr bwMode="auto">
          <a:xfrm>
            <a:off x="3740212" y="4941981"/>
            <a:ext cx="782971" cy="781141"/>
          </a:xfrm>
          <a:custGeom>
            <a:avLst/>
            <a:gdLst>
              <a:gd name="T0" fmla="*/ 1921 w 3440"/>
              <a:gd name="T1" fmla="*/ 3131 h 3427"/>
              <a:gd name="T2" fmla="*/ 1744 w 3440"/>
              <a:gd name="T3" fmla="*/ 3235 h 3427"/>
              <a:gd name="T4" fmla="*/ 1561 w 3440"/>
              <a:gd name="T5" fmla="*/ 3225 h 3427"/>
              <a:gd name="T6" fmla="*/ 1664 w 3440"/>
              <a:gd name="T7" fmla="*/ 3278 h 3427"/>
              <a:gd name="T8" fmla="*/ 1898 w 3440"/>
              <a:gd name="T9" fmla="*/ 3306 h 3427"/>
              <a:gd name="T10" fmla="*/ 2120 w 3440"/>
              <a:gd name="T11" fmla="*/ 3161 h 3427"/>
              <a:gd name="T12" fmla="*/ 310 w 3440"/>
              <a:gd name="T13" fmla="*/ 1242 h 3427"/>
              <a:gd name="T14" fmla="*/ 268 w 3440"/>
              <a:gd name="T15" fmla="*/ 1280 h 3427"/>
              <a:gd name="T16" fmla="*/ 136 w 3440"/>
              <a:gd name="T17" fmla="*/ 1477 h 3427"/>
              <a:gd name="T18" fmla="*/ 159 w 3440"/>
              <a:gd name="T19" fmla="*/ 1706 h 3427"/>
              <a:gd name="T20" fmla="*/ 237 w 3440"/>
              <a:gd name="T21" fmla="*/ 1850 h 3427"/>
              <a:gd name="T22" fmla="*/ 213 w 3440"/>
              <a:gd name="T23" fmla="*/ 1662 h 3427"/>
              <a:gd name="T24" fmla="*/ 267 w 3440"/>
              <a:gd name="T25" fmla="*/ 1509 h 3427"/>
              <a:gd name="T26" fmla="*/ 418 w 3440"/>
              <a:gd name="T27" fmla="*/ 1425 h 3427"/>
              <a:gd name="T28" fmla="*/ 496 w 3440"/>
              <a:gd name="T29" fmla="*/ 1101 h 3427"/>
              <a:gd name="T30" fmla="*/ 768 w 3440"/>
              <a:gd name="T31" fmla="*/ 1404 h 3427"/>
              <a:gd name="T32" fmla="*/ 794 w 3440"/>
              <a:gd name="T33" fmla="*/ 1647 h 3427"/>
              <a:gd name="T34" fmla="*/ 644 w 3440"/>
              <a:gd name="T35" fmla="*/ 1825 h 3427"/>
              <a:gd name="T36" fmla="*/ 681 w 3440"/>
              <a:gd name="T37" fmla="*/ 2064 h 3427"/>
              <a:gd name="T38" fmla="*/ 955 w 3440"/>
              <a:gd name="T39" fmla="*/ 2396 h 3427"/>
              <a:gd name="T40" fmla="*/ 1289 w 3440"/>
              <a:gd name="T41" fmla="*/ 2698 h 3427"/>
              <a:gd name="T42" fmla="*/ 1559 w 3440"/>
              <a:gd name="T43" fmla="*/ 2804 h 3427"/>
              <a:gd name="T44" fmla="*/ 1735 w 3440"/>
              <a:gd name="T45" fmla="*/ 2654 h 3427"/>
              <a:gd name="T46" fmla="*/ 1952 w 3440"/>
              <a:gd name="T47" fmla="*/ 2627 h 3427"/>
              <a:gd name="T48" fmla="*/ 2281 w 3440"/>
              <a:gd name="T49" fmla="*/ 2867 h 3427"/>
              <a:gd name="T50" fmla="*/ 2319 w 3440"/>
              <a:gd name="T51" fmla="*/ 3123 h 3427"/>
              <a:gd name="T52" fmla="*/ 2149 w 3440"/>
              <a:gd name="T53" fmla="*/ 3323 h 3427"/>
              <a:gd name="T54" fmla="*/ 1853 w 3440"/>
              <a:gd name="T55" fmla="*/ 3424 h 3427"/>
              <a:gd name="T56" fmla="*/ 1291 w 3440"/>
              <a:gd name="T57" fmla="*/ 3222 h 3427"/>
              <a:gd name="T58" fmla="*/ 605 w 3440"/>
              <a:gd name="T59" fmla="*/ 2666 h 3427"/>
              <a:gd name="T60" fmla="*/ 130 w 3440"/>
              <a:gd name="T61" fmla="*/ 1991 h 3427"/>
              <a:gd name="T62" fmla="*/ 1 w 3440"/>
              <a:gd name="T63" fmla="*/ 1475 h 3427"/>
              <a:gd name="T64" fmla="*/ 144 w 3440"/>
              <a:gd name="T65" fmla="*/ 1230 h 3427"/>
              <a:gd name="T66" fmla="*/ 354 w 3440"/>
              <a:gd name="T67" fmla="*/ 1084 h 3427"/>
              <a:gd name="T68" fmla="*/ 2736 w 3440"/>
              <a:gd name="T69" fmla="*/ 754 h 3427"/>
              <a:gd name="T70" fmla="*/ 2796 w 3440"/>
              <a:gd name="T71" fmla="*/ 980 h 3427"/>
              <a:gd name="T72" fmla="*/ 3021 w 3440"/>
              <a:gd name="T73" fmla="*/ 922 h 3427"/>
              <a:gd name="T74" fmla="*/ 2963 w 3440"/>
              <a:gd name="T75" fmla="*/ 695 h 3427"/>
              <a:gd name="T76" fmla="*/ 2257 w 3440"/>
              <a:gd name="T77" fmla="*/ 731 h 3427"/>
              <a:gd name="T78" fmla="*/ 2278 w 3440"/>
              <a:gd name="T79" fmla="*/ 964 h 3427"/>
              <a:gd name="T80" fmla="*/ 2510 w 3440"/>
              <a:gd name="T81" fmla="*/ 945 h 3427"/>
              <a:gd name="T82" fmla="*/ 2490 w 3440"/>
              <a:gd name="T83" fmla="*/ 712 h 3427"/>
              <a:gd name="T84" fmla="*/ 1782 w 3440"/>
              <a:gd name="T85" fmla="*/ 712 h 3427"/>
              <a:gd name="T86" fmla="*/ 1762 w 3440"/>
              <a:gd name="T87" fmla="*/ 945 h 3427"/>
              <a:gd name="T88" fmla="*/ 1995 w 3440"/>
              <a:gd name="T89" fmla="*/ 964 h 3427"/>
              <a:gd name="T90" fmla="*/ 2015 w 3440"/>
              <a:gd name="T91" fmla="*/ 731 h 3427"/>
              <a:gd name="T92" fmla="*/ 2626 w 3440"/>
              <a:gd name="T93" fmla="*/ 22 h 3427"/>
              <a:gd name="T94" fmla="*/ 3208 w 3440"/>
              <a:gd name="T95" fmla="*/ 314 h 3427"/>
              <a:gd name="T96" fmla="*/ 3440 w 3440"/>
              <a:gd name="T97" fmla="*/ 838 h 3427"/>
              <a:gd name="T98" fmla="*/ 3208 w 3440"/>
              <a:gd name="T99" fmla="*/ 1361 h 3427"/>
              <a:gd name="T100" fmla="*/ 2626 w 3440"/>
              <a:gd name="T101" fmla="*/ 1653 h 3427"/>
              <a:gd name="T102" fmla="*/ 2065 w 3440"/>
              <a:gd name="T103" fmla="*/ 1778 h 3427"/>
              <a:gd name="T104" fmla="*/ 1577 w 3440"/>
              <a:gd name="T105" fmla="*/ 1882 h 3427"/>
              <a:gd name="T106" fmla="*/ 1642 w 3440"/>
              <a:gd name="T107" fmla="*/ 1433 h 3427"/>
              <a:gd name="T108" fmla="*/ 1338 w 3440"/>
              <a:gd name="T109" fmla="*/ 962 h 3427"/>
              <a:gd name="T110" fmla="*/ 1472 w 3440"/>
              <a:gd name="T111" fmla="*/ 415 h 3427"/>
              <a:gd name="T112" fmla="*/ 1990 w 3440"/>
              <a:gd name="T113" fmla="*/ 60 h 3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440" h="3427">
                <a:moveTo>
                  <a:pt x="1973" y="3010"/>
                </a:moveTo>
                <a:lnTo>
                  <a:pt x="1972" y="3013"/>
                </a:lnTo>
                <a:lnTo>
                  <a:pt x="1969" y="3021"/>
                </a:lnTo>
                <a:lnTo>
                  <a:pt x="1965" y="3034"/>
                </a:lnTo>
                <a:lnTo>
                  <a:pt x="1959" y="3051"/>
                </a:lnTo>
                <a:lnTo>
                  <a:pt x="1952" y="3068"/>
                </a:lnTo>
                <a:lnTo>
                  <a:pt x="1944" y="3088"/>
                </a:lnTo>
                <a:lnTo>
                  <a:pt x="1934" y="3110"/>
                </a:lnTo>
                <a:lnTo>
                  <a:pt x="1921" y="3131"/>
                </a:lnTo>
                <a:lnTo>
                  <a:pt x="1906" y="3153"/>
                </a:lnTo>
                <a:lnTo>
                  <a:pt x="1887" y="3173"/>
                </a:lnTo>
                <a:lnTo>
                  <a:pt x="1864" y="3192"/>
                </a:lnTo>
                <a:lnTo>
                  <a:pt x="1838" y="3206"/>
                </a:lnTo>
                <a:lnTo>
                  <a:pt x="1816" y="3217"/>
                </a:lnTo>
                <a:lnTo>
                  <a:pt x="1792" y="3224"/>
                </a:lnTo>
                <a:lnTo>
                  <a:pt x="1776" y="3228"/>
                </a:lnTo>
                <a:lnTo>
                  <a:pt x="1760" y="3231"/>
                </a:lnTo>
                <a:lnTo>
                  <a:pt x="1744" y="3235"/>
                </a:lnTo>
                <a:lnTo>
                  <a:pt x="1719" y="3237"/>
                </a:lnTo>
                <a:lnTo>
                  <a:pt x="1695" y="3238"/>
                </a:lnTo>
                <a:lnTo>
                  <a:pt x="1673" y="3238"/>
                </a:lnTo>
                <a:lnTo>
                  <a:pt x="1651" y="3237"/>
                </a:lnTo>
                <a:lnTo>
                  <a:pt x="1625" y="3235"/>
                </a:lnTo>
                <a:lnTo>
                  <a:pt x="1602" y="3231"/>
                </a:lnTo>
                <a:lnTo>
                  <a:pt x="1583" y="3228"/>
                </a:lnTo>
                <a:lnTo>
                  <a:pt x="1570" y="3226"/>
                </a:lnTo>
                <a:lnTo>
                  <a:pt x="1561" y="3225"/>
                </a:lnTo>
                <a:lnTo>
                  <a:pt x="1557" y="3224"/>
                </a:lnTo>
                <a:lnTo>
                  <a:pt x="1559" y="3225"/>
                </a:lnTo>
                <a:lnTo>
                  <a:pt x="1564" y="3228"/>
                </a:lnTo>
                <a:lnTo>
                  <a:pt x="1571" y="3231"/>
                </a:lnTo>
                <a:lnTo>
                  <a:pt x="1580" y="3237"/>
                </a:lnTo>
                <a:lnTo>
                  <a:pt x="1597" y="3246"/>
                </a:lnTo>
                <a:lnTo>
                  <a:pt x="1618" y="3258"/>
                </a:lnTo>
                <a:lnTo>
                  <a:pt x="1643" y="3269"/>
                </a:lnTo>
                <a:lnTo>
                  <a:pt x="1664" y="3278"/>
                </a:lnTo>
                <a:lnTo>
                  <a:pt x="1688" y="3287"/>
                </a:lnTo>
                <a:lnTo>
                  <a:pt x="1713" y="3294"/>
                </a:lnTo>
                <a:lnTo>
                  <a:pt x="1740" y="3301"/>
                </a:lnTo>
                <a:lnTo>
                  <a:pt x="1759" y="3306"/>
                </a:lnTo>
                <a:lnTo>
                  <a:pt x="1778" y="3309"/>
                </a:lnTo>
                <a:lnTo>
                  <a:pt x="1799" y="3311"/>
                </a:lnTo>
                <a:lnTo>
                  <a:pt x="1832" y="3313"/>
                </a:lnTo>
                <a:lnTo>
                  <a:pt x="1865" y="3310"/>
                </a:lnTo>
                <a:lnTo>
                  <a:pt x="1898" y="3306"/>
                </a:lnTo>
                <a:lnTo>
                  <a:pt x="1932" y="3296"/>
                </a:lnTo>
                <a:lnTo>
                  <a:pt x="1963" y="3285"/>
                </a:lnTo>
                <a:lnTo>
                  <a:pt x="1994" y="3269"/>
                </a:lnTo>
                <a:lnTo>
                  <a:pt x="2021" y="3252"/>
                </a:lnTo>
                <a:lnTo>
                  <a:pt x="2046" y="3234"/>
                </a:lnTo>
                <a:lnTo>
                  <a:pt x="2069" y="3215"/>
                </a:lnTo>
                <a:lnTo>
                  <a:pt x="2089" y="3196"/>
                </a:lnTo>
                <a:lnTo>
                  <a:pt x="2106" y="3178"/>
                </a:lnTo>
                <a:lnTo>
                  <a:pt x="2120" y="3161"/>
                </a:lnTo>
                <a:lnTo>
                  <a:pt x="2133" y="3148"/>
                </a:lnTo>
                <a:lnTo>
                  <a:pt x="2142" y="3135"/>
                </a:lnTo>
                <a:lnTo>
                  <a:pt x="2149" y="3127"/>
                </a:lnTo>
                <a:lnTo>
                  <a:pt x="2155" y="3120"/>
                </a:lnTo>
                <a:lnTo>
                  <a:pt x="2158" y="3117"/>
                </a:lnTo>
                <a:lnTo>
                  <a:pt x="2159" y="3114"/>
                </a:lnTo>
                <a:lnTo>
                  <a:pt x="1973" y="3010"/>
                </a:lnTo>
                <a:close/>
                <a:moveTo>
                  <a:pt x="311" y="1242"/>
                </a:moveTo>
                <a:lnTo>
                  <a:pt x="310" y="1242"/>
                </a:lnTo>
                <a:lnTo>
                  <a:pt x="309" y="1244"/>
                </a:lnTo>
                <a:lnTo>
                  <a:pt x="306" y="1246"/>
                </a:lnTo>
                <a:lnTo>
                  <a:pt x="304" y="1248"/>
                </a:lnTo>
                <a:lnTo>
                  <a:pt x="302" y="1250"/>
                </a:lnTo>
                <a:lnTo>
                  <a:pt x="300" y="1252"/>
                </a:lnTo>
                <a:lnTo>
                  <a:pt x="297" y="1255"/>
                </a:lnTo>
                <a:lnTo>
                  <a:pt x="293" y="1258"/>
                </a:lnTo>
                <a:lnTo>
                  <a:pt x="281" y="1267"/>
                </a:lnTo>
                <a:lnTo>
                  <a:pt x="268" y="1280"/>
                </a:lnTo>
                <a:lnTo>
                  <a:pt x="252" y="1295"/>
                </a:lnTo>
                <a:lnTo>
                  <a:pt x="235" y="1311"/>
                </a:lnTo>
                <a:lnTo>
                  <a:pt x="215" y="1332"/>
                </a:lnTo>
                <a:lnTo>
                  <a:pt x="196" y="1355"/>
                </a:lnTo>
                <a:lnTo>
                  <a:pt x="177" y="1381"/>
                </a:lnTo>
                <a:lnTo>
                  <a:pt x="161" y="1412"/>
                </a:lnTo>
                <a:lnTo>
                  <a:pt x="151" y="1432"/>
                </a:lnTo>
                <a:lnTo>
                  <a:pt x="143" y="1454"/>
                </a:lnTo>
                <a:lnTo>
                  <a:pt x="136" y="1477"/>
                </a:lnTo>
                <a:lnTo>
                  <a:pt x="131" y="1500"/>
                </a:lnTo>
                <a:lnTo>
                  <a:pt x="128" y="1523"/>
                </a:lnTo>
                <a:lnTo>
                  <a:pt x="127" y="1546"/>
                </a:lnTo>
                <a:lnTo>
                  <a:pt x="127" y="1569"/>
                </a:lnTo>
                <a:lnTo>
                  <a:pt x="129" y="1591"/>
                </a:lnTo>
                <a:lnTo>
                  <a:pt x="132" y="1612"/>
                </a:lnTo>
                <a:lnTo>
                  <a:pt x="139" y="1642"/>
                </a:lnTo>
                <a:lnTo>
                  <a:pt x="146" y="1672"/>
                </a:lnTo>
                <a:lnTo>
                  <a:pt x="159" y="1706"/>
                </a:lnTo>
                <a:lnTo>
                  <a:pt x="173" y="1739"/>
                </a:lnTo>
                <a:lnTo>
                  <a:pt x="187" y="1767"/>
                </a:lnTo>
                <a:lnTo>
                  <a:pt x="200" y="1791"/>
                </a:lnTo>
                <a:lnTo>
                  <a:pt x="213" y="1812"/>
                </a:lnTo>
                <a:lnTo>
                  <a:pt x="222" y="1827"/>
                </a:lnTo>
                <a:lnTo>
                  <a:pt x="228" y="1837"/>
                </a:lnTo>
                <a:lnTo>
                  <a:pt x="232" y="1844"/>
                </a:lnTo>
                <a:lnTo>
                  <a:pt x="236" y="1848"/>
                </a:lnTo>
                <a:lnTo>
                  <a:pt x="237" y="1850"/>
                </a:lnTo>
                <a:lnTo>
                  <a:pt x="236" y="1847"/>
                </a:lnTo>
                <a:lnTo>
                  <a:pt x="234" y="1838"/>
                </a:lnTo>
                <a:lnTo>
                  <a:pt x="230" y="1824"/>
                </a:lnTo>
                <a:lnTo>
                  <a:pt x="227" y="1805"/>
                </a:lnTo>
                <a:lnTo>
                  <a:pt x="222" y="1782"/>
                </a:lnTo>
                <a:lnTo>
                  <a:pt x="219" y="1756"/>
                </a:lnTo>
                <a:lnTo>
                  <a:pt x="215" y="1727"/>
                </a:lnTo>
                <a:lnTo>
                  <a:pt x="214" y="1695"/>
                </a:lnTo>
                <a:lnTo>
                  <a:pt x="213" y="1662"/>
                </a:lnTo>
                <a:lnTo>
                  <a:pt x="216" y="1636"/>
                </a:lnTo>
                <a:lnTo>
                  <a:pt x="219" y="1611"/>
                </a:lnTo>
                <a:lnTo>
                  <a:pt x="223" y="1595"/>
                </a:lnTo>
                <a:lnTo>
                  <a:pt x="227" y="1580"/>
                </a:lnTo>
                <a:lnTo>
                  <a:pt x="232" y="1564"/>
                </a:lnTo>
                <a:lnTo>
                  <a:pt x="239" y="1551"/>
                </a:lnTo>
                <a:lnTo>
                  <a:pt x="246" y="1537"/>
                </a:lnTo>
                <a:lnTo>
                  <a:pt x="253" y="1524"/>
                </a:lnTo>
                <a:lnTo>
                  <a:pt x="267" y="1509"/>
                </a:lnTo>
                <a:lnTo>
                  <a:pt x="280" y="1494"/>
                </a:lnTo>
                <a:lnTo>
                  <a:pt x="295" y="1483"/>
                </a:lnTo>
                <a:lnTo>
                  <a:pt x="311" y="1472"/>
                </a:lnTo>
                <a:lnTo>
                  <a:pt x="326" y="1463"/>
                </a:lnTo>
                <a:lnTo>
                  <a:pt x="342" y="1455"/>
                </a:lnTo>
                <a:lnTo>
                  <a:pt x="372" y="1443"/>
                </a:lnTo>
                <a:lnTo>
                  <a:pt x="398" y="1433"/>
                </a:lnTo>
                <a:lnTo>
                  <a:pt x="410" y="1428"/>
                </a:lnTo>
                <a:lnTo>
                  <a:pt x="418" y="1425"/>
                </a:lnTo>
                <a:lnTo>
                  <a:pt x="421" y="1424"/>
                </a:lnTo>
                <a:lnTo>
                  <a:pt x="423" y="1423"/>
                </a:lnTo>
                <a:lnTo>
                  <a:pt x="425" y="1422"/>
                </a:lnTo>
                <a:lnTo>
                  <a:pt x="425" y="1422"/>
                </a:lnTo>
                <a:lnTo>
                  <a:pt x="311" y="1242"/>
                </a:lnTo>
                <a:close/>
                <a:moveTo>
                  <a:pt x="409" y="1078"/>
                </a:moveTo>
                <a:lnTo>
                  <a:pt x="437" y="1081"/>
                </a:lnTo>
                <a:lnTo>
                  <a:pt x="466" y="1089"/>
                </a:lnTo>
                <a:lnTo>
                  <a:pt x="496" y="1101"/>
                </a:lnTo>
                <a:lnTo>
                  <a:pt x="526" y="1118"/>
                </a:lnTo>
                <a:lnTo>
                  <a:pt x="559" y="1141"/>
                </a:lnTo>
                <a:lnTo>
                  <a:pt x="591" y="1168"/>
                </a:lnTo>
                <a:lnTo>
                  <a:pt x="624" y="1203"/>
                </a:lnTo>
                <a:lnTo>
                  <a:pt x="659" y="1243"/>
                </a:lnTo>
                <a:lnTo>
                  <a:pt x="693" y="1287"/>
                </a:lnTo>
                <a:lnTo>
                  <a:pt x="723" y="1329"/>
                </a:lnTo>
                <a:lnTo>
                  <a:pt x="747" y="1368"/>
                </a:lnTo>
                <a:lnTo>
                  <a:pt x="768" y="1404"/>
                </a:lnTo>
                <a:lnTo>
                  <a:pt x="785" y="1438"/>
                </a:lnTo>
                <a:lnTo>
                  <a:pt x="797" y="1470"/>
                </a:lnTo>
                <a:lnTo>
                  <a:pt x="807" y="1499"/>
                </a:lnTo>
                <a:lnTo>
                  <a:pt x="812" y="1528"/>
                </a:lnTo>
                <a:lnTo>
                  <a:pt x="814" y="1555"/>
                </a:lnTo>
                <a:lnTo>
                  <a:pt x="813" y="1579"/>
                </a:lnTo>
                <a:lnTo>
                  <a:pt x="810" y="1603"/>
                </a:lnTo>
                <a:lnTo>
                  <a:pt x="804" y="1626"/>
                </a:lnTo>
                <a:lnTo>
                  <a:pt x="794" y="1647"/>
                </a:lnTo>
                <a:lnTo>
                  <a:pt x="784" y="1668"/>
                </a:lnTo>
                <a:lnTo>
                  <a:pt x="771" y="1687"/>
                </a:lnTo>
                <a:lnTo>
                  <a:pt x="757" y="1707"/>
                </a:lnTo>
                <a:lnTo>
                  <a:pt x="740" y="1727"/>
                </a:lnTo>
                <a:lnTo>
                  <a:pt x="722" y="1746"/>
                </a:lnTo>
                <a:lnTo>
                  <a:pt x="705" y="1765"/>
                </a:lnTo>
                <a:lnTo>
                  <a:pt x="685" y="1785"/>
                </a:lnTo>
                <a:lnTo>
                  <a:pt x="665" y="1804"/>
                </a:lnTo>
                <a:lnTo>
                  <a:pt x="644" y="1825"/>
                </a:lnTo>
                <a:lnTo>
                  <a:pt x="630" y="1843"/>
                </a:lnTo>
                <a:lnTo>
                  <a:pt x="621" y="1864"/>
                </a:lnTo>
                <a:lnTo>
                  <a:pt x="617" y="1887"/>
                </a:lnTo>
                <a:lnTo>
                  <a:pt x="618" y="1912"/>
                </a:lnTo>
                <a:lnTo>
                  <a:pt x="622" y="1939"/>
                </a:lnTo>
                <a:lnTo>
                  <a:pt x="632" y="1968"/>
                </a:lnTo>
                <a:lnTo>
                  <a:pt x="644" y="1999"/>
                </a:lnTo>
                <a:lnTo>
                  <a:pt x="661" y="2031"/>
                </a:lnTo>
                <a:lnTo>
                  <a:pt x="681" y="2064"/>
                </a:lnTo>
                <a:lnTo>
                  <a:pt x="703" y="2099"/>
                </a:lnTo>
                <a:lnTo>
                  <a:pt x="728" y="2134"/>
                </a:lnTo>
                <a:lnTo>
                  <a:pt x="756" y="2171"/>
                </a:lnTo>
                <a:lnTo>
                  <a:pt x="785" y="2208"/>
                </a:lnTo>
                <a:lnTo>
                  <a:pt x="816" y="2245"/>
                </a:lnTo>
                <a:lnTo>
                  <a:pt x="850" y="2283"/>
                </a:lnTo>
                <a:lnTo>
                  <a:pt x="884" y="2320"/>
                </a:lnTo>
                <a:lnTo>
                  <a:pt x="919" y="2358"/>
                </a:lnTo>
                <a:lnTo>
                  <a:pt x="955" y="2396"/>
                </a:lnTo>
                <a:lnTo>
                  <a:pt x="991" y="2433"/>
                </a:lnTo>
                <a:lnTo>
                  <a:pt x="1029" y="2470"/>
                </a:lnTo>
                <a:lnTo>
                  <a:pt x="1065" y="2505"/>
                </a:lnTo>
                <a:lnTo>
                  <a:pt x="1103" y="2541"/>
                </a:lnTo>
                <a:lnTo>
                  <a:pt x="1141" y="2575"/>
                </a:lnTo>
                <a:lnTo>
                  <a:pt x="1179" y="2609"/>
                </a:lnTo>
                <a:lnTo>
                  <a:pt x="1215" y="2640"/>
                </a:lnTo>
                <a:lnTo>
                  <a:pt x="1253" y="2669"/>
                </a:lnTo>
                <a:lnTo>
                  <a:pt x="1289" y="2698"/>
                </a:lnTo>
                <a:lnTo>
                  <a:pt x="1325" y="2723"/>
                </a:lnTo>
                <a:lnTo>
                  <a:pt x="1359" y="2745"/>
                </a:lnTo>
                <a:lnTo>
                  <a:pt x="1393" y="2764"/>
                </a:lnTo>
                <a:lnTo>
                  <a:pt x="1425" y="2780"/>
                </a:lnTo>
                <a:lnTo>
                  <a:pt x="1455" y="2794"/>
                </a:lnTo>
                <a:lnTo>
                  <a:pt x="1484" y="2802"/>
                </a:lnTo>
                <a:lnTo>
                  <a:pt x="1512" y="2807"/>
                </a:lnTo>
                <a:lnTo>
                  <a:pt x="1537" y="2808"/>
                </a:lnTo>
                <a:lnTo>
                  <a:pt x="1559" y="2804"/>
                </a:lnTo>
                <a:lnTo>
                  <a:pt x="1580" y="2795"/>
                </a:lnTo>
                <a:lnTo>
                  <a:pt x="1598" y="2781"/>
                </a:lnTo>
                <a:lnTo>
                  <a:pt x="1618" y="2760"/>
                </a:lnTo>
                <a:lnTo>
                  <a:pt x="1639" y="2740"/>
                </a:lnTo>
                <a:lnTo>
                  <a:pt x="1657" y="2721"/>
                </a:lnTo>
                <a:lnTo>
                  <a:pt x="1677" y="2702"/>
                </a:lnTo>
                <a:lnTo>
                  <a:pt x="1696" y="2685"/>
                </a:lnTo>
                <a:lnTo>
                  <a:pt x="1716" y="2668"/>
                </a:lnTo>
                <a:lnTo>
                  <a:pt x="1735" y="2654"/>
                </a:lnTo>
                <a:lnTo>
                  <a:pt x="1755" y="2641"/>
                </a:lnTo>
                <a:lnTo>
                  <a:pt x="1775" y="2630"/>
                </a:lnTo>
                <a:lnTo>
                  <a:pt x="1797" y="2621"/>
                </a:lnTo>
                <a:lnTo>
                  <a:pt x="1820" y="2615"/>
                </a:lnTo>
                <a:lnTo>
                  <a:pt x="1843" y="2611"/>
                </a:lnTo>
                <a:lnTo>
                  <a:pt x="1868" y="2611"/>
                </a:lnTo>
                <a:lnTo>
                  <a:pt x="1894" y="2613"/>
                </a:lnTo>
                <a:lnTo>
                  <a:pt x="1922" y="2618"/>
                </a:lnTo>
                <a:lnTo>
                  <a:pt x="1952" y="2627"/>
                </a:lnTo>
                <a:lnTo>
                  <a:pt x="1984" y="2640"/>
                </a:lnTo>
                <a:lnTo>
                  <a:pt x="2018" y="2656"/>
                </a:lnTo>
                <a:lnTo>
                  <a:pt x="2055" y="2677"/>
                </a:lnTo>
                <a:lnTo>
                  <a:pt x="2093" y="2702"/>
                </a:lnTo>
                <a:lnTo>
                  <a:pt x="2134" y="2731"/>
                </a:lnTo>
                <a:lnTo>
                  <a:pt x="2179" y="2765"/>
                </a:lnTo>
                <a:lnTo>
                  <a:pt x="2219" y="2800"/>
                </a:lnTo>
                <a:lnTo>
                  <a:pt x="2253" y="2834"/>
                </a:lnTo>
                <a:lnTo>
                  <a:pt x="2281" y="2867"/>
                </a:lnTo>
                <a:lnTo>
                  <a:pt x="2304" y="2899"/>
                </a:lnTo>
                <a:lnTo>
                  <a:pt x="2320" y="2930"/>
                </a:lnTo>
                <a:lnTo>
                  <a:pt x="2332" y="2960"/>
                </a:lnTo>
                <a:lnTo>
                  <a:pt x="2339" y="2989"/>
                </a:lnTo>
                <a:lnTo>
                  <a:pt x="2342" y="3017"/>
                </a:lnTo>
                <a:lnTo>
                  <a:pt x="2341" y="3044"/>
                </a:lnTo>
                <a:lnTo>
                  <a:pt x="2337" y="3072"/>
                </a:lnTo>
                <a:lnTo>
                  <a:pt x="2330" y="3098"/>
                </a:lnTo>
                <a:lnTo>
                  <a:pt x="2319" y="3123"/>
                </a:lnTo>
                <a:lnTo>
                  <a:pt x="2306" y="3148"/>
                </a:lnTo>
                <a:lnTo>
                  <a:pt x="2290" y="3172"/>
                </a:lnTo>
                <a:lnTo>
                  <a:pt x="2274" y="3195"/>
                </a:lnTo>
                <a:lnTo>
                  <a:pt x="2254" y="3218"/>
                </a:lnTo>
                <a:lnTo>
                  <a:pt x="2234" y="3240"/>
                </a:lnTo>
                <a:lnTo>
                  <a:pt x="2213" y="3262"/>
                </a:lnTo>
                <a:lnTo>
                  <a:pt x="2192" y="3283"/>
                </a:lnTo>
                <a:lnTo>
                  <a:pt x="2170" y="3304"/>
                </a:lnTo>
                <a:lnTo>
                  <a:pt x="2149" y="3323"/>
                </a:lnTo>
                <a:lnTo>
                  <a:pt x="2129" y="3343"/>
                </a:lnTo>
                <a:lnTo>
                  <a:pt x="2109" y="3363"/>
                </a:lnTo>
                <a:lnTo>
                  <a:pt x="2086" y="3383"/>
                </a:lnTo>
                <a:lnTo>
                  <a:pt x="2057" y="3399"/>
                </a:lnTo>
                <a:lnTo>
                  <a:pt x="2024" y="3411"/>
                </a:lnTo>
                <a:lnTo>
                  <a:pt x="1988" y="3419"/>
                </a:lnTo>
                <a:lnTo>
                  <a:pt x="1947" y="3425"/>
                </a:lnTo>
                <a:lnTo>
                  <a:pt x="1902" y="3427"/>
                </a:lnTo>
                <a:lnTo>
                  <a:pt x="1853" y="3424"/>
                </a:lnTo>
                <a:lnTo>
                  <a:pt x="1802" y="3417"/>
                </a:lnTo>
                <a:lnTo>
                  <a:pt x="1747" y="3408"/>
                </a:lnTo>
                <a:lnTo>
                  <a:pt x="1690" y="3393"/>
                </a:lnTo>
                <a:lnTo>
                  <a:pt x="1629" y="3376"/>
                </a:lnTo>
                <a:lnTo>
                  <a:pt x="1566" y="3353"/>
                </a:lnTo>
                <a:lnTo>
                  <a:pt x="1500" y="3326"/>
                </a:lnTo>
                <a:lnTo>
                  <a:pt x="1432" y="3296"/>
                </a:lnTo>
                <a:lnTo>
                  <a:pt x="1362" y="3261"/>
                </a:lnTo>
                <a:lnTo>
                  <a:pt x="1291" y="3222"/>
                </a:lnTo>
                <a:lnTo>
                  <a:pt x="1218" y="3178"/>
                </a:lnTo>
                <a:lnTo>
                  <a:pt x="1144" y="3130"/>
                </a:lnTo>
                <a:lnTo>
                  <a:pt x="1068" y="3078"/>
                </a:lnTo>
                <a:lnTo>
                  <a:pt x="991" y="3020"/>
                </a:lnTo>
                <a:lnTo>
                  <a:pt x="914" y="2959"/>
                </a:lnTo>
                <a:lnTo>
                  <a:pt x="836" y="2892"/>
                </a:lnTo>
                <a:lnTo>
                  <a:pt x="759" y="2821"/>
                </a:lnTo>
                <a:lnTo>
                  <a:pt x="680" y="2745"/>
                </a:lnTo>
                <a:lnTo>
                  <a:pt x="605" y="2666"/>
                </a:lnTo>
                <a:lnTo>
                  <a:pt x="534" y="2588"/>
                </a:lnTo>
                <a:lnTo>
                  <a:pt x="467" y="2511"/>
                </a:lnTo>
                <a:lnTo>
                  <a:pt x="406" y="2433"/>
                </a:lnTo>
                <a:lnTo>
                  <a:pt x="348" y="2356"/>
                </a:lnTo>
                <a:lnTo>
                  <a:pt x="296" y="2281"/>
                </a:lnTo>
                <a:lnTo>
                  <a:pt x="248" y="2206"/>
                </a:lnTo>
                <a:lnTo>
                  <a:pt x="204" y="2132"/>
                </a:lnTo>
                <a:lnTo>
                  <a:pt x="165" y="2061"/>
                </a:lnTo>
                <a:lnTo>
                  <a:pt x="130" y="1991"/>
                </a:lnTo>
                <a:lnTo>
                  <a:pt x="100" y="1923"/>
                </a:lnTo>
                <a:lnTo>
                  <a:pt x="73" y="1858"/>
                </a:lnTo>
                <a:lnTo>
                  <a:pt x="51" y="1794"/>
                </a:lnTo>
                <a:lnTo>
                  <a:pt x="33" y="1733"/>
                </a:lnTo>
                <a:lnTo>
                  <a:pt x="19" y="1675"/>
                </a:lnTo>
                <a:lnTo>
                  <a:pt x="8" y="1620"/>
                </a:lnTo>
                <a:lnTo>
                  <a:pt x="2" y="1568"/>
                </a:lnTo>
                <a:lnTo>
                  <a:pt x="0" y="1520"/>
                </a:lnTo>
                <a:lnTo>
                  <a:pt x="1" y="1475"/>
                </a:lnTo>
                <a:lnTo>
                  <a:pt x="6" y="1435"/>
                </a:lnTo>
                <a:lnTo>
                  <a:pt x="16" y="1398"/>
                </a:lnTo>
                <a:lnTo>
                  <a:pt x="28" y="1365"/>
                </a:lnTo>
                <a:lnTo>
                  <a:pt x="44" y="1336"/>
                </a:lnTo>
                <a:lnTo>
                  <a:pt x="64" y="1312"/>
                </a:lnTo>
                <a:lnTo>
                  <a:pt x="82" y="1292"/>
                </a:lnTo>
                <a:lnTo>
                  <a:pt x="102" y="1273"/>
                </a:lnTo>
                <a:lnTo>
                  <a:pt x="123" y="1251"/>
                </a:lnTo>
                <a:lnTo>
                  <a:pt x="144" y="1230"/>
                </a:lnTo>
                <a:lnTo>
                  <a:pt x="165" y="1208"/>
                </a:lnTo>
                <a:lnTo>
                  <a:pt x="187" y="1187"/>
                </a:lnTo>
                <a:lnTo>
                  <a:pt x="208" y="1167"/>
                </a:lnTo>
                <a:lnTo>
                  <a:pt x="231" y="1148"/>
                </a:lnTo>
                <a:lnTo>
                  <a:pt x="254" y="1132"/>
                </a:lnTo>
                <a:lnTo>
                  <a:pt x="278" y="1116"/>
                </a:lnTo>
                <a:lnTo>
                  <a:pt x="303" y="1102"/>
                </a:lnTo>
                <a:lnTo>
                  <a:pt x="328" y="1092"/>
                </a:lnTo>
                <a:lnTo>
                  <a:pt x="354" y="1084"/>
                </a:lnTo>
                <a:lnTo>
                  <a:pt x="380" y="1079"/>
                </a:lnTo>
                <a:lnTo>
                  <a:pt x="409" y="1078"/>
                </a:lnTo>
                <a:close/>
                <a:moveTo>
                  <a:pt x="2879" y="672"/>
                </a:moveTo>
                <a:lnTo>
                  <a:pt x="2849" y="675"/>
                </a:lnTo>
                <a:lnTo>
                  <a:pt x="2821" y="682"/>
                </a:lnTo>
                <a:lnTo>
                  <a:pt x="2796" y="695"/>
                </a:lnTo>
                <a:lnTo>
                  <a:pt x="2773" y="712"/>
                </a:lnTo>
                <a:lnTo>
                  <a:pt x="2753" y="731"/>
                </a:lnTo>
                <a:lnTo>
                  <a:pt x="2736" y="754"/>
                </a:lnTo>
                <a:lnTo>
                  <a:pt x="2724" y="780"/>
                </a:lnTo>
                <a:lnTo>
                  <a:pt x="2717" y="808"/>
                </a:lnTo>
                <a:lnTo>
                  <a:pt x="2713" y="838"/>
                </a:lnTo>
                <a:lnTo>
                  <a:pt x="2717" y="867"/>
                </a:lnTo>
                <a:lnTo>
                  <a:pt x="2724" y="895"/>
                </a:lnTo>
                <a:lnTo>
                  <a:pt x="2736" y="922"/>
                </a:lnTo>
                <a:lnTo>
                  <a:pt x="2753" y="945"/>
                </a:lnTo>
                <a:lnTo>
                  <a:pt x="2773" y="964"/>
                </a:lnTo>
                <a:lnTo>
                  <a:pt x="2796" y="980"/>
                </a:lnTo>
                <a:lnTo>
                  <a:pt x="2821" y="993"/>
                </a:lnTo>
                <a:lnTo>
                  <a:pt x="2849" y="1000"/>
                </a:lnTo>
                <a:lnTo>
                  <a:pt x="2879" y="1003"/>
                </a:lnTo>
                <a:lnTo>
                  <a:pt x="2908" y="1000"/>
                </a:lnTo>
                <a:lnTo>
                  <a:pt x="2937" y="993"/>
                </a:lnTo>
                <a:lnTo>
                  <a:pt x="2963" y="980"/>
                </a:lnTo>
                <a:lnTo>
                  <a:pt x="2986" y="964"/>
                </a:lnTo>
                <a:lnTo>
                  <a:pt x="3005" y="945"/>
                </a:lnTo>
                <a:lnTo>
                  <a:pt x="3021" y="922"/>
                </a:lnTo>
                <a:lnTo>
                  <a:pt x="3033" y="895"/>
                </a:lnTo>
                <a:lnTo>
                  <a:pt x="3041" y="867"/>
                </a:lnTo>
                <a:lnTo>
                  <a:pt x="3044" y="838"/>
                </a:lnTo>
                <a:lnTo>
                  <a:pt x="3041" y="808"/>
                </a:lnTo>
                <a:lnTo>
                  <a:pt x="3033" y="780"/>
                </a:lnTo>
                <a:lnTo>
                  <a:pt x="3021" y="754"/>
                </a:lnTo>
                <a:lnTo>
                  <a:pt x="3005" y="731"/>
                </a:lnTo>
                <a:lnTo>
                  <a:pt x="2986" y="712"/>
                </a:lnTo>
                <a:lnTo>
                  <a:pt x="2963" y="695"/>
                </a:lnTo>
                <a:lnTo>
                  <a:pt x="2937" y="682"/>
                </a:lnTo>
                <a:lnTo>
                  <a:pt x="2908" y="675"/>
                </a:lnTo>
                <a:lnTo>
                  <a:pt x="2879" y="672"/>
                </a:lnTo>
                <a:close/>
                <a:moveTo>
                  <a:pt x="2384" y="672"/>
                </a:moveTo>
                <a:lnTo>
                  <a:pt x="2354" y="675"/>
                </a:lnTo>
                <a:lnTo>
                  <a:pt x="2326" y="682"/>
                </a:lnTo>
                <a:lnTo>
                  <a:pt x="2301" y="695"/>
                </a:lnTo>
                <a:lnTo>
                  <a:pt x="2278" y="712"/>
                </a:lnTo>
                <a:lnTo>
                  <a:pt x="2257" y="731"/>
                </a:lnTo>
                <a:lnTo>
                  <a:pt x="2241" y="754"/>
                </a:lnTo>
                <a:lnTo>
                  <a:pt x="2229" y="780"/>
                </a:lnTo>
                <a:lnTo>
                  <a:pt x="2221" y="808"/>
                </a:lnTo>
                <a:lnTo>
                  <a:pt x="2218" y="838"/>
                </a:lnTo>
                <a:lnTo>
                  <a:pt x="2221" y="867"/>
                </a:lnTo>
                <a:lnTo>
                  <a:pt x="2229" y="895"/>
                </a:lnTo>
                <a:lnTo>
                  <a:pt x="2241" y="922"/>
                </a:lnTo>
                <a:lnTo>
                  <a:pt x="2257" y="945"/>
                </a:lnTo>
                <a:lnTo>
                  <a:pt x="2278" y="964"/>
                </a:lnTo>
                <a:lnTo>
                  <a:pt x="2301" y="980"/>
                </a:lnTo>
                <a:lnTo>
                  <a:pt x="2326" y="993"/>
                </a:lnTo>
                <a:lnTo>
                  <a:pt x="2354" y="1000"/>
                </a:lnTo>
                <a:lnTo>
                  <a:pt x="2384" y="1003"/>
                </a:lnTo>
                <a:lnTo>
                  <a:pt x="2413" y="1000"/>
                </a:lnTo>
                <a:lnTo>
                  <a:pt x="2441" y="993"/>
                </a:lnTo>
                <a:lnTo>
                  <a:pt x="2466" y="980"/>
                </a:lnTo>
                <a:lnTo>
                  <a:pt x="2490" y="964"/>
                </a:lnTo>
                <a:lnTo>
                  <a:pt x="2510" y="945"/>
                </a:lnTo>
                <a:lnTo>
                  <a:pt x="2526" y="922"/>
                </a:lnTo>
                <a:lnTo>
                  <a:pt x="2538" y="895"/>
                </a:lnTo>
                <a:lnTo>
                  <a:pt x="2546" y="867"/>
                </a:lnTo>
                <a:lnTo>
                  <a:pt x="2549" y="838"/>
                </a:lnTo>
                <a:lnTo>
                  <a:pt x="2546" y="808"/>
                </a:lnTo>
                <a:lnTo>
                  <a:pt x="2538" y="780"/>
                </a:lnTo>
                <a:lnTo>
                  <a:pt x="2526" y="754"/>
                </a:lnTo>
                <a:lnTo>
                  <a:pt x="2510" y="731"/>
                </a:lnTo>
                <a:lnTo>
                  <a:pt x="2490" y="712"/>
                </a:lnTo>
                <a:lnTo>
                  <a:pt x="2466" y="695"/>
                </a:lnTo>
                <a:lnTo>
                  <a:pt x="2441" y="682"/>
                </a:lnTo>
                <a:lnTo>
                  <a:pt x="2413" y="675"/>
                </a:lnTo>
                <a:lnTo>
                  <a:pt x="2384" y="672"/>
                </a:lnTo>
                <a:close/>
                <a:moveTo>
                  <a:pt x="1889" y="672"/>
                </a:moveTo>
                <a:lnTo>
                  <a:pt x="1859" y="675"/>
                </a:lnTo>
                <a:lnTo>
                  <a:pt x="1830" y="682"/>
                </a:lnTo>
                <a:lnTo>
                  <a:pt x="1805" y="695"/>
                </a:lnTo>
                <a:lnTo>
                  <a:pt x="1782" y="712"/>
                </a:lnTo>
                <a:lnTo>
                  <a:pt x="1762" y="731"/>
                </a:lnTo>
                <a:lnTo>
                  <a:pt x="1746" y="754"/>
                </a:lnTo>
                <a:lnTo>
                  <a:pt x="1734" y="780"/>
                </a:lnTo>
                <a:lnTo>
                  <a:pt x="1726" y="808"/>
                </a:lnTo>
                <a:lnTo>
                  <a:pt x="1723" y="838"/>
                </a:lnTo>
                <a:lnTo>
                  <a:pt x="1726" y="867"/>
                </a:lnTo>
                <a:lnTo>
                  <a:pt x="1734" y="895"/>
                </a:lnTo>
                <a:lnTo>
                  <a:pt x="1746" y="922"/>
                </a:lnTo>
                <a:lnTo>
                  <a:pt x="1762" y="945"/>
                </a:lnTo>
                <a:lnTo>
                  <a:pt x="1782" y="964"/>
                </a:lnTo>
                <a:lnTo>
                  <a:pt x="1805" y="980"/>
                </a:lnTo>
                <a:lnTo>
                  <a:pt x="1830" y="993"/>
                </a:lnTo>
                <a:lnTo>
                  <a:pt x="1859" y="1000"/>
                </a:lnTo>
                <a:lnTo>
                  <a:pt x="1889" y="1003"/>
                </a:lnTo>
                <a:lnTo>
                  <a:pt x="1918" y="1000"/>
                </a:lnTo>
                <a:lnTo>
                  <a:pt x="1946" y="993"/>
                </a:lnTo>
                <a:lnTo>
                  <a:pt x="1971" y="980"/>
                </a:lnTo>
                <a:lnTo>
                  <a:pt x="1995" y="964"/>
                </a:lnTo>
                <a:lnTo>
                  <a:pt x="2015" y="945"/>
                </a:lnTo>
                <a:lnTo>
                  <a:pt x="2031" y="922"/>
                </a:lnTo>
                <a:lnTo>
                  <a:pt x="2043" y="895"/>
                </a:lnTo>
                <a:lnTo>
                  <a:pt x="2050" y="867"/>
                </a:lnTo>
                <a:lnTo>
                  <a:pt x="2054" y="838"/>
                </a:lnTo>
                <a:lnTo>
                  <a:pt x="2050" y="808"/>
                </a:lnTo>
                <a:lnTo>
                  <a:pt x="2043" y="780"/>
                </a:lnTo>
                <a:lnTo>
                  <a:pt x="2031" y="754"/>
                </a:lnTo>
                <a:lnTo>
                  <a:pt x="2015" y="731"/>
                </a:lnTo>
                <a:lnTo>
                  <a:pt x="1995" y="712"/>
                </a:lnTo>
                <a:lnTo>
                  <a:pt x="1971" y="695"/>
                </a:lnTo>
                <a:lnTo>
                  <a:pt x="1946" y="682"/>
                </a:lnTo>
                <a:lnTo>
                  <a:pt x="1918" y="675"/>
                </a:lnTo>
                <a:lnTo>
                  <a:pt x="1889" y="672"/>
                </a:lnTo>
                <a:close/>
                <a:moveTo>
                  <a:pt x="2384" y="0"/>
                </a:moveTo>
                <a:lnTo>
                  <a:pt x="2466" y="2"/>
                </a:lnTo>
                <a:lnTo>
                  <a:pt x="2547" y="10"/>
                </a:lnTo>
                <a:lnTo>
                  <a:pt x="2626" y="22"/>
                </a:lnTo>
                <a:lnTo>
                  <a:pt x="2702" y="39"/>
                </a:lnTo>
                <a:lnTo>
                  <a:pt x="2777" y="60"/>
                </a:lnTo>
                <a:lnTo>
                  <a:pt x="2848" y="85"/>
                </a:lnTo>
                <a:lnTo>
                  <a:pt x="2917" y="114"/>
                </a:lnTo>
                <a:lnTo>
                  <a:pt x="2982" y="147"/>
                </a:lnTo>
                <a:lnTo>
                  <a:pt x="3044" y="184"/>
                </a:lnTo>
                <a:lnTo>
                  <a:pt x="3103" y="224"/>
                </a:lnTo>
                <a:lnTo>
                  <a:pt x="3158" y="268"/>
                </a:lnTo>
                <a:lnTo>
                  <a:pt x="3208" y="314"/>
                </a:lnTo>
                <a:lnTo>
                  <a:pt x="3254" y="363"/>
                </a:lnTo>
                <a:lnTo>
                  <a:pt x="3296" y="415"/>
                </a:lnTo>
                <a:lnTo>
                  <a:pt x="3333" y="469"/>
                </a:lnTo>
                <a:lnTo>
                  <a:pt x="3365" y="526"/>
                </a:lnTo>
                <a:lnTo>
                  <a:pt x="3391" y="585"/>
                </a:lnTo>
                <a:lnTo>
                  <a:pt x="3412" y="646"/>
                </a:lnTo>
                <a:lnTo>
                  <a:pt x="3427" y="708"/>
                </a:lnTo>
                <a:lnTo>
                  <a:pt x="3437" y="772"/>
                </a:lnTo>
                <a:lnTo>
                  <a:pt x="3440" y="838"/>
                </a:lnTo>
                <a:lnTo>
                  <a:pt x="3437" y="903"/>
                </a:lnTo>
                <a:lnTo>
                  <a:pt x="3427" y="968"/>
                </a:lnTo>
                <a:lnTo>
                  <a:pt x="3412" y="1030"/>
                </a:lnTo>
                <a:lnTo>
                  <a:pt x="3391" y="1091"/>
                </a:lnTo>
                <a:lnTo>
                  <a:pt x="3365" y="1149"/>
                </a:lnTo>
                <a:lnTo>
                  <a:pt x="3333" y="1206"/>
                </a:lnTo>
                <a:lnTo>
                  <a:pt x="3296" y="1260"/>
                </a:lnTo>
                <a:lnTo>
                  <a:pt x="3254" y="1312"/>
                </a:lnTo>
                <a:lnTo>
                  <a:pt x="3208" y="1361"/>
                </a:lnTo>
                <a:lnTo>
                  <a:pt x="3158" y="1408"/>
                </a:lnTo>
                <a:lnTo>
                  <a:pt x="3103" y="1451"/>
                </a:lnTo>
                <a:lnTo>
                  <a:pt x="3044" y="1491"/>
                </a:lnTo>
                <a:lnTo>
                  <a:pt x="2982" y="1529"/>
                </a:lnTo>
                <a:lnTo>
                  <a:pt x="2917" y="1561"/>
                </a:lnTo>
                <a:lnTo>
                  <a:pt x="2848" y="1590"/>
                </a:lnTo>
                <a:lnTo>
                  <a:pt x="2777" y="1615"/>
                </a:lnTo>
                <a:lnTo>
                  <a:pt x="2702" y="1636"/>
                </a:lnTo>
                <a:lnTo>
                  <a:pt x="2626" y="1653"/>
                </a:lnTo>
                <a:lnTo>
                  <a:pt x="2547" y="1665"/>
                </a:lnTo>
                <a:lnTo>
                  <a:pt x="2466" y="1673"/>
                </a:lnTo>
                <a:lnTo>
                  <a:pt x="2384" y="1676"/>
                </a:lnTo>
                <a:lnTo>
                  <a:pt x="2326" y="1674"/>
                </a:lnTo>
                <a:lnTo>
                  <a:pt x="2268" y="1670"/>
                </a:lnTo>
                <a:lnTo>
                  <a:pt x="2213" y="1663"/>
                </a:lnTo>
                <a:lnTo>
                  <a:pt x="2167" y="1706"/>
                </a:lnTo>
                <a:lnTo>
                  <a:pt x="2118" y="1744"/>
                </a:lnTo>
                <a:lnTo>
                  <a:pt x="2065" y="1778"/>
                </a:lnTo>
                <a:lnTo>
                  <a:pt x="2009" y="1810"/>
                </a:lnTo>
                <a:lnTo>
                  <a:pt x="1949" y="1836"/>
                </a:lnTo>
                <a:lnTo>
                  <a:pt x="1887" y="1860"/>
                </a:lnTo>
                <a:lnTo>
                  <a:pt x="1821" y="1880"/>
                </a:lnTo>
                <a:lnTo>
                  <a:pt x="1753" y="1895"/>
                </a:lnTo>
                <a:lnTo>
                  <a:pt x="1682" y="1909"/>
                </a:lnTo>
                <a:lnTo>
                  <a:pt x="1611" y="1919"/>
                </a:lnTo>
                <a:lnTo>
                  <a:pt x="1537" y="1927"/>
                </a:lnTo>
                <a:lnTo>
                  <a:pt x="1577" y="1882"/>
                </a:lnTo>
                <a:lnTo>
                  <a:pt x="1615" y="1833"/>
                </a:lnTo>
                <a:lnTo>
                  <a:pt x="1648" y="1781"/>
                </a:lnTo>
                <a:lnTo>
                  <a:pt x="1678" y="1728"/>
                </a:lnTo>
                <a:lnTo>
                  <a:pt x="1704" y="1673"/>
                </a:lnTo>
                <a:lnTo>
                  <a:pt x="1726" y="1617"/>
                </a:lnTo>
                <a:lnTo>
                  <a:pt x="1743" y="1563"/>
                </a:lnTo>
                <a:lnTo>
                  <a:pt x="1754" y="1510"/>
                </a:lnTo>
                <a:lnTo>
                  <a:pt x="1697" y="1473"/>
                </a:lnTo>
                <a:lnTo>
                  <a:pt x="1642" y="1433"/>
                </a:lnTo>
                <a:lnTo>
                  <a:pt x="1591" y="1391"/>
                </a:lnTo>
                <a:lnTo>
                  <a:pt x="1544" y="1345"/>
                </a:lnTo>
                <a:lnTo>
                  <a:pt x="1500" y="1297"/>
                </a:lnTo>
                <a:lnTo>
                  <a:pt x="1461" y="1246"/>
                </a:lnTo>
                <a:lnTo>
                  <a:pt x="1427" y="1193"/>
                </a:lnTo>
                <a:lnTo>
                  <a:pt x="1398" y="1138"/>
                </a:lnTo>
                <a:lnTo>
                  <a:pt x="1373" y="1081"/>
                </a:lnTo>
                <a:lnTo>
                  <a:pt x="1353" y="1023"/>
                </a:lnTo>
                <a:lnTo>
                  <a:pt x="1338" y="962"/>
                </a:lnTo>
                <a:lnTo>
                  <a:pt x="1330" y="901"/>
                </a:lnTo>
                <a:lnTo>
                  <a:pt x="1327" y="838"/>
                </a:lnTo>
                <a:lnTo>
                  <a:pt x="1330" y="772"/>
                </a:lnTo>
                <a:lnTo>
                  <a:pt x="1340" y="708"/>
                </a:lnTo>
                <a:lnTo>
                  <a:pt x="1355" y="646"/>
                </a:lnTo>
                <a:lnTo>
                  <a:pt x="1376" y="585"/>
                </a:lnTo>
                <a:lnTo>
                  <a:pt x="1403" y="526"/>
                </a:lnTo>
                <a:lnTo>
                  <a:pt x="1434" y="469"/>
                </a:lnTo>
                <a:lnTo>
                  <a:pt x="1472" y="415"/>
                </a:lnTo>
                <a:lnTo>
                  <a:pt x="1513" y="363"/>
                </a:lnTo>
                <a:lnTo>
                  <a:pt x="1559" y="314"/>
                </a:lnTo>
                <a:lnTo>
                  <a:pt x="1610" y="268"/>
                </a:lnTo>
                <a:lnTo>
                  <a:pt x="1665" y="224"/>
                </a:lnTo>
                <a:lnTo>
                  <a:pt x="1723" y="184"/>
                </a:lnTo>
                <a:lnTo>
                  <a:pt x="1785" y="147"/>
                </a:lnTo>
                <a:lnTo>
                  <a:pt x="1850" y="114"/>
                </a:lnTo>
                <a:lnTo>
                  <a:pt x="1919" y="85"/>
                </a:lnTo>
                <a:lnTo>
                  <a:pt x="1990" y="60"/>
                </a:lnTo>
                <a:lnTo>
                  <a:pt x="2065" y="39"/>
                </a:lnTo>
                <a:lnTo>
                  <a:pt x="2141" y="22"/>
                </a:lnTo>
                <a:lnTo>
                  <a:pt x="2220" y="10"/>
                </a:lnTo>
                <a:lnTo>
                  <a:pt x="2301" y="2"/>
                </a:lnTo>
                <a:lnTo>
                  <a:pt x="2384" y="0"/>
                </a:lnTo>
                <a:close/>
              </a:path>
            </a:pathLst>
          </a:custGeom>
          <a:solidFill>
            <a:schemeClr val="bg1"/>
          </a:solidFill>
          <a:ln w="0">
            <a:no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a:p>
        </p:txBody>
      </p:sp>
      <p:grpSp>
        <p:nvGrpSpPr>
          <p:cNvPr id="37" name="Group 241">
            <a:extLst>
              <a:ext uri="{FF2B5EF4-FFF2-40B4-BE49-F238E27FC236}">
                <a16:creationId xmlns:a16="http://schemas.microsoft.com/office/drawing/2014/main" id="{E609C4E2-355D-822D-1ACD-351A968AE9A0}"/>
              </a:ext>
            </a:extLst>
          </p:cNvPr>
          <p:cNvGrpSpPr/>
          <p:nvPr/>
        </p:nvGrpSpPr>
        <p:grpSpPr>
          <a:xfrm>
            <a:off x="2859556" y="3757706"/>
            <a:ext cx="765331" cy="769720"/>
            <a:chOff x="-2292350" y="3246438"/>
            <a:chExt cx="2082800" cy="2092325"/>
          </a:xfrm>
          <a:solidFill>
            <a:schemeClr val="bg1"/>
          </a:solidFill>
          <a:effectLst>
            <a:innerShdw blurRad="63500" dist="50800" dir="2700000">
              <a:prstClr val="black">
                <a:alpha val="50000"/>
              </a:prstClr>
            </a:innerShdw>
          </a:effectLst>
        </p:grpSpPr>
        <p:sp>
          <p:nvSpPr>
            <p:cNvPr id="38" name="Freeform 125">
              <a:extLst>
                <a:ext uri="{FF2B5EF4-FFF2-40B4-BE49-F238E27FC236}">
                  <a16:creationId xmlns:a16="http://schemas.microsoft.com/office/drawing/2014/main" id="{C9AB9115-9458-3ABF-02AB-0DD506CBFDE3}"/>
                </a:ext>
              </a:extLst>
            </p:cNvPr>
            <p:cNvSpPr>
              <a:spLocks/>
            </p:cNvSpPr>
            <p:nvPr/>
          </p:nvSpPr>
          <p:spPr bwMode="auto">
            <a:xfrm>
              <a:off x="-2292350" y="3457575"/>
              <a:ext cx="1881188" cy="1881188"/>
            </a:xfrm>
            <a:custGeom>
              <a:avLst/>
              <a:gdLst>
                <a:gd name="T0" fmla="*/ 1994 w 3554"/>
                <a:gd name="T1" fmla="*/ 14 h 3556"/>
                <a:gd name="T2" fmla="*/ 2305 w 3554"/>
                <a:gd name="T3" fmla="*/ 81 h 3556"/>
                <a:gd name="T4" fmla="*/ 2594 w 3554"/>
                <a:gd name="T5" fmla="*/ 198 h 3556"/>
                <a:gd name="T6" fmla="*/ 2613 w 3554"/>
                <a:gd name="T7" fmla="*/ 520 h 3556"/>
                <a:gd name="T8" fmla="*/ 2309 w 3554"/>
                <a:gd name="T9" fmla="*/ 584 h 3556"/>
                <a:gd name="T10" fmla="*/ 2053 w 3554"/>
                <a:gd name="T11" fmla="*/ 501 h 3556"/>
                <a:gd name="T12" fmla="*/ 1777 w 3554"/>
                <a:gd name="T13" fmla="*/ 471 h 3556"/>
                <a:gd name="T14" fmla="*/ 1491 w 3554"/>
                <a:gd name="T15" fmla="*/ 502 h 3556"/>
                <a:gd name="T16" fmla="*/ 1226 w 3554"/>
                <a:gd name="T17" fmla="*/ 592 h 3556"/>
                <a:gd name="T18" fmla="*/ 991 w 3554"/>
                <a:gd name="T19" fmla="*/ 734 h 3556"/>
                <a:gd name="T20" fmla="*/ 791 w 3554"/>
                <a:gd name="T21" fmla="*/ 920 h 3556"/>
                <a:gd name="T22" fmla="*/ 634 w 3554"/>
                <a:gd name="T23" fmla="*/ 1145 h 3556"/>
                <a:gd name="T24" fmla="*/ 526 w 3554"/>
                <a:gd name="T25" fmla="*/ 1401 h 3556"/>
                <a:gd name="T26" fmla="*/ 474 w 3554"/>
                <a:gd name="T27" fmla="*/ 1680 h 3556"/>
                <a:gd name="T28" fmla="*/ 485 w 3554"/>
                <a:gd name="T29" fmla="*/ 1971 h 3556"/>
                <a:gd name="T30" fmla="*/ 556 w 3554"/>
                <a:gd name="T31" fmla="*/ 2244 h 3556"/>
                <a:gd name="T32" fmla="*/ 681 w 3554"/>
                <a:gd name="T33" fmla="*/ 2490 h 3556"/>
                <a:gd name="T34" fmla="*/ 854 w 3554"/>
                <a:gd name="T35" fmla="*/ 2702 h 3556"/>
                <a:gd name="T36" fmla="*/ 1066 w 3554"/>
                <a:gd name="T37" fmla="*/ 2874 h 3556"/>
                <a:gd name="T38" fmla="*/ 1312 w 3554"/>
                <a:gd name="T39" fmla="*/ 2999 h 3556"/>
                <a:gd name="T40" fmla="*/ 1585 w 3554"/>
                <a:gd name="T41" fmla="*/ 3071 h 3556"/>
                <a:gd name="T42" fmla="*/ 1876 w 3554"/>
                <a:gd name="T43" fmla="*/ 3082 h 3556"/>
                <a:gd name="T44" fmla="*/ 2155 w 3554"/>
                <a:gd name="T45" fmla="*/ 3029 h 3556"/>
                <a:gd name="T46" fmla="*/ 2411 w 3554"/>
                <a:gd name="T47" fmla="*/ 2922 h 3556"/>
                <a:gd name="T48" fmla="*/ 2634 w 3554"/>
                <a:gd name="T49" fmla="*/ 2765 h 3556"/>
                <a:gd name="T50" fmla="*/ 2822 w 3554"/>
                <a:gd name="T51" fmla="*/ 2564 h 3556"/>
                <a:gd name="T52" fmla="*/ 2962 w 3554"/>
                <a:gd name="T53" fmla="*/ 2329 h 3556"/>
                <a:gd name="T54" fmla="*/ 3052 w 3554"/>
                <a:gd name="T55" fmla="*/ 2065 h 3556"/>
                <a:gd name="T56" fmla="*/ 3085 w 3554"/>
                <a:gd name="T57" fmla="*/ 1778 h 3556"/>
                <a:gd name="T58" fmla="*/ 3055 w 3554"/>
                <a:gd name="T59" fmla="*/ 1503 h 3556"/>
                <a:gd name="T60" fmla="*/ 2972 w 3554"/>
                <a:gd name="T61" fmla="*/ 1247 h 3556"/>
                <a:gd name="T62" fmla="*/ 3051 w 3554"/>
                <a:gd name="T63" fmla="*/ 927 h 3556"/>
                <a:gd name="T64" fmla="*/ 3325 w 3554"/>
                <a:gd name="T65" fmla="*/ 945 h 3556"/>
                <a:gd name="T66" fmla="*/ 3435 w 3554"/>
                <a:gd name="T67" fmla="*/ 1136 h 3556"/>
                <a:gd name="T68" fmla="*/ 3524 w 3554"/>
                <a:gd name="T69" fmla="*/ 1446 h 3556"/>
                <a:gd name="T70" fmla="*/ 3554 w 3554"/>
                <a:gd name="T71" fmla="*/ 1778 h 3556"/>
                <a:gd name="T72" fmla="*/ 3522 w 3554"/>
                <a:gd name="T73" fmla="*/ 2122 h 3556"/>
                <a:gd name="T74" fmla="*/ 3426 w 3554"/>
                <a:gd name="T75" fmla="*/ 2444 h 3556"/>
                <a:gd name="T76" fmla="*/ 3273 w 3554"/>
                <a:gd name="T77" fmla="*/ 2737 h 3556"/>
                <a:gd name="T78" fmla="*/ 3073 w 3554"/>
                <a:gd name="T79" fmla="*/ 2995 h 3556"/>
                <a:gd name="T80" fmla="*/ 2827 w 3554"/>
                <a:gd name="T81" fmla="*/ 3213 h 3556"/>
                <a:gd name="T82" fmla="*/ 2544 w 3554"/>
                <a:gd name="T83" fmla="*/ 3382 h 3556"/>
                <a:gd name="T84" fmla="*/ 2232 w 3554"/>
                <a:gd name="T85" fmla="*/ 3497 h 3556"/>
                <a:gd name="T86" fmla="*/ 1894 w 3554"/>
                <a:gd name="T87" fmla="*/ 3553 h 3556"/>
                <a:gd name="T88" fmla="*/ 1545 w 3554"/>
                <a:gd name="T89" fmla="*/ 3541 h 3556"/>
                <a:gd name="T90" fmla="*/ 1215 w 3554"/>
                <a:gd name="T91" fmla="*/ 3465 h 3556"/>
                <a:gd name="T92" fmla="*/ 911 w 3554"/>
                <a:gd name="T93" fmla="*/ 3332 h 3556"/>
                <a:gd name="T94" fmla="*/ 641 w 3554"/>
                <a:gd name="T95" fmla="*/ 3145 h 3556"/>
                <a:gd name="T96" fmla="*/ 409 w 3554"/>
                <a:gd name="T97" fmla="*/ 2914 h 3556"/>
                <a:gd name="T98" fmla="*/ 225 w 3554"/>
                <a:gd name="T99" fmla="*/ 2644 h 3556"/>
                <a:gd name="T100" fmla="*/ 90 w 3554"/>
                <a:gd name="T101" fmla="*/ 2340 h 3556"/>
                <a:gd name="T102" fmla="*/ 14 w 3554"/>
                <a:gd name="T103" fmla="*/ 2009 h 3556"/>
                <a:gd name="T104" fmla="*/ 0 w 3554"/>
                <a:gd name="T105" fmla="*/ 1778 h 3556"/>
                <a:gd name="T106" fmla="*/ 34 w 3554"/>
                <a:gd name="T107" fmla="*/ 1434 h 3556"/>
                <a:gd name="T108" fmla="*/ 128 w 3554"/>
                <a:gd name="T109" fmla="*/ 1111 h 3556"/>
                <a:gd name="T110" fmla="*/ 281 w 3554"/>
                <a:gd name="T111" fmla="*/ 818 h 3556"/>
                <a:gd name="T112" fmla="*/ 483 w 3554"/>
                <a:gd name="T113" fmla="*/ 560 h 3556"/>
                <a:gd name="T114" fmla="*/ 728 w 3554"/>
                <a:gd name="T115" fmla="*/ 344 h 3556"/>
                <a:gd name="T116" fmla="*/ 1010 w 3554"/>
                <a:gd name="T117" fmla="*/ 174 h 3556"/>
                <a:gd name="T118" fmla="*/ 1322 w 3554"/>
                <a:gd name="T119" fmla="*/ 59 h 3556"/>
                <a:gd name="T120" fmla="*/ 1659 w 3554"/>
                <a:gd name="T121" fmla="*/ 4 h 35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554" h="3556">
                  <a:moveTo>
                    <a:pt x="1777" y="0"/>
                  </a:moveTo>
                  <a:lnTo>
                    <a:pt x="1886" y="4"/>
                  </a:lnTo>
                  <a:lnTo>
                    <a:pt x="1994" y="14"/>
                  </a:lnTo>
                  <a:lnTo>
                    <a:pt x="2100" y="29"/>
                  </a:lnTo>
                  <a:lnTo>
                    <a:pt x="2203" y="52"/>
                  </a:lnTo>
                  <a:lnTo>
                    <a:pt x="2305" y="81"/>
                  </a:lnTo>
                  <a:lnTo>
                    <a:pt x="2404" y="114"/>
                  </a:lnTo>
                  <a:lnTo>
                    <a:pt x="2500" y="154"/>
                  </a:lnTo>
                  <a:lnTo>
                    <a:pt x="2594" y="198"/>
                  </a:lnTo>
                  <a:lnTo>
                    <a:pt x="2591" y="230"/>
                  </a:lnTo>
                  <a:lnTo>
                    <a:pt x="2592" y="261"/>
                  </a:lnTo>
                  <a:lnTo>
                    <a:pt x="2613" y="520"/>
                  </a:lnTo>
                  <a:lnTo>
                    <a:pt x="2465" y="667"/>
                  </a:lnTo>
                  <a:lnTo>
                    <a:pt x="2388" y="624"/>
                  </a:lnTo>
                  <a:lnTo>
                    <a:pt x="2309" y="584"/>
                  </a:lnTo>
                  <a:lnTo>
                    <a:pt x="2226" y="550"/>
                  </a:lnTo>
                  <a:lnTo>
                    <a:pt x="2141" y="523"/>
                  </a:lnTo>
                  <a:lnTo>
                    <a:pt x="2053" y="501"/>
                  </a:lnTo>
                  <a:lnTo>
                    <a:pt x="1963" y="484"/>
                  </a:lnTo>
                  <a:lnTo>
                    <a:pt x="1871" y="475"/>
                  </a:lnTo>
                  <a:lnTo>
                    <a:pt x="1777" y="471"/>
                  </a:lnTo>
                  <a:lnTo>
                    <a:pt x="1680" y="475"/>
                  </a:lnTo>
                  <a:lnTo>
                    <a:pt x="1584" y="485"/>
                  </a:lnTo>
                  <a:lnTo>
                    <a:pt x="1491" y="502"/>
                  </a:lnTo>
                  <a:lnTo>
                    <a:pt x="1400" y="526"/>
                  </a:lnTo>
                  <a:lnTo>
                    <a:pt x="1311" y="556"/>
                  </a:lnTo>
                  <a:lnTo>
                    <a:pt x="1226" y="592"/>
                  </a:lnTo>
                  <a:lnTo>
                    <a:pt x="1144" y="634"/>
                  </a:lnTo>
                  <a:lnTo>
                    <a:pt x="1066" y="682"/>
                  </a:lnTo>
                  <a:lnTo>
                    <a:pt x="991" y="734"/>
                  </a:lnTo>
                  <a:lnTo>
                    <a:pt x="920" y="792"/>
                  </a:lnTo>
                  <a:lnTo>
                    <a:pt x="854" y="854"/>
                  </a:lnTo>
                  <a:lnTo>
                    <a:pt x="791" y="920"/>
                  </a:lnTo>
                  <a:lnTo>
                    <a:pt x="734" y="992"/>
                  </a:lnTo>
                  <a:lnTo>
                    <a:pt x="681" y="1067"/>
                  </a:lnTo>
                  <a:lnTo>
                    <a:pt x="634" y="1145"/>
                  </a:lnTo>
                  <a:lnTo>
                    <a:pt x="592" y="1228"/>
                  </a:lnTo>
                  <a:lnTo>
                    <a:pt x="556" y="1313"/>
                  </a:lnTo>
                  <a:lnTo>
                    <a:pt x="526" y="1401"/>
                  </a:lnTo>
                  <a:lnTo>
                    <a:pt x="502" y="1492"/>
                  </a:lnTo>
                  <a:lnTo>
                    <a:pt x="485" y="1586"/>
                  </a:lnTo>
                  <a:lnTo>
                    <a:pt x="474" y="1680"/>
                  </a:lnTo>
                  <a:lnTo>
                    <a:pt x="471" y="1778"/>
                  </a:lnTo>
                  <a:lnTo>
                    <a:pt x="474" y="1876"/>
                  </a:lnTo>
                  <a:lnTo>
                    <a:pt x="485" y="1971"/>
                  </a:lnTo>
                  <a:lnTo>
                    <a:pt x="502" y="2065"/>
                  </a:lnTo>
                  <a:lnTo>
                    <a:pt x="526" y="2156"/>
                  </a:lnTo>
                  <a:lnTo>
                    <a:pt x="556" y="2244"/>
                  </a:lnTo>
                  <a:lnTo>
                    <a:pt x="592" y="2329"/>
                  </a:lnTo>
                  <a:lnTo>
                    <a:pt x="634" y="2411"/>
                  </a:lnTo>
                  <a:lnTo>
                    <a:pt x="681" y="2490"/>
                  </a:lnTo>
                  <a:lnTo>
                    <a:pt x="734" y="2564"/>
                  </a:lnTo>
                  <a:lnTo>
                    <a:pt x="791" y="2635"/>
                  </a:lnTo>
                  <a:lnTo>
                    <a:pt x="854" y="2702"/>
                  </a:lnTo>
                  <a:lnTo>
                    <a:pt x="920" y="2765"/>
                  </a:lnTo>
                  <a:lnTo>
                    <a:pt x="992" y="2821"/>
                  </a:lnTo>
                  <a:lnTo>
                    <a:pt x="1066" y="2874"/>
                  </a:lnTo>
                  <a:lnTo>
                    <a:pt x="1144" y="2922"/>
                  </a:lnTo>
                  <a:lnTo>
                    <a:pt x="1227" y="2963"/>
                  </a:lnTo>
                  <a:lnTo>
                    <a:pt x="1312" y="2999"/>
                  </a:lnTo>
                  <a:lnTo>
                    <a:pt x="1400" y="3029"/>
                  </a:lnTo>
                  <a:lnTo>
                    <a:pt x="1491" y="3053"/>
                  </a:lnTo>
                  <a:lnTo>
                    <a:pt x="1585" y="3071"/>
                  </a:lnTo>
                  <a:lnTo>
                    <a:pt x="1680" y="3082"/>
                  </a:lnTo>
                  <a:lnTo>
                    <a:pt x="1777" y="3084"/>
                  </a:lnTo>
                  <a:lnTo>
                    <a:pt x="1876" y="3082"/>
                  </a:lnTo>
                  <a:lnTo>
                    <a:pt x="1970" y="3071"/>
                  </a:lnTo>
                  <a:lnTo>
                    <a:pt x="2064" y="3053"/>
                  </a:lnTo>
                  <a:lnTo>
                    <a:pt x="2155" y="3029"/>
                  </a:lnTo>
                  <a:lnTo>
                    <a:pt x="2243" y="2999"/>
                  </a:lnTo>
                  <a:lnTo>
                    <a:pt x="2328" y="2963"/>
                  </a:lnTo>
                  <a:lnTo>
                    <a:pt x="2411" y="2922"/>
                  </a:lnTo>
                  <a:lnTo>
                    <a:pt x="2489" y="2874"/>
                  </a:lnTo>
                  <a:lnTo>
                    <a:pt x="2564" y="2821"/>
                  </a:lnTo>
                  <a:lnTo>
                    <a:pt x="2634" y="2765"/>
                  </a:lnTo>
                  <a:lnTo>
                    <a:pt x="2702" y="2702"/>
                  </a:lnTo>
                  <a:lnTo>
                    <a:pt x="2764" y="2635"/>
                  </a:lnTo>
                  <a:lnTo>
                    <a:pt x="2822" y="2564"/>
                  </a:lnTo>
                  <a:lnTo>
                    <a:pt x="2873" y="2490"/>
                  </a:lnTo>
                  <a:lnTo>
                    <a:pt x="2921" y="2411"/>
                  </a:lnTo>
                  <a:lnTo>
                    <a:pt x="2962" y="2329"/>
                  </a:lnTo>
                  <a:lnTo>
                    <a:pt x="2998" y="2244"/>
                  </a:lnTo>
                  <a:lnTo>
                    <a:pt x="3029" y="2156"/>
                  </a:lnTo>
                  <a:lnTo>
                    <a:pt x="3052" y="2065"/>
                  </a:lnTo>
                  <a:lnTo>
                    <a:pt x="3070" y="1971"/>
                  </a:lnTo>
                  <a:lnTo>
                    <a:pt x="3081" y="1876"/>
                  </a:lnTo>
                  <a:lnTo>
                    <a:pt x="3085" y="1778"/>
                  </a:lnTo>
                  <a:lnTo>
                    <a:pt x="3081" y="1684"/>
                  </a:lnTo>
                  <a:lnTo>
                    <a:pt x="3071" y="1593"/>
                  </a:lnTo>
                  <a:lnTo>
                    <a:pt x="3055" y="1503"/>
                  </a:lnTo>
                  <a:lnTo>
                    <a:pt x="3033" y="1415"/>
                  </a:lnTo>
                  <a:lnTo>
                    <a:pt x="3005" y="1329"/>
                  </a:lnTo>
                  <a:lnTo>
                    <a:pt x="2972" y="1247"/>
                  </a:lnTo>
                  <a:lnTo>
                    <a:pt x="2932" y="1166"/>
                  </a:lnTo>
                  <a:lnTo>
                    <a:pt x="2889" y="1090"/>
                  </a:lnTo>
                  <a:lnTo>
                    <a:pt x="3051" y="927"/>
                  </a:lnTo>
                  <a:lnTo>
                    <a:pt x="3277" y="944"/>
                  </a:lnTo>
                  <a:lnTo>
                    <a:pt x="3303" y="945"/>
                  </a:lnTo>
                  <a:lnTo>
                    <a:pt x="3325" y="945"/>
                  </a:lnTo>
                  <a:lnTo>
                    <a:pt x="3346" y="943"/>
                  </a:lnTo>
                  <a:lnTo>
                    <a:pt x="3394" y="1038"/>
                  </a:lnTo>
                  <a:lnTo>
                    <a:pt x="3435" y="1136"/>
                  </a:lnTo>
                  <a:lnTo>
                    <a:pt x="3471" y="1237"/>
                  </a:lnTo>
                  <a:lnTo>
                    <a:pt x="3500" y="1341"/>
                  </a:lnTo>
                  <a:lnTo>
                    <a:pt x="3524" y="1446"/>
                  </a:lnTo>
                  <a:lnTo>
                    <a:pt x="3541" y="1555"/>
                  </a:lnTo>
                  <a:lnTo>
                    <a:pt x="3552" y="1666"/>
                  </a:lnTo>
                  <a:lnTo>
                    <a:pt x="3554" y="1778"/>
                  </a:lnTo>
                  <a:lnTo>
                    <a:pt x="3551" y="1895"/>
                  </a:lnTo>
                  <a:lnTo>
                    <a:pt x="3540" y="2009"/>
                  </a:lnTo>
                  <a:lnTo>
                    <a:pt x="3522" y="2122"/>
                  </a:lnTo>
                  <a:lnTo>
                    <a:pt x="3497" y="2233"/>
                  </a:lnTo>
                  <a:lnTo>
                    <a:pt x="3464" y="2340"/>
                  </a:lnTo>
                  <a:lnTo>
                    <a:pt x="3426" y="2444"/>
                  </a:lnTo>
                  <a:lnTo>
                    <a:pt x="3381" y="2546"/>
                  </a:lnTo>
                  <a:lnTo>
                    <a:pt x="3331" y="2644"/>
                  </a:lnTo>
                  <a:lnTo>
                    <a:pt x="3273" y="2737"/>
                  </a:lnTo>
                  <a:lnTo>
                    <a:pt x="3212" y="2828"/>
                  </a:lnTo>
                  <a:lnTo>
                    <a:pt x="3145" y="2914"/>
                  </a:lnTo>
                  <a:lnTo>
                    <a:pt x="3073" y="2995"/>
                  </a:lnTo>
                  <a:lnTo>
                    <a:pt x="2995" y="3073"/>
                  </a:lnTo>
                  <a:lnTo>
                    <a:pt x="2913" y="3145"/>
                  </a:lnTo>
                  <a:lnTo>
                    <a:pt x="2827" y="3213"/>
                  </a:lnTo>
                  <a:lnTo>
                    <a:pt x="2736" y="3275"/>
                  </a:lnTo>
                  <a:lnTo>
                    <a:pt x="2643" y="3332"/>
                  </a:lnTo>
                  <a:lnTo>
                    <a:pt x="2544" y="3382"/>
                  </a:lnTo>
                  <a:lnTo>
                    <a:pt x="2443" y="3426"/>
                  </a:lnTo>
                  <a:lnTo>
                    <a:pt x="2339" y="3465"/>
                  </a:lnTo>
                  <a:lnTo>
                    <a:pt x="2232" y="3497"/>
                  </a:lnTo>
                  <a:lnTo>
                    <a:pt x="2122" y="3523"/>
                  </a:lnTo>
                  <a:lnTo>
                    <a:pt x="2009" y="3541"/>
                  </a:lnTo>
                  <a:lnTo>
                    <a:pt x="1894" y="3553"/>
                  </a:lnTo>
                  <a:lnTo>
                    <a:pt x="1777" y="3556"/>
                  </a:lnTo>
                  <a:lnTo>
                    <a:pt x="1661" y="3553"/>
                  </a:lnTo>
                  <a:lnTo>
                    <a:pt x="1545" y="3541"/>
                  </a:lnTo>
                  <a:lnTo>
                    <a:pt x="1432" y="3523"/>
                  </a:lnTo>
                  <a:lnTo>
                    <a:pt x="1323" y="3497"/>
                  </a:lnTo>
                  <a:lnTo>
                    <a:pt x="1215" y="3465"/>
                  </a:lnTo>
                  <a:lnTo>
                    <a:pt x="1111" y="3426"/>
                  </a:lnTo>
                  <a:lnTo>
                    <a:pt x="1010" y="3382"/>
                  </a:lnTo>
                  <a:lnTo>
                    <a:pt x="911" y="3332"/>
                  </a:lnTo>
                  <a:lnTo>
                    <a:pt x="818" y="3275"/>
                  </a:lnTo>
                  <a:lnTo>
                    <a:pt x="728" y="3213"/>
                  </a:lnTo>
                  <a:lnTo>
                    <a:pt x="641" y="3145"/>
                  </a:lnTo>
                  <a:lnTo>
                    <a:pt x="560" y="3073"/>
                  </a:lnTo>
                  <a:lnTo>
                    <a:pt x="483" y="2995"/>
                  </a:lnTo>
                  <a:lnTo>
                    <a:pt x="409" y="2914"/>
                  </a:lnTo>
                  <a:lnTo>
                    <a:pt x="342" y="2828"/>
                  </a:lnTo>
                  <a:lnTo>
                    <a:pt x="281" y="2737"/>
                  </a:lnTo>
                  <a:lnTo>
                    <a:pt x="225" y="2644"/>
                  </a:lnTo>
                  <a:lnTo>
                    <a:pt x="174" y="2546"/>
                  </a:lnTo>
                  <a:lnTo>
                    <a:pt x="128" y="2444"/>
                  </a:lnTo>
                  <a:lnTo>
                    <a:pt x="90" y="2340"/>
                  </a:lnTo>
                  <a:lnTo>
                    <a:pt x="59" y="2233"/>
                  </a:lnTo>
                  <a:lnTo>
                    <a:pt x="34" y="2122"/>
                  </a:lnTo>
                  <a:lnTo>
                    <a:pt x="14" y="2009"/>
                  </a:lnTo>
                  <a:lnTo>
                    <a:pt x="4" y="1895"/>
                  </a:lnTo>
                  <a:lnTo>
                    <a:pt x="0" y="1778"/>
                  </a:lnTo>
                  <a:lnTo>
                    <a:pt x="0" y="1778"/>
                  </a:lnTo>
                  <a:lnTo>
                    <a:pt x="4" y="1661"/>
                  </a:lnTo>
                  <a:lnTo>
                    <a:pt x="14" y="1546"/>
                  </a:lnTo>
                  <a:lnTo>
                    <a:pt x="34" y="1434"/>
                  </a:lnTo>
                  <a:lnTo>
                    <a:pt x="59" y="1324"/>
                  </a:lnTo>
                  <a:lnTo>
                    <a:pt x="90" y="1216"/>
                  </a:lnTo>
                  <a:lnTo>
                    <a:pt x="128" y="1111"/>
                  </a:lnTo>
                  <a:lnTo>
                    <a:pt x="174" y="1010"/>
                  </a:lnTo>
                  <a:lnTo>
                    <a:pt x="225" y="913"/>
                  </a:lnTo>
                  <a:lnTo>
                    <a:pt x="281" y="818"/>
                  </a:lnTo>
                  <a:lnTo>
                    <a:pt x="342" y="728"/>
                  </a:lnTo>
                  <a:lnTo>
                    <a:pt x="409" y="642"/>
                  </a:lnTo>
                  <a:lnTo>
                    <a:pt x="483" y="560"/>
                  </a:lnTo>
                  <a:lnTo>
                    <a:pt x="560" y="483"/>
                  </a:lnTo>
                  <a:lnTo>
                    <a:pt x="641" y="411"/>
                  </a:lnTo>
                  <a:lnTo>
                    <a:pt x="728" y="344"/>
                  </a:lnTo>
                  <a:lnTo>
                    <a:pt x="818" y="281"/>
                  </a:lnTo>
                  <a:lnTo>
                    <a:pt x="911" y="225"/>
                  </a:lnTo>
                  <a:lnTo>
                    <a:pt x="1010" y="174"/>
                  </a:lnTo>
                  <a:lnTo>
                    <a:pt x="1111" y="130"/>
                  </a:lnTo>
                  <a:lnTo>
                    <a:pt x="1215" y="90"/>
                  </a:lnTo>
                  <a:lnTo>
                    <a:pt x="1322" y="59"/>
                  </a:lnTo>
                  <a:lnTo>
                    <a:pt x="1432" y="34"/>
                  </a:lnTo>
                  <a:lnTo>
                    <a:pt x="1545" y="15"/>
                  </a:lnTo>
                  <a:lnTo>
                    <a:pt x="1659" y="4"/>
                  </a:lnTo>
                  <a:lnTo>
                    <a:pt x="177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9" name="Freeform 126">
              <a:extLst>
                <a:ext uri="{FF2B5EF4-FFF2-40B4-BE49-F238E27FC236}">
                  <a16:creationId xmlns:a16="http://schemas.microsoft.com/office/drawing/2014/main" id="{0B18F62B-431C-DAF9-C3A9-42DA22A877D1}"/>
                </a:ext>
              </a:extLst>
            </p:cNvPr>
            <p:cNvSpPr>
              <a:spLocks/>
            </p:cNvSpPr>
            <p:nvPr/>
          </p:nvSpPr>
          <p:spPr bwMode="auto">
            <a:xfrm>
              <a:off x="-1814513" y="3935413"/>
              <a:ext cx="925513" cy="925513"/>
            </a:xfrm>
            <a:custGeom>
              <a:avLst/>
              <a:gdLst>
                <a:gd name="T0" fmla="*/ 954 w 1750"/>
                <a:gd name="T1" fmla="*/ 4 h 1751"/>
                <a:gd name="T2" fmla="*/ 1104 w 1750"/>
                <a:gd name="T3" fmla="*/ 31 h 1751"/>
                <a:gd name="T4" fmla="*/ 1245 w 1750"/>
                <a:gd name="T5" fmla="*/ 83 h 1751"/>
                <a:gd name="T6" fmla="*/ 910 w 1750"/>
                <a:gd name="T7" fmla="*/ 418 h 1751"/>
                <a:gd name="T8" fmla="*/ 817 w 1750"/>
                <a:gd name="T9" fmla="*/ 421 h 1751"/>
                <a:gd name="T10" fmla="*/ 709 w 1750"/>
                <a:gd name="T11" fmla="*/ 448 h 1751"/>
                <a:gd name="T12" fmla="*/ 613 w 1750"/>
                <a:gd name="T13" fmla="*/ 499 h 1751"/>
                <a:gd name="T14" fmla="*/ 532 w 1750"/>
                <a:gd name="T15" fmla="*/ 571 h 1751"/>
                <a:gd name="T16" fmla="*/ 469 w 1750"/>
                <a:gd name="T17" fmla="*/ 661 h 1751"/>
                <a:gd name="T18" fmla="*/ 430 w 1750"/>
                <a:gd name="T19" fmla="*/ 763 h 1751"/>
                <a:gd name="T20" fmla="*/ 416 w 1750"/>
                <a:gd name="T21" fmla="*/ 876 h 1751"/>
                <a:gd name="T22" fmla="*/ 430 w 1750"/>
                <a:gd name="T23" fmla="*/ 989 h 1751"/>
                <a:gd name="T24" fmla="*/ 469 w 1750"/>
                <a:gd name="T25" fmla="*/ 1092 h 1751"/>
                <a:gd name="T26" fmla="*/ 532 w 1750"/>
                <a:gd name="T27" fmla="*/ 1181 h 1751"/>
                <a:gd name="T28" fmla="*/ 612 w 1750"/>
                <a:gd name="T29" fmla="*/ 1253 h 1751"/>
                <a:gd name="T30" fmla="*/ 708 w 1750"/>
                <a:gd name="T31" fmla="*/ 1304 h 1751"/>
                <a:gd name="T32" fmla="*/ 817 w 1750"/>
                <a:gd name="T33" fmla="*/ 1332 h 1751"/>
                <a:gd name="T34" fmla="*/ 933 w 1750"/>
                <a:gd name="T35" fmla="*/ 1332 h 1751"/>
                <a:gd name="T36" fmla="*/ 1041 w 1750"/>
                <a:gd name="T37" fmla="*/ 1304 h 1751"/>
                <a:gd name="T38" fmla="*/ 1137 w 1750"/>
                <a:gd name="T39" fmla="*/ 1253 h 1751"/>
                <a:gd name="T40" fmla="*/ 1218 w 1750"/>
                <a:gd name="T41" fmla="*/ 1181 h 1751"/>
                <a:gd name="T42" fmla="*/ 1281 w 1750"/>
                <a:gd name="T43" fmla="*/ 1092 h 1751"/>
                <a:gd name="T44" fmla="*/ 1321 w 1750"/>
                <a:gd name="T45" fmla="*/ 989 h 1751"/>
                <a:gd name="T46" fmla="*/ 1334 w 1750"/>
                <a:gd name="T47" fmla="*/ 876 h 1751"/>
                <a:gd name="T48" fmla="*/ 1662 w 1750"/>
                <a:gd name="T49" fmla="*/ 513 h 1751"/>
                <a:gd name="T50" fmla="*/ 1696 w 1750"/>
                <a:gd name="T51" fmla="*/ 575 h 1751"/>
                <a:gd name="T52" fmla="*/ 1736 w 1750"/>
                <a:gd name="T53" fmla="*/ 721 h 1751"/>
                <a:gd name="T54" fmla="*/ 1750 w 1750"/>
                <a:gd name="T55" fmla="*/ 876 h 1751"/>
                <a:gd name="T56" fmla="*/ 1736 w 1750"/>
                <a:gd name="T57" fmla="*/ 1033 h 1751"/>
                <a:gd name="T58" fmla="*/ 1695 w 1750"/>
                <a:gd name="T59" fmla="*/ 1182 h 1751"/>
                <a:gd name="T60" fmla="*/ 1630 w 1750"/>
                <a:gd name="T61" fmla="*/ 1318 h 1751"/>
                <a:gd name="T62" fmla="*/ 1545 w 1750"/>
                <a:gd name="T63" fmla="*/ 1440 h 1751"/>
                <a:gd name="T64" fmla="*/ 1439 w 1750"/>
                <a:gd name="T65" fmla="*/ 1546 h 1751"/>
                <a:gd name="T66" fmla="*/ 1317 w 1750"/>
                <a:gd name="T67" fmla="*/ 1632 h 1751"/>
                <a:gd name="T68" fmla="*/ 1180 w 1750"/>
                <a:gd name="T69" fmla="*/ 1697 h 1751"/>
                <a:gd name="T70" fmla="*/ 1032 w 1750"/>
                <a:gd name="T71" fmla="*/ 1737 h 1751"/>
                <a:gd name="T72" fmla="*/ 875 w 1750"/>
                <a:gd name="T73" fmla="*/ 1751 h 1751"/>
                <a:gd name="T74" fmla="*/ 718 w 1750"/>
                <a:gd name="T75" fmla="*/ 1737 h 1751"/>
                <a:gd name="T76" fmla="*/ 570 w 1750"/>
                <a:gd name="T77" fmla="*/ 1696 h 1751"/>
                <a:gd name="T78" fmla="*/ 433 w 1750"/>
                <a:gd name="T79" fmla="*/ 1632 h 1751"/>
                <a:gd name="T80" fmla="*/ 312 w 1750"/>
                <a:gd name="T81" fmla="*/ 1546 h 1751"/>
                <a:gd name="T82" fmla="*/ 206 w 1750"/>
                <a:gd name="T83" fmla="*/ 1440 h 1751"/>
                <a:gd name="T84" fmla="*/ 120 w 1750"/>
                <a:gd name="T85" fmla="*/ 1318 h 1751"/>
                <a:gd name="T86" fmla="*/ 55 w 1750"/>
                <a:gd name="T87" fmla="*/ 1181 h 1751"/>
                <a:gd name="T88" fmla="*/ 14 w 1750"/>
                <a:gd name="T89" fmla="*/ 1033 h 1751"/>
                <a:gd name="T90" fmla="*/ 0 w 1750"/>
                <a:gd name="T91" fmla="*/ 876 h 1751"/>
                <a:gd name="T92" fmla="*/ 14 w 1750"/>
                <a:gd name="T93" fmla="*/ 718 h 1751"/>
                <a:gd name="T94" fmla="*/ 55 w 1750"/>
                <a:gd name="T95" fmla="*/ 571 h 1751"/>
                <a:gd name="T96" fmla="*/ 120 w 1750"/>
                <a:gd name="T97" fmla="*/ 434 h 1751"/>
                <a:gd name="T98" fmla="*/ 206 w 1750"/>
                <a:gd name="T99" fmla="*/ 311 h 1751"/>
                <a:gd name="T100" fmla="*/ 312 w 1750"/>
                <a:gd name="T101" fmla="*/ 207 h 1751"/>
                <a:gd name="T102" fmla="*/ 433 w 1750"/>
                <a:gd name="T103" fmla="*/ 120 h 1751"/>
                <a:gd name="T104" fmla="*/ 570 w 1750"/>
                <a:gd name="T105" fmla="*/ 55 h 1751"/>
                <a:gd name="T106" fmla="*/ 718 w 1750"/>
                <a:gd name="T107" fmla="*/ 15 h 1751"/>
                <a:gd name="T108" fmla="*/ 875 w 1750"/>
                <a:gd name="T109" fmla="*/ 0 h 17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750" h="1751">
                  <a:moveTo>
                    <a:pt x="875" y="0"/>
                  </a:moveTo>
                  <a:lnTo>
                    <a:pt x="954" y="4"/>
                  </a:lnTo>
                  <a:lnTo>
                    <a:pt x="1030" y="15"/>
                  </a:lnTo>
                  <a:lnTo>
                    <a:pt x="1104" y="31"/>
                  </a:lnTo>
                  <a:lnTo>
                    <a:pt x="1176" y="54"/>
                  </a:lnTo>
                  <a:lnTo>
                    <a:pt x="1245" y="83"/>
                  </a:lnTo>
                  <a:lnTo>
                    <a:pt x="1238" y="90"/>
                  </a:lnTo>
                  <a:lnTo>
                    <a:pt x="910" y="418"/>
                  </a:lnTo>
                  <a:lnTo>
                    <a:pt x="875" y="417"/>
                  </a:lnTo>
                  <a:lnTo>
                    <a:pt x="817" y="421"/>
                  </a:lnTo>
                  <a:lnTo>
                    <a:pt x="762" y="431"/>
                  </a:lnTo>
                  <a:lnTo>
                    <a:pt x="709" y="448"/>
                  </a:lnTo>
                  <a:lnTo>
                    <a:pt x="659" y="471"/>
                  </a:lnTo>
                  <a:lnTo>
                    <a:pt x="613" y="499"/>
                  </a:lnTo>
                  <a:lnTo>
                    <a:pt x="570" y="532"/>
                  </a:lnTo>
                  <a:lnTo>
                    <a:pt x="532" y="571"/>
                  </a:lnTo>
                  <a:lnTo>
                    <a:pt x="498" y="614"/>
                  </a:lnTo>
                  <a:lnTo>
                    <a:pt x="469" y="661"/>
                  </a:lnTo>
                  <a:lnTo>
                    <a:pt x="446" y="710"/>
                  </a:lnTo>
                  <a:lnTo>
                    <a:pt x="430" y="763"/>
                  </a:lnTo>
                  <a:lnTo>
                    <a:pt x="420" y="818"/>
                  </a:lnTo>
                  <a:lnTo>
                    <a:pt x="416" y="876"/>
                  </a:lnTo>
                  <a:lnTo>
                    <a:pt x="420" y="933"/>
                  </a:lnTo>
                  <a:lnTo>
                    <a:pt x="430" y="989"/>
                  </a:lnTo>
                  <a:lnTo>
                    <a:pt x="446" y="1043"/>
                  </a:lnTo>
                  <a:lnTo>
                    <a:pt x="469" y="1092"/>
                  </a:lnTo>
                  <a:lnTo>
                    <a:pt x="498" y="1139"/>
                  </a:lnTo>
                  <a:lnTo>
                    <a:pt x="532" y="1181"/>
                  </a:lnTo>
                  <a:lnTo>
                    <a:pt x="570" y="1219"/>
                  </a:lnTo>
                  <a:lnTo>
                    <a:pt x="612" y="1253"/>
                  </a:lnTo>
                  <a:lnTo>
                    <a:pt x="659" y="1282"/>
                  </a:lnTo>
                  <a:lnTo>
                    <a:pt x="708" y="1304"/>
                  </a:lnTo>
                  <a:lnTo>
                    <a:pt x="762" y="1321"/>
                  </a:lnTo>
                  <a:lnTo>
                    <a:pt x="817" y="1332"/>
                  </a:lnTo>
                  <a:lnTo>
                    <a:pt x="875" y="1336"/>
                  </a:lnTo>
                  <a:lnTo>
                    <a:pt x="933" y="1332"/>
                  </a:lnTo>
                  <a:lnTo>
                    <a:pt x="988" y="1321"/>
                  </a:lnTo>
                  <a:lnTo>
                    <a:pt x="1041" y="1304"/>
                  </a:lnTo>
                  <a:lnTo>
                    <a:pt x="1091" y="1282"/>
                  </a:lnTo>
                  <a:lnTo>
                    <a:pt x="1137" y="1253"/>
                  </a:lnTo>
                  <a:lnTo>
                    <a:pt x="1180" y="1219"/>
                  </a:lnTo>
                  <a:lnTo>
                    <a:pt x="1218" y="1181"/>
                  </a:lnTo>
                  <a:lnTo>
                    <a:pt x="1252" y="1139"/>
                  </a:lnTo>
                  <a:lnTo>
                    <a:pt x="1281" y="1092"/>
                  </a:lnTo>
                  <a:lnTo>
                    <a:pt x="1304" y="1043"/>
                  </a:lnTo>
                  <a:lnTo>
                    <a:pt x="1321" y="989"/>
                  </a:lnTo>
                  <a:lnTo>
                    <a:pt x="1330" y="933"/>
                  </a:lnTo>
                  <a:lnTo>
                    <a:pt x="1334" y="876"/>
                  </a:lnTo>
                  <a:lnTo>
                    <a:pt x="1333" y="841"/>
                  </a:lnTo>
                  <a:lnTo>
                    <a:pt x="1662" y="513"/>
                  </a:lnTo>
                  <a:lnTo>
                    <a:pt x="1668" y="506"/>
                  </a:lnTo>
                  <a:lnTo>
                    <a:pt x="1696" y="575"/>
                  </a:lnTo>
                  <a:lnTo>
                    <a:pt x="1720" y="646"/>
                  </a:lnTo>
                  <a:lnTo>
                    <a:pt x="1736" y="721"/>
                  </a:lnTo>
                  <a:lnTo>
                    <a:pt x="1747" y="798"/>
                  </a:lnTo>
                  <a:lnTo>
                    <a:pt x="1750" y="876"/>
                  </a:lnTo>
                  <a:lnTo>
                    <a:pt x="1747" y="956"/>
                  </a:lnTo>
                  <a:lnTo>
                    <a:pt x="1736" y="1033"/>
                  </a:lnTo>
                  <a:lnTo>
                    <a:pt x="1719" y="1109"/>
                  </a:lnTo>
                  <a:lnTo>
                    <a:pt x="1695" y="1182"/>
                  </a:lnTo>
                  <a:lnTo>
                    <a:pt x="1666" y="1252"/>
                  </a:lnTo>
                  <a:lnTo>
                    <a:pt x="1630" y="1318"/>
                  </a:lnTo>
                  <a:lnTo>
                    <a:pt x="1591" y="1381"/>
                  </a:lnTo>
                  <a:lnTo>
                    <a:pt x="1545" y="1440"/>
                  </a:lnTo>
                  <a:lnTo>
                    <a:pt x="1493" y="1495"/>
                  </a:lnTo>
                  <a:lnTo>
                    <a:pt x="1439" y="1546"/>
                  </a:lnTo>
                  <a:lnTo>
                    <a:pt x="1379" y="1591"/>
                  </a:lnTo>
                  <a:lnTo>
                    <a:pt x="1317" y="1632"/>
                  </a:lnTo>
                  <a:lnTo>
                    <a:pt x="1251" y="1667"/>
                  </a:lnTo>
                  <a:lnTo>
                    <a:pt x="1180" y="1697"/>
                  </a:lnTo>
                  <a:lnTo>
                    <a:pt x="1108" y="1720"/>
                  </a:lnTo>
                  <a:lnTo>
                    <a:pt x="1032" y="1737"/>
                  </a:lnTo>
                  <a:lnTo>
                    <a:pt x="954" y="1748"/>
                  </a:lnTo>
                  <a:lnTo>
                    <a:pt x="875" y="1751"/>
                  </a:lnTo>
                  <a:lnTo>
                    <a:pt x="796" y="1748"/>
                  </a:lnTo>
                  <a:lnTo>
                    <a:pt x="718" y="1737"/>
                  </a:lnTo>
                  <a:lnTo>
                    <a:pt x="642" y="1720"/>
                  </a:lnTo>
                  <a:lnTo>
                    <a:pt x="570" y="1696"/>
                  </a:lnTo>
                  <a:lnTo>
                    <a:pt x="500" y="1667"/>
                  </a:lnTo>
                  <a:lnTo>
                    <a:pt x="433" y="1632"/>
                  </a:lnTo>
                  <a:lnTo>
                    <a:pt x="371" y="1591"/>
                  </a:lnTo>
                  <a:lnTo>
                    <a:pt x="312" y="1546"/>
                  </a:lnTo>
                  <a:lnTo>
                    <a:pt x="257" y="1495"/>
                  </a:lnTo>
                  <a:lnTo>
                    <a:pt x="206" y="1440"/>
                  </a:lnTo>
                  <a:lnTo>
                    <a:pt x="161" y="1380"/>
                  </a:lnTo>
                  <a:lnTo>
                    <a:pt x="120" y="1318"/>
                  </a:lnTo>
                  <a:lnTo>
                    <a:pt x="85" y="1252"/>
                  </a:lnTo>
                  <a:lnTo>
                    <a:pt x="55" y="1181"/>
                  </a:lnTo>
                  <a:lnTo>
                    <a:pt x="31" y="1109"/>
                  </a:lnTo>
                  <a:lnTo>
                    <a:pt x="14" y="1033"/>
                  </a:lnTo>
                  <a:lnTo>
                    <a:pt x="3" y="955"/>
                  </a:lnTo>
                  <a:lnTo>
                    <a:pt x="0" y="876"/>
                  </a:lnTo>
                  <a:lnTo>
                    <a:pt x="3" y="796"/>
                  </a:lnTo>
                  <a:lnTo>
                    <a:pt x="14" y="718"/>
                  </a:lnTo>
                  <a:lnTo>
                    <a:pt x="31" y="643"/>
                  </a:lnTo>
                  <a:lnTo>
                    <a:pt x="55" y="571"/>
                  </a:lnTo>
                  <a:lnTo>
                    <a:pt x="85" y="501"/>
                  </a:lnTo>
                  <a:lnTo>
                    <a:pt x="120" y="434"/>
                  </a:lnTo>
                  <a:lnTo>
                    <a:pt x="161" y="371"/>
                  </a:lnTo>
                  <a:lnTo>
                    <a:pt x="206" y="311"/>
                  </a:lnTo>
                  <a:lnTo>
                    <a:pt x="257" y="257"/>
                  </a:lnTo>
                  <a:lnTo>
                    <a:pt x="312" y="207"/>
                  </a:lnTo>
                  <a:lnTo>
                    <a:pt x="371" y="161"/>
                  </a:lnTo>
                  <a:lnTo>
                    <a:pt x="433" y="120"/>
                  </a:lnTo>
                  <a:lnTo>
                    <a:pt x="500" y="84"/>
                  </a:lnTo>
                  <a:lnTo>
                    <a:pt x="570" y="55"/>
                  </a:lnTo>
                  <a:lnTo>
                    <a:pt x="642" y="31"/>
                  </a:lnTo>
                  <a:lnTo>
                    <a:pt x="718" y="15"/>
                  </a:lnTo>
                  <a:lnTo>
                    <a:pt x="796" y="4"/>
                  </a:lnTo>
                  <a:lnTo>
                    <a:pt x="87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0" name="Freeform 127">
              <a:extLst>
                <a:ext uri="{FF2B5EF4-FFF2-40B4-BE49-F238E27FC236}">
                  <a16:creationId xmlns:a16="http://schemas.microsoft.com/office/drawing/2014/main" id="{CE8BD0CE-3EFF-1FE5-0981-5C973242A6CC}"/>
                </a:ext>
              </a:extLst>
            </p:cNvPr>
            <p:cNvSpPr>
              <a:spLocks/>
            </p:cNvSpPr>
            <p:nvPr/>
          </p:nvSpPr>
          <p:spPr bwMode="auto">
            <a:xfrm>
              <a:off x="-1349375" y="3246438"/>
              <a:ext cx="1139825" cy="1146175"/>
            </a:xfrm>
            <a:custGeom>
              <a:avLst/>
              <a:gdLst>
                <a:gd name="T0" fmla="*/ 1509 w 2153"/>
                <a:gd name="T1" fmla="*/ 1 h 2166"/>
                <a:gd name="T2" fmla="*/ 1530 w 2153"/>
                <a:gd name="T3" fmla="*/ 14 h 2166"/>
                <a:gd name="T4" fmla="*/ 1539 w 2153"/>
                <a:gd name="T5" fmla="*/ 37 h 2166"/>
                <a:gd name="T6" fmla="*/ 1685 w 2153"/>
                <a:gd name="T7" fmla="*/ 239 h 2166"/>
                <a:gd name="T8" fmla="*/ 1726 w 2153"/>
                <a:gd name="T9" fmla="*/ 211 h 2166"/>
                <a:gd name="T10" fmla="*/ 1771 w 2153"/>
                <a:gd name="T11" fmla="*/ 203 h 2166"/>
                <a:gd name="T12" fmla="*/ 1818 w 2153"/>
                <a:gd name="T13" fmla="*/ 211 h 2166"/>
                <a:gd name="T14" fmla="*/ 1859 w 2153"/>
                <a:gd name="T15" fmla="*/ 239 h 2166"/>
                <a:gd name="T16" fmla="*/ 1949 w 2153"/>
                <a:gd name="T17" fmla="*/ 333 h 2166"/>
                <a:gd name="T18" fmla="*/ 1967 w 2153"/>
                <a:gd name="T19" fmla="*/ 385 h 2166"/>
                <a:gd name="T20" fmla="*/ 1961 w 2153"/>
                <a:gd name="T21" fmla="*/ 438 h 2166"/>
                <a:gd name="T22" fmla="*/ 1931 w 2153"/>
                <a:gd name="T23" fmla="*/ 486 h 2166"/>
                <a:gd name="T24" fmla="*/ 2115 w 2153"/>
                <a:gd name="T25" fmla="*/ 613 h 2166"/>
                <a:gd name="T26" fmla="*/ 2140 w 2153"/>
                <a:gd name="T27" fmla="*/ 624 h 2166"/>
                <a:gd name="T28" fmla="*/ 2152 w 2153"/>
                <a:gd name="T29" fmla="*/ 647 h 2166"/>
                <a:gd name="T30" fmla="*/ 2149 w 2153"/>
                <a:gd name="T31" fmla="*/ 672 h 2166"/>
                <a:gd name="T32" fmla="*/ 1666 w 2153"/>
                <a:gd name="T33" fmla="*/ 1158 h 2166"/>
                <a:gd name="T34" fmla="*/ 1613 w 2153"/>
                <a:gd name="T35" fmla="*/ 1197 h 2166"/>
                <a:gd name="T36" fmla="*/ 1551 w 2153"/>
                <a:gd name="T37" fmla="*/ 1216 h 2166"/>
                <a:gd name="T38" fmla="*/ 1512 w 2153"/>
                <a:gd name="T39" fmla="*/ 1219 h 2166"/>
                <a:gd name="T40" fmla="*/ 1491 w 2153"/>
                <a:gd name="T41" fmla="*/ 1217 h 2166"/>
                <a:gd name="T42" fmla="*/ 286 w 2153"/>
                <a:gd name="T43" fmla="*/ 2131 h 2166"/>
                <a:gd name="T44" fmla="*/ 244 w 2153"/>
                <a:gd name="T45" fmla="*/ 2156 h 2166"/>
                <a:gd name="T46" fmla="*/ 108 w 2153"/>
                <a:gd name="T47" fmla="*/ 2166 h 2166"/>
                <a:gd name="T48" fmla="*/ 78 w 2153"/>
                <a:gd name="T49" fmla="*/ 2164 h 2166"/>
                <a:gd name="T50" fmla="*/ 35 w 2153"/>
                <a:gd name="T51" fmla="*/ 2142 h 2166"/>
                <a:gd name="T52" fmla="*/ 7 w 2153"/>
                <a:gd name="T53" fmla="*/ 2104 h 2166"/>
                <a:gd name="T54" fmla="*/ 0 w 2153"/>
                <a:gd name="T55" fmla="*/ 2054 h 2166"/>
                <a:gd name="T56" fmla="*/ 12 w 2153"/>
                <a:gd name="T57" fmla="*/ 1926 h 2166"/>
                <a:gd name="T58" fmla="*/ 37 w 2153"/>
                <a:gd name="T59" fmla="*/ 1885 h 2166"/>
                <a:gd name="T60" fmla="*/ 470 w 2153"/>
                <a:gd name="T61" fmla="*/ 1453 h 2166"/>
                <a:gd name="T62" fmla="*/ 785 w 2153"/>
                <a:gd name="T63" fmla="*/ 1137 h 2166"/>
                <a:gd name="T64" fmla="*/ 934 w 2153"/>
                <a:gd name="T65" fmla="*/ 667 h 2166"/>
                <a:gd name="T66" fmla="*/ 934 w 2153"/>
                <a:gd name="T67" fmla="*/ 613 h 2166"/>
                <a:gd name="T68" fmla="*/ 952 w 2153"/>
                <a:gd name="T69" fmla="*/ 545 h 2166"/>
                <a:gd name="T70" fmla="*/ 994 w 2153"/>
                <a:gd name="T71" fmla="*/ 486 h 2166"/>
                <a:gd name="T72" fmla="*/ 1478 w 2153"/>
                <a:gd name="T73" fmla="*/ 4 h 2166"/>
                <a:gd name="T74" fmla="*/ 1497 w 2153"/>
                <a:gd name="T75" fmla="*/ 0 h 2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153" h="2166">
                  <a:moveTo>
                    <a:pt x="1497" y="0"/>
                  </a:moveTo>
                  <a:lnTo>
                    <a:pt x="1509" y="1"/>
                  </a:lnTo>
                  <a:lnTo>
                    <a:pt x="1520" y="6"/>
                  </a:lnTo>
                  <a:lnTo>
                    <a:pt x="1530" y="14"/>
                  </a:lnTo>
                  <a:lnTo>
                    <a:pt x="1536" y="25"/>
                  </a:lnTo>
                  <a:lnTo>
                    <a:pt x="1539" y="37"/>
                  </a:lnTo>
                  <a:lnTo>
                    <a:pt x="1565" y="359"/>
                  </a:lnTo>
                  <a:lnTo>
                    <a:pt x="1685" y="239"/>
                  </a:lnTo>
                  <a:lnTo>
                    <a:pt x="1704" y="222"/>
                  </a:lnTo>
                  <a:lnTo>
                    <a:pt x="1726" y="211"/>
                  </a:lnTo>
                  <a:lnTo>
                    <a:pt x="1748" y="204"/>
                  </a:lnTo>
                  <a:lnTo>
                    <a:pt x="1771" y="203"/>
                  </a:lnTo>
                  <a:lnTo>
                    <a:pt x="1795" y="204"/>
                  </a:lnTo>
                  <a:lnTo>
                    <a:pt x="1818" y="211"/>
                  </a:lnTo>
                  <a:lnTo>
                    <a:pt x="1840" y="222"/>
                  </a:lnTo>
                  <a:lnTo>
                    <a:pt x="1859" y="239"/>
                  </a:lnTo>
                  <a:lnTo>
                    <a:pt x="1931" y="312"/>
                  </a:lnTo>
                  <a:lnTo>
                    <a:pt x="1949" y="333"/>
                  </a:lnTo>
                  <a:lnTo>
                    <a:pt x="1961" y="359"/>
                  </a:lnTo>
                  <a:lnTo>
                    <a:pt x="1967" y="385"/>
                  </a:lnTo>
                  <a:lnTo>
                    <a:pt x="1967" y="412"/>
                  </a:lnTo>
                  <a:lnTo>
                    <a:pt x="1961" y="438"/>
                  </a:lnTo>
                  <a:lnTo>
                    <a:pt x="1949" y="463"/>
                  </a:lnTo>
                  <a:lnTo>
                    <a:pt x="1931" y="486"/>
                  </a:lnTo>
                  <a:lnTo>
                    <a:pt x="1826" y="590"/>
                  </a:lnTo>
                  <a:lnTo>
                    <a:pt x="2115" y="613"/>
                  </a:lnTo>
                  <a:lnTo>
                    <a:pt x="2128" y="617"/>
                  </a:lnTo>
                  <a:lnTo>
                    <a:pt x="2140" y="624"/>
                  </a:lnTo>
                  <a:lnTo>
                    <a:pt x="2147" y="634"/>
                  </a:lnTo>
                  <a:lnTo>
                    <a:pt x="2152" y="647"/>
                  </a:lnTo>
                  <a:lnTo>
                    <a:pt x="2153" y="659"/>
                  </a:lnTo>
                  <a:lnTo>
                    <a:pt x="2149" y="672"/>
                  </a:lnTo>
                  <a:lnTo>
                    <a:pt x="2141" y="684"/>
                  </a:lnTo>
                  <a:lnTo>
                    <a:pt x="1666" y="1158"/>
                  </a:lnTo>
                  <a:lnTo>
                    <a:pt x="1640" y="1180"/>
                  </a:lnTo>
                  <a:lnTo>
                    <a:pt x="1613" y="1197"/>
                  </a:lnTo>
                  <a:lnTo>
                    <a:pt x="1583" y="1209"/>
                  </a:lnTo>
                  <a:lnTo>
                    <a:pt x="1551" y="1216"/>
                  </a:lnTo>
                  <a:lnTo>
                    <a:pt x="1519" y="1220"/>
                  </a:lnTo>
                  <a:lnTo>
                    <a:pt x="1512" y="1219"/>
                  </a:lnTo>
                  <a:lnTo>
                    <a:pt x="1503" y="1219"/>
                  </a:lnTo>
                  <a:lnTo>
                    <a:pt x="1491" y="1217"/>
                  </a:lnTo>
                  <a:lnTo>
                    <a:pt x="1220" y="1197"/>
                  </a:lnTo>
                  <a:lnTo>
                    <a:pt x="286" y="2131"/>
                  </a:lnTo>
                  <a:lnTo>
                    <a:pt x="267" y="2147"/>
                  </a:lnTo>
                  <a:lnTo>
                    <a:pt x="244" y="2156"/>
                  </a:lnTo>
                  <a:lnTo>
                    <a:pt x="219" y="2161"/>
                  </a:lnTo>
                  <a:lnTo>
                    <a:pt x="108" y="2166"/>
                  </a:lnTo>
                  <a:lnTo>
                    <a:pt x="103" y="2166"/>
                  </a:lnTo>
                  <a:lnTo>
                    <a:pt x="78" y="2164"/>
                  </a:lnTo>
                  <a:lnTo>
                    <a:pt x="55" y="2155"/>
                  </a:lnTo>
                  <a:lnTo>
                    <a:pt x="35" y="2142"/>
                  </a:lnTo>
                  <a:lnTo>
                    <a:pt x="19" y="2124"/>
                  </a:lnTo>
                  <a:lnTo>
                    <a:pt x="7" y="2104"/>
                  </a:lnTo>
                  <a:lnTo>
                    <a:pt x="0" y="2080"/>
                  </a:lnTo>
                  <a:lnTo>
                    <a:pt x="0" y="2054"/>
                  </a:lnTo>
                  <a:lnTo>
                    <a:pt x="8" y="1950"/>
                  </a:lnTo>
                  <a:lnTo>
                    <a:pt x="12" y="1926"/>
                  </a:lnTo>
                  <a:lnTo>
                    <a:pt x="23" y="1904"/>
                  </a:lnTo>
                  <a:lnTo>
                    <a:pt x="37" y="1885"/>
                  </a:lnTo>
                  <a:lnTo>
                    <a:pt x="171" y="1753"/>
                  </a:lnTo>
                  <a:lnTo>
                    <a:pt x="470" y="1453"/>
                  </a:lnTo>
                  <a:lnTo>
                    <a:pt x="477" y="1447"/>
                  </a:lnTo>
                  <a:lnTo>
                    <a:pt x="785" y="1137"/>
                  </a:lnTo>
                  <a:lnTo>
                    <a:pt x="957" y="965"/>
                  </a:lnTo>
                  <a:lnTo>
                    <a:pt x="934" y="667"/>
                  </a:lnTo>
                  <a:lnTo>
                    <a:pt x="933" y="649"/>
                  </a:lnTo>
                  <a:lnTo>
                    <a:pt x="934" y="613"/>
                  </a:lnTo>
                  <a:lnTo>
                    <a:pt x="940" y="578"/>
                  </a:lnTo>
                  <a:lnTo>
                    <a:pt x="952" y="545"/>
                  </a:lnTo>
                  <a:lnTo>
                    <a:pt x="970" y="514"/>
                  </a:lnTo>
                  <a:lnTo>
                    <a:pt x="994" y="486"/>
                  </a:lnTo>
                  <a:lnTo>
                    <a:pt x="1469" y="12"/>
                  </a:lnTo>
                  <a:lnTo>
                    <a:pt x="1478" y="4"/>
                  </a:lnTo>
                  <a:lnTo>
                    <a:pt x="1488" y="1"/>
                  </a:lnTo>
                  <a:lnTo>
                    <a:pt x="149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41" name="Freeform 63">
            <a:extLst>
              <a:ext uri="{FF2B5EF4-FFF2-40B4-BE49-F238E27FC236}">
                <a16:creationId xmlns:a16="http://schemas.microsoft.com/office/drawing/2014/main" id="{97964930-2667-BED6-B275-4348DCCA636F}"/>
              </a:ext>
            </a:extLst>
          </p:cNvPr>
          <p:cNvSpPr>
            <a:spLocks noEditPoints="1"/>
          </p:cNvSpPr>
          <p:nvPr/>
        </p:nvSpPr>
        <p:spPr bwMode="auto">
          <a:xfrm>
            <a:off x="2960304" y="2510030"/>
            <a:ext cx="708659" cy="563078"/>
          </a:xfrm>
          <a:custGeom>
            <a:avLst/>
            <a:gdLst>
              <a:gd name="T0" fmla="*/ 3526 w 3526"/>
              <a:gd name="T1" fmla="*/ 2803 h 2803"/>
              <a:gd name="T2" fmla="*/ 0 w 3526"/>
              <a:gd name="T3" fmla="*/ 1227 h 2803"/>
              <a:gd name="T4" fmla="*/ 69 w 3526"/>
              <a:gd name="T5" fmla="*/ 1291 h 2803"/>
              <a:gd name="T6" fmla="*/ 150 w 3526"/>
              <a:gd name="T7" fmla="*/ 1340 h 2803"/>
              <a:gd name="T8" fmla="*/ 241 w 3526"/>
              <a:gd name="T9" fmla="*/ 1372 h 2803"/>
              <a:gd name="T10" fmla="*/ 341 w 3526"/>
              <a:gd name="T11" fmla="*/ 1382 h 2803"/>
              <a:gd name="T12" fmla="*/ 513 w 3526"/>
              <a:gd name="T13" fmla="*/ 1663 h 2803"/>
              <a:gd name="T14" fmla="*/ 921 w 3526"/>
              <a:gd name="T15" fmla="*/ 1382 h 2803"/>
              <a:gd name="T16" fmla="*/ 2494 w 3526"/>
              <a:gd name="T17" fmla="*/ 1663 h 2803"/>
              <a:gd name="T18" fmla="*/ 2900 w 3526"/>
              <a:gd name="T19" fmla="*/ 1382 h 2803"/>
              <a:gd name="T20" fmla="*/ 3223 w 3526"/>
              <a:gd name="T21" fmla="*/ 1379 h 2803"/>
              <a:gd name="T22" fmla="*/ 3323 w 3526"/>
              <a:gd name="T23" fmla="*/ 1355 h 2803"/>
              <a:gd name="T24" fmla="*/ 3414 w 3526"/>
              <a:gd name="T25" fmla="*/ 1309 h 2803"/>
              <a:gd name="T26" fmla="*/ 3492 w 3526"/>
              <a:gd name="T27" fmla="*/ 1245 h 2803"/>
              <a:gd name="T28" fmla="*/ 1317 w 3526"/>
              <a:gd name="T29" fmla="*/ 133 h 2803"/>
              <a:gd name="T30" fmla="*/ 2217 w 3526"/>
              <a:gd name="T31" fmla="*/ 350 h 2803"/>
              <a:gd name="T32" fmla="*/ 1317 w 3526"/>
              <a:gd name="T33" fmla="*/ 133 h 2803"/>
              <a:gd name="T34" fmla="*/ 2284 w 3526"/>
              <a:gd name="T35" fmla="*/ 0 h 2803"/>
              <a:gd name="T36" fmla="*/ 2317 w 3526"/>
              <a:gd name="T37" fmla="*/ 9 h 2803"/>
              <a:gd name="T38" fmla="*/ 2341 w 3526"/>
              <a:gd name="T39" fmla="*/ 32 h 2803"/>
              <a:gd name="T40" fmla="*/ 2350 w 3526"/>
              <a:gd name="T41" fmla="*/ 67 h 2803"/>
              <a:gd name="T42" fmla="*/ 3526 w 3526"/>
              <a:gd name="T43" fmla="*/ 350 h 2803"/>
              <a:gd name="T44" fmla="*/ 3514 w 3526"/>
              <a:gd name="T45" fmla="*/ 1041 h 2803"/>
              <a:gd name="T46" fmla="*/ 3476 w 3526"/>
              <a:gd name="T47" fmla="*/ 1123 h 2803"/>
              <a:gd name="T48" fmla="*/ 3420 w 3526"/>
              <a:gd name="T49" fmla="*/ 1193 h 2803"/>
              <a:gd name="T50" fmla="*/ 3347 w 3526"/>
              <a:gd name="T51" fmla="*/ 1246 h 2803"/>
              <a:gd name="T52" fmla="*/ 3263 w 3526"/>
              <a:gd name="T53" fmla="*/ 1281 h 2803"/>
              <a:gd name="T54" fmla="*/ 3169 w 3526"/>
              <a:gd name="T55" fmla="*/ 1293 h 2803"/>
              <a:gd name="T56" fmla="*/ 2900 w 3526"/>
              <a:gd name="T57" fmla="*/ 1184 h 2803"/>
              <a:gd name="T58" fmla="*/ 2494 w 3526"/>
              <a:gd name="T59" fmla="*/ 1293 h 2803"/>
              <a:gd name="T60" fmla="*/ 921 w 3526"/>
              <a:gd name="T61" fmla="*/ 1184 h 2803"/>
              <a:gd name="T62" fmla="*/ 513 w 3526"/>
              <a:gd name="T63" fmla="*/ 1293 h 2803"/>
              <a:gd name="T64" fmla="*/ 294 w 3526"/>
              <a:gd name="T65" fmla="*/ 1291 h 2803"/>
              <a:gd name="T66" fmla="*/ 208 w 3526"/>
              <a:gd name="T67" fmla="*/ 1268 h 2803"/>
              <a:gd name="T68" fmla="*/ 131 w 3526"/>
              <a:gd name="T69" fmla="*/ 1226 h 2803"/>
              <a:gd name="T70" fmla="*/ 66 w 3526"/>
              <a:gd name="T71" fmla="*/ 1167 h 2803"/>
              <a:gd name="T72" fmla="*/ 17 w 3526"/>
              <a:gd name="T73" fmla="*/ 1094 h 2803"/>
              <a:gd name="T74" fmla="*/ 0 w 3526"/>
              <a:gd name="T75" fmla="*/ 350 h 2803"/>
              <a:gd name="T76" fmla="*/ 1182 w 3526"/>
              <a:gd name="T77" fmla="*/ 67 h 2803"/>
              <a:gd name="T78" fmla="*/ 1192 w 3526"/>
              <a:gd name="T79" fmla="*/ 32 h 2803"/>
              <a:gd name="T80" fmla="*/ 1216 w 3526"/>
              <a:gd name="T81" fmla="*/ 9 h 2803"/>
              <a:gd name="T82" fmla="*/ 1250 w 3526"/>
              <a:gd name="T83" fmla="*/ 0 h 28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3526" h="2803">
                <a:moveTo>
                  <a:pt x="3526" y="1207"/>
                </a:moveTo>
                <a:lnTo>
                  <a:pt x="3526" y="2803"/>
                </a:lnTo>
                <a:lnTo>
                  <a:pt x="0" y="2803"/>
                </a:lnTo>
                <a:lnTo>
                  <a:pt x="0" y="1227"/>
                </a:lnTo>
                <a:lnTo>
                  <a:pt x="32" y="1260"/>
                </a:lnTo>
                <a:lnTo>
                  <a:pt x="69" y="1291"/>
                </a:lnTo>
                <a:lnTo>
                  <a:pt x="108" y="1318"/>
                </a:lnTo>
                <a:lnTo>
                  <a:pt x="150" y="1340"/>
                </a:lnTo>
                <a:lnTo>
                  <a:pt x="195" y="1359"/>
                </a:lnTo>
                <a:lnTo>
                  <a:pt x="241" y="1372"/>
                </a:lnTo>
                <a:lnTo>
                  <a:pt x="290" y="1379"/>
                </a:lnTo>
                <a:lnTo>
                  <a:pt x="341" y="1382"/>
                </a:lnTo>
                <a:lnTo>
                  <a:pt x="513" y="1382"/>
                </a:lnTo>
                <a:lnTo>
                  <a:pt x="513" y="1663"/>
                </a:lnTo>
                <a:lnTo>
                  <a:pt x="921" y="1663"/>
                </a:lnTo>
                <a:lnTo>
                  <a:pt x="921" y="1382"/>
                </a:lnTo>
                <a:lnTo>
                  <a:pt x="2494" y="1382"/>
                </a:lnTo>
                <a:lnTo>
                  <a:pt x="2494" y="1663"/>
                </a:lnTo>
                <a:lnTo>
                  <a:pt x="2900" y="1663"/>
                </a:lnTo>
                <a:lnTo>
                  <a:pt x="2900" y="1382"/>
                </a:lnTo>
                <a:lnTo>
                  <a:pt x="3169" y="1382"/>
                </a:lnTo>
                <a:lnTo>
                  <a:pt x="3223" y="1379"/>
                </a:lnTo>
                <a:lnTo>
                  <a:pt x="3275" y="1371"/>
                </a:lnTo>
                <a:lnTo>
                  <a:pt x="3323" y="1355"/>
                </a:lnTo>
                <a:lnTo>
                  <a:pt x="3371" y="1335"/>
                </a:lnTo>
                <a:lnTo>
                  <a:pt x="3414" y="1309"/>
                </a:lnTo>
                <a:lnTo>
                  <a:pt x="3455" y="1280"/>
                </a:lnTo>
                <a:lnTo>
                  <a:pt x="3492" y="1245"/>
                </a:lnTo>
                <a:lnTo>
                  <a:pt x="3526" y="1207"/>
                </a:lnTo>
                <a:close/>
                <a:moveTo>
                  <a:pt x="1317" y="133"/>
                </a:moveTo>
                <a:lnTo>
                  <a:pt x="1317" y="350"/>
                </a:lnTo>
                <a:lnTo>
                  <a:pt x="2217" y="350"/>
                </a:lnTo>
                <a:lnTo>
                  <a:pt x="2217" y="133"/>
                </a:lnTo>
                <a:lnTo>
                  <a:pt x="1317" y="133"/>
                </a:lnTo>
                <a:close/>
                <a:moveTo>
                  <a:pt x="1250" y="0"/>
                </a:moveTo>
                <a:lnTo>
                  <a:pt x="2284" y="0"/>
                </a:lnTo>
                <a:lnTo>
                  <a:pt x="2301" y="2"/>
                </a:lnTo>
                <a:lnTo>
                  <a:pt x="2317" y="9"/>
                </a:lnTo>
                <a:lnTo>
                  <a:pt x="2330" y="19"/>
                </a:lnTo>
                <a:lnTo>
                  <a:pt x="2341" y="32"/>
                </a:lnTo>
                <a:lnTo>
                  <a:pt x="2348" y="49"/>
                </a:lnTo>
                <a:lnTo>
                  <a:pt x="2350" y="67"/>
                </a:lnTo>
                <a:lnTo>
                  <a:pt x="2350" y="350"/>
                </a:lnTo>
                <a:lnTo>
                  <a:pt x="3526" y="350"/>
                </a:lnTo>
                <a:lnTo>
                  <a:pt x="3526" y="995"/>
                </a:lnTo>
                <a:lnTo>
                  <a:pt x="3514" y="1041"/>
                </a:lnTo>
                <a:lnTo>
                  <a:pt x="3498" y="1083"/>
                </a:lnTo>
                <a:lnTo>
                  <a:pt x="3476" y="1123"/>
                </a:lnTo>
                <a:lnTo>
                  <a:pt x="3450" y="1160"/>
                </a:lnTo>
                <a:lnTo>
                  <a:pt x="3420" y="1193"/>
                </a:lnTo>
                <a:lnTo>
                  <a:pt x="3385" y="1221"/>
                </a:lnTo>
                <a:lnTo>
                  <a:pt x="3347" y="1246"/>
                </a:lnTo>
                <a:lnTo>
                  <a:pt x="3306" y="1267"/>
                </a:lnTo>
                <a:lnTo>
                  <a:pt x="3263" y="1281"/>
                </a:lnTo>
                <a:lnTo>
                  <a:pt x="3216" y="1291"/>
                </a:lnTo>
                <a:lnTo>
                  <a:pt x="3169" y="1293"/>
                </a:lnTo>
                <a:lnTo>
                  <a:pt x="2900" y="1293"/>
                </a:lnTo>
                <a:lnTo>
                  <a:pt x="2900" y="1184"/>
                </a:lnTo>
                <a:lnTo>
                  <a:pt x="2494" y="1184"/>
                </a:lnTo>
                <a:lnTo>
                  <a:pt x="2494" y="1293"/>
                </a:lnTo>
                <a:lnTo>
                  <a:pt x="921" y="1293"/>
                </a:lnTo>
                <a:lnTo>
                  <a:pt x="921" y="1184"/>
                </a:lnTo>
                <a:lnTo>
                  <a:pt x="513" y="1184"/>
                </a:lnTo>
                <a:lnTo>
                  <a:pt x="513" y="1293"/>
                </a:lnTo>
                <a:lnTo>
                  <a:pt x="341" y="1293"/>
                </a:lnTo>
                <a:lnTo>
                  <a:pt x="294" y="1291"/>
                </a:lnTo>
                <a:lnTo>
                  <a:pt x="250" y="1282"/>
                </a:lnTo>
                <a:lnTo>
                  <a:pt x="208" y="1268"/>
                </a:lnTo>
                <a:lnTo>
                  <a:pt x="168" y="1249"/>
                </a:lnTo>
                <a:lnTo>
                  <a:pt x="131" y="1226"/>
                </a:lnTo>
                <a:lnTo>
                  <a:pt x="96" y="1198"/>
                </a:lnTo>
                <a:lnTo>
                  <a:pt x="66" y="1167"/>
                </a:lnTo>
                <a:lnTo>
                  <a:pt x="40" y="1132"/>
                </a:lnTo>
                <a:lnTo>
                  <a:pt x="17" y="1094"/>
                </a:lnTo>
                <a:lnTo>
                  <a:pt x="0" y="1054"/>
                </a:lnTo>
                <a:lnTo>
                  <a:pt x="0" y="350"/>
                </a:lnTo>
                <a:lnTo>
                  <a:pt x="1182" y="350"/>
                </a:lnTo>
                <a:lnTo>
                  <a:pt x="1182" y="67"/>
                </a:lnTo>
                <a:lnTo>
                  <a:pt x="1185" y="49"/>
                </a:lnTo>
                <a:lnTo>
                  <a:pt x="1192" y="32"/>
                </a:lnTo>
                <a:lnTo>
                  <a:pt x="1202" y="19"/>
                </a:lnTo>
                <a:lnTo>
                  <a:pt x="1216" y="9"/>
                </a:lnTo>
                <a:lnTo>
                  <a:pt x="1232" y="2"/>
                </a:lnTo>
                <a:lnTo>
                  <a:pt x="1250" y="0"/>
                </a:lnTo>
                <a:close/>
              </a:path>
            </a:pathLst>
          </a:custGeom>
          <a:solidFill>
            <a:schemeClr val="bg1"/>
          </a:solidFill>
          <a:ln w="0">
            <a:no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a:p>
        </p:txBody>
      </p:sp>
      <p:grpSp>
        <p:nvGrpSpPr>
          <p:cNvPr id="42" name="Group 247">
            <a:extLst>
              <a:ext uri="{FF2B5EF4-FFF2-40B4-BE49-F238E27FC236}">
                <a16:creationId xmlns:a16="http://schemas.microsoft.com/office/drawing/2014/main" id="{6169018C-ECC2-C1B1-00A1-8AC372043405}"/>
              </a:ext>
            </a:extLst>
          </p:cNvPr>
          <p:cNvGrpSpPr/>
          <p:nvPr/>
        </p:nvGrpSpPr>
        <p:grpSpPr>
          <a:xfrm>
            <a:off x="3595142" y="469788"/>
            <a:ext cx="731857" cy="806590"/>
            <a:chOff x="-1206500" y="2587625"/>
            <a:chExt cx="1133475" cy="1247776"/>
          </a:xfrm>
          <a:solidFill>
            <a:schemeClr val="bg1"/>
          </a:solidFill>
          <a:effectLst>
            <a:innerShdw blurRad="63500" dist="50800" dir="2700000">
              <a:prstClr val="black">
                <a:alpha val="50000"/>
              </a:prstClr>
            </a:innerShdw>
          </a:effectLst>
        </p:grpSpPr>
        <p:sp>
          <p:nvSpPr>
            <p:cNvPr id="43" name="Freeform 68">
              <a:extLst>
                <a:ext uri="{FF2B5EF4-FFF2-40B4-BE49-F238E27FC236}">
                  <a16:creationId xmlns:a16="http://schemas.microsoft.com/office/drawing/2014/main" id="{C4427D15-38EC-022D-0529-5ABA83FC9167}"/>
                </a:ext>
              </a:extLst>
            </p:cNvPr>
            <p:cNvSpPr>
              <a:spLocks/>
            </p:cNvSpPr>
            <p:nvPr/>
          </p:nvSpPr>
          <p:spPr bwMode="auto">
            <a:xfrm>
              <a:off x="-1074738" y="2587625"/>
              <a:ext cx="268288" cy="268288"/>
            </a:xfrm>
            <a:custGeom>
              <a:avLst/>
              <a:gdLst>
                <a:gd name="T0" fmla="*/ 423 w 847"/>
                <a:gd name="T1" fmla="*/ 0 h 845"/>
                <a:gd name="T2" fmla="*/ 423 w 847"/>
                <a:gd name="T3" fmla="*/ 0 h 845"/>
                <a:gd name="T4" fmla="*/ 476 w 847"/>
                <a:gd name="T5" fmla="*/ 3 h 845"/>
                <a:gd name="T6" fmla="*/ 527 w 847"/>
                <a:gd name="T7" fmla="*/ 13 h 845"/>
                <a:gd name="T8" fmla="*/ 577 w 847"/>
                <a:gd name="T9" fmla="*/ 29 h 845"/>
                <a:gd name="T10" fmla="*/ 623 w 847"/>
                <a:gd name="T11" fmla="*/ 49 h 845"/>
                <a:gd name="T12" fmla="*/ 665 w 847"/>
                <a:gd name="T13" fmla="*/ 76 h 845"/>
                <a:gd name="T14" fmla="*/ 705 w 847"/>
                <a:gd name="T15" fmla="*/ 106 h 845"/>
                <a:gd name="T16" fmla="*/ 740 w 847"/>
                <a:gd name="T17" fmla="*/ 142 h 845"/>
                <a:gd name="T18" fmla="*/ 770 w 847"/>
                <a:gd name="T19" fmla="*/ 181 h 845"/>
                <a:gd name="T20" fmla="*/ 797 w 847"/>
                <a:gd name="T21" fmla="*/ 223 h 845"/>
                <a:gd name="T22" fmla="*/ 819 w 847"/>
                <a:gd name="T23" fmla="*/ 269 h 845"/>
                <a:gd name="T24" fmla="*/ 833 w 847"/>
                <a:gd name="T25" fmla="*/ 319 h 845"/>
                <a:gd name="T26" fmla="*/ 843 w 847"/>
                <a:gd name="T27" fmla="*/ 370 h 845"/>
                <a:gd name="T28" fmla="*/ 847 w 847"/>
                <a:gd name="T29" fmla="*/ 423 h 845"/>
                <a:gd name="T30" fmla="*/ 843 w 847"/>
                <a:gd name="T31" fmla="*/ 476 h 845"/>
                <a:gd name="T32" fmla="*/ 833 w 847"/>
                <a:gd name="T33" fmla="*/ 527 h 845"/>
                <a:gd name="T34" fmla="*/ 819 w 847"/>
                <a:gd name="T35" fmla="*/ 575 h 845"/>
                <a:gd name="T36" fmla="*/ 797 w 847"/>
                <a:gd name="T37" fmla="*/ 621 h 845"/>
                <a:gd name="T38" fmla="*/ 770 w 847"/>
                <a:gd name="T39" fmla="*/ 665 h 845"/>
                <a:gd name="T40" fmla="*/ 740 w 847"/>
                <a:gd name="T41" fmla="*/ 703 h 845"/>
                <a:gd name="T42" fmla="*/ 705 w 847"/>
                <a:gd name="T43" fmla="*/ 739 h 845"/>
                <a:gd name="T44" fmla="*/ 665 w 847"/>
                <a:gd name="T45" fmla="*/ 770 h 845"/>
                <a:gd name="T46" fmla="*/ 623 w 847"/>
                <a:gd name="T47" fmla="*/ 797 h 845"/>
                <a:gd name="T48" fmla="*/ 577 w 847"/>
                <a:gd name="T49" fmla="*/ 817 h 845"/>
                <a:gd name="T50" fmla="*/ 527 w 847"/>
                <a:gd name="T51" fmla="*/ 833 h 845"/>
                <a:gd name="T52" fmla="*/ 476 w 847"/>
                <a:gd name="T53" fmla="*/ 843 h 845"/>
                <a:gd name="T54" fmla="*/ 423 w 847"/>
                <a:gd name="T55" fmla="*/ 845 h 845"/>
                <a:gd name="T56" fmla="*/ 369 w 847"/>
                <a:gd name="T57" fmla="*/ 843 h 845"/>
                <a:gd name="T58" fmla="*/ 318 w 847"/>
                <a:gd name="T59" fmla="*/ 833 h 845"/>
                <a:gd name="T60" fmla="*/ 270 w 847"/>
                <a:gd name="T61" fmla="*/ 817 h 845"/>
                <a:gd name="T62" fmla="*/ 224 w 847"/>
                <a:gd name="T63" fmla="*/ 797 h 845"/>
                <a:gd name="T64" fmla="*/ 181 w 847"/>
                <a:gd name="T65" fmla="*/ 770 h 845"/>
                <a:gd name="T66" fmla="*/ 141 w 847"/>
                <a:gd name="T67" fmla="*/ 739 h 845"/>
                <a:gd name="T68" fmla="*/ 106 w 847"/>
                <a:gd name="T69" fmla="*/ 703 h 845"/>
                <a:gd name="T70" fmla="*/ 75 w 847"/>
                <a:gd name="T71" fmla="*/ 665 h 845"/>
                <a:gd name="T72" fmla="*/ 49 w 847"/>
                <a:gd name="T73" fmla="*/ 621 h 845"/>
                <a:gd name="T74" fmla="*/ 27 w 847"/>
                <a:gd name="T75" fmla="*/ 575 h 845"/>
                <a:gd name="T76" fmla="*/ 12 w 847"/>
                <a:gd name="T77" fmla="*/ 527 h 845"/>
                <a:gd name="T78" fmla="*/ 2 w 847"/>
                <a:gd name="T79" fmla="*/ 476 h 845"/>
                <a:gd name="T80" fmla="*/ 0 w 847"/>
                <a:gd name="T81" fmla="*/ 423 h 845"/>
                <a:gd name="T82" fmla="*/ 2 w 847"/>
                <a:gd name="T83" fmla="*/ 370 h 845"/>
                <a:gd name="T84" fmla="*/ 12 w 847"/>
                <a:gd name="T85" fmla="*/ 319 h 845"/>
                <a:gd name="T86" fmla="*/ 27 w 847"/>
                <a:gd name="T87" fmla="*/ 269 h 845"/>
                <a:gd name="T88" fmla="*/ 49 w 847"/>
                <a:gd name="T89" fmla="*/ 223 h 845"/>
                <a:gd name="T90" fmla="*/ 75 w 847"/>
                <a:gd name="T91" fmla="*/ 181 h 845"/>
                <a:gd name="T92" fmla="*/ 106 w 847"/>
                <a:gd name="T93" fmla="*/ 142 h 845"/>
                <a:gd name="T94" fmla="*/ 141 w 847"/>
                <a:gd name="T95" fmla="*/ 106 h 845"/>
                <a:gd name="T96" fmla="*/ 181 w 847"/>
                <a:gd name="T97" fmla="*/ 76 h 845"/>
                <a:gd name="T98" fmla="*/ 224 w 847"/>
                <a:gd name="T99" fmla="*/ 49 h 845"/>
                <a:gd name="T100" fmla="*/ 270 w 847"/>
                <a:gd name="T101" fmla="*/ 29 h 845"/>
                <a:gd name="T102" fmla="*/ 318 w 847"/>
                <a:gd name="T103" fmla="*/ 13 h 845"/>
                <a:gd name="T104" fmla="*/ 369 w 847"/>
                <a:gd name="T105" fmla="*/ 3 h 845"/>
                <a:gd name="T106" fmla="*/ 423 w 847"/>
                <a:gd name="T107" fmla="*/ 0 h 8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847" h="845">
                  <a:moveTo>
                    <a:pt x="423" y="0"/>
                  </a:moveTo>
                  <a:lnTo>
                    <a:pt x="423" y="0"/>
                  </a:lnTo>
                  <a:lnTo>
                    <a:pt x="476" y="3"/>
                  </a:lnTo>
                  <a:lnTo>
                    <a:pt x="527" y="13"/>
                  </a:lnTo>
                  <a:lnTo>
                    <a:pt x="577" y="29"/>
                  </a:lnTo>
                  <a:lnTo>
                    <a:pt x="623" y="49"/>
                  </a:lnTo>
                  <a:lnTo>
                    <a:pt x="665" y="76"/>
                  </a:lnTo>
                  <a:lnTo>
                    <a:pt x="705" y="106"/>
                  </a:lnTo>
                  <a:lnTo>
                    <a:pt x="740" y="142"/>
                  </a:lnTo>
                  <a:lnTo>
                    <a:pt x="770" y="181"/>
                  </a:lnTo>
                  <a:lnTo>
                    <a:pt x="797" y="223"/>
                  </a:lnTo>
                  <a:lnTo>
                    <a:pt x="819" y="269"/>
                  </a:lnTo>
                  <a:lnTo>
                    <a:pt x="833" y="319"/>
                  </a:lnTo>
                  <a:lnTo>
                    <a:pt x="843" y="370"/>
                  </a:lnTo>
                  <a:lnTo>
                    <a:pt x="847" y="423"/>
                  </a:lnTo>
                  <a:lnTo>
                    <a:pt x="843" y="476"/>
                  </a:lnTo>
                  <a:lnTo>
                    <a:pt x="833" y="527"/>
                  </a:lnTo>
                  <a:lnTo>
                    <a:pt x="819" y="575"/>
                  </a:lnTo>
                  <a:lnTo>
                    <a:pt x="797" y="621"/>
                  </a:lnTo>
                  <a:lnTo>
                    <a:pt x="770" y="665"/>
                  </a:lnTo>
                  <a:lnTo>
                    <a:pt x="740" y="703"/>
                  </a:lnTo>
                  <a:lnTo>
                    <a:pt x="705" y="739"/>
                  </a:lnTo>
                  <a:lnTo>
                    <a:pt x="665" y="770"/>
                  </a:lnTo>
                  <a:lnTo>
                    <a:pt x="623" y="797"/>
                  </a:lnTo>
                  <a:lnTo>
                    <a:pt x="577" y="817"/>
                  </a:lnTo>
                  <a:lnTo>
                    <a:pt x="527" y="833"/>
                  </a:lnTo>
                  <a:lnTo>
                    <a:pt x="476" y="843"/>
                  </a:lnTo>
                  <a:lnTo>
                    <a:pt x="423" y="845"/>
                  </a:lnTo>
                  <a:lnTo>
                    <a:pt x="369" y="843"/>
                  </a:lnTo>
                  <a:lnTo>
                    <a:pt x="318" y="833"/>
                  </a:lnTo>
                  <a:lnTo>
                    <a:pt x="270" y="817"/>
                  </a:lnTo>
                  <a:lnTo>
                    <a:pt x="224" y="797"/>
                  </a:lnTo>
                  <a:lnTo>
                    <a:pt x="181" y="770"/>
                  </a:lnTo>
                  <a:lnTo>
                    <a:pt x="141" y="739"/>
                  </a:lnTo>
                  <a:lnTo>
                    <a:pt x="106" y="703"/>
                  </a:lnTo>
                  <a:lnTo>
                    <a:pt x="75" y="665"/>
                  </a:lnTo>
                  <a:lnTo>
                    <a:pt x="49" y="621"/>
                  </a:lnTo>
                  <a:lnTo>
                    <a:pt x="27" y="575"/>
                  </a:lnTo>
                  <a:lnTo>
                    <a:pt x="12" y="527"/>
                  </a:lnTo>
                  <a:lnTo>
                    <a:pt x="2" y="476"/>
                  </a:lnTo>
                  <a:lnTo>
                    <a:pt x="0" y="423"/>
                  </a:lnTo>
                  <a:lnTo>
                    <a:pt x="2" y="370"/>
                  </a:lnTo>
                  <a:lnTo>
                    <a:pt x="12" y="319"/>
                  </a:lnTo>
                  <a:lnTo>
                    <a:pt x="27" y="269"/>
                  </a:lnTo>
                  <a:lnTo>
                    <a:pt x="49" y="223"/>
                  </a:lnTo>
                  <a:lnTo>
                    <a:pt x="75" y="181"/>
                  </a:lnTo>
                  <a:lnTo>
                    <a:pt x="106" y="142"/>
                  </a:lnTo>
                  <a:lnTo>
                    <a:pt x="141" y="106"/>
                  </a:lnTo>
                  <a:lnTo>
                    <a:pt x="181" y="76"/>
                  </a:lnTo>
                  <a:lnTo>
                    <a:pt x="224" y="49"/>
                  </a:lnTo>
                  <a:lnTo>
                    <a:pt x="270" y="29"/>
                  </a:lnTo>
                  <a:lnTo>
                    <a:pt x="318" y="13"/>
                  </a:lnTo>
                  <a:lnTo>
                    <a:pt x="369" y="3"/>
                  </a:lnTo>
                  <a:lnTo>
                    <a:pt x="4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4" name="Freeform 69">
              <a:extLst>
                <a:ext uri="{FF2B5EF4-FFF2-40B4-BE49-F238E27FC236}">
                  <a16:creationId xmlns:a16="http://schemas.microsoft.com/office/drawing/2014/main" id="{64EF6482-5882-34F1-94B8-DAF21680955A}"/>
                </a:ext>
              </a:extLst>
            </p:cNvPr>
            <p:cNvSpPr>
              <a:spLocks/>
            </p:cNvSpPr>
            <p:nvPr/>
          </p:nvSpPr>
          <p:spPr bwMode="auto">
            <a:xfrm>
              <a:off x="-630238" y="2587625"/>
              <a:ext cx="269875" cy="269875"/>
            </a:xfrm>
            <a:custGeom>
              <a:avLst/>
              <a:gdLst>
                <a:gd name="T0" fmla="*/ 424 w 848"/>
                <a:gd name="T1" fmla="*/ 0 h 846"/>
                <a:gd name="T2" fmla="*/ 477 w 848"/>
                <a:gd name="T3" fmla="*/ 3 h 846"/>
                <a:gd name="T4" fmla="*/ 528 w 848"/>
                <a:gd name="T5" fmla="*/ 13 h 846"/>
                <a:gd name="T6" fmla="*/ 577 w 848"/>
                <a:gd name="T7" fmla="*/ 29 h 846"/>
                <a:gd name="T8" fmla="*/ 623 w 848"/>
                <a:gd name="T9" fmla="*/ 49 h 846"/>
                <a:gd name="T10" fmla="*/ 666 w 848"/>
                <a:gd name="T11" fmla="*/ 76 h 846"/>
                <a:gd name="T12" fmla="*/ 705 w 848"/>
                <a:gd name="T13" fmla="*/ 107 h 846"/>
                <a:gd name="T14" fmla="*/ 740 w 848"/>
                <a:gd name="T15" fmla="*/ 142 h 846"/>
                <a:gd name="T16" fmla="*/ 772 w 848"/>
                <a:gd name="T17" fmla="*/ 181 h 846"/>
                <a:gd name="T18" fmla="*/ 798 w 848"/>
                <a:gd name="T19" fmla="*/ 225 h 846"/>
                <a:gd name="T20" fmla="*/ 819 w 848"/>
                <a:gd name="T21" fmla="*/ 271 h 846"/>
                <a:gd name="T22" fmla="*/ 835 w 848"/>
                <a:gd name="T23" fmla="*/ 319 h 846"/>
                <a:gd name="T24" fmla="*/ 844 w 848"/>
                <a:gd name="T25" fmla="*/ 370 h 846"/>
                <a:gd name="T26" fmla="*/ 848 w 848"/>
                <a:gd name="T27" fmla="*/ 423 h 846"/>
                <a:gd name="T28" fmla="*/ 844 w 848"/>
                <a:gd name="T29" fmla="*/ 476 h 846"/>
                <a:gd name="T30" fmla="*/ 835 w 848"/>
                <a:gd name="T31" fmla="*/ 527 h 846"/>
                <a:gd name="T32" fmla="*/ 819 w 848"/>
                <a:gd name="T33" fmla="*/ 575 h 846"/>
                <a:gd name="T34" fmla="*/ 798 w 848"/>
                <a:gd name="T35" fmla="*/ 621 h 846"/>
                <a:gd name="T36" fmla="*/ 772 w 848"/>
                <a:gd name="T37" fmla="*/ 665 h 846"/>
                <a:gd name="T38" fmla="*/ 740 w 848"/>
                <a:gd name="T39" fmla="*/ 703 h 846"/>
                <a:gd name="T40" fmla="*/ 705 w 848"/>
                <a:gd name="T41" fmla="*/ 739 h 846"/>
                <a:gd name="T42" fmla="*/ 666 w 848"/>
                <a:gd name="T43" fmla="*/ 770 h 846"/>
                <a:gd name="T44" fmla="*/ 623 w 848"/>
                <a:gd name="T45" fmla="*/ 797 h 846"/>
                <a:gd name="T46" fmla="*/ 577 w 848"/>
                <a:gd name="T47" fmla="*/ 817 h 846"/>
                <a:gd name="T48" fmla="*/ 528 w 848"/>
                <a:gd name="T49" fmla="*/ 833 h 846"/>
                <a:gd name="T50" fmla="*/ 477 w 848"/>
                <a:gd name="T51" fmla="*/ 843 h 846"/>
                <a:gd name="T52" fmla="*/ 424 w 848"/>
                <a:gd name="T53" fmla="*/ 846 h 846"/>
                <a:gd name="T54" fmla="*/ 370 w 848"/>
                <a:gd name="T55" fmla="*/ 843 h 846"/>
                <a:gd name="T56" fmla="*/ 320 w 848"/>
                <a:gd name="T57" fmla="*/ 833 h 846"/>
                <a:gd name="T58" fmla="*/ 271 w 848"/>
                <a:gd name="T59" fmla="*/ 817 h 846"/>
                <a:gd name="T60" fmla="*/ 225 w 848"/>
                <a:gd name="T61" fmla="*/ 797 h 846"/>
                <a:gd name="T62" fmla="*/ 181 w 848"/>
                <a:gd name="T63" fmla="*/ 770 h 846"/>
                <a:gd name="T64" fmla="*/ 143 w 848"/>
                <a:gd name="T65" fmla="*/ 739 h 846"/>
                <a:gd name="T66" fmla="*/ 107 w 848"/>
                <a:gd name="T67" fmla="*/ 703 h 846"/>
                <a:gd name="T68" fmla="*/ 76 w 848"/>
                <a:gd name="T69" fmla="*/ 665 h 846"/>
                <a:gd name="T70" fmla="*/ 49 w 848"/>
                <a:gd name="T71" fmla="*/ 621 h 846"/>
                <a:gd name="T72" fmla="*/ 29 w 848"/>
                <a:gd name="T73" fmla="*/ 575 h 846"/>
                <a:gd name="T74" fmla="*/ 13 w 848"/>
                <a:gd name="T75" fmla="*/ 527 h 846"/>
                <a:gd name="T76" fmla="*/ 3 w 848"/>
                <a:gd name="T77" fmla="*/ 476 h 846"/>
                <a:gd name="T78" fmla="*/ 0 w 848"/>
                <a:gd name="T79" fmla="*/ 423 h 846"/>
                <a:gd name="T80" fmla="*/ 3 w 848"/>
                <a:gd name="T81" fmla="*/ 370 h 846"/>
                <a:gd name="T82" fmla="*/ 13 w 848"/>
                <a:gd name="T83" fmla="*/ 319 h 846"/>
                <a:gd name="T84" fmla="*/ 29 w 848"/>
                <a:gd name="T85" fmla="*/ 271 h 846"/>
                <a:gd name="T86" fmla="*/ 49 w 848"/>
                <a:gd name="T87" fmla="*/ 225 h 846"/>
                <a:gd name="T88" fmla="*/ 76 w 848"/>
                <a:gd name="T89" fmla="*/ 181 h 846"/>
                <a:gd name="T90" fmla="*/ 107 w 848"/>
                <a:gd name="T91" fmla="*/ 142 h 846"/>
                <a:gd name="T92" fmla="*/ 143 w 848"/>
                <a:gd name="T93" fmla="*/ 107 h 846"/>
                <a:gd name="T94" fmla="*/ 181 w 848"/>
                <a:gd name="T95" fmla="*/ 76 h 846"/>
                <a:gd name="T96" fmla="*/ 225 w 848"/>
                <a:gd name="T97" fmla="*/ 49 h 846"/>
                <a:gd name="T98" fmla="*/ 271 w 848"/>
                <a:gd name="T99" fmla="*/ 29 h 846"/>
                <a:gd name="T100" fmla="*/ 320 w 848"/>
                <a:gd name="T101" fmla="*/ 13 h 846"/>
                <a:gd name="T102" fmla="*/ 370 w 848"/>
                <a:gd name="T103" fmla="*/ 3 h 846"/>
                <a:gd name="T104" fmla="*/ 424 w 848"/>
                <a:gd name="T105" fmla="*/ 0 h 8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8" h="846">
                  <a:moveTo>
                    <a:pt x="424" y="0"/>
                  </a:moveTo>
                  <a:lnTo>
                    <a:pt x="477" y="3"/>
                  </a:lnTo>
                  <a:lnTo>
                    <a:pt x="528" y="13"/>
                  </a:lnTo>
                  <a:lnTo>
                    <a:pt x="577" y="29"/>
                  </a:lnTo>
                  <a:lnTo>
                    <a:pt x="623" y="49"/>
                  </a:lnTo>
                  <a:lnTo>
                    <a:pt x="666" y="76"/>
                  </a:lnTo>
                  <a:lnTo>
                    <a:pt x="705" y="107"/>
                  </a:lnTo>
                  <a:lnTo>
                    <a:pt x="740" y="142"/>
                  </a:lnTo>
                  <a:lnTo>
                    <a:pt x="772" y="181"/>
                  </a:lnTo>
                  <a:lnTo>
                    <a:pt x="798" y="225"/>
                  </a:lnTo>
                  <a:lnTo>
                    <a:pt x="819" y="271"/>
                  </a:lnTo>
                  <a:lnTo>
                    <a:pt x="835" y="319"/>
                  </a:lnTo>
                  <a:lnTo>
                    <a:pt x="844" y="370"/>
                  </a:lnTo>
                  <a:lnTo>
                    <a:pt x="848" y="423"/>
                  </a:lnTo>
                  <a:lnTo>
                    <a:pt x="844" y="476"/>
                  </a:lnTo>
                  <a:lnTo>
                    <a:pt x="835" y="527"/>
                  </a:lnTo>
                  <a:lnTo>
                    <a:pt x="819" y="575"/>
                  </a:lnTo>
                  <a:lnTo>
                    <a:pt x="798" y="621"/>
                  </a:lnTo>
                  <a:lnTo>
                    <a:pt x="772" y="665"/>
                  </a:lnTo>
                  <a:lnTo>
                    <a:pt x="740" y="703"/>
                  </a:lnTo>
                  <a:lnTo>
                    <a:pt x="705" y="739"/>
                  </a:lnTo>
                  <a:lnTo>
                    <a:pt x="666" y="770"/>
                  </a:lnTo>
                  <a:lnTo>
                    <a:pt x="623" y="797"/>
                  </a:lnTo>
                  <a:lnTo>
                    <a:pt x="577" y="817"/>
                  </a:lnTo>
                  <a:lnTo>
                    <a:pt x="528" y="833"/>
                  </a:lnTo>
                  <a:lnTo>
                    <a:pt x="477" y="843"/>
                  </a:lnTo>
                  <a:lnTo>
                    <a:pt x="424" y="846"/>
                  </a:lnTo>
                  <a:lnTo>
                    <a:pt x="370" y="843"/>
                  </a:lnTo>
                  <a:lnTo>
                    <a:pt x="320" y="833"/>
                  </a:lnTo>
                  <a:lnTo>
                    <a:pt x="271" y="817"/>
                  </a:lnTo>
                  <a:lnTo>
                    <a:pt x="225" y="797"/>
                  </a:lnTo>
                  <a:lnTo>
                    <a:pt x="181" y="770"/>
                  </a:lnTo>
                  <a:lnTo>
                    <a:pt x="143" y="739"/>
                  </a:lnTo>
                  <a:lnTo>
                    <a:pt x="107" y="703"/>
                  </a:lnTo>
                  <a:lnTo>
                    <a:pt x="76" y="665"/>
                  </a:lnTo>
                  <a:lnTo>
                    <a:pt x="49" y="621"/>
                  </a:lnTo>
                  <a:lnTo>
                    <a:pt x="29" y="575"/>
                  </a:lnTo>
                  <a:lnTo>
                    <a:pt x="13" y="527"/>
                  </a:lnTo>
                  <a:lnTo>
                    <a:pt x="3" y="476"/>
                  </a:lnTo>
                  <a:lnTo>
                    <a:pt x="0" y="423"/>
                  </a:lnTo>
                  <a:lnTo>
                    <a:pt x="3" y="370"/>
                  </a:lnTo>
                  <a:lnTo>
                    <a:pt x="13" y="319"/>
                  </a:lnTo>
                  <a:lnTo>
                    <a:pt x="29" y="271"/>
                  </a:lnTo>
                  <a:lnTo>
                    <a:pt x="49" y="225"/>
                  </a:lnTo>
                  <a:lnTo>
                    <a:pt x="76" y="181"/>
                  </a:lnTo>
                  <a:lnTo>
                    <a:pt x="107" y="142"/>
                  </a:lnTo>
                  <a:lnTo>
                    <a:pt x="143" y="107"/>
                  </a:lnTo>
                  <a:lnTo>
                    <a:pt x="181" y="76"/>
                  </a:lnTo>
                  <a:lnTo>
                    <a:pt x="225" y="49"/>
                  </a:lnTo>
                  <a:lnTo>
                    <a:pt x="271" y="29"/>
                  </a:lnTo>
                  <a:lnTo>
                    <a:pt x="320" y="13"/>
                  </a:lnTo>
                  <a:lnTo>
                    <a:pt x="370" y="3"/>
                  </a:lnTo>
                  <a:lnTo>
                    <a:pt x="42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5" name="Freeform 70">
              <a:extLst>
                <a:ext uri="{FF2B5EF4-FFF2-40B4-BE49-F238E27FC236}">
                  <a16:creationId xmlns:a16="http://schemas.microsoft.com/office/drawing/2014/main" id="{8D86AC44-856F-A8D0-10EA-92AED37C601C}"/>
                </a:ext>
              </a:extLst>
            </p:cNvPr>
            <p:cNvSpPr>
              <a:spLocks/>
            </p:cNvSpPr>
            <p:nvPr/>
          </p:nvSpPr>
          <p:spPr bwMode="auto">
            <a:xfrm>
              <a:off x="-411163" y="3667125"/>
              <a:ext cx="142875" cy="168275"/>
            </a:xfrm>
            <a:custGeom>
              <a:avLst/>
              <a:gdLst>
                <a:gd name="T0" fmla="*/ 0 w 449"/>
                <a:gd name="T1" fmla="*/ 0 h 529"/>
                <a:gd name="T2" fmla="*/ 449 w 449"/>
                <a:gd name="T3" fmla="*/ 0 h 529"/>
                <a:gd name="T4" fmla="*/ 449 w 449"/>
                <a:gd name="T5" fmla="*/ 305 h 529"/>
                <a:gd name="T6" fmla="*/ 445 w 449"/>
                <a:gd name="T7" fmla="*/ 345 h 529"/>
                <a:gd name="T8" fmla="*/ 436 w 449"/>
                <a:gd name="T9" fmla="*/ 383 h 529"/>
                <a:gd name="T10" fmla="*/ 419 w 449"/>
                <a:gd name="T11" fmla="*/ 418 h 529"/>
                <a:gd name="T12" fmla="*/ 397 w 449"/>
                <a:gd name="T13" fmla="*/ 449 h 529"/>
                <a:gd name="T14" fmla="*/ 369 w 449"/>
                <a:gd name="T15" fmla="*/ 476 h 529"/>
                <a:gd name="T16" fmla="*/ 339 w 449"/>
                <a:gd name="T17" fmla="*/ 499 h 529"/>
                <a:gd name="T18" fmla="*/ 303 w 449"/>
                <a:gd name="T19" fmla="*/ 515 h 529"/>
                <a:gd name="T20" fmla="*/ 265 w 449"/>
                <a:gd name="T21" fmla="*/ 525 h 529"/>
                <a:gd name="T22" fmla="*/ 225 w 449"/>
                <a:gd name="T23" fmla="*/ 529 h 529"/>
                <a:gd name="T24" fmla="*/ 225 w 449"/>
                <a:gd name="T25" fmla="*/ 529 h 529"/>
                <a:gd name="T26" fmla="*/ 185 w 449"/>
                <a:gd name="T27" fmla="*/ 525 h 529"/>
                <a:gd name="T28" fmla="*/ 147 w 449"/>
                <a:gd name="T29" fmla="*/ 515 h 529"/>
                <a:gd name="T30" fmla="*/ 112 w 449"/>
                <a:gd name="T31" fmla="*/ 499 h 529"/>
                <a:gd name="T32" fmla="*/ 80 w 449"/>
                <a:gd name="T33" fmla="*/ 477 h 529"/>
                <a:gd name="T34" fmla="*/ 54 w 449"/>
                <a:gd name="T35" fmla="*/ 449 h 529"/>
                <a:gd name="T36" fmla="*/ 31 w 449"/>
                <a:gd name="T37" fmla="*/ 418 h 529"/>
                <a:gd name="T38" fmla="*/ 15 w 449"/>
                <a:gd name="T39" fmla="*/ 384 h 529"/>
                <a:gd name="T40" fmla="*/ 4 w 449"/>
                <a:gd name="T41" fmla="*/ 345 h 529"/>
                <a:gd name="T42" fmla="*/ 0 w 449"/>
                <a:gd name="T43" fmla="*/ 305 h 529"/>
                <a:gd name="T44" fmla="*/ 0 w 449"/>
                <a:gd name="T45" fmla="*/ 0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49" h="529">
                  <a:moveTo>
                    <a:pt x="0" y="0"/>
                  </a:moveTo>
                  <a:lnTo>
                    <a:pt x="449" y="0"/>
                  </a:lnTo>
                  <a:lnTo>
                    <a:pt x="449" y="305"/>
                  </a:lnTo>
                  <a:lnTo>
                    <a:pt x="445" y="345"/>
                  </a:lnTo>
                  <a:lnTo>
                    <a:pt x="436" y="383"/>
                  </a:lnTo>
                  <a:lnTo>
                    <a:pt x="419" y="418"/>
                  </a:lnTo>
                  <a:lnTo>
                    <a:pt x="397" y="449"/>
                  </a:lnTo>
                  <a:lnTo>
                    <a:pt x="369" y="476"/>
                  </a:lnTo>
                  <a:lnTo>
                    <a:pt x="339" y="499"/>
                  </a:lnTo>
                  <a:lnTo>
                    <a:pt x="303" y="515"/>
                  </a:lnTo>
                  <a:lnTo>
                    <a:pt x="265" y="525"/>
                  </a:lnTo>
                  <a:lnTo>
                    <a:pt x="225" y="529"/>
                  </a:lnTo>
                  <a:lnTo>
                    <a:pt x="225" y="529"/>
                  </a:lnTo>
                  <a:lnTo>
                    <a:pt x="185" y="525"/>
                  </a:lnTo>
                  <a:lnTo>
                    <a:pt x="147" y="515"/>
                  </a:lnTo>
                  <a:lnTo>
                    <a:pt x="112" y="499"/>
                  </a:lnTo>
                  <a:lnTo>
                    <a:pt x="80" y="477"/>
                  </a:lnTo>
                  <a:lnTo>
                    <a:pt x="54" y="449"/>
                  </a:lnTo>
                  <a:lnTo>
                    <a:pt x="31" y="418"/>
                  </a:lnTo>
                  <a:lnTo>
                    <a:pt x="15" y="384"/>
                  </a:lnTo>
                  <a:lnTo>
                    <a:pt x="4" y="345"/>
                  </a:lnTo>
                  <a:lnTo>
                    <a:pt x="0" y="305"/>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6" name="Freeform 71">
              <a:extLst>
                <a:ext uri="{FF2B5EF4-FFF2-40B4-BE49-F238E27FC236}">
                  <a16:creationId xmlns:a16="http://schemas.microsoft.com/office/drawing/2014/main" id="{4FDC6B5A-D861-9827-B8F9-5FF9D49FFC9F}"/>
                </a:ext>
              </a:extLst>
            </p:cNvPr>
            <p:cNvSpPr>
              <a:spLocks noEditPoints="1"/>
            </p:cNvSpPr>
            <p:nvPr/>
          </p:nvSpPr>
          <p:spPr bwMode="auto">
            <a:xfrm>
              <a:off x="-1206500" y="2849563"/>
              <a:ext cx="1133475" cy="985838"/>
            </a:xfrm>
            <a:custGeom>
              <a:avLst/>
              <a:gdLst>
                <a:gd name="T0" fmla="*/ 2967 w 3570"/>
                <a:gd name="T1" fmla="*/ 1562 h 3106"/>
                <a:gd name="T2" fmla="*/ 2816 w 3570"/>
                <a:gd name="T3" fmla="*/ 1513 h 3106"/>
                <a:gd name="T4" fmla="*/ 2732 w 3570"/>
                <a:gd name="T5" fmla="*/ 1583 h 3106"/>
                <a:gd name="T6" fmla="*/ 3079 w 3570"/>
                <a:gd name="T7" fmla="*/ 1519 h 3106"/>
                <a:gd name="T8" fmla="*/ 575 w 3570"/>
                <a:gd name="T9" fmla="*/ 0 h 3106"/>
                <a:gd name="T10" fmla="*/ 675 w 3570"/>
                <a:gd name="T11" fmla="*/ 13 h 3106"/>
                <a:gd name="T12" fmla="*/ 742 w 3570"/>
                <a:gd name="T13" fmla="*/ 39 h 3106"/>
                <a:gd name="T14" fmla="*/ 878 w 3570"/>
                <a:gd name="T15" fmla="*/ 140 h 3106"/>
                <a:gd name="T16" fmla="*/ 968 w 3570"/>
                <a:gd name="T17" fmla="*/ 331 h 3106"/>
                <a:gd name="T18" fmla="*/ 995 w 3570"/>
                <a:gd name="T19" fmla="*/ 496 h 3106"/>
                <a:gd name="T20" fmla="*/ 1067 w 3570"/>
                <a:gd name="T21" fmla="*/ 739 h 3106"/>
                <a:gd name="T22" fmla="*/ 1217 w 3570"/>
                <a:gd name="T23" fmla="*/ 851 h 3106"/>
                <a:gd name="T24" fmla="*/ 1428 w 3570"/>
                <a:gd name="T25" fmla="*/ 849 h 3106"/>
                <a:gd name="T26" fmla="*/ 1663 w 3570"/>
                <a:gd name="T27" fmla="*/ 815 h 3106"/>
                <a:gd name="T28" fmla="*/ 1905 w 3570"/>
                <a:gd name="T29" fmla="*/ 777 h 3106"/>
                <a:gd name="T30" fmla="*/ 2022 w 3570"/>
                <a:gd name="T31" fmla="*/ 687 h 3106"/>
                <a:gd name="T32" fmla="*/ 2085 w 3570"/>
                <a:gd name="T33" fmla="*/ 474 h 3106"/>
                <a:gd name="T34" fmla="*/ 2109 w 3570"/>
                <a:gd name="T35" fmla="*/ 331 h 3106"/>
                <a:gd name="T36" fmla="*/ 2199 w 3570"/>
                <a:gd name="T37" fmla="*/ 140 h 3106"/>
                <a:gd name="T38" fmla="*/ 2336 w 3570"/>
                <a:gd name="T39" fmla="*/ 39 h 3106"/>
                <a:gd name="T40" fmla="*/ 2401 w 3570"/>
                <a:gd name="T41" fmla="*/ 13 h 3106"/>
                <a:gd name="T42" fmla="*/ 2502 w 3570"/>
                <a:gd name="T43" fmla="*/ 0 h 3106"/>
                <a:gd name="T44" fmla="*/ 2595 w 3570"/>
                <a:gd name="T45" fmla="*/ 10 h 3106"/>
                <a:gd name="T46" fmla="*/ 2750 w 3570"/>
                <a:gd name="T47" fmla="*/ 105 h 3106"/>
                <a:gd name="T48" fmla="*/ 2821 w 3570"/>
                <a:gd name="T49" fmla="*/ 259 h 3106"/>
                <a:gd name="T50" fmla="*/ 2848 w 3570"/>
                <a:gd name="T51" fmla="*/ 368 h 3106"/>
                <a:gd name="T52" fmla="*/ 2903 w 3570"/>
                <a:gd name="T53" fmla="*/ 586 h 3106"/>
                <a:gd name="T54" fmla="*/ 2971 w 3570"/>
                <a:gd name="T55" fmla="*/ 855 h 3106"/>
                <a:gd name="T56" fmla="*/ 3036 w 3570"/>
                <a:gd name="T57" fmla="*/ 1116 h 3106"/>
                <a:gd name="T58" fmla="*/ 3084 w 3570"/>
                <a:gd name="T59" fmla="*/ 1309 h 3106"/>
                <a:gd name="T60" fmla="*/ 3099 w 3570"/>
                <a:gd name="T61" fmla="*/ 1411 h 3106"/>
                <a:gd name="T62" fmla="*/ 3230 w 3570"/>
                <a:gd name="T63" fmla="*/ 1516 h 3106"/>
                <a:gd name="T64" fmla="*/ 2302 w 3570"/>
                <a:gd name="T65" fmla="*/ 2516 h 3106"/>
                <a:gd name="T66" fmla="*/ 2659 w 3570"/>
                <a:gd name="T67" fmla="*/ 1488 h 3106"/>
                <a:gd name="T68" fmla="*/ 2760 w 3570"/>
                <a:gd name="T69" fmla="*/ 1361 h 3106"/>
                <a:gd name="T70" fmla="*/ 2690 w 3570"/>
                <a:gd name="T71" fmla="*/ 1088 h 3106"/>
                <a:gd name="T72" fmla="*/ 2612 w 3570"/>
                <a:gd name="T73" fmla="*/ 833 h 3106"/>
                <a:gd name="T74" fmla="*/ 2559 w 3570"/>
                <a:gd name="T75" fmla="*/ 676 h 3106"/>
                <a:gd name="T76" fmla="*/ 2508 w 3570"/>
                <a:gd name="T77" fmla="*/ 624 h 3106"/>
                <a:gd name="T78" fmla="*/ 2497 w 3570"/>
                <a:gd name="T79" fmla="*/ 679 h 3106"/>
                <a:gd name="T80" fmla="*/ 2599 w 3570"/>
                <a:gd name="T81" fmla="*/ 964 h 3106"/>
                <a:gd name="T82" fmla="*/ 2707 w 3570"/>
                <a:gd name="T83" fmla="*/ 1384 h 3106"/>
                <a:gd name="T84" fmla="*/ 2576 w 3570"/>
                <a:gd name="T85" fmla="*/ 1534 h 3106"/>
                <a:gd name="T86" fmla="*/ 2358 w 3570"/>
                <a:gd name="T87" fmla="*/ 1439 h 3106"/>
                <a:gd name="T88" fmla="*/ 2195 w 3570"/>
                <a:gd name="T89" fmla="*/ 989 h 3106"/>
                <a:gd name="T90" fmla="*/ 1959 w 3570"/>
                <a:gd name="T91" fmla="*/ 1104 h 3106"/>
                <a:gd name="T92" fmla="*/ 1667 w 3570"/>
                <a:gd name="T93" fmla="*/ 1168 h 3106"/>
                <a:gd name="T94" fmla="*/ 1554 w 3570"/>
                <a:gd name="T95" fmla="*/ 1248 h 3106"/>
                <a:gd name="T96" fmla="*/ 1250 w 3570"/>
                <a:gd name="T97" fmla="*/ 1202 h 3106"/>
                <a:gd name="T98" fmla="*/ 956 w 3570"/>
                <a:gd name="T99" fmla="*/ 1085 h 3106"/>
                <a:gd name="T100" fmla="*/ 755 w 3570"/>
                <a:gd name="T101" fmla="*/ 1370 h 3106"/>
                <a:gd name="T102" fmla="*/ 639 w 3570"/>
                <a:gd name="T103" fmla="*/ 1516 h 3106"/>
                <a:gd name="T104" fmla="*/ 558 w 3570"/>
                <a:gd name="T105" fmla="*/ 2960 h 3106"/>
                <a:gd name="T106" fmla="*/ 425 w 3570"/>
                <a:gd name="T107" fmla="*/ 3092 h 3106"/>
                <a:gd name="T108" fmla="*/ 234 w 3570"/>
                <a:gd name="T109" fmla="*/ 3076 h 3106"/>
                <a:gd name="T110" fmla="*/ 126 w 3570"/>
                <a:gd name="T111" fmla="*/ 2922 h 3106"/>
                <a:gd name="T112" fmla="*/ 41 w 3570"/>
                <a:gd name="T113" fmla="*/ 1376 h 3106"/>
                <a:gd name="T114" fmla="*/ 6 w 3570"/>
                <a:gd name="T115" fmla="*/ 1168 h 3106"/>
                <a:gd name="T116" fmla="*/ 279 w 3570"/>
                <a:gd name="T117" fmla="*/ 115 h 3106"/>
                <a:gd name="T118" fmla="*/ 446 w 3570"/>
                <a:gd name="T119" fmla="*/ 18 h 3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570" h="3106">
                  <a:moveTo>
                    <a:pt x="3057" y="1513"/>
                  </a:moveTo>
                  <a:lnTo>
                    <a:pt x="3038" y="1529"/>
                  </a:lnTo>
                  <a:lnTo>
                    <a:pt x="3017" y="1544"/>
                  </a:lnTo>
                  <a:lnTo>
                    <a:pt x="2993" y="1555"/>
                  </a:lnTo>
                  <a:lnTo>
                    <a:pt x="2967" y="1562"/>
                  </a:lnTo>
                  <a:lnTo>
                    <a:pt x="2936" y="1566"/>
                  </a:lnTo>
                  <a:lnTo>
                    <a:pt x="2902" y="1562"/>
                  </a:lnTo>
                  <a:lnTo>
                    <a:pt x="2869" y="1551"/>
                  </a:lnTo>
                  <a:lnTo>
                    <a:pt x="2840" y="1534"/>
                  </a:lnTo>
                  <a:lnTo>
                    <a:pt x="2816" y="1513"/>
                  </a:lnTo>
                  <a:lnTo>
                    <a:pt x="2793" y="1519"/>
                  </a:lnTo>
                  <a:lnTo>
                    <a:pt x="2773" y="1529"/>
                  </a:lnTo>
                  <a:lnTo>
                    <a:pt x="2756" y="1544"/>
                  </a:lnTo>
                  <a:lnTo>
                    <a:pt x="2742" y="1562"/>
                  </a:lnTo>
                  <a:lnTo>
                    <a:pt x="2732" y="1583"/>
                  </a:lnTo>
                  <a:lnTo>
                    <a:pt x="3139" y="1583"/>
                  </a:lnTo>
                  <a:lnTo>
                    <a:pt x="3130" y="1562"/>
                  </a:lnTo>
                  <a:lnTo>
                    <a:pt x="3116" y="1544"/>
                  </a:lnTo>
                  <a:lnTo>
                    <a:pt x="3098" y="1529"/>
                  </a:lnTo>
                  <a:lnTo>
                    <a:pt x="3079" y="1519"/>
                  </a:lnTo>
                  <a:lnTo>
                    <a:pt x="3057" y="1513"/>
                  </a:lnTo>
                  <a:close/>
                  <a:moveTo>
                    <a:pt x="559" y="0"/>
                  </a:moveTo>
                  <a:lnTo>
                    <a:pt x="560" y="0"/>
                  </a:lnTo>
                  <a:lnTo>
                    <a:pt x="564" y="0"/>
                  </a:lnTo>
                  <a:lnTo>
                    <a:pt x="575" y="0"/>
                  </a:lnTo>
                  <a:lnTo>
                    <a:pt x="592" y="1"/>
                  </a:lnTo>
                  <a:lnTo>
                    <a:pt x="611" y="2"/>
                  </a:lnTo>
                  <a:lnTo>
                    <a:pt x="634" y="5"/>
                  </a:lnTo>
                  <a:lnTo>
                    <a:pt x="656" y="8"/>
                  </a:lnTo>
                  <a:lnTo>
                    <a:pt x="675" y="13"/>
                  </a:lnTo>
                  <a:lnTo>
                    <a:pt x="695" y="18"/>
                  </a:lnTo>
                  <a:lnTo>
                    <a:pt x="710" y="24"/>
                  </a:lnTo>
                  <a:lnTo>
                    <a:pt x="724" y="30"/>
                  </a:lnTo>
                  <a:lnTo>
                    <a:pt x="735" y="35"/>
                  </a:lnTo>
                  <a:lnTo>
                    <a:pt x="742" y="39"/>
                  </a:lnTo>
                  <a:lnTo>
                    <a:pt x="744" y="40"/>
                  </a:lnTo>
                  <a:lnTo>
                    <a:pt x="779" y="59"/>
                  </a:lnTo>
                  <a:lnTo>
                    <a:pt x="815" y="82"/>
                  </a:lnTo>
                  <a:lnTo>
                    <a:pt x="847" y="110"/>
                  </a:lnTo>
                  <a:lnTo>
                    <a:pt x="878" y="140"/>
                  </a:lnTo>
                  <a:lnTo>
                    <a:pt x="905" y="173"/>
                  </a:lnTo>
                  <a:lnTo>
                    <a:pt x="928" y="209"/>
                  </a:lnTo>
                  <a:lnTo>
                    <a:pt x="947" y="248"/>
                  </a:lnTo>
                  <a:lnTo>
                    <a:pt x="961" y="289"/>
                  </a:lnTo>
                  <a:lnTo>
                    <a:pt x="968" y="331"/>
                  </a:lnTo>
                  <a:lnTo>
                    <a:pt x="970" y="337"/>
                  </a:lnTo>
                  <a:lnTo>
                    <a:pt x="972" y="345"/>
                  </a:lnTo>
                  <a:lnTo>
                    <a:pt x="973" y="351"/>
                  </a:lnTo>
                  <a:lnTo>
                    <a:pt x="984" y="427"/>
                  </a:lnTo>
                  <a:lnTo>
                    <a:pt x="995" y="496"/>
                  </a:lnTo>
                  <a:lnTo>
                    <a:pt x="1006" y="557"/>
                  </a:lnTo>
                  <a:lnTo>
                    <a:pt x="1018" y="613"/>
                  </a:lnTo>
                  <a:lnTo>
                    <a:pt x="1033" y="661"/>
                  </a:lnTo>
                  <a:lnTo>
                    <a:pt x="1048" y="704"/>
                  </a:lnTo>
                  <a:lnTo>
                    <a:pt x="1067" y="739"/>
                  </a:lnTo>
                  <a:lnTo>
                    <a:pt x="1088" y="769"/>
                  </a:lnTo>
                  <a:lnTo>
                    <a:pt x="1112" y="792"/>
                  </a:lnTo>
                  <a:lnTo>
                    <a:pt x="1141" y="814"/>
                  </a:lnTo>
                  <a:lnTo>
                    <a:pt x="1176" y="833"/>
                  </a:lnTo>
                  <a:lnTo>
                    <a:pt x="1217" y="851"/>
                  </a:lnTo>
                  <a:lnTo>
                    <a:pt x="1265" y="867"/>
                  </a:lnTo>
                  <a:lnTo>
                    <a:pt x="1320" y="883"/>
                  </a:lnTo>
                  <a:lnTo>
                    <a:pt x="1383" y="896"/>
                  </a:lnTo>
                  <a:lnTo>
                    <a:pt x="1402" y="870"/>
                  </a:lnTo>
                  <a:lnTo>
                    <a:pt x="1428" y="849"/>
                  </a:lnTo>
                  <a:lnTo>
                    <a:pt x="1456" y="832"/>
                  </a:lnTo>
                  <a:lnTo>
                    <a:pt x="1488" y="821"/>
                  </a:lnTo>
                  <a:lnTo>
                    <a:pt x="1522" y="817"/>
                  </a:lnTo>
                  <a:lnTo>
                    <a:pt x="1596" y="817"/>
                  </a:lnTo>
                  <a:lnTo>
                    <a:pt x="1663" y="815"/>
                  </a:lnTo>
                  <a:lnTo>
                    <a:pt x="1724" y="810"/>
                  </a:lnTo>
                  <a:lnTo>
                    <a:pt x="1778" y="805"/>
                  </a:lnTo>
                  <a:lnTo>
                    <a:pt x="1827" y="798"/>
                  </a:lnTo>
                  <a:lnTo>
                    <a:pt x="1869" y="788"/>
                  </a:lnTo>
                  <a:lnTo>
                    <a:pt x="1905" y="777"/>
                  </a:lnTo>
                  <a:lnTo>
                    <a:pt x="1937" y="765"/>
                  </a:lnTo>
                  <a:lnTo>
                    <a:pt x="1964" y="751"/>
                  </a:lnTo>
                  <a:lnTo>
                    <a:pt x="1985" y="734"/>
                  </a:lnTo>
                  <a:lnTo>
                    <a:pt x="2005" y="713"/>
                  </a:lnTo>
                  <a:lnTo>
                    <a:pt x="2022" y="687"/>
                  </a:lnTo>
                  <a:lnTo>
                    <a:pt x="2038" y="654"/>
                  </a:lnTo>
                  <a:lnTo>
                    <a:pt x="2051" y="618"/>
                  </a:lnTo>
                  <a:lnTo>
                    <a:pt x="2063" y="574"/>
                  </a:lnTo>
                  <a:lnTo>
                    <a:pt x="2074" y="527"/>
                  </a:lnTo>
                  <a:lnTo>
                    <a:pt x="2085" y="474"/>
                  </a:lnTo>
                  <a:lnTo>
                    <a:pt x="2095" y="415"/>
                  </a:lnTo>
                  <a:lnTo>
                    <a:pt x="2104" y="351"/>
                  </a:lnTo>
                  <a:lnTo>
                    <a:pt x="2105" y="345"/>
                  </a:lnTo>
                  <a:lnTo>
                    <a:pt x="2107" y="337"/>
                  </a:lnTo>
                  <a:lnTo>
                    <a:pt x="2109" y="331"/>
                  </a:lnTo>
                  <a:lnTo>
                    <a:pt x="2116" y="289"/>
                  </a:lnTo>
                  <a:lnTo>
                    <a:pt x="2130" y="248"/>
                  </a:lnTo>
                  <a:lnTo>
                    <a:pt x="2149" y="209"/>
                  </a:lnTo>
                  <a:lnTo>
                    <a:pt x="2172" y="173"/>
                  </a:lnTo>
                  <a:lnTo>
                    <a:pt x="2199" y="140"/>
                  </a:lnTo>
                  <a:lnTo>
                    <a:pt x="2230" y="110"/>
                  </a:lnTo>
                  <a:lnTo>
                    <a:pt x="2263" y="82"/>
                  </a:lnTo>
                  <a:lnTo>
                    <a:pt x="2297" y="59"/>
                  </a:lnTo>
                  <a:lnTo>
                    <a:pt x="2333" y="40"/>
                  </a:lnTo>
                  <a:lnTo>
                    <a:pt x="2336" y="39"/>
                  </a:lnTo>
                  <a:lnTo>
                    <a:pt x="2342" y="35"/>
                  </a:lnTo>
                  <a:lnTo>
                    <a:pt x="2353" y="30"/>
                  </a:lnTo>
                  <a:lnTo>
                    <a:pt x="2366" y="24"/>
                  </a:lnTo>
                  <a:lnTo>
                    <a:pt x="2383" y="18"/>
                  </a:lnTo>
                  <a:lnTo>
                    <a:pt x="2401" y="13"/>
                  </a:lnTo>
                  <a:lnTo>
                    <a:pt x="2421" y="8"/>
                  </a:lnTo>
                  <a:lnTo>
                    <a:pt x="2444" y="5"/>
                  </a:lnTo>
                  <a:lnTo>
                    <a:pt x="2465" y="2"/>
                  </a:lnTo>
                  <a:lnTo>
                    <a:pt x="2486" y="1"/>
                  </a:lnTo>
                  <a:lnTo>
                    <a:pt x="2502" y="0"/>
                  </a:lnTo>
                  <a:lnTo>
                    <a:pt x="2513" y="0"/>
                  </a:lnTo>
                  <a:lnTo>
                    <a:pt x="2516" y="0"/>
                  </a:lnTo>
                  <a:lnTo>
                    <a:pt x="2518" y="0"/>
                  </a:lnTo>
                  <a:lnTo>
                    <a:pt x="2558" y="2"/>
                  </a:lnTo>
                  <a:lnTo>
                    <a:pt x="2595" y="10"/>
                  </a:lnTo>
                  <a:lnTo>
                    <a:pt x="2630" y="21"/>
                  </a:lnTo>
                  <a:lnTo>
                    <a:pt x="2664" y="35"/>
                  </a:lnTo>
                  <a:lnTo>
                    <a:pt x="2696" y="54"/>
                  </a:lnTo>
                  <a:lnTo>
                    <a:pt x="2724" y="77"/>
                  </a:lnTo>
                  <a:lnTo>
                    <a:pt x="2750" y="105"/>
                  </a:lnTo>
                  <a:lnTo>
                    <a:pt x="2772" y="135"/>
                  </a:lnTo>
                  <a:lnTo>
                    <a:pt x="2792" y="172"/>
                  </a:lnTo>
                  <a:lnTo>
                    <a:pt x="2807" y="212"/>
                  </a:lnTo>
                  <a:lnTo>
                    <a:pt x="2819" y="255"/>
                  </a:lnTo>
                  <a:lnTo>
                    <a:pt x="2821" y="259"/>
                  </a:lnTo>
                  <a:lnTo>
                    <a:pt x="2823" y="270"/>
                  </a:lnTo>
                  <a:lnTo>
                    <a:pt x="2827" y="285"/>
                  </a:lnTo>
                  <a:lnTo>
                    <a:pt x="2833" y="308"/>
                  </a:lnTo>
                  <a:lnTo>
                    <a:pt x="2840" y="336"/>
                  </a:lnTo>
                  <a:lnTo>
                    <a:pt x="2848" y="368"/>
                  </a:lnTo>
                  <a:lnTo>
                    <a:pt x="2857" y="405"/>
                  </a:lnTo>
                  <a:lnTo>
                    <a:pt x="2868" y="445"/>
                  </a:lnTo>
                  <a:lnTo>
                    <a:pt x="2879" y="490"/>
                  </a:lnTo>
                  <a:lnTo>
                    <a:pt x="2891" y="537"/>
                  </a:lnTo>
                  <a:lnTo>
                    <a:pt x="2903" y="586"/>
                  </a:lnTo>
                  <a:lnTo>
                    <a:pt x="2916" y="637"/>
                  </a:lnTo>
                  <a:lnTo>
                    <a:pt x="2930" y="690"/>
                  </a:lnTo>
                  <a:lnTo>
                    <a:pt x="2944" y="745"/>
                  </a:lnTo>
                  <a:lnTo>
                    <a:pt x="2958" y="800"/>
                  </a:lnTo>
                  <a:lnTo>
                    <a:pt x="2971" y="855"/>
                  </a:lnTo>
                  <a:lnTo>
                    <a:pt x="2985" y="909"/>
                  </a:lnTo>
                  <a:lnTo>
                    <a:pt x="2999" y="964"/>
                  </a:lnTo>
                  <a:lnTo>
                    <a:pt x="3012" y="1016"/>
                  </a:lnTo>
                  <a:lnTo>
                    <a:pt x="3024" y="1068"/>
                  </a:lnTo>
                  <a:lnTo>
                    <a:pt x="3036" y="1116"/>
                  </a:lnTo>
                  <a:lnTo>
                    <a:pt x="3048" y="1162"/>
                  </a:lnTo>
                  <a:lnTo>
                    <a:pt x="3058" y="1204"/>
                  </a:lnTo>
                  <a:lnTo>
                    <a:pt x="3068" y="1244"/>
                  </a:lnTo>
                  <a:lnTo>
                    <a:pt x="3076" y="1279"/>
                  </a:lnTo>
                  <a:lnTo>
                    <a:pt x="3084" y="1309"/>
                  </a:lnTo>
                  <a:lnTo>
                    <a:pt x="3090" y="1336"/>
                  </a:lnTo>
                  <a:lnTo>
                    <a:pt x="3095" y="1355"/>
                  </a:lnTo>
                  <a:lnTo>
                    <a:pt x="3098" y="1370"/>
                  </a:lnTo>
                  <a:lnTo>
                    <a:pt x="3101" y="1390"/>
                  </a:lnTo>
                  <a:lnTo>
                    <a:pt x="3099" y="1411"/>
                  </a:lnTo>
                  <a:lnTo>
                    <a:pt x="3132" y="1423"/>
                  </a:lnTo>
                  <a:lnTo>
                    <a:pt x="3162" y="1441"/>
                  </a:lnTo>
                  <a:lnTo>
                    <a:pt x="3189" y="1463"/>
                  </a:lnTo>
                  <a:lnTo>
                    <a:pt x="3212" y="1488"/>
                  </a:lnTo>
                  <a:lnTo>
                    <a:pt x="3230" y="1516"/>
                  </a:lnTo>
                  <a:lnTo>
                    <a:pt x="3244" y="1549"/>
                  </a:lnTo>
                  <a:lnTo>
                    <a:pt x="3253" y="1583"/>
                  </a:lnTo>
                  <a:lnTo>
                    <a:pt x="3570" y="1583"/>
                  </a:lnTo>
                  <a:lnTo>
                    <a:pt x="3570" y="2516"/>
                  </a:lnTo>
                  <a:lnTo>
                    <a:pt x="2302" y="2516"/>
                  </a:lnTo>
                  <a:lnTo>
                    <a:pt x="2302" y="1583"/>
                  </a:lnTo>
                  <a:lnTo>
                    <a:pt x="2619" y="1583"/>
                  </a:lnTo>
                  <a:lnTo>
                    <a:pt x="2628" y="1549"/>
                  </a:lnTo>
                  <a:lnTo>
                    <a:pt x="2641" y="1517"/>
                  </a:lnTo>
                  <a:lnTo>
                    <a:pt x="2659" y="1488"/>
                  </a:lnTo>
                  <a:lnTo>
                    <a:pt x="2682" y="1463"/>
                  </a:lnTo>
                  <a:lnTo>
                    <a:pt x="2709" y="1441"/>
                  </a:lnTo>
                  <a:lnTo>
                    <a:pt x="2738" y="1424"/>
                  </a:lnTo>
                  <a:lnTo>
                    <a:pt x="2770" y="1412"/>
                  </a:lnTo>
                  <a:lnTo>
                    <a:pt x="2760" y="1361"/>
                  </a:lnTo>
                  <a:lnTo>
                    <a:pt x="2748" y="1309"/>
                  </a:lnTo>
                  <a:lnTo>
                    <a:pt x="2735" y="1256"/>
                  </a:lnTo>
                  <a:lnTo>
                    <a:pt x="2720" y="1201"/>
                  </a:lnTo>
                  <a:lnTo>
                    <a:pt x="2705" y="1144"/>
                  </a:lnTo>
                  <a:lnTo>
                    <a:pt x="2690" y="1088"/>
                  </a:lnTo>
                  <a:lnTo>
                    <a:pt x="2674" y="1034"/>
                  </a:lnTo>
                  <a:lnTo>
                    <a:pt x="2658" y="979"/>
                  </a:lnTo>
                  <a:lnTo>
                    <a:pt x="2642" y="927"/>
                  </a:lnTo>
                  <a:lnTo>
                    <a:pt x="2627" y="879"/>
                  </a:lnTo>
                  <a:lnTo>
                    <a:pt x="2612" y="833"/>
                  </a:lnTo>
                  <a:lnTo>
                    <a:pt x="2599" y="791"/>
                  </a:lnTo>
                  <a:lnTo>
                    <a:pt x="2587" y="753"/>
                  </a:lnTo>
                  <a:lnTo>
                    <a:pt x="2576" y="722"/>
                  </a:lnTo>
                  <a:lnTo>
                    <a:pt x="2566" y="695"/>
                  </a:lnTo>
                  <a:lnTo>
                    <a:pt x="2559" y="676"/>
                  </a:lnTo>
                  <a:lnTo>
                    <a:pt x="2549" y="654"/>
                  </a:lnTo>
                  <a:lnTo>
                    <a:pt x="2538" y="640"/>
                  </a:lnTo>
                  <a:lnTo>
                    <a:pt x="2527" y="629"/>
                  </a:lnTo>
                  <a:lnTo>
                    <a:pt x="2516" y="624"/>
                  </a:lnTo>
                  <a:lnTo>
                    <a:pt x="2508" y="624"/>
                  </a:lnTo>
                  <a:lnTo>
                    <a:pt x="2499" y="627"/>
                  </a:lnTo>
                  <a:lnTo>
                    <a:pt x="2495" y="635"/>
                  </a:lnTo>
                  <a:lnTo>
                    <a:pt x="2491" y="647"/>
                  </a:lnTo>
                  <a:lnTo>
                    <a:pt x="2492" y="661"/>
                  </a:lnTo>
                  <a:lnTo>
                    <a:pt x="2497" y="679"/>
                  </a:lnTo>
                  <a:lnTo>
                    <a:pt x="2507" y="701"/>
                  </a:lnTo>
                  <a:lnTo>
                    <a:pt x="2530" y="757"/>
                  </a:lnTo>
                  <a:lnTo>
                    <a:pt x="2553" y="821"/>
                  </a:lnTo>
                  <a:lnTo>
                    <a:pt x="2576" y="890"/>
                  </a:lnTo>
                  <a:lnTo>
                    <a:pt x="2599" y="964"/>
                  </a:lnTo>
                  <a:lnTo>
                    <a:pt x="2622" y="1042"/>
                  </a:lnTo>
                  <a:lnTo>
                    <a:pt x="2645" y="1124"/>
                  </a:lnTo>
                  <a:lnTo>
                    <a:pt x="2667" y="1209"/>
                  </a:lnTo>
                  <a:lnTo>
                    <a:pt x="2687" y="1296"/>
                  </a:lnTo>
                  <a:lnTo>
                    <a:pt x="2707" y="1384"/>
                  </a:lnTo>
                  <a:lnTo>
                    <a:pt x="2672" y="1406"/>
                  </a:lnTo>
                  <a:lnTo>
                    <a:pt x="2641" y="1433"/>
                  </a:lnTo>
                  <a:lnTo>
                    <a:pt x="2615" y="1463"/>
                  </a:lnTo>
                  <a:lnTo>
                    <a:pt x="2593" y="1497"/>
                  </a:lnTo>
                  <a:lnTo>
                    <a:pt x="2576" y="1534"/>
                  </a:lnTo>
                  <a:lnTo>
                    <a:pt x="2469" y="1534"/>
                  </a:lnTo>
                  <a:lnTo>
                    <a:pt x="2438" y="1515"/>
                  </a:lnTo>
                  <a:lnTo>
                    <a:pt x="2407" y="1493"/>
                  </a:lnTo>
                  <a:lnTo>
                    <a:pt x="2381" y="1468"/>
                  </a:lnTo>
                  <a:lnTo>
                    <a:pt x="2358" y="1439"/>
                  </a:lnTo>
                  <a:lnTo>
                    <a:pt x="2337" y="1406"/>
                  </a:lnTo>
                  <a:lnTo>
                    <a:pt x="2321" y="1370"/>
                  </a:lnTo>
                  <a:lnTo>
                    <a:pt x="2309" y="1331"/>
                  </a:lnTo>
                  <a:lnTo>
                    <a:pt x="2229" y="956"/>
                  </a:lnTo>
                  <a:lnTo>
                    <a:pt x="2195" y="989"/>
                  </a:lnTo>
                  <a:lnTo>
                    <a:pt x="2156" y="1019"/>
                  </a:lnTo>
                  <a:lnTo>
                    <a:pt x="2114" y="1045"/>
                  </a:lnTo>
                  <a:lnTo>
                    <a:pt x="2067" y="1068"/>
                  </a:lnTo>
                  <a:lnTo>
                    <a:pt x="2015" y="1087"/>
                  </a:lnTo>
                  <a:lnTo>
                    <a:pt x="1959" y="1104"/>
                  </a:lnTo>
                  <a:lnTo>
                    <a:pt x="1897" y="1117"/>
                  </a:lnTo>
                  <a:lnTo>
                    <a:pt x="1830" y="1128"/>
                  </a:lnTo>
                  <a:lnTo>
                    <a:pt x="1758" y="1136"/>
                  </a:lnTo>
                  <a:lnTo>
                    <a:pt x="1679" y="1143"/>
                  </a:lnTo>
                  <a:lnTo>
                    <a:pt x="1667" y="1168"/>
                  </a:lnTo>
                  <a:lnTo>
                    <a:pt x="1650" y="1192"/>
                  </a:lnTo>
                  <a:lnTo>
                    <a:pt x="1630" y="1211"/>
                  </a:lnTo>
                  <a:lnTo>
                    <a:pt x="1607" y="1228"/>
                  </a:lnTo>
                  <a:lnTo>
                    <a:pt x="1582" y="1240"/>
                  </a:lnTo>
                  <a:lnTo>
                    <a:pt x="1554" y="1248"/>
                  </a:lnTo>
                  <a:lnTo>
                    <a:pt x="1525" y="1250"/>
                  </a:lnTo>
                  <a:lnTo>
                    <a:pt x="1502" y="1249"/>
                  </a:lnTo>
                  <a:lnTo>
                    <a:pt x="1411" y="1234"/>
                  </a:lnTo>
                  <a:lnTo>
                    <a:pt x="1327" y="1220"/>
                  </a:lnTo>
                  <a:lnTo>
                    <a:pt x="1250" y="1202"/>
                  </a:lnTo>
                  <a:lnTo>
                    <a:pt x="1179" y="1184"/>
                  </a:lnTo>
                  <a:lnTo>
                    <a:pt x="1115" y="1162"/>
                  </a:lnTo>
                  <a:lnTo>
                    <a:pt x="1057" y="1139"/>
                  </a:lnTo>
                  <a:lnTo>
                    <a:pt x="1004" y="1114"/>
                  </a:lnTo>
                  <a:lnTo>
                    <a:pt x="956" y="1085"/>
                  </a:lnTo>
                  <a:lnTo>
                    <a:pt x="914" y="1054"/>
                  </a:lnTo>
                  <a:lnTo>
                    <a:pt x="875" y="1022"/>
                  </a:lnTo>
                  <a:lnTo>
                    <a:pt x="841" y="985"/>
                  </a:lnTo>
                  <a:lnTo>
                    <a:pt x="767" y="1330"/>
                  </a:lnTo>
                  <a:lnTo>
                    <a:pt x="755" y="1370"/>
                  </a:lnTo>
                  <a:lnTo>
                    <a:pt x="739" y="1406"/>
                  </a:lnTo>
                  <a:lnTo>
                    <a:pt x="719" y="1439"/>
                  </a:lnTo>
                  <a:lnTo>
                    <a:pt x="696" y="1468"/>
                  </a:lnTo>
                  <a:lnTo>
                    <a:pt x="668" y="1493"/>
                  </a:lnTo>
                  <a:lnTo>
                    <a:pt x="639" y="1516"/>
                  </a:lnTo>
                  <a:lnTo>
                    <a:pt x="606" y="1534"/>
                  </a:lnTo>
                  <a:lnTo>
                    <a:pt x="572" y="1550"/>
                  </a:lnTo>
                  <a:lnTo>
                    <a:pt x="571" y="2882"/>
                  </a:lnTo>
                  <a:lnTo>
                    <a:pt x="567" y="2922"/>
                  </a:lnTo>
                  <a:lnTo>
                    <a:pt x="558" y="2960"/>
                  </a:lnTo>
                  <a:lnTo>
                    <a:pt x="541" y="2995"/>
                  </a:lnTo>
                  <a:lnTo>
                    <a:pt x="519" y="3026"/>
                  </a:lnTo>
                  <a:lnTo>
                    <a:pt x="491" y="3053"/>
                  </a:lnTo>
                  <a:lnTo>
                    <a:pt x="461" y="3076"/>
                  </a:lnTo>
                  <a:lnTo>
                    <a:pt x="425" y="3092"/>
                  </a:lnTo>
                  <a:lnTo>
                    <a:pt x="387" y="3102"/>
                  </a:lnTo>
                  <a:lnTo>
                    <a:pt x="347" y="3106"/>
                  </a:lnTo>
                  <a:lnTo>
                    <a:pt x="307" y="3102"/>
                  </a:lnTo>
                  <a:lnTo>
                    <a:pt x="269" y="3092"/>
                  </a:lnTo>
                  <a:lnTo>
                    <a:pt x="234" y="3076"/>
                  </a:lnTo>
                  <a:lnTo>
                    <a:pt x="202" y="3053"/>
                  </a:lnTo>
                  <a:lnTo>
                    <a:pt x="176" y="3026"/>
                  </a:lnTo>
                  <a:lnTo>
                    <a:pt x="153" y="2995"/>
                  </a:lnTo>
                  <a:lnTo>
                    <a:pt x="137" y="2960"/>
                  </a:lnTo>
                  <a:lnTo>
                    <a:pt x="126" y="2922"/>
                  </a:lnTo>
                  <a:lnTo>
                    <a:pt x="122" y="2882"/>
                  </a:lnTo>
                  <a:lnTo>
                    <a:pt x="124" y="1474"/>
                  </a:lnTo>
                  <a:lnTo>
                    <a:pt x="92" y="1444"/>
                  </a:lnTo>
                  <a:lnTo>
                    <a:pt x="64" y="1411"/>
                  </a:lnTo>
                  <a:lnTo>
                    <a:pt x="41" y="1376"/>
                  </a:lnTo>
                  <a:lnTo>
                    <a:pt x="22" y="1338"/>
                  </a:lnTo>
                  <a:lnTo>
                    <a:pt x="8" y="1299"/>
                  </a:lnTo>
                  <a:lnTo>
                    <a:pt x="1" y="1256"/>
                  </a:lnTo>
                  <a:lnTo>
                    <a:pt x="0" y="1213"/>
                  </a:lnTo>
                  <a:lnTo>
                    <a:pt x="6" y="1168"/>
                  </a:lnTo>
                  <a:lnTo>
                    <a:pt x="202" y="255"/>
                  </a:lnTo>
                  <a:lnTo>
                    <a:pt x="215" y="215"/>
                  </a:lnTo>
                  <a:lnTo>
                    <a:pt x="232" y="178"/>
                  </a:lnTo>
                  <a:lnTo>
                    <a:pt x="253" y="144"/>
                  </a:lnTo>
                  <a:lnTo>
                    <a:pt x="279" y="115"/>
                  </a:lnTo>
                  <a:lnTo>
                    <a:pt x="308" y="88"/>
                  </a:lnTo>
                  <a:lnTo>
                    <a:pt x="339" y="65"/>
                  </a:lnTo>
                  <a:lnTo>
                    <a:pt x="373" y="46"/>
                  </a:lnTo>
                  <a:lnTo>
                    <a:pt x="410" y="30"/>
                  </a:lnTo>
                  <a:lnTo>
                    <a:pt x="446" y="18"/>
                  </a:lnTo>
                  <a:lnTo>
                    <a:pt x="484" y="8"/>
                  </a:lnTo>
                  <a:lnTo>
                    <a:pt x="521" y="2"/>
                  </a:lnTo>
                  <a:lnTo>
                    <a:pt x="5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 name="Group 255">
            <a:extLst>
              <a:ext uri="{FF2B5EF4-FFF2-40B4-BE49-F238E27FC236}">
                <a16:creationId xmlns:a16="http://schemas.microsoft.com/office/drawing/2014/main" id="{CC8C9D6B-49F6-1A03-E828-3DAEE4EC9520}"/>
              </a:ext>
            </a:extLst>
          </p:cNvPr>
          <p:cNvGrpSpPr/>
          <p:nvPr/>
        </p:nvGrpSpPr>
        <p:grpSpPr>
          <a:xfrm>
            <a:off x="6582342" y="312839"/>
            <a:ext cx="538899" cy="605957"/>
            <a:chOff x="-985838" y="2259013"/>
            <a:chExt cx="425450" cy="477838"/>
          </a:xfrm>
          <a:solidFill>
            <a:schemeClr val="bg1"/>
          </a:solidFill>
          <a:effectLst>
            <a:innerShdw blurRad="63500" dist="50800" dir="2700000">
              <a:prstClr val="black">
                <a:alpha val="50000"/>
              </a:prstClr>
            </a:innerShdw>
          </a:effectLst>
        </p:grpSpPr>
        <p:sp>
          <p:nvSpPr>
            <p:cNvPr id="51" name="Freeform 82">
              <a:extLst>
                <a:ext uri="{FF2B5EF4-FFF2-40B4-BE49-F238E27FC236}">
                  <a16:creationId xmlns:a16="http://schemas.microsoft.com/office/drawing/2014/main" id="{8573184C-C09D-B6D2-2591-9E8BCB95AFE6}"/>
                </a:ext>
              </a:extLst>
            </p:cNvPr>
            <p:cNvSpPr>
              <a:spLocks/>
            </p:cNvSpPr>
            <p:nvPr/>
          </p:nvSpPr>
          <p:spPr bwMode="auto">
            <a:xfrm>
              <a:off x="-981076" y="2259013"/>
              <a:ext cx="420688" cy="477838"/>
            </a:xfrm>
            <a:custGeom>
              <a:avLst/>
              <a:gdLst>
                <a:gd name="T0" fmla="*/ 2763 w 2912"/>
                <a:gd name="T1" fmla="*/ 0 h 3309"/>
                <a:gd name="T2" fmla="*/ 2820 w 2912"/>
                <a:gd name="T3" fmla="*/ 12 h 3309"/>
                <a:gd name="T4" fmla="*/ 2868 w 2912"/>
                <a:gd name="T5" fmla="*/ 44 h 3309"/>
                <a:gd name="T6" fmla="*/ 2900 w 2912"/>
                <a:gd name="T7" fmla="*/ 92 h 3309"/>
                <a:gd name="T8" fmla="*/ 2912 w 2912"/>
                <a:gd name="T9" fmla="*/ 151 h 3309"/>
                <a:gd name="T10" fmla="*/ 2902 w 2912"/>
                <a:gd name="T11" fmla="*/ 203 h 3309"/>
                <a:gd name="T12" fmla="*/ 2876 w 2912"/>
                <a:gd name="T13" fmla="*/ 248 h 3309"/>
                <a:gd name="T14" fmla="*/ 2837 w 2912"/>
                <a:gd name="T15" fmla="*/ 280 h 3309"/>
                <a:gd name="T16" fmla="*/ 2835 w 2912"/>
                <a:gd name="T17" fmla="*/ 2050 h 3309"/>
                <a:gd name="T18" fmla="*/ 2815 w 2912"/>
                <a:gd name="T19" fmla="*/ 2083 h 3309"/>
                <a:gd name="T20" fmla="*/ 2782 w 2912"/>
                <a:gd name="T21" fmla="*/ 2103 h 3309"/>
                <a:gd name="T22" fmla="*/ 2153 w 2912"/>
                <a:gd name="T23" fmla="*/ 2105 h 3309"/>
                <a:gd name="T24" fmla="*/ 2426 w 2912"/>
                <a:gd name="T25" fmla="*/ 3146 h 3309"/>
                <a:gd name="T26" fmla="*/ 2421 w 2912"/>
                <a:gd name="T27" fmla="*/ 3198 h 3309"/>
                <a:gd name="T28" fmla="*/ 2400 w 2912"/>
                <a:gd name="T29" fmla="*/ 3245 h 3309"/>
                <a:gd name="T30" fmla="*/ 2364 w 2912"/>
                <a:gd name="T31" fmla="*/ 3282 h 3309"/>
                <a:gd name="T32" fmla="*/ 2315 w 2912"/>
                <a:gd name="T33" fmla="*/ 3304 h 3309"/>
                <a:gd name="T34" fmla="*/ 2277 w 2912"/>
                <a:gd name="T35" fmla="*/ 3309 h 3309"/>
                <a:gd name="T36" fmla="*/ 2223 w 2912"/>
                <a:gd name="T37" fmla="*/ 3298 h 3309"/>
                <a:gd name="T38" fmla="*/ 2176 w 2912"/>
                <a:gd name="T39" fmla="*/ 3269 h 3309"/>
                <a:gd name="T40" fmla="*/ 2143 w 2912"/>
                <a:gd name="T41" fmla="*/ 3224 h 3309"/>
                <a:gd name="T42" fmla="*/ 1864 w 2912"/>
                <a:gd name="T43" fmla="*/ 2181 h 3309"/>
                <a:gd name="T44" fmla="*/ 779 w 2912"/>
                <a:gd name="T45" fmla="*/ 3197 h 3309"/>
                <a:gd name="T46" fmla="*/ 756 w 2912"/>
                <a:gd name="T47" fmla="*/ 3245 h 3309"/>
                <a:gd name="T48" fmla="*/ 720 w 2912"/>
                <a:gd name="T49" fmla="*/ 3282 h 3309"/>
                <a:gd name="T50" fmla="*/ 673 w 2912"/>
                <a:gd name="T51" fmla="*/ 3303 h 3309"/>
                <a:gd name="T52" fmla="*/ 623 w 2912"/>
                <a:gd name="T53" fmla="*/ 3309 h 3309"/>
                <a:gd name="T54" fmla="*/ 570 w 2912"/>
                <a:gd name="T55" fmla="*/ 3295 h 3309"/>
                <a:gd name="T56" fmla="*/ 528 w 2912"/>
                <a:gd name="T57" fmla="*/ 3265 h 3309"/>
                <a:gd name="T58" fmla="*/ 499 w 2912"/>
                <a:gd name="T59" fmla="*/ 3222 h 3309"/>
                <a:gd name="T60" fmla="*/ 486 w 2912"/>
                <a:gd name="T61" fmla="*/ 3173 h 3309"/>
                <a:gd name="T62" fmla="*/ 491 w 2912"/>
                <a:gd name="T63" fmla="*/ 3119 h 3309"/>
                <a:gd name="T64" fmla="*/ 627 w 2912"/>
                <a:gd name="T65" fmla="*/ 2105 h 3309"/>
                <a:gd name="T66" fmla="*/ 715 w 2912"/>
                <a:gd name="T67" fmla="*/ 2009 h 3309"/>
                <a:gd name="T68" fmla="*/ 2688 w 2912"/>
                <a:gd name="T69" fmla="*/ 1956 h 3309"/>
                <a:gd name="T70" fmla="*/ 223 w 2912"/>
                <a:gd name="T71" fmla="*/ 301 h 3309"/>
                <a:gd name="T72" fmla="*/ 181 w 2912"/>
                <a:gd name="T73" fmla="*/ 1915 h 3309"/>
                <a:gd name="T74" fmla="*/ 107 w 2912"/>
                <a:gd name="T75" fmla="*/ 1984 h 3309"/>
                <a:gd name="T76" fmla="*/ 75 w 2912"/>
                <a:gd name="T77" fmla="*/ 280 h 3309"/>
                <a:gd name="T78" fmla="*/ 35 w 2912"/>
                <a:gd name="T79" fmla="*/ 248 h 3309"/>
                <a:gd name="T80" fmla="*/ 9 w 2912"/>
                <a:gd name="T81" fmla="*/ 203 h 3309"/>
                <a:gd name="T82" fmla="*/ 0 w 2912"/>
                <a:gd name="T83" fmla="*/ 151 h 3309"/>
                <a:gd name="T84" fmla="*/ 12 w 2912"/>
                <a:gd name="T85" fmla="*/ 92 h 3309"/>
                <a:gd name="T86" fmla="*/ 44 w 2912"/>
                <a:gd name="T87" fmla="*/ 44 h 3309"/>
                <a:gd name="T88" fmla="*/ 91 w 2912"/>
                <a:gd name="T89" fmla="*/ 12 h 3309"/>
                <a:gd name="T90" fmla="*/ 149 w 2912"/>
                <a:gd name="T91" fmla="*/ 0 h 3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912" h="3309">
                  <a:moveTo>
                    <a:pt x="149" y="0"/>
                  </a:moveTo>
                  <a:lnTo>
                    <a:pt x="2763" y="0"/>
                  </a:lnTo>
                  <a:lnTo>
                    <a:pt x="2793" y="3"/>
                  </a:lnTo>
                  <a:lnTo>
                    <a:pt x="2820" y="12"/>
                  </a:lnTo>
                  <a:lnTo>
                    <a:pt x="2846" y="26"/>
                  </a:lnTo>
                  <a:lnTo>
                    <a:pt x="2868" y="44"/>
                  </a:lnTo>
                  <a:lnTo>
                    <a:pt x="2887" y="67"/>
                  </a:lnTo>
                  <a:lnTo>
                    <a:pt x="2900" y="92"/>
                  </a:lnTo>
                  <a:lnTo>
                    <a:pt x="2909" y="121"/>
                  </a:lnTo>
                  <a:lnTo>
                    <a:pt x="2912" y="151"/>
                  </a:lnTo>
                  <a:lnTo>
                    <a:pt x="2909" y="178"/>
                  </a:lnTo>
                  <a:lnTo>
                    <a:pt x="2902" y="203"/>
                  </a:lnTo>
                  <a:lnTo>
                    <a:pt x="2892" y="227"/>
                  </a:lnTo>
                  <a:lnTo>
                    <a:pt x="2876" y="248"/>
                  </a:lnTo>
                  <a:lnTo>
                    <a:pt x="2859" y="266"/>
                  </a:lnTo>
                  <a:lnTo>
                    <a:pt x="2837" y="280"/>
                  </a:lnTo>
                  <a:lnTo>
                    <a:pt x="2837" y="2030"/>
                  </a:lnTo>
                  <a:lnTo>
                    <a:pt x="2835" y="2050"/>
                  </a:lnTo>
                  <a:lnTo>
                    <a:pt x="2827" y="2069"/>
                  </a:lnTo>
                  <a:lnTo>
                    <a:pt x="2815" y="2083"/>
                  </a:lnTo>
                  <a:lnTo>
                    <a:pt x="2800" y="2096"/>
                  </a:lnTo>
                  <a:lnTo>
                    <a:pt x="2782" y="2103"/>
                  </a:lnTo>
                  <a:lnTo>
                    <a:pt x="2763" y="2105"/>
                  </a:lnTo>
                  <a:lnTo>
                    <a:pt x="2153" y="2105"/>
                  </a:lnTo>
                  <a:lnTo>
                    <a:pt x="2422" y="3119"/>
                  </a:lnTo>
                  <a:lnTo>
                    <a:pt x="2426" y="3146"/>
                  </a:lnTo>
                  <a:lnTo>
                    <a:pt x="2426" y="3172"/>
                  </a:lnTo>
                  <a:lnTo>
                    <a:pt x="2421" y="3198"/>
                  </a:lnTo>
                  <a:lnTo>
                    <a:pt x="2413" y="3222"/>
                  </a:lnTo>
                  <a:lnTo>
                    <a:pt x="2400" y="3245"/>
                  </a:lnTo>
                  <a:lnTo>
                    <a:pt x="2384" y="3265"/>
                  </a:lnTo>
                  <a:lnTo>
                    <a:pt x="2364" y="3282"/>
                  </a:lnTo>
                  <a:lnTo>
                    <a:pt x="2341" y="3295"/>
                  </a:lnTo>
                  <a:lnTo>
                    <a:pt x="2315" y="3304"/>
                  </a:lnTo>
                  <a:lnTo>
                    <a:pt x="2297" y="3308"/>
                  </a:lnTo>
                  <a:lnTo>
                    <a:pt x="2277" y="3309"/>
                  </a:lnTo>
                  <a:lnTo>
                    <a:pt x="2249" y="3307"/>
                  </a:lnTo>
                  <a:lnTo>
                    <a:pt x="2223" y="3298"/>
                  </a:lnTo>
                  <a:lnTo>
                    <a:pt x="2199" y="3286"/>
                  </a:lnTo>
                  <a:lnTo>
                    <a:pt x="2176" y="3269"/>
                  </a:lnTo>
                  <a:lnTo>
                    <a:pt x="2157" y="3249"/>
                  </a:lnTo>
                  <a:lnTo>
                    <a:pt x="2143" y="3224"/>
                  </a:lnTo>
                  <a:lnTo>
                    <a:pt x="2133" y="3197"/>
                  </a:lnTo>
                  <a:lnTo>
                    <a:pt x="1864" y="2181"/>
                  </a:lnTo>
                  <a:lnTo>
                    <a:pt x="1048" y="2181"/>
                  </a:lnTo>
                  <a:lnTo>
                    <a:pt x="779" y="3197"/>
                  </a:lnTo>
                  <a:lnTo>
                    <a:pt x="770" y="3223"/>
                  </a:lnTo>
                  <a:lnTo>
                    <a:pt x="756" y="3245"/>
                  </a:lnTo>
                  <a:lnTo>
                    <a:pt x="740" y="3265"/>
                  </a:lnTo>
                  <a:lnTo>
                    <a:pt x="720" y="3282"/>
                  </a:lnTo>
                  <a:lnTo>
                    <a:pt x="698" y="3295"/>
                  </a:lnTo>
                  <a:lnTo>
                    <a:pt x="673" y="3303"/>
                  </a:lnTo>
                  <a:lnTo>
                    <a:pt x="649" y="3309"/>
                  </a:lnTo>
                  <a:lnTo>
                    <a:pt x="623" y="3309"/>
                  </a:lnTo>
                  <a:lnTo>
                    <a:pt x="596" y="3304"/>
                  </a:lnTo>
                  <a:lnTo>
                    <a:pt x="570" y="3295"/>
                  </a:lnTo>
                  <a:lnTo>
                    <a:pt x="547" y="3282"/>
                  </a:lnTo>
                  <a:lnTo>
                    <a:pt x="528" y="3265"/>
                  </a:lnTo>
                  <a:lnTo>
                    <a:pt x="512" y="3245"/>
                  </a:lnTo>
                  <a:lnTo>
                    <a:pt x="499" y="3222"/>
                  </a:lnTo>
                  <a:lnTo>
                    <a:pt x="491" y="3198"/>
                  </a:lnTo>
                  <a:lnTo>
                    <a:pt x="486" y="3173"/>
                  </a:lnTo>
                  <a:lnTo>
                    <a:pt x="486" y="3146"/>
                  </a:lnTo>
                  <a:lnTo>
                    <a:pt x="491" y="3119"/>
                  </a:lnTo>
                  <a:lnTo>
                    <a:pt x="758" y="2105"/>
                  </a:lnTo>
                  <a:lnTo>
                    <a:pt x="627" y="2105"/>
                  </a:lnTo>
                  <a:lnTo>
                    <a:pt x="669" y="2059"/>
                  </a:lnTo>
                  <a:lnTo>
                    <a:pt x="715" y="2009"/>
                  </a:lnTo>
                  <a:lnTo>
                    <a:pt x="763" y="1956"/>
                  </a:lnTo>
                  <a:lnTo>
                    <a:pt x="2688" y="1956"/>
                  </a:lnTo>
                  <a:lnTo>
                    <a:pt x="2688" y="301"/>
                  </a:lnTo>
                  <a:lnTo>
                    <a:pt x="223" y="301"/>
                  </a:lnTo>
                  <a:lnTo>
                    <a:pt x="223" y="1875"/>
                  </a:lnTo>
                  <a:lnTo>
                    <a:pt x="181" y="1915"/>
                  </a:lnTo>
                  <a:lnTo>
                    <a:pt x="142" y="1950"/>
                  </a:lnTo>
                  <a:lnTo>
                    <a:pt x="107" y="1984"/>
                  </a:lnTo>
                  <a:lnTo>
                    <a:pt x="75" y="2013"/>
                  </a:lnTo>
                  <a:lnTo>
                    <a:pt x="75" y="280"/>
                  </a:lnTo>
                  <a:lnTo>
                    <a:pt x="54" y="266"/>
                  </a:lnTo>
                  <a:lnTo>
                    <a:pt x="35" y="248"/>
                  </a:lnTo>
                  <a:lnTo>
                    <a:pt x="21" y="227"/>
                  </a:lnTo>
                  <a:lnTo>
                    <a:pt x="9" y="203"/>
                  </a:lnTo>
                  <a:lnTo>
                    <a:pt x="2" y="178"/>
                  </a:lnTo>
                  <a:lnTo>
                    <a:pt x="0" y="151"/>
                  </a:lnTo>
                  <a:lnTo>
                    <a:pt x="3" y="121"/>
                  </a:lnTo>
                  <a:lnTo>
                    <a:pt x="12" y="92"/>
                  </a:lnTo>
                  <a:lnTo>
                    <a:pt x="25" y="67"/>
                  </a:lnTo>
                  <a:lnTo>
                    <a:pt x="44" y="44"/>
                  </a:lnTo>
                  <a:lnTo>
                    <a:pt x="65" y="26"/>
                  </a:lnTo>
                  <a:lnTo>
                    <a:pt x="91" y="12"/>
                  </a:lnTo>
                  <a:lnTo>
                    <a:pt x="119" y="3"/>
                  </a:lnTo>
                  <a:lnTo>
                    <a:pt x="14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 name="Freeform 83">
              <a:extLst>
                <a:ext uri="{FF2B5EF4-FFF2-40B4-BE49-F238E27FC236}">
                  <a16:creationId xmlns:a16="http://schemas.microsoft.com/office/drawing/2014/main" id="{A98DE6D7-0C05-7A38-D053-8B56759F2D5D}"/>
                </a:ext>
              </a:extLst>
            </p:cNvPr>
            <p:cNvSpPr>
              <a:spLocks/>
            </p:cNvSpPr>
            <p:nvPr/>
          </p:nvSpPr>
          <p:spPr bwMode="auto">
            <a:xfrm>
              <a:off x="-796926" y="2397125"/>
              <a:ext cx="42863" cy="125413"/>
            </a:xfrm>
            <a:custGeom>
              <a:avLst/>
              <a:gdLst>
                <a:gd name="T0" fmla="*/ 150 w 299"/>
                <a:gd name="T1" fmla="*/ 0 h 864"/>
                <a:gd name="T2" fmla="*/ 180 w 299"/>
                <a:gd name="T3" fmla="*/ 3 h 864"/>
                <a:gd name="T4" fmla="*/ 208 w 299"/>
                <a:gd name="T5" fmla="*/ 12 h 864"/>
                <a:gd name="T6" fmla="*/ 233 w 299"/>
                <a:gd name="T7" fmla="*/ 25 h 864"/>
                <a:gd name="T8" fmla="*/ 255 w 299"/>
                <a:gd name="T9" fmla="*/ 44 h 864"/>
                <a:gd name="T10" fmla="*/ 273 w 299"/>
                <a:gd name="T11" fmla="*/ 67 h 864"/>
                <a:gd name="T12" fmla="*/ 287 w 299"/>
                <a:gd name="T13" fmla="*/ 92 h 864"/>
                <a:gd name="T14" fmla="*/ 296 w 299"/>
                <a:gd name="T15" fmla="*/ 120 h 864"/>
                <a:gd name="T16" fmla="*/ 299 w 299"/>
                <a:gd name="T17" fmla="*/ 151 h 864"/>
                <a:gd name="T18" fmla="*/ 299 w 299"/>
                <a:gd name="T19" fmla="*/ 715 h 864"/>
                <a:gd name="T20" fmla="*/ 296 w 299"/>
                <a:gd name="T21" fmla="*/ 745 h 864"/>
                <a:gd name="T22" fmla="*/ 287 w 299"/>
                <a:gd name="T23" fmla="*/ 773 h 864"/>
                <a:gd name="T24" fmla="*/ 273 w 299"/>
                <a:gd name="T25" fmla="*/ 799 h 864"/>
                <a:gd name="T26" fmla="*/ 255 w 299"/>
                <a:gd name="T27" fmla="*/ 821 h 864"/>
                <a:gd name="T28" fmla="*/ 233 w 299"/>
                <a:gd name="T29" fmla="*/ 840 h 864"/>
                <a:gd name="T30" fmla="*/ 208 w 299"/>
                <a:gd name="T31" fmla="*/ 853 h 864"/>
                <a:gd name="T32" fmla="*/ 180 w 299"/>
                <a:gd name="T33" fmla="*/ 861 h 864"/>
                <a:gd name="T34" fmla="*/ 150 w 299"/>
                <a:gd name="T35" fmla="*/ 864 h 864"/>
                <a:gd name="T36" fmla="*/ 119 w 299"/>
                <a:gd name="T37" fmla="*/ 861 h 864"/>
                <a:gd name="T38" fmla="*/ 91 w 299"/>
                <a:gd name="T39" fmla="*/ 853 h 864"/>
                <a:gd name="T40" fmla="*/ 66 w 299"/>
                <a:gd name="T41" fmla="*/ 840 h 864"/>
                <a:gd name="T42" fmla="*/ 44 w 299"/>
                <a:gd name="T43" fmla="*/ 821 h 864"/>
                <a:gd name="T44" fmla="*/ 26 w 299"/>
                <a:gd name="T45" fmla="*/ 799 h 864"/>
                <a:gd name="T46" fmla="*/ 12 w 299"/>
                <a:gd name="T47" fmla="*/ 773 h 864"/>
                <a:gd name="T48" fmla="*/ 3 w 299"/>
                <a:gd name="T49" fmla="*/ 745 h 864"/>
                <a:gd name="T50" fmla="*/ 0 w 299"/>
                <a:gd name="T51" fmla="*/ 715 h 864"/>
                <a:gd name="T52" fmla="*/ 0 w 299"/>
                <a:gd name="T53" fmla="*/ 151 h 864"/>
                <a:gd name="T54" fmla="*/ 3 w 299"/>
                <a:gd name="T55" fmla="*/ 120 h 864"/>
                <a:gd name="T56" fmla="*/ 12 w 299"/>
                <a:gd name="T57" fmla="*/ 92 h 864"/>
                <a:gd name="T58" fmla="*/ 26 w 299"/>
                <a:gd name="T59" fmla="*/ 67 h 864"/>
                <a:gd name="T60" fmla="*/ 44 w 299"/>
                <a:gd name="T61" fmla="*/ 44 h 864"/>
                <a:gd name="T62" fmla="*/ 66 w 299"/>
                <a:gd name="T63" fmla="*/ 25 h 864"/>
                <a:gd name="T64" fmla="*/ 91 w 299"/>
                <a:gd name="T65" fmla="*/ 12 h 864"/>
                <a:gd name="T66" fmla="*/ 119 w 299"/>
                <a:gd name="T67" fmla="*/ 3 h 864"/>
                <a:gd name="T68" fmla="*/ 150 w 299"/>
                <a:gd name="T69" fmla="*/ 0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99" h="864">
                  <a:moveTo>
                    <a:pt x="150" y="0"/>
                  </a:moveTo>
                  <a:lnTo>
                    <a:pt x="180" y="3"/>
                  </a:lnTo>
                  <a:lnTo>
                    <a:pt x="208" y="12"/>
                  </a:lnTo>
                  <a:lnTo>
                    <a:pt x="233" y="25"/>
                  </a:lnTo>
                  <a:lnTo>
                    <a:pt x="255" y="44"/>
                  </a:lnTo>
                  <a:lnTo>
                    <a:pt x="273" y="67"/>
                  </a:lnTo>
                  <a:lnTo>
                    <a:pt x="287" y="92"/>
                  </a:lnTo>
                  <a:lnTo>
                    <a:pt x="296" y="120"/>
                  </a:lnTo>
                  <a:lnTo>
                    <a:pt x="299" y="151"/>
                  </a:lnTo>
                  <a:lnTo>
                    <a:pt x="299" y="715"/>
                  </a:lnTo>
                  <a:lnTo>
                    <a:pt x="296" y="745"/>
                  </a:lnTo>
                  <a:lnTo>
                    <a:pt x="287" y="773"/>
                  </a:lnTo>
                  <a:lnTo>
                    <a:pt x="273" y="799"/>
                  </a:lnTo>
                  <a:lnTo>
                    <a:pt x="255" y="821"/>
                  </a:lnTo>
                  <a:lnTo>
                    <a:pt x="233" y="840"/>
                  </a:lnTo>
                  <a:lnTo>
                    <a:pt x="208" y="853"/>
                  </a:lnTo>
                  <a:lnTo>
                    <a:pt x="180" y="861"/>
                  </a:lnTo>
                  <a:lnTo>
                    <a:pt x="150" y="864"/>
                  </a:lnTo>
                  <a:lnTo>
                    <a:pt x="119" y="861"/>
                  </a:lnTo>
                  <a:lnTo>
                    <a:pt x="91" y="853"/>
                  </a:lnTo>
                  <a:lnTo>
                    <a:pt x="66" y="840"/>
                  </a:lnTo>
                  <a:lnTo>
                    <a:pt x="44" y="821"/>
                  </a:lnTo>
                  <a:lnTo>
                    <a:pt x="26" y="799"/>
                  </a:lnTo>
                  <a:lnTo>
                    <a:pt x="12" y="773"/>
                  </a:lnTo>
                  <a:lnTo>
                    <a:pt x="3" y="745"/>
                  </a:lnTo>
                  <a:lnTo>
                    <a:pt x="0" y="715"/>
                  </a:lnTo>
                  <a:lnTo>
                    <a:pt x="0" y="151"/>
                  </a:lnTo>
                  <a:lnTo>
                    <a:pt x="3" y="120"/>
                  </a:lnTo>
                  <a:lnTo>
                    <a:pt x="12" y="92"/>
                  </a:lnTo>
                  <a:lnTo>
                    <a:pt x="26" y="67"/>
                  </a:lnTo>
                  <a:lnTo>
                    <a:pt x="44" y="44"/>
                  </a:lnTo>
                  <a:lnTo>
                    <a:pt x="66" y="25"/>
                  </a:lnTo>
                  <a:lnTo>
                    <a:pt x="91" y="12"/>
                  </a:lnTo>
                  <a:lnTo>
                    <a:pt x="119" y="3"/>
                  </a:lnTo>
                  <a:lnTo>
                    <a:pt x="15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 name="Freeform 84">
              <a:extLst>
                <a:ext uri="{FF2B5EF4-FFF2-40B4-BE49-F238E27FC236}">
                  <a16:creationId xmlns:a16="http://schemas.microsoft.com/office/drawing/2014/main" id="{CE9A2665-B8A6-4079-C7E2-9F932D8F7012}"/>
                </a:ext>
              </a:extLst>
            </p:cNvPr>
            <p:cNvSpPr>
              <a:spLocks/>
            </p:cNvSpPr>
            <p:nvPr/>
          </p:nvSpPr>
          <p:spPr bwMode="auto">
            <a:xfrm>
              <a:off x="-727076" y="2322513"/>
              <a:ext cx="42863" cy="200025"/>
            </a:xfrm>
            <a:custGeom>
              <a:avLst/>
              <a:gdLst>
                <a:gd name="T0" fmla="*/ 149 w 298"/>
                <a:gd name="T1" fmla="*/ 0 h 1390"/>
                <a:gd name="T2" fmla="*/ 179 w 298"/>
                <a:gd name="T3" fmla="*/ 3 h 1390"/>
                <a:gd name="T4" fmla="*/ 207 w 298"/>
                <a:gd name="T5" fmla="*/ 11 h 1390"/>
                <a:gd name="T6" fmla="*/ 232 w 298"/>
                <a:gd name="T7" fmla="*/ 25 h 1390"/>
                <a:gd name="T8" fmla="*/ 255 w 298"/>
                <a:gd name="T9" fmla="*/ 44 h 1390"/>
                <a:gd name="T10" fmla="*/ 272 w 298"/>
                <a:gd name="T11" fmla="*/ 66 h 1390"/>
                <a:gd name="T12" fmla="*/ 287 w 298"/>
                <a:gd name="T13" fmla="*/ 92 h 1390"/>
                <a:gd name="T14" fmla="*/ 295 w 298"/>
                <a:gd name="T15" fmla="*/ 120 h 1390"/>
                <a:gd name="T16" fmla="*/ 298 w 298"/>
                <a:gd name="T17" fmla="*/ 150 h 1390"/>
                <a:gd name="T18" fmla="*/ 298 w 298"/>
                <a:gd name="T19" fmla="*/ 1241 h 1390"/>
                <a:gd name="T20" fmla="*/ 295 w 298"/>
                <a:gd name="T21" fmla="*/ 1271 h 1390"/>
                <a:gd name="T22" fmla="*/ 287 w 298"/>
                <a:gd name="T23" fmla="*/ 1299 h 1390"/>
                <a:gd name="T24" fmla="*/ 272 w 298"/>
                <a:gd name="T25" fmla="*/ 1325 h 1390"/>
                <a:gd name="T26" fmla="*/ 255 w 298"/>
                <a:gd name="T27" fmla="*/ 1347 h 1390"/>
                <a:gd name="T28" fmla="*/ 232 w 298"/>
                <a:gd name="T29" fmla="*/ 1366 h 1390"/>
                <a:gd name="T30" fmla="*/ 207 w 298"/>
                <a:gd name="T31" fmla="*/ 1379 h 1390"/>
                <a:gd name="T32" fmla="*/ 179 w 298"/>
                <a:gd name="T33" fmla="*/ 1387 h 1390"/>
                <a:gd name="T34" fmla="*/ 149 w 298"/>
                <a:gd name="T35" fmla="*/ 1390 h 1390"/>
                <a:gd name="T36" fmla="*/ 118 w 298"/>
                <a:gd name="T37" fmla="*/ 1387 h 1390"/>
                <a:gd name="T38" fmla="*/ 91 w 298"/>
                <a:gd name="T39" fmla="*/ 1379 h 1390"/>
                <a:gd name="T40" fmla="*/ 66 w 298"/>
                <a:gd name="T41" fmla="*/ 1366 h 1390"/>
                <a:gd name="T42" fmla="*/ 43 w 298"/>
                <a:gd name="T43" fmla="*/ 1347 h 1390"/>
                <a:gd name="T44" fmla="*/ 26 w 298"/>
                <a:gd name="T45" fmla="*/ 1325 h 1390"/>
                <a:gd name="T46" fmla="*/ 11 w 298"/>
                <a:gd name="T47" fmla="*/ 1299 h 1390"/>
                <a:gd name="T48" fmla="*/ 3 w 298"/>
                <a:gd name="T49" fmla="*/ 1271 h 1390"/>
                <a:gd name="T50" fmla="*/ 0 w 298"/>
                <a:gd name="T51" fmla="*/ 1241 h 1390"/>
                <a:gd name="T52" fmla="*/ 0 w 298"/>
                <a:gd name="T53" fmla="*/ 150 h 1390"/>
                <a:gd name="T54" fmla="*/ 3 w 298"/>
                <a:gd name="T55" fmla="*/ 120 h 1390"/>
                <a:gd name="T56" fmla="*/ 11 w 298"/>
                <a:gd name="T57" fmla="*/ 92 h 1390"/>
                <a:gd name="T58" fmla="*/ 26 w 298"/>
                <a:gd name="T59" fmla="*/ 66 h 1390"/>
                <a:gd name="T60" fmla="*/ 43 w 298"/>
                <a:gd name="T61" fmla="*/ 44 h 1390"/>
                <a:gd name="T62" fmla="*/ 66 w 298"/>
                <a:gd name="T63" fmla="*/ 25 h 1390"/>
                <a:gd name="T64" fmla="*/ 91 w 298"/>
                <a:gd name="T65" fmla="*/ 11 h 1390"/>
                <a:gd name="T66" fmla="*/ 118 w 298"/>
                <a:gd name="T67" fmla="*/ 3 h 1390"/>
                <a:gd name="T68" fmla="*/ 149 w 298"/>
                <a:gd name="T69" fmla="*/ 0 h 1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98" h="1390">
                  <a:moveTo>
                    <a:pt x="149" y="0"/>
                  </a:moveTo>
                  <a:lnTo>
                    <a:pt x="179" y="3"/>
                  </a:lnTo>
                  <a:lnTo>
                    <a:pt x="207" y="11"/>
                  </a:lnTo>
                  <a:lnTo>
                    <a:pt x="232" y="25"/>
                  </a:lnTo>
                  <a:lnTo>
                    <a:pt x="255" y="44"/>
                  </a:lnTo>
                  <a:lnTo>
                    <a:pt x="272" y="66"/>
                  </a:lnTo>
                  <a:lnTo>
                    <a:pt x="287" y="92"/>
                  </a:lnTo>
                  <a:lnTo>
                    <a:pt x="295" y="120"/>
                  </a:lnTo>
                  <a:lnTo>
                    <a:pt x="298" y="150"/>
                  </a:lnTo>
                  <a:lnTo>
                    <a:pt x="298" y="1241"/>
                  </a:lnTo>
                  <a:lnTo>
                    <a:pt x="295" y="1271"/>
                  </a:lnTo>
                  <a:lnTo>
                    <a:pt x="287" y="1299"/>
                  </a:lnTo>
                  <a:lnTo>
                    <a:pt x="272" y="1325"/>
                  </a:lnTo>
                  <a:lnTo>
                    <a:pt x="255" y="1347"/>
                  </a:lnTo>
                  <a:lnTo>
                    <a:pt x="232" y="1366"/>
                  </a:lnTo>
                  <a:lnTo>
                    <a:pt x="207" y="1379"/>
                  </a:lnTo>
                  <a:lnTo>
                    <a:pt x="179" y="1387"/>
                  </a:lnTo>
                  <a:lnTo>
                    <a:pt x="149" y="1390"/>
                  </a:lnTo>
                  <a:lnTo>
                    <a:pt x="118" y="1387"/>
                  </a:lnTo>
                  <a:lnTo>
                    <a:pt x="91" y="1379"/>
                  </a:lnTo>
                  <a:lnTo>
                    <a:pt x="66" y="1366"/>
                  </a:lnTo>
                  <a:lnTo>
                    <a:pt x="43" y="1347"/>
                  </a:lnTo>
                  <a:lnTo>
                    <a:pt x="26" y="1325"/>
                  </a:lnTo>
                  <a:lnTo>
                    <a:pt x="11" y="1299"/>
                  </a:lnTo>
                  <a:lnTo>
                    <a:pt x="3" y="1271"/>
                  </a:lnTo>
                  <a:lnTo>
                    <a:pt x="0" y="1241"/>
                  </a:lnTo>
                  <a:lnTo>
                    <a:pt x="0" y="150"/>
                  </a:lnTo>
                  <a:lnTo>
                    <a:pt x="3" y="120"/>
                  </a:lnTo>
                  <a:lnTo>
                    <a:pt x="11" y="92"/>
                  </a:lnTo>
                  <a:lnTo>
                    <a:pt x="26" y="66"/>
                  </a:lnTo>
                  <a:lnTo>
                    <a:pt x="43" y="44"/>
                  </a:lnTo>
                  <a:lnTo>
                    <a:pt x="66" y="25"/>
                  </a:lnTo>
                  <a:lnTo>
                    <a:pt x="91" y="11"/>
                  </a:lnTo>
                  <a:lnTo>
                    <a:pt x="118" y="3"/>
                  </a:lnTo>
                  <a:lnTo>
                    <a:pt x="14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 name="Freeform 85">
              <a:extLst>
                <a:ext uri="{FF2B5EF4-FFF2-40B4-BE49-F238E27FC236}">
                  <a16:creationId xmlns:a16="http://schemas.microsoft.com/office/drawing/2014/main" id="{C91FEE04-73C4-E634-50A4-E9D75740051C}"/>
                </a:ext>
              </a:extLst>
            </p:cNvPr>
            <p:cNvSpPr>
              <a:spLocks/>
            </p:cNvSpPr>
            <p:nvPr/>
          </p:nvSpPr>
          <p:spPr bwMode="auto">
            <a:xfrm>
              <a:off x="-657226" y="2365375"/>
              <a:ext cx="42863" cy="157163"/>
            </a:xfrm>
            <a:custGeom>
              <a:avLst/>
              <a:gdLst>
                <a:gd name="T0" fmla="*/ 150 w 299"/>
                <a:gd name="T1" fmla="*/ 0 h 1089"/>
                <a:gd name="T2" fmla="*/ 180 w 299"/>
                <a:gd name="T3" fmla="*/ 3 h 1089"/>
                <a:gd name="T4" fmla="*/ 208 w 299"/>
                <a:gd name="T5" fmla="*/ 11 h 1089"/>
                <a:gd name="T6" fmla="*/ 232 w 299"/>
                <a:gd name="T7" fmla="*/ 26 h 1089"/>
                <a:gd name="T8" fmla="*/ 255 w 299"/>
                <a:gd name="T9" fmla="*/ 43 h 1089"/>
                <a:gd name="T10" fmla="*/ 273 w 299"/>
                <a:gd name="T11" fmla="*/ 66 h 1089"/>
                <a:gd name="T12" fmla="*/ 287 w 299"/>
                <a:gd name="T13" fmla="*/ 91 h 1089"/>
                <a:gd name="T14" fmla="*/ 295 w 299"/>
                <a:gd name="T15" fmla="*/ 119 h 1089"/>
                <a:gd name="T16" fmla="*/ 299 w 299"/>
                <a:gd name="T17" fmla="*/ 149 h 1089"/>
                <a:gd name="T18" fmla="*/ 299 w 299"/>
                <a:gd name="T19" fmla="*/ 940 h 1089"/>
                <a:gd name="T20" fmla="*/ 295 w 299"/>
                <a:gd name="T21" fmla="*/ 970 h 1089"/>
                <a:gd name="T22" fmla="*/ 287 w 299"/>
                <a:gd name="T23" fmla="*/ 998 h 1089"/>
                <a:gd name="T24" fmla="*/ 273 w 299"/>
                <a:gd name="T25" fmla="*/ 1024 h 1089"/>
                <a:gd name="T26" fmla="*/ 255 w 299"/>
                <a:gd name="T27" fmla="*/ 1046 h 1089"/>
                <a:gd name="T28" fmla="*/ 232 w 299"/>
                <a:gd name="T29" fmla="*/ 1065 h 1089"/>
                <a:gd name="T30" fmla="*/ 208 w 299"/>
                <a:gd name="T31" fmla="*/ 1078 h 1089"/>
                <a:gd name="T32" fmla="*/ 180 w 299"/>
                <a:gd name="T33" fmla="*/ 1086 h 1089"/>
                <a:gd name="T34" fmla="*/ 150 w 299"/>
                <a:gd name="T35" fmla="*/ 1089 h 1089"/>
                <a:gd name="T36" fmla="*/ 119 w 299"/>
                <a:gd name="T37" fmla="*/ 1086 h 1089"/>
                <a:gd name="T38" fmla="*/ 91 w 299"/>
                <a:gd name="T39" fmla="*/ 1078 h 1089"/>
                <a:gd name="T40" fmla="*/ 66 w 299"/>
                <a:gd name="T41" fmla="*/ 1065 h 1089"/>
                <a:gd name="T42" fmla="*/ 43 w 299"/>
                <a:gd name="T43" fmla="*/ 1046 h 1089"/>
                <a:gd name="T44" fmla="*/ 26 w 299"/>
                <a:gd name="T45" fmla="*/ 1024 h 1089"/>
                <a:gd name="T46" fmla="*/ 11 w 299"/>
                <a:gd name="T47" fmla="*/ 998 h 1089"/>
                <a:gd name="T48" fmla="*/ 3 w 299"/>
                <a:gd name="T49" fmla="*/ 970 h 1089"/>
                <a:gd name="T50" fmla="*/ 0 w 299"/>
                <a:gd name="T51" fmla="*/ 940 h 1089"/>
                <a:gd name="T52" fmla="*/ 0 w 299"/>
                <a:gd name="T53" fmla="*/ 149 h 1089"/>
                <a:gd name="T54" fmla="*/ 3 w 299"/>
                <a:gd name="T55" fmla="*/ 119 h 1089"/>
                <a:gd name="T56" fmla="*/ 11 w 299"/>
                <a:gd name="T57" fmla="*/ 91 h 1089"/>
                <a:gd name="T58" fmla="*/ 26 w 299"/>
                <a:gd name="T59" fmla="*/ 66 h 1089"/>
                <a:gd name="T60" fmla="*/ 43 w 299"/>
                <a:gd name="T61" fmla="*/ 43 h 1089"/>
                <a:gd name="T62" fmla="*/ 66 w 299"/>
                <a:gd name="T63" fmla="*/ 26 h 1089"/>
                <a:gd name="T64" fmla="*/ 91 w 299"/>
                <a:gd name="T65" fmla="*/ 11 h 1089"/>
                <a:gd name="T66" fmla="*/ 119 w 299"/>
                <a:gd name="T67" fmla="*/ 3 h 1089"/>
                <a:gd name="T68" fmla="*/ 150 w 299"/>
                <a:gd name="T69" fmla="*/ 0 h 10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99" h="1089">
                  <a:moveTo>
                    <a:pt x="150" y="0"/>
                  </a:moveTo>
                  <a:lnTo>
                    <a:pt x="180" y="3"/>
                  </a:lnTo>
                  <a:lnTo>
                    <a:pt x="208" y="11"/>
                  </a:lnTo>
                  <a:lnTo>
                    <a:pt x="232" y="26"/>
                  </a:lnTo>
                  <a:lnTo>
                    <a:pt x="255" y="43"/>
                  </a:lnTo>
                  <a:lnTo>
                    <a:pt x="273" y="66"/>
                  </a:lnTo>
                  <a:lnTo>
                    <a:pt x="287" y="91"/>
                  </a:lnTo>
                  <a:lnTo>
                    <a:pt x="295" y="119"/>
                  </a:lnTo>
                  <a:lnTo>
                    <a:pt x="299" y="149"/>
                  </a:lnTo>
                  <a:lnTo>
                    <a:pt x="299" y="940"/>
                  </a:lnTo>
                  <a:lnTo>
                    <a:pt x="295" y="970"/>
                  </a:lnTo>
                  <a:lnTo>
                    <a:pt x="287" y="998"/>
                  </a:lnTo>
                  <a:lnTo>
                    <a:pt x="273" y="1024"/>
                  </a:lnTo>
                  <a:lnTo>
                    <a:pt x="255" y="1046"/>
                  </a:lnTo>
                  <a:lnTo>
                    <a:pt x="232" y="1065"/>
                  </a:lnTo>
                  <a:lnTo>
                    <a:pt x="208" y="1078"/>
                  </a:lnTo>
                  <a:lnTo>
                    <a:pt x="180" y="1086"/>
                  </a:lnTo>
                  <a:lnTo>
                    <a:pt x="150" y="1089"/>
                  </a:lnTo>
                  <a:lnTo>
                    <a:pt x="119" y="1086"/>
                  </a:lnTo>
                  <a:lnTo>
                    <a:pt x="91" y="1078"/>
                  </a:lnTo>
                  <a:lnTo>
                    <a:pt x="66" y="1065"/>
                  </a:lnTo>
                  <a:lnTo>
                    <a:pt x="43" y="1046"/>
                  </a:lnTo>
                  <a:lnTo>
                    <a:pt x="26" y="1024"/>
                  </a:lnTo>
                  <a:lnTo>
                    <a:pt x="11" y="998"/>
                  </a:lnTo>
                  <a:lnTo>
                    <a:pt x="3" y="970"/>
                  </a:lnTo>
                  <a:lnTo>
                    <a:pt x="0" y="940"/>
                  </a:lnTo>
                  <a:lnTo>
                    <a:pt x="0" y="149"/>
                  </a:lnTo>
                  <a:lnTo>
                    <a:pt x="3" y="119"/>
                  </a:lnTo>
                  <a:lnTo>
                    <a:pt x="11" y="91"/>
                  </a:lnTo>
                  <a:lnTo>
                    <a:pt x="26" y="66"/>
                  </a:lnTo>
                  <a:lnTo>
                    <a:pt x="43" y="43"/>
                  </a:lnTo>
                  <a:lnTo>
                    <a:pt x="66" y="26"/>
                  </a:lnTo>
                  <a:lnTo>
                    <a:pt x="91" y="11"/>
                  </a:lnTo>
                  <a:lnTo>
                    <a:pt x="119" y="3"/>
                  </a:lnTo>
                  <a:lnTo>
                    <a:pt x="15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 name="Freeform 86">
              <a:extLst>
                <a:ext uri="{FF2B5EF4-FFF2-40B4-BE49-F238E27FC236}">
                  <a16:creationId xmlns:a16="http://schemas.microsoft.com/office/drawing/2014/main" id="{5D045892-0747-E5A2-BE7D-3E19EAFFAB31}"/>
                </a:ext>
              </a:extLst>
            </p:cNvPr>
            <p:cNvSpPr>
              <a:spLocks/>
            </p:cNvSpPr>
            <p:nvPr/>
          </p:nvSpPr>
          <p:spPr bwMode="auto">
            <a:xfrm>
              <a:off x="-985838" y="2455863"/>
              <a:ext cx="158750" cy="158750"/>
            </a:xfrm>
            <a:custGeom>
              <a:avLst/>
              <a:gdLst>
                <a:gd name="T0" fmla="*/ 1064 w 1095"/>
                <a:gd name="T1" fmla="*/ 0 h 1101"/>
                <a:gd name="T2" fmla="*/ 1084 w 1095"/>
                <a:gd name="T3" fmla="*/ 9 h 1101"/>
                <a:gd name="T4" fmla="*/ 1095 w 1095"/>
                <a:gd name="T5" fmla="*/ 30 h 1101"/>
                <a:gd name="T6" fmla="*/ 1091 w 1095"/>
                <a:gd name="T7" fmla="*/ 52 h 1101"/>
                <a:gd name="T8" fmla="*/ 1082 w 1095"/>
                <a:gd name="T9" fmla="*/ 64 h 1101"/>
                <a:gd name="T10" fmla="*/ 1068 w 1095"/>
                <a:gd name="T11" fmla="*/ 80 h 1101"/>
                <a:gd name="T12" fmla="*/ 1041 w 1095"/>
                <a:gd name="T13" fmla="*/ 109 h 1101"/>
                <a:gd name="T14" fmla="*/ 1003 w 1095"/>
                <a:gd name="T15" fmla="*/ 151 h 1101"/>
                <a:gd name="T16" fmla="*/ 954 w 1095"/>
                <a:gd name="T17" fmla="*/ 204 h 1101"/>
                <a:gd name="T18" fmla="*/ 898 w 1095"/>
                <a:gd name="T19" fmla="*/ 266 h 1101"/>
                <a:gd name="T20" fmla="*/ 836 w 1095"/>
                <a:gd name="T21" fmla="*/ 334 h 1101"/>
                <a:gd name="T22" fmla="*/ 769 w 1095"/>
                <a:gd name="T23" fmla="*/ 408 h 1101"/>
                <a:gd name="T24" fmla="*/ 698 w 1095"/>
                <a:gd name="T25" fmla="*/ 486 h 1101"/>
                <a:gd name="T26" fmla="*/ 627 w 1095"/>
                <a:gd name="T27" fmla="*/ 565 h 1101"/>
                <a:gd name="T28" fmla="*/ 555 w 1095"/>
                <a:gd name="T29" fmla="*/ 644 h 1101"/>
                <a:gd name="T30" fmla="*/ 484 w 1095"/>
                <a:gd name="T31" fmla="*/ 722 h 1101"/>
                <a:gd name="T32" fmla="*/ 416 w 1095"/>
                <a:gd name="T33" fmla="*/ 796 h 1101"/>
                <a:gd name="T34" fmla="*/ 354 w 1095"/>
                <a:gd name="T35" fmla="*/ 866 h 1101"/>
                <a:gd name="T36" fmla="*/ 297 w 1095"/>
                <a:gd name="T37" fmla="*/ 927 h 1101"/>
                <a:gd name="T38" fmla="*/ 249 w 1095"/>
                <a:gd name="T39" fmla="*/ 981 h 1101"/>
                <a:gd name="T40" fmla="*/ 211 w 1095"/>
                <a:gd name="T41" fmla="*/ 1024 h 1101"/>
                <a:gd name="T42" fmla="*/ 183 w 1095"/>
                <a:gd name="T43" fmla="*/ 1054 h 1101"/>
                <a:gd name="T44" fmla="*/ 167 w 1095"/>
                <a:gd name="T45" fmla="*/ 1071 h 1101"/>
                <a:gd name="T46" fmla="*/ 148 w 1095"/>
                <a:gd name="T47" fmla="*/ 1087 h 1101"/>
                <a:gd name="T48" fmla="*/ 107 w 1095"/>
                <a:gd name="T49" fmla="*/ 1101 h 1101"/>
                <a:gd name="T50" fmla="*/ 65 w 1095"/>
                <a:gd name="T51" fmla="*/ 1097 h 1101"/>
                <a:gd name="T52" fmla="*/ 28 w 1095"/>
                <a:gd name="T53" fmla="*/ 1073 h 1101"/>
                <a:gd name="T54" fmla="*/ 5 w 1095"/>
                <a:gd name="T55" fmla="*/ 1035 h 1101"/>
                <a:gd name="T56" fmla="*/ 0 w 1095"/>
                <a:gd name="T57" fmla="*/ 993 h 1101"/>
                <a:gd name="T58" fmla="*/ 13 w 1095"/>
                <a:gd name="T59" fmla="*/ 952 h 1101"/>
                <a:gd name="T60" fmla="*/ 30 w 1095"/>
                <a:gd name="T61" fmla="*/ 932 h 1101"/>
                <a:gd name="T62" fmla="*/ 46 w 1095"/>
                <a:gd name="T63" fmla="*/ 917 h 1101"/>
                <a:gd name="T64" fmla="*/ 76 w 1095"/>
                <a:gd name="T65" fmla="*/ 890 h 1101"/>
                <a:gd name="T66" fmla="*/ 120 w 1095"/>
                <a:gd name="T67" fmla="*/ 850 h 1101"/>
                <a:gd name="T68" fmla="*/ 172 w 1095"/>
                <a:gd name="T69" fmla="*/ 801 h 1101"/>
                <a:gd name="T70" fmla="*/ 233 w 1095"/>
                <a:gd name="T71" fmla="*/ 745 h 1101"/>
                <a:gd name="T72" fmla="*/ 303 w 1095"/>
                <a:gd name="T73" fmla="*/ 682 h 1101"/>
                <a:gd name="T74" fmla="*/ 376 w 1095"/>
                <a:gd name="T75" fmla="*/ 614 h 1101"/>
                <a:gd name="T76" fmla="*/ 453 w 1095"/>
                <a:gd name="T77" fmla="*/ 542 h 1101"/>
                <a:gd name="T78" fmla="*/ 532 w 1095"/>
                <a:gd name="T79" fmla="*/ 471 h 1101"/>
                <a:gd name="T80" fmla="*/ 610 w 1095"/>
                <a:gd name="T81" fmla="*/ 398 h 1101"/>
                <a:gd name="T82" fmla="*/ 688 w 1095"/>
                <a:gd name="T83" fmla="*/ 327 h 1101"/>
                <a:gd name="T84" fmla="*/ 761 w 1095"/>
                <a:gd name="T85" fmla="*/ 260 h 1101"/>
                <a:gd name="T86" fmla="*/ 829 w 1095"/>
                <a:gd name="T87" fmla="*/ 196 h 1101"/>
                <a:gd name="T88" fmla="*/ 890 w 1095"/>
                <a:gd name="T89" fmla="*/ 140 h 1101"/>
                <a:gd name="T90" fmla="*/ 943 w 1095"/>
                <a:gd name="T91" fmla="*/ 92 h 1101"/>
                <a:gd name="T92" fmla="*/ 985 w 1095"/>
                <a:gd name="T93" fmla="*/ 53 h 1101"/>
                <a:gd name="T94" fmla="*/ 1015 w 1095"/>
                <a:gd name="T95" fmla="*/ 26 h 1101"/>
                <a:gd name="T96" fmla="*/ 1031 w 1095"/>
                <a:gd name="T97" fmla="*/ 11 h 1101"/>
                <a:gd name="T98" fmla="*/ 1042 w 1095"/>
                <a:gd name="T99" fmla="*/ 3 h 1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095" h="1101">
                  <a:moveTo>
                    <a:pt x="1052" y="0"/>
                  </a:moveTo>
                  <a:lnTo>
                    <a:pt x="1064" y="0"/>
                  </a:lnTo>
                  <a:lnTo>
                    <a:pt x="1074" y="3"/>
                  </a:lnTo>
                  <a:lnTo>
                    <a:pt x="1084" y="9"/>
                  </a:lnTo>
                  <a:lnTo>
                    <a:pt x="1091" y="19"/>
                  </a:lnTo>
                  <a:lnTo>
                    <a:pt x="1095" y="30"/>
                  </a:lnTo>
                  <a:lnTo>
                    <a:pt x="1095" y="41"/>
                  </a:lnTo>
                  <a:lnTo>
                    <a:pt x="1091" y="52"/>
                  </a:lnTo>
                  <a:lnTo>
                    <a:pt x="1084" y="62"/>
                  </a:lnTo>
                  <a:lnTo>
                    <a:pt x="1082" y="64"/>
                  </a:lnTo>
                  <a:lnTo>
                    <a:pt x="1077" y="69"/>
                  </a:lnTo>
                  <a:lnTo>
                    <a:pt x="1068" y="80"/>
                  </a:lnTo>
                  <a:lnTo>
                    <a:pt x="1055" y="93"/>
                  </a:lnTo>
                  <a:lnTo>
                    <a:pt x="1041" y="109"/>
                  </a:lnTo>
                  <a:lnTo>
                    <a:pt x="1022" y="129"/>
                  </a:lnTo>
                  <a:lnTo>
                    <a:pt x="1003" y="151"/>
                  </a:lnTo>
                  <a:lnTo>
                    <a:pt x="979" y="176"/>
                  </a:lnTo>
                  <a:lnTo>
                    <a:pt x="954" y="204"/>
                  </a:lnTo>
                  <a:lnTo>
                    <a:pt x="927" y="235"/>
                  </a:lnTo>
                  <a:lnTo>
                    <a:pt x="898" y="266"/>
                  </a:lnTo>
                  <a:lnTo>
                    <a:pt x="867" y="299"/>
                  </a:lnTo>
                  <a:lnTo>
                    <a:pt x="836" y="334"/>
                  </a:lnTo>
                  <a:lnTo>
                    <a:pt x="803" y="371"/>
                  </a:lnTo>
                  <a:lnTo>
                    <a:pt x="769" y="408"/>
                  </a:lnTo>
                  <a:lnTo>
                    <a:pt x="734" y="447"/>
                  </a:lnTo>
                  <a:lnTo>
                    <a:pt x="698" y="486"/>
                  </a:lnTo>
                  <a:lnTo>
                    <a:pt x="663" y="526"/>
                  </a:lnTo>
                  <a:lnTo>
                    <a:pt x="627" y="565"/>
                  </a:lnTo>
                  <a:lnTo>
                    <a:pt x="591" y="605"/>
                  </a:lnTo>
                  <a:lnTo>
                    <a:pt x="555" y="644"/>
                  </a:lnTo>
                  <a:lnTo>
                    <a:pt x="518" y="684"/>
                  </a:lnTo>
                  <a:lnTo>
                    <a:pt x="484" y="722"/>
                  </a:lnTo>
                  <a:lnTo>
                    <a:pt x="449" y="760"/>
                  </a:lnTo>
                  <a:lnTo>
                    <a:pt x="416" y="796"/>
                  </a:lnTo>
                  <a:lnTo>
                    <a:pt x="384" y="832"/>
                  </a:lnTo>
                  <a:lnTo>
                    <a:pt x="354" y="866"/>
                  </a:lnTo>
                  <a:lnTo>
                    <a:pt x="325" y="898"/>
                  </a:lnTo>
                  <a:lnTo>
                    <a:pt x="297" y="927"/>
                  </a:lnTo>
                  <a:lnTo>
                    <a:pt x="273" y="955"/>
                  </a:lnTo>
                  <a:lnTo>
                    <a:pt x="249" y="981"/>
                  </a:lnTo>
                  <a:lnTo>
                    <a:pt x="228" y="1003"/>
                  </a:lnTo>
                  <a:lnTo>
                    <a:pt x="211" y="1024"/>
                  </a:lnTo>
                  <a:lnTo>
                    <a:pt x="195" y="1041"/>
                  </a:lnTo>
                  <a:lnTo>
                    <a:pt x="183" y="1054"/>
                  </a:lnTo>
                  <a:lnTo>
                    <a:pt x="173" y="1065"/>
                  </a:lnTo>
                  <a:lnTo>
                    <a:pt x="167" y="1071"/>
                  </a:lnTo>
                  <a:lnTo>
                    <a:pt x="165" y="1073"/>
                  </a:lnTo>
                  <a:lnTo>
                    <a:pt x="148" y="1087"/>
                  </a:lnTo>
                  <a:lnTo>
                    <a:pt x="128" y="1097"/>
                  </a:lnTo>
                  <a:lnTo>
                    <a:pt x="107" y="1101"/>
                  </a:lnTo>
                  <a:lnTo>
                    <a:pt x="86" y="1101"/>
                  </a:lnTo>
                  <a:lnTo>
                    <a:pt x="65" y="1097"/>
                  </a:lnTo>
                  <a:lnTo>
                    <a:pt x="45" y="1087"/>
                  </a:lnTo>
                  <a:lnTo>
                    <a:pt x="28" y="1073"/>
                  </a:lnTo>
                  <a:lnTo>
                    <a:pt x="13" y="1055"/>
                  </a:lnTo>
                  <a:lnTo>
                    <a:pt x="5" y="1035"/>
                  </a:lnTo>
                  <a:lnTo>
                    <a:pt x="0" y="1015"/>
                  </a:lnTo>
                  <a:lnTo>
                    <a:pt x="0" y="993"/>
                  </a:lnTo>
                  <a:lnTo>
                    <a:pt x="5" y="972"/>
                  </a:lnTo>
                  <a:lnTo>
                    <a:pt x="13" y="952"/>
                  </a:lnTo>
                  <a:lnTo>
                    <a:pt x="28" y="935"/>
                  </a:lnTo>
                  <a:lnTo>
                    <a:pt x="30" y="932"/>
                  </a:lnTo>
                  <a:lnTo>
                    <a:pt x="36" y="926"/>
                  </a:lnTo>
                  <a:lnTo>
                    <a:pt x="46" y="917"/>
                  </a:lnTo>
                  <a:lnTo>
                    <a:pt x="60" y="905"/>
                  </a:lnTo>
                  <a:lnTo>
                    <a:pt x="76" y="890"/>
                  </a:lnTo>
                  <a:lnTo>
                    <a:pt x="97" y="871"/>
                  </a:lnTo>
                  <a:lnTo>
                    <a:pt x="120" y="850"/>
                  </a:lnTo>
                  <a:lnTo>
                    <a:pt x="145" y="827"/>
                  </a:lnTo>
                  <a:lnTo>
                    <a:pt x="172" y="801"/>
                  </a:lnTo>
                  <a:lnTo>
                    <a:pt x="202" y="774"/>
                  </a:lnTo>
                  <a:lnTo>
                    <a:pt x="233" y="745"/>
                  </a:lnTo>
                  <a:lnTo>
                    <a:pt x="267" y="714"/>
                  </a:lnTo>
                  <a:lnTo>
                    <a:pt x="303" y="682"/>
                  </a:lnTo>
                  <a:lnTo>
                    <a:pt x="339" y="649"/>
                  </a:lnTo>
                  <a:lnTo>
                    <a:pt x="376" y="614"/>
                  </a:lnTo>
                  <a:lnTo>
                    <a:pt x="414" y="579"/>
                  </a:lnTo>
                  <a:lnTo>
                    <a:pt x="453" y="542"/>
                  </a:lnTo>
                  <a:lnTo>
                    <a:pt x="493" y="507"/>
                  </a:lnTo>
                  <a:lnTo>
                    <a:pt x="532" y="471"/>
                  </a:lnTo>
                  <a:lnTo>
                    <a:pt x="571" y="434"/>
                  </a:lnTo>
                  <a:lnTo>
                    <a:pt x="610" y="398"/>
                  </a:lnTo>
                  <a:lnTo>
                    <a:pt x="650" y="362"/>
                  </a:lnTo>
                  <a:lnTo>
                    <a:pt x="688" y="327"/>
                  </a:lnTo>
                  <a:lnTo>
                    <a:pt x="725" y="293"/>
                  </a:lnTo>
                  <a:lnTo>
                    <a:pt x="761" y="260"/>
                  </a:lnTo>
                  <a:lnTo>
                    <a:pt x="796" y="227"/>
                  </a:lnTo>
                  <a:lnTo>
                    <a:pt x="829" y="196"/>
                  </a:lnTo>
                  <a:lnTo>
                    <a:pt x="861" y="167"/>
                  </a:lnTo>
                  <a:lnTo>
                    <a:pt x="890" y="140"/>
                  </a:lnTo>
                  <a:lnTo>
                    <a:pt x="918" y="115"/>
                  </a:lnTo>
                  <a:lnTo>
                    <a:pt x="943" y="92"/>
                  </a:lnTo>
                  <a:lnTo>
                    <a:pt x="966" y="71"/>
                  </a:lnTo>
                  <a:lnTo>
                    <a:pt x="985" y="53"/>
                  </a:lnTo>
                  <a:lnTo>
                    <a:pt x="1002" y="38"/>
                  </a:lnTo>
                  <a:lnTo>
                    <a:pt x="1015" y="26"/>
                  </a:lnTo>
                  <a:lnTo>
                    <a:pt x="1024" y="17"/>
                  </a:lnTo>
                  <a:lnTo>
                    <a:pt x="1031" y="11"/>
                  </a:lnTo>
                  <a:lnTo>
                    <a:pt x="1033" y="9"/>
                  </a:lnTo>
                  <a:lnTo>
                    <a:pt x="1042" y="3"/>
                  </a:lnTo>
                  <a:lnTo>
                    <a:pt x="105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6" name="Group 262">
            <a:extLst>
              <a:ext uri="{FF2B5EF4-FFF2-40B4-BE49-F238E27FC236}">
                <a16:creationId xmlns:a16="http://schemas.microsoft.com/office/drawing/2014/main" id="{866CF449-F43D-4873-FD6B-AE45D60CD13A}"/>
              </a:ext>
            </a:extLst>
          </p:cNvPr>
          <p:cNvGrpSpPr/>
          <p:nvPr/>
        </p:nvGrpSpPr>
        <p:grpSpPr>
          <a:xfrm>
            <a:off x="8086392" y="512618"/>
            <a:ext cx="424581" cy="613991"/>
            <a:chOff x="-1103313" y="2519363"/>
            <a:chExt cx="414338" cy="598488"/>
          </a:xfrm>
          <a:solidFill>
            <a:schemeClr val="bg1"/>
          </a:solidFill>
          <a:effectLst>
            <a:innerShdw blurRad="63500" dist="50800" dir="2700000">
              <a:prstClr val="black">
                <a:alpha val="50000"/>
              </a:prstClr>
            </a:innerShdw>
          </a:effectLst>
        </p:grpSpPr>
        <p:sp>
          <p:nvSpPr>
            <p:cNvPr id="57" name="Freeform 91">
              <a:extLst>
                <a:ext uri="{FF2B5EF4-FFF2-40B4-BE49-F238E27FC236}">
                  <a16:creationId xmlns:a16="http://schemas.microsoft.com/office/drawing/2014/main" id="{EBF02E14-D09E-F727-8553-9D43863DC52C}"/>
                </a:ext>
              </a:extLst>
            </p:cNvPr>
            <p:cNvSpPr>
              <a:spLocks noEditPoints="1"/>
            </p:cNvSpPr>
            <p:nvPr/>
          </p:nvSpPr>
          <p:spPr bwMode="auto">
            <a:xfrm>
              <a:off x="-1103313" y="2519363"/>
              <a:ext cx="414338" cy="598488"/>
            </a:xfrm>
            <a:custGeom>
              <a:avLst/>
              <a:gdLst>
                <a:gd name="T0" fmla="*/ 1610 w 2347"/>
                <a:gd name="T1" fmla="*/ 805 h 3396"/>
                <a:gd name="T2" fmla="*/ 373 w 2347"/>
                <a:gd name="T3" fmla="*/ 449 h 3396"/>
                <a:gd name="T4" fmla="*/ 283 w 2347"/>
                <a:gd name="T5" fmla="*/ 477 h 3396"/>
                <a:gd name="T6" fmla="*/ 226 w 2347"/>
                <a:gd name="T7" fmla="*/ 547 h 3396"/>
                <a:gd name="T8" fmla="*/ 213 w 2347"/>
                <a:gd name="T9" fmla="*/ 3025 h 3396"/>
                <a:gd name="T10" fmla="*/ 241 w 2347"/>
                <a:gd name="T11" fmla="*/ 3113 h 3396"/>
                <a:gd name="T12" fmla="*/ 311 w 2347"/>
                <a:gd name="T13" fmla="*/ 3170 h 3396"/>
                <a:gd name="T14" fmla="*/ 1974 w 2347"/>
                <a:gd name="T15" fmla="*/ 3183 h 3396"/>
                <a:gd name="T16" fmla="*/ 2064 w 2347"/>
                <a:gd name="T17" fmla="*/ 3155 h 3396"/>
                <a:gd name="T18" fmla="*/ 2122 w 2347"/>
                <a:gd name="T19" fmla="*/ 3086 h 3396"/>
                <a:gd name="T20" fmla="*/ 2134 w 2347"/>
                <a:gd name="T21" fmla="*/ 609 h 3396"/>
                <a:gd name="T22" fmla="*/ 2107 w 2347"/>
                <a:gd name="T23" fmla="*/ 520 h 3396"/>
                <a:gd name="T24" fmla="*/ 2036 w 2347"/>
                <a:gd name="T25" fmla="*/ 462 h 3396"/>
                <a:gd name="T26" fmla="*/ 1821 w 2347"/>
                <a:gd name="T27" fmla="*/ 449 h 3396"/>
                <a:gd name="T28" fmla="*/ 1809 w 2347"/>
                <a:gd name="T29" fmla="*/ 894 h 3396"/>
                <a:gd name="T30" fmla="*/ 1755 w 2347"/>
                <a:gd name="T31" fmla="*/ 971 h 3396"/>
                <a:gd name="T32" fmla="*/ 1668 w 2347"/>
                <a:gd name="T33" fmla="*/ 1011 h 3396"/>
                <a:gd name="T34" fmla="*/ 679 w 2347"/>
                <a:gd name="T35" fmla="*/ 1011 h 3396"/>
                <a:gd name="T36" fmla="*/ 592 w 2347"/>
                <a:gd name="T37" fmla="*/ 971 h 3396"/>
                <a:gd name="T38" fmla="*/ 538 w 2347"/>
                <a:gd name="T39" fmla="*/ 894 h 3396"/>
                <a:gd name="T40" fmla="*/ 526 w 2347"/>
                <a:gd name="T41" fmla="*/ 449 h 3396"/>
                <a:gd name="T42" fmla="*/ 1152 w 2347"/>
                <a:gd name="T43" fmla="*/ 75 h 3396"/>
                <a:gd name="T44" fmla="*/ 1104 w 2347"/>
                <a:gd name="T45" fmla="*/ 112 h 3396"/>
                <a:gd name="T46" fmla="*/ 1096 w 2347"/>
                <a:gd name="T47" fmla="*/ 174 h 3396"/>
                <a:gd name="T48" fmla="*/ 1132 w 2347"/>
                <a:gd name="T49" fmla="*/ 222 h 3396"/>
                <a:gd name="T50" fmla="*/ 1195 w 2347"/>
                <a:gd name="T51" fmla="*/ 230 h 3396"/>
                <a:gd name="T52" fmla="*/ 1244 w 2347"/>
                <a:gd name="T53" fmla="*/ 193 h 3396"/>
                <a:gd name="T54" fmla="*/ 1251 w 2347"/>
                <a:gd name="T55" fmla="*/ 131 h 3396"/>
                <a:gd name="T56" fmla="*/ 1215 w 2347"/>
                <a:gd name="T57" fmla="*/ 84 h 3396"/>
                <a:gd name="T58" fmla="*/ 989 w 2347"/>
                <a:gd name="T59" fmla="*/ 0 h 3396"/>
                <a:gd name="T60" fmla="*/ 1421 w 2347"/>
                <a:gd name="T61" fmla="*/ 12 h 3396"/>
                <a:gd name="T62" fmla="*/ 1493 w 2347"/>
                <a:gd name="T63" fmla="*/ 71 h 3396"/>
                <a:gd name="T64" fmla="*/ 1519 w 2347"/>
                <a:gd name="T65" fmla="*/ 161 h 3396"/>
                <a:gd name="T66" fmla="*/ 2021 w 2347"/>
                <a:gd name="T67" fmla="*/ 241 h 3396"/>
                <a:gd name="T68" fmla="*/ 2149 w 2347"/>
                <a:gd name="T69" fmla="*/ 281 h 3396"/>
                <a:gd name="T70" fmla="*/ 2253 w 2347"/>
                <a:gd name="T71" fmla="*/ 362 h 3396"/>
                <a:gd name="T72" fmla="*/ 2323 w 2347"/>
                <a:gd name="T73" fmla="*/ 475 h 3396"/>
                <a:gd name="T74" fmla="*/ 2347 w 2347"/>
                <a:gd name="T75" fmla="*/ 609 h 3396"/>
                <a:gd name="T76" fmla="*/ 2335 w 2347"/>
                <a:gd name="T77" fmla="*/ 3115 h 3396"/>
                <a:gd name="T78" fmla="*/ 2281 w 2347"/>
                <a:gd name="T79" fmla="*/ 3236 h 3396"/>
                <a:gd name="T80" fmla="*/ 2187 w 2347"/>
                <a:gd name="T81" fmla="*/ 3329 h 3396"/>
                <a:gd name="T82" fmla="*/ 2066 w 2347"/>
                <a:gd name="T83" fmla="*/ 3384 h 3396"/>
                <a:gd name="T84" fmla="*/ 373 w 2347"/>
                <a:gd name="T85" fmla="*/ 3396 h 3396"/>
                <a:gd name="T86" fmla="*/ 238 w 2347"/>
                <a:gd name="T87" fmla="*/ 3370 h 3396"/>
                <a:gd name="T88" fmla="*/ 125 w 2347"/>
                <a:gd name="T89" fmla="*/ 3301 h 3396"/>
                <a:gd name="T90" fmla="*/ 44 w 2347"/>
                <a:gd name="T91" fmla="*/ 3198 h 3396"/>
                <a:gd name="T92" fmla="*/ 3 w 2347"/>
                <a:gd name="T93" fmla="*/ 3070 h 3396"/>
                <a:gd name="T94" fmla="*/ 3 w 2347"/>
                <a:gd name="T95" fmla="*/ 562 h 3396"/>
                <a:gd name="T96" fmla="*/ 44 w 2347"/>
                <a:gd name="T97" fmla="*/ 435 h 3396"/>
                <a:gd name="T98" fmla="*/ 125 w 2347"/>
                <a:gd name="T99" fmla="*/ 331 h 3396"/>
                <a:gd name="T100" fmla="*/ 238 w 2347"/>
                <a:gd name="T101" fmla="*/ 262 h 3396"/>
                <a:gd name="T102" fmla="*/ 373 w 2347"/>
                <a:gd name="T103" fmla="*/ 238 h 3396"/>
                <a:gd name="T104" fmla="*/ 831 w 2347"/>
                <a:gd name="T105" fmla="*/ 128 h 3396"/>
                <a:gd name="T106" fmla="*/ 875 w 2347"/>
                <a:gd name="T107" fmla="*/ 47 h 3396"/>
                <a:gd name="T108" fmla="*/ 956 w 2347"/>
                <a:gd name="T109" fmla="*/ 3 h 33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347" h="3396">
                  <a:moveTo>
                    <a:pt x="737" y="465"/>
                  </a:moveTo>
                  <a:lnTo>
                    <a:pt x="737" y="805"/>
                  </a:lnTo>
                  <a:lnTo>
                    <a:pt x="1610" y="805"/>
                  </a:lnTo>
                  <a:lnTo>
                    <a:pt x="1610" y="465"/>
                  </a:lnTo>
                  <a:lnTo>
                    <a:pt x="737" y="465"/>
                  </a:lnTo>
                  <a:close/>
                  <a:moveTo>
                    <a:pt x="373" y="449"/>
                  </a:moveTo>
                  <a:lnTo>
                    <a:pt x="341" y="453"/>
                  </a:lnTo>
                  <a:lnTo>
                    <a:pt x="311" y="462"/>
                  </a:lnTo>
                  <a:lnTo>
                    <a:pt x="283" y="477"/>
                  </a:lnTo>
                  <a:lnTo>
                    <a:pt x="260" y="496"/>
                  </a:lnTo>
                  <a:lnTo>
                    <a:pt x="241" y="520"/>
                  </a:lnTo>
                  <a:lnTo>
                    <a:pt x="226" y="547"/>
                  </a:lnTo>
                  <a:lnTo>
                    <a:pt x="217" y="577"/>
                  </a:lnTo>
                  <a:lnTo>
                    <a:pt x="213" y="609"/>
                  </a:lnTo>
                  <a:lnTo>
                    <a:pt x="213" y="3025"/>
                  </a:lnTo>
                  <a:lnTo>
                    <a:pt x="217" y="3056"/>
                  </a:lnTo>
                  <a:lnTo>
                    <a:pt x="226" y="3086"/>
                  </a:lnTo>
                  <a:lnTo>
                    <a:pt x="241" y="3113"/>
                  </a:lnTo>
                  <a:lnTo>
                    <a:pt x="260" y="3136"/>
                  </a:lnTo>
                  <a:lnTo>
                    <a:pt x="283" y="3155"/>
                  </a:lnTo>
                  <a:lnTo>
                    <a:pt x="311" y="3170"/>
                  </a:lnTo>
                  <a:lnTo>
                    <a:pt x="341" y="3180"/>
                  </a:lnTo>
                  <a:lnTo>
                    <a:pt x="373" y="3183"/>
                  </a:lnTo>
                  <a:lnTo>
                    <a:pt x="1974" y="3183"/>
                  </a:lnTo>
                  <a:lnTo>
                    <a:pt x="2006" y="3180"/>
                  </a:lnTo>
                  <a:lnTo>
                    <a:pt x="2036" y="3170"/>
                  </a:lnTo>
                  <a:lnTo>
                    <a:pt x="2064" y="3155"/>
                  </a:lnTo>
                  <a:lnTo>
                    <a:pt x="2087" y="3136"/>
                  </a:lnTo>
                  <a:lnTo>
                    <a:pt x="2107" y="3113"/>
                  </a:lnTo>
                  <a:lnTo>
                    <a:pt x="2122" y="3086"/>
                  </a:lnTo>
                  <a:lnTo>
                    <a:pt x="2131" y="3056"/>
                  </a:lnTo>
                  <a:lnTo>
                    <a:pt x="2134" y="3025"/>
                  </a:lnTo>
                  <a:lnTo>
                    <a:pt x="2134" y="609"/>
                  </a:lnTo>
                  <a:lnTo>
                    <a:pt x="2131" y="577"/>
                  </a:lnTo>
                  <a:lnTo>
                    <a:pt x="2122" y="547"/>
                  </a:lnTo>
                  <a:lnTo>
                    <a:pt x="2107" y="520"/>
                  </a:lnTo>
                  <a:lnTo>
                    <a:pt x="2087" y="496"/>
                  </a:lnTo>
                  <a:lnTo>
                    <a:pt x="2064" y="477"/>
                  </a:lnTo>
                  <a:lnTo>
                    <a:pt x="2036" y="462"/>
                  </a:lnTo>
                  <a:lnTo>
                    <a:pt x="2006" y="453"/>
                  </a:lnTo>
                  <a:lnTo>
                    <a:pt x="1974" y="449"/>
                  </a:lnTo>
                  <a:lnTo>
                    <a:pt x="1821" y="449"/>
                  </a:lnTo>
                  <a:lnTo>
                    <a:pt x="1821" y="829"/>
                  </a:lnTo>
                  <a:lnTo>
                    <a:pt x="1818" y="862"/>
                  </a:lnTo>
                  <a:lnTo>
                    <a:pt x="1809" y="894"/>
                  </a:lnTo>
                  <a:lnTo>
                    <a:pt x="1795" y="923"/>
                  </a:lnTo>
                  <a:lnTo>
                    <a:pt x="1777" y="948"/>
                  </a:lnTo>
                  <a:lnTo>
                    <a:pt x="1755" y="971"/>
                  </a:lnTo>
                  <a:lnTo>
                    <a:pt x="1729" y="989"/>
                  </a:lnTo>
                  <a:lnTo>
                    <a:pt x="1700" y="1003"/>
                  </a:lnTo>
                  <a:lnTo>
                    <a:pt x="1668" y="1011"/>
                  </a:lnTo>
                  <a:lnTo>
                    <a:pt x="1635" y="1014"/>
                  </a:lnTo>
                  <a:lnTo>
                    <a:pt x="712" y="1014"/>
                  </a:lnTo>
                  <a:lnTo>
                    <a:pt x="679" y="1011"/>
                  </a:lnTo>
                  <a:lnTo>
                    <a:pt x="647" y="1003"/>
                  </a:lnTo>
                  <a:lnTo>
                    <a:pt x="618" y="989"/>
                  </a:lnTo>
                  <a:lnTo>
                    <a:pt x="592" y="971"/>
                  </a:lnTo>
                  <a:lnTo>
                    <a:pt x="570" y="948"/>
                  </a:lnTo>
                  <a:lnTo>
                    <a:pt x="552" y="923"/>
                  </a:lnTo>
                  <a:lnTo>
                    <a:pt x="538" y="894"/>
                  </a:lnTo>
                  <a:lnTo>
                    <a:pt x="529" y="862"/>
                  </a:lnTo>
                  <a:lnTo>
                    <a:pt x="526" y="829"/>
                  </a:lnTo>
                  <a:lnTo>
                    <a:pt x="526" y="449"/>
                  </a:lnTo>
                  <a:lnTo>
                    <a:pt x="373" y="449"/>
                  </a:lnTo>
                  <a:close/>
                  <a:moveTo>
                    <a:pt x="1174" y="73"/>
                  </a:moveTo>
                  <a:lnTo>
                    <a:pt x="1152" y="75"/>
                  </a:lnTo>
                  <a:lnTo>
                    <a:pt x="1132" y="84"/>
                  </a:lnTo>
                  <a:lnTo>
                    <a:pt x="1116" y="96"/>
                  </a:lnTo>
                  <a:lnTo>
                    <a:pt x="1104" y="112"/>
                  </a:lnTo>
                  <a:lnTo>
                    <a:pt x="1096" y="131"/>
                  </a:lnTo>
                  <a:lnTo>
                    <a:pt x="1093" y="153"/>
                  </a:lnTo>
                  <a:lnTo>
                    <a:pt x="1096" y="174"/>
                  </a:lnTo>
                  <a:lnTo>
                    <a:pt x="1104" y="193"/>
                  </a:lnTo>
                  <a:lnTo>
                    <a:pt x="1116" y="209"/>
                  </a:lnTo>
                  <a:lnTo>
                    <a:pt x="1132" y="222"/>
                  </a:lnTo>
                  <a:lnTo>
                    <a:pt x="1152" y="230"/>
                  </a:lnTo>
                  <a:lnTo>
                    <a:pt x="1174" y="234"/>
                  </a:lnTo>
                  <a:lnTo>
                    <a:pt x="1195" y="230"/>
                  </a:lnTo>
                  <a:lnTo>
                    <a:pt x="1215" y="222"/>
                  </a:lnTo>
                  <a:lnTo>
                    <a:pt x="1231" y="209"/>
                  </a:lnTo>
                  <a:lnTo>
                    <a:pt x="1244" y="193"/>
                  </a:lnTo>
                  <a:lnTo>
                    <a:pt x="1251" y="174"/>
                  </a:lnTo>
                  <a:lnTo>
                    <a:pt x="1254" y="153"/>
                  </a:lnTo>
                  <a:lnTo>
                    <a:pt x="1251" y="131"/>
                  </a:lnTo>
                  <a:lnTo>
                    <a:pt x="1244" y="112"/>
                  </a:lnTo>
                  <a:lnTo>
                    <a:pt x="1231" y="96"/>
                  </a:lnTo>
                  <a:lnTo>
                    <a:pt x="1215" y="84"/>
                  </a:lnTo>
                  <a:lnTo>
                    <a:pt x="1195" y="75"/>
                  </a:lnTo>
                  <a:lnTo>
                    <a:pt x="1174" y="73"/>
                  </a:lnTo>
                  <a:close/>
                  <a:moveTo>
                    <a:pt x="989" y="0"/>
                  </a:moveTo>
                  <a:lnTo>
                    <a:pt x="1358" y="0"/>
                  </a:lnTo>
                  <a:lnTo>
                    <a:pt x="1390" y="3"/>
                  </a:lnTo>
                  <a:lnTo>
                    <a:pt x="1421" y="12"/>
                  </a:lnTo>
                  <a:lnTo>
                    <a:pt x="1449" y="27"/>
                  </a:lnTo>
                  <a:lnTo>
                    <a:pt x="1472" y="47"/>
                  </a:lnTo>
                  <a:lnTo>
                    <a:pt x="1493" y="71"/>
                  </a:lnTo>
                  <a:lnTo>
                    <a:pt x="1507" y="98"/>
                  </a:lnTo>
                  <a:lnTo>
                    <a:pt x="1516" y="128"/>
                  </a:lnTo>
                  <a:lnTo>
                    <a:pt x="1519" y="161"/>
                  </a:lnTo>
                  <a:lnTo>
                    <a:pt x="1519" y="238"/>
                  </a:lnTo>
                  <a:lnTo>
                    <a:pt x="1974" y="238"/>
                  </a:lnTo>
                  <a:lnTo>
                    <a:pt x="2021" y="241"/>
                  </a:lnTo>
                  <a:lnTo>
                    <a:pt x="2066" y="250"/>
                  </a:lnTo>
                  <a:lnTo>
                    <a:pt x="2109" y="262"/>
                  </a:lnTo>
                  <a:lnTo>
                    <a:pt x="2149" y="281"/>
                  </a:lnTo>
                  <a:lnTo>
                    <a:pt x="2187" y="304"/>
                  </a:lnTo>
                  <a:lnTo>
                    <a:pt x="2222" y="331"/>
                  </a:lnTo>
                  <a:lnTo>
                    <a:pt x="2253" y="362"/>
                  </a:lnTo>
                  <a:lnTo>
                    <a:pt x="2281" y="397"/>
                  </a:lnTo>
                  <a:lnTo>
                    <a:pt x="2303" y="435"/>
                  </a:lnTo>
                  <a:lnTo>
                    <a:pt x="2323" y="475"/>
                  </a:lnTo>
                  <a:lnTo>
                    <a:pt x="2336" y="518"/>
                  </a:lnTo>
                  <a:lnTo>
                    <a:pt x="2344" y="562"/>
                  </a:lnTo>
                  <a:lnTo>
                    <a:pt x="2347" y="609"/>
                  </a:lnTo>
                  <a:lnTo>
                    <a:pt x="2347" y="3025"/>
                  </a:lnTo>
                  <a:lnTo>
                    <a:pt x="2344" y="3070"/>
                  </a:lnTo>
                  <a:lnTo>
                    <a:pt x="2335" y="3115"/>
                  </a:lnTo>
                  <a:lnTo>
                    <a:pt x="2323" y="3159"/>
                  </a:lnTo>
                  <a:lnTo>
                    <a:pt x="2303" y="3198"/>
                  </a:lnTo>
                  <a:lnTo>
                    <a:pt x="2281" y="3236"/>
                  </a:lnTo>
                  <a:lnTo>
                    <a:pt x="2253" y="3270"/>
                  </a:lnTo>
                  <a:lnTo>
                    <a:pt x="2222" y="3301"/>
                  </a:lnTo>
                  <a:lnTo>
                    <a:pt x="2187" y="3329"/>
                  </a:lnTo>
                  <a:lnTo>
                    <a:pt x="2149" y="3352"/>
                  </a:lnTo>
                  <a:lnTo>
                    <a:pt x="2109" y="3370"/>
                  </a:lnTo>
                  <a:lnTo>
                    <a:pt x="2066" y="3384"/>
                  </a:lnTo>
                  <a:lnTo>
                    <a:pt x="2021" y="3393"/>
                  </a:lnTo>
                  <a:lnTo>
                    <a:pt x="1974" y="3396"/>
                  </a:lnTo>
                  <a:lnTo>
                    <a:pt x="373" y="3396"/>
                  </a:lnTo>
                  <a:lnTo>
                    <a:pt x="326" y="3393"/>
                  </a:lnTo>
                  <a:lnTo>
                    <a:pt x="281" y="3384"/>
                  </a:lnTo>
                  <a:lnTo>
                    <a:pt x="238" y="3370"/>
                  </a:lnTo>
                  <a:lnTo>
                    <a:pt x="198" y="3352"/>
                  </a:lnTo>
                  <a:lnTo>
                    <a:pt x="160" y="3329"/>
                  </a:lnTo>
                  <a:lnTo>
                    <a:pt x="125" y="3301"/>
                  </a:lnTo>
                  <a:lnTo>
                    <a:pt x="94" y="3270"/>
                  </a:lnTo>
                  <a:lnTo>
                    <a:pt x="66" y="3236"/>
                  </a:lnTo>
                  <a:lnTo>
                    <a:pt x="44" y="3198"/>
                  </a:lnTo>
                  <a:lnTo>
                    <a:pt x="25" y="3159"/>
                  </a:lnTo>
                  <a:lnTo>
                    <a:pt x="11" y="3115"/>
                  </a:lnTo>
                  <a:lnTo>
                    <a:pt x="3" y="3070"/>
                  </a:lnTo>
                  <a:lnTo>
                    <a:pt x="0" y="3025"/>
                  </a:lnTo>
                  <a:lnTo>
                    <a:pt x="0" y="609"/>
                  </a:lnTo>
                  <a:lnTo>
                    <a:pt x="3" y="562"/>
                  </a:lnTo>
                  <a:lnTo>
                    <a:pt x="11" y="518"/>
                  </a:lnTo>
                  <a:lnTo>
                    <a:pt x="25" y="475"/>
                  </a:lnTo>
                  <a:lnTo>
                    <a:pt x="44" y="435"/>
                  </a:lnTo>
                  <a:lnTo>
                    <a:pt x="66" y="397"/>
                  </a:lnTo>
                  <a:lnTo>
                    <a:pt x="94" y="362"/>
                  </a:lnTo>
                  <a:lnTo>
                    <a:pt x="125" y="331"/>
                  </a:lnTo>
                  <a:lnTo>
                    <a:pt x="160" y="304"/>
                  </a:lnTo>
                  <a:lnTo>
                    <a:pt x="198" y="281"/>
                  </a:lnTo>
                  <a:lnTo>
                    <a:pt x="238" y="262"/>
                  </a:lnTo>
                  <a:lnTo>
                    <a:pt x="281" y="250"/>
                  </a:lnTo>
                  <a:lnTo>
                    <a:pt x="326" y="241"/>
                  </a:lnTo>
                  <a:lnTo>
                    <a:pt x="373" y="238"/>
                  </a:lnTo>
                  <a:lnTo>
                    <a:pt x="828" y="238"/>
                  </a:lnTo>
                  <a:lnTo>
                    <a:pt x="828" y="161"/>
                  </a:lnTo>
                  <a:lnTo>
                    <a:pt x="831" y="128"/>
                  </a:lnTo>
                  <a:lnTo>
                    <a:pt x="840" y="98"/>
                  </a:lnTo>
                  <a:lnTo>
                    <a:pt x="855" y="71"/>
                  </a:lnTo>
                  <a:lnTo>
                    <a:pt x="875" y="47"/>
                  </a:lnTo>
                  <a:lnTo>
                    <a:pt x="898" y="27"/>
                  </a:lnTo>
                  <a:lnTo>
                    <a:pt x="926" y="12"/>
                  </a:lnTo>
                  <a:lnTo>
                    <a:pt x="956" y="3"/>
                  </a:lnTo>
                  <a:lnTo>
                    <a:pt x="98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 name="Freeform 92">
              <a:extLst>
                <a:ext uri="{FF2B5EF4-FFF2-40B4-BE49-F238E27FC236}">
                  <a16:creationId xmlns:a16="http://schemas.microsoft.com/office/drawing/2014/main" id="{91488ECE-2F2B-F63B-9086-D38953282CA6}"/>
                </a:ext>
              </a:extLst>
            </p:cNvPr>
            <p:cNvSpPr>
              <a:spLocks noEditPoints="1"/>
            </p:cNvSpPr>
            <p:nvPr/>
          </p:nvSpPr>
          <p:spPr bwMode="auto">
            <a:xfrm>
              <a:off x="-1041401" y="2757488"/>
              <a:ext cx="96838" cy="79375"/>
            </a:xfrm>
            <a:custGeom>
              <a:avLst/>
              <a:gdLst>
                <a:gd name="T0" fmla="*/ 75 w 546"/>
                <a:gd name="T1" fmla="*/ 69 h 453"/>
                <a:gd name="T2" fmla="*/ 60 w 546"/>
                <a:gd name="T3" fmla="*/ 83 h 453"/>
                <a:gd name="T4" fmla="*/ 58 w 546"/>
                <a:gd name="T5" fmla="*/ 367 h 453"/>
                <a:gd name="T6" fmla="*/ 66 w 546"/>
                <a:gd name="T7" fmla="*/ 388 h 453"/>
                <a:gd name="T8" fmla="*/ 86 w 546"/>
                <a:gd name="T9" fmla="*/ 395 h 453"/>
                <a:gd name="T10" fmla="*/ 345 w 546"/>
                <a:gd name="T11" fmla="*/ 393 h 453"/>
                <a:gd name="T12" fmla="*/ 361 w 546"/>
                <a:gd name="T13" fmla="*/ 378 h 453"/>
                <a:gd name="T14" fmla="*/ 363 w 546"/>
                <a:gd name="T15" fmla="*/ 290 h 453"/>
                <a:gd name="T16" fmla="*/ 292 w 546"/>
                <a:gd name="T17" fmla="*/ 372 h 453"/>
                <a:gd name="T18" fmla="*/ 265 w 546"/>
                <a:gd name="T19" fmla="*/ 380 h 453"/>
                <a:gd name="T20" fmla="*/ 249 w 546"/>
                <a:gd name="T21" fmla="*/ 379 h 453"/>
                <a:gd name="T22" fmla="*/ 225 w 546"/>
                <a:gd name="T23" fmla="*/ 366 h 453"/>
                <a:gd name="T24" fmla="*/ 91 w 546"/>
                <a:gd name="T25" fmla="*/ 238 h 453"/>
                <a:gd name="T26" fmla="*/ 84 w 546"/>
                <a:gd name="T27" fmla="*/ 206 h 453"/>
                <a:gd name="T28" fmla="*/ 98 w 546"/>
                <a:gd name="T29" fmla="*/ 176 h 453"/>
                <a:gd name="T30" fmla="*/ 127 w 546"/>
                <a:gd name="T31" fmla="*/ 160 h 453"/>
                <a:gd name="T32" fmla="*/ 159 w 546"/>
                <a:gd name="T33" fmla="*/ 164 h 453"/>
                <a:gd name="T34" fmla="*/ 218 w 546"/>
                <a:gd name="T35" fmla="*/ 214 h 453"/>
                <a:gd name="T36" fmla="*/ 248 w 546"/>
                <a:gd name="T37" fmla="*/ 228 h 453"/>
                <a:gd name="T38" fmla="*/ 279 w 546"/>
                <a:gd name="T39" fmla="*/ 221 h 453"/>
                <a:gd name="T40" fmla="*/ 363 w 546"/>
                <a:gd name="T41" fmla="*/ 125 h 453"/>
                <a:gd name="T42" fmla="*/ 361 w 546"/>
                <a:gd name="T43" fmla="*/ 83 h 453"/>
                <a:gd name="T44" fmla="*/ 345 w 546"/>
                <a:gd name="T45" fmla="*/ 69 h 453"/>
                <a:gd name="T46" fmla="*/ 86 w 546"/>
                <a:gd name="T47" fmla="*/ 66 h 453"/>
                <a:gd name="T48" fmla="*/ 513 w 546"/>
                <a:gd name="T49" fmla="*/ 4 h 453"/>
                <a:gd name="T50" fmla="*/ 539 w 546"/>
                <a:gd name="T51" fmla="*/ 25 h 453"/>
                <a:gd name="T52" fmla="*/ 546 w 546"/>
                <a:gd name="T53" fmla="*/ 57 h 453"/>
                <a:gd name="T54" fmla="*/ 533 w 546"/>
                <a:gd name="T55" fmla="*/ 87 h 453"/>
                <a:gd name="T56" fmla="*/ 421 w 546"/>
                <a:gd name="T57" fmla="*/ 367 h 453"/>
                <a:gd name="T58" fmla="*/ 409 w 546"/>
                <a:gd name="T59" fmla="*/ 410 h 453"/>
                <a:gd name="T60" fmla="*/ 378 w 546"/>
                <a:gd name="T61" fmla="*/ 441 h 453"/>
                <a:gd name="T62" fmla="*/ 335 w 546"/>
                <a:gd name="T63" fmla="*/ 453 h 453"/>
                <a:gd name="T64" fmla="*/ 63 w 546"/>
                <a:gd name="T65" fmla="*/ 449 h 453"/>
                <a:gd name="T66" fmla="*/ 26 w 546"/>
                <a:gd name="T67" fmla="*/ 428 h 453"/>
                <a:gd name="T68" fmla="*/ 3 w 546"/>
                <a:gd name="T69" fmla="*/ 390 h 453"/>
                <a:gd name="T70" fmla="*/ 0 w 546"/>
                <a:gd name="T71" fmla="*/ 95 h 453"/>
                <a:gd name="T72" fmla="*/ 12 w 546"/>
                <a:gd name="T73" fmla="*/ 52 h 453"/>
                <a:gd name="T74" fmla="*/ 43 w 546"/>
                <a:gd name="T75" fmla="*/ 21 h 453"/>
                <a:gd name="T76" fmla="*/ 86 w 546"/>
                <a:gd name="T77" fmla="*/ 9 h 453"/>
                <a:gd name="T78" fmla="*/ 356 w 546"/>
                <a:gd name="T79" fmla="*/ 11 h 453"/>
                <a:gd name="T80" fmla="*/ 391 w 546"/>
                <a:gd name="T81" fmla="*/ 30 h 453"/>
                <a:gd name="T82" fmla="*/ 415 w 546"/>
                <a:gd name="T83" fmla="*/ 63 h 453"/>
                <a:gd name="T84" fmla="*/ 465 w 546"/>
                <a:gd name="T85" fmla="*/ 8 h 453"/>
                <a:gd name="T86" fmla="*/ 497 w 546"/>
                <a:gd name="T87" fmla="*/ 0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46" h="453">
                  <a:moveTo>
                    <a:pt x="86" y="66"/>
                  </a:moveTo>
                  <a:lnTo>
                    <a:pt x="75" y="69"/>
                  </a:lnTo>
                  <a:lnTo>
                    <a:pt x="66" y="75"/>
                  </a:lnTo>
                  <a:lnTo>
                    <a:pt x="60" y="83"/>
                  </a:lnTo>
                  <a:lnTo>
                    <a:pt x="58" y="95"/>
                  </a:lnTo>
                  <a:lnTo>
                    <a:pt x="58" y="367"/>
                  </a:lnTo>
                  <a:lnTo>
                    <a:pt x="60" y="378"/>
                  </a:lnTo>
                  <a:lnTo>
                    <a:pt x="66" y="388"/>
                  </a:lnTo>
                  <a:lnTo>
                    <a:pt x="75" y="393"/>
                  </a:lnTo>
                  <a:lnTo>
                    <a:pt x="86" y="395"/>
                  </a:lnTo>
                  <a:lnTo>
                    <a:pt x="335" y="395"/>
                  </a:lnTo>
                  <a:lnTo>
                    <a:pt x="345" y="393"/>
                  </a:lnTo>
                  <a:lnTo>
                    <a:pt x="355" y="388"/>
                  </a:lnTo>
                  <a:lnTo>
                    <a:pt x="361" y="378"/>
                  </a:lnTo>
                  <a:lnTo>
                    <a:pt x="363" y="367"/>
                  </a:lnTo>
                  <a:lnTo>
                    <a:pt x="363" y="290"/>
                  </a:lnTo>
                  <a:lnTo>
                    <a:pt x="302" y="362"/>
                  </a:lnTo>
                  <a:lnTo>
                    <a:pt x="292" y="372"/>
                  </a:lnTo>
                  <a:lnTo>
                    <a:pt x="279" y="378"/>
                  </a:lnTo>
                  <a:lnTo>
                    <a:pt x="265" y="380"/>
                  </a:lnTo>
                  <a:lnTo>
                    <a:pt x="262" y="380"/>
                  </a:lnTo>
                  <a:lnTo>
                    <a:pt x="249" y="379"/>
                  </a:lnTo>
                  <a:lnTo>
                    <a:pt x="236" y="374"/>
                  </a:lnTo>
                  <a:lnTo>
                    <a:pt x="225" y="366"/>
                  </a:lnTo>
                  <a:lnTo>
                    <a:pt x="101" y="252"/>
                  </a:lnTo>
                  <a:lnTo>
                    <a:pt x="91" y="238"/>
                  </a:lnTo>
                  <a:lnTo>
                    <a:pt x="85" y="223"/>
                  </a:lnTo>
                  <a:lnTo>
                    <a:pt x="84" y="206"/>
                  </a:lnTo>
                  <a:lnTo>
                    <a:pt x="89" y="191"/>
                  </a:lnTo>
                  <a:lnTo>
                    <a:pt x="98" y="176"/>
                  </a:lnTo>
                  <a:lnTo>
                    <a:pt x="112" y="166"/>
                  </a:lnTo>
                  <a:lnTo>
                    <a:pt x="127" y="160"/>
                  </a:lnTo>
                  <a:lnTo>
                    <a:pt x="143" y="160"/>
                  </a:lnTo>
                  <a:lnTo>
                    <a:pt x="159" y="164"/>
                  </a:lnTo>
                  <a:lnTo>
                    <a:pt x="173" y="174"/>
                  </a:lnTo>
                  <a:lnTo>
                    <a:pt x="218" y="214"/>
                  </a:lnTo>
                  <a:lnTo>
                    <a:pt x="232" y="224"/>
                  </a:lnTo>
                  <a:lnTo>
                    <a:pt x="248" y="228"/>
                  </a:lnTo>
                  <a:lnTo>
                    <a:pt x="264" y="227"/>
                  </a:lnTo>
                  <a:lnTo>
                    <a:pt x="279" y="221"/>
                  </a:lnTo>
                  <a:lnTo>
                    <a:pt x="292" y="210"/>
                  </a:lnTo>
                  <a:lnTo>
                    <a:pt x="363" y="125"/>
                  </a:lnTo>
                  <a:lnTo>
                    <a:pt x="363" y="95"/>
                  </a:lnTo>
                  <a:lnTo>
                    <a:pt x="361" y="83"/>
                  </a:lnTo>
                  <a:lnTo>
                    <a:pt x="355" y="75"/>
                  </a:lnTo>
                  <a:lnTo>
                    <a:pt x="345" y="69"/>
                  </a:lnTo>
                  <a:lnTo>
                    <a:pt x="335" y="66"/>
                  </a:lnTo>
                  <a:lnTo>
                    <a:pt x="86" y="66"/>
                  </a:lnTo>
                  <a:close/>
                  <a:moveTo>
                    <a:pt x="497" y="0"/>
                  </a:moveTo>
                  <a:lnTo>
                    <a:pt x="513" y="4"/>
                  </a:lnTo>
                  <a:lnTo>
                    <a:pt x="527" y="12"/>
                  </a:lnTo>
                  <a:lnTo>
                    <a:pt x="539" y="25"/>
                  </a:lnTo>
                  <a:lnTo>
                    <a:pt x="545" y="41"/>
                  </a:lnTo>
                  <a:lnTo>
                    <a:pt x="546" y="57"/>
                  </a:lnTo>
                  <a:lnTo>
                    <a:pt x="543" y="73"/>
                  </a:lnTo>
                  <a:lnTo>
                    <a:pt x="533" y="87"/>
                  </a:lnTo>
                  <a:lnTo>
                    <a:pt x="421" y="221"/>
                  </a:lnTo>
                  <a:lnTo>
                    <a:pt x="421" y="367"/>
                  </a:lnTo>
                  <a:lnTo>
                    <a:pt x="418" y="390"/>
                  </a:lnTo>
                  <a:lnTo>
                    <a:pt x="409" y="410"/>
                  </a:lnTo>
                  <a:lnTo>
                    <a:pt x="396" y="428"/>
                  </a:lnTo>
                  <a:lnTo>
                    <a:pt x="378" y="441"/>
                  </a:lnTo>
                  <a:lnTo>
                    <a:pt x="357" y="449"/>
                  </a:lnTo>
                  <a:lnTo>
                    <a:pt x="335" y="453"/>
                  </a:lnTo>
                  <a:lnTo>
                    <a:pt x="86" y="453"/>
                  </a:lnTo>
                  <a:lnTo>
                    <a:pt x="63" y="449"/>
                  </a:lnTo>
                  <a:lnTo>
                    <a:pt x="43" y="441"/>
                  </a:lnTo>
                  <a:lnTo>
                    <a:pt x="26" y="428"/>
                  </a:lnTo>
                  <a:lnTo>
                    <a:pt x="12" y="410"/>
                  </a:lnTo>
                  <a:lnTo>
                    <a:pt x="3" y="390"/>
                  </a:lnTo>
                  <a:lnTo>
                    <a:pt x="0" y="367"/>
                  </a:lnTo>
                  <a:lnTo>
                    <a:pt x="0" y="95"/>
                  </a:lnTo>
                  <a:lnTo>
                    <a:pt x="3" y="72"/>
                  </a:lnTo>
                  <a:lnTo>
                    <a:pt x="12" y="52"/>
                  </a:lnTo>
                  <a:lnTo>
                    <a:pt x="26" y="33"/>
                  </a:lnTo>
                  <a:lnTo>
                    <a:pt x="43" y="21"/>
                  </a:lnTo>
                  <a:lnTo>
                    <a:pt x="63" y="12"/>
                  </a:lnTo>
                  <a:lnTo>
                    <a:pt x="86" y="9"/>
                  </a:lnTo>
                  <a:lnTo>
                    <a:pt x="335" y="9"/>
                  </a:lnTo>
                  <a:lnTo>
                    <a:pt x="356" y="11"/>
                  </a:lnTo>
                  <a:lnTo>
                    <a:pt x="375" y="19"/>
                  </a:lnTo>
                  <a:lnTo>
                    <a:pt x="391" y="30"/>
                  </a:lnTo>
                  <a:lnTo>
                    <a:pt x="405" y="45"/>
                  </a:lnTo>
                  <a:lnTo>
                    <a:pt x="415" y="63"/>
                  </a:lnTo>
                  <a:lnTo>
                    <a:pt x="452" y="20"/>
                  </a:lnTo>
                  <a:lnTo>
                    <a:pt x="465" y="8"/>
                  </a:lnTo>
                  <a:lnTo>
                    <a:pt x="480" y="2"/>
                  </a:lnTo>
                  <a:lnTo>
                    <a:pt x="49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 name="Freeform 93">
              <a:extLst>
                <a:ext uri="{FF2B5EF4-FFF2-40B4-BE49-F238E27FC236}">
                  <a16:creationId xmlns:a16="http://schemas.microsoft.com/office/drawing/2014/main" id="{A8630395-ECC9-96AD-BA7E-971486A95AD3}"/>
                </a:ext>
              </a:extLst>
            </p:cNvPr>
            <p:cNvSpPr>
              <a:spLocks noEditPoints="1"/>
            </p:cNvSpPr>
            <p:nvPr/>
          </p:nvSpPr>
          <p:spPr bwMode="auto">
            <a:xfrm>
              <a:off x="-1041401" y="2859088"/>
              <a:ext cx="96838" cy="82550"/>
            </a:xfrm>
            <a:custGeom>
              <a:avLst/>
              <a:gdLst>
                <a:gd name="T0" fmla="*/ 75 w 546"/>
                <a:gd name="T1" fmla="*/ 80 h 465"/>
                <a:gd name="T2" fmla="*/ 60 w 546"/>
                <a:gd name="T3" fmla="*/ 96 h 465"/>
                <a:gd name="T4" fmla="*/ 58 w 546"/>
                <a:gd name="T5" fmla="*/ 379 h 465"/>
                <a:gd name="T6" fmla="*/ 66 w 546"/>
                <a:gd name="T7" fmla="*/ 399 h 465"/>
                <a:gd name="T8" fmla="*/ 86 w 546"/>
                <a:gd name="T9" fmla="*/ 407 h 465"/>
                <a:gd name="T10" fmla="*/ 345 w 546"/>
                <a:gd name="T11" fmla="*/ 405 h 465"/>
                <a:gd name="T12" fmla="*/ 361 w 546"/>
                <a:gd name="T13" fmla="*/ 390 h 465"/>
                <a:gd name="T14" fmla="*/ 363 w 546"/>
                <a:gd name="T15" fmla="*/ 289 h 465"/>
                <a:gd name="T16" fmla="*/ 292 w 546"/>
                <a:gd name="T17" fmla="*/ 370 h 465"/>
                <a:gd name="T18" fmla="*/ 265 w 546"/>
                <a:gd name="T19" fmla="*/ 380 h 465"/>
                <a:gd name="T20" fmla="*/ 249 w 546"/>
                <a:gd name="T21" fmla="*/ 378 h 465"/>
                <a:gd name="T22" fmla="*/ 225 w 546"/>
                <a:gd name="T23" fmla="*/ 366 h 465"/>
                <a:gd name="T24" fmla="*/ 91 w 546"/>
                <a:gd name="T25" fmla="*/ 237 h 465"/>
                <a:gd name="T26" fmla="*/ 84 w 546"/>
                <a:gd name="T27" fmla="*/ 205 h 465"/>
                <a:gd name="T28" fmla="*/ 98 w 546"/>
                <a:gd name="T29" fmla="*/ 176 h 465"/>
                <a:gd name="T30" fmla="*/ 127 w 546"/>
                <a:gd name="T31" fmla="*/ 160 h 465"/>
                <a:gd name="T32" fmla="*/ 159 w 546"/>
                <a:gd name="T33" fmla="*/ 164 h 465"/>
                <a:gd name="T34" fmla="*/ 218 w 546"/>
                <a:gd name="T35" fmla="*/ 214 h 465"/>
                <a:gd name="T36" fmla="*/ 248 w 546"/>
                <a:gd name="T37" fmla="*/ 228 h 465"/>
                <a:gd name="T38" fmla="*/ 279 w 546"/>
                <a:gd name="T39" fmla="*/ 220 h 465"/>
                <a:gd name="T40" fmla="*/ 363 w 546"/>
                <a:gd name="T41" fmla="*/ 123 h 465"/>
                <a:gd name="T42" fmla="*/ 361 w 546"/>
                <a:gd name="T43" fmla="*/ 96 h 465"/>
                <a:gd name="T44" fmla="*/ 345 w 546"/>
                <a:gd name="T45" fmla="*/ 80 h 465"/>
                <a:gd name="T46" fmla="*/ 86 w 546"/>
                <a:gd name="T47" fmla="*/ 78 h 465"/>
                <a:gd name="T48" fmla="*/ 513 w 546"/>
                <a:gd name="T49" fmla="*/ 3 h 465"/>
                <a:gd name="T50" fmla="*/ 539 w 546"/>
                <a:gd name="T51" fmla="*/ 25 h 465"/>
                <a:gd name="T52" fmla="*/ 546 w 546"/>
                <a:gd name="T53" fmla="*/ 55 h 465"/>
                <a:gd name="T54" fmla="*/ 533 w 546"/>
                <a:gd name="T55" fmla="*/ 86 h 465"/>
                <a:gd name="T56" fmla="*/ 421 w 546"/>
                <a:gd name="T57" fmla="*/ 379 h 465"/>
                <a:gd name="T58" fmla="*/ 409 w 546"/>
                <a:gd name="T59" fmla="*/ 422 h 465"/>
                <a:gd name="T60" fmla="*/ 378 w 546"/>
                <a:gd name="T61" fmla="*/ 453 h 465"/>
                <a:gd name="T62" fmla="*/ 335 w 546"/>
                <a:gd name="T63" fmla="*/ 465 h 465"/>
                <a:gd name="T64" fmla="*/ 63 w 546"/>
                <a:gd name="T65" fmla="*/ 462 h 465"/>
                <a:gd name="T66" fmla="*/ 26 w 546"/>
                <a:gd name="T67" fmla="*/ 439 h 465"/>
                <a:gd name="T68" fmla="*/ 3 w 546"/>
                <a:gd name="T69" fmla="*/ 402 h 465"/>
                <a:gd name="T70" fmla="*/ 0 w 546"/>
                <a:gd name="T71" fmla="*/ 106 h 465"/>
                <a:gd name="T72" fmla="*/ 12 w 546"/>
                <a:gd name="T73" fmla="*/ 63 h 465"/>
                <a:gd name="T74" fmla="*/ 43 w 546"/>
                <a:gd name="T75" fmla="*/ 32 h 465"/>
                <a:gd name="T76" fmla="*/ 86 w 546"/>
                <a:gd name="T77" fmla="*/ 20 h 465"/>
                <a:gd name="T78" fmla="*/ 354 w 546"/>
                <a:gd name="T79" fmla="*/ 22 h 465"/>
                <a:gd name="T80" fmla="*/ 387 w 546"/>
                <a:gd name="T81" fmla="*/ 39 h 465"/>
                <a:gd name="T82" fmla="*/ 410 w 546"/>
                <a:gd name="T83" fmla="*/ 67 h 465"/>
                <a:gd name="T84" fmla="*/ 465 w 546"/>
                <a:gd name="T85" fmla="*/ 7 h 465"/>
                <a:gd name="T86" fmla="*/ 497 w 546"/>
                <a:gd name="T87" fmla="*/ 0 h 4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46" h="465">
                  <a:moveTo>
                    <a:pt x="86" y="78"/>
                  </a:moveTo>
                  <a:lnTo>
                    <a:pt x="75" y="80"/>
                  </a:lnTo>
                  <a:lnTo>
                    <a:pt x="66" y="86"/>
                  </a:lnTo>
                  <a:lnTo>
                    <a:pt x="60" y="96"/>
                  </a:lnTo>
                  <a:lnTo>
                    <a:pt x="58" y="106"/>
                  </a:lnTo>
                  <a:lnTo>
                    <a:pt x="58" y="379"/>
                  </a:lnTo>
                  <a:lnTo>
                    <a:pt x="60" y="390"/>
                  </a:lnTo>
                  <a:lnTo>
                    <a:pt x="66" y="399"/>
                  </a:lnTo>
                  <a:lnTo>
                    <a:pt x="75" y="405"/>
                  </a:lnTo>
                  <a:lnTo>
                    <a:pt x="86" y="407"/>
                  </a:lnTo>
                  <a:lnTo>
                    <a:pt x="335" y="407"/>
                  </a:lnTo>
                  <a:lnTo>
                    <a:pt x="345" y="405"/>
                  </a:lnTo>
                  <a:lnTo>
                    <a:pt x="355" y="399"/>
                  </a:lnTo>
                  <a:lnTo>
                    <a:pt x="361" y="390"/>
                  </a:lnTo>
                  <a:lnTo>
                    <a:pt x="363" y="379"/>
                  </a:lnTo>
                  <a:lnTo>
                    <a:pt x="363" y="289"/>
                  </a:lnTo>
                  <a:lnTo>
                    <a:pt x="302" y="361"/>
                  </a:lnTo>
                  <a:lnTo>
                    <a:pt x="292" y="370"/>
                  </a:lnTo>
                  <a:lnTo>
                    <a:pt x="279" y="377"/>
                  </a:lnTo>
                  <a:lnTo>
                    <a:pt x="265" y="380"/>
                  </a:lnTo>
                  <a:lnTo>
                    <a:pt x="262" y="380"/>
                  </a:lnTo>
                  <a:lnTo>
                    <a:pt x="249" y="378"/>
                  </a:lnTo>
                  <a:lnTo>
                    <a:pt x="236" y="373"/>
                  </a:lnTo>
                  <a:lnTo>
                    <a:pt x="225" y="366"/>
                  </a:lnTo>
                  <a:lnTo>
                    <a:pt x="101" y="251"/>
                  </a:lnTo>
                  <a:lnTo>
                    <a:pt x="91" y="237"/>
                  </a:lnTo>
                  <a:lnTo>
                    <a:pt x="85" y="221"/>
                  </a:lnTo>
                  <a:lnTo>
                    <a:pt x="84" y="205"/>
                  </a:lnTo>
                  <a:lnTo>
                    <a:pt x="89" y="189"/>
                  </a:lnTo>
                  <a:lnTo>
                    <a:pt x="98" y="176"/>
                  </a:lnTo>
                  <a:lnTo>
                    <a:pt x="112" y="165"/>
                  </a:lnTo>
                  <a:lnTo>
                    <a:pt x="127" y="160"/>
                  </a:lnTo>
                  <a:lnTo>
                    <a:pt x="143" y="159"/>
                  </a:lnTo>
                  <a:lnTo>
                    <a:pt x="159" y="164"/>
                  </a:lnTo>
                  <a:lnTo>
                    <a:pt x="173" y="173"/>
                  </a:lnTo>
                  <a:lnTo>
                    <a:pt x="218" y="214"/>
                  </a:lnTo>
                  <a:lnTo>
                    <a:pt x="232" y="223"/>
                  </a:lnTo>
                  <a:lnTo>
                    <a:pt x="248" y="228"/>
                  </a:lnTo>
                  <a:lnTo>
                    <a:pt x="264" y="227"/>
                  </a:lnTo>
                  <a:lnTo>
                    <a:pt x="279" y="220"/>
                  </a:lnTo>
                  <a:lnTo>
                    <a:pt x="292" y="210"/>
                  </a:lnTo>
                  <a:lnTo>
                    <a:pt x="363" y="123"/>
                  </a:lnTo>
                  <a:lnTo>
                    <a:pt x="363" y="106"/>
                  </a:lnTo>
                  <a:lnTo>
                    <a:pt x="361" y="96"/>
                  </a:lnTo>
                  <a:lnTo>
                    <a:pt x="355" y="86"/>
                  </a:lnTo>
                  <a:lnTo>
                    <a:pt x="345" y="80"/>
                  </a:lnTo>
                  <a:lnTo>
                    <a:pt x="335" y="78"/>
                  </a:lnTo>
                  <a:lnTo>
                    <a:pt x="86" y="78"/>
                  </a:lnTo>
                  <a:close/>
                  <a:moveTo>
                    <a:pt x="497" y="0"/>
                  </a:moveTo>
                  <a:lnTo>
                    <a:pt x="513" y="3"/>
                  </a:lnTo>
                  <a:lnTo>
                    <a:pt x="527" y="12"/>
                  </a:lnTo>
                  <a:lnTo>
                    <a:pt x="539" y="25"/>
                  </a:lnTo>
                  <a:lnTo>
                    <a:pt x="545" y="39"/>
                  </a:lnTo>
                  <a:lnTo>
                    <a:pt x="546" y="55"/>
                  </a:lnTo>
                  <a:lnTo>
                    <a:pt x="543" y="72"/>
                  </a:lnTo>
                  <a:lnTo>
                    <a:pt x="533" y="86"/>
                  </a:lnTo>
                  <a:lnTo>
                    <a:pt x="421" y="221"/>
                  </a:lnTo>
                  <a:lnTo>
                    <a:pt x="421" y="379"/>
                  </a:lnTo>
                  <a:lnTo>
                    <a:pt x="418" y="402"/>
                  </a:lnTo>
                  <a:lnTo>
                    <a:pt x="409" y="422"/>
                  </a:lnTo>
                  <a:lnTo>
                    <a:pt x="396" y="439"/>
                  </a:lnTo>
                  <a:lnTo>
                    <a:pt x="378" y="453"/>
                  </a:lnTo>
                  <a:lnTo>
                    <a:pt x="357" y="462"/>
                  </a:lnTo>
                  <a:lnTo>
                    <a:pt x="335" y="465"/>
                  </a:lnTo>
                  <a:lnTo>
                    <a:pt x="86" y="465"/>
                  </a:lnTo>
                  <a:lnTo>
                    <a:pt x="63" y="462"/>
                  </a:lnTo>
                  <a:lnTo>
                    <a:pt x="43" y="453"/>
                  </a:lnTo>
                  <a:lnTo>
                    <a:pt x="26" y="439"/>
                  </a:lnTo>
                  <a:lnTo>
                    <a:pt x="12" y="422"/>
                  </a:lnTo>
                  <a:lnTo>
                    <a:pt x="3" y="402"/>
                  </a:lnTo>
                  <a:lnTo>
                    <a:pt x="0" y="379"/>
                  </a:lnTo>
                  <a:lnTo>
                    <a:pt x="0" y="106"/>
                  </a:lnTo>
                  <a:lnTo>
                    <a:pt x="3" y="84"/>
                  </a:lnTo>
                  <a:lnTo>
                    <a:pt x="12" y="63"/>
                  </a:lnTo>
                  <a:lnTo>
                    <a:pt x="26" y="46"/>
                  </a:lnTo>
                  <a:lnTo>
                    <a:pt x="43" y="32"/>
                  </a:lnTo>
                  <a:lnTo>
                    <a:pt x="63" y="23"/>
                  </a:lnTo>
                  <a:lnTo>
                    <a:pt x="86" y="20"/>
                  </a:lnTo>
                  <a:lnTo>
                    <a:pt x="335" y="20"/>
                  </a:lnTo>
                  <a:lnTo>
                    <a:pt x="354" y="22"/>
                  </a:lnTo>
                  <a:lnTo>
                    <a:pt x="372" y="29"/>
                  </a:lnTo>
                  <a:lnTo>
                    <a:pt x="387" y="39"/>
                  </a:lnTo>
                  <a:lnTo>
                    <a:pt x="401" y="52"/>
                  </a:lnTo>
                  <a:lnTo>
                    <a:pt x="410" y="67"/>
                  </a:lnTo>
                  <a:lnTo>
                    <a:pt x="452" y="18"/>
                  </a:lnTo>
                  <a:lnTo>
                    <a:pt x="465" y="7"/>
                  </a:lnTo>
                  <a:lnTo>
                    <a:pt x="480" y="1"/>
                  </a:lnTo>
                  <a:lnTo>
                    <a:pt x="49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 name="Freeform 94">
              <a:extLst>
                <a:ext uri="{FF2B5EF4-FFF2-40B4-BE49-F238E27FC236}">
                  <a16:creationId xmlns:a16="http://schemas.microsoft.com/office/drawing/2014/main" id="{4EE78161-0848-0FDB-E986-E8709BD26877}"/>
                </a:ext>
              </a:extLst>
            </p:cNvPr>
            <p:cNvSpPr>
              <a:spLocks noEditPoints="1"/>
            </p:cNvSpPr>
            <p:nvPr/>
          </p:nvSpPr>
          <p:spPr bwMode="auto">
            <a:xfrm>
              <a:off x="-1041401" y="2962275"/>
              <a:ext cx="96838" cy="82550"/>
            </a:xfrm>
            <a:custGeom>
              <a:avLst/>
              <a:gdLst>
                <a:gd name="T0" fmla="*/ 75 w 546"/>
                <a:gd name="T1" fmla="*/ 85 h 470"/>
                <a:gd name="T2" fmla="*/ 60 w 546"/>
                <a:gd name="T3" fmla="*/ 101 h 470"/>
                <a:gd name="T4" fmla="*/ 58 w 546"/>
                <a:gd name="T5" fmla="*/ 384 h 470"/>
                <a:gd name="T6" fmla="*/ 66 w 546"/>
                <a:gd name="T7" fmla="*/ 404 h 470"/>
                <a:gd name="T8" fmla="*/ 86 w 546"/>
                <a:gd name="T9" fmla="*/ 412 h 470"/>
                <a:gd name="T10" fmla="*/ 345 w 546"/>
                <a:gd name="T11" fmla="*/ 410 h 470"/>
                <a:gd name="T12" fmla="*/ 361 w 546"/>
                <a:gd name="T13" fmla="*/ 395 h 470"/>
                <a:gd name="T14" fmla="*/ 363 w 546"/>
                <a:gd name="T15" fmla="*/ 289 h 470"/>
                <a:gd name="T16" fmla="*/ 292 w 546"/>
                <a:gd name="T17" fmla="*/ 371 h 470"/>
                <a:gd name="T18" fmla="*/ 265 w 546"/>
                <a:gd name="T19" fmla="*/ 379 h 470"/>
                <a:gd name="T20" fmla="*/ 262 w 546"/>
                <a:gd name="T21" fmla="*/ 381 h 470"/>
                <a:gd name="T22" fmla="*/ 236 w 546"/>
                <a:gd name="T23" fmla="*/ 373 h 470"/>
                <a:gd name="T24" fmla="*/ 101 w 546"/>
                <a:gd name="T25" fmla="*/ 251 h 470"/>
                <a:gd name="T26" fmla="*/ 85 w 546"/>
                <a:gd name="T27" fmla="*/ 222 h 470"/>
                <a:gd name="T28" fmla="*/ 89 w 546"/>
                <a:gd name="T29" fmla="*/ 190 h 470"/>
                <a:gd name="T30" fmla="*/ 112 w 546"/>
                <a:gd name="T31" fmla="*/ 166 h 470"/>
                <a:gd name="T32" fmla="*/ 143 w 546"/>
                <a:gd name="T33" fmla="*/ 159 h 470"/>
                <a:gd name="T34" fmla="*/ 173 w 546"/>
                <a:gd name="T35" fmla="*/ 173 h 470"/>
                <a:gd name="T36" fmla="*/ 232 w 546"/>
                <a:gd name="T37" fmla="*/ 223 h 470"/>
                <a:gd name="T38" fmla="*/ 264 w 546"/>
                <a:gd name="T39" fmla="*/ 226 h 470"/>
                <a:gd name="T40" fmla="*/ 292 w 546"/>
                <a:gd name="T41" fmla="*/ 209 h 470"/>
                <a:gd name="T42" fmla="*/ 363 w 546"/>
                <a:gd name="T43" fmla="*/ 111 h 470"/>
                <a:gd name="T44" fmla="*/ 355 w 546"/>
                <a:gd name="T45" fmla="*/ 91 h 470"/>
                <a:gd name="T46" fmla="*/ 335 w 546"/>
                <a:gd name="T47" fmla="*/ 83 h 470"/>
                <a:gd name="T48" fmla="*/ 497 w 546"/>
                <a:gd name="T49" fmla="*/ 0 h 470"/>
                <a:gd name="T50" fmla="*/ 527 w 546"/>
                <a:gd name="T51" fmla="*/ 11 h 470"/>
                <a:gd name="T52" fmla="*/ 545 w 546"/>
                <a:gd name="T53" fmla="*/ 40 h 470"/>
                <a:gd name="T54" fmla="*/ 543 w 546"/>
                <a:gd name="T55" fmla="*/ 72 h 470"/>
                <a:gd name="T56" fmla="*/ 421 w 546"/>
                <a:gd name="T57" fmla="*/ 221 h 470"/>
                <a:gd name="T58" fmla="*/ 418 w 546"/>
                <a:gd name="T59" fmla="*/ 406 h 470"/>
                <a:gd name="T60" fmla="*/ 396 w 546"/>
                <a:gd name="T61" fmla="*/ 444 h 470"/>
                <a:gd name="T62" fmla="*/ 357 w 546"/>
                <a:gd name="T63" fmla="*/ 467 h 470"/>
                <a:gd name="T64" fmla="*/ 86 w 546"/>
                <a:gd name="T65" fmla="*/ 470 h 470"/>
                <a:gd name="T66" fmla="*/ 43 w 546"/>
                <a:gd name="T67" fmla="*/ 458 h 470"/>
                <a:gd name="T68" fmla="*/ 12 w 546"/>
                <a:gd name="T69" fmla="*/ 427 h 470"/>
                <a:gd name="T70" fmla="*/ 0 w 546"/>
                <a:gd name="T71" fmla="*/ 384 h 470"/>
                <a:gd name="T72" fmla="*/ 3 w 546"/>
                <a:gd name="T73" fmla="*/ 89 h 470"/>
                <a:gd name="T74" fmla="*/ 26 w 546"/>
                <a:gd name="T75" fmla="*/ 51 h 470"/>
                <a:gd name="T76" fmla="*/ 63 w 546"/>
                <a:gd name="T77" fmla="*/ 28 h 470"/>
                <a:gd name="T78" fmla="*/ 335 w 546"/>
                <a:gd name="T79" fmla="*/ 25 h 470"/>
                <a:gd name="T80" fmla="*/ 378 w 546"/>
                <a:gd name="T81" fmla="*/ 38 h 470"/>
                <a:gd name="T82" fmla="*/ 409 w 546"/>
                <a:gd name="T83" fmla="*/ 70 h 470"/>
                <a:gd name="T84" fmla="*/ 465 w 546"/>
                <a:gd name="T85" fmla="*/ 7 h 470"/>
                <a:gd name="T86" fmla="*/ 497 w 546"/>
                <a:gd name="T87"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46" h="470">
                  <a:moveTo>
                    <a:pt x="86" y="83"/>
                  </a:moveTo>
                  <a:lnTo>
                    <a:pt x="75" y="85"/>
                  </a:lnTo>
                  <a:lnTo>
                    <a:pt x="66" y="91"/>
                  </a:lnTo>
                  <a:lnTo>
                    <a:pt x="60" y="101"/>
                  </a:lnTo>
                  <a:lnTo>
                    <a:pt x="58" y="111"/>
                  </a:lnTo>
                  <a:lnTo>
                    <a:pt x="58" y="384"/>
                  </a:lnTo>
                  <a:lnTo>
                    <a:pt x="60" y="395"/>
                  </a:lnTo>
                  <a:lnTo>
                    <a:pt x="66" y="404"/>
                  </a:lnTo>
                  <a:lnTo>
                    <a:pt x="75" y="410"/>
                  </a:lnTo>
                  <a:lnTo>
                    <a:pt x="86" y="412"/>
                  </a:lnTo>
                  <a:lnTo>
                    <a:pt x="335" y="412"/>
                  </a:lnTo>
                  <a:lnTo>
                    <a:pt x="345" y="410"/>
                  </a:lnTo>
                  <a:lnTo>
                    <a:pt x="355" y="404"/>
                  </a:lnTo>
                  <a:lnTo>
                    <a:pt x="361" y="395"/>
                  </a:lnTo>
                  <a:lnTo>
                    <a:pt x="363" y="384"/>
                  </a:lnTo>
                  <a:lnTo>
                    <a:pt x="363" y="289"/>
                  </a:lnTo>
                  <a:lnTo>
                    <a:pt x="302" y="361"/>
                  </a:lnTo>
                  <a:lnTo>
                    <a:pt x="292" y="371"/>
                  </a:lnTo>
                  <a:lnTo>
                    <a:pt x="279" y="377"/>
                  </a:lnTo>
                  <a:lnTo>
                    <a:pt x="265" y="379"/>
                  </a:lnTo>
                  <a:lnTo>
                    <a:pt x="264" y="379"/>
                  </a:lnTo>
                  <a:lnTo>
                    <a:pt x="262" y="381"/>
                  </a:lnTo>
                  <a:lnTo>
                    <a:pt x="249" y="378"/>
                  </a:lnTo>
                  <a:lnTo>
                    <a:pt x="236" y="373"/>
                  </a:lnTo>
                  <a:lnTo>
                    <a:pt x="225" y="366"/>
                  </a:lnTo>
                  <a:lnTo>
                    <a:pt x="101" y="251"/>
                  </a:lnTo>
                  <a:lnTo>
                    <a:pt x="91" y="237"/>
                  </a:lnTo>
                  <a:lnTo>
                    <a:pt x="85" y="222"/>
                  </a:lnTo>
                  <a:lnTo>
                    <a:pt x="84" y="206"/>
                  </a:lnTo>
                  <a:lnTo>
                    <a:pt x="89" y="190"/>
                  </a:lnTo>
                  <a:lnTo>
                    <a:pt x="98" y="176"/>
                  </a:lnTo>
                  <a:lnTo>
                    <a:pt x="112" y="166"/>
                  </a:lnTo>
                  <a:lnTo>
                    <a:pt x="127" y="159"/>
                  </a:lnTo>
                  <a:lnTo>
                    <a:pt x="143" y="159"/>
                  </a:lnTo>
                  <a:lnTo>
                    <a:pt x="159" y="164"/>
                  </a:lnTo>
                  <a:lnTo>
                    <a:pt x="173" y="173"/>
                  </a:lnTo>
                  <a:lnTo>
                    <a:pt x="218" y="214"/>
                  </a:lnTo>
                  <a:lnTo>
                    <a:pt x="232" y="223"/>
                  </a:lnTo>
                  <a:lnTo>
                    <a:pt x="248" y="227"/>
                  </a:lnTo>
                  <a:lnTo>
                    <a:pt x="264" y="226"/>
                  </a:lnTo>
                  <a:lnTo>
                    <a:pt x="279" y="220"/>
                  </a:lnTo>
                  <a:lnTo>
                    <a:pt x="292" y="209"/>
                  </a:lnTo>
                  <a:lnTo>
                    <a:pt x="363" y="124"/>
                  </a:lnTo>
                  <a:lnTo>
                    <a:pt x="363" y="111"/>
                  </a:lnTo>
                  <a:lnTo>
                    <a:pt x="361" y="101"/>
                  </a:lnTo>
                  <a:lnTo>
                    <a:pt x="355" y="91"/>
                  </a:lnTo>
                  <a:lnTo>
                    <a:pt x="345" y="85"/>
                  </a:lnTo>
                  <a:lnTo>
                    <a:pt x="335" y="83"/>
                  </a:lnTo>
                  <a:lnTo>
                    <a:pt x="86" y="83"/>
                  </a:lnTo>
                  <a:close/>
                  <a:moveTo>
                    <a:pt x="497" y="0"/>
                  </a:moveTo>
                  <a:lnTo>
                    <a:pt x="513" y="3"/>
                  </a:lnTo>
                  <a:lnTo>
                    <a:pt x="527" y="11"/>
                  </a:lnTo>
                  <a:lnTo>
                    <a:pt x="539" y="24"/>
                  </a:lnTo>
                  <a:lnTo>
                    <a:pt x="545" y="40"/>
                  </a:lnTo>
                  <a:lnTo>
                    <a:pt x="546" y="56"/>
                  </a:lnTo>
                  <a:lnTo>
                    <a:pt x="543" y="72"/>
                  </a:lnTo>
                  <a:lnTo>
                    <a:pt x="533" y="87"/>
                  </a:lnTo>
                  <a:lnTo>
                    <a:pt x="421" y="221"/>
                  </a:lnTo>
                  <a:lnTo>
                    <a:pt x="421" y="384"/>
                  </a:lnTo>
                  <a:lnTo>
                    <a:pt x="418" y="406"/>
                  </a:lnTo>
                  <a:lnTo>
                    <a:pt x="409" y="427"/>
                  </a:lnTo>
                  <a:lnTo>
                    <a:pt x="396" y="444"/>
                  </a:lnTo>
                  <a:lnTo>
                    <a:pt x="378" y="458"/>
                  </a:lnTo>
                  <a:lnTo>
                    <a:pt x="357" y="467"/>
                  </a:lnTo>
                  <a:lnTo>
                    <a:pt x="335" y="470"/>
                  </a:lnTo>
                  <a:lnTo>
                    <a:pt x="86" y="470"/>
                  </a:lnTo>
                  <a:lnTo>
                    <a:pt x="63" y="467"/>
                  </a:lnTo>
                  <a:lnTo>
                    <a:pt x="43" y="458"/>
                  </a:lnTo>
                  <a:lnTo>
                    <a:pt x="26" y="444"/>
                  </a:lnTo>
                  <a:lnTo>
                    <a:pt x="12" y="427"/>
                  </a:lnTo>
                  <a:lnTo>
                    <a:pt x="3" y="406"/>
                  </a:lnTo>
                  <a:lnTo>
                    <a:pt x="0" y="384"/>
                  </a:lnTo>
                  <a:lnTo>
                    <a:pt x="0" y="111"/>
                  </a:lnTo>
                  <a:lnTo>
                    <a:pt x="3" y="89"/>
                  </a:lnTo>
                  <a:lnTo>
                    <a:pt x="12" y="68"/>
                  </a:lnTo>
                  <a:lnTo>
                    <a:pt x="26" y="51"/>
                  </a:lnTo>
                  <a:lnTo>
                    <a:pt x="43" y="37"/>
                  </a:lnTo>
                  <a:lnTo>
                    <a:pt x="63" y="28"/>
                  </a:lnTo>
                  <a:lnTo>
                    <a:pt x="86" y="25"/>
                  </a:lnTo>
                  <a:lnTo>
                    <a:pt x="335" y="25"/>
                  </a:lnTo>
                  <a:lnTo>
                    <a:pt x="358" y="28"/>
                  </a:lnTo>
                  <a:lnTo>
                    <a:pt x="378" y="38"/>
                  </a:lnTo>
                  <a:lnTo>
                    <a:pt x="396" y="52"/>
                  </a:lnTo>
                  <a:lnTo>
                    <a:pt x="409" y="70"/>
                  </a:lnTo>
                  <a:lnTo>
                    <a:pt x="452" y="19"/>
                  </a:lnTo>
                  <a:lnTo>
                    <a:pt x="465" y="7"/>
                  </a:lnTo>
                  <a:lnTo>
                    <a:pt x="480" y="1"/>
                  </a:lnTo>
                  <a:lnTo>
                    <a:pt x="49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 name="Freeform 95">
              <a:extLst>
                <a:ext uri="{FF2B5EF4-FFF2-40B4-BE49-F238E27FC236}">
                  <a16:creationId xmlns:a16="http://schemas.microsoft.com/office/drawing/2014/main" id="{2E41901F-2264-4E5C-7147-454634E3F2D2}"/>
                </a:ext>
              </a:extLst>
            </p:cNvPr>
            <p:cNvSpPr>
              <a:spLocks/>
            </p:cNvSpPr>
            <p:nvPr/>
          </p:nvSpPr>
          <p:spPr bwMode="auto">
            <a:xfrm>
              <a:off x="-919163" y="2792413"/>
              <a:ext cx="169863" cy="17463"/>
            </a:xfrm>
            <a:custGeom>
              <a:avLst/>
              <a:gdLst>
                <a:gd name="T0" fmla="*/ 53 w 969"/>
                <a:gd name="T1" fmla="*/ 0 h 106"/>
                <a:gd name="T2" fmla="*/ 916 w 969"/>
                <a:gd name="T3" fmla="*/ 0 h 106"/>
                <a:gd name="T4" fmla="*/ 933 w 969"/>
                <a:gd name="T5" fmla="*/ 3 h 106"/>
                <a:gd name="T6" fmla="*/ 947 w 969"/>
                <a:gd name="T7" fmla="*/ 11 h 106"/>
                <a:gd name="T8" fmla="*/ 959 w 969"/>
                <a:gd name="T9" fmla="*/ 22 h 106"/>
                <a:gd name="T10" fmla="*/ 966 w 969"/>
                <a:gd name="T11" fmla="*/ 37 h 106"/>
                <a:gd name="T12" fmla="*/ 969 w 969"/>
                <a:gd name="T13" fmla="*/ 54 h 106"/>
                <a:gd name="T14" fmla="*/ 966 w 969"/>
                <a:gd name="T15" fmla="*/ 70 h 106"/>
                <a:gd name="T16" fmla="*/ 959 w 969"/>
                <a:gd name="T17" fmla="*/ 85 h 106"/>
                <a:gd name="T18" fmla="*/ 947 w 969"/>
                <a:gd name="T19" fmla="*/ 97 h 106"/>
                <a:gd name="T20" fmla="*/ 933 w 969"/>
                <a:gd name="T21" fmla="*/ 104 h 106"/>
                <a:gd name="T22" fmla="*/ 916 w 969"/>
                <a:gd name="T23" fmla="*/ 106 h 106"/>
                <a:gd name="T24" fmla="*/ 53 w 969"/>
                <a:gd name="T25" fmla="*/ 106 h 106"/>
                <a:gd name="T26" fmla="*/ 36 w 969"/>
                <a:gd name="T27" fmla="*/ 104 h 106"/>
                <a:gd name="T28" fmla="*/ 22 w 969"/>
                <a:gd name="T29" fmla="*/ 97 h 106"/>
                <a:gd name="T30" fmla="*/ 10 w 969"/>
                <a:gd name="T31" fmla="*/ 85 h 106"/>
                <a:gd name="T32" fmla="*/ 3 w 969"/>
                <a:gd name="T33" fmla="*/ 70 h 106"/>
                <a:gd name="T34" fmla="*/ 0 w 969"/>
                <a:gd name="T35" fmla="*/ 54 h 106"/>
                <a:gd name="T36" fmla="*/ 3 w 969"/>
                <a:gd name="T37" fmla="*/ 37 h 106"/>
                <a:gd name="T38" fmla="*/ 10 w 969"/>
                <a:gd name="T39" fmla="*/ 22 h 106"/>
                <a:gd name="T40" fmla="*/ 22 w 969"/>
                <a:gd name="T41" fmla="*/ 11 h 106"/>
                <a:gd name="T42" fmla="*/ 36 w 969"/>
                <a:gd name="T43" fmla="*/ 3 h 106"/>
                <a:gd name="T44" fmla="*/ 53 w 969"/>
                <a:gd name="T45"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69" h="106">
                  <a:moveTo>
                    <a:pt x="53" y="0"/>
                  </a:moveTo>
                  <a:lnTo>
                    <a:pt x="916" y="0"/>
                  </a:lnTo>
                  <a:lnTo>
                    <a:pt x="933" y="3"/>
                  </a:lnTo>
                  <a:lnTo>
                    <a:pt x="947" y="11"/>
                  </a:lnTo>
                  <a:lnTo>
                    <a:pt x="959" y="22"/>
                  </a:lnTo>
                  <a:lnTo>
                    <a:pt x="966" y="37"/>
                  </a:lnTo>
                  <a:lnTo>
                    <a:pt x="969" y="54"/>
                  </a:lnTo>
                  <a:lnTo>
                    <a:pt x="966" y="70"/>
                  </a:lnTo>
                  <a:lnTo>
                    <a:pt x="959" y="85"/>
                  </a:lnTo>
                  <a:lnTo>
                    <a:pt x="947" y="97"/>
                  </a:lnTo>
                  <a:lnTo>
                    <a:pt x="933" y="104"/>
                  </a:lnTo>
                  <a:lnTo>
                    <a:pt x="916" y="106"/>
                  </a:lnTo>
                  <a:lnTo>
                    <a:pt x="53" y="106"/>
                  </a:lnTo>
                  <a:lnTo>
                    <a:pt x="36" y="104"/>
                  </a:lnTo>
                  <a:lnTo>
                    <a:pt x="22" y="97"/>
                  </a:lnTo>
                  <a:lnTo>
                    <a:pt x="10" y="85"/>
                  </a:lnTo>
                  <a:lnTo>
                    <a:pt x="3" y="70"/>
                  </a:lnTo>
                  <a:lnTo>
                    <a:pt x="0" y="54"/>
                  </a:lnTo>
                  <a:lnTo>
                    <a:pt x="3" y="37"/>
                  </a:lnTo>
                  <a:lnTo>
                    <a:pt x="10" y="22"/>
                  </a:lnTo>
                  <a:lnTo>
                    <a:pt x="22" y="11"/>
                  </a:lnTo>
                  <a:lnTo>
                    <a:pt x="36" y="3"/>
                  </a:lnTo>
                  <a:lnTo>
                    <a:pt x="5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 name="Freeform 96">
              <a:extLst>
                <a:ext uri="{FF2B5EF4-FFF2-40B4-BE49-F238E27FC236}">
                  <a16:creationId xmlns:a16="http://schemas.microsoft.com/office/drawing/2014/main" id="{EF29EA35-089A-9D52-08E4-EA263763E048}"/>
                </a:ext>
              </a:extLst>
            </p:cNvPr>
            <p:cNvSpPr>
              <a:spLocks/>
            </p:cNvSpPr>
            <p:nvPr/>
          </p:nvSpPr>
          <p:spPr bwMode="auto">
            <a:xfrm>
              <a:off x="-919163" y="2882900"/>
              <a:ext cx="169863" cy="19050"/>
            </a:xfrm>
            <a:custGeom>
              <a:avLst/>
              <a:gdLst>
                <a:gd name="T0" fmla="*/ 53 w 969"/>
                <a:gd name="T1" fmla="*/ 0 h 107"/>
                <a:gd name="T2" fmla="*/ 916 w 969"/>
                <a:gd name="T3" fmla="*/ 0 h 107"/>
                <a:gd name="T4" fmla="*/ 933 w 969"/>
                <a:gd name="T5" fmla="*/ 3 h 107"/>
                <a:gd name="T6" fmla="*/ 947 w 969"/>
                <a:gd name="T7" fmla="*/ 11 h 107"/>
                <a:gd name="T8" fmla="*/ 959 w 969"/>
                <a:gd name="T9" fmla="*/ 23 h 107"/>
                <a:gd name="T10" fmla="*/ 966 w 969"/>
                <a:gd name="T11" fmla="*/ 36 h 107"/>
                <a:gd name="T12" fmla="*/ 969 w 969"/>
                <a:gd name="T13" fmla="*/ 53 h 107"/>
                <a:gd name="T14" fmla="*/ 966 w 969"/>
                <a:gd name="T15" fmla="*/ 70 h 107"/>
                <a:gd name="T16" fmla="*/ 959 w 969"/>
                <a:gd name="T17" fmla="*/ 85 h 107"/>
                <a:gd name="T18" fmla="*/ 947 w 969"/>
                <a:gd name="T19" fmla="*/ 96 h 107"/>
                <a:gd name="T20" fmla="*/ 933 w 969"/>
                <a:gd name="T21" fmla="*/ 103 h 107"/>
                <a:gd name="T22" fmla="*/ 916 w 969"/>
                <a:gd name="T23" fmla="*/ 107 h 107"/>
                <a:gd name="T24" fmla="*/ 53 w 969"/>
                <a:gd name="T25" fmla="*/ 107 h 107"/>
                <a:gd name="T26" fmla="*/ 36 w 969"/>
                <a:gd name="T27" fmla="*/ 103 h 107"/>
                <a:gd name="T28" fmla="*/ 22 w 969"/>
                <a:gd name="T29" fmla="*/ 96 h 107"/>
                <a:gd name="T30" fmla="*/ 10 w 969"/>
                <a:gd name="T31" fmla="*/ 85 h 107"/>
                <a:gd name="T32" fmla="*/ 3 w 969"/>
                <a:gd name="T33" fmla="*/ 70 h 107"/>
                <a:gd name="T34" fmla="*/ 0 w 969"/>
                <a:gd name="T35" fmla="*/ 53 h 107"/>
                <a:gd name="T36" fmla="*/ 3 w 969"/>
                <a:gd name="T37" fmla="*/ 36 h 107"/>
                <a:gd name="T38" fmla="*/ 10 w 969"/>
                <a:gd name="T39" fmla="*/ 23 h 107"/>
                <a:gd name="T40" fmla="*/ 22 w 969"/>
                <a:gd name="T41" fmla="*/ 11 h 107"/>
                <a:gd name="T42" fmla="*/ 36 w 969"/>
                <a:gd name="T43" fmla="*/ 3 h 107"/>
                <a:gd name="T44" fmla="*/ 53 w 969"/>
                <a:gd name="T45"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69" h="107">
                  <a:moveTo>
                    <a:pt x="53" y="0"/>
                  </a:moveTo>
                  <a:lnTo>
                    <a:pt x="916" y="0"/>
                  </a:lnTo>
                  <a:lnTo>
                    <a:pt x="933" y="3"/>
                  </a:lnTo>
                  <a:lnTo>
                    <a:pt x="947" y="11"/>
                  </a:lnTo>
                  <a:lnTo>
                    <a:pt x="959" y="23"/>
                  </a:lnTo>
                  <a:lnTo>
                    <a:pt x="966" y="36"/>
                  </a:lnTo>
                  <a:lnTo>
                    <a:pt x="969" y="53"/>
                  </a:lnTo>
                  <a:lnTo>
                    <a:pt x="966" y="70"/>
                  </a:lnTo>
                  <a:lnTo>
                    <a:pt x="959" y="85"/>
                  </a:lnTo>
                  <a:lnTo>
                    <a:pt x="947" y="96"/>
                  </a:lnTo>
                  <a:lnTo>
                    <a:pt x="933" y="103"/>
                  </a:lnTo>
                  <a:lnTo>
                    <a:pt x="916" y="107"/>
                  </a:lnTo>
                  <a:lnTo>
                    <a:pt x="53" y="107"/>
                  </a:lnTo>
                  <a:lnTo>
                    <a:pt x="36" y="103"/>
                  </a:lnTo>
                  <a:lnTo>
                    <a:pt x="22" y="96"/>
                  </a:lnTo>
                  <a:lnTo>
                    <a:pt x="10" y="85"/>
                  </a:lnTo>
                  <a:lnTo>
                    <a:pt x="3" y="70"/>
                  </a:lnTo>
                  <a:lnTo>
                    <a:pt x="0" y="53"/>
                  </a:lnTo>
                  <a:lnTo>
                    <a:pt x="3" y="36"/>
                  </a:lnTo>
                  <a:lnTo>
                    <a:pt x="10" y="23"/>
                  </a:lnTo>
                  <a:lnTo>
                    <a:pt x="22" y="11"/>
                  </a:lnTo>
                  <a:lnTo>
                    <a:pt x="36" y="3"/>
                  </a:lnTo>
                  <a:lnTo>
                    <a:pt x="5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 name="Freeform 97">
              <a:extLst>
                <a:ext uri="{FF2B5EF4-FFF2-40B4-BE49-F238E27FC236}">
                  <a16:creationId xmlns:a16="http://schemas.microsoft.com/office/drawing/2014/main" id="{F60F80AE-0CF0-15CF-DD58-73480DF62D9F}"/>
                </a:ext>
              </a:extLst>
            </p:cNvPr>
            <p:cNvSpPr>
              <a:spLocks/>
            </p:cNvSpPr>
            <p:nvPr/>
          </p:nvSpPr>
          <p:spPr bwMode="auto">
            <a:xfrm>
              <a:off x="-919163" y="2974975"/>
              <a:ext cx="169863" cy="19050"/>
            </a:xfrm>
            <a:custGeom>
              <a:avLst/>
              <a:gdLst>
                <a:gd name="T0" fmla="*/ 53 w 969"/>
                <a:gd name="T1" fmla="*/ 0 h 107"/>
                <a:gd name="T2" fmla="*/ 916 w 969"/>
                <a:gd name="T3" fmla="*/ 0 h 107"/>
                <a:gd name="T4" fmla="*/ 933 w 969"/>
                <a:gd name="T5" fmla="*/ 2 h 107"/>
                <a:gd name="T6" fmla="*/ 947 w 969"/>
                <a:gd name="T7" fmla="*/ 10 h 107"/>
                <a:gd name="T8" fmla="*/ 959 w 969"/>
                <a:gd name="T9" fmla="*/ 22 h 107"/>
                <a:gd name="T10" fmla="*/ 966 w 969"/>
                <a:gd name="T11" fmla="*/ 36 h 107"/>
                <a:gd name="T12" fmla="*/ 969 w 969"/>
                <a:gd name="T13" fmla="*/ 53 h 107"/>
                <a:gd name="T14" fmla="*/ 966 w 969"/>
                <a:gd name="T15" fmla="*/ 71 h 107"/>
                <a:gd name="T16" fmla="*/ 959 w 969"/>
                <a:gd name="T17" fmla="*/ 84 h 107"/>
                <a:gd name="T18" fmla="*/ 947 w 969"/>
                <a:gd name="T19" fmla="*/ 96 h 107"/>
                <a:gd name="T20" fmla="*/ 933 w 969"/>
                <a:gd name="T21" fmla="*/ 103 h 107"/>
                <a:gd name="T22" fmla="*/ 916 w 969"/>
                <a:gd name="T23" fmla="*/ 107 h 107"/>
                <a:gd name="T24" fmla="*/ 53 w 969"/>
                <a:gd name="T25" fmla="*/ 107 h 107"/>
                <a:gd name="T26" fmla="*/ 36 w 969"/>
                <a:gd name="T27" fmla="*/ 103 h 107"/>
                <a:gd name="T28" fmla="*/ 22 w 969"/>
                <a:gd name="T29" fmla="*/ 96 h 107"/>
                <a:gd name="T30" fmla="*/ 10 w 969"/>
                <a:gd name="T31" fmla="*/ 84 h 107"/>
                <a:gd name="T32" fmla="*/ 3 w 969"/>
                <a:gd name="T33" fmla="*/ 71 h 107"/>
                <a:gd name="T34" fmla="*/ 0 w 969"/>
                <a:gd name="T35" fmla="*/ 53 h 107"/>
                <a:gd name="T36" fmla="*/ 3 w 969"/>
                <a:gd name="T37" fmla="*/ 36 h 107"/>
                <a:gd name="T38" fmla="*/ 10 w 969"/>
                <a:gd name="T39" fmla="*/ 22 h 107"/>
                <a:gd name="T40" fmla="*/ 22 w 969"/>
                <a:gd name="T41" fmla="*/ 10 h 107"/>
                <a:gd name="T42" fmla="*/ 36 w 969"/>
                <a:gd name="T43" fmla="*/ 2 h 107"/>
                <a:gd name="T44" fmla="*/ 53 w 969"/>
                <a:gd name="T45"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69" h="107">
                  <a:moveTo>
                    <a:pt x="53" y="0"/>
                  </a:moveTo>
                  <a:lnTo>
                    <a:pt x="916" y="0"/>
                  </a:lnTo>
                  <a:lnTo>
                    <a:pt x="933" y="2"/>
                  </a:lnTo>
                  <a:lnTo>
                    <a:pt x="947" y="10"/>
                  </a:lnTo>
                  <a:lnTo>
                    <a:pt x="959" y="22"/>
                  </a:lnTo>
                  <a:lnTo>
                    <a:pt x="966" y="36"/>
                  </a:lnTo>
                  <a:lnTo>
                    <a:pt x="969" y="53"/>
                  </a:lnTo>
                  <a:lnTo>
                    <a:pt x="966" y="71"/>
                  </a:lnTo>
                  <a:lnTo>
                    <a:pt x="959" y="84"/>
                  </a:lnTo>
                  <a:lnTo>
                    <a:pt x="947" y="96"/>
                  </a:lnTo>
                  <a:lnTo>
                    <a:pt x="933" y="103"/>
                  </a:lnTo>
                  <a:lnTo>
                    <a:pt x="916" y="107"/>
                  </a:lnTo>
                  <a:lnTo>
                    <a:pt x="53" y="107"/>
                  </a:lnTo>
                  <a:lnTo>
                    <a:pt x="36" y="103"/>
                  </a:lnTo>
                  <a:lnTo>
                    <a:pt x="22" y="96"/>
                  </a:lnTo>
                  <a:lnTo>
                    <a:pt x="10" y="84"/>
                  </a:lnTo>
                  <a:lnTo>
                    <a:pt x="3" y="71"/>
                  </a:lnTo>
                  <a:lnTo>
                    <a:pt x="0" y="53"/>
                  </a:lnTo>
                  <a:lnTo>
                    <a:pt x="3" y="36"/>
                  </a:lnTo>
                  <a:lnTo>
                    <a:pt x="10" y="22"/>
                  </a:lnTo>
                  <a:lnTo>
                    <a:pt x="22" y="10"/>
                  </a:lnTo>
                  <a:lnTo>
                    <a:pt x="36" y="2"/>
                  </a:lnTo>
                  <a:lnTo>
                    <a:pt x="5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64" name="Freeform 102">
            <a:extLst>
              <a:ext uri="{FF2B5EF4-FFF2-40B4-BE49-F238E27FC236}">
                <a16:creationId xmlns:a16="http://schemas.microsoft.com/office/drawing/2014/main" id="{7259306F-842E-8EB6-51F7-208BF92F67D0}"/>
              </a:ext>
            </a:extLst>
          </p:cNvPr>
          <p:cNvSpPr>
            <a:spLocks noEditPoints="1"/>
          </p:cNvSpPr>
          <p:nvPr/>
        </p:nvSpPr>
        <p:spPr bwMode="auto">
          <a:xfrm>
            <a:off x="8401373" y="2203317"/>
            <a:ext cx="796687" cy="896116"/>
          </a:xfrm>
          <a:custGeom>
            <a:avLst/>
            <a:gdLst>
              <a:gd name="T0" fmla="*/ 2363 w 3010"/>
              <a:gd name="T1" fmla="*/ 2515 h 3384"/>
              <a:gd name="T2" fmla="*/ 2175 w 3010"/>
              <a:gd name="T3" fmla="*/ 2631 h 3384"/>
              <a:gd name="T4" fmla="*/ 2182 w 3010"/>
              <a:gd name="T5" fmla="*/ 2426 h 3384"/>
              <a:gd name="T6" fmla="*/ 234 w 3010"/>
              <a:gd name="T7" fmla="*/ 2589 h 3384"/>
              <a:gd name="T8" fmla="*/ 25 w 3010"/>
              <a:gd name="T9" fmla="*/ 2544 h 3384"/>
              <a:gd name="T10" fmla="*/ 224 w 3010"/>
              <a:gd name="T11" fmla="*/ 2426 h 3384"/>
              <a:gd name="T12" fmla="*/ 2005 w 3010"/>
              <a:gd name="T13" fmla="*/ 2408 h 3384"/>
              <a:gd name="T14" fmla="*/ 2101 w 3010"/>
              <a:gd name="T15" fmla="*/ 3201 h 3384"/>
              <a:gd name="T16" fmla="*/ 1686 w 3010"/>
              <a:gd name="T17" fmla="*/ 2329 h 3384"/>
              <a:gd name="T18" fmla="*/ 721 w 3010"/>
              <a:gd name="T19" fmla="*/ 2330 h 3384"/>
              <a:gd name="T20" fmla="*/ 306 w 3010"/>
              <a:gd name="T21" fmla="*/ 3201 h 3384"/>
              <a:gd name="T22" fmla="*/ 401 w 3010"/>
              <a:gd name="T23" fmla="*/ 2408 h 3384"/>
              <a:gd name="T24" fmla="*/ 1203 w 3010"/>
              <a:gd name="T25" fmla="*/ 2109 h 3384"/>
              <a:gd name="T26" fmla="*/ 1535 w 3010"/>
              <a:gd name="T27" fmla="*/ 2244 h 3384"/>
              <a:gd name="T28" fmla="*/ 1674 w 3010"/>
              <a:gd name="T29" fmla="*/ 2569 h 3384"/>
              <a:gd name="T30" fmla="*/ 781 w 3010"/>
              <a:gd name="T31" fmla="*/ 2367 h 3384"/>
              <a:gd name="T32" fmla="*/ 1045 w 3010"/>
              <a:gd name="T33" fmla="*/ 2136 h 3384"/>
              <a:gd name="T34" fmla="*/ 2258 w 3010"/>
              <a:gd name="T35" fmla="*/ 2107 h 3384"/>
              <a:gd name="T36" fmla="*/ 2307 w 3010"/>
              <a:gd name="T37" fmla="*/ 2269 h 3384"/>
              <a:gd name="T38" fmla="*/ 2155 w 3010"/>
              <a:gd name="T39" fmla="*/ 2348 h 3384"/>
              <a:gd name="T40" fmla="*/ 2045 w 3010"/>
              <a:gd name="T41" fmla="*/ 2217 h 3384"/>
              <a:gd name="T42" fmla="*/ 2155 w 3010"/>
              <a:gd name="T43" fmla="*/ 2087 h 3384"/>
              <a:gd name="T44" fmla="*/ 337 w 3010"/>
              <a:gd name="T45" fmla="*/ 2143 h 3384"/>
              <a:gd name="T46" fmla="*/ 320 w 3010"/>
              <a:gd name="T47" fmla="*/ 2311 h 3384"/>
              <a:gd name="T48" fmla="*/ 149 w 3010"/>
              <a:gd name="T49" fmla="*/ 2328 h 3384"/>
              <a:gd name="T50" fmla="*/ 100 w 3010"/>
              <a:gd name="T51" fmla="*/ 2166 h 3384"/>
              <a:gd name="T52" fmla="*/ 1776 w 3010"/>
              <a:gd name="T53" fmla="*/ 1842 h 3384"/>
              <a:gd name="T54" fmla="*/ 1967 w 3010"/>
              <a:gd name="T55" fmla="*/ 1971 h 3384"/>
              <a:gd name="T56" fmla="*/ 1907 w 3010"/>
              <a:gd name="T57" fmla="*/ 2191 h 3384"/>
              <a:gd name="T58" fmla="*/ 1675 w 3010"/>
              <a:gd name="T59" fmla="*/ 2211 h 3384"/>
              <a:gd name="T60" fmla="*/ 1577 w 3010"/>
              <a:gd name="T61" fmla="*/ 2005 h 3384"/>
              <a:gd name="T62" fmla="*/ 1741 w 3010"/>
              <a:gd name="T63" fmla="*/ 1845 h 3384"/>
              <a:gd name="T64" fmla="*/ 785 w 3010"/>
              <a:gd name="T65" fmla="*/ 1912 h 3384"/>
              <a:gd name="T66" fmla="*/ 805 w 3010"/>
              <a:gd name="T67" fmla="*/ 2140 h 3384"/>
              <a:gd name="T68" fmla="*/ 593 w 3010"/>
              <a:gd name="T69" fmla="*/ 2235 h 3384"/>
              <a:gd name="T70" fmla="*/ 430 w 3010"/>
              <a:gd name="T71" fmla="*/ 2076 h 3384"/>
              <a:gd name="T72" fmla="*/ 528 w 3010"/>
              <a:gd name="T73" fmla="*/ 1869 h 3384"/>
              <a:gd name="T74" fmla="*/ 1329 w 3010"/>
              <a:gd name="T75" fmla="*/ 1474 h 3384"/>
              <a:gd name="T76" fmla="*/ 1499 w 3010"/>
              <a:gd name="T77" fmla="*/ 1696 h 3384"/>
              <a:gd name="T78" fmla="*/ 1400 w 3010"/>
              <a:gd name="T79" fmla="*/ 1960 h 3384"/>
              <a:gd name="T80" fmla="*/ 1116 w 3010"/>
              <a:gd name="T81" fmla="*/ 2020 h 3384"/>
              <a:gd name="T82" fmla="*/ 916 w 3010"/>
              <a:gd name="T83" fmla="*/ 1823 h 3384"/>
              <a:gd name="T84" fmla="*/ 977 w 3010"/>
              <a:gd name="T85" fmla="*/ 1547 h 3384"/>
              <a:gd name="T86" fmla="*/ 1484 w 3010"/>
              <a:gd name="T87" fmla="*/ 120 h 3384"/>
              <a:gd name="T88" fmla="*/ 1288 w 3010"/>
              <a:gd name="T89" fmla="*/ 236 h 3384"/>
              <a:gd name="T90" fmla="*/ 1288 w 3010"/>
              <a:gd name="T91" fmla="*/ 980 h 3384"/>
              <a:gd name="T92" fmla="*/ 1484 w 3010"/>
              <a:gd name="T93" fmla="*/ 1097 h 3384"/>
              <a:gd name="T94" fmla="*/ 2769 w 3010"/>
              <a:gd name="T95" fmla="*/ 1073 h 3384"/>
              <a:gd name="T96" fmla="*/ 2888 w 3010"/>
              <a:gd name="T97" fmla="*/ 882 h 3384"/>
              <a:gd name="T98" fmla="*/ 2797 w 3010"/>
              <a:gd name="T99" fmla="*/ 161 h 3384"/>
              <a:gd name="T100" fmla="*/ 2668 w 3010"/>
              <a:gd name="T101" fmla="*/ 0 h 3384"/>
              <a:gd name="T102" fmla="*/ 2939 w 3010"/>
              <a:gd name="T103" fmla="*/ 130 h 3384"/>
              <a:gd name="T104" fmla="*/ 3007 w 3010"/>
              <a:gd name="T105" fmla="*/ 928 h 3384"/>
              <a:gd name="T106" fmla="*/ 2840 w 3010"/>
              <a:gd name="T107" fmla="*/ 1170 h 3384"/>
              <a:gd name="T108" fmla="*/ 1604 w 3010"/>
              <a:gd name="T109" fmla="*/ 1216 h 3384"/>
              <a:gd name="T110" fmla="*/ 1242 w 3010"/>
              <a:gd name="T111" fmla="*/ 1118 h 3384"/>
              <a:gd name="T112" fmla="*/ 1143 w 3010"/>
              <a:gd name="T113" fmla="*/ 334 h 3384"/>
              <a:gd name="T114" fmla="*/ 1275 w 3010"/>
              <a:gd name="T115" fmla="*/ 70 h 3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10" h="3384">
                <a:moveTo>
                  <a:pt x="2182" y="2426"/>
                </a:moveTo>
                <a:lnTo>
                  <a:pt x="2218" y="2428"/>
                </a:lnTo>
                <a:lnTo>
                  <a:pt x="2253" y="2438"/>
                </a:lnTo>
                <a:lnTo>
                  <a:pt x="2285" y="2451"/>
                </a:lnTo>
                <a:lnTo>
                  <a:pt x="2315" y="2468"/>
                </a:lnTo>
                <a:lnTo>
                  <a:pt x="2340" y="2490"/>
                </a:lnTo>
                <a:lnTo>
                  <a:pt x="2363" y="2515"/>
                </a:lnTo>
                <a:lnTo>
                  <a:pt x="2381" y="2544"/>
                </a:lnTo>
                <a:lnTo>
                  <a:pt x="2394" y="2576"/>
                </a:lnTo>
                <a:lnTo>
                  <a:pt x="2403" y="2610"/>
                </a:lnTo>
                <a:lnTo>
                  <a:pt x="2406" y="2645"/>
                </a:lnTo>
                <a:lnTo>
                  <a:pt x="2406" y="3047"/>
                </a:lnTo>
                <a:lnTo>
                  <a:pt x="2175" y="3047"/>
                </a:lnTo>
                <a:lnTo>
                  <a:pt x="2175" y="2631"/>
                </a:lnTo>
                <a:lnTo>
                  <a:pt x="2172" y="2589"/>
                </a:lnTo>
                <a:lnTo>
                  <a:pt x="2165" y="2548"/>
                </a:lnTo>
                <a:lnTo>
                  <a:pt x="2153" y="2509"/>
                </a:lnTo>
                <a:lnTo>
                  <a:pt x="2137" y="2471"/>
                </a:lnTo>
                <a:lnTo>
                  <a:pt x="2118" y="2435"/>
                </a:lnTo>
                <a:lnTo>
                  <a:pt x="2150" y="2428"/>
                </a:lnTo>
                <a:lnTo>
                  <a:pt x="2182" y="2426"/>
                </a:lnTo>
                <a:close/>
                <a:moveTo>
                  <a:pt x="224" y="2426"/>
                </a:moveTo>
                <a:lnTo>
                  <a:pt x="257" y="2428"/>
                </a:lnTo>
                <a:lnTo>
                  <a:pt x="287" y="2435"/>
                </a:lnTo>
                <a:lnTo>
                  <a:pt x="269" y="2471"/>
                </a:lnTo>
                <a:lnTo>
                  <a:pt x="253" y="2509"/>
                </a:lnTo>
                <a:lnTo>
                  <a:pt x="241" y="2548"/>
                </a:lnTo>
                <a:lnTo>
                  <a:pt x="234" y="2589"/>
                </a:lnTo>
                <a:lnTo>
                  <a:pt x="232" y="2631"/>
                </a:lnTo>
                <a:lnTo>
                  <a:pt x="232" y="3047"/>
                </a:lnTo>
                <a:lnTo>
                  <a:pt x="0" y="3047"/>
                </a:lnTo>
                <a:lnTo>
                  <a:pt x="0" y="2645"/>
                </a:lnTo>
                <a:lnTo>
                  <a:pt x="3" y="2610"/>
                </a:lnTo>
                <a:lnTo>
                  <a:pt x="11" y="2576"/>
                </a:lnTo>
                <a:lnTo>
                  <a:pt x="25" y="2544"/>
                </a:lnTo>
                <a:lnTo>
                  <a:pt x="44" y="2515"/>
                </a:lnTo>
                <a:lnTo>
                  <a:pt x="66" y="2490"/>
                </a:lnTo>
                <a:lnTo>
                  <a:pt x="92" y="2468"/>
                </a:lnTo>
                <a:lnTo>
                  <a:pt x="122" y="2450"/>
                </a:lnTo>
                <a:lnTo>
                  <a:pt x="154" y="2436"/>
                </a:lnTo>
                <a:lnTo>
                  <a:pt x="189" y="2428"/>
                </a:lnTo>
                <a:lnTo>
                  <a:pt x="224" y="2426"/>
                </a:lnTo>
                <a:close/>
                <a:moveTo>
                  <a:pt x="1776" y="2314"/>
                </a:moveTo>
                <a:lnTo>
                  <a:pt x="1820" y="2318"/>
                </a:lnTo>
                <a:lnTo>
                  <a:pt x="1862" y="2326"/>
                </a:lnTo>
                <a:lnTo>
                  <a:pt x="1902" y="2339"/>
                </a:lnTo>
                <a:lnTo>
                  <a:pt x="1940" y="2358"/>
                </a:lnTo>
                <a:lnTo>
                  <a:pt x="1975" y="2380"/>
                </a:lnTo>
                <a:lnTo>
                  <a:pt x="2005" y="2408"/>
                </a:lnTo>
                <a:lnTo>
                  <a:pt x="2032" y="2438"/>
                </a:lnTo>
                <a:lnTo>
                  <a:pt x="2055" y="2471"/>
                </a:lnTo>
                <a:lnTo>
                  <a:pt x="2074" y="2508"/>
                </a:lnTo>
                <a:lnTo>
                  <a:pt x="2089" y="2547"/>
                </a:lnTo>
                <a:lnTo>
                  <a:pt x="2097" y="2588"/>
                </a:lnTo>
                <a:lnTo>
                  <a:pt x="2101" y="2631"/>
                </a:lnTo>
                <a:lnTo>
                  <a:pt x="2101" y="3201"/>
                </a:lnTo>
                <a:lnTo>
                  <a:pt x="1747" y="3201"/>
                </a:lnTo>
                <a:lnTo>
                  <a:pt x="1747" y="2569"/>
                </a:lnTo>
                <a:lnTo>
                  <a:pt x="1744" y="2517"/>
                </a:lnTo>
                <a:lnTo>
                  <a:pt x="1735" y="2467"/>
                </a:lnTo>
                <a:lnTo>
                  <a:pt x="1723" y="2420"/>
                </a:lnTo>
                <a:lnTo>
                  <a:pt x="1706" y="2373"/>
                </a:lnTo>
                <a:lnTo>
                  <a:pt x="1686" y="2329"/>
                </a:lnTo>
                <a:lnTo>
                  <a:pt x="1714" y="2322"/>
                </a:lnTo>
                <a:lnTo>
                  <a:pt x="1745" y="2317"/>
                </a:lnTo>
                <a:lnTo>
                  <a:pt x="1776" y="2314"/>
                </a:lnTo>
                <a:close/>
                <a:moveTo>
                  <a:pt x="630" y="2314"/>
                </a:moveTo>
                <a:lnTo>
                  <a:pt x="661" y="2317"/>
                </a:lnTo>
                <a:lnTo>
                  <a:pt x="691" y="2322"/>
                </a:lnTo>
                <a:lnTo>
                  <a:pt x="721" y="2330"/>
                </a:lnTo>
                <a:lnTo>
                  <a:pt x="700" y="2374"/>
                </a:lnTo>
                <a:lnTo>
                  <a:pt x="682" y="2420"/>
                </a:lnTo>
                <a:lnTo>
                  <a:pt x="669" y="2468"/>
                </a:lnTo>
                <a:lnTo>
                  <a:pt x="661" y="2517"/>
                </a:lnTo>
                <a:lnTo>
                  <a:pt x="659" y="2569"/>
                </a:lnTo>
                <a:lnTo>
                  <a:pt x="659" y="3201"/>
                </a:lnTo>
                <a:lnTo>
                  <a:pt x="306" y="3201"/>
                </a:lnTo>
                <a:lnTo>
                  <a:pt x="306" y="2631"/>
                </a:lnTo>
                <a:lnTo>
                  <a:pt x="309" y="2588"/>
                </a:lnTo>
                <a:lnTo>
                  <a:pt x="318" y="2547"/>
                </a:lnTo>
                <a:lnTo>
                  <a:pt x="332" y="2508"/>
                </a:lnTo>
                <a:lnTo>
                  <a:pt x="350" y="2471"/>
                </a:lnTo>
                <a:lnTo>
                  <a:pt x="373" y="2438"/>
                </a:lnTo>
                <a:lnTo>
                  <a:pt x="401" y="2408"/>
                </a:lnTo>
                <a:lnTo>
                  <a:pt x="431" y="2380"/>
                </a:lnTo>
                <a:lnTo>
                  <a:pt x="466" y="2358"/>
                </a:lnTo>
                <a:lnTo>
                  <a:pt x="504" y="2339"/>
                </a:lnTo>
                <a:lnTo>
                  <a:pt x="543" y="2326"/>
                </a:lnTo>
                <a:lnTo>
                  <a:pt x="585" y="2318"/>
                </a:lnTo>
                <a:lnTo>
                  <a:pt x="630" y="2314"/>
                </a:lnTo>
                <a:close/>
                <a:moveTo>
                  <a:pt x="1203" y="2109"/>
                </a:moveTo>
                <a:lnTo>
                  <a:pt x="1258" y="2112"/>
                </a:lnTo>
                <a:lnTo>
                  <a:pt x="1310" y="2122"/>
                </a:lnTo>
                <a:lnTo>
                  <a:pt x="1362" y="2136"/>
                </a:lnTo>
                <a:lnTo>
                  <a:pt x="1410" y="2157"/>
                </a:lnTo>
                <a:lnTo>
                  <a:pt x="1455" y="2181"/>
                </a:lnTo>
                <a:lnTo>
                  <a:pt x="1497" y="2211"/>
                </a:lnTo>
                <a:lnTo>
                  <a:pt x="1535" y="2244"/>
                </a:lnTo>
                <a:lnTo>
                  <a:pt x="1570" y="2282"/>
                </a:lnTo>
                <a:lnTo>
                  <a:pt x="1600" y="2323"/>
                </a:lnTo>
                <a:lnTo>
                  <a:pt x="1625" y="2367"/>
                </a:lnTo>
                <a:lnTo>
                  <a:pt x="1646" y="2414"/>
                </a:lnTo>
                <a:lnTo>
                  <a:pt x="1661" y="2463"/>
                </a:lnTo>
                <a:lnTo>
                  <a:pt x="1670" y="2515"/>
                </a:lnTo>
                <a:lnTo>
                  <a:pt x="1674" y="2569"/>
                </a:lnTo>
                <a:lnTo>
                  <a:pt x="1674" y="3384"/>
                </a:lnTo>
                <a:lnTo>
                  <a:pt x="733" y="3384"/>
                </a:lnTo>
                <a:lnTo>
                  <a:pt x="733" y="2569"/>
                </a:lnTo>
                <a:lnTo>
                  <a:pt x="737" y="2515"/>
                </a:lnTo>
                <a:lnTo>
                  <a:pt x="746" y="2463"/>
                </a:lnTo>
                <a:lnTo>
                  <a:pt x="761" y="2414"/>
                </a:lnTo>
                <a:lnTo>
                  <a:pt x="781" y="2367"/>
                </a:lnTo>
                <a:lnTo>
                  <a:pt x="807" y="2323"/>
                </a:lnTo>
                <a:lnTo>
                  <a:pt x="836" y="2282"/>
                </a:lnTo>
                <a:lnTo>
                  <a:pt x="871" y="2244"/>
                </a:lnTo>
                <a:lnTo>
                  <a:pt x="910" y="2211"/>
                </a:lnTo>
                <a:lnTo>
                  <a:pt x="952" y="2181"/>
                </a:lnTo>
                <a:lnTo>
                  <a:pt x="997" y="2157"/>
                </a:lnTo>
                <a:lnTo>
                  <a:pt x="1045" y="2136"/>
                </a:lnTo>
                <a:lnTo>
                  <a:pt x="1095" y="2122"/>
                </a:lnTo>
                <a:lnTo>
                  <a:pt x="1149" y="2112"/>
                </a:lnTo>
                <a:lnTo>
                  <a:pt x="1203" y="2109"/>
                </a:lnTo>
                <a:close/>
                <a:moveTo>
                  <a:pt x="2182" y="2085"/>
                </a:moveTo>
                <a:lnTo>
                  <a:pt x="2210" y="2087"/>
                </a:lnTo>
                <a:lnTo>
                  <a:pt x="2235" y="2095"/>
                </a:lnTo>
                <a:lnTo>
                  <a:pt x="2258" y="2107"/>
                </a:lnTo>
                <a:lnTo>
                  <a:pt x="2278" y="2124"/>
                </a:lnTo>
                <a:lnTo>
                  <a:pt x="2295" y="2143"/>
                </a:lnTo>
                <a:lnTo>
                  <a:pt x="2307" y="2166"/>
                </a:lnTo>
                <a:lnTo>
                  <a:pt x="2315" y="2190"/>
                </a:lnTo>
                <a:lnTo>
                  <a:pt x="2318" y="2217"/>
                </a:lnTo>
                <a:lnTo>
                  <a:pt x="2315" y="2244"/>
                </a:lnTo>
                <a:lnTo>
                  <a:pt x="2307" y="2269"/>
                </a:lnTo>
                <a:lnTo>
                  <a:pt x="2295" y="2292"/>
                </a:lnTo>
                <a:lnTo>
                  <a:pt x="2278" y="2311"/>
                </a:lnTo>
                <a:lnTo>
                  <a:pt x="2258" y="2328"/>
                </a:lnTo>
                <a:lnTo>
                  <a:pt x="2235" y="2340"/>
                </a:lnTo>
                <a:lnTo>
                  <a:pt x="2210" y="2348"/>
                </a:lnTo>
                <a:lnTo>
                  <a:pt x="2182" y="2350"/>
                </a:lnTo>
                <a:lnTo>
                  <a:pt x="2155" y="2348"/>
                </a:lnTo>
                <a:lnTo>
                  <a:pt x="2129" y="2340"/>
                </a:lnTo>
                <a:lnTo>
                  <a:pt x="2106" y="2328"/>
                </a:lnTo>
                <a:lnTo>
                  <a:pt x="2086" y="2311"/>
                </a:lnTo>
                <a:lnTo>
                  <a:pt x="2069" y="2292"/>
                </a:lnTo>
                <a:lnTo>
                  <a:pt x="2056" y="2269"/>
                </a:lnTo>
                <a:lnTo>
                  <a:pt x="2048" y="2244"/>
                </a:lnTo>
                <a:lnTo>
                  <a:pt x="2045" y="2217"/>
                </a:lnTo>
                <a:lnTo>
                  <a:pt x="2048" y="2190"/>
                </a:lnTo>
                <a:lnTo>
                  <a:pt x="2056" y="2166"/>
                </a:lnTo>
                <a:lnTo>
                  <a:pt x="2069" y="2143"/>
                </a:lnTo>
                <a:lnTo>
                  <a:pt x="2086" y="2124"/>
                </a:lnTo>
                <a:lnTo>
                  <a:pt x="2106" y="2107"/>
                </a:lnTo>
                <a:lnTo>
                  <a:pt x="2129" y="2095"/>
                </a:lnTo>
                <a:lnTo>
                  <a:pt x="2155" y="2087"/>
                </a:lnTo>
                <a:lnTo>
                  <a:pt x="2182" y="2085"/>
                </a:lnTo>
                <a:close/>
                <a:moveTo>
                  <a:pt x="224" y="2085"/>
                </a:moveTo>
                <a:lnTo>
                  <a:pt x="252" y="2087"/>
                </a:lnTo>
                <a:lnTo>
                  <a:pt x="277" y="2095"/>
                </a:lnTo>
                <a:lnTo>
                  <a:pt x="300" y="2107"/>
                </a:lnTo>
                <a:lnTo>
                  <a:pt x="320" y="2124"/>
                </a:lnTo>
                <a:lnTo>
                  <a:pt x="337" y="2143"/>
                </a:lnTo>
                <a:lnTo>
                  <a:pt x="349" y="2166"/>
                </a:lnTo>
                <a:lnTo>
                  <a:pt x="358" y="2190"/>
                </a:lnTo>
                <a:lnTo>
                  <a:pt x="360" y="2217"/>
                </a:lnTo>
                <a:lnTo>
                  <a:pt x="358" y="2244"/>
                </a:lnTo>
                <a:lnTo>
                  <a:pt x="349" y="2269"/>
                </a:lnTo>
                <a:lnTo>
                  <a:pt x="337" y="2292"/>
                </a:lnTo>
                <a:lnTo>
                  <a:pt x="320" y="2311"/>
                </a:lnTo>
                <a:lnTo>
                  <a:pt x="300" y="2328"/>
                </a:lnTo>
                <a:lnTo>
                  <a:pt x="277" y="2340"/>
                </a:lnTo>
                <a:lnTo>
                  <a:pt x="252" y="2348"/>
                </a:lnTo>
                <a:lnTo>
                  <a:pt x="224" y="2350"/>
                </a:lnTo>
                <a:lnTo>
                  <a:pt x="197" y="2348"/>
                </a:lnTo>
                <a:lnTo>
                  <a:pt x="172" y="2340"/>
                </a:lnTo>
                <a:lnTo>
                  <a:pt x="149" y="2328"/>
                </a:lnTo>
                <a:lnTo>
                  <a:pt x="128" y="2311"/>
                </a:lnTo>
                <a:lnTo>
                  <a:pt x="112" y="2292"/>
                </a:lnTo>
                <a:lnTo>
                  <a:pt x="100" y="2269"/>
                </a:lnTo>
                <a:lnTo>
                  <a:pt x="91" y="2244"/>
                </a:lnTo>
                <a:lnTo>
                  <a:pt x="88" y="2217"/>
                </a:lnTo>
                <a:lnTo>
                  <a:pt x="91" y="2190"/>
                </a:lnTo>
                <a:lnTo>
                  <a:pt x="100" y="2166"/>
                </a:lnTo>
                <a:lnTo>
                  <a:pt x="112" y="2143"/>
                </a:lnTo>
                <a:lnTo>
                  <a:pt x="128" y="2124"/>
                </a:lnTo>
                <a:lnTo>
                  <a:pt x="149" y="2107"/>
                </a:lnTo>
                <a:lnTo>
                  <a:pt x="172" y="2095"/>
                </a:lnTo>
                <a:lnTo>
                  <a:pt x="197" y="2087"/>
                </a:lnTo>
                <a:lnTo>
                  <a:pt x="224" y="2085"/>
                </a:lnTo>
                <a:close/>
                <a:moveTo>
                  <a:pt x="1776" y="1842"/>
                </a:moveTo>
                <a:lnTo>
                  <a:pt x="1813" y="1845"/>
                </a:lnTo>
                <a:lnTo>
                  <a:pt x="1848" y="1854"/>
                </a:lnTo>
                <a:lnTo>
                  <a:pt x="1879" y="1869"/>
                </a:lnTo>
                <a:lnTo>
                  <a:pt x="1907" y="1889"/>
                </a:lnTo>
                <a:lnTo>
                  <a:pt x="1932" y="1912"/>
                </a:lnTo>
                <a:lnTo>
                  <a:pt x="1952" y="1940"/>
                </a:lnTo>
                <a:lnTo>
                  <a:pt x="1967" y="1971"/>
                </a:lnTo>
                <a:lnTo>
                  <a:pt x="1977" y="2005"/>
                </a:lnTo>
                <a:lnTo>
                  <a:pt x="1980" y="2040"/>
                </a:lnTo>
                <a:lnTo>
                  <a:pt x="1977" y="2076"/>
                </a:lnTo>
                <a:lnTo>
                  <a:pt x="1967" y="2109"/>
                </a:lnTo>
                <a:lnTo>
                  <a:pt x="1952" y="2140"/>
                </a:lnTo>
                <a:lnTo>
                  <a:pt x="1932" y="2168"/>
                </a:lnTo>
                <a:lnTo>
                  <a:pt x="1907" y="2191"/>
                </a:lnTo>
                <a:lnTo>
                  <a:pt x="1879" y="2211"/>
                </a:lnTo>
                <a:lnTo>
                  <a:pt x="1848" y="2226"/>
                </a:lnTo>
                <a:lnTo>
                  <a:pt x="1813" y="2235"/>
                </a:lnTo>
                <a:lnTo>
                  <a:pt x="1776" y="2239"/>
                </a:lnTo>
                <a:lnTo>
                  <a:pt x="1741" y="2235"/>
                </a:lnTo>
                <a:lnTo>
                  <a:pt x="1706" y="2226"/>
                </a:lnTo>
                <a:lnTo>
                  <a:pt x="1675" y="2211"/>
                </a:lnTo>
                <a:lnTo>
                  <a:pt x="1646" y="2191"/>
                </a:lnTo>
                <a:lnTo>
                  <a:pt x="1622" y="2168"/>
                </a:lnTo>
                <a:lnTo>
                  <a:pt x="1602" y="2140"/>
                </a:lnTo>
                <a:lnTo>
                  <a:pt x="1586" y="2109"/>
                </a:lnTo>
                <a:lnTo>
                  <a:pt x="1577" y="2076"/>
                </a:lnTo>
                <a:lnTo>
                  <a:pt x="1574" y="2040"/>
                </a:lnTo>
                <a:lnTo>
                  <a:pt x="1577" y="2005"/>
                </a:lnTo>
                <a:lnTo>
                  <a:pt x="1586" y="1971"/>
                </a:lnTo>
                <a:lnTo>
                  <a:pt x="1602" y="1940"/>
                </a:lnTo>
                <a:lnTo>
                  <a:pt x="1622" y="1912"/>
                </a:lnTo>
                <a:lnTo>
                  <a:pt x="1646" y="1889"/>
                </a:lnTo>
                <a:lnTo>
                  <a:pt x="1675" y="1869"/>
                </a:lnTo>
                <a:lnTo>
                  <a:pt x="1706" y="1854"/>
                </a:lnTo>
                <a:lnTo>
                  <a:pt x="1741" y="1845"/>
                </a:lnTo>
                <a:lnTo>
                  <a:pt x="1776" y="1842"/>
                </a:lnTo>
                <a:close/>
                <a:moveTo>
                  <a:pt x="630" y="1842"/>
                </a:moveTo>
                <a:lnTo>
                  <a:pt x="666" y="1845"/>
                </a:lnTo>
                <a:lnTo>
                  <a:pt x="700" y="1854"/>
                </a:lnTo>
                <a:lnTo>
                  <a:pt x="731" y="1869"/>
                </a:lnTo>
                <a:lnTo>
                  <a:pt x="760" y="1889"/>
                </a:lnTo>
                <a:lnTo>
                  <a:pt x="785" y="1912"/>
                </a:lnTo>
                <a:lnTo>
                  <a:pt x="805" y="1940"/>
                </a:lnTo>
                <a:lnTo>
                  <a:pt x="819" y="1971"/>
                </a:lnTo>
                <a:lnTo>
                  <a:pt x="829" y="2005"/>
                </a:lnTo>
                <a:lnTo>
                  <a:pt x="832" y="2040"/>
                </a:lnTo>
                <a:lnTo>
                  <a:pt x="829" y="2076"/>
                </a:lnTo>
                <a:lnTo>
                  <a:pt x="819" y="2109"/>
                </a:lnTo>
                <a:lnTo>
                  <a:pt x="805" y="2140"/>
                </a:lnTo>
                <a:lnTo>
                  <a:pt x="785" y="2168"/>
                </a:lnTo>
                <a:lnTo>
                  <a:pt x="760" y="2191"/>
                </a:lnTo>
                <a:lnTo>
                  <a:pt x="731" y="2211"/>
                </a:lnTo>
                <a:lnTo>
                  <a:pt x="700" y="2226"/>
                </a:lnTo>
                <a:lnTo>
                  <a:pt x="666" y="2235"/>
                </a:lnTo>
                <a:lnTo>
                  <a:pt x="630" y="2239"/>
                </a:lnTo>
                <a:lnTo>
                  <a:pt x="593" y="2235"/>
                </a:lnTo>
                <a:lnTo>
                  <a:pt x="559" y="2226"/>
                </a:lnTo>
                <a:lnTo>
                  <a:pt x="528" y="2211"/>
                </a:lnTo>
                <a:lnTo>
                  <a:pt x="499" y="2191"/>
                </a:lnTo>
                <a:lnTo>
                  <a:pt x="474" y="2168"/>
                </a:lnTo>
                <a:lnTo>
                  <a:pt x="454" y="2140"/>
                </a:lnTo>
                <a:lnTo>
                  <a:pt x="440" y="2109"/>
                </a:lnTo>
                <a:lnTo>
                  <a:pt x="430" y="2076"/>
                </a:lnTo>
                <a:lnTo>
                  <a:pt x="427" y="2040"/>
                </a:lnTo>
                <a:lnTo>
                  <a:pt x="430" y="2005"/>
                </a:lnTo>
                <a:lnTo>
                  <a:pt x="440" y="1971"/>
                </a:lnTo>
                <a:lnTo>
                  <a:pt x="454" y="1940"/>
                </a:lnTo>
                <a:lnTo>
                  <a:pt x="474" y="1912"/>
                </a:lnTo>
                <a:lnTo>
                  <a:pt x="499" y="1889"/>
                </a:lnTo>
                <a:lnTo>
                  <a:pt x="528" y="1869"/>
                </a:lnTo>
                <a:lnTo>
                  <a:pt x="559" y="1854"/>
                </a:lnTo>
                <a:lnTo>
                  <a:pt x="593" y="1845"/>
                </a:lnTo>
                <a:lnTo>
                  <a:pt x="630" y="1842"/>
                </a:lnTo>
                <a:close/>
                <a:moveTo>
                  <a:pt x="1203" y="1446"/>
                </a:moveTo>
                <a:lnTo>
                  <a:pt x="1248" y="1450"/>
                </a:lnTo>
                <a:lnTo>
                  <a:pt x="1289" y="1459"/>
                </a:lnTo>
                <a:lnTo>
                  <a:pt x="1329" y="1474"/>
                </a:lnTo>
                <a:lnTo>
                  <a:pt x="1366" y="1493"/>
                </a:lnTo>
                <a:lnTo>
                  <a:pt x="1400" y="1519"/>
                </a:lnTo>
                <a:lnTo>
                  <a:pt x="1429" y="1547"/>
                </a:lnTo>
                <a:lnTo>
                  <a:pt x="1454" y="1580"/>
                </a:lnTo>
                <a:lnTo>
                  <a:pt x="1475" y="1616"/>
                </a:lnTo>
                <a:lnTo>
                  <a:pt x="1490" y="1655"/>
                </a:lnTo>
                <a:lnTo>
                  <a:pt x="1499" y="1696"/>
                </a:lnTo>
                <a:lnTo>
                  <a:pt x="1502" y="1739"/>
                </a:lnTo>
                <a:lnTo>
                  <a:pt x="1499" y="1782"/>
                </a:lnTo>
                <a:lnTo>
                  <a:pt x="1490" y="1823"/>
                </a:lnTo>
                <a:lnTo>
                  <a:pt x="1475" y="1862"/>
                </a:lnTo>
                <a:lnTo>
                  <a:pt x="1454" y="1898"/>
                </a:lnTo>
                <a:lnTo>
                  <a:pt x="1429" y="1931"/>
                </a:lnTo>
                <a:lnTo>
                  <a:pt x="1400" y="1960"/>
                </a:lnTo>
                <a:lnTo>
                  <a:pt x="1366" y="1985"/>
                </a:lnTo>
                <a:lnTo>
                  <a:pt x="1329" y="2005"/>
                </a:lnTo>
                <a:lnTo>
                  <a:pt x="1289" y="2020"/>
                </a:lnTo>
                <a:lnTo>
                  <a:pt x="1248" y="2029"/>
                </a:lnTo>
                <a:lnTo>
                  <a:pt x="1203" y="2032"/>
                </a:lnTo>
                <a:lnTo>
                  <a:pt x="1158" y="2029"/>
                </a:lnTo>
                <a:lnTo>
                  <a:pt x="1116" y="2020"/>
                </a:lnTo>
                <a:lnTo>
                  <a:pt x="1076" y="2005"/>
                </a:lnTo>
                <a:lnTo>
                  <a:pt x="1040" y="1985"/>
                </a:lnTo>
                <a:lnTo>
                  <a:pt x="1006" y="1960"/>
                </a:lnTo>
                <a:lnTo>
                  <a:pt x="977" y="1931"/>
                </a:lnTo>
                <a:lnTo>
                  <a:pt x="952" y="1898"/>
                </a:lnTo>
                <a:lnTo>
                  <a:pt x="932" y="1862"/>
                </a:lnTo>
                <a:lnTo>
                  <a:pt x="916" y="1823"/>
                </a:lnTo>
                <a:lnTo>
                  <a:pt x="907" y="1782"/>
                </a:lnTo>
                <a:lnTo>
                  <a:pt x="903" y="1739"/>
                </a:lnTo>
                <a:lnTo>
                  <a:pt x="907" y="1696"/>
                </a:lnTo>
                <a:lnTo>
                  <a:pt x="916" y="1655"/>
                </a:lnTo>
                <a:lnTo>
                  <a:pt x="932" y="1616"/>
                </a:lnTo>
                <a:lnTo>
                  <a:pt x="952" y="1580"/>
                </a:lnTo>
                <a:lnTo>
                  <a:pt x="977" y="1547"/>
                </a:lnTo>
                <a:lnTo>
                  <a:pt x="1006" y="1519"/>
                </a:lnTo>
                <a:lnTo>
                  <a:pt x="1040" y="1493"/>
                </a:lnTo>
                <a:lnTo>
                  <a:pt x="1076" y="1474"/>
                </a:lnTo>
                <a:lnTo>
                  <a:pt x="1116" y="1459"/>
                </a:lnTo>
                <a:lnTo>
                  <a:pt x="1158" y="1450"/>
                </a:lnTo>
                <a:lnTo>
                  <a:pt x="1203" y="1446"/>
                </a:lnTo>
                <a:close/>
                <a:moveTo>
                  <a:pt x="1484" y="120"/>
                </a:moveTo>
                <a:lnTo>
                  <a:pt x="1448" y="123"/>
                </a:lnTo>
                <a:lnTo>
                  <a:pt x="1414" y="131"/>
                </a:lnTo>
                <a:lnTo>
                  <a:pt x="1383" y="144"/>
                </a:lnTo>
                <a:lnTo>
                  <a:pt x="1355" y="161"/>
                </a:lnTo>
                <a:lnTo>
                  <a:pt x="1328" y="183"/>
                </a:lnTo>
                <a:lnTo>
                  <a:pt x="1306" y="208"/>
                </a:lnTo>
                <a:lnTo>
                  <a:pt x="1288" y="236"/>
                </a:lnTo>
                <a:lnTo>
                  <a:pt x="1275" y="267"/>
                </a:lnTo>
                <a:lnTo>
                  <a:pt x="1266" y="299"/>
                </a:lnTo>
                <a:lnTo>
                  <a:pt x="1264" y="334"/>
                </a:lnTo>
                <a:lnTo>
                  <a:pt x="1264" y="882"/>
                </a:lnTo>
                <a:lnTo>
                  <a:pt x="1266" y="917"/>
                </a:lnTo>
                <a:lnTo>
                  <a:pt x="1275" y="950"/>
                </a:lnTo>
                <a:lnTo>
                  <a:pt x="1288" y="980"/>
                </a:lnTo>
                <a:lnTo>
                  <a:pt x="1306" y="1009"/>
                </a:lnTo>
                <a:lnTo>
                  <a:pt x="1328" y="1034"/>
                </a:lnTo>
                <a:lnTo>
                  <a:pt x="1355" y="1055"/>
                </a:lnTo>
                <a:lnTo>
                  <a:pt x="1383" y="1073"/>
                </a:lnTo>
                <a:lnTo>
                  <a:pt x="1414" y="1086"/>
                </a:lnTo>
                <a:lnTo>
                  <a:pt x="1448" y="1094"/>
                </a:lnTo>
                <a:lnTo>
                  <a:pt x="1484" y="1097"/>
                </a:lnTo>
                <a:lnTo>
                  <a:pt x="1728" y="1097"/>
                </a:lnTo>
                <a:lnTo>
                  <a:pt x="1728" y="1365"/>
                </a:lnTo>
                <a:lnTo>
                  <a:pt x="2002" y="1097"/>
                </a:lnTo>
                <a:lnTo>
                  <a:pt x="2668" y="1097"/>
                </a:lnTo>
                <a:lnTo>
                  <a:pt x="2704" y="1094"/>
                </a:lnTo>
                <a:lnTo>
                  <a:pt x="2737" y="1086"/>
                </a:lnTo>
                <a:lnTo>
                  <a:pt x="2769" y="1073"/>
                </a:lnTo>
                <a:lnTo>
                  <a:pt x="2797" y="1055"/>
                </a:lnTo>
                <a:lnTo>
                  <a:pt x="2822" y="1034"/>
                </a:lnTo>
                <a:lnTo>
                  <a:pt x="2844" y="1009"/>
                </a:lnTo>
                <a:lnTo>
                  <a:pt x="2862" y="980"/>
                </a:lnTo>
                <a:lnTo>
                  <a:pt x="2876" y="950"/>
                </a:lnTo>
                <a:lnTo>
                  <a:pt x="2884" y="917"/>
                </a:lnTo>
                <a:lnTo>
                  <a:pt x="2888" y="882"/>
                </a:lnTo>
                <a:lnTo>
                  <a:pt x="2888" y="334"/>
                </a:lnTo>
                <a:lnTo>
                  <a:pt x="2884" y="299"/>
                </a:lnTo>
                <a:lnTo>
                  <a:pt x="2876" y="267"/>
                </a:lnTo>
                <a:lnTo>
                  <a:pt x="2862" y="236"/>
                </a:lnTo>
                <a:lnTo>
                  <a:pt x="2844" y="208"/>
                </a:lnTo>
                <a:lnTo>
                  <a:pt x="2822" y="183"/>
                </a:lnTo>
                <a:lnTo>
                  <a:pt x="2797" y="161"/>
                </a:lnTo>
                <a:lnTo>
                  <a:pt x="2769" y="144"/>
                </a:lnTo>
                <a:lnTo>
                  <a:pt x="2737" y="131"/>
                </a:lnTo>
                <a:lnTo>
                  <a:pt x="2704" y="123"/>
                </a:lnTo>
                <a:lnTo>
                  <a:pt x="2668" y="120"/>
                </a:lnTo>
                <a:lnTo>
                  <a:pt x="1484" y="120"/>
                </a:lnTo>
                <a:close/>
                <a:moveTo>
                  <a:pt x="1484" y="0"/>
                </a:moveTo>
                <a:lnTo>
                  <a:pt x="2668" y="0"/>
                </a:lnTo>
                <a:lnTo>
                  <a:pt x="2714" y="3"/>
                </a:lnTo>
                <a:lnTo>
                  <a:pt x="2759" y="12"/>
                </a:lnTo>
                <a:lnTo>
                  <a:pt x="2801" y="27"/>
                </a:lnTo>
                <a:lnTo>
                  <a:pt x="2840" y="46"/>
                </a:lnTo>
                <a:lnTo>
                  <a:pt x="2877" y="70"/>
                </a:lnTo>
                <a:lnTo>
                  <a:pt x="2910" y="97"/>
                </a:lnTo>
                <a:lnTo>
                  <a:pt x="2939" y="130"/>
                </a:lnTo>
                <a:lnTo>
                  <a:pt x="2963" y="165"/>
                </a:lnTo>
                <a:lnTo>
                  <a:pt x="2983" y="204"/>
                </a:lnTo>
                <a:lnTo>
                  <a:pt x="2998" y="245"/>
                </a:lnTo>
                <a:lnTo>
                  <a:pt x="3007" y="288"/>
                </a:lnTo>
                <a:lnTo>
                  <a:pt x="3010" y="334"/>
                </a:lnTo>
                <a:lnTo>
                  <a:pt x="3010" y="882"/>
                </a:lnTo>
                <a:lnTo>
                  <a:pt x="3007" y="928"/>
                </a:lnTo>
                <a:lnTo>
                  <a:pt x="2998" y="971"/>
                </a:lnTo>
                <a:lnTo>
                  <a:pt x="2983" y="1012"/>
                </a:lnTo>
                <a:lnTo>
                  <a:pt x="2963" y="1051"/>
                </a:lnTo>
                <a:lnTo>
                  <a:pt x="2939" y="1086"/>
                </a:lnTo>
                <a:lnTo>
                  <a:pt x="2910" y="1118"/>
                </a:lnTo>
                <a:lnTo>
                  <a:pt x="2877" y="1146"/>
                </a:lnTo>
                <a:lnTo>
                  <a:pt x="2840" y="1170"/>
                </a:lnTo>
                <a:lnTo>
                  <a:pt x="2801" y="1190"/>
                </a:lnTo>
                <a:lnTo>
                  <a:pt x="2759" y="1204"/>
                </a:lnTo>
                <a:lnTo>
                  <a:pt x="2714" y="1213"/>
                </a:lnTo>
                <a:lnTo>
                  <a:pt x="2668" y="1216"/>
                </a:lnTo>
                <a:lnTo>
                  <a:pt x="2053" y="1216"/>
                </a:lnTo>
                <a:lnTo>
                  <a:pt x="1604" y="1654"/>
                </a:lnTo>
                <a:lnTo>
                  <a:pt x="1604" y="1216"/>
                </a:lnTo>
                <a:lnTo>
                  <a:pt x="1484" y="1216"/>
                </a:lnTo>
                <a:lnTo>
                  <a:pt x="1437" y="1213"/>
                </a:lnTo>
                <a:lnTo>
                  <a:pt x="1393" y="1204"/>
                </a:lnTo>
                <a:lnTo>
                  <a:pt x="1351" y="1190"/>
                </a:lnTo>
                <a:lnTo>
                  <a:pt x="1312" y="1170"/>
                </a:lnTo>
                <a:lnTo>
                  <a:pt x="1275" y="1146"/>
                </a:lnTo>
                <a:lnTo>
                  <a:pt x="1242" y="1118"/>
                </a:lnTo>
                <a:lnTo>
                  <a:pt x="1214" y="1086"/>
                </a:lnTo>
                <a:lnTo>
                  <a:pt x="1189" y="1051"/>
                </a:lnTo>
                <a:lnTo>
                  <a:pt x="1169" y="1012"/>
                </a:lnTo>
                <a:lnTo>
                  <a:pt x="1154" y="971"/>
                </a:lnTo>
                <a:lnTo>
                  <a:pt x="1146" y="928"/>
                </a:lnTo>
                <a:lnTo>
                  <a:pt x="1143" y="882"/>
                </a:lnTo>
                <a:lnTo>
                  <a:pt x="1143" y="334"/>
                </a:lnTo>
                <a:lnTo>
                  <a:pt x="1145" y="288"/>
                </a:lnTo>
                <a:lnTo>
                  <a:pt x="1154" y="245"/>
                </a:lnTo>
                <a:lnTo>
                  <a:pt x="1169" y="204"/>
                </a:lnTo>
                <a:lnTo>
                  <a:pt x="1189" y="165"/>
                </a:lnTo>
                <a:lnTo>
                  <a:pt x="1213" y="130"/>
                </a:lnTo>
                <a:lnTo>
                  <a:pt x="1242" y="97"/>
                </a:lnTo>
                <a:lnTo>
                  <a:pt x="1275" y="70"/>
                </a:lnTo>
                <a:lnTo>
                  <a:pt x="1312" y="46"/>
                </a:lnTo>
                <a:lnTo>
                  <a:pt x="1350" y="27"/>
                </a:lnTo>
                <a:lnTo>
                  <a:pt x="1393" y="12"/>
                </a:lnTo>
                <a:lnTo>
                  <a:pt x="1437" y="3"/>
                </a:lnTo>
                <a:lnTo>
                  <a:pt x="1484" y="0"/>
                </a:lnTo>
                <a:close/>
              </a:path>
            </a:pathLst>
          </a:custGeom>
          <a:solidFill>
            <a:schemeClr val="bg1"/>
          </a:solidFill>
          <a:ln w="0">
            <a:no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a:p>
        </p:txBody>
      </p:sp>
      <p:sp>
        <p:nvSpPr>
          <p:cNvPr id="65" name="Freeform 107">
            <a:extLst>
              <a:ext uri="{FF2B5EF4-FFF2-40B4-BE49-F238E27FC236}">
                <a16:creationId xmlns:a16="http://schemas.microsoft.com/office/drawing/2014/main" id="{66519A57-134E-AF89-0384-F0676C84C16E}"/>
              </a:ext>
            </a:extLst>
          </p:cNvPr>
          <p:cNvSpPr>
            <a:spLocks noEditPoints="1"/>
          </p:cNvSpPr>
          <p:nvPr/>
        </p:nvSpPr>
        <p:spPr bwMode="auto">
          <a:xfrm>
            <a:off x="8425450" y="3708323"/>
            <a:ext cx="883075" cy="854434"/>
          </a:xfrm>
          <a:custGeom>
            <a:avLst/>
            <a:gdLst>
              <a:gd name="T0" fmla="*/ 1767 w 3666"/>
              <a:gd name="T1" fmla="*/ 3297 h 3543"/>
              <a:gd name="T2" fmla="*/ 1920 w 3666"/>
              <a:gd name="T3" fmla="*/ 3417 h 3543"/>
              <a:gd name="T4" fmla="*/ 2002 w 3666"/>
              <a:gd name="T5" fmla="*/ 3242 h 3543"/>
              <a:gd name="T6" fmla="*/ 547 w 3666"/>
              <a:gd name="T7" fmla="*/ 3185 h 3543"/>
              <a:gd name="T8" fmla="*/ 504 w 3666"/>
              <a:gd name="T9" fmla="*/ 3374 h 3543"/>
              <a:gd name="T10" fmla="*/ 697 w 3666"/>
              <a:gd name="T11" fmla="*/ 3374 h 3543"/>
              <a:gd name="T12" fmla="*/ 655 w 3666"/>
              <a:gd name="T13" fmla="*/ 3185 h 3543"/>
              <a:gd name="T14" fmla="*/ 2065 w 3666"/>
              <a:gd name="T15" fmla="*/ 3122 h 3543"/>
              <a:gd name="T16" fmla="*/ 2110 w 3666"/>
              <a:gd name="T17" fmla="*/ 3410 h 3543"/>
              <a:gd name="T18" fmla="*/ 1851 w 3666"/>
              <a:gd name="T19" fmla="*/ 3540 h 3543"/>
              <a:gd name="T20" fmla="*/ 1647 w 3666"/>
              <a:gd name="T21" fmla="*/ 3337 h 3543"/>
              <a:gd name="T22" fmla="*/ 1777 w 3666"/>
              <a:gd name="T23" fmla="*/ 3077 h 3543"/>
              <a:gd name="T24" fmla="*/ 747 w 3666"/>
              <a:gd name="T25" fmla="*/ 3097 h 3543"/>
              <a:gd name="T26" fmla="*/ 834 w 3666"/>
              <a:gd name="T27" fmla="*/ 3374 h 3543"/>
              <a:gd name="T28" fmla="*/ 601 w 3666"/>
              <a:gd name="T29" fmla="*/ 3543 h 3543"/>
              <a:gd name="T30" fmla="*/ 367 w 3666"/>
              <a:gd name="T31" fmla="*/ 3374 h 3543"/>
              <a:gd name="T32" fmla="*/ 455 w 3666"/>
              <a:gd name="T33" fmla="*/ 3097 h 3543"/>
              <a:gd name="T34" fmla="*/ 2456 w 3666"/>
              <a:gd name="T35" fmla="*/ 3157 h 3543"/>
              <a:gd name="T36" fmla="*/ 2205 w 3666"/>
              <a:gd name="T37" fmla="*/ 3208 h 3543"/>
              <a:gd name="T38" fmla="*/ 1977 w 3666"/>
              <a:gd name="T39" fmla="*/ 2982 h 3543"/>
              <a:gd name="T40" fmla="*/ 1662 w 3666"/>
              <a:gd name="T41" fmla="*/ 3065 h 3543"/>
              <a:gd name="T42" fmla="*/ 900 w 3666"/>
              <a:gd name="T43" fmla="*/ 3167 h 3543"/>
              <a:gd name="T44" fmla="*/ 644 w 3666"/>
              <a:gd name="T45" fmla="*/ 2973 h 3543"/>
              <a:gd name="T46" fmla="*/ 344 w 3666"/>
              <a:gd name="T47" fmla="*/ 3096 h 3543"/>
              <a:gd name="T48" fmla="*/ 44 w 3666"/>
              <a:gd name="T49" fmla="*/ 3223 h 3543"/>
              <a:gd name="T50" fmla="*/ 1741 w 3666"/>
              <a:gd name="T51" fmla="*/ 2240 h 3543"/>
              <a:gd name="T52" fmla="*/ 2225 w 3666"/>
              <a:gd name="T53" fmla="*/ 2609 h 3543"/>
              <a:gd name="T54" fmla="*/ 1757 w 3666"/>
              <a:gd name="T55" fmla="*/ 2230 h 3543"/>
              <a:gd name="T56" fmla="*/ 1595 w 3666"/>
              <a:gd name="T57" fmla="*/ 1977 h 3543"/>
              <a:gd name="T58" fmla="*/ 1945 w 3666"/>
              <a:gd name="T59" fmla="*/ 2139 h 3543"/>
              <a:gd name="T60" fmla="*/ 0 w 3666"/>
              <a:gd name="T61" fmla="*/ 2802 h 3543"/>
              <a:gd name="T62" fmla="*/ 119 w 3666"/>
              <a:gd name="T63" fmla="*/ 1886 h 3543"/>
              <a:gd name="T64" fmla="*/ 2049 w 3666"/>
              <a:gd name="T65" fmla="*/ 1519 h 3543"/>
              <a:gd name="T66" fmla="*/ 2171 w 3666"/>
              <a:gd name="T67" fmla="*/ 1616 h 3543"/>
              <a:gd name="T68" fmla="*/ 2237 w 3666"/>
              <a:gd name="T69" fmla="*/ 1475 h 3543"/>
              <a:gd name="T70" fmla="*/ 2405 w 3666"/>
              <a:gd name="T71" fmla="*/ 410 h 3543"/>
              <a:gd name="T72" fmla="*/ 2340 w 3666"/>
              <a:gd name="T73" fmla="*/ 1459 h 3543"/>
              <a:gd name="T74" fmla="*/ 2855 w 3666"/>
              <a:gd name="T75" fmla="*/ 1977 h 3543"/>
              <a:gd name="T76" fmla="*/ 2207 w 3666"/>
              <a:gd name="T77" fmla="*/ 1710 h 3543"/>
              <a:gd name="T78" fmla="*/ 1974 w 3666"/>
              <a:gd name="T79" fmla="*/ 1620 h 3543"/>
              <a:gd name="T80" fmla="*/ 2007 w 3666"/>
              <a:gd name="T81" fmla="*/ 1376 h 3543"/>
              <a:gd name="T82" fmla="*/ 2386 w 3666"/>
              <a:gd name="T83" fmla="*/ 408 h 3543"/>
              <a:gd name="T84" fmla="*/ 2827 w 3666"/>
              <a:gd name="T85" fmla="*/ 160 h 3543"/>
              <a:gd name="T86" fmla="*/ 3406 w 3666"/>
              <a:gd name="T87" fmla="*/ 670 h 3543"/>
              <a:gd name="T88" fmla="*/ 3663 w 3666"/>
              <a:gd name="T89" fmla="*/ 1414 h 3543"/>
              <a:gd name="T90" fmla="*/ 3515 w 3666"/>
              <a:gd name="T91" fmla="*/ 2179 h 3543"/>
              <a:gd name="T92" fmla="*/ 3035 w 3666"/>
              <a:gd name="T93" fmla="*/ 2751 h 3543"/>
              <a:gd name="T94" fmla="*/ 2773 w 3666"/>
              <a:gd name="T95" fmla="*/ 2676 h 3543"/>
              <a:gd name="T96" fmla="*/ 3272 w 3666"/>
              <a:gd name="T97" fmla="*/ 2201 h 3543"/>
              <a:gd name="T98" fmla="*/ 3462 w 3666"/>
              <a:gd name="T99" fmla="*/ 1519 h 3543"/>
              <a:gd name="T100" fmla="*/ 3267 w 3666"/>
              <a:gd name="T101" fmla="*/ 830 h 3543"/>
              <a:gd name="T102" fmla="*/ 2759 w 3666"/>
              <a:gd name="T103" fmla="*/ 354 h 3543"/>
              <a:gd name="T104" fmla="*/ 2055 w 3666"/>
              <a:gd name="T105" fmla="*/ 206 h 3543"/>
              <a:gd name="T106" fmla="*/ 1388 w 3666"/>
              <a:gd name="T107" fmla="*/ 447 h 3543"/>
              <a:gd name="T108" fmla="*/ 946 w 3666"/>
              <a:gd name="T109" fmla="*/ 987 h 3543"/>
              <a:gd name="T110" fmla="*/ 843 w 3666"/>
              <a:gd name="T111" fmla="*/ 1662 h 3543"/>
              <a:gd name="T112" fmla="*/ 662 w 3666"/>
              <a:gd name="T113" fmla="*/ 1213 h 3543"/>
              <a:gd name="T114" fmla="*/ 1009 w 3666"/>
              <a:gd name="T115" fmla="*/ 516 h 3543"/>
              <a:gd name="T116" fmla="*/ 1651 w 3666"/>
              <a:gd name="T117" fmla="*/ 83 h 35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6" h="3543">
                <a:moveTo>
                  <a:pt x="1891" y="3173"/>
                </a:moveTo>
                <a:lnTo>
                  <a:pt x="1863" y="3176"/>
                </a:lnTo>
                <a:lnTo>
                  <a:pt x="1836" y="3185"/>
                </a:lnTo>
                <a:lnTo>
                  <a:pt x="1814" y="3200"/>
                </a:lnTo>
                <a:lnTo>
                  <a:pt x="1795" y="3220"/>
                </a:lnTo>
                <a:lnTo>
                  <a:pt x="1781" y="3242"/>
                </a:lnTo>
                <a:lnTo>
                  <a:pt x="1771" y="3269"/>
                </a:lnTo>
                <a:lnTo>
                  <a:pt x="1767" y="3297"/>
                </a:lnTo>
                <a:lnTo>
                  <a:pt x="1771" y="3325"/>
                </a:lnTo>
                <a:lnTo>
                  <a:pt x="1781" y="3351"/>
                </a:lnTo>
                <a:lnTo>
                  <a:pt x="1795" y="3374"/>
                </a:lnTo>
                <a:lnTo>
                  <a:pt x="1814" y="3393"/>
                </a:lnTo>
                <a:lnTo>
                  <a:pt x="1836" y="3408"/>
                </a:lnTo>
                <a:lnTo>
                  <a:pt x="1863" y="3417"/>
                </a:lnTo>
                <a:lnTo>
                  <a:pt x="1891" y="3420"/>
                </a:lnTo>
                <a:lnTo>
                  <a:pt x="1920" y="3417"/>
                </a:lnTo>
                <a:lnTo>
                  <a:pt x="1945" y="3408"/>
                </a:lnTo>
                <a:lnTo>
                  <a:pt x="1969" y="3393"/>
                </a:lnTo>
                <a:lnTo>
                  <a:pt x="1987" y="3374"/>
                </a:lnTo>
                <a:lnTo>
                  <a:pt x="2002" y="3351"/>
                </a:lnTo>
                <a:lnTo>
                  <a:pt x="2011" y="3325"/>
                </a:lnTo>
                <a:lnTo>
                  <a:pt x="2014" y="3297"/>
                </a:lnTo>
                <a:lnTo>
                  <a:pt x="2011" y="3269"/>
                </a:lnTo>
                <a:lnTo>
                  <a:pt x="2002" y="3242"/>
                </a:lnTo>
                <a:lnTo>
                  <a:pt x="1987" y="3220"/>
                </a:lnTo>
                <a:lnTo>
                  <a:pt x="1969" y="3200"/>
                </a:lnTo>
                <a:lnTo>
                  <a:pt x="1945" y="3185"/>
                </a:lnTo>
                <a:lnTo>
                  <a:pt x="1920" y="3176"/>
                </a:lnTo>
                <a:lnTo>
                  <a:pt x="1891" y="3173"/>
                </a:lnTo>
                <a:close/>
                <a:moveTo>
                  <a:pt x="601" y="3173"/>
                </a:moveTo>
                <a:lnTo>
                  <a:pt x="572" y="3176"/>
                </a:lnTo>
                <a:lnTo>
                  <a:pt x="547" y="3185"/>
                </a:lnTo>
                <a:lnTo>
                  <a:pt x="523" y="3200"/>
                </a:lnTo>
                <a:lnTo>
                  <a:pt x="504" y="3220"/>
                </a:lnTo>
                <a:lnTo>
                  <a:pt x="490" y="3242"/>
                </a:lnTo>
                <a:lnTo>
                  <a:pt x="481" y="3269"/>
                </a:lnTo>
                <a:lnTo>
                  <a:pt x="478" y="3297"/>
                </a:lnTo>
                <a:lnTo>
                  <a:pt x="481" y="3325"/>
                </a:lnTo>
                <a:lnTo>
                  <a:pt x="490" y="3351"/>
                </a:lnTo>
                <a:lnTo>
                  <a:pt x="504" y="3374"/>
                </a:lnTo>
                <a:lnTo>
                  <a:pt x="523" y="3393"/>
                </a:lnTo>
                <a:lnTo>
                  <a:pt x="547" y="3408"/>
                </a:lnTo>
                <a:lnTo>
                  <a:pt x="572" y="3417"/>
                </a:lnTo>
                <a:lnTo>
                  <a:pt x="601" y="3420"/>
                </a:lnTo>
                <a:lnTo>
                  <a:pt x="629" y="3417"/>
                </a:lnTo>
                <a:lnTo>
                  <a:pt x="655" y="3408"/>
                </a:lnTo>
                <a:lnTo>
                  <a:pt x="678" y="3393"/>
                </a:lnTo>
                <a:lnTo>
                  <a:pt x="697" y="3374"/>
                </a:lnTo>
                <a:lnTo>
                  <a:pt x="712" y="3351"/>
                </a:lnTo>
                <a:lnTo>
                  <a:pt x="721" y="3325"/>
                </a:lnTo>
                <a:lnTo>
                  <a:pt x="724" y="3297"/>
                </a:lnTo>
                <a:lnTo>
                  <a:pt x="721" y="3269"/>
                </a:lnTo>
                <a:lnTo>
                  <a:pt x="712" y="3242"/>
                </a:lnTo>
                <a:lnTo>
                  <a:pt x="697" y="3220"/>
                </a:lnTo>
                <a:lnTo>
                  <a:pt x="678" y="3200"/>
                </a:lnTo>
                <a:lnTo>
                  <a:pt x="655" y="3185"/>
                </a:lnTo>
                <a:lnTo>
                  <a:pt x="629" y="3176"/>
                </a:lnTo>
                <a:lnTo>
                  <a:pt x="601" y="3173"/>
                </a:lnTo>
                <a:close/>
                <a:moveTo>
                  <a:pt x="1891" y="3050"/>
                </a:moveTo>
                <a:lnTo>
                  <a:pt x="1931" y="3053"/>
                </a:lnTo>
                <a:lnTo>
                  <a:pt x="1969" y="3063"/>
                </a:lnTo>
                <a:lnTo>
                  <a:pt x="2004" y="3077"/>
                </a:lnTo>
                <a:lnTo>
                  <a:pt x="2036" y="3097"/>
                </a:lnTo>
                <a:lnTo>
                  <a:pt x="2065" y="3122"/>
                </a:lnTo>
                <a:lnTo>
                  <a:pt x="2090" y="3151"/>
                </a:lnTo>
                <a:lnTo>
                  <a:pt x="2110" y="3183"/>
                </a:lnTo>
                <a:lnTo>
                  <a:pt x="2125" y="3219"/>
                </a:lnTo>
                <a:lnTo>
                  <a:pt x="2134" y="3256"/>
                </a:lnTo>
                <a:lnTo>
                  <a:pt x="2137" y="3297"/>
                </a:lnTo>
                <a:lnTo>
                  <a:pt x="2134" y="3337"/>
                </a:lnTo>
                <a:lnTo>
                  <a:pt x="2125" y="3374"/>
                </a:lnTo>
                <a:lnTo>
                  <a:pt x="2110" y="3410"/>
                </a:lnTo>
                <a:lnTo>
                  <a:pt x="2090" y="3442"/>
                </a:lnTo>
                <a:lnTo>
                  <a:pt x="2065" y="3471"/>
                </a:lnTo>
                <a:lnTo>
                  <a:pt x="2036" y="3496"/>
                </a:lnTo>
                <a:lnTo>
                  <a:pt x="2004" y="3516"/>
                </a:lnTo>
                <a:lnTo>
                  <a:pt x="1969" y="3531"/>
                </a:lnTo>
                <a:lnTo>
                  <a:pt x="1931" y="3540"/>
                </a:lnTo>
                <a:lnTo>
                  <a:pt x="1891" y="3543"/>
                </a:lnTo>
                <a:lnTo>
                  <a:pt x="1851" y="3540"/>
                </a:lnTo>
                <a:lnTo>
                  <a:pt x="1813" y="3531"/>
                </a:lnTo>
                <a:lnTo>
                  <a:pt x="1777" y="3516"/>
                </a:lnTo>
                <a:lnTo>
                  <a:pt x="1745" y="3496"/>
                </a:lnTo>
                <a:lnTo>
                  <a:pt x="1716" y="3471"/>
                </a:lnTo>
                <a:lnTo>
                  <a:pt x="1692" y="3442"/>
                </a:lnTo>
                <a:lnTo>
                  <a:pt x="1672" y="3410"/>
                </a:lnTo>
                <a:lnTo>
                  <a:pt x="1656" y="3374"/>
                </a:lnTo>
                <a:lnTo>
                  <a:pt x="1647" y="3337"/>
                </a:lnTo>
                <a:lnTo>
                  <a:pt x="1644" y="3297"/>
                </a:lnTo>
                <a:lnTo>
                  <a:pt x="1647" y="3256"/>
                </a:lnTo>
                <a:lnTo>
                  <a:pt x="1656" y="3219"/>
                </a:lnTo>
                <a:lnTo>
                  <a:pt x="1672" y="3183"/>
                </a:lnTo>
                <a:lnTo>
                  <a:pt x="1692" y="3151"/>
                </a:lnTo>
                <a:lnTo>
                  <a:pt x="1716" y="3122"/>
                </a:lnTo>
                <a:lnTo>
                  <a:pt x="1745" y="3097"/>
                </a:lnTo>
                <a:lnTo>
                  <a:pt x="1777" y="3077"/>
                </a:lnTo>
                <a:lnTo>
                  <a:pt x="1813" y="3063"/>
                </a:lnTo>
                <a:lnTo>
                  <a:pt x="1851" y="3053"/>
                </a:lnTo>
                <a:lnTo>
                  <a:pt x="1891" y="3050"/>
                </a:lnTo>
                <a:close/>
                <a:moveTo>
                  <a:pt x="601" y="3050"/>
                </a:moveTo>
                <a:lnTo>
                  <a:pt x="641" y="3053"/>
                </a:lnTo>
                <a:lnTo>
                  <a:pt x="679" y="3063"/>
                </a:lnTo>
                <a:lnTo>
                  <a:pt x="714" y="3077"/>
                </a:lnTo>
                <a:lnTo>
                  <a:pt x="747" y="3097"/>
                </a:lnTo>
                <a:lnTo>
                  <a:pt x="775" y="3122"/>
                </a:lnTo>
                <a:lnTo>
                  <a:pt x="800" y="3151"/>
                </a:lnTo>
                <a:lnTo>
                  <a:pt x="820" y="3183"/>
                </a:lnTo>
                <a:lnTo>
                  <a:pt x="834" y="3219"/>
                </a:lnTo>
                <a:lnTo>
                  <a:pt x="844" y="3256"/>
                </a:lnTo>
                <a:lnTo>
                  <a:pt x="848" y="3297"/>
                </a:lnTo>
                <a:lnTo>
                  <a:pt x="844" y="3337"/>
                </a:lnTo>
                <a:lnTo>
                  <a:pt x="834" y="3374"/>
                </a:lnTo>
                <a:lnTo>
                  <a:pt x="820" y="3410"/>
                </a:lnTo>
                <a:lnTo>
                  <a:pt x="800" y="3442"/>
                </a:lnTo>
                <a:lnTo>
                  <a:pt x="775" y="3471"/>
                </a:lnTo>
                <a:lnTo>
                  <a:pt x="747" y="3496"/>
                </a:lnTo>
                <a:lnTo>
                  <a:pt x="714" y="3516"/>
                </a:lnTo>
                <a:lnTo>
                  <a:pt x="679" y="3531"/>
                </a:lnTo>
                <a:lnTo>
                  <a:pt x="641" y="3540"/>
                </a:lnTo>
                <a:lnTo>
                  <a:pt x="601" y="3543"/>
                </a:lnTo>
                <a:lnTo>
                  <a:pt x="561" y="3540"/>
                </a:lnTo>
                <a:lnTo>
                  <a:pt x="523" y="3531"/>
                </a:lnTo>
                <a:lnTo>
                  <a:pt x="488" y="3516"/>
                </a:lnTo>
                <a:lnTo>
                  <a:pt x="455" y="3496"/>
                </a:lnTo>
                <a:lnTo>
                  <a:pt x="427" y="3471"/>
                </a:lnTo>
                <a:lnTo>
                  <a:pt x="402" y="3442"/>
                </a:lnTo>
                <a:lnTo>
                  <a:pt x="381" y="3410"/>
                </a:lnTo>
                <a:lnTo>
                  <a:pt x="367" y="3374"/>
                </a:lnTo>
                <a:lnTo>
                  <a:pt x="358" y="3337"/>
                </a:lnTo>
                <a:lnTo>
                  <a:pt x="354" y="3297"/>
                </a:lnTo>
                <a:lnTo>
                  <a:pt x="358" y="3256"/>
                </a:lnTo>
                <a:lnTo>
                  <a:pt x="367" y="3219"/>
                </a:lnTo>
                <a:lnTo>
                  <a:pt x="381" y="3183"/>
                </a:lnTo>
                <a:lnTo>
                  <a:pt x="402" y="3151"/>
                </a:lnTo>
                <a:lnTo>
                  <a:pt x="427" y="3122"/>
                </a:lnTo>
                <a:lnTo>
                  <a:pt x="455" y="3097"/>
                </a:lnTo>
                <a:lnTo>
                  <a:pt x="488" y="3077"/>
                </a:lnTo>
                <a:lnTo>
                  <a:pt x="523" y="3063"/>
                </a:lnTo>
                <a:lnTo>
                  <a:pt x="561" y="3053"/>
                </a:lnTo>
                <a:lnTo>
                  <a:pt x="601" y="3050"/>
                </a:lnTo>
                <a:close/>
                <a:moveTo>
                  <a:pt x="0" y="2867"/>
                </a:moveTo>
                <a:lnTo>
                  <a:pt x="2460" y="2867"/>
                </a:lnTo>
                <a:lnTo>
                  <a:pt x="2460" y="3131"/>
                </a:lnTo>
                <a:lnTo>
                  <a:pt x="2456" y="3157"/>
                </a:lnTo>
                <a:lnTo>
                  <a:pt x="2447" y="3183"/>
                </a:lnTo>
                <a:lnTo>
                  <a:pt x="2434" y="3205"/>
                </a:lnTo>
                <a:lnTo>
                  <a:pt x="2415" y="3223"/>
                </a:lnTo>
                <a:lnTo>
                  <a:pt x="2393" y="3238"/>
                </a:lnTo>
                <a:lnTo>
                  <a:pt x="2368" y="3246"/>
                </a:lnTo>
                <a:lnTo>
                  <a:pt x="2341" y="3250"/>
                </a:lnTo>
                <a:lnTo>
                  <a:pt x="2214" y="3250"/>
                </a:lnTo>
                <a:lnTo>
                  <a:pt x="2205" y="3208"/>
                </a:lnTo>
                <a:lnTo>
                  <a:pt x="2191" y="3167"/>
                </a:lnTo>
                <a:lnTo>
                  <a:pt x="2172" y="3131"/>
                </a:lnTo>
                <a:lnTo>
                  <a:pt x="2148" y="3096"/>
                </a:lnTo>
                <a:lnTo>
                  <a:pt x="2121" y="3065"/>
                </a:lnTo>
                <a:lnTo>
                  <a:pt x="2090" y="3037"/>
                </a:lnTo>
                <a:lnTo>
                  <a:pt x="2054" y="3014"/>
                </a:lnTo>
                <a:lnTo>
                  <a:pt x="2017" y="2996"/>
                </a:lnTo>
                <a:lnTo>
                  <a:pt x="1977" y="2982"/>
                </a:lnTo>
                <a:lnTo>
                  <a:pt x="1935" y="2973"/>
                </a:lnTo>
                <a:lnTo>
                  <a:pt x="1891" y="2971"/>
                </a:lnTo>
                <a:lnTo>
                  <a:pt x="1847" y="2973"/>
                </a:lnTo>
                <a:lnTo>
                  <a:pt x="1805" y="2982"/>
                </a:lnTo>
                <a:lnTo>
                  <a:pt x="1765" y="2996"/>
                </a:lnTo>
                <a:lnTo>
                  <a:pt x="1727" y="3014"/>
                </a:lnTo>
                <a:lnTo>
                  <a:pt x="1693" y="3037"/>
                </a:lnTo>
                <a:lnTo>
                  <a:pt x="1662" y="3065"/>
                </a:lnTo>
                <a:lnTo>
                  <a:pt x="1634" y="3096"/>
                </a:lnTo>
                <a:lnTo>
                  <a:pt x="1611" y="3131"/>
                </a:lnTo>
                <a:lnTo>
                  <a:pt x="1592" y="3167"/>
                </a:lnTo>
                <a:lnTo>
                  <a:pt x="1577" y="3208"/>
                </a:lnTo>
                <a:lnTo>
                  <a:pt x="1569" y="3250"/>
                </a:lnTo>
                <a:lnTo>
                  <a:pt x="923" y="3250"/>
                </a:lnTo>
                <a:lnTo>
                  <a:pt x="914" y="3208"/>
                </a:lnTo>
                <a:lnTo>
                  <a:pt x="900" y="3167"/>
                </a:lnTo>
                <a:lnTo>
                  <a:pt x="881" y="3131"/>
                </a:lnTo>
                <a:lnTo>
                  <a:pt x="858" y="3096"/>
                </a:lnTo>
                <a:lnTo>
                  <a:pt x="830" y="3065"/>
                </a:lnTo>
                <a:lnTo>
                  <a:pt x="799" y="3037"/>
                </a:lnTo>
                <a:lnTo>
                  <a:pt x="764" y="3014"/>
                </a:lnTo>
                <a:lnTo>
                  <a:pt x="727" y="2996"/>
                </a:lnTo>
                <a:lnTo>
                  <a:pt x="687" y="2982"/>
                </a:lnTo>
                <a:lnTo>
                  <a:pt x="644" y="2973"/>
                </a:lnTo>
                <a:lnTo>
                  <a:pt x="601" y="2971"/>
                </a:lnTo>
                <a:lnTo>
                  <a:pt x="557" y="2973"/>
                </a:lnTo>
                <a:lnTo>
                  <a:pt x="514" y="2982"/>
                </a:lnTo>
                <a:lnTo>
                  <a:pt x="474" y="2996"/>
                </a:lnTo>
                <a:lnTo>
                  <a:pt x="438" y="3014"/>
                </a:lnTo>
                <a:lnTo>
                  <a:pt x="403" y="3037"/>
                </a:lnTo>
                <a:lnTo>
                  <a:pt x="371" y="3065"/>
                </a:lnTo>
                <a:lnTo>
                  <a:pt x="344" y="3096"/>
                </a:lnTo>
                <a:lnTo>
                  <a:pt x="320" y="3131"/>
                </a:lnTo>
                <a:lnTo>
                  <a:pt x="301" y="3167"/>
                </a:lnTo>
                <a:lnTo>
                  <a:pt x="288" y="3208"/>
                </a:lnTo>
                <a:lnTo>
                  <a:pt x="278" y="3250"/>
                </a:lnTo>
                <a:lnTo>
                  <a:pt x="119" y="3250"/>
                </a:lnTo>
                <a:lnTo>
                  <a:pt x="91" y="3246"/>
                </a:lnTo>
                <a:lnTo>
                  <a:pt x="67" y="3238"/>
                </a:lnTo>
                <a:lnTo>
                  <a:pt x="44" y="3223"/>
                </a:lnTo>
                <a:lnTo>
                  <a:pt x="27" y="3205"/>
                </a:lnTo>
                <a:lnTo>
                  <a:pt x="12" y="3183"/>
                </a:lnTo>
                <a:lnTo>
                  <a:pt x="3" y="3157"/>
                </a:lnTo>
                <a:lnTo>
                  <a:pt x="0" y="3131"/>
                </a:lnTo>
                <a:lnTo>
                  <a:pt x="0" y="2867"/>
                </a:lnTo>
                <a:close/>
                <a:moveTo>
                  <a:pt x="1757" y="2230"/>
                </a:moveTo>
                <a:lnTo>
                  <a:pt x="1747" y="2233"/>
                </a:lnTo>
                <a:lnTo>
                  <a:pt x="1741" y="2240"/>
                </a:lnTo>
                <a:lnTo>
                  <a:pt x="1739" y="2249"/>
                </a:lnTo>
                <a:lnTo>
                  <a:pt x="1739" y="2598"/>
                </a:lnTo>
                <a:lnTo>
                  <a:pt x="1741" y="2608"/>
                </a:lnTo>
                <a:lnTo>
                  <a:pt x="1747" y="2615"/>
                </a:lnTo>
                <a:lnTo>
                  <a:pt x="1757" y="2617"/>
                </a:lnTo>
                <a:lnTo>
                  <a:pt x="2210" y="2617"/>
                </a:lnTo>
                <a:lnTo>
                  <a:pt x="2218" y="2615"/>
                </a:lnTo>
                <a:lnTo>
                  <a:pt x="2225" y="2609"/>
                </a:lnTo>
                <a:lnTo>
                  <a:pt x="2227" y="2601"/>
                </a:lnTo>
                <a:lnTo>
                  <a:pt x="2227" y="2592"/>
                </a:lnTo>
                <a:lnTo>
                  <a:pt x="2222" y="2586"/>
                </a:lnTo>
                <a:lnTo>
                  <a:pt x="1856" y="2235"/>
                </a:lnTo>
                <a:lnTo>
                  <a:pt x="1853" y="2233"/>
                </a:lnTo>
                <a:lnTo>
                  <a:pt x="1847" y="2231"/>
                </a:lnTo>
                <a:lnTo>
                  <a:pt x="1843" y="2230"/>
                </a:lnTo>
                <a:lnTo>
                  <a:pt x="1757" y="2230"/>
                </a:lnTo>
                <a:close/>
                <a:moveTo>
                  <a:pt x="119" y="1886"/>
                </a:moveTo>
                <a:lnTo>
                  <a:pt x="1480" y="1886"/>
                </a:lnTo>
                <a:lnTo>
                  <a:pt x="1506" y="1888"/>
                </a:lnTo>
                <a:lnTo>
                  <a:pt x="1532" y="1897"/>
                </a:lnTo>
                <a:lnTo>
                  <a:pt x="1554" y="1912"/>
                </a:lnTo>
                <a:lnTo>
                  <a:pt x="1573" y="1931"/>
                </a:lnTo>
                <a:lnTo>
                  <a:pt x="1586" y="1952"/>
                </a:lnTo>
                <a:lnTo>
                  <a:pt x="1595" y="1977"/>
                </a:lnTo>
                <a:lnTo>
                  <a:pt x="1599" y="2005"/>
                </a:lnTo>
                <a:lnTo>
                  <a:pt x="1599" y="2093"/>
                </a:lnTo>
                <a:lnTo>
                  <a:pt x="1834" y="2093"/>
                </a:lnTo>
                <a:lnTo>
                  <a:pt x="1860" y="2095"/>
                </a:lnTo>
                <a:lnTo>
                  <a:pt x="1883" y="2101"/>
                </a:lnTo>
                <a:lnTo>
                  <a:pt x="1905" y="2110"/>
                </a:lnTo>
                <a:lnTo>
                  <a:pt x="1926" y="2123"/>
                </a:lnTo>
                <a:lnTo>
                  <a:pt x="1945" y="2139"/>
                </a:lnTo>
                <a:lnTo>
                  <a:pt x="2413" y="2601"/>
                </a:lnTo>
                <a:lnTo>
                  <a:pt x="2430" y="2620"/>
                </a:lnTo>
                <a:lnTo>
                  <a:pt x="2443" y="2641"/>
                </a:lnTo>
                <a:lnTo>
                  <a:pt x="2452" y="2665"/>
                </a:lnTo>
                <a:lnTo>
                  <a:pt x="2457" y="2689"/>
                </a:lnTo>
                <a:lnTo>
                  <a:pt x="2460" y="2715"/>
                </a:lnTo>
                <a:lnTo>
                  <a:pt x="2460" y="2802"/>
                </a:lnTo>
                <a:lnTo>
                  <a:pt x="0" y="2802"/>
                </a:lnTo>
                <a:lnTo>
                  <a:pt x="0" y="2005"/>
                </a:lnTo>
                <a:lnTo>
                  <a:pt x="3" y="1977"/>
                </a:lnTo>
                <a:lnTo>
                  <a:pt x="12" y="1952"/>
                </a:lnTo>
                <a:lnTo>
                  <a:pt x="26" y="1931"/>
                </a:lnTo>
                <a:lnTo>
                  <a:pt x="44" y="1912"/>
                </a:lnTo>
                <a:lnTo>
                  <a:pt x="67" y="1897"/>
                </a:lnTo>
                <a:lnTo>
                  <a:pt x="91" y="1888"/>
                </a:lnTo>
                <a:lnTo>
                  <a:pt x="119" y="1886"/>
                </a:lnTo>
                <a:close/>
                <a:moveTo>
                  <a:pt x="2148" y="1419"/>
                </a:moveTo>
                <a:lnTo>
                  <a:pt x="2125" y="1422"/>
                </a:lnTo>
                <a:lnTo>
                  <a:pt x="2104" y="1429"/>
                </a:lnTo>
                <a:lnTo>
                  <a:pt x="2086" y="1441"/>
                </a:lnTo>
                <a:lnTo>
                  <a:pt x="2071" y="1457"/>
                </a:lnTo>
                <a:lnTo>
                  <a:pt x="2059" y="1475"/>
                </a:lnTo>
                <a:lnTo>
                  <a:pt x="2052" y="1496"/>
                </a:lnTo>
                <a:lnTo>
                  <a:pt x="2049" y="1519"/>
                </a:lnTo>
                <a:lnTo>
                  <a:pt x="2052" y="1541"/>
                </a:lnTo>
                <a:lnTo>
                  <a:pt x="2059" y="1562"/>
                </a:lnTo>
                <a:lnTo>
                  <a:pt x="2071" y="1581"/>
                </a:lnTo>
                <a:lnTo>
                  <a:pt x="2086" y="1597"/>
                </a:lnTo>
                <a:lnTo>
                  <a:pt x="2105" y="1608"/>
                </a:lnTo>
                <a:lnTo>
                  <a:pt x="2125" y="1616"/>
                </a:lnTo>
                <a:lnTo>
                  <a:pt x="2148" y="1618"/>
                </a:lnTo>
                <a:lnTo>
                  <a:pt x="2171" y="1616"/>
                </a:lnTo>
                <a:lnTo>
                  <a:pt x="2192" y="1608"/>
                </a:lnTo>
                <a:lnTo>
                  <a:pt x="2211" y="1597"/>
                </a:lnTo>
                <a:lnTo>
                  <a:pt x="2226" y="1581"/>
                </a:lnTo>
                <a:lnTo>
                  <a:pt x="2237" y="1562"/>
                </a:lnTo>
                <a:lnTo>
                  <a:pt x="2245" y="1541"/>
                </a:lnTo>
                <a:lnTo>
                  <a:pt x="2248" y="1519"/>
                </a:lnTo>
                <a:lnTo>
                  <a:pt x="2245" y="1496"/>
                </a:lnTo>
                <a:lnTo>
                  <a:pt x="2237" y="1475"/>
                </a:lnTo>
                <a:lnTo>
                  <a:pt x="2226" y="1457"/>
                </a:lnTo>
                <a:lnTo>
                  <a:pt x="2211" y="1441"/>
                </a:lnTo>
                <a:lnTo>
                  <a:pt x="2192" y="1429"/>
                </a:lnTo>
                <a:lnTo>
                  <a:pt x="2171" y="1422"/>
                </a:lnTo>
                <a:lnTo>
                  <a:pt x="2148" y="1419"/>
                </a:lnTo>
                <a:close/>
                <a:moveTo>
                  <a:pt x="2386" y="408"/>
                </a:moveTo>
                <a:lnTo>
                  <a:pt x="2403" y="409"/>
                </a:lnTo>
                <a:lnTo>
                  <a:pt x="2405" y="410"/>
                </a:lnTo>
                <a:lnTo>
                  <a:pt x="2424" y="417"/>
                </a:lnTo>
                <a:lnTo>
                  <a:pt x="2438" y="429"/>
                </a:lnTo>
                <a:lnTo>
                  <a:pt x="2450" y="446"/>
                </a:lnTo>
                <a:lnTo>
                  <a:pt x="2455" y="463"/>
                </a:lnTo>
                <a:lnTo>
                  <a:pt x="2455" y="483"/>
                </a:lnTo>
                <a:lnTo>
                  <a:pt x="2307" y="1397"/>
                </a:lnTo>
                <a:lnTo>
                  <a:pt x="2326" y="1427"/>
                </a:lnTo>
                <a:lnTo>
                  <a:pt x="2340" y="1459"/>
                </a:lnTo>
                <a:lnTo>
                  <a:pt x="2347" y="1495"/>
                </a:lnTo>
                <a:lnTo>
                  <a:pt x="2841" y="1888"/>
                </a:lnTo>
                <a:lnTo>
                  <a:pt x="2852" y="1899"/>
                </a:lnTo>
                <a:lnTo>
                  <a:pt x="2861" y="1914"/>
                </a:lnTo>
                <a:lnTo>
                  <a:pt x="2865" y="1929"/>
                </a:lnTo>
                <a:lnTo>
                  <a:pt x="2865" y="1946"/>
                </a:lnTo>
                <a:lnTo>
                  <a:pt x="2863" y="1962"/>
                </a:lnTo>
                <a:lnTo>
                  <a:pt x="2855" y="1977"/>
                </a:lnTo>
                <a:lnTo>
                  <a:pt x="2854" y="1978"/>
                </a:lnTo>
                <a:lnTo>
                  <a:pt x="2843" y="1992"/>
                </a:lnTo>
                <a:lnTo>
                  <a:pt x="2829" y="2001"/>
                </a:lnTo>
                <a:lnTo>
                  <a:pt x="2815" y="2007"/>
                </a:lnTo>
                <a:lnTo>
                  <a:pt x="2798" y="2010"/>
                </a:lnTo>
                <a:lnTo>
                  <a:pt x="2783" y="2007"/>
                </a:lnTo>
                <a:lnTo>
                  <a:pt x="2766" y="2002"/>
                </a:lnTo>
                <a:lnTo>
                  <a:pt x="2207" y="1710"/>
                </a:lnTo>
                <a:lnTo>
                  <a:pt x="2178" y="1718"/>
                </a:lnTo>
                <a:lnTo>
                  <a:pt x="2148" y="1720"/>
                </a:lnTo>
                <a:lnTo>
                  <a:pt x="2112" y="1717"/>
                </a:lnTo>
                <a:lnTo>
                  <a:pt x="2079" y="1708"/>
                </a:lnTo>
                <a:lnTo>
                  <a:pt x="2046" y="1693"/>
                </a:lnTo>
                <a:lnTo>
                  <a:pt x="2019" y="1674"/>
                </a:lnTo>
                <a:lnTo>
                  <a:pt x="1994" y="1649"/>
                </a:lnTo>
                <a:lnTo>
                  <a:pt x="1974" y="1620"/>
                </a:lnTo>
                <a:lnTo>
                  <a:pt x="1960" y="1589"/>
                </a:lnTo>
                <a:lnTo>
                  <a:pt x="1950" y="1555"/>
                </a:lnTo>
                <a:lnTo>
                  <a:pt x="1946" y="1519"/>
                </a:lnTo>
                <a:lnTo>
                  <a:pt x="1950" y="1486"/>
                </a:lnTo>
                <a:lnTo>
                  <a:pt x="1957" y="1454"/>
                </a:lnTo>
                <a:lnTo>
                  <a:pt x="1970" y="1426"/>
                </a:lnTo>
                <a:lnTo>
                  <a:pt x="1986" y="1399"/>
                </a:lnTo>
                <a:lnTo>
                  <a:pt x="2007" y="1376"/>
                </a:lnTo>
                <a:lnTo>
                  <a:pt x="2032" y="1355"/>
                </a:lnTo>
                <a:lnTo>
                  <a:pt x="2059" y="1339"/>
                </a:lnTo>
                <a:lnTo>
                  <a:pt x="2326" y="455"/>
                </a:lnTo>
                <a:lnTo>
                  <a:pt x="2333" y="439"/>
                </a:lnTo>
                <a:lnTo>
                  <a:pt x="2343" y="427"/>
                </a:lnTo>
                <a:lnTo>
                  <a:pt x="2356" y="417"/>
                </a:lnTo>
                <a:lnTo>
                  <a:pt x="2371" y="410"/>
                </a:lnTo>
                <a:lnTo>
                  <a:pt x="2386" y="408"/>
                </a:lnTo>
                <a:close/>
                <a:moveTo>
                  <a:pt x="2148" y="0"/>
                </a:moveTo>
                <a:lnTo>
                  <a:pt x="2252" y="3"/>
                </a:lnTo>
                <a:lnTo>
                  <a:pt x="2354" y="13"/>
                </a:lnTo>
                <a:lnTo>
                  <a:pt x="2454" y="30"/>
                </a:lnTo>
                <a:lnTo>
                  <a:pt x="2552" y="54"/>
                </a:lnTo>
                <a:lnTo>
                  <a:pt x="2646" y="83"/>
                </a:lnTo>
                <a:lnTo>
                  <a:pt x="2738" y="119"/>
                </a:lnTo>
                <a:lnTo>
                  <a:pt x="2827" y="160"/>
                </a:lnTo>
                <a:lnTo>
                  <a:pt x="2914" y="206"/>
                </a:lnTo>
                <a:lnTo>
                  <a:pt x="2996" y="259"/>
                </a:lnTo>
                <a:lnTo>
                  <a:pt x="3075" y="317"/>
                </a:lnTo>
                <a:lnTo>
                  <a:pt x="3151" y="378"/>
                </a:lnTo>
                <a:lnTo>
                  <a:pt x="3221" y="444"/>
                </a:lnTo>
                <a:lnTo>
                  <a:pt x="3287" y="516"/>
                </a:lnTo>
                <a:lnTo>
                  <a:pt x="3349" y="591"/>
                </a:lnTo>
                <a:lnTo>
                  <a:pt x="3406" y="670"/>
                </a:lnTo>
                <a:lnTo>
                  <a:pt x="3458" y="753"/>
                </a:lnTo>
                <a:lnTo>
                  <a:pt x="3505" y="838"/>
                </a:lnTo>
                <a:lnTo>
                  <a:pt x="3546" y="928"/>
                </a:lnTo>
                <a:lnTo>
                  <a:pt x="3582" y="1021"/>
                </a:lnTo>
                <a:lnTo>
                  <a:pt x="3612" y="1115"/>
                </a:lnTo>
                <a:lnTo>
                  <a:pt x="3635" y="1213"/>
                </a:lnTo>
                <a:lnTo>
                  <a:pt x="3653" y="1313"/>
                </a:lnTo>
                <a:lnTo>
                  <a:pt x="3663" y="1414"/>
                </a:lnTo>
                <a:lnTo>
                  <a:pt x="3666" y="1519"/>
                </a:lnTo>
                <a:lnTo>
                  <a:pt x="3663" y="1619"/>
                </a:lnTo>
                <a:lnTo>
                  <a:pt x="3653" y="1718"/>
                </a:lnTo>
                <a:lnTo>
                  <a:pt x="3637" y="1815"/>
                </a:lnTo>
                <a:lnTo>
                  <a:pt x="3615" y="1909"/>
                </a:lnTo>
                <a:lnTo>
                  <a:pt x="3587" y="2002"/>
                </a:lnTo>
                <a:lnTo>
                  <a:pt x="3554" y="2092"/>
                </a:lnTo>
                <a:lnTo>
                  <a:pt x="3515" y="2179"/>
                </a:lnTo>
                <a:lnTo>
                  <a:pt x="3472" y="2263"/>
                </a:lnTo>
                <a:lnTo>
                  <a:pt x="3422" y="2344"/>
                </a:lnTo>
                <a:lnTo>
                  <a:pt x="3368" y="2421"/>
                </a:lnTo>
                <a:lnTo>
                  <a:pt x="3309" y="2496"/>
                </a:lnTo>
                <a:lnTo>
                  <a:pt x="3247" y="2566"/>
                </a:lnTo>
                <a:lnTo>
                  <a:pt x="3181" y="2631"/>
                </a:lnTo>
                <a:lnTo>
                  <a:pt x="3109" y="2694"/>
                </a:lnTo>
                <a:lnTo>
                  <a:pt x="3035" y="2751"/>
                </a:lnTo>
                <a:lnTo>
                  <a:pt x="2957" y="2804"/>
                </a:lnTo>
                <a:lnTo>
                  <a:pt x="2875" y="2853"/>
                </a:lnTo>
                <a:lnTo>
                  <a:pt x="2791" y="2895"/>
                </a:lnTo>
                <a:lnTo>
                  <a:pt x="2703" y="2933"/>
                </a:lnTo>
                <a:lnTo>
                  <a:pt x="2613" y="2965"/>
                </a:lnTo>
                <a:lnTo>
                  <a:pt x="2613" y="2749"/>
                </a:lnTo>
                <a:lnTo>
                  <a:pt x="2694" y="2715"/>
                </a:lnTo>
                <a:lnTo>
                  <a:pt x="2773" y="2676"/>
                </a:lnTo>
                <a:lnTo>
                  <a:pt x="2848" y="2631"/>
                </a:lnTo>
                <a:lnTo>
                  <a:pt x="2919" y="2582"/>
                </a:lnTo>
                <a:lnTo>
                  <a:pt x="2988" y="2529"/>
                </a:lnTo>
                <a:lnTo>
                  <a:pt x="3053" y="2471"/>
                </a:lnTo>
                <a:lnTo>
                  <a:pt x="3114" y="2409"/>
                </a:lnTo>
                <a:lnTo>
                  <a:pt x="3171" y="2343"/>
                </a:lnTo>
                <a:lnTo>
                  <a:pt x="3224" y="2274"/>
                </a:lnTo>
                <a:lnTo>
                  <a:pt x="3272" y="2201"/>
                </a:lnTo>
                <a:lnTo>
                  <a:pt x="3314" y="2124"/>
                </a:lnTo>
                <a:lnTo>
                  <a:pt x="3352" y="2045"/>
                </a:lnTo>
                <a:lnTo>
                  <a:pt x="3385" y="1964"/>
                </a:lnTo>
                <a:lnTo>
                  <a:pt x="3412" y="1878"/>
                </a:lnTo>
                <a:lnTo>
                  <a:pt x="3434" y="1792"/>
                </a:lnTo>
                <a:lnTo>
                  <a:pt x="3449" y="1703"/>
                </a:lnTo>
                <a:lnTo>
                  <a:pt x="3458" y="1611"/>
                </a:lnTo>
                <a:lnTo>
                  <a:pt x="3462" y="1519"/>
                </a:lnTo>
                <a:lnTo>
                  <a:pt x="3458" y="1424"/>
                </a:lnTo>
                <a:lnTo>
                  <a:pt x="3449" y="1333"/>
                </a:lnTo>
                <a:lnTo>
                  <a:pt x="3433" y="1243"/>
                </a:lnTo>
                <a:lnTo>
                  <a:pt x="3410" y="1155"/>
                </a:lnTo>
                <a:lnTo>
                  <a:pt x="3383" y="1070"/>
                </a:lnTo>
                <a:lnTo>
                  <a:pt x="3349" y="987"/>
                </a:lnTo>
                <a:lnTo>
                  <a:pt x="3311" y="907"/>
                </a:lnTo>
                <a:lnTo>
                  <a:pt x="3267" y="830"/>
                </a:lnTo>
                <a:lnTo>
                  <a:pt x="3218" y="757"/>
                </a:lnTo>
                <a:lnTo>
                  <a:pt x="3165" y="687"/>
                </a:lnTo>
                <a:lnTo>
                  <a:pt x="3107" y="620"/>
                </a:lnTo>
                <a:lnTo>
                  <a:pt x="3045" y="559"/>
                </a:lnTo>
                <a:lnTo>
                  <a:pt x="2979" y="501"/>
                </a:lnTo>
                <a:lnTo>
                  <a:pt x="2909" y="447"/>
                </a:lnTo>
                <a:lnTo>
                  <a:pt x="2836" y="399"/>
                </a:lnTo>
                <a:lnTo>
                  <a:pt x="2759" y="354"/>
                </a:lnTo>
                <a:lnTo>
                  <a:pt x="2680" y="315"/>
                </a:lnTo>
                <a:lnTo>
                  <a:pt x="2597" y="282"/>
                </a:lnTo>
                <a:lnTo>
                  <a:pt x="2512" y="254"/>
                </a:lnTo>
                <a:lnTo>
                  <a:pt x="2424" y="232"/>
                </a:lnTo>
                <a:lnTo>
                  <a:pt x="2334" y="216"/>
                </a:lnTo>
                <a:lnTo>
                  <a:pt x="2242" y="206"/>
                </a:lnTo>
                <a:lnTo>
                  <a:pt x="2148" y="203"/>
                </a:lnTo>
                <a:lnTo>
                  <a:pt x="2055" y="206"/>
                </a:lnTo>
                <a:lnTo>
                  <a:pt x="1963" y="216"/>
                </a:lnTo>
                <a:lnTo>
                  <a:pt x="1873" y="232"/>
                </a:lnTo>
                <a:lnTo>
                  <a:pt x="1785" y="254"/>
                </a:lnTo>
                <a:lnTo>
                  <a:pt x="1700" y="282"/>
                </a:lnTo>
                <a:lnTo>
                  <a:pt x="1617" y="315"/>
                </a:lnTo>
                <a:lnTo>
                  <a:pt x="1537" y="354"/>
                </a:lnTo>
                <a:lnTo>
                  <a:pt x="1461" y="399"/>
                </a:lnTo>
                <a:lnTo>
                  <a:pt x="1388" y="447"/>
                </a:lnTo>
                <a:lnTo>
                  <a:pt x="1318" y="501"/>
                </a:lnTo>
                <a:lnTo>
                  <a:pt x="1252" y="559"/>
                </a:lnTo>
                <a:lnTo>
                  <a:pt x="1190" y="620"/>
                </a:lnTo>
                <a:lnTo>
                  <a:pt x="1132" y="687"/>
                </a:lnTo>
                <a:lnTo>
                  <a:pt x="1079" y="757"/>
                </a:lnTo>
                <a:lnTo>
                  <a:pt x="1030" y="830"/>
                </a:lnTo>
                <a:lnTo>
                  <a:pt x="985" y="907"/>
                </a:lnTo>
                <a:lnTo>
                  <a:pt x="946" y="987"/>
                </a:lnTo>
                <a:lnTo>
                  <a:pt x="913" y="1070"/>
                </a:lnTo>
                <a:lnTo>
                  <a:pt x="885" y="1155"/>
                </a:lnTo>
                <a:lnTo>
                  <a:pt x="864" y="1243"/>
                </a:lnTo>
                <a:lnTo>
                  <a:pt x="848" y="1333"/>
                </a:lnTo>
                <a:lnTo>
                  <a:pt x="838" y="1424"/>
                </a:lnTo>
                <a:lnTo>
                  <a:pt x="834" y="1519"/>
                </a:lnTo>
                <a:lnTo>
                  <a:pt x="837" y="1591"/>
                </a:lnTo>
                <a:lnTo>
                  <a:pt x="843" y="1662"/>
                </a:lnTo>
                <a:lnTo>
                  <a:pt x="852" y="1733"/>
                </a:lnTo>
                <a:lnTo>
                  <a:pt x="647" y="1733"/>
                </a:lnTo>
                <a:lnTo>
                  <a:pt x="638" y="1662"/>
                </a:lnTo>
                <a:lnTo>
                  <a:pt x="632" y="1591"/>
                </a:lnTo>
                <a:lnTo>
                  <a:pt x="631" y="1519"/>
                </a:lnTo>
                <a:lnTo>
                  <a:pt x="634" y="1414"/>
                </a:lnTo>
                <a:lnTo>
                  <a:pt x="644" y="1313"/>
                </a:lnTo>
                <a:lnTo>
                  <a:pt x="662" y="1213"/>
                </a:lnTo>
                <a:lnTo>
                  <a:pt x="685" y="1115"/>
                </a:lnTo>
                <a:lnTo>
                  <a:pt x="714" y="1021"/>
                </a:lnTo>
                <a:lnTo>
                  <a:pt x="750" y="928"/>
                </a:lnTo>
                <a:lnTo>
                  <a:pt x="791" y="838"/>
                </a:lnTo>
                <a:lnTo>
                  <a:pt x="839" y="753"/>
                </a:lnTo>
                <a:lnTo>
                  <a:pt x="890" y="670"/>
                </a:lnTo>
                <a:lnTo>
                  <a:pt x="948" y="591"/>
                </a:lnTo>
                <a:lnTo>
                  <a:pt x="1009" y="516"/>
                </a:lnTo>
                <a:lnTo>
                  <a:pt x="1075" y="444"/>
                </a:lnTo>
                <a:lnTo>
                  <a:pt x="1146" y="378"/>
                </a:lnTo>
                <a:lnTo>
                  <a:pt x="1222" y="317"/>
                </a:lnTo>
                <a:lnTo>
                  <a:pt x="1301" y="259"/>
                </a:lnTo>
                <a:lnTo>
                  <a:pt x="1383" y="206"/>
                </a:lnTo>
                <a:lnTo>
                  <a:pt x="1469" y="160"/>
                </a:lnTo>
                <a:lnTo>
                  <a:pt x="1559" y="119"/>
                </a:lnTo>
                <a:lnTo>
                  <a:pt x="1651" y="83"/>
                </a:lnTo>
                <a:lnTo>
                  <a:pt x="1745" y="54"/>
                </a:lnTo>
                <a:lnTo>
                  <a:pt x="1843" y="30"/>
                </a:lnTo>
                <a:lnTo>
                  <a:pt x="1943" y="13"/>
                </a:lnTo>
                <a:lnTo>
                  <a:pt x="2044" y="3"/>
                </a:lnTo>
                <a:lnTo>
                  <a:pt x="2148" y="0"/>
                </a:lnTo>
                <a:close/>
              </a:path>
            </a:pathLst>
          </a:custGeom>
          <a:solidFill>
            <a:schemeClr val="bg1"/>
          </a:solidFill>
          <a:ln w="0">
            <a:no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a:p>
        </p:txBody>
      </p:sp>
      <p:grpSp>
        <p:nvGrpSpPr>
          <p:cNvPr id="66" name="Group 272">
            <a:extLst>
              <a:ext uri="{FF2B5EF4-FFF2-40B4-BE49-F238E27FC236}">
                <a16:creationId xmlns:a16="http://schemas.microsoft.com/office/drawing/2014/main" id="{85D93C45-04F9-CD70-C4F5-4AE50FA8FD51}"/>
              </a:ext>
            </a:extLst>
          </p:cNvPr>
          <p:cNvGrpSpPr/>
          <p:nvPr/>
        </p:nvGrpSpPr>
        <p:grpSpPr>
          <a:xfrm>
            <a:off x="7817728" y="5097234"/>
            <a:ext cx="679073" cy="697210"/>
            <a:chOff x="-1162050" y="2613025"/>
            <a:chExt cx="684212" cy="701675"/>
          </a:xfrm>
          <a:solidFill>
            <a:schemeClr val="bg1"/>
          </a:solidFill>
          <a:effectLst>
            <a:innerShdw blurRad="63500" dist="50800" dir="2700000">
              <a:prstClr val="black">
                <a:alpha val="50000"/>
              </a:prstClr>
            </a:innerShdw>
          </a:effectLst>
        </p:grpSpPr>
        <p:sp>
          <p:nvSpPr>
            <p:cNvPr id="67" name="Freeform 112">
              <a:extLst>
                <a:ext uri="{FF2B5EF4-FFF2-40B4-BE49-F238E27FC236}">
                  <a16:creationId xmlns:a16="http://schemas.microsoft.com/office/drawing/2014/main" id="{BB26BDBB-21CE-67A8-4B4A-2B52DE74378A}"/>
                </a:ext>
              </a:extLst>
            </p:cNvPr>
            <p:cNvSpPr>
              <a:spLocks/>
            </p:cNvSpPr>
            <p:nvPr/>
          </p:nvSpPr>
          <p:spPr bwMode="auto">
            <a:xfrm>
              <a:off x="-873125" y="2613025"/>
              <a:ext cx="106362" cy="109538"/>
            </a:xfrm>
            <a:custGeom>
              <a:avLst/>
              <a:gdLst>
                <a:gd name="T0" fmla="*/ 267 w 535"/>
                <a:gd name="T1" fmla="*/ 0 h 479"/>
                <a:gd name="T2" fmla="*/ 267 w 535"/>
                <a:gd name="T3" fmla="*/ 0 h 479"/>
                <a:gd name="T4" fmla="*/ 311 w 535"/>
                <a:gd name="T5" fmla="*/ 3 h 479"/>
                <a:gd name="T6" fmla="*/ 352 w 535"/>
                <a:gd name="T7" fmla="*/ 12 h 479"/>
                <a:gd name="T8" fmla="*/ 390 w 535"/>
                <a:gd name="T9" fmla="*/ 27 h 479"/>
                <a:gd name="T10" fmla="*/ 425 w 535"/>
                <a:gd name="T11" fmla="*/ 47 h 479"/>
                <a:gd name="T12" fmla="*/ 456 w 535"/>
                <a:gd name="T13" fmla="*/ 71 h 479"/>
                <a:gd name="T14" fmla="*/ 483 w 535"/>
                <a:gd name="T15" fmla="*/ 99 h 479"/>
                <a:gd name="T16" fmla="*/ 504 w 535"/>
                <a:gd name="T17" fmla="*/ 130 h 479"/>
                <a:gd name="T18" fmla="*/ 521 w 535"/>
                <a:gd name="T19" fmla="*/ 164 h 479"/>
                <a:gd name="T20" fmla="*/ 531 w 535"/>
                <a:gd name="T21" fmla="*/ 201 h 479"/>
                <a:gd name="T22" fmla="*/ 535 w 535"/>
                <a:gd name="T23" fmla="*/ 240 h 479"/>
                <a:gd name="T24" fmla="*/ 531 w 535"/>
                <a:gd name="T25" fmla="*/ 279 h 479"/>
                <a:gd name="T26" fmla="*/ 521 w 535"/>
                <a:gd name="T27" fmla="*/ 316 h 479"/>
                <a:gd name="T28" fmla="*/ 504 w 535"/>
                <a:gd name="T29" fmla="*/ 350 h 479"/>
                <a:gd name="T30" fmla="*/ 483 w 535"/>
                <a:gd name="T31" fmla="*/ 381 h 479"/>
                <a:gd name="T32" fmla="*/ 456 w 535"/>
                <a:gd name="T33" fmla="*/ 410 h 479"/>
                <a:gd name="T34" fmla="*/ 425 w 535"/>
                <a:gd name="T35" fmla="*/ 433 h 479"/>
                <a:gd name="T36" fmla="*/ 390 w 535"/>
                <a:gd name="T37" fmla="*/ 453 h 479"/>
                <a:gd name="T38" fmla="*/ 352 w 535"/>
                <a:gd name="T39" fmla="*/ 467 h 479"/>
                <a:gd name="T40" fmla="*/ 311 w 535"/>
                <a:gd name="T41" fmla="*/ 476 h 479"/>
                <a:gd name="T42" fmla="*/ 267 w 535"/>
                <a:gd name="T43" fmla="*/ 479 h 479"/>
                <a:gd name="T44" fmla="*/ 224 w 535"/>
                <a:gd name="T45" fmla="*/ 476 h 479"/>
                <a:gd name="T46" fmla="*/ 183 w 535"/>
                <a:gd name="T47" fmla="*/ 467 h 479"/>
                <a:gd name="T48" fmla="*/ 145 w 535"/>
                <a:gd name="T49" fmla="*/ 453 h 479"/>
                <a:gd name="T50" fmla="*/ 110 w 535"/>
                <a:gd name="T51" fmla="*/ 433 h 479"/>
                <a:gd name="T52" fmla="*/ 79 w 535"/>
                <a:gd name="T53" fmla="*/ 410 h 479"/>
                <a:gd name="T54" fmla="*/ 52 w 535"/>
                <a:gd name="T55" fmla="*/ 381 h 479"/>
                <a:gd name="T56" fmla="*/ 30 w 535"/>
                <a:gd name="T57" fmla="*/ 350 h 479"/>
                <a:gd name="T58" fmla="*/ 14 w 535"/>
                <a:gd name="T59" fmla="*/ 316 h 479"/>
                <a:gd name="T60" fmla="*/ 4 w 535"/>
                <a:gd name="T61" fmla="*/ 279 h 479"/>
                <a:gd name="T62" fmla="*/ 0 w 535"/>
                <a:gd name="T63" fmla="*/ 240 h 479"/>
                <a:gd name="T64" fmla="*/ 4 w 535"/>
                <a:gd name="T65" fmla="*/ 201 h 479"/>
                <a:gd name="T66" fmla="*/ 14 w 535"/>
                <a:gd name="T67" fmla="*/ 164 h 479"/>
                <a:gd name="T68" fmla="*/ 30 w 535"/>
                <a:gd name="T69" fmla="*/ 130 h 479"/>
                <a:gd name="T70" fmla="*/ 52 w 535"/>
                <a:gd name="T71" fmla="*/ 99 h 479"/>
                <a:gd name="T72" fmla="*/ 79 w 535"/>
                <a:gd name="T73" fmla="*/ 71 h 479"/>
                <a:gd name="T74" fmla="*/ 110 w 535"/>
                <a:gd name="T75" fmla="*/ 47 h 479"/>
                <a:gd name="T76" fmla="*/ 145 w 535"/>
                <a:gd name="T77" fmla="*/ 27 h 479"/>
                <a:gd name="T78" fmla="*/ 183 w 535"/>
                <a:gd name="T79" fmla="*/ 12 h 479"/>
                <a:gd name="T80" fmla="*/ 224 w 535"/>
                <a:gd name="T81" fmla="*/ 3 h 479"/>
                <a:gd name="T82" fmla="*/ 267 w 535"/>
                <a:gd name="T83" fmla="*/ 0 h 4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35" h="479">
                  <a:moveTo>
                    <a:pt x="267" y="0"/>
                  </a:moveTo>
                  <a:lnTo>
                    <a:pt x="267" y="0"/>
                  </a:lnTo>
                  <a:lnTo>
                    <a:pt x="311" y="3"/>
                  </a:lnTo>
                  <a:lnTo>
                    <a:pt x="352" y="12"/>
                  </a:lnTo>
                  <a:lnTo>
                    <a:pt x="390" y="27"/>
                  </a:lnTo>
                  <a:lnTo>
                    <a:pt x="425" y="47"/>
                  </a:lnTo>
                  <a:lnTo>
                    <a:pt x="456" y="71"/>
                  </a:lnTo>
                  <a:lnTo>
                    <a:pt x="483" y="99"/>
                  </a:lnTo>
                  <a:lnTo>
                    <a:pt x="504" y="130"/>
                  </a:lnTo>
                  <a:lnTo>
                    <a:pt x="521" y="164"/>
                  </a:lnTo>
                  <a:lnTo>
                    <a:pt x="531" y="201"/>
                  </a:lnTo>
                  <a:lnTo>
                    <a:pt x="535" y="240"/>
                  </a:lnTo>
                  <a:lnTo>
                    <a:pt x="531" y="279"/>
                  </a:lnTo>
                  <a:lnTo>
                    <a:pt x="521" y="316"/>
                  </a:lnTo>
                  <a:lnTo>
                    <a:pt x="504" y="350"/>
                  </a:lnTo>
                  <a:lnTo>
                    <a:pt x="483" y="381"/>
                  </a:lnTo>
                  <a:lnTo>
                    <a:pt x="456" y="410"/>
                  </a:lnTo>
                  <a:lnTo>
                    <a:pt x="425" y="433"/>
                  </a:lnTo>
                  <a:lnTo>
                    <a:pt x="390" y="453"/>
                  </a:lnTo>
                  <a:lnTo>
                    <a:pt x="352" y="467"/>
                  </a:lnTo>
                  <a:lnTo>
                    <a:pt x="311" y="476"/>
                  </a:lnTo>
                  <a:lnTo>
                    <a:pt x="267" y="479"/>
                  </a:lnTo>
                  <a:lnTo>
                    <a:pt x="224" y="476"/>
                  </a:lnTo>
                  <a:lnTo>
                    <a:pt x="183" y="467"/>
                  </a:lnTo>
                  <a:lnTo>
                    <a:pt x="145" y="453"/>
                  </a:lnTo>
                  <a:lnTo>
                    <a:pt x="110" y="433"/>
                  </a:lnTo>
                  <a:lnTo>
                    <a:pt x="79" y="410"/>
                  </a:lnTo>
                  <a:lnTo>
                    <a:pt x="52" y="381"/>
                  </a:lnTo>
                  <a:lnTo>
                    <a:pt x="30" y="350"/>
                  </a:lnTo>
                  <a:lnTo>
                    <a:pt x="14" y="316"/>
                  </a:lnTo>
                  <a:lnTo>
                    <a:pt x="4" y="279"/>
                  </a:lnTo>
                  <a:lnTo>
                    <a:pt x="0" y="240"/>
                  </a:lnTo>
                  <a:lnTo>
                    <a:pt x="4" y="201"/>
                  </a:lnTo>
                  <a:lnTo>
                    <a:pt x="14" y="164"/>
                  </a:lnTo>
                  <a:lnTo>
                    <a:pt x="30" y="130"/>
                  </a:lnTo>
                  <a:lnTo>
                    <a:pt x="52" y="99"/>
                  </a:lnTo>
                  <a:lnTo>
                    <a:pt x="79" y="71"/>
                  </a:lnTo>
                  <a:lnTo>
                    <a:pt x="110" y="47"/>
                  </a:lnTo>
                  <a:lnTo>
                    <a:pt x="145" y="27"/>
                  </a:lnTo>
                  <a:lnTo>
                    <a:pt x="183" y="12"/>
                  </a:lnTo>
                  <a:lnTo>
                    <a:pt x="224" y="3"/>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 name="Freeform 113">
              <a:extLst>
                <a:ext uri="{FF2B5EF4-FFF2-40B4-BE49-F238E27FC236}">
                  <a16:creationId xmlns:a16="http://schemas.microsoft.com/office/drawing/2014/main" id="{C0E475C7-B066-A41F-1725-6D194BE16365}"/>
                </a:ext>
              </a:extLst>
            </p:cNvPr>
            <p:cNvSpPr>
              <a:spLocks/>
            </p:cNvSpPr>
            <p:nvPr/>
          </p:nvSpPr>
          <p:spPr bwMode="auto">
            <a:xfrm>
              <a:off x="-873125" y="3206750"/>
              <a:ext cx="106362" cy="107950"/>
            </a:xfrm>
            <a:custGeom>
              <a:avLst/>
              <a:gdLst>
                <a:gd name="T0" fmla="*/ 267 w 535"/>
                <a:gd name="T1" fmla="*/ 0 h 480"/>
                <a:gd name="T2" fmla="*/ 311 w 535"/>
                <a:gd name="T3" fmla="*/ 5 h 480"/>
                <a:gd name="T4" fmla="*/ 352 w 535"/>
                <a:gd name="T5" fmla="*/ 14 h 480"/>
                <a:gd name="T6" fmla="*/ 390 w 535"/>
                <a:gd name="T7" fmla="*/ 28 h 480"/>
                <a:gd name="T8" fmla="*/ 425 w 535"/>
                <a:gd name="T9" fmla="*/ 48 h 480"/>
                <a:gd name="T10" fmla="*/ 456 w 535"/>
                <a:gd name="T11" fmla="*/ 71 h 480"/>
                <a:gd name="T12" fmla="*/ 483 w 535"/>
                <a:gd name="T13" fmla="*/ 99 h 480"/>
                <a:gd name="T14" fmla="*/ 504 w 535"/>
                <a:gd name="T15" fmla="*/ 130 h 480"/>
                <a:gd name="T16" fmla="*/ 521 w 535"/>
                <a:gd name="T17" fmla="*/ 165 h 480"/>
                <a:gd name="T18" fmla="*/ 531 w 535"/>
                <a:gd name="T19" fmla="*/ 202 h 480"/>
                <a:gd name="T20" fmla="*/ 535 w 535"/>
                <a:gd name="T21" fmla="*/ 241 h 480"/>
                <a:gd name="T22" fmla="*/ 531 w 535"/>
                <a:gd name="T23" fmla="*/ 280 h 480"/>
                <a:gd name="T24" fmla="*/ 521 w 535"/>
                <a:gd name="T25" fmla="*/ 316 h 480"/>
                <a:gd name="T26" fmla="*/ 504 w 535"/>
                <a:gd name="T27" fmla="*/ 350 h 480"/>
                <a:gd name="T28" fmla="*/ 483 w 535"/>
                <a:gd name="T29" fmla="*/ 382 h 480"/>
                <a:gd name="T30" fmla="*/ 456 w 535"/>
                <a:gd name="T31" fmla="*/ 410 h 480"/>
                <a:gd name="T32" fmla="*/ 425 w 535"/>
                <a:gd name="T33" fmla="*/ 434 h 480"/>
                <a:gd name="T34" fmla="*/ 390 w 535"/>
                <a:gd name="T35" fmla="*/ 453 h 480"/>
                <a:gd name="T36" fmla="*/ 352 w 535"/>
                <a:gd name="T37" fmla="*/ 468 h 480"/>
                <a:gd name="T38" fmla="*/ 311 w 535"/>
                <a:gd name="T39" fmla="*/ 477 h 480"/>
                <a:gd name="T40" fmla="*/ 267 w 535"/>
                <a:gd name="T41" fmla="*/ 480 h 480"/>
                <a:gd name="T42" fmla="*/ 224 w 535"/>
                <a:gd name="T43" fmla="*/ 477 h 480"/>
                <a:gd name="T44" fmla="*/ 183 w 535"/>
                <a:gd name="T45" fmla="*/ 468 h 480"/>
                <a:gd name="T46" fmla="*/ 145 w 535"/>
                <a:gd name="T47" fmla="*/ 453 h 480"/>
                <a:gd name="T48" fmla="*/ 110 w 535"/>
                <a:gd name="T49" fmla="*/ 434 h 480"/>
                <a:gd name="T50" fmla="*/ 79 w 535"/>
                <a:gd name="T51" fmla="*/ 410 h 480"/>
                <a:gd name="T52" fmla="*/ 52 w 535"/>
                <a:gd name="T53" fmla="*/ 382 h 480"/>
                <a:gd name="T54" fmla="*/ 30 w 535"/>
                <a:gd name="T55" fmla="*/ 350 h 480"/>
                <a:gd name="T56" fmla="*/ 14 w 535"/>
                <a:gd name="T57" fmla="*/ 316 h 480"/>
                <a:gd name="T58" fmla="*/ 4 w 535"/>
                <a:gd name="T59" fmla="*/ 280 h 480"/>
                <a:gd name="T60" fmla="*/ 0 w 535"/>
                <a:gd name="T61" fmla="*/ 241 h 480"/>
                <a:gd name="T62" fmla="*/ 4 w 535"/>
                <a:gd name="T63" fmla="*/ 202 h 480"/>
                <a:gd name="T64" fmla="*/ 14 w 535"/>
                <a:gd name="T65" fmla="*/ 165 h 480"/>
                <a:gd name="T66" fmla="*/ 30 w 535"/>
                <a:gd name="T67" fmla="*/ 130 h 480"/>
                <a:gd name="T68" fmla="*/ 52 w 535"/>
                <a:gd name="T69" fmla="*/ 99 h 480"/>
                <a:gd name="T70" fmla="*/ 79 w 535"/>
                <a:gd name="T71" fmla="*/ 71 h 480"/>
                <a:gd name="T72" fmla="*/ 110 w 535"/>
                <a:gd name="T73" fmla="*/ 48 h 480"/>
                <a:gd name="T74" fmla="*/ 145 w 535"/>
                <a:gd name="T75" fmla="*/ 28 h 480"/>
                <a:gd name="T76" fmla="*/ 183 w 535"/>
                <a:gd name="T77" fmla="*/ 14 h 480"/>
                <a:gd name="T78" fmla="*/ 224 w 535"/>
                <a:gd name="T79" fmla="*/ 5 h 480"/>
                <a:gd name="T80" fmla="*/ 267 w 535"/>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5" h="480">
                  <a:moveTo>
                    <a:pt x="267" y="0"/>
                  </a:moveTo>
                  <a:lnTo>
                    <a:pt x="311" y="5"/>
                  </a:lnTo>
                  <a:lnTo>
                    <a:pt x="352" y="14"/>
                  </a:lnTo>
                  <a:lnTo>
                    <a:pt x="390" y="28"/>
                  </a:lnTo>
                  <a:lnTo>
                    <a:pt x="425" y="48"/>
                  </a:lnTo>
                  <a:lnTo>
                    <a:pt x="456" y="71"/>
                  </a:lnTo>
                  <a:lnTo>
                    <a:pt x="483" y="99"/>
                  </a:lnTo>
                  <a:lnTo>
                    <a:pt x="504" y="130"/>
                  </a:lnTo>
                  <a:lnTo>
                    <a:pt x="521" y="165"/>
                  </a:lnTo>
                  <a:lnTo>
                    <a:pt x="531" y="202"/>
                  </a:lnTo>
                  <a:lnTo>
                    <a:pt x="535" y="241"/>
                  </a:lnTo>
                  <a:lnTo>
                    <a:pt x="531" y="280"/>
                  </a:lnTo>
                  <a:lnTo>
                    <a:pt x="521" y="316"/>
                  </a:lnTo>
                  <a:lnTo>
                    <a:pt x="504" y="350"/>
                  </a:lnTo>
                  <a:lnTo>
                    <a:pt x="483" y="382"/>
                  </a:lnTo>
                  <a:lnTo>
                    <a:pt x="456" y="410"/>
                  </a:lnTo>
                  <a:lnTo>
                    <a:pt x="425" y="434"/>
                  </a:lnTo>
                  <a:lnTo>
                    <a:pt x="390" y="453"/>
                  </a:lnTo>
                  <a:lnTo>
                    <a:pt x="352" y="468"/>
                  </a:lnTo>
                  <a:lnTo>
                    <a:pt x="311" y="477"/>
                  </a:lnTo>
                  <a:lnTo>
                    <a:pt x="267" y="480"/>
                  </a:lnTo>
                  <a:lnTo>
                    <a:pt x="224" y="477"/>
                  </a:lnTo>
                  <a:lnTo>
                    <a:pt x="183" y="468"/>
                  </a:lnTo>
                  <a:lnTo>
                    <a:pt x="145" y="453"/>
                  </a:lnTo>
                  <a:lnTo>
                    <a:pt x="110" y="434"/>
                  </a:lnTo>
                  <a:lnTo>
                    <a:pt x="79" y="410"/>
                  </a:lnTo>
                  <a:lnTo>
                    <a:pt x="52" y="382"/>
                  </a:lnTo>
                  <a:lnTo>
                    <a:pt x="30" y="350"/>
                  </a:lnTo>
                  <a:lnTo>
                    <a:pt x="14" y="316"/>
                  </a:lnTo>
                  <a:lnTo>
                    <a:pt x="4" y="280"/>
                  </a:lnTo>
                  <a:lnTo>
                    <a:pt x="0" y="241"/>
                  </a:lnTo>
                  <a:lnTo>
                    <a:pt x="4" y="202"/>
                  </a:lnTo>
                  <a:lnTo>
                    <a:pt x="14" y="165"/>
                  </a:lnTo>
                  <a:lnTo>
                    <a:pt x="30" y="130"/>
                  </a:lnTo>
                  <a:lnTo>
                    <a:pt x="52" y="99"/>
                  </a:lnTo>
                  <a:lnTo>
                    <a:pt x="79" y="71"/>
                  </a:lnTo>
                  <a:lnTo>
                    <a:pt x="110" y="48"/>
                  </a:lnTo>
                  <a:lnTo>
                    <a:pt x="145" y="28"/>
                  </a:lnTo>
                  <a:lnTo>
                    <a:pt x="183" y="14"/>
                  </a:lnTo>
                  <a:lnTo>
                    <a:pt x="224" y="5"/>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 name="Freeform 114">
              <a:extLst>
                <a:ext uri="{FF2B5EF4-FFF2-40B4-BE49-F238E27FC236}">
                  <a16:creationId xmlns:a16="http://schemas.microsoft.com/office/drawing/2014/main" id="{619F5E98-0F23-3DF8-21BF-F6EE9923BDC8}"/>
                </a:ext>
              </a:extLst>
            </p:cNvPr>
            <p:cNvSpPr>
              <a:spLocks/>
            </p:cNvSpPr>
            <p:nvPr/>
          </p:nvSpPr>
          <p:spPr bwMode="auto">
            <a:xfrm>
              <a:off x="-584200" y="2909888"/>
              <a:ext cx="106362" cy="109538"/>
            </a:xfrm>
            <a:custGeom>
              <a:avLst/>
              <a:gdLst>
                <a:gd name="T0" fmla="*/ 266 w 534"/>
                <a:gd name="T1" fmla="*/ 0 h 480"/>
                <a:gd name="T2" fmla="*/ 310 w 534"/>
                <a:gd name="T3" fmla="*/ 4 h 480"/>
                <a:gd name="T4" fmla="*/ 351 w 534"/>
                <a:gd name="T5" fmla="*/ 13 h 480"/>
                <a:gd name="T6" fmla="*/ 389 w 534"/>
                <a:gd name="T7" fmla="*/ 28 h 480"/>
                <a:gd name="T8" fmla="*/ 424 w 534"/>
                <a:gd name="T9" fmla="*/ 47 h 480"/>
                <a:gd name="T10" fmla="*/ 455 w 534"/>
                <a:gd name="T11" fmla="*/ 71 h 480"/>
                <a:gd name="T12" fmla="*/ 482 w 534"/>
                <a:gd name="T13" fmla="*/ 99 h 480"/>
                <a:gd name="T14" fmla="*/ 504 w 534"/>
                <a:gd name="T15" fmla="*/ 130 h 480"/>
                <a:gd name="T16" fmla="*/ 520 w 534"/>
                <a:gd name="T17" fmla="*/ 165 h 480"/>
                <a:gd name="T18" fmla="*/ 531 w 534"/>
                <a:gd name="T19" fmla="*/ 201 h 480"/>
                <a:gd name="T20" fmla="*/ 534 w 534"/>
                <a:gd name="T21" fmla="*/ 241 h 480"/>
                <a:gd name="T22" fmla="*/ 531 w 534"/>
                <a:gd name="T23" fmla="*/ 280 h 480"/>
                <a:gd name="T24" fmla="*/ 520 w 534"/>
                <a:gd name="T25" fmla="*/ 316 h 480"/>
                <a:gd name="T26" fmla="*/ 504 w 534"/>
                <a:gd name="T27" fmla="*/ 351 h 480"/>
                <a:gd name="T28" fmla="*/ 482 w 534"/>
                <a:gd name="T29" fmla="*/ 382 h 480"/>
                <a:gd name="T30" fmla="*/ 455 w 534"/>
                <a:gd name="T31" fmla="*/ 411 h 480"/>
                <a:gd name="T32" fmla="*/ 424 w 534"/>
                <a:gd name="T33" fmla="*/ 434 h 480"/>
                <a:gd name="T34" fmla="*/ 389 w 534"/>
                <a:gd name="T35" fmla="*/ 454 h 480"/>
                <a:gd name="T36" fmla="*/ 351 w 534"/>
                <a:gd name="T37" fmla="*/ 468 h 480"/>
                <a:gd name="T38" fmla="*/ 310 w 534"/>
                <a:gd name="T39" fmla="*/ 477 h 480"/>
                <a:gd name="T40" fmla="*/ 266 w 534"/>
                <a:gd name="T41" fmla="*/ 480 h 480"/>
                <a:gd name="T42" fmla="*/ 224 w 534"/>
                <a:gd name="T43" fmla="*/ 477 h 480"/>
                <a:gd name="T44" fmla="*/ 182 w 534"/>
                <a:gd name="T45" fmla="*/ 468 h 480"/>
                <a:gd name="T46" fmla="*/ 144 w 534"/>
                <a:gd name="T47" fmla="*/ 454 h 480"/>
                <a:gd name="T48" fmla="*/ 109 w 534"/>
                <a:gd name="T49" fmla="*/ 434 h 480"/>
                <a:gd name="T50" fmla="*/ 78 w 534"/>
                <a:gd name="T51" fmla="*/ 411 h 480"/>
                <a:gd name="T52" fmla="*/ 51 w 534"/>
                <a:gd name="T53" fmla="*/ 382 h 480"/>
                <a:gd name="T54" fmla="*/ 30 w 534"/>
                <a:gd name="T55" fmla="*/ 351 h 480"/>
                <a:gd name="T56" fmla="*/ 13 w 534"/>
                <a:gd name="T57" fmla="*/ 316 h 480"/>
                <a:gd name="T58" fmla="*/ 3 w 534"/>
                <a:gd name="T59" fmla="*/ 280 h 480"/>
                <a:gd name="T60" fmla="*/ 0 w 534"/>
                <a:gd name="T61" fmla="*/ 241 h 480"/>
                <a:gd name="T62" fmla="*/ 3 w 534"/>
                <a:gd name="T63" fmla="*/ 201 h 480"/>
                <a:gd name="T64" fmla="*/ 13 w 534"/>
                <a:gd name="T65" fmla="*/ 165 h 480"/>
                <a:gd name="T66" fmla="*/ 30 w 534"/>
                <a:gd name="T67" fmla="*/ 130 h 480"/>
                <a:gd name="T68" fmla="*/ 51 w 534"/>
                <a:gd name="T69" fmla="*/ 99 h 480"/>
                <a:gd name="T70" fmla="*/ 78 w 534"/>
                <a:gd name="T71" fmla="*/ 71 h 480"/>
                <a:gd name="T72" fmla="*/ 109 w 534"/>
                <a:gd name="T73" fmla="*/ 47 h 480"/>
                <a:gd name="T74" fmla="*/ 144 w 534"/>
                <a:gd name="T75" fmla="*/ 28 h 480"/>
                <a:gd name="T76" fmla="*/ 182 w 534"/>
                <a:gd name="T77" fmla="*/ 13 h 480"/>
                <a:gd name="T78" fmla="*/ 224 w 534"/>
                <a:gd name="T79" fmla="*/ 4 h 480"/>
                <a:gd name="T80" fmla="*/ 266 w 534"/>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0">
                  <a:moveTo>
                    <a:pt x="266" y="0"/>
                  </a:moveTo>
                  <a:lnTo>
                    <a:pt x="310" y="4"/>
                  </a:lnTo>
                  <a:lnTo>
                    <a:pt x="351" y="13"/>
                  </a:lnTo>
                  <a:lnTo>
                    <a:pt x="389" y="28"/>
                  </a:lnTo>
                  <a:lnTo>
                    <a:pt x="424" y="47"/>
                  </a:lnTo>
                  <a:lnTo>
                    <a:pt x="455" y="71"/>
                  </a:lnTo>
                  <a:lnTo>
                    <a:pt x="482" y="99"/>
                  </a:lnTo>
                  <a:lnTo>
                    <a:pt x="504" y="130"/>
                  </a:lnTo>
                  <a:lnTo>
                    <a:pt x="520" y="165"/>
                  </a:lnTo>
                  <a:lnTo>
                    <a:pt x="531" y="201"/>
                  </a:lnTo>
                  <a:lnTo>
                    <a:pt x="534" y="241"/>
                  </a:lnTo>
                  <a:lnTo>
                    <a:pt x="531" y="280"/>
                  </a:lnTo>
                  <a:lnTo>
                    <a:pt x="520" y="316"/>
                  </a:lnTo>
                  <a:lnTo>
                    <a:pt x="504" y="351"/>
                  </a:lnTo>
                  <a:lnTo>
                    <a:pt x="482" y="382"/>
                  </a:lnTo>
                  <a:lnTo>
                    <a:pt x="455" y="411"/>
                  </a:lnTo>
                  <a:lnTo>
                    <a:pt x="424" y="434"/>
                  </a:lnTo>
                  <a:lnTo>
                    <a:pt x="389" y="454"/>
                  </a:lnTo>
                  <a:lnTo>
                    <a:pt x="351" y="468"/>
                  </a:lnTo>
                  <a:lnTo>
                    <a:pt x="310" y="477"/>
                  </a:lnTo>
                  <a:lnTo>
                    <a:pt x="266" y="480"/>
                  </a:lnTo>
                  <a:lnTo>
                    <a:pt x="224" y="477"/>
                  </a:lnTo>
                  <a:lnTo>
                    <a:pt x="182" y="468"/>
                  </a:lnTo>
                  <a:lnTo>
                    <a:pt x="144" y="454"/>
                  </a:lnTo>
                  <a:lnTo>
                    <a:pt x="109" y="434"/>
                  </a:lnTo>
                  <a:lnTo>
                    <a:pt x="78" y="411"/>
                  </a:lnTo>
                  <a:lnTo>
                    <a:pt x="51" y="382"/>
                  </a:lnTo>
                  <a:lnTo>
                    <a:pt x="30" y="351"/>
                  </a:lnTo>
                  <a:lnTo>
                    <a:pt x="13" y="316"/>
                  </a:lnTo>
                  <a:lnTo>
                    <a:pt x="3" y="280"/>
                  </a:lnTo>
                  <a:lnTo>
                    <a:pt x="0" y="241"/>
                  </a:lnTo>
                  <a:lnTo>
                    <a:pt x="3" y="201"/>
                  </a:lnTo>
                  <a:lnTo>
                    <a:pt x="13" y="165"/>
                  </a:lnTo>
                  <a:lnTo>
                    <a:pt x="30" y="130"/>
                  </a:lnTo>
                  <a:lnTo>
                    <a:pt x="51" y="99"/>
                  </a:lnTo>
                  <a:lnTo>
                    <a:pt x="78" y="71"/>
                  </a:lnTo>
                  <a:lnTo>
                    <a:pt x="109" y="47"/>
                  </a:lnTo>
                  <a:lnTo>
                    <a:pt x="144" y="28"/>
                  </a:lnTo>
                  <a:lnTo>
                    <a:pt x="182" y="13"/>
                  </a:lnTo>
                  <a:lnTo>
                    <a:pt x="224" y="4"/>
                  </a:lnTo>
                  <a:lnTo>
                    <a:pt x="26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 name="Freeform 115">
              <a:extLst>
                <a:ext uri="{FF2B5EF4-FFF2-40B4-BE49-F238E27FC236}">
                  <a16:creationId xmlns:a16="http://schemas.microsoft.com/office/drawing/2014/main" id="{18D80E4F-0E50-AAE3-1E3A-AC7715B8EEFE}"/>
                </a:ext>
              </a:extLst>
            </p:cNvPr>
            <p:cNvSpPr>
              <a:spLocks/>
            </p:cNvSpPr>
            <p:nvPr/>
          </p:nvSpPr>
          <p:spPr bwMode="auto">
            <a:xfrm>
              <a:off x="-1162050" y="2909888"/>
              <a:ext cx="106362" cy="109538"/>
            </a:xfrm>
            <a:custGeom>
              <a:avLst/>
              <a:gdLst>
                <a:gd name="T0" fmla="*/ 268 w 535"/>
                <a:gd name="T1" fmla="*/ 0 h 480"/>
                <a:gd name="T2" fmla="*/ 311 w 535"/>
                <a:gd name="T3" fmla="*/ 4 h 480"/>
                <a:gd name="T4" fmla="*/ 352 w 535"/>
                <a:gd name="T5" fmla="*/ 13 h 480"/>
                <a:gd name="T6" fmla="*/ 390 w 535"/>
                <a:gd name="T7" fmla="*/ 28 h 480"/>
                <a:gd name="T8" fmla="*/ 426 w 535"/>
                <a:gd name="T9" fmla="*/ 47 h 480"/>
                <a:gd name="T10" fmla="*/ 457 w 535"/>
                <a:gd name="T11" fmla="*/ 71 h 480"/>
                <a:gd name="T12" fmla="*/ 483 w 535"/>
                <a:gd name="T13" fmla="*/ 99 h 480"/>
                <a:gd name="T14" fmla="*/ 505 w 535"/>
                <a:gd name="T15" fmla="*/ 130 h 480"/>
                <a:gd name="T16" fmla="*/ 521 w 535"/>
                <a:gd name="T17" fmla="*/ 165 h 480"/>
                <a:gd name="T18" fmla="*/ 531 w 535"/>
                <a:gd name="T19" fmla="*/ 201 h 480"/>
                <a:gd name="T20" fmla="*/ 535 w 535"/>
                <a:gd name="T21" fmla="*/ 241 h 480"/>
                <a:gd name="T22" fmla="*/ 531 w 535"/>
                <a:gd name="T23" fmla="*/ 280 h 480"/>
                <a:gd name="T24" fmla="*/ 521 w 535"/>
                <a:gd name="T25" fmla="*/ 316 h 480"/>
                <a:gd name="T26" fmla="*/ 505 w 535"/>
                <a:gd name="T27" fmla="*/ 351 h 480"/>
                <a:gd name="T28" fmla="*/ 483 w 535"/>
                <a:gd name="T29" fmla="*/ 382 h 480"/>
                <a:gd name="T30" fmla="*/ 457 w 535"/>
                <a:gd name="T31" fmla="*/ 411 h 480"/>
                <a:gd name="T32" fmla="*/ 426 w 535"/>
                <a:gd name="T33" fmla="*/ 434 h 480"/>
                <a:gd name="T34" fmla="*/ 390 w 535"/>
                <a:gd name="T35" fmla="*/ 454 h 480"/>
                <a:gd name="T36" fmla="*/ 352 w 535"/>
                <a:gd name="T37" fmla="*/ 468 h 480"/>
                <a:gd name="T38" fmla="*/ 311 w 535"/>
                <a:gd name="T39" fmla="*/ 477 h 480"/>
                <a:gd name="T40" fmla="*/ 268 w 535"/>
                <a:gd name="T41" fmla="*/ 480 h 480"/>
                <a:gd name="T42" fmla="*/ 224 w 535"/>
                <a:gd name="T43" fmla="*/ 477 h 480"/>
                <a:gd name="T44" fmla="*/ 184 w 535"/>
                <a:gd name="T45" fmla="*/ 468 h 480"/>
                <a:gd name="T46" fmla="*/ 144 w 535"/>
                <a:gd name="T47" fmla="*/ 454 h 480"/>
                <a:gd name="T48" fmla="*/ 110 w 535"/>
                <a:gd name="T49" fmla="*/ 434 h 480"/>
                <a:gd name="T50" fmla="*/ 78 w 535"/>
                <a:gd name="T51" fmla="*/ 411 h 480"/>
                <a:gd name="T52" fmla="*/ 53 w 535"/>
                <a:gd name="T53" fmla="*/ 382 h 480"/>
                <a:gd name="T54" fmla="*/ 30 w 535"/>
                <a:gd name="T55" fmla="*/ 351 h 480"/>
                <a:gd name="T56" fmla="*/ 14 w 535"/>
                <a:gd name="T57" fmla="*/ 316 h 480"/>
                <a:gd name="T58" fmla="*/ 4 w 535"/>
                <a:gd name="T59" fmla="*/ 280 h 480"/>
                <a:gd name="T60" fmla="*/ 0 w 535"/>
                <a:gd name="T61" fmla="*/ 241 h 480"/>
                <a:gd name="T62" fmla="*/ 4 w 535"/>
                <a:gd name="T63" fmla="*/ 201 h 480"/>
                <a:gd name="T64" fmla="*/ 14 w 535"/>
                <a:gd name="T65" fmla="*/ 165 h 480"/>
                <a:gd name="T66" fmla="*/ 30 w 535"/>
                <a:gd name="T67" fmla="*/ 130 h 480"/>
                <a:gd name="T68" fmla="*/ 53 w 535"/>
                <a:gd name="T69" fmla="*/ 99 h 480"/>
                <a:gd name="T70" fmla="*/ 78 w 535"/>
                <a:gd name="T71" fmla="*/ 71 h 480"/>
                <a:gd name="T72" fmla="*/ 110 w 535"/>
                <a:gd name="T73" fmla="*/ 47 h 480"/>
                <a:gd name="T74" fmla="*/ 144 w 535"/>
                <a:gd name="T75" fmla="*/ 28 h 480"/>
                <a:gd name="T76" fmla="*/ 184 w 535"/>
                <a:gd name="T77" fmla="*/ 13 h 480"/>
                <a:gd name="T78" fmla="*/ 224 w 535"/>
                <a:gd name="T79" fmla="*/ 4 h 480"/>
                <a:gd name="T80" fmla="*/ 268 w 535"/>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5" h="480">
                  <a:moveTo>
                    <a:pt x="268" y="0"/>
                  </a:moveTo>
                  <a:lnTo>
                    <a:pt x="311" y="4"/>
                  </a:lnTo>
                  <a:lnTo>
                    <a:pt x="352" y="13"/>
                  </a:lnTo>
                  <a:lnTo>
                    <a:pt x="390" y="28"/>
                  </a:lnTo>
                  <a:lnTo>
                    <a:pt x="426" y="47"/>
                  </a:lnTo>
                  <a:lnTo>
                    <a:pt x="457" y="71"/>
                  </a:lnTo>
                  <a:lnTo>
                    <a:pt x="483" y="99"/>
                  </a:lnTo>
                  <a:lnTo>
                    <a:pt x="505" y="130"/>
                  </a:lnTo>
                  <a:lnTo>
                    <a:pt x="521" y="165"/>
                  </a:lnTo>
                  <a:lnTo>
                    <a:pt x="531" y="201"/>
                  </a:lnTo>
                  <a:lnTo>
                    <a:pt x="535" y="241"/>
                  </a:lnTo>
                  <a:lnTo>
                    <a:pt x="531" y="280"/>
                  </a:lnTo>
                  <a:lnTo>
                    <a:pt x="521" y="316"/>
                  </a:lnTo>
                  <a:lnTo>
                    <a:pt x="505" y="351"/>
                  </a:lnTo>
                  <a:lnTo>
                    <a:pt x="483" y="382"/>
                  </a:lnTo>
                  <a:lnTo>
                    <a:pt x="457" y="411"/>
                  </a:lnTo>
                  <a:lnTo>
                    <a:pt x="426" y="434"/>
                  </a:lnTo>
                  <a:lnTo>
                    <a:pt x="390" y="454"/>
                  </a:lnTo>
                  <a:lnTo>
                    <a:pt x="352" y="468"/>
                  </a:lnTo>
                  <a:lnTo>
                    <a:pt x="311" y="477"/>
                  </a:lnTo>
                  <a:lnTo>
                    <a:pt x="268" y="480"/>
                  </a:lnTo>
                  <a:lnTo>
                    <a:pt x="224" y="477"/>
                  </a:lnTo>
                  <a:lnTo>
                    <a:pt x="184" y="468"/>
                  </a:lnTo>
                  <a:lnTo>
                    <a:pt x="144" y="454"/>
                  </a:lnTo>
                  <a:lnTo>
                    <a:pt x="110" y="434"/>
                  </a:lnTo>
                  <a:lnTo>
                    <a:pt x="78" y="411"/>
                  </a:lnTo>
                  <a:lnTo>
                    <a:pt x="53" y="382"/>
                  </a:lnTo>
                  <a:lnTo>
                    <a:pt x="30" y="351"/>
                  </a:lnTo>
                  <a:lnTo>
                    <a:pt x="14" y="316"/>
                  </a:lnTo>
                  <a:lnTo>
                    <a:pt x="4" y="280"/>
                  </a:lnTo>
                  <a:lnTo>
                    <a:pt x="0" y="241"/>
                  </a:lnTo>
                  <a:lnTo>
                    <a:pt x="4" y="201"/>
                  </a:lnTo>
                  <a:lnTo>
                    <a:pt x="14" y="165"/>
                  </a:lnTo>
                  <a:lnTo>
                    <a:pt x="30" y="130"/>
                  </a:lnTo>
                  <a:lnTo>
                    <a:pt x="53" y="99"/>
                  </a:lnTo>
                  <a:lnTo>
                    <a:pt x="78" y="71"/>
                  </a:lnTo>
                  <a:lnTo>
                    <a:pt x="110" y="47"/>
                  </a:lnTo>
                  <a:lnTo>
                    <a:pt x="144" y="28"/>
                  </a:lnTo>
                  <a:lnTo>
                    <a:pt x="184" y="13"/>
                  </a:lnTo>
                  <a:lnTo>
                    <a:pt x="224" y="4"/>
                  </a:lnTo>
                  <a:lnTo>
                    <a:pt x="26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 name="Freeform 116">
              <a:extLst>
                <a:ext uri="{FF2B5EF4-FFF2-40B4-BE49-F238E27FC236}">
                  <a16:creationId xmlns:a16="http://schemas.microsoft.com/office/drawing/2014/main" id="{AFBB1163-3343-405D-FDDC-942AFDB6B062}"/>
                </a:ext>
              </a:extLst>
            </p:cNvPr>
            <p:cNvSpPr>
              <a:spLocks/>
            </p:cNvSpPr>
            <p:nvPr/>
          </p:nvSpPr>
          <p:spPr bwMode="auto">
            <a:xfrm>
              <a:off x="-1041400" y="2738438"/>
              <a:ext cx="441325" cy="452438"/>
            </a:xfrm>
            <a:custGeom>
              <a:avLst/>
              <a:gdLst>
                <a:gd name="T0" fmla="*/ 1222 w 2224"/>
                <a:gd name="T1" fmla="*/ 181 h 1997"/>
                <a:gd name="T2" fmla="*/ 1148 w 2224"/>
                <a:gd name="T3" fmla="*/ 523 h 1997"/>
                <a:gd name="T4" fmla="*/ 1263 w 2224"/>
                <a:gd name="T5" fmla="*/ 541 h 1997"/>
                <a:gd name="T6" fmla="*/ 1368 w 2224"/>
                <a:gd name="T7" fmla="*/ 580 h 1997"/>
                <a:gd name="T8" fmla="*/ 1463 w 2224"/>
                <a:gd name="T9" fmla="*/ 638 h 1997"/>
                <a:gd name="T10" fmla="*/ 1678 w 2224"/>
                <a:gd name="T11" fmla="*/ 350 h 1997"/>
                <a:gd name="T12" fmla="*/ 1833 w 2224"/>
                <a:gd name="T13" fmla="*/ 491 h 1997"/>
                <a:gd name="T14" fmla="*/ 1514 w 2224"/>
                <a:gd name="T15" fmla="*/ 682 h 1997"/>
                <a:gd name="T16" fmla="*/ 1581 w 2224"/>
                <a:gd name="T17" fmla="*/ 766 h 1997"/>
                <a:gd name="T18" fmla="*/ 1627 w 2224"/>
                <a:gd name="T19" fmla="*/ 862 h 1997"/>
                <a:gd name="T20" fmla="*/ 1650 w 2224"/>
                <a:gd name="T21" fmla="*/ 967 h 1997"/>
                <a:gd name="T22" fmla="*/ 2023 w 2224"/>
                <a:gd name="T23" fmla="*/ 899 h 1997"/>
                <a:gd name="T24" fmla="*/ 2023 w 2224"/>
                <a:gd name="T25" fmla="*/ 1098 h 1997"/>
                <a:gd name="T26" fmla="*/ 1651 w 2224"/>
                <a:gd name="T27" fmla="*/ 1031 h 1997"/>
                <a:gd name="T28" fmla="*/ 1636 w 2224"/>
                <a:gd name="T29" fmla="*/ 1123 h 1997"/>
                <a:gd name="T30" fmla="*/ 1603 w 2224"/>
                <a:gd name="T31" fmla="*/ 1210 h 1997"/>
                <a:gd name="T32" fmla="*/ 1553 w 2224"/>
                <a:gd name="T33" fmla="*/ 1287 h 1997"/>
                <a:gd name="T34" fmla="*/ 1781 w 2224"/>
                <a:gd name="T35" fmla="*/ 1554 h 1997"/>
                <a:gd name="T36" fmla="*/ 1897 w 2224"/>
                <a:gd name="T37" fmla="*/ 1705 h 1997"/>
                <a:gd name="T38" fmla="*/ 1730 w 2224"/>
                <a:gd name="T39" fmla="*/ 1599 h 1997"/>
                <a:gd name="T40" fmla="*/ 1433 w 2224"/>
                <a:gd name="T41" fmla="*/ 1397 h 1997"/>
                <a:gd name="T42" fmla="*/ 1347 w 2224"/>
                <a:gd name="T43" fmla="*/ 1444 h 1997"/>
                <a:gd name="T44" fmla="*/ 1251 w 2224"/>
                <a:gd name="T45" fmla="*/ 1476 h 1997"/>
                <a:gd name="T46" fmla="*/ 1148 w 2224"/>
                <a:gd name="T47" fmla="*/ 1491 h 1997"/>
                <a:gd name="T48" fmla="*/ 1222 w 2224"/>
                <a:gd name="T49" fmla="*/ 1816 h 1997"/>
                <a:gd name="T50" fmla="*/ 1001 w 2224"/>
                <a:gd name="T51" fmla="*/ 1816 h 1997"/>
                <a:gd name="T52" fmla="*/ 1076 w 2224"/>
                <a:gd name="T53" fmla="*/ 1491 h 1997"/>
                <a:gd name="T54" fmla="*/ 972 w 2224"/>
                <a:gd name="T55" fmla="*/ 1476 h 1997"/>
                <a:gd name="T56" fmla="*/ 876 w 2224"/>
                <a:gd name="T57" fmla="*/ 1444 h 1997"/>
                <a:gd name="T58" fmla="*/ 788 w 2224"/>
                <a:gd name="T59" fmla="*/ 1397 h 1997"/>
                <a:gd name="T60" fmla="*/ 492 w 2224"/>
                <a:gd name="T61" fmla="*/ 1599 h 1997"/>
                <a:gd name="T62" fmla="*/ 324 w 2224"/>
                <a:gd name="T63" fmla="*/ 1705 h 1997"/>
                <a:gd name="T64" fmla="*/ 442 w 2224"/>
                <a:gd name="T65" fmla="*/ 1554 h 1997"/>
                <a:gd name="T66" fmla="*/ 665 w 2224"/>
                <a:gd name="T67" fmla="*/ 1280 h 1997"/>
                <a:gd name="T68" fmla="*/ 609 w 2224"/>
                <a:gd name="T69" fmla="*/ 1189 h 1997"/>
                <a:gd name="T70" fmla="*/ 578 w 2224"/>
                <a:gd name="T71" fmla="*/ 1086 h 1997"/>
                <a:gd name="T72" fmla="*/ 201 w 2224"/>
                <a:gd name="T73" fmla="*/ 1031 h 1997"/>
                <a:gd name="T74" fmla="*/ 0 w 2224"/>
                <a:gd name="T75" fmla="*/ 999 h 1997"/>
                <a:gd name="T76" fmla="*/ 201 w 2224"/>
                <a:gd name="T77" fmla="*/ 967 h 1997"/>
                <a:gd name="T78" fmla="*/ 581 w 2224"/>
                <a:gd name="T79" fmla="*/ 912 h 1997"/>
                <a:gd name="T80" fmla="*/ 616 w 2224"/>
                <a:gd name="T81" fmla="*/ 812 h 1997"/>
                <a:gd name="T82" fmla="*/ 673 w 2224"/>
                <a:gd name="T83" fmla="*/ 722 h 1997"/>
                <a:gd name="T84" fmla="*/ 442 w 2224"/>
                <a:gd name="T85" fmla="*/ 443 h 1997"/>
                <a:gd name="T86" fmla="*/ 324 w 2224"/>
                <a:gd name="T87" fmla="*/ 293 h 1997"/>
                <a:gd name="T88" fmla="*/ 492 w 2224"/>
                <a:gd name="T89" fmla="*/ 397 h 1997"/>
                <a:gd name="T90" fmla="*/ 805 w 2224"/>
                <a:gd name="T91" fmla="*/ 607 h 1997"/>
                <a:gd name="T92" fmla="*/ 905 w 2224"/>
                <a:gd name="T93" fmla="*/ 558 h 1997"/>
                <a:gd name="T94" fmla="*/ 1017 w 2224"/>
                <a:gd name="T95" fmla="*/ 529 h 1997"/>
                <a:gd name="T96" fmla="*/ 1076 w 2224"/>
                <a:gd name="T97" fmla="*/ 181 h 1997"/>
                <a:gd name="T98" fmla="*/ 1111 w 2224"/>
                <a:gd name="T99" fmla="*/ 0 h 19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224" h="1997">
                  <a:moveTo>
                    <a:pt x="1111" y="0"/>
                  </a:moveTo>
                  <a:lnTo>
                    <a:pt x="1222" y="181"/>
                  </a:lnTo>
                  <a:lnTo>
                    <a:pt x="1148" y="181"/>
                  </a:lnTo>
                  <a:lnTo>
                    <a:pt x="1148" y="523"/>
                  </a:lnTo>
                  <a:lnTo>
                    <a:pt x="1206" y="529"/>
                  </a:lnTo>
                  <a:lnTo>
                    <a:pt x="1263" y="541"/>
                  </a:lnTo>
                  <a:lnTo>
                    <a:pt x="1317" y="558"/>
                  </a:lnTo>
                  <a:lnTo>
                    <a:pt x="1368" y="580"/>
                  </a:lnTo>
                  <a:lnTo>
                    <a:pt x="1418" y="607"/>
                  </a:lnTo>
                  <a:lnTo>
                    <a:pt x="1463" y="638"/>
                  </a:lnTo>
                  <a:lnTo>
                    <a:pt x="1730" y="397"/>
                  </a:lnTo>
                  <a:lnTo>
                    <a:pt x="1678" y="350"/>
                  </a:lnTo>
                  <a:lnTo>
                    <a:pt x="1897" y="293"/>
                  </a:lnTo>
                  <a:lnTo>
                    <a:pt x="1833" y="491"/>
                  </a:lnTo>
                  <a:lnTo>
                    <a:pt x="1781" y="443"/>
                  </a:lnTo>
                  <a:lnTo>
                    <a:pt x="1514" y="682"/>
                  </a:lnTo>
                  <a:lnTo>
                    <a:pt x="1550" y="722"/>
                  </a:lnTo>
                  <a:lnTo>
                    <a:pt x="1581" y="766"/>
                  </a:lnTo>
                  <a:lnTo>
                    <a:pt x="1607" y="813"/>
                  </a:lnTo>
                  <a:lnTo>
                    <a:pt x="1627" y="862"/>
                  </a:lnTo>
                  <a:lnTo>
                    <a:pt x="1642" y="913"/>
                  </a:lnTo>
                  <a:lnTo>
                    <a:pt x="1650" y="967"/>
                  </a:lnTo>
                  <a:lnTo>
                    <a:pt x="2023" y="967"/>
                  </a:lnTo>
                  <a:lnTo>
                    <a:pt x="2023" y="899"/>
                  </a:lnTo>
                  <a:lnTo>
                    <a:pt x="2224" y="999"/>
                  </a:lnTo>
                  <a:lnTo>
                    <a:pt x="2023" y="1098"/>
                  </a:lnTo>
                  <a:lnTo>
                    <a:pt x="2023" y="1031"/>
                  </a:lnTo>
                  <a:lnTo>
                    <a:pt x="1651" y="1031"/>
                  </a:lnTo>
                  <a:lnTo>
                    <a:pt x="1646" y="1078"/>
                  </a:lnTo>
                  <a:lnTo>
                    <a:pt x="1636" y="1123"/>
                  </a:lnTo>
                  <a:lnTo>
                    <a:pt x="1622" y="1168"/>
                  </a:lnTo>
                  <a:lnTo>
                    <a:pt x="1603" y="1210"/>
                  </a:lnTo>
                  <a:lnTo>
                    <a:pt x="1580" y="1249"/>
                  </a:lnTo>
                  <a:lnTo>
                    <a:pt x="1553" y="1287"/>
                  </a:lnTo>
                  <a:lnTo>
                    <a:pt x="1522" y="1322"/>
                  </a:lnTo>
                  <a:lnTo>
                    <a:pt x="1781" y="1554"/>
                  </a:lnTo>
                  <a:lnTo>
                    <a:pt x="1833" y="1506"/>
                  </a:lnTo>
                  <a:lnTo>
                    <a:pt x="1897" y="1705"/>
                  </a:lnTo>
                  <a:lnTo>
                    <a:pt x="1678" y="1646"/>
                  </a:lnTo>
                  <a:lnTo>
                    <a:pt x="1730" y="1599"/>
                  </a:lnTo>
                  <a:lnTo>
                    <a:pt x="1473" y="1369"/>
                  </a:lnTo>
                  <a:lnTo>
                    <a:pt x="1433" y="1397"/>
                  </a:lnTo>
                  <a:lnTo>
                    <a:pt x="1391" y="1422"/>
                  </a:lnTo>
                  <a:lnTo>
                    <a:pt x="1347" y="1444"/>
                  </a:lnTo>
                  <a:lnTo>
                    <a:pt x="1300" y="1462"/>
                  </a:lnTo>
                  <a:lnTo>
                    <a:pt x="1251" y="1476"/>
                  </a:lnTo>
                  <a:lnTo>
                    <a:pt x="1200" y="1485"/>
                  </a:lnTo>
                  <a:lnTo>
                    <a:pt x="1148" y="1491"/>
                  </a:lnTo>
                  <a:lnTo>
                    <a:pt x="1148" y="1816"/>
                  </a:lnTo>
                  <a:lnTo>
                    <a:pt x="1222" y="1816"/>
                  </a:lnTo>
                  <a:lnTo>
                    <a:pt x="1111" y="1997"/>
                  </a:lnTo>
                  <a:lnTo>
                    <a:pt x="1001" y="1816"/>
                  </a:lnTo>
                  <a:lnTo>
                    <a:pt x="1076" y="1816"/>
                  </a:lnTo>
                  <a:lnTo>
                    <a:pt x="1076" y="1491"/>
                  </a:lnTo>
                  <a:lnTo>
                    <a:pt x="1022" y="1485"/>
                  </a:lnTo>
                  <a:lnTo>
                    <a:pt x="972" y="1476"/>
                  </a:lnTo>
                  <a:lnTo>
                    <a:pt x="923" y="1462"/>
                  </a:lnTo>
                  <a:lnTo>
                    <a:pt x="876" y="1444"/>
                  </a:lnTo>
                  <a:lnTo>
                    <a:pt x="831" y="1422"/>
                  </a:lnTo>
                  <a:lnTo>
                    <a:pt x="788" y="1397"/>
                  </a:lnTo>
                  <a:lnTo>
                    <a:pt x="749" y="1369"/>
                  </a:lnTo>
                  <a:lnTo>
                    <a:pt x="492" y="1599"/>
                  </a:lnTo>
                  <a:lnTo>
                    <a:pt x="546" y="1647"/>
                  </a:lnTo>
                  <a:lnTo>
                    <a:pt x="324" y="1705"/>
                  </a:lnTo>
                  <a:lnTo>
                    <a:pt x="389" y="1506"/>
                  </a:lnTo>
                  <a:lnTo>
                    <a:pt x="442" y="1554"/>
                  </a:lnTo>
                  <a:lnTo>
                    <a:pt x="700" y="1321"/>
                  </a:lnTo>
                  <a:lnTo>
                    <a:pt x="665" y="1280"/>
                  </a:lnTo>
                  <a:lnTo>
                    <a:pt x="635" y="1236"/>
                  </a:lnTo>
                  <a:lnTo>
                    <a:pt x="609" y="1189"/>
                  </a:lnTo>
                  <a:lnTo>
                    <a:pt x="590" y="1138"/>
                  </a:lnTo>
                  <a:lnTo>
                    <a:pt x="578" y="1086"/>
                  </a:lnTo>
                  <a:lnTo>
                    <a:pt x="571" y="1031"/>
                  </a:lnTo>
                  <a:lnTo>
                    <a:pt x="201" y="1031"/>
                  </a:lnTo>
                  <a:lnTo>
                    <a:pt x="201" y="1098"/>
                  </a:lnTo>
                  <a:lnTo>
                    <a:pt x="0" y="999"/>
                  </a:lnTo>
                  <a:lnTo>
                    <a:pt x="201" y="899"/>
                  </a:lnTo>
                  <a:lnTo>
                    <a:pt x="201" y="967"/>
                  </a:lnTo>
                  <a:lnTo>
                    <a:pt x="572" y="967"/>
                  </a:lnTo>
                  <a:lnTo>
                    <a:pt x="581" y="912"/>
                  </a:lnTo>
                  <a:lnTo>
                    <a:pt x="596" y="861"/>
                  </a:lnTo>
                  <a:lnTo>
                    <a:pt x="616" y="812"/>
                  </a:lnTo>
                  <a:lnTo>
                    <a:pt x="641" y="765"/>
                  </a:lnTo>
                  <a:lnTo>
                    <a:pt x="673" y="722"/>
                  </a:lnTo>
                  <a:lnTo>
                    <a:pt x="709" y="682"/>
                  </a:lnTo>
                  <a:lnTo>
                    <a:pt x="442" y="443"/>
                  </a:lnTo>
                  <a:lnTo>
                    <a:pt x="389" y="491"/>
                  </a:lnTo>
                  <a:lnTo>
                    <a:pt x="324" y="293"/>
                  </a:lnTo>
                  <a:lnTo>
                    <a:pt x="546" y="350"/>
                  </a:lnTo>
                  <a:lnTo>
                    <a:pt x="492" y="397"/>
                  </a:lnTo>
                  <a:lnTo>
                    <a:pt x="760" y="638"/>
                  </a:lnTo>
                  <a:lnTo>
                    <a:pt x="805" y="607"/>
                  </a:lnTo>
                  <a:lnTo>
                    <a:pt x="853" y="580"/>
                  </a:lnTo>
                  <a:lnTo>
                    <a:pt x="905" y="558"/>
                  </a:lnTo>
                  <a:lnTo>
                    <a:pt x="960" y="541"/>
                  </a:lnTo>
                  <a:lnTo>
                    <a:pt x="1017" y="529"/>
                  </a:lnTo>
                  <a:lnTo>
                    <a:pt x="1076" y="523"/>
                  </a:lnTo>
                  <a:lnTo>
                    <a:pt x="1076" y="181"/>
                  </a:lnTo>
                  <a:lnTo>
                    <a:pt x="1001" y="181"/>
                  </a:lnTo>
                  <a:lnTo>
                    <a:pt x="11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 name="Freeform 117">
              <a:extLst>
                <a:ext uri="{FF2B5EF4-FFF2-40B4-BE49-F238E27FC236}">
                  <a16:creationId xmlns:a16="http://schemas.microsoft.com/office/drawing/2014/main" id="{814D2B18-48F8-44A9-AE39-3D55B3C05506}"/>
                </a:ext>
              </a:extLst>
            </p:cNvPr>
            <p:cNvSpPr>
              <a:spLocks/>
            </p:cNvSpPr>
            <p:nvPr/>
          </p:nvSpPr>
          <p:spPr bwMode="auto">
            <a:xfrm>
              <a:off x="-668338" y="2700338"/>
              <a:ext cx="104775" cy="109538"/>
            </a:xfrm>
            <a:custGeom>
              <a:avLst/>
              <a:gdLst>
                <a:gd name="T0" fmla="*/ 267 w 534"/>
                <a:gd name="T1" fmla="*/ 0 h 479"/>
                <a:gd name="T2" fmla="*/ 310 w 534"/>
                <a:gd name="T3" fmla="*/ 3 h 479"/>
                <a:gd name="T4" fmla="*/ 351 w 534"/>
                <a:gd name="T5" fmla="*/ 12 h 479"/>
                <a:gd name="T6" fmla="*/ 390 w 534"/>
                <a:gd name="T7" fmla="*/ 27 h 479"/>
                <a:gd name="T8" fmla="*/ 424 w 534"/>
                <a:gd name="T9" fmla="*/ 47 h 479"/>
                <a:gd name="T10" fmla="*/ 456 w 534"/>
                <a:gd name="T11" fmla="*/ 71 h 479"/>
                <a:gd name="T12" fmla="*/ 483 w 534"/>
                <a:gd name="T13" fmla="*/ 98 h 479"/>
                <a:gd name="T14" fmla="*/ 504 w 534"/>
                <a:gd name="T15" fmla="*/ 129 h 479"/>
                <a:gd name="T16" fmla="*/ 521 w 534"/>
                <a:gd name="T17" fmla="*/ 164 h 479"/>
                <a:gd name="T18" fmla="*/ 531 w 534"/>
                <a:gd name="T19" fmla="*/ 200 h 479"/>
                <a:gd name="T20" fmla="*/ 534 w 534"/>
                <a:gd name="T21" fmla="*/ 240 h 479"/>
                <a:gd name="T22" fmla="*/ 531 w 534"/>
                <a:gd name="T23" fmla="*/ 278 h 479"/>
                <a:gd name="T24" fmla="*/ 521 w 534"/>
                <a:gd name="T25" fmla="*/ 315 h 479"/>
                <a:gd name="T26" fmla="*/ 504 w 534"/>
                <a:gd name="T27" fmla="*/ 349 h 479"/>
                <a:gd name="T28" fmla="*/ 483 w 534"/>
                <a:gd name="T29" fmla="*/ 380 h 479"/>
                <a:gd name="T30" fmla="*/ 456 w 534"/>
                <a:gd name="T31" fmla="*/ 409 h 479"/>
                <a:gd name="T32" fmla="*/ 424 w 534"/>
                <a:gd name="T33" fmla="*/ 433 h 479"/>
                <a:gd name="T34" fmla="*/ 390 w 534"/>
                <a:gd name="T35" fmla="*/ 453 h 479"/>
                <a:gd name="T36" fmla="*/ 351 w 534"/>
                <a:gd name="T37" fmla="*/ 467 h 479"/>
                <a:gd name="T38" fmla="*/ 310 w 534"/>
                <a:gd name="T39" fmla="*/ 476 h 479"/>
                <a:gd name="T40" fmla="*/ 267 w 534"/>
                <a:gd name="T41" fmla="*/ 479 h 479"/>
                <a:gd name="T42" fmla="*/ 224 w 534"/>
                <a:gd name="T43" fmla="*/ 476 h 479"/>
                <a:gd name="T44" fmla="*/ 182 w 534"/>
                <a:gd name="T45" fmla="*/ 467 h 479"/>
                <a:gd name="T46" fmla="*/ 144 w 534"/>
                <a:gd name="T47" fmla="*/ 453 h 479"/>
                <a:gd name="T48" fmla="*/ 110 w 534"/>
                <a:gd name="T49" fmla="*/ 433 h 479"/>
                <a:gd name="T50" fmla="*/ 78 w 534"/>
                <a:gd name="T51" fmla="*/ 409 h 479"/>
                <a:gd name="T52" fmla="*/ 51 w 534"/>
                <a:gd name="T53" fmla="*/ 380 h 479"/>
                <a:gd name="T54" fmla="*/ 30 w 534"/>
                <a:gd name="T55" fmla="*/ 349 h 479"/>
                <a:gd name="T56" fmla="*/ 13 w 534"/>
                <a:gd name="T57" fmla="*/ 315 h 479"/>
                <a:gd name="T58" fmla="*/ 3 w 534"/>
                <a:gd name="T59" fmla="*/ 278 h 479"/>
                <a:gd name="T60" fmla="*/ 0 w 534"/>
                <a:gd name="T61" fmla="*/ 240 h 479"/>
                <a:gd name="T62" fmla="*/ 3 w 534"/>
                <a:gd name="T63" fmla="*/ 200 h 479"/>
                <a:gd name="T64" fmla="*/ 13 w 534"/>
                <a:gd name="T65" fmla="*/ 164 h 479"/>
                <a:gd name="T66" fmla="*/ 30 w 534"/>
                <a:gd name="T67" fmla="*/ 129 h 479"/>
                <a:gd name="T68" fmla="*/ 51 w 534"/>
                <a:gd name="T69" fmla="*/ 98 h 479"/>
                <a:gd name="T70" fmla="*/ 78 w 534"/>
                <a:gd name="T71" fmla="*/ 71 h 479"/>
                <a:gd name="T72" fmla="*/ 110 w 534"/>
                <a:gd name="T73" fmla="*/ 47 h 479"/>
                <a:gd name="T74" fmla="*/ 144 w 534"/>
                <a:gd name="T75" fmla="*/ 27 h 479"/>
                <a:gd name="T76" fmla="*/ 182 w 534"/>
                <a:gd name="T77" fmla="*/ 12 h 479"/>
                <a:gd name="T78" fmla="*/ 224 w 534"/>
                <a:gd name="T79" fmla="*/ 3 h 479"/>
                <a:gd name="T80" fmla="*/ 267 w 534"/>
                <a:gd name="T81" fmla="*/ 0 h 4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79">
                  <a:moveTo>
                    <a:pt x="267" y="0"/>
                  </a:moveTo>
                  <a:lnTo>
                    <a:pt x="310" y="3"/>
                  </a:lnTo>
                  <a:lnTo>
                    <a:pt x="351" y="12"/>
                  </a:lnTo>
                  <a:lnTo>
                    <a:pt x="390" y="27"/>
                  </a:lnTo>
                  <a:lnTo>
                    <a:pt x="424" y="47"/>
                  </a:lnTo>
                  <a:lnTo>
                    <a:pt x="456" y="71"/>
                  </a:lnTo>
                  <a:lnTo>
                    <a:pt x="483" y="98"/>
                  </a:lnTo>
                  <a:lnTo>
                    <a:pt x="504" y="129"/>
                  </a:lnTo>
                  <a:lnTo>
                    <a:pt x="521" y="164"/>
                  </a:lnTo>
                  <a:lnTo>
                    <a:pt x="531" y="200"/>
                  </a:lnTo>
                  <a:lnTo>
                    <a:pt x="534" y="240"/>
                  </a:lnTo>
                  <a:lnTo>
                    <a:pt x="531" y="278"/>
                  </a:lnTo>
                  <a:lnTo>
                    <a:pt x="521" y="315"/>
                  </a:lnTo>
                  <a:lnTo>
                    <a:pt x="504" y="349"/>
                  </a:lnTo>
                  <a:lnTo>
                    <a:pt x="483" y="380"/>
                  </a:lnTo>
                  <a:lnTo>
                    <a:pt x="456" y="409"/>
                  </a:lnTo>
                  <a:lnTo>
                    <a:pt x="424" y="433"/>
                  </a:lnTo>
                  <a:lnTo>
                    <a:pt x="390" y="453"/>
                  </a:lnTo>
                  <a:lnTo>
                    <a:pt x="351" y="467"/>
                  </a:lnTo>
                  <a:lnTo>
                    <a:pt x="310" y="476"/>
                  </a:lnTo>
                  <a:lnTo>
                    <a:pt x="267" y="479"/>
                  </a:lnTo>
                  <a:lnTo>
                    <a:pt x="224" y="476"/>
                  </a:lnTo>
                  <a:lnTo>
                    <a:pt x="182" y="467"/>
                  </a:lnTo>
                  <a:lnTo>
                    <a:pt x="144" y="453"/>
                  </a:lnTo>
                  <a:lnTo>
                    <a:pt x="110" y="433"/>
                  </a:lnTo>
                  <a:lnTo>
                    <a:pt x="78" y="409"/>
                  </a:lnTo>
                  <a:lnTo>
                    <a:pt x="51" y="380"/>
                  </a:lnTo>
                  <a:lnTo>
                    <a:pt x="30" y="349"/>
                  </a:lnTo>
                  <a:lnTo>
                    <a:pt x="13" y="315"/>
                  </a:lnTo>
                  <a:lnTo>
                    <a:pt x="3" y="278"/>
                  </a:lnTo>
                  <a:lnTo>
                    <a:pt x="0" y="240"/>
                  </a:lnTo>
                  <a:lnTo>
                    <a:pt x="3" y="200"/>
                  </a:lnTo>
                  <a:lnTo>
                    <a:pt x="13" y="164"/>
                  </a:lnTo>
                  <a:lnTo>
                    <a:pt x="30" y="129"/>
                  </a:lnTo>
                  <a:lnTo>
                    <a:pt x="51" y="98"/>
                  </a:lnTo>
                  <a:lnTo>
                    <a:pt x="78" y="71"/>
                  </a:lnTo>
                  <a:lnTo>
                    <a:pt x="110" y="47"/>
                  </a:lnTo>
                  <a:lnTo>
                    <a:pt x="144" y="27"/>
                  </a:lnTo>
                  <a:lnTo>
                    <a:pt x="182" y="12"/>
                  </a:lnTo>
                  <a:lnTo>
                    <a:pt x="224" y="3"/>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 name="Freeform 118">
              <a:extLst>
                <a:ext uri="{FF2B5EF4-FFF2-40B4-BE49-F238E27FC236}">
                  <a16:creationId xmlns:a16="http://schemas.microsoft.com/office/drawing/2014/main" id="{859092F3-7059-E4D6-E98E-1450D41BDE88}"/>
                </a:ext>
              </a:extLst>
            </p:cNvPr>
            <p:cNvSpPr>
              <a:spLocks/>
            </p:cNvSpPr>
            <p:nvPr/>
          </p:nvSpPr>
          <p:spPr bwMode="auto">
            <a:xfrm>
              <a:off x="-1077913" y="3119438"/>
              <a:ext cx="106362" cy="109538"/>
            </a:xfrm>
            <a:custGeom>
              <a:avLst/>
              <a:gdLst>
                <a:gd name="T0" fmla="*/ 266 w 534"/>
                <a:gd name="T1" fmla="*/ 0 h 481"/>
                <a:gd name="T2" fmla="*/ 310 w 534"/>
                <a:gd name="T3" fmla="*/ 4 h 481"/>
                <a:gd name="T4" fmla="*/ 351 w 534"/>
                <a:gd name="T5" fmla="*/ 13 h 481"/>
                <a:gd name="T6" fmla="*/ 390 w 534"/>
                <a:gd name="T7" fmla="*/ 28 h 481"/>
                <a:gd name="T8" fmla="*/ 424 w 534"/>
                <a:gd name="T9" fmla="*/ 48 h 481"/>
                <a:gd name="T10" fmla="*/ 456 w 534"/>
                <a:gd name="T11" fmla="*/ 71 h 481"/>
                <a:gd name="T12" fmla="*/ 483 w 534"/>
                <a:gd name="T13" fmla="*/ 99 h 481"/>
                <a:gd name="T14" fmla="*/ 504 w 534"/>
                <a:gd name="T15" fmla="*/ 130 h 481"/>
                <a:gd name="T16" fmla="*/ 521 w 534"/>
                <a:gd name="T17" fmla="*/ 165 h 481"/>
                <a:gd name="T18" fmla="*/ 531 w 534"/>
                <a:gd name="T19" fmla="*/ 202 h 481"/>
                <a:gd name="T20" fmla="*/ 534 w 534"/>
                <a:gd name="T21" fmla="*/ 241 h 481"/>
                <a:gd name="T22" fmla="*/ 531 w 534"/>
                <a:gd name="T23" fmla="*/ 280 h 481"/>
                <a:gd name="T24" fmla="*/ 521 w 534"/>
                <a:gd name="T25" fmla="*/ 316 h 481"/>
                <a:gd name="T26" fmla="*/ 504 w 534"/>
                <a:gd name="T27" fmla="*/ 350 h 481"/>
                <a:gd name="T28" fmla="*/ 483 w 534"/>
                <a:gd name="T29" fmla="*/ 382 h 481"/>
                <a:gd name="T30" fmla="*/ 456 w 534"/>
                <a:gd name="T31" fmla="*/ 411 h 481"/>
                <a:gd name="T32" fmla="*/ 424 w 534"/>
                <a:gd name="T33" fmla="*/ 434 h 481"/>
                <a:gd name="T34" fmla="*/ 390 w 534"/>
                <a:gd name="T35" fmla="*/ 454 h 481"/>
                <a:gd name="T36" fmla="*/ 351 w 534"/>
                <a:gd name="T37" fmla="*/ 468 h 481"/>
                <a:gd name="T38" fmla="*/ 310 w 534"/>
                <a:gd name="T39" fmla="*/ 477 h 481"/>
                <a:gd name="T40" fmla="*/ 266 w 534"/>
                <a:gd name="T41" fmla="*/ 481 h 481"/>
                <a:gd name="T42" fmla="*/ 224 w 534"/>
                <a:gd name="T43" fmla="*/ 477 h 481"/>
                <a:gd name="T44" fmla="*/ 182 w 534"/>
                <a:gd name="T45" fmla="*/ 468 h 481"/>
                <a:gd name="T46" fmla="*/ 144 w 534"/>
                <a:gd name="T47" fmla="*/ 454 h 481"/>
                <a:gd name="T48" fmla="*/ 109 w 534"/>
                <a:gd name="T49" fmla="*/ 434 h 481"/>
                <a:gd name="T50" fmla="*/ 78 w 534"/>
                <a:gd name="T51" fmla="*/ 411 h 481"/>
                <a:gd name="T52" fmla="*/ 51 w 534"/>
                <a:gd name="T53" fmla="*/ 382 h 481"/>
                <a:gd name="T54" fmla="*/ 30 w 534"/>
                <a:gd name="T55" fmla="*/ 350 h 481"/>
                <a:gd name="T56" fmla="*/ 14 w 534"/>
                <a:gd name="T57" fmla="*/ 316 h 481"/>
                <a:gd name="T58" fmla="*/ 4 w 534"/>
                <a:gd name="T59" fmla="*/ 280 h 481"/>
                <a:gd name="T60" fmla="*/ 0 w 534"/>
                <a:gd name="T61" fmla="*/ 241 h 481"/>
                <a:gd name="T62" fmla="*/ 4 w 534"/>
                <a:gd name="T63" fmla="*/ 202 h 481"/>
                <a:gd name="T64" fmla="*/ 14 w 534"/>
                <a:gd name="T65" fmla="*/ 165 h 481"/>
                <a:gd name="T66" fmla="*/ 30 w 534"/>
                <a:gd name="T67" fmla="*/ 130 h 481"/>
                <a:gd name="T68" fmla="*/ 51 w 534"/>
                <a:gd name="T69" fmla="*/ 99 h 481"/>
                <a:gd name="T70" fmla="*/ 78 w 534"/>
                <a:gd name="T71" fmla="*/ 71 h 481"/>
                <a:gd name="T72" fmla="*/ 109 w 534"/>
                <a:gd name="T73" fmla="*/ 48 h 481"/>
                <a:gd name="T74" fmla="*/ 144 w 534"/>
                <a:gd name="T75" fmla="*/ 28 h 481"/>
                <a:gd name="T76" fmla="*/ 182 w 534"/>
                <a:gd name="T77" fmla="*/ 13 h 481"/>
                <a:gd name="T78" fmla="*/ 224 w 534"/>
                <a:gd name="T79" fmla="*/ 4 h 481"/>
                <a:gd name="T80" fmla="*/ 266 w 534"/>
                <a:gd name="T81"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1">
                  <a:moveTo>
                    <a:pt x="266" y="0"/>
                  </a:moveTo>
                  <a:lnTo>
                    <a:pt x="310" y="4"/>
                  </a:lnTo>
                  <a:lnTo>
                    <a:pt x="351" y="13"/>
                  </a:lnTo>
                  <a:lnTo>
                    <a:pt x="390" y="28"/>
                  </a:lnTo>
                  <a:lnTo>
                    <a:pt x="424" y="48"/>
                  </a:lnTo>
                  <a:lnTo>
                    <a:pt x="456" y="71"/>
                  </a:lnTo>
                  <a:lnTo>
                    <a:pt x="483" y="99"/>
                  </a:lnTo>
                  <a:lnTo>
                    <a:pt x="504" y="130"/>
                  </a:lnTo>
                  <a:lnTo>
                    <a:pt x="521" y="165"/>
                  </a:lnTo>
                  <a:lnTo>
                    <a:pt x="531" y="202"/>
                  </a:lnTo>
                  <a:lnTo>
                    <a:pt x="534" y="241"/>
                  </a:lnTo>
                  <a:lnTo>
                    <a:pt x="531" y="280"/>
                  </a:lnTo>
                  <a:lnTo>
                    <a:pt x="521" y="316"/>
                  </a:lnTo>
                  <a:lnTo>
                    <a:pt x="504" y="350"/>
                  </a:lnTo>
                  <a:lnTo>
                    <a:pt x="483" y="382"/>
                  </a:lnTo>
                  <a:lnTo>
                    <a:pt x="456" y="411"/>
                  </a:lnTo>
                  <a:lnTo>
                    <a:pt x="424" y="434"/>
                  </a:lnTo>
                  <a:lnTo>
                    <a:pt x="390" y="454"/>
                  </a:lnTo>
                  <a:lnTo>
                    <a:pt x="351" y="468"/>
                  </a:lnTo>
                  <a:lnTo>
                    <a:pt x="310" y="477"/>
                  </a:lnTo>
                  <a:lnTo>
                    <a:pt x="266" y="481"/>
                  </a:lnTo>
                  <a:lnTo>
                    <a:pt x="224" y="477"/>
                  </a:lnTo>
                  <a:lnTo>
                    <a:pt x="182" y="468"/>
                  </a:lnTo>
                  <a:lnTo>
                    <a:pt x="144" y="454"/>
                  </a:lnTo>
                  <a:lnTo>
                    <a:pt x="109" y="434"/>
                  </a:lnTo>
                  <a:lnTo>
                    <a:pt x="78" y="411"/>
                  </a:lnTo>
                  <a:lnTo>
                    <a:pt x="51" y="382"/>
                  </a:lnTo>
                  <a:lnTo>
                    <a:pt x="30" y="350"/>
                  </a:lnTo>
                  <a:lnTo>
                    <a:pt x="14" y="316"/>
                  </a:lnTo>
                  <a:lnTo>
                    <a:pt x="4" y="280"/>
                  </a:lnTo>
                  <a:lnTo>
                    <a:pt x="0" y="241"/>
                  </a:lnTo>
                  <a:lnTo>
                    <a:pt x="4" y="202"/>
                  </a:lnTo>
                  <a:lnTo>
                    <a:pt x="14" y="165"/>
                  </a:lnTo>
                  <a:lnTo>
                    <a:pt x="30" y="130"/>
                  </a:lnTo>
                  <a:lnTo>
                    <a:pt x="51" y="99"/>
                  </a:lnTo>
                  <a:lnTo>
                    <a:pt x="78" y="71"/>
                  </a:lnTo>
                  <a:lnTo>
                    <a:pt x="109" y="48"/>
                  </a:lnTo>
                  <a:lnTo>
                    <a:pt x="144" y="28"/>
                  </a:lnTo>
                  <a:lnTo>
                    <a:pt x="182" y="13"/>
                  </a:lnTo>
                  <a:lnTo>
                    <a:pt x="224" y="4"/>
                  </a:lnTo>
                  <a:lnTo>
                    <a:pt x="26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 name="Freeform 119">
              <a:extLst>
                <a:ext uri="{FF2B5EF4-FFF2-40B4-BE49-F238E27FC236}">
                  <a16:creationId xmlns:a16="http://schemas.microsoft.com/office/drawing/2014/main" id="{7EFFA0B1-5252-E204-FBC7-CEA17175068D}"/>
                </a:ext>
              </a:extLst>
            </p:cNvPr>
            <p:cNvSpPr>
              <a:spLocks/>
            </p:cNvSpPr>
            <p:nvPr/>
          </p:nvSpPr>
          <p:spPr bwMode="auto">
            <a:xfrm>
              <a:off x="-668338" y="3119438"/>
              <a:ext cx="104775" cy="109538"/>
            </a:xfrm>
            <a:custGeom>
              <a:avLst/>
              <a:gdLst>
                <a:gd name="T0" fmla="*/ 267 w 534"/>
                <a:gd name="T1" fmla="*/ 0 h 481"/>
                <a:gd name="T2" fmla="*/ 310 w 534"/>
                <a:gd name="T3" fmla="*/ 4 h 481"/>
                <a:gd name="T4" fmla="*/ 351 w 534"/>
                <a:gd name="T5" fmla="*/ 13 h 481"/>
                <a:gd name="T6" fmla="*/ 390 w 534"/>
                <a:gd name="T7" fmla="*/ 28 h 481"/>
                <a:gd name="T8" fmla="*/ 424 w 534"/>
                <a:gd name="T9" fmla="*/ 48 h 481"/>
                <a:gd name="T10" fmla="*/ 456 w 534"/>
                <a:gd name="T11" fmla="*/ 71 h 481"/>
                <a:gd name="T12" fmla="*/ 483 w 534"/>
                <a:gd name="T13" fmla="*/ 99 h 481"/>
                <a:gd name="T14" fmla="*/ 504 w 534"/>
                <a:gd name="T15" fmla="*/ 130 h 481"/>
                <a:gd name="T16" fmla="*/ 521 w 534"/>
                <a:gd name="T17" fmla="*/ 165 h 481"/>
                <a:gd name="T18" fmla="*/ 531 w 534"/>
                <a:gd name="T19" fmla="*/ 202 h 481"/>
                <a:gd name="T20" fmla="*/ 534 w 534"/>
                <a:gd name="T21" fmla="*/ 241 h 481"/>
                <a:gd name="T22" fmla="*/ 531 w 534"/>
                <a:gd name="T23" fmla="*/ 280 h 481"/>
                <a:gd name="T24" fmla="*/ 521 w 534"/>
                <a:gd name="T25" fmla="*/ 316 h 481"/>
                <a:gd name="T26" fmla="*/ 504 w 534"/>
                <a:gd name="T27" fmla="*/ 350 h 481"/>
                <a:gd name="T28" fmla="*/ 483 w 534"/>
                <a:gd name="T29" fmla="*/ 382 h 481"/>
                <a:gd name="T30" fmla="*/ 456 w 534"/>
                <a:gd name="T31" fmla="*/ 411 h 481"/>
                <a:gd name="T32" fmla="*/ 424 w 534"/>
                <a:gd name="T33" fmla="*/ 434 h 481"/>
                <a:gd name="T34" fmla="*/ 390 w 534"/>
                <a:gd name="T35" fmla="*/ 454 h 481"/>
                <a:gd name="T36" fmla="*/ 351 w 534"/>
                <a:gd name="T37" fmla="*/ 468 h 481"/>
                <a:gd name="T38" fmla="*/ 310 w 534"/>
                <a:gd name="T39" fmla="*/ 477 h 481"/>
                <a:gd name="T40" fmla="*/ 267 w 534"/>
                <a:gd name="T41" fmla="*/ 481 h 481"/>
                <a:gd name="T42" fmla="*/ 224 w 534"/>
                <a:gd name="T43" fmla="*/ 477 h 481"/>
                <a:gd name="T44" fmla="*/ 182 w 534"/>
                <a:gd name="T45" fmla="*/ 468 h 481"/>
                <a:gd name="T46" fmla="*/ 144 w 534"/>
                <a:gd name="T47" fmla="*/ 454 h 481"/>
                <a:gd name="T48" fmla="*/ 110 w 534"/>
                <a:gd name="T49" fmla="*/ 434 h 481"/>
                <a:gd name="T50" fmla="*/ 78 w 534"/>
                <a:gd name="T51" fmla="*/ 411 h 481"/>
                <a:gd name="T52" fmla="*/ 51 w 534"/>
                <a:gd name="T53" fmla="*/ 382 h 481"/>
                <a:gd name="T54" fmla="*/ 30 w 534"/>
                <a:gd name="T55" fmla="*/ 350 h 481"/>
                <a:gd name="T56" fmla="*/ 13 w 534"/>
                <a:gd name="T57" fmla="*/ 316 h 481"/>
                <a:gd name="T58" fmla="*/ 3 w 534"/>
                <a:gd name="T59" fmla="*/ 280 h 481"/>
                <a:gd name="T60" fmla="*/ 0 w 534"/>
                <a:gd name="T61" fmla="*/ 241 h 481"/>
                <a:gd name="T62" fmla="*/ 3 w 534"/>
                <a:gd name="T63" fmla="*/ 202 h 481"/>
                <a:gd name="T64" fmla="*/ 13 w 534"/>
                <a:gd name="T65" fmla="*/ 165 h 481"/>
                <a:gd name="T66" fmla="*/ 30 w 534"/>
                <a:gd name="T67" fmla="*/ 130 h 481"/>
                <a:gd name="T68" fmla="*/ 51 w 534"/>
                <a:gd name="T69" fmla="*/ 99 h 481"/>
                <a:gd name="T70" fmla="*/ 78 w 534"/>
                <a:gd name="T71" fmla="*/ 71 h 481"/>
                <a:gd name="T72" fmla="*/ 110 w 534"/>
                <a:gd name="T73" fmla="*/ 48 h 481"/>
                <a:gd name="T74" fmla="*/ 144 w 534"/>
                <a:gd name="T75" fmla="*/ 28 h 481"/>
                <a:gd name="T76" fmla="*/ 182 w 534"/>
                <a:gd name="T77" fmla="*/ 13 h 481"/>
                <a:gd name="T78" fmla="*/ 224 w 534"/>
                <a:gd name="T79" fmla="*/ 4 h 481"/>
                <a:gd name="T80" fmla="*/ 267 w 534"/>
                <a:gd name="T81"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1">
                  <a:moveTo>
                    <a:pt x="267" y="0"/>
                  </a:moveTo>
                  <a:lnTo>
                    <a:pt x="310" y="4"/>
                  </a:lnTo>
                  <a:lnTo>
                    <a:pt x="351" y="13"/>
                  </a:lnTo>
                  <a:lnTo>
                    <a:pt x="390" y="28"/>
                  </a:lnTo>
                  <a:lnTo>
                    <a:pt x="424" y="48"/>
                  </a:lnTo>
                  <a:lnTo>
                    <a:pt x="456" y="71"/>
                  </a:lnTo>
                  <a:lnTo>
                    <a:pt x="483" y="99"/>
                  </a:lnTo>
                  <a:lnTo>
                    <a:pt x="504" y="130"/>
                  </a:lnTo>
                  <a:lnTo>
                    <a:pt x="521" y="165"/>
                  </a:lnTo>
                  <a:lnTo>
                    <a:pt x="531" y="202"/>
                  </a:lnTo>
                  <a:lnTo>
                    <a:pt x="534" y="241"/>
                  </a:lnTo>
                  <a:lnTo>
                    <a:pt x="531" y="280"/>
                  </a:lnTo>
                  <a:lnTo>
                    <a:pt x="521" y="316"/>
                  </a:lnTo>
                  <a:lnTo>
                    <a:pt x="504" y="350"/>
                  </a:lnTo>
                  <a:lnTo>
                    <a:pt x="483" y="382"/>
                  </a:lnTo>
                  <a:lnTo>
                    <a:pt x="456" y="411"/>
                  </a:lnTo>
                  <a:lnTo>
                    <a:pt x="424" y="434"/>
                  </a:lnTo>
                  <a:lnTo>
                    <a:pt x="390" y="454"/>
                  </a:lnTo>
                  <a:lnTo>
                    <a:pt x="351" y="468"/>
                  </a:lnTo>
                  <a:lnTo>
                    <a:pt x="310" y="477"/>
                  </a:lnTo>
                  <a:lnTo>
                    <a:pt x="267" y="481"/>
                  </a:lnTo>
                  <a:lnTo>
                    <a:pt x="224" y="477"/>
                  </a:lnTo>
                  <a:lnTo>
                    <a:pt x="182" y="468"/>
                  </a:lnTo>
                  <a:lnTo>
                    <a:pt x="144" y="454"/>
                  </a:lnTo>
                  <a:lnTo>
                    <a:pt x="110" y="434"/>
                  </a:lnTo>
                  <a:lnTo>
                    <a:pt x="78" y="411"/>
                  </a:lnTo>
                  <a:lnTo>
                    <a:pt x="51" y="382"/>
                  </a:lnTo>
                  <a:lnTo>
                    <a:pt x="30" y="350"/>
                  </a:lnTo>
                  <a:lnTo>
                    <a:pt x="13" y="316"/>
                  </a:lnTo>
                  <a:lnTo>
                    <a:pt x="3" y="280"/>
                  </a:lnTo>
                  <a:lnTo>
                    <a:pt x="0" y="241"/>
                  </a:lnTo>
                  <a:lnTo>
                    <a:pt x="3" y="202"/>
                  </a:lnTo>
                  <a:lnTo>
                    <a:pt x="13" y="165"/>
                  </a:lnTo>
                  <a:lnTo>
                    <a:pt x="30" y="130"/>
                  </a:lnTo>
                  <a:lnTo>
                    <a:pt x="51" y="99"/>
                  </a:lnTo>
                  <a:lnTo>
                    <a:pt x="78" y="71"/>
                  </a:lnTo>
                  <a:lnTo>
                    <a:pt x="110" y="48"/>
                  </a:lnTo>
                  <a:lnTo>
                    <a:pt x="144" y="28"/>
                  </a:lnTo>
                  <a:lnTo>
                    <a:pt x="182" y="13"/>
                  </a:lnTo>
                  <a:lnTo>
                    <a:pt x="224" y="4"/>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 name="Freeform 120">
              <a:extLst>
                <a:ext uri="{FF2B5EF4-FFF2-40B4-BE49-F238E27FC236}">
                  <a16:creationId xmlns:a16="http://schemas.microsoft.com/office/drawing/2014/main" id="{FCE13CE6-6601-8101-57B6-AF79894B77E3}"/>
                </a:ext>
              </a:extLst>
            </p:cNvPr>
            <p:cNvSpPr>
              <a:spLocks/>
            </p:cNvSpPr>
            <p:nvPr/>
          </p:nvSpPr>
          <p:spPr bwMode="auto">
            <a:xfrm>
              <a:off x="-1077913" y="2700338"/>
              <a:ext cx="106362" cy="109538"/>
            </a:xfrm>
            <a:custGeom>
              <a:avLst/>
              <a:gdLst>
                <a:gd name="T0" fmla="*/ 266 w 534"/>
                <a:gd name="T1" fmla="*/ 0 h 480"/>
                <a:gd name="T2" fmla="*/ 310 w 534"/>
                <a:gd name="T3" fmla="*/ 3 h 480"/>
                <a:gd name="T4" fmla="*/ 351 w 534"/>
                <a:gd name="T5" fmla="*/ 12 h 480"/>
                <a:gd name="T6" fmla="*/ 390 w 534"/>
                <a:gd name="T7" fmla="*/ 28 h 480"/>
                <a:gd name="T8" fmla="*/ 424 w 534"/>
                <a:gd name="T9" fmla="*/ 47 h 480"/>
                <a:gd name="T10" fmla="*/ 456 w 534"/>
                <a:gd name="T11" fmla="*/ 71 h 480"/>
                <a:gd name="T12" fmla="*/ 483 w 534"/>
                <a:gd name="T13" fmla="*/ 99 h 480"/>
                <a:gd name="T14" fmla="*/ 504 w 534"/>
                <a:gd name="T15" fmla="*/ 130 h 480"/>
                <a:gd name="T16" fmla="*/ 521 w 534"/>
                <a:gd name="T17" fmla="*/ 165 h 480"/>
                <a:gd name="T18" fmla="*/ 531 w 534"/>
                <a:gd name="T19" fmla="*/ 201 h 480"/>
                <a:gd name="T20" fmla="*/ 534 w 534"/>
                <a:gd name="T21" fmla="*/ 241 h 480"/>
                <a:gd name="T22" fmla="*/ 531 w 534"/>
                <a:gd name="T23" fmla="*/ 280 h 480"/>
                <a:gd name="T24" fmla="*/ 521 w 534"/>
                <a:gd name="T25" fmla="*/ 316 h 480"/>
                <a:gd name="T26" fmla="*/ 504 w 534"/>
                <a:gd name="T27" fmla="*/ 351 h 480"/>
                <a:gd name="T28" fmla="*/ 483 w 534"/>
                <a:gd name="T29" fmla="*/ 382 h 480"/>
                <a:gd name="T30" fmla="*/ 456 w 534"/>
                <a:gd name="T31" fmla="*/ 411 h 480"/>
                <a:gd name="T32" fmla="*/ 424 w 534"/>
                <a:gd name="T33" fmla="*/ 434 h 480"/>
                <a:gd name="T34" fmla="*/ 390 w 534"/>
                <a:gd name="T35" fmla="*/ 454 h 480"/>
                <a:gd name="T36" fmla="*/ 351 w 534"/>
                <a:gd name="T37" fmla="*/ 468 h 480"/>
                <a:gd name="T38" fmla="*/ 310 w 534"/>
                <a:gd name="T39" fmla="*/ 477 h 480"/>
                <a:gd name="T40" fmla="*/ 266 w 534"/>
                <a:gd name="T41" fmla="*/ 480 h 480"/>
                <a:gd name="T42" fmla="*/ 224 w 534"/>
                <a:gd name="T43" fmla="*/ 477 h 480"/>
                <a:gd name="T44" fmla="*/ 182 w 534"/>
                <a:gd name="T45" fmla="*/ 468 h 480"/>
                <a:gd name="T46" fmla="*/ 144 w 534"/>
                <a:gd name="T47" fmla="*/ 454 h 480"/>
                <a:gd name="T48" fmla="*/ 109 w 534"/>
                <a:gd name="T49" fmla="*/ 434 h 480"/>
                <a:gd name="T50" fmla="*/ 78 w 534"/>
                <a:gd name="T51" fmla="*/ 411 h 480"/>
                <a:gd name="T52" fmla="*/ 51 w 534"/>
                <a:gd name="T53" fmla="*/ 382 h 480"/>
                <a:gd name="T54" fmla="*/ 29 w 534"/>
                <a:gd name="T55" fmla="*/ 351 h 480"/>
                <a:gd name="T56" fmla="*/ 13 w 534"/>
                <a:gd name="T57" fmla="*/ 316 h 480"/>
                <a:gd name="T58" fmla="*/ 3 w 534"/>
                <a:gd name="T59" fmla="*/ 280 h 480"/>
                <a:gd name="T60" fmla="*/ 0 w 534"/>
                <a:gd name="T61" fmla="*/ 241 h 480"/>
                <a:gd name="T62" fmla="*/ 3 w 534"/>
                <a:gd name="T63" fmla="*/ 201 h 480"/>
                <a:gd name="T64" fmla="*/ 13 w 534"/>
                <a:gd name="T65" fmla="*/ 165 h 480"/>
                <a:gd name="T66" fmla="*/ 29 w 534"/>
                <a:gd name="T67" fmla="*/ 130 h 480"/>
                <a:gd name="T68" fmla="*/ 51 w 534"/>
                <a:gd name="T69" fmla="*/ 99 h 480"/>
                <a:gd name="T70" fmla="*/ 78 w 534"/>
                <a:gd name="T71" fmla="*/ 71 h 480"/>
                <a:gd name="T72" fmla="*/ 109 w 534"/>
                <a:gd name="T73" fmla="*/ 47 h 480"/>
                <a:gd name="T74" fmla="*/ 144 w 534"/>
                <a:gd name="T75" fmla="*/ 28 h 480"/>
                <a:gd name="T76" fmla="*/ 182 w 534"/>
                <a:gd name="T77" fmla="*/ 12 h 480"/>
                <a:gd name="T78" fmla="*/ 224 w 534"/>
                <a:gd name="T79" fmla="*/ 3 h 480"/>
                <a:gd name="T80" fmla="*/ 266 w 534"/>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0">
                  <a:moveTo>
                    <a:pt x="266" y="0"/>
                  </a:moveTo>
                  <a:lnTo>
                    <a:pt x="310" y="3"/>
                  </a:lnTo>
                  <a:lnTo>
                    <a:pt x="351" y="12"/>
                  </a:lnTo>
                  <a:lnTo>
                    <a:pt x="390" y="28"/>
                  </a:lnTo>
                  <a:lnTo>
                    <a:pt x="424" y="47"/>
                  </a:lnTo>
                  <a:lnTo>
                    <a:pt x="456" y="71"/>
                  </a:lnTo>
                  <a:lnTo>
                    <a:pt x="483" y="99"/>
                  </a:lnTo>
                  <a:lnTo>
                    <a:pt x="504" y="130"/>
                  </a:lnTo>
                  <a:lnTo>
                    <a:pt x="521" y="165"/>
                  </a:lnTo>
                  <a:lnTo>
                    <a:pt x="531" y="201"/>
                  </a:lnTo>
                  <a:lnTo>
                    <a:pt x="534" y="241"/>
                  </a:lnTo>
                  <a:lnTo>
                    <a:pt x="531" y="280"/>
                  </a:lnTo>
                  <a:lnTo>
                    <a:pt x="521" y="316"/>
                  </a:lnTo>
                  <a:lnTo>
                    <a:pt x="504" y="351"/>
                  </a:lnTo>
                  <a:lnTo>
                    <a:pt x="483" y="382"/>
                  </a:lnTo>
                  <a:lnTo>
                    <a:pt x="456" y="411"/>
                  </a:lnTo>
                  <a:lnTo>
                    <a:pt x="424" y="434"/>
                  </a:lnTo>
                  <a:lnTo>
                    <a:pt x="390" y="454"/>
                  </a:lnTo>
                  <a:lnTo>
                    <a:pt x="351" y="468"/>
                  </a:lnTo>
                  <a:lnTo>
                    <a:pt x="310" y="477"/>
                  </a:lnTo>
                  <a:lnTo>
                    <a:pt x="266" y="480"/>
                  </a:lnTo>
                  <a:lnTo>
                    <a:pt x="224" y="477"/>
                  </a:lnTo>
                  <a:lnTo>
                    <a:pt x="182" y="468"/>
                  </a:lnTo>
                  <a:lnTo>
                    <a:pt x="144" y="454"/>
                  </a:lnTo>
                  <a:lnTo>
                    <a:pt x="109" y="434"/>
                  </a:lnTo>
                  <a:lnTo>
                    <a:pt x="78" y="411"/>
                  </a:lnTo>
                  <a:lnTo>
                    <a:pt x="51" y="382"/>
                  </a:lnTo>
                  <a:lnTo>
                    <a:pt x="29" y="351"/>
                  </a:lnTo>
                  <a:lnTo>
                    <a:pt x="13" y="316"/>
                  </a:lnTo>
                  <a:lnTo>
                    <a:pt x="3" y="280"/>
                  </a:lnTo>
                  <a:lnTo>
                    <a:pt x="0" y="241"/>
                  </a:lnTo>
                  <a:lnTo>
                    <a:pt x="3" y="201"/>
                  </a:lnTo>
                  <a:lnTo>
                    <a:pt x="13" y="165"/>
                  </a:lnTo>
                  <a:lnTo>
                    <a:pt x="29" y="130"/>
                  </a:lnTo>
                  <a:lnTo>
                    <a:pt x="51" y="99"/>
                  </a:lnTo>
                  <a:lnTo>
                    <a:pt x="78" y="71"/>
                  </a:lnTo>
                  <a:lnTo>
                    <a:pt x="109" y="47"/>
                  </a:lnTo>
                  <a:lnTo>
                    <a:pt x="144" y="28"/>
                  </a:lnTo>
                  <a:lnTo>
                    <a:pt x="182" y="12"/>
                  </a:lnTo>
                  <a:lnTo>
                    <a:pt x="224" y="3"/>
                  </a:lnTo>
                  <a:lnTo>
                    <a:pt x="26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76" name="Group 1">
            <a:extLst>
              <a:ext uri="{FF2B5EF4-FFF2-40B4-BE49-F238E27FC236}">
                <a16:creationId xmlns:a16="http://schemas.microsoft.com/office/drawing/2014/main" id="{B21B8742-97C0-969D-243B-DF8BBD4E17DD}"/>
              </a:ext>
            </a:extLst>
          </p:cNvPr>
          <p:cNvGrpSpPr/>
          <p:nvPr/>
        </p:nvGrpSpPr>
        <p:grpSpPr>
          <a:xfrm>
            <a:off x="4035739" y="1439595"/>
            <a:ext cx="4002306" cy="4006927"/>
            <a:chOff x="4387458" y="1716091"/>
            <a:chExt cx="3413910" cy="3417852"/>
          </a:xfrm>
          <a:effectLst>
            <a:innerShdw blurRad="63500" dist="50800" dir="2700000">
              <a:prstClr val="black">
                <a:alpha val="50000"/>
              </a:prstClr>
            </a:innerShdw>
          </a:effectLst>
        </p:grpSpPr>
        <p:grpSp>
          <p:nvGrpSpPr>
            <p:cNvPr id="79" name="Group 282">
              <a:extLst>
                <a:ext uri="{FF2B5EF4-FFF2-40B4-BE49-F238E27FC236}">
                  <a16:creationId xmlns:a16="http://schemas.microsoft.com/office/drawing/2014/main" id="{B49FB69C-9889-3AA6-EEF4-450934567F3E}"/>
                </a:ext>
              </a:extLst>
            </p:cNvPr>
            <p:cNvGrpSpPr/>
            <p:nvPr/>
          </p:nvGrpSpPr>
          <p:grpSpPr>
            <a:xfrm>
              <a:off x="4387458" y="1716091"/>
              <a:ext cx="3413910" cy="3417852"/>
              <a:chOff x="4387458" y="1722047"/>
              <a:chExt cx="3413910" cy="3413908"/>
            </a:xfrm>
            <a:effectLst>
              <a:outerShdw blurRad="292100" sx="108000" sy="108000" algn="ctr" rotWithShape="0">
                <a:prstClr val="black">
                  <a:alpha val="40000"/>
                </a:prstClr>
              </a:outerShdw>
            </a:effectLst>
          </p:grpSpPr>
          <p:sp>
            <p:nvSpPr>
              <p:cNvPr id="151" name="Freeform 64">
                <a:extLst>
                  <a:ext uri="{FF2B5EF4-FFF2-40B4-BE49-F238E27FC236}">
                    <a16:creationId xmlns:a16="http://schemas.microsoft.com/office/drawing/2014/main" id="{40AD698E-C4FA-D356-F57E-23F638838CFE}"/>
                  </a:ext>
                </a:extLst>
              </p:cNvPr>
              <p:cNvSpPr>
                <a:spLocks/>
              </p:cNvSpPr>
              <p:nvPr/>
            </p:nvSpPr>
            <p:spPr bwMode="auto">
              <a:xfrm>
                <a:off x="6094937" y="1722047"/>
                <a:ext cx="859497" cy="842747"/>
              </a:xfrm>
              <a:custGeom>
                <a:avLst/>
                <a:gdLst>
                  <a:gd name="T0" fmla="*/ 0 w 1642"/>
                  <a:gd name="T1" fmla="*/ 0 h 1610"/>
                  <a:gd name="T2" fmla="*/ 198 w 1642"/>
                  <a:gd name="T3" fmla="*/ 6 h 1610"/>
                  <a:gd name="T4" fmla="*/ 392 w 1642"/>
                  <a:gd name="T5" fmla="*/ 22 h 1610"/>
                  <a:gd name="T6" fmla="*/ 584 w 1642"/>
                  <a:gd name="T7" fmla="*/ 51 h 1610"/>
                  <a:gd name="T8" fmla="*/ 772 w 1642"/>
                  <a:gd name="T9" fmla="*/ 91 h 1610"/>
                  <a:gd name="T10" fmla="*/ 955 w 1642"/>
                  <a:gd name="T11" fmla="*/ 142 h 1610"/>
                  <a:gd name="T12" fmla="*/ 1134 w 1642"/>
                  <a:gd name="T13" fmla="*/ 202 h 1610"/>
                  <a:gd name="T14" fmla="*/ 1310 w 1642"/>
                  <a:gd name="T15" fmla="*/ 273 h 1610"/>
                  <a:gd name="T16" fmla="*/ 1478 w 1642"/>
                  <a:gd name="T17" fmla="*/ 352 h 1610"/>
                  <a:gd name="T18" fmla="*/ 1642 w 1642"/>
                  <a:gd name="T19" fmla="*/ 441 h 1610"/>
                  <a:gd name="T20" fmla="*/ 961 w 1642"/>
                  <a:gd name="T21" fmla="*/ 1610 h 1610"/>
                  <a:gd name="T22" fmla="*/ 837 w 1642"/>
                  <a:gd name="T23" fmla="*/ 1543 h 1610"/>
                  <a:gd name="T24" fmla="*/ 708 w 1642"/>
                  <a:gd name="T25" fmla="*/ 1486 h 1610"/>
                  <a:gd name="T26" fmla="*/ 574 w 1642"/>
                  <a:gd name="T27" fmla="*/ 1438 h 1610"/>
                  <a:gd name="T28" fmla="*/ 437 w 1642"/>
                  <a:gd name="T29" fmla="*/ 1400 h 1610"/>
                  <a:gd name="T30" fmla="*/ 295 w 1642"/>
                  <a:gd name="T31" fmla="*/ 1373 h 1610"/>
                  <a:gd name="T32" fmla="*/ 148 w 1642"/>
                  <a:gd name="T33" fmla="*/ 1355 h 1610"/>
                  <a:gd name="T34" fmla="*/ 0 w 1642"/>
                  <a:gd name="T35" fmla="*/ 1349 h 1610"/>
                  <a:gd name="T36" fmla="*/ 0 w 1642"/>
                  <a:gd name="T37" fmla="*/ 0 h 16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42" h="1610">
                    <a:moveTo>
                      <a:pt x="0" y="0"/>
                    </a:moveTo>
                    <a:lnTo>
                      <a:pt x="198" y="6"/>
                    </a:lnTo>
                    <a:lnTo>
                      <a:pt x="392" y="22"/>
                    </a:lnTo>
                    <a:lnTo>
                      <a:pt x="584" y="51"/>
                    </a:lnTo>
                    <a:lnTo>
                      <a:pt x="772" y="91"/>
                    </a:lnTo>
                    <a:lnTo>
                      <a:pt x="955" y="142"/>
                    </a:lnTo>
                    <a:lnTo>
                      <a:pt x="1134" y="202"/>
                    </a:lnTo>
                    <a:lnTo>
                      <a:pt x="1310" y="273"/>
                    </a:lnTo>
                    <a:lnTo>
                      <a:pt x="1478" y="352"/>
                    </a:lnTo>
                    <a:lnTo>
                      <a:pt x="1642" y="441"/>
                    </a:lnTo>
                    <a:lnTo>
                      <a:pt x="961" y="1610"/>
                    </a:lnTo>
                    <a:lnTo>
                      <a:pt x="837" y="1543"/>
                    </a:lnTo>
                    <a:lnTo>
                      <a:pt x="708" y="1486"/>
                    </a:lnTo>
                    <a:lnTo>
                      <a:pt x="574" y="1438"/>
                    </a:lnTo>
                    <a:lnTo>
                      <a:pt x="437" y="1400"/>
                    </a:lnTo>
                    <a:lnTo>
                      <a:pt x="295" y="1373"/>
                    </a:lnTo>
                    <a:lnTo>
                      <a:pt x="148" y="1355"/>
                    </a:lnTo>
                    <a:lnTo>
                      <a:pt x="0" y="1349"/>
                    </a:lnTo>
                    <a:lnTo>
                      <a:pt x="0" y="0"/>
                    </a:lnTo>
                    <a:close/>
                  </a:path>
                </a:pathLst>
              </a:custGeom>
              <a:gradFill>
                <a:gsLst>
                  <a:gs pos="86000">
                    <a:schemeClr val="bg1">
                      <a:lumMod val="85000"/>
                    </a:schemeClr>
                  </a:gs>
                  <a:gs pos="20000">
                    <a:schemeClr val="bg1">
                      <a:lumMod val="95000"/>
                    </a:schemeClr>
                  </a:gs>
                </a:gsLst>
                <a:lin ang="10800000" scaled="1"/>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2" name="Freeform 65">
                <a:extLst>
                  <a:ext uri="{FF2B5EF4-FFF2-40B4-BE49-F238E27FC236}">
                    <a16:creationId xmlns:a16="http://schemas.microsoft.com/office/drawing/2014/main" id="{E07DD28D-EE28-2120-7A6B-968B8BB147CA}"/>
                  </a:ext>
                </a:extLst>
              </p:cNvPr>
              <p:cNvSpPr>
                <a:spLocks/>
              </p:cNvSpPr>
              <p:nvPr/>
            </p:nvSpPr>
            <p:spPr bwMode="auto">
              <a:xfrm>
                <a:off x="4387458" y="2589918"/>
                <a:ext cx="836466" cy="838559"/>
              </a:xfrm>
              <a:custGeom>
                <a:avLst/>
                <a:gdLst>
                  <a:gd name="T0" fmla="*/ 421 w 1598"/>
                  <a:gd name="T1" fmla="*/ 0 h 1602"/>
                  <a:gd name="T2" fmla="*/ 1598 w 1598"/>
                  <a:gd name="T3" fmla="*/ 662 h 1602"/>
                  <a:gd name="T4" fmla="*/ 1535 w 1598"/>
                  <a:gd name="T5" fmla="*/ 785 h 1602"/>
                  <a:gd name="T6" fmla="*/ 1480 w 1598"/>
                  <a:gd name="T7" fmla="*/ 912 h 1602"/>
                  <a:gd name="T8" fmla="*/ 1434 w 1598"/>
                  <a:gd name="T9" fmla="*/ 1042 h 1602"/>
                  <a:gd name="T10" fmla="*/ 1399 w 1598"/>
                  <a:gd name="T11" fmla="*/ 1177 h 1602"/>
                  <a:gd name="T12" fmla="*/ 1373 w 1598"/>
                  <a:gd name="T13" fmla="*/ 1315 h 1602"/>
                  <a:gd name="T14" fmla="*/ 1355 w 1598"/>
                  <a:gd name="T15" fmla="*/ 1458 h 1602"/>
                  <a:gd name="T16" fmla="*/ 1351 w 1598"/>
                  <a:gd name="T17" fmla="*/ 1602 h 1602"/>
                  <a:gd name="T18" fmla="*/ 0 w 1598"/>
                  <a:gd name="T19" fmla="*/ 1602 h 1602"/>
                  <a:gd name="T20" fmla="*/ 6 w 1598"/>
                  <a:gd name="T21" fmla="*/ 1410 h 1602"/>
                  <a:gd name="T22" fmla="*/ 22 w 1598"/>
                  <a:gd name="T23" fmla="*/ 1220 h 1602"/>
                  <a:gd name="T24" fmla="*/ 49 w 1598"/>
                  <a:gd name="T25" fmla="*/ 1032 h 1602"/>
                  <a:gd name="T26" fmla="*/ 87 w 1598"/>
                  <a:gd name="T27" fmla="*/ 850 h 1602"/>
                  <a:gd name="T28" fmla="*/ 135 w 1598"/>
                  <a:gd name="T29" fmla="*/ 670 h 1602"/>
                  <a:gd name="T30" fmla="*/ 192 w 1598"/>
                  <a:gd name="T31" fmla="*/ 496 h 1602"/>
                  <a:gd name="T32" fmla="*/ 259 w 1598"/>
                  <a:gd name="T33" fmla="*/ 326 h 1602"/>
                  <a:gd name="T34" fmla="*/ 336 w 1598"/>
                  <a:gd name="T35" fmla="*/ 160 h 1602"/>
                  <a:gd name="T36" fmla="*/ 421 w 1598"/>
                  <a:gd name="T37" fmla="*/ 0 h 1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98" h="1602">
                    <a:moveTo>
                      <a:pt x="421" y="0"/>
                    </a:moveTo>
                    <a:lnTo>
                      <a:pt x="1598" y="662"/>
                    </a:lnTo>
                    <a:lnTo>
                      <a:pt x="1535" y="785"/>
                    </a:lnTo>
                    <a:lnTo>
                      <a:pt x="1480" y="912"/>
                    </a:lnTo>
                    <a:lnTo>
                      <a:pt x="1434" y="1042"/>
                    </a:lnTo>
                    <a:lnTo>
                      <a:pt x="1399" y="1177"/>
                    </a:lnTo>
                    <a:lnTo>
                      <a:pt x="1373" y="1315"/>
                    </a:lnTo>
                    <a:lnTo>
                      <a:pt x="1355" y="1458"/>
                    </a:lnTo>
                    <a:lnTo>
                      <a:pt x="1351" y="1602"/>
                    </a:lnTo>
                    <a:lnTo>
                      <a:pt x="0" y="1602"/>
                    </a:lnTo>
                    <a:lnTo>
                      <a:pt x="6" y="1410"/>
                    </a:lnTo>
                    <a:lnTo>
                      <a:pt x="22" y="1220"/>
                    </a:lnTo>
                    <a:lnTo>
                      <a:pt x="49" y="1032"/>
                    </a:lnTo>
                    <a:lnTo>
                      <a:pt x="87" y="850"/>
                    </a:lnTo>
                    <a:lnTo>
                      <a:pt x="135" y="670"/>
                    </a:lnTo>
                    <a:lnTo>
                      <a:pt x="192" y="496"/>
                    </a:lnTo>
                    <a:lnTo>
                      <a:pt x="259" y="326"/>
                    </a:lnTo>
                    <a:lnTo>
                      <a:pt x="336" y="160"/>
                    </a:lnTo>
                    <a:lnTo>
                      <a:pt x="421" y="0"/>
                    </a:lnTo>
                    <a:close/>
                  </a:path>
                </a:pathLst>
              </a:custGeom>
              <a:gradFill>
                <a:gsLst>
                  <a:gs pos="100000">
                    <a:schemeClr val="bg1">
                      <a:lumMod val="85000"/>
                    </a:schemeClr>
                  </a:gs>
                  <a:gs pos="60000">
                    <a:schemeClr val="bg1">
                      <a:lumMod val="95000"/>
                    </a:schemeClr>
                  </a:gs>
                </a:gsLst>
                <a:lin ang="5400000" scaled="1"/>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3" name="Freeform 66">
                <a:extLst>
                  <a:ext uri="{FF2B5EF4-FFF2-40B4-BE49-F238E27FC236}">
                    <a16:creationId xmlns:a16="http://schemas.microsoft.com/office/drawing/2014/main" id="{19BE960D-F088-C7D5-6530-82E7ECA851F4}"/>
                  </a:ext>
                </a:extLst>
              </p:cNvPr>
              <p:cNvSpPr>
                <a:spLocks/>
              </p:cNvSpPr>
              <p:nvPr/>
            </p:nvSpPr>
            <p:spPr bwMode="auto">
              <a:xfrm>
                <a:off x="4608352" y="1947128"/>
                <a:ext cx="989312" cy="989311"/>
              </a:xfrm>
              <a:custGeom>
                <a:avLst/>
                <a:gdLst>
                  <a:gd name="T0" fmla="*/ 1223 w 1891"/>
                  <a:gd name="T1" fmla="*/ 0 h 1891"/>
                  <a:gd name="T2" fmla="*/ 1891 w 1891"/>
                  <a:gd name="T3" fmla="*/ 1173 h 1891"/>
                  <a:gd name="T4" fmla="*/ 1767 w 1891"/>
                  <a:gd name="T5" fmla="*/ 1250 h 1891"/>
                  <a:gd name="T6" fmla="*/ 1650 w 1891"/>
                  <a:gd name="T7" fmla="*/ 1337 h 1891"/>
                  <a:gd name="T8" fmla="*/ 1539 w 1891"/>
                  <a:gd name="T9" fmla="*/ 1432 h 1891"/>
                  <a:gd name="T10" fmla="*/ 1435 w 1891"/>
                  <a:gd name="T11" fmla="*/ 1537 h 1891"/>
                  <a:gd name="T12" fmla="*/ 1340 w 1891"/>
                  <a:gd name="T13" fmla="*/ 1648 h 1891"/>
                  <a:gd name="T14" fmla="*/ 1255 w 1891"/>
                  <a:gd name="T15" fmla="*/ 1767 h 1891"/>
                  <a:gd name="T16" fmla="*/ 1177 w 1891"/>
                  <a:gd name="T17" fmla="*/ 1891 h 1891"/>
                  <a:gd name="T18" fmla="*/ 0 w 1891"/>
                  <a:gd name="T19" fmla="*/ 1229 h 1891"/>
                  <a:gd name="T20" fmla="*/ 91 w 1891"/>
                  <a:gd name="T21" fmla="*/ 1076 h 1891"/>
                  <a:gd name="T22" fmla="*/ 188 w 1891"/>
                  <a:gd name="T23" fmla="*/ 932 h 1891"/>
                  <a:gd name="T24" fmla="*/ 295 w 1891"/>
                  <a:gd name="T25" fmla="*/ 791 h 1891"/>
                  <a:gd name="T26" fmla="*/ 408 w 1891"/>
                  <a:gd name="T27" fmla="*/ 659 h 1891"/>
                  <a:gd name="T28" fmla="*/ 529 w 1891"/>
                  <a:gd name="T29" fmla="*/ 532 h 1891"/>
                  <a:gd name="T30" fmla="*/ 655 w 1891"/>
                  <a:gd name="T31" fmla="*/ 412 h 1891"/>
                  <a:gd name="T32" fmla="*/ 788 w 1891"/>
                  <a:gd name="T33" fmla="*/ 297 h 1891"/>
                  <a:gd name="T34" fmla="*/ 926 w 1891"/>
                  <a:gd name="T35" fmla="*/ 190 h 1891"/>
                  <a:gd name="T36" fmla="*/ 1073 w 1891"/>
                  <a:gd name="T37" fmla="*/ 91 h 1891"/>
                  <a:gd name="T38" fmla="*/ 1223 w 1891"/>
                  <a:gd name="T39" fmla="*/ 0 h 18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91" h="1891">
                    <a:moveTo>
                      <a:pt x="1223" y="0"/>
                    </a:moveTo>
                    <a:lnTo>
                      <a:pt x="1891" y="1173"/>
                    </a:lnTo>
                    <a:lnTo>
                      <a:pt x="1767" y="1250"/>
                    </a:lnTo>
                    <a:lnTo>
                      <a:pt x="1650" y="1337"/>
                    </a:lnTo>
                    <a:lnTo>
                      <a:pt x="1539" y="1432"/>
                    </a:lnTo>
                    <a:lnTo>
                      <a:pt x="1435" y="1537"/>
                    </a:lnTo>
                    <a:lnTo>
                      <a:pt x="1340" y="1648"/>
                    </a:lnTo>
                    <a:lnTo>
                      <a:pt x="1255" y="1767"/>
                    </a:lnTo>
                    <a:lnTo>
                      <a:pt x="1177" y="1891"/>
                    </a:lnTo>
                    <a:lnTo>
                      <a:pt x="0" y="1229"/>
                    </a:lnTo>
                    <a:lnTo>
                      <a:pt x="91" y="1076"/>
                    </a:lnTo>
                    <a:lnTo>
                      <a:pt x="188" y="932"/>
                    </a:lnTo>
                    <a:lnTo>
                      <a:pt x="295" y="791"/>
                    </a:lnTo>
                    <a:lnTo>
                      <a:pt x="408" y="659"/>
                    </a:lnTo>
                    <a:lnTo>
                      <a:pt x="529" y="532"/>
                    </a:lnTo>
                    <a:lnTo>
                      <a:pt x="655" y="412"/>
                    </a:lnTo>
                    <a:lnTo>
                      <a:pt x="788" y="297"/>
                    </a:lnTo>
                    <a:lnTo>
                      <a:pt x="926" y="190"/>
                    </a:lnTo>
                    <a:lnTo>
                      <a:pt x="1073" y="91"/>
                    </a:lnTo>
                    <a:lnTo>
                      <a:pt x="1223" y="0"/>
                    </a:lnTo>
                    <a:close/>
                  </a:path>
                </a:pathLst>
              </a:custGeom>
              <a:gradFill>
                <a:gsLst>
                  <a:gs pos="86000">
                    <a:schemeClr val="bg1">
                      <a:lumMod val="85000"/>
                    </a:schemeClr>
                  </a:gs>
                  <a:gs pos="17000">
                    <a:schemeClr val="bg1">
                      <a:lumMod val="95000"/>
                    </a:schemeClr>
                  </a:gs>
                </a:gsLst>
                <a:lin ang="10800000" scaled="1"/>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4" name="Freeform 67">
                <a:extLst>
                  <a:ext uri="{FF2B5EF4-FFF2-40B4-BE49-F238E27FC236}">
                    <a16:creationId xmlns:a16="http://schemas.microsoft.com/office/drawing/2014/main" id="{8D9955E5-A6AB-7016-179D-023435E146AB}"/>
                  </a:ext>
                </a:extLst>
              </p:cNvPr>
              <p:cNvSpPr>
                <a:spLocks/>
              </p:cNvSpPr>
              <p:nvPr/>
            </p:nvSpPr>
            <p:spPr bwMode="auto">
              <a:xfrm>
                <a:off x="4387458" y="3428477"/>
                <a:ext cx="836466" cy="839606"/>
              </a:xfrm>
              <a:custGeom>
                <a:avLst/>
                <a:gdLst>
                  <a:gd name="T0" fmla="*/ 0 w 1598"/>
                  <a:gd name="T1" fmla="*/ 0 h 1604"/>
                  <a:gd name="T2" fmla="*/ 1351 w 1598"/>
                  <a:gd name="T3" fmla="*/ 0 h 1604"/>
                  <a:gd name="T4" fmla="*/ 1355 w 1598"/>
                  <a:gd name="T5" fmla="*/ 146 h 1604"/>
                  <a:gd name="T6" fmla="*/ 1373 w 1598"/>
                  <a:gd name="T7" fmla="*/ 289 h 1604"/>
                  <a:gd name="T8" fmla="*/ 1399 w 1598"/>
                  <a:gd name="T9" fmla="*/ 427 h 1604"/>
                  <a:gd name="T10" fmla="*/ 1434 w 1598"/>
                  <a:gd name="T11" fmla="*/ 562 h 1604"/>
                  <a:gd name="T12" fmla="*/ 1480 w 1598"/>
                  <a:gd name="T13" fmla="*/ 692 h 1604"/>
                  <a:gd name="T14" fmla="*/ 1535 w 1598"/>
                  <a:gd name="T15" fmla="*/ 819 h 1604"/>
                  <a:gd name="T16" fmla="*/ 1598 w 1598"/>
                  <a:gd name="T17" fmla="*/ 940 h 1604"/>
                  <a:gd name="T18" fmla="*/ 421 w 1598"/>
                  <a:gd name="T19" fmla="*/ 1604 h 1604"/>
                  <a:gd name="T20" fmla="*/ 336 w 1598"/>
                  <a:gd name="T21" fmla="*/ 1444 h 1604"/>
                  <a:gd name="T22" fmla="*/ 261 w 1598"/>
                  <a:gd name="T23" fmla="*/ 1280 h 1604"/>
                  <a:gd name="T24" fmla="*/ 194 w 1598"/>
                  <a:gd name="T25" fmla="*/ 1108 h 1604"/>
                  <a:gd name="T26" fmla="*/ 135 w 1598"/>
                  <a:gd name="T27" fmla="*/ 934 h 1604"/>
                  <a:gd name="T28" fmla="*/ 87 w 1598"/>
                  <a:gd name="T29" fmla="*/ 754 h 1604"/>
                  <a:gd name="T30" fmla="*/ 49 w 1598"/>
                  <a:gd name="T31" fmla="*/ 570 h 1604"/>
                  <a:gd name="T32" fmla="*/ 22 w 1598"/>
                  <a:gd name="T33" fmla="*/ 384 h 1604"/>
                  <a:gd name="T34" fmla="*/ 6 w 1598"/>
                  <a:gd name="T35" fmla="*/ 194 h 1604"/>
                  <a:gd name="T36" fmla="*/ 0 w 1598"/>
                  <a:gd name="T37" fmla="*/ 0 h 16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98" h="1604">
                    <a:moveTo>
                      <a:pt x="0" y="0"/>
                    </a:moveTo>
                    <a:lnTo>
                      <a:pt x="1351" y="0"/>
                    </a:lnTo>
                    <a:lnTo>
                      <a:pt x="1355" y="146"/>
                    </a:lnTo>
                    <a:lnTo>
                      <a:pt x="1373" y="289"/>
                    </a:lnTo>
                    <a:lnTo>
                      <a:pt x="1399" y="427"/>
                    </a:lnTo>
                    <a:lnTo>
                      <a:pt x="1434" y="562"/>
                    </a:lnTo>
                    <a:lnTo>
                      <a:pt x="1480" y="692"/>
                    </a:lnTo>
                    <a:lnTo>
                      <a:pt x="1535" y="819"/>
                    </a:lnTo>
                    <a:lnTo>
                      <a:pt x="1598" y="940"/>
                    </a:lnTo>
                    <a:lnTo>
                      <a:pt x="421" y="1604"/>
                    </a:lnTo>
                    <a:lnTo>
                      <a:pt x="336" y="1444"/>
                    </a:lnTo>
                    <a:lnTo>
                      <a:pt x="261" y="1280"/>
                    </a:lnTo>
                    <a:lnTo>
                      <a:pt x="194" y="1108"/>
                    </a:lnTo>
                    <a:lnTo>
                      <a:pt x="135" y="934"/>
                    </a:lnTo>
                    <a:lnTo>
                      <a:pt x="87" y="754"/>
                    </a:lnTo>
                    <a:lnTo>
                      <a:pt x="49" y="570"/>
                    </a:lnTo>
                    <a:lnTo>
                      <a:pt x="22" y="384"/>
                    </a:lnTo>
                    <a:lnTo>
                      <a:pt x="6" y="194"/>
                    </a:lnTo>
                    <a:lnTo>
                      <a:pt x="0" y="0"/>
                    </a:lnTo>
                    <a:close/>
                  </a:path>
                </a:pathLst>
              </a:custGeom>
              <a:gradFill>
                <a:gsLst>
                  <a:gs pos="49000">
                    <a:schemeClr val="bg1">
                      <a:lumMod val="85000"/>
                    </a:schemeClr>
                  </a:gs>
                  <a:gs pos="29000">
                    <a:schemeClr val="bg1">
                      <a:lumMod val="95000"/>
                    </a:schemeClr>
                  </a:gs>
                </a:gsLst>
                <a:lin ang="3960000" scaled="0"/>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5" name="Freeform 68">
                <a:extLst>
                  <a:ext uri="{FF2B5EF4-FFF2-40B4-BE49-F238E27FC236}">
                    <a16:creationId xmlns:a16="http://schemas.microsoft.com/office/drawing/2014/main" id="{4D37F200-9B4D-4223-17DE-2471583A2BEA}"/>
                  </a:ext>
                </a:extLst>
              </p:cNvPr>
              <p:cNvSpPr>
                <a:spLocks/>
              </p:cNvSpPr>
              <p:nvPr/>
            </p:nvSpPr>
            <p:spPr bwMode="auto">
              <a:xfrm>
                <a:off x="5248002" y="1722047"/>
                <a:ext cx="846935" cy="838559"/>
              </a:xfrm>
              <a:custGeom>
                <a:avLst/>
                <a:gdLst>
                  <a:gd name="T0" fmla="*/ 1618 w 1618"/>
                  <a:gd name="T1" fmla="*/ 0 h 1602"/>
                  <a:gd name="T2" fmla="*/ 1618 w 1618"/>
                  <a:gd name="T3" fmla="*/ 0 h 1602"/>
                  <a:gd name="T4" fmla="*/ 1618 w 1618"/>
                  <a:gd name="T5" fmla="*/ 1349 h 1602"/>
                  <a:gd name="T6" fmla="*/ 1618 w 1618"/>
                  <a:gd name="T7" fmla="*/ 1349 h 1602"/>
                  <a:gd name="T8" fmla="*/ 1472 w 1618"/>
                  <a:gd name="T9" fmla="*/ 1355 h 1602"/>
                  <a:gd name="T10" fmla="*/ 1327 w 1618"/>
                  <a:gd name="T11" fmla="*/ 1371 h 1602"/>
                  <a:gd name="T12" fmla="*/ 1187 w 1618"/>
                  <a:gd name="T13" fmla="*/ 1399 h 1602"/>
                  <a:gd name="T14" fmla="*/ 1050 w 1618"/>
                  <a:gd name="T15" fmla="*/ 1436 h 1602"/>
                  <a:gd name="T16" fmla="*/ 920 w 1618"/>
                  <a:gd name="T17" fmla="*/ 1482 h 1602"/>
                  <a:gd name="T18" fmla="*/ 791 w 1618"/>
                  <a:gd name="T19" fmla="*/ 1537 h 1602"/>
                  <a:gd name="T20" fmla="*/ 668 w 1618"/>
                  <a:gd name="T21" fmla="*/ 1602 h 1602"/>
                  <a:gd name="T22" fmla="*/ 0 w 1618"/>
                  <a:gd name="T23" fmla="*/ 429 h 1602"/>
                  <a:gd name="T24" fmla="*/ 160 w 1618"/>
                  <a:gd name="T25" fmla="*/ 342 h 1602"/>
                  <a:gd name="T26" fmla="*/ 328 w 1618"/>
                  <a:gd name="T27" fmla="*/ 265 h 1602"/>
                  <a:gd name="T28" fmla="*/ 500 w 1618"/>
                  <a:gd name="T29" fmla="*/ 196 h 1602"/>
                  <a:gd name="T30" fmla="*/ 676 w 1618"/>
                  <a:gd name="T31" fmla="*/ 136 h 1602"/>
                  <a:gd name="T32" fmla="*/ 856 w 1618"/>
                  <a:gd name="T33" fmla="*/ 89 h 1602"/>
                  <a:gd name="T34" fmla="*/ 1042 w 1618"/>
                  <a:gd name="T35" fmla="*/ 49 h 1602"/>
                  <a:gd name="T36" fmla="*/ 1230 w 1618"/>
                  <a:gd name="T37" fmla="*/ 22 h 1602"/>
                  <a:gd name="T38" fmla="*/ 1422 w 1618"/>
                  <a:gd name="T39" fmla="*/ 4 h 1602"/>
                  <a:gd name="T40" fmla="*/ 1618 w 1618"/>
                  <a:gd name="T41" fmla="*/ 0 h 1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618" h="1602">
                    <a:moveTo>
                      <a:pt x="1618" y="0"/>
                    </a:moveTo>
                    <a:lnTo>
                      <a:pt x="1618" y="0"/>
                    </a:lnTo>
                    <a:lnTo>
                      <a:pt x="1618" y="1349"/>
                    </a:lnTo>
                    <a:lnTo>
                      <a:pt x="1618" y="1349"/>
                    </a:lnTo>
                    <a:lnTo>
                      <a:pt x="1472" y="1355"/>
                    </a:lnTo>
                    <a:lnTo>
                      <a:pt x="1327" y="1371"/>
                    </a:lnTo>
                    <a:lnTo>
                      <a:pt x="1187" y="1399"/>
                    </a:lnTo>
                    <a:lnTo>
                      <a:pt x="1050" y="1436"/>
                    </a:lnTo>
                    <a:lnTo>
                      <a:pt x="920" y="1482"/>
                    </a:lnTo>
                    <a:lnTo>
                      <a:pt x="791" y="1537"/>
                    </a:lnTo>
                    <a:lnTo>
                      <a:pt x="668" y="1602"/>
                    </a:lnTo>
                    <a:lnTo>
                      <a:pt x="0" y="429"/>
                    </a:lnTo>
                    <a:lnTo>
                      <a:pt x="160" y="342"/>
                    </a:lnTo>
                    <a:lnTo>
                      <a:pt x="328" y="265"/>
                    </a:lnTo>
                    <a:lnTo>
                      <a:pt x="500" y="196"/>
                    </a:lnTo>
                    <a:lnTo>
                      <a:pt x="676" y="136"/>
                    </a:lnTo>
                    <a:lnTo>
                      <a:pt x="856" y="89"/>
                    </a:lnTo>
                    <a:lnTo>
                      <a:pt x="1042" y="49"/>
                    </a:lnTo>
                    <a:lnTo>
                      <a:pt x="1230" y="22"/>
                    </a:lnTo>
                    <a:lnTo>
                      <a:pt x="1422" y="4"/>
                    </a:lnTo>
                    <a:lnTo>
                      <a:pt x="1618" y="0"/>
                    </a:lnTo>
                    <a:close/>
                  </a:path>
                </a:pathLst>
              </a:custGeom>
              <a:gradFill>
                <a:gsLst>
                  <a:gs pos="86000">
                    <a:schemeClr val="bg1">
                      <a:lumMod val="85000"/>
                    </a:schemeClr>
                  </a:gs>
                  <a:gs pos="17000">
                    <a:schemeClr val="bg1">
                      <a:lumMod val="95000"/>
                    </a:schemeClr>
                  </a:gs>
                </a:gsLst>
                <a:lin ang="10800000" scaled="1"/>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6" name="Freeform 69">
                <a:extLst>
                  <a:ext uri="{FF2B5EF4-FFF2-40B4-BE49-F238E27FC236}">
                    <a16:creationId xmlns:a16="http://schemas.microsoft.com/office/drawing/2014/main" id="{C4E664E4-1C58-7F99-A46B-AE22CF2B28BE}"/>
                  </a:ext>
                </a:extLst>
              </p:cNvPr>
              <p:cNvSpPr>
                <a:spLocks/>
              </p:cNvSpPr>
              <p:nvPr/>
            </p:nvSpPr>
            <p:spPr bwMode="auto">
              <a:xfrm>
                <a:off x="6965949" y="2588872"/>
                <a:ext cx="835419" cy="839606"/>
              </a:xfrm>
              <a:custGeom>
                <a:avLst/>
                <a:gdLst>
                  <a:gd name="T0" fmla="*/ 1175 w 1596"/>
                  <a:gd name="T1" fmla="*/ 0 h 1604"/>
                  <a:gd name="T2" fmla="*/ 1260 w 1596"/>
                  <a:gd name="T3" fmla="*/ 160 h 1604"/>
                  <a:gd name="T4" fmla="*/ 1337 w 1596"/>
                  <a:gd name="T5" fmla="*/ 326 h 1604"/>
                  <a:gd name="T6" fmla="*/ 1404 w 1596"/>
                  <a:gd name="T7" fmla="*/ 496 h 1604"/>
                  <a:gd name="T8" fmla="*/ 1462 w 1596"/>
                  <a:gd name="T9" fmla="*/ 672 h 1604"/>
                  <a:gd name="T10" fmla="*/ 1509 w 1596"/>
                  <a:gd name="T11" fmla="*/ 850 h 1604"/>
                  <a:gd name="T12" fmla="*/ 1547 w 1596"/>
                  <a:gd name="T13" fmla="*/ 1034 h 1604"/>
                  <a:gd name="T14" fmla="*/ 1574 w 1596"/>
                  <a:gd name="T15" fmla="*/ 1222 h 1604"/>
                  <a:gd name="T16" fmla="*/ 1592 w 1596"/>
                  <a:gd name="T17" fmla="*/ 1412 h 1604"/>
                  <a:gd name="T18" fmla="*/ 1596 w 1596"/>
                  <a:gd name="T19" fmla="*/ 1604 h 1604"/>
                  <a:gd name="T20" fmla="*/ 247 w 1596"/>
                  <a:gd name="T21" fmla="*/ 1604 h 1604"/>
                  <a:gd name="T22" fmla="*/ 241 w 1596"/>
                  <a:gd name="T23" fmla="*/ 1460 h 1604"/>
                  <a:gd name="T24" fmla="*/ 225 w 1596"/>
                  <a:gd name="T25" fmla="*/ 1317 h 1604"/>
                  <a:gd name="T26" fmla="*/ 199 w 1596"/>
                  <a:gd name="T27" fmla="*/ 1179 h 1604"/>
                  <a:gd name="T28" fmla="*/ 162 w 1596"/>
                  <a:gd name="T29" fmla="*/ 1044 h 1604"/>
                  <a:gd name="T30" fmla="*/ 116 w 1596"/>
                  <a:gd name="T31" fmla="*/ 912 h 1604"/>
                  <a:gd name="T32" fmla="*/ 63 w 1596"/>
                  <a:gd name="T33" fmla="*/ 785 h 1604"/>
                  <a:gd name="T34" fmla="*/ 0 w 1596"/>
                  <a:gd name="T35" fmla="*/ 664 h 1604"/>
                  <a:gd name="T36" fmla="*/ 1175 w 1596"/>
                  <a:gd name="T37" fmla="*/ 0 h 16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96" h="1604">
                    <a:moveTo>
                      <a:pt x="1175" y="0"/>
                    </a:moveTo>
                    <a:lnTo>
                      <a:pt x="1260" y="160"/>
                    </a:lnTo>
                    <a:lnTo>
                      <a:pt x="1337" y="326"/>
                    </a:lnTo>
                    <a:lnTo>
                      <a:pt x="1404" y="496"/>
                    </a:lnTo>
                    <a:lnTo>
                      <a:pt x="1462" y="672"/>
                    </a:lnTo>
                    <a:lnTo>
                      <a:pt x="1509" y="850"/>
                    </a:lnTo>
                    <a:lnTo>
                      <a:pt x="1547" y="1034"/>
                    </a:lnTo>
                    <a:lnTo>
                      <a:pt x="1574" y="1222"/>
                    </a:lnTo>
                    <a:lnTo>
                      <a:pt x="1592" y="1412"/>
                    </a:lnTo>
                    <a:lnTo>
                      <a:pt x="1596" y="1604"/>
                    </a:lnTo>
                    <a:lnTo>
                      <a:pt x="247" y="1604"/>
                    </a:lnTo>
                    <a:lnTo>
                      <a:pt x="241" y="1460"/>
                    </a:lnTo>
                    <a:lnTo>
                      <a:pt x="225" y="1317"/>
                    </a:lnTo>
                    <a:lnTo>
                      <a:pt x="199" y="1179"/>
                    </a:lnTo>
                    <a:lnTo>
                      <a:pt x="162" y="1044"/>
                    </a:lnTo>
                    <a:lnTo>
                      <a:pt x="116" y="912"/>
                    </a:lnTo>
                    <a:lnTo>
                      <a:pt x="63" y="785"/>
                    </a:lnTo>
                    <a:lnTo>
                      <a:pt x="0" y="664"/>
                    </a:lnTo>
                    <a:lnTo>
                      <a:pt x="1175" y="0"/>
                    </a:lnTo>
                    <a:close/>
                  </a:path>
                </a:pathLst>
              </a:custGeom>
              <a:gradFill>
                <a:gsLst>
                  <a:gs pos="86000">
                    <a:schemeClr val="bg1">
                      <a:lumMod val="85000"/>
                    </a:schemeClr>
                  </a:gs>
                  <a:gs pos="17000">
                    <a:schemeClr val="bg1">
                      <a:lumMod val="95000"/>
                    </a:schemeClr>
                  </a:gs>
                </a:gsLst>
                <a:lin ang="15000000" scaled="0"/>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7" name="Freeform 70">
                <a:extLst>
                  <a:ext uri="{FF2B5EF4-FFF2-40B4-BE49-F238E27FC236}">
                    <a16:creationId xmlns:a16="http://schemas.microsoft.com/office/drawing/2014/main" id="{D752C341-97B4-2352-07D0-E69C8D26AF2D}"/>
                  </a:ext>
                </a:extLst>
              </p:cNvPr>
              <p:cNvSpPr>
                <a:spLocks/>
              </p:cNvSpPr>
              <p:nvPr/>
            </p:nvSpPr>
            <p:spPr bwMode="auto">
              <a:xfrm>
                <a:off x="6598491" y="1953409"/>
                <a:ext cx="981983" cy="983030"/>
              </a:xfrm>
              <a:custGeom>
                <a:avLst/>
                <a:gdLst>
                  <a:gd name="T0" fmla="*/ 681 w 1878"/>
                  <a:gd name="T1" fmla="*/ 0 h 1879"/>
                  <a:gd name="T2" fmla="*/ 843 w 1878"/>
                  <a:gd name="T3" fmla="*/ 103 h 1879"/>
                  <a:gd name="T4" fmla="*/ 999 w 1878"/>
                  <a:gd name="T5" fmla="*/ 214 h 1879"/>
                  <a:gd name="T6" fmla="*/ 1150 w 1878"/>
                  <a:gd name="T7" fmla="*/ 332 h 1879"/>
                  <a:gd name="T8" fmla="*/ 1292 w 1878"/>
                  <a:gd name="T9" fmla="*/ 461 h 1879"/>
                  <a:gd name="T10" fmla="*/ 1427 w 1878"/>
                  <a:gd name="T11" fmla="*/ 597 h 1879"/>
                  <a:gd name="T12" fmla="*/ 1551 w 1878"/>
                  <a:gd name="T13" fmla="*/ 742 h 1879"/>
                  <a:gd name="T14" fmla="*/ 1670 w 1878"/>
                  <a:gd name="T15" fmla="*/ 892 h 1879"/>
                  <a:gd name="T16" fmla="*/ 1779 w 1878"/>
                  <a:gd name="T17" fmla="*/ 1050 h 1879"/>
                  <a:gd name="T18" fmla="*/ 1878 w 1878"/>
                  <a:gd name="T19" fmla="*/ 1215 h 1879"/>
                  <a:gd name="T20" fmla="*/ 703 w 1878"/>
                  <a:gd name="T21" fmla="*/ 1879 h 1879"/>
                  <a:gd name="T22" fmla="*/ 626 w 1878"/>
                  <a:gd name="T23" fmla="*/ 1757 h 1879"/>
                  <a:gd name="T24" fmla="*/ 540 w 1878"/>
                  <a:gd name="T25" fmla="*/ 1640 h 1879"/>
                  <a:gd name="T26" fmla="*/ 447 w 1878"/>
                  <a:gd name="T27" fmla="*/ 1529 h 1879"/>
                  <a:gd name="T28" fmla="*/ 347 w 1878"/>
                  <a:gd name="T29" fmla="*/ 1426 h 1879"/>
                  <a:gd name="T30" fmla="*/ 238 w 1878"/>
                  <a:gd name="T31" fmla="*/ 1333 h 1879"/>
                  <a:gd name="T32" fmla="*/ 123 w 1878"/>
                  <a:gd name="T33" fmla="*/ 1246 h 1879"/>
                  <a:gd name="T34" fmla="*/ 0 w 1878"/>
                  <a:gd name="T35" fmla="*/ 1169 h 1879"/>
                  <a:gd name="T36" fmla="*/ 681 w 1878"/>
                  <a:gd name="T37" fmla="*/ 0 h 18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878" h="1879">
                    <a:moveTo>
                      <a:pt x="681" y="0"/>
                    </a:moveTo>
                    <a:lnTo>
                      <a:pt x="843" y="103"/>
                    </a:lnTo>
                    <a:lnTo>
                      <a:pt x="999" y="214"/>
                    </a:lnTo>
                    <a:lnTo>
                      <a:pt x="1150" y="332"/>
                    </a:lnTo>
                    <a:lnTo>
                      <a:pt x="1292" y="461"/>
                    </a:lnTo>
                    <a:lnTo>
                      <a:pt x="1427" y="597"/>
                    </a:lnTo>
                    <a:lnTo>
                      <a:pt x="1551" y="742"/>
                    </a:lnTo>
                    <a:lnTo>
                      <a:pt x="1670" y="892"/>
                    </a:lnTo>
                    <a:lnTo>
                      <a:pt x="1779" y="1050"/>
                    </a:lnTo>
                    <a:lnTo>
                      <a:pt x="1878" y="1215"/>
                    </a:lnTo>
                    <a:lnTo>
                      <a:pt x="703" y="1879"/>
                    </a:lnTo>
                    <a:lnTo>
                      <a:pt x="626" y="1757"/>
                    </a:lnTo>
                    <a:lnTo>
                      <a:pt x="540" y="1640"/>
                    </a:lnTo>
                    <a:lnTo>
                      <a:pt x="447" y="1529"/>
                    </a:lnTo>
                    <a:lnTo>
                      <a:pt x="347" y="1426"/>
                    </a:lnTo>
                    <a:lnTo>
                      <a:pt x="238" y="1333"/>
                    </a:lnTo>
                    <a:lnTo>
                      <a:pt x="123" y="1246"/>
                    </a:lnTo>
                    <a:lnTo>
                      <a:pt x="0" y="1169"/>
                    </a:lnTo>
                    <a:lnTo>
                      <a:pt x="681" y="0"/>
                    </a:lnTo>
                    <a:close/>
                  </a:path>
                </a:pathLst>
              </a:custGeom>
              <a:gradFill>
                <a:gsLst>
                  <a:gs pos="86000">
                    <a:schemeClr val="bg1">
                      <a:lumMod val="85000"/>
                    </a:schemeClr>
                  </a:gs>
                  <a:gs pos="17000">
                    <a:schemeClr val="bg1">
                      <a:lumMod val="95000"/>
                    </a:schemeClr>
                  </a:gs>
                </a:gsLst>
                <a:lin ang="15000000" scaled="0"/>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8" name="Freeform 71">
                <a:extLst>
                  <a:ext uri="{FF2B5EF4-FFF2-40B4-BE49-F238E27FC236}">
                    <a16:creationId xmlns:a16="http://schemas.microsoft.com/office/drawing/2014/main" id="{32079E7A-906B-2E26-AF4D-C05F0799E1CC}"/>
                  </a:ext>
                </a:extLst>
              </p:cNvPr>
              <p:cNvSpPr>
                <a:spLocks/>
              </p:cNvSpPr>
              <p:nvPr/>
            </p:nvSpPr>
            <p:spPr bwMode="auto">
              <a:xfrm>
                <a:off x="4608352" y="3920516"/>
                <a:ext cx="983030" cy="983030"/>
              </a:xfrm>
              <a:custGeom>
                <a:avLst/>
                <a:gdLst>
                  <a:gd name="T0" fmla="*/ 1177 w 1880"/>
                  <a:gd name="T1" fmla="*/ 0 h 1879"/>
                  <a:gd name="T2" fmla="*/ 1253 w 1880"/>
                  <a:gd name="T3" fmla="*/ 124 h 1879"/>
                  <a:gd name="T4" fmla="*/ 1338 w 1880"/>
                  <a:gd name="T5" fmla="*/ 241 h 1879"/>
                  <a:gd name="T6" fmla="*/ 1431 w 1880"/>
                  <a:gd name="T7" fmla="*/ 350 h 1879"/>
                  <a:gd name="T8" fmla="*/ 1531 w 1880"/>
                  <a:gd name="T9" fmla="*/ 453 h 1879"/>
                  <a:gd name="T10" fmla="*/ 1640 w 1880"/>
                  <a:gd name="T11" fmla="*/ 548 h 1879"/>
                  <a:gd name="T12" fmla="*/ 1757 w 1880"/>
                  <a:gd name="T13" fmla="*/ 635 h 1879"/>
                  <a:gd name="T14" fmla="*/ 1880 w 1880"/>
                  <a:gd name="T15" fmla="*/ 712 h 1879"/>
                  <a:gd name="T16" fmla="*/ 1199 w 1880"/>
                  <a:gd name="T17" fmla="*/ 1879 h 1879"/>
                  <a:gd name="T18" fmla="*/ 1035 w 1880"/>
                  <a:gd name="T19" fmla="*/ 1778 h 1879"/>
                  <a:gd name="T20" fmla="*/ 879 w 1880"/>
                  <a:gd name="T21" fmla="*/ 1667 h 1879"/>
                  <a:gd name="T22" fmla="*/ 730 w 1880"/>
                  <a:gd name="T23" fmla="*/ 1547 h 1879"/>
                  <a:gd name="T24" fmla="*/ 588 w 1880"/>
                  <a:gd name="T25" fmla="*/ 1418 h 1879"/>
                  <a:gd name="T26" fmla="*/ 453 w 1880"/>
                  <a:gd name="T27" fmla="*/ 1283 h 1879"/>
                  <a:gd name="T28" fmla="*/ 327 w 1880"/>
                  <a:gd name="T29" fmla="*/ 1139 h 1879"/>
                  <a:gd name="T30" fmla="*/ 210 w 1880"/>
                  <a:gd name="T31" fmla="*/ 987 h 1879"/>
                  <a:gd name="T32" fmla="*/ 101 w 1880"/>
                  <a:gd name="T33" fmla="*/ 830 h 1879"/>
                  <a:gd name="T34" fmla="*/ 0 w 1880"/>
                  <a:gd name="T35" fmla="*/ 664 h 1879"/>
                  <a:gd name="T36" fmla="*/ 1177 w 1880"/>
                  <a:gd name="T37" fmla="*/ 0 h 18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880" h="1879">
                    <a:moveTo>
                      <a:pt x="1177" y="0"/>
                    </a:moveTo>
                    <a:lnTo>
                      <a:pt x="1253" y="124"/>
                    </a:lnTo>
                    <a:lnTo>
                      <a:pt x="1338" y="241"/>
                    </a:lnTo>
                    <a:lnTo>
                      <a:pt x="1431" y="350"/>
                    </a:lnTo>
                    <a:lnTo>
                      <a:pt x="1531" y="453"/>
                    </a:lnTo>
                    <a:lnTo>
                      <a:pt x="1640" y="548"/>
                    </a:lnTo>
                    <a:lnTo>
                      <a:pt x="1757" y="635"/>
                    </a:lnTo>
                    <a:lnTo>
                      <a:pt x="1880" y="712"/>
                    </a:lnTo>
                    <a:lnTo>
                      <a:pt x="1199" y="1879"/>
                    </a:lnTo>
                    <a:lnTo>
                      <a:pt x="1035" y="1778"/>
                    </a:lnTo>
                    <a:lnTo>
                      <a:pt x="879" y="1667"/>
                    </a:lnTo>
                    <a:lnTo>
                      <a:pt x="730" y="1547"/>
                    </a:lnTo>
                    <a:lnTo>
                      <a:pt x="588" y="1418"/>
                    </a:lnTo>
                    <a:lnTo>
                      <a:pt x="453" y="1283"/>
                    </a:lnTo>
                    <a:lnTo>
                      <a:pt x="327" y="1139"/>
                    </a:lnTo>
                    <a:lnTo>
                      <a:pt x="210" y="987"/>
                    </a:lnTo>
                    <a:lnTo>
                      <a:pt x="101" y="830"/>
                    </a:lnTo>
                    <a:lnTo>
                      <a:pt x="0" y="664"/>
                    </a:lnTo>
                    <a:lnTo>
                      <a:pt x="1177" y="0"/>
                    </a:lnTo>
                    <a:close/>
                  </a:path>
                </a:pathLst>
              </a:custGeom>
              <a:gradFill>
                <a:gsLst>
                  <a:gs pos="69000">
                    <a:schemeClr val="bg1">
                      <a:lumMod val="85000"/>
                    </a:schemeClr>
                  </a:gs>
                  <a:gs pos="48000">
                    <a:schemeClr val="bg1">
                      <a:lumMod val="95000"/>
                    </a:schemeClr>
                  </a:gs>
                </a:gsLst>
                <a:lin ang="3000000" scaled="0"/>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9" name="Freeform 72">
                <a:extLst>
                  <a:ext uri="{FF2B5EF4-FFF2-40B4-BE49-F238E27FC236}">
                    <a16:creationId xmlns:a16="http://schemas.microsoft.com/office/drawing/2014/main" id="{4DFD0CD3-E4D0-2A08-B583-573C8768DC88}"/>
                  </a:ext>
                </a:extLst>
              </p:cNvPr>
              <p:cNvSpPr>
                <a:spLocks/>
              </p:cNvSpPr>
              <p:nvPr/>
            </p:nvSpPr>
            <p:spPr bwMode="auto">
              <a:xfrm>
                <a:off x="6591163" y="3920516"/>
                <a:ext cx="990358" cy="990358"/>
              </a:xfrm>
              <a:custGeom>
                <a:avLst/>
                <a:gdLst>
                  <a:gd name="T0" fmla="*/ 716 w 1893"/>
                  <a:gd name="T1" fmla="*/ 0 h 1893"/>
                  <a:gd name="T2" fmla="*/ 1893 w 1893"/>
                  <a:gd name="T3" fmla="*/ 664 h 1893"/>
                  <a:gd name="T4" fmla="*/ 1802 w 1893"/>
                  <a:gd name="T5" fmla="*/ 815 h 1893"/>
                  <a:gd name="T6" fmla="*/ 1703 w 1893"/>
                  <a:gd name="T7" fmla="*/ 961 h 1893"/>
                  <a:gd name="T8" fmla="*/ 1596 w 1893"/>
                  <a:gd name="T9" fmla="*/ 1099 h 1893"/>
                  <a:gd name="T10" fmla="*/ 1483 w 1893"/>
                  <a:gd name="T11" fmla="*/ 1234 h 1893"/>
                  <a:gd name="T12" fmla="*/ 1365 w 1893"/>
                  <a:gd name="T13" fmla="*/ 1361 h 1893"/>
                  <a:gd name="T14" fmla="*/ 1238 w 1893"/>
                  <a:gd name="T15" fmla="*/ 1481 h 1893"/>
                  <a:gd name="T16" fmla="*/ 1103 w 1893"/>
                  <a:gd name="T17" fmla="*/ 1596 h 1893"/>
                  <a:gd name="T18" fmla="*/ 965 w 1893"/>
                  <a:gd name="T19" fmla="*/ 1701 h 1893"/>
                  <a:gd name="T20" fmla="*/ 821 w 1893"/>
                  <a:gd name="T21" fmla="*/ 1802 h 1893"/>
                  <a:gd name="T22" fmla="*/ 670 w 1893"/>
                  <a:gd name="T23" fmla="*/ 1893 h 1893"/>
                  <a:gd name="T24" fmla="*/ 0 w 1893"/>
                  <a:gd name="T25" fmla="*/ 720 h 1893"/>
                  <a:gd name="T26" fmla="*/ 124 w 1893"/>
                  <a:gd name="T27" fmla="*/ 641 h 1893"/>
                  <a:gd name="T28" fmla="*/ 243 w 1893"/>
                  <a:gd name="T29" fmla="*/ 554 h 1893"/>
                  <a:gd name="T30" fmla="*/ 354 w 1893"/>
                  <a:gd name="T31" fmla="*/ 459 h 1893"/>
                  <a:gd name="T32" fmla="*/ 457 w 1893"/>
                  <a:gd name="T33" fmla="*/ 356 h 1893"/>
                  <a:gd name="T34" fmla="*/ 551 w 1893"/>
                  <a:gd name="T35" fmla="*/ 243 h 1893"/>
                  <a:gd name="T36" fmla="*/ 639 w 1893"/>
                  <a:gd name="T37" fmla="*/ 124 h 1893"/>
                  <a:gd name="T38" fmla="*/ 716 w 1893"/>
                  <a:gd name="T39" fmla="*/ 0 h 18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93" h="1893">
                    <a:moveTo>
                      <a:pt x="716" y="0"/>
                    </a:moveTo>
                    <a:lnTo>
                      <a:pt x="1893" y="664"/>
                    </a:lnTo>
                    <a:lnTo>
                      <a:pt x="1802" y="815"/>
                    </a:lnTo>
                    <a:lnTo>
                      <a:pt x="1703" y="961"/>
                    </a:lnTo>
                    <a:lnTo>
                      <a:pt x="1596" y="1099"/>
                    </a:lnTo>
                    <a:lnTo>
                      <a:pt x="1483" y="1234"/>
                    </a:lnTo>
                    <a:lnTo>
                      <a:pt x="1365" y="1361"/>
                    </a:lnTo>
                    <a:lnTo>
                      <a:pt x="1238" y="1481"/>
                    </a:lnTo>
                    <a:lnTo>
                      <a:pt x="1103" y="1596"/>
                    </a:lnTo>
                    <a:lnTo>
                      <a:pt x="965" y="1701"/>
                    </a:lnTo>
                    <a:lnTo>
                      <a:pt x="821" y="1802"/>
                    </a:lnTo>
                    <a:lnTo>
                      <a:pt x="670" y="1893"/>
                    </a:lnTo>
                    <a:lnTo>
                      <a:pt x="0" y="720"/>
                    </a:lnTo>
                    <a:lnTo>
                      <a:pt x="124" y="641"/>
                    </a:lnTo>
                    <a:lnTo>
                      <a:pt x="243" y="554"/>
                    </a:lnTo>
                    <a:lnTo>
                      <a:pt x="354" y="459"/>
                    </a:lnTo>
                    <a:lnTo>
                      <a:pt x="457" y="356"/>
                    </a:lnTo>
                    <a:lnTo>
                      <a:pt x="551" y="243"/>
                    </a:lnTo>
                    <a:lnTo>
                      <a:pt x="639" y="124"/>
                    </a:lnTo>
                    <a:lnTo>
                      <a:pt x="716" y="0"/>
                    </a:lnTo>
                    <a:close/>
                  </a:path>
                </a:pathLst>
              </a:custGeom>
              <a:gradFill>
                <a:gsLst>
                  <a:gs pos="87000">
                    <a:schemeClr val="bg1">
                      <a:lumMod val="85000"/>
                    </a:schemeClr>
                  </a:gs>
                  <a:gs pos="24000">
                    <a:schemeClr val="bg1">
                      <a:lumMod val="95000"/>
                    </a:schemeClr>
                  </a:gs>
                </a:gsLst>
                <a:lin ang="0" scaled="1"/>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60" name="Freeform 73">
                <a:extLst>
                  <a:ext uri="{FF2B5EF4-FFF2-40B4-BE49-F238E27FC236}">
                    <a16:creationId xmlns:a16="http://schemas.microsoft.com/office/drawing/2014/main" id="{A1D21F59-A8FC-E9A2-02BC-99AB317C5022}"/>
                  </a:ext>
                </a:extLst>
              </p:cNvPr>
              <p:cNvSpPr>
                <a:spLocks/>
              </p:cNvSpPr>
              <p:nvPr/>
            </p:nvSpPr>
            <p:spPr bwMode="auto">
              <a:xfrm>
                <a:off x="6965949" y="3428477"/>
                <a:ext cx="835419" cy="839606"/>
              </a:xfrm>
              <a:custGeom>
                <a:avLst/>
                <a:gdLst>
                  <a:gd name="T0" fmla="*/ 247 w 1596"/>
                  <a:gd name="T1" fmla="*/ 0 h 1604"/>
                  <a:gd name="T2" fmla="*/ 1596 w 1596"/>
                  <a:gd name="T3" fmla="*/ 0 h 1604"/>
                  <a:gd name="T4" fmla="*/ 1592 w 1596"/>
                  <a:gd name="T5" fmla="*/ 194 h 1604"/>
                  <a:gd name="T6" fmla="*/ 1574 w 1596"/>
                  <a:gd name="T7" fmla="*/ 384 h 1604"/>
                  <a:gd name="T8" fmla="*/ 1547 w 1596"/>
                  <a:gd name="T9" fmla="*/ 570 h 1604"/>
                  <a:gd name="T10" fmla="*/ 1509 w 1596"/>
                  <a:gd name="T11" fmla="*/ 754 h 1604"/>
                  <a:gd name="T12" fmla="*/ 1462 w 1596"/>
                  <a:gd name="T13" fmla="*/ 932 h 1604"/>
                  <a:gd name="T14" fmla="*/ 1404 w 1596"/>
                  <a:gd name="T15" fmla="*/ 1108 h 1604"/>
                  <a:gd name="T16" fmla="*/ 1337 w 1596"/>
                  <a:gd name="T17" fmla="*/ 1278 h 1604"/>
                  <a:gd name="T18" fmla="*/ 1262 w 1596"/>
                  <a:gd name="T19" fmla="*/ 1444 h 1604"/>
                  <a:gd name="T20" fmla="*/ 1177 w 1596"/>
                  <a:gd name="T21" fmla="*/ 1604 h 1604"/>
                  <a:gd name="T22" fmla="*/ 0 w 1596"/>
                  <a:gd name="T23" fmla="*/ 940 h 1604"/>
                  <a:gd name="T24" fmla="*/ 63 w 1596"/>
                  <a:gd name="T25" fmla="*/ 819 h 1604"/>
                  <a:gd name="T26" fmla="*/ 116 w 1596"/>
                  <a:gd name="T27" fmla="*/ 692 h 1604"/>
                  <a:gd name="T28" fmla="*/ 162 w 1596"/>
                  <a:gd name="T29" fmla="*/ 562 h 1604"/>
                  <a:gd name="T30" fmla="*/ 199 w 1596"/>
                  <a:gd name="T31" fmla="*/ 425 h 1604"/>
                  <a:gd name="T32" fmla="*/ 225 w 1596"/>
                  <a:gd name="T33" fmla="*/ 287 h 1604"/>
                  <a:gd name="T34" fmla="*/ 241 w 1596"/>
                  <a:gd name="T35" fmla="*/ 146 h 1604"/>
                  <a:gd name="T36" fmla="*/ 247 w 1596"/>
                  <a:gd name="T37" fmla="*/ 0 h 16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96" h="1604">
                    <a:moveTo>
                      <a:pt x="247" y="0"/>
                    </a:moveTo>
                    <a:lnTo>
                      <a:pt x="1596" y="0"/>
                    </a:lnTo>
                    <a:lnTo>
                      <a:pt x="1592" y="194"/>
                    </a:lnTo>
                    <a:lnTo>
                      <a:pt x="1574" y="384"/>
                    </a:lnTo>
                    <a:lnTo>
                      <a:pt x="1547" y="570"/>
                    </a:lnTo>
                    <a:lnTo>
                      <a:pt x="1509" y="754"/>
                    </a:lnTo>
                    <a:lnTo>
                      <a:pt x="1462" y="932"/>
                    </a:lnTo>
                    <a:lnTo>
                      <a:pt x="1404" y="1108"/>
                    </a:lnTo>
                    <a:lnTo>
                      <a:pt x="1337" y="1278"/>
                    </a:lnTo>
                    <a:lnTo>
                      <a:pt x="1262" y="1444"/>
                    </a:lnTo>
                    <a:lnTo>
                      <a:pt x="1177" y="1604"/>
                    </a:lnTo>
                    <a:lnTo>
                      <a:pt x="0" y="940"/>
                    </a:lnTo>
                    <a:lnTo>
                      <a:pt x="63" y="819"/>
                    </a:lnTo>
                    <a:lnTo>
                      <a:pt x="116" y="692"/>
                    </a:lnTo>
                    <a:lnTo>
                      <a:pt x="162" y="562"/>
                    </a:lnTo>
                    <a:lnTo>
                      <a:pt x="199" y="425"/>
                    </a:lnTo>
                    <a:lnTo>
                      <a:pt x="225" y="287"/>
                    </a:lnTo>
                    <a:lnTo>
                      <a:pt x="241" y="146"/>
                    </a:lnTo>
                    <a:lnTo>
                      <a:pt x="247" y="0"/>
                    </a:lnTo>
                    <a:close/>
                  </a:path>
                </a:pathLst>
              </a:custGeom>
              <a:gradFill>
                <a:gsLst>
                  <a:gs pos="86000">
                    <a:schemeClr val="bg1">
                      <a:lumMod val="85000"/>
                    </a:schemeClr>
                  </a:gs>
                  <a:gs pos="17000">
                    <a:schemeClr val="bg1">
                      <a:lumMod val="95000"/>
                    </a:schemeClr>
                  </a:gs>
                </a:gsLst>
                <a:lin ang="16800000" scaled="0"/>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61" name="Freeform 74">
                <a:extLst>
                  <a:ext uri="{FF2B5EF4-FFF2-40B4-BE49-F238E27FC236}">
                    <a16:creationId xmlns:a16="http://schemas.microsoft.com/office/drawing/2014/main" id="{15990A01-7310-1E8F-E18D-B91AF7F18C85}"/>
                  </a:ext>
                </a:extLst>
              </p:cNvPr>
              <p:cNvSpPr>
                <a:spLocks/>
              </p:cNvSpPr>
              <p:nvPr/>
            </p:nvSpPr>
            <p:spPr bwMode="auto">
              <a:xfrm>
                <a:off x="5235439" y="4293208"/>
                <a:ext cx="859497" cy="842747"/>
              </a:xfrm>
              <a:custGeom>
                <a:avLst/>
                <a:gdLst>
                  <a:gd name="T0" fmla="*/ 681 w 1642"/>
                  <a:gd name="T1" fmla="*/ 0 h 1610"/>
                  <a:gd name="T2" fmla="*/ 803 w 1642"/>
                  <a:gd name="T3" fmla="*/ 65 h 1610"/>
                  <a:gd name="T4" fmla="*/ 932 w 1642"/>
                  <a:gd name="T5" fmla="*/ 122 h 1610"/>
                  <a:gd name="T6" fmla="*/ 1066 w 1642"/>
                  <a:gd name="T7" fmla="*/ 172 h 1610"/>
                  <a:gd name="T8" fmla="*/ 1205 w 1642"/>
                  <a:gd name="T9" fmla="*/ 209 h 1610"/>
                  <a:gd name="T10" fmla="*/ 1347 w 1642"/>
                  <a:gd name="T11" fmla="*/ 237 h 1610"/>
                  <a:gd name="T12" fmla="*/ 1492 w 1642"/>
                  <a:gd name="T13" fmla="*/ 253 h 1610"/>
                  <a:gd name="T14" fmla="*/ 1642 w 1642"/>
                  <a:gd name="T15" fmla="*/ 259 h 1610"/>
                  <a:gd name="T16" fmla="*/ 1642 w 1642"/>
                  <a:gd name="T17" fmla="*/ 259 h 1610"/>
                  <a:gd name="T18" fmla="*/ 1642 w 1642"/>
                  <a:gd name="T19" fmla="*/ 1610 h 1610"/>
                  <a:gd name="T20" fmla="*/ 1642 w 1642"/>
                  <a:gd name="T21" fmla="*/ 1610 h 1610"/>
                  <a:gd name="T22" fmla="*/ 1444 w 1642"/>
                  <a:gd name="T23" fmla="*/ 1604 h 1610"/>
                  <a:gd name="T24" fmla="*/ 1248 w 1642"/>
                  <a:gd name="T25" fmla="*/ 1586 h 1610"/>
                  <a:gd name="T26" fmla="*/ 1056 w 1642"/>
                  <a:gd name="T27" fmla="*/ 1559 h 1610"/>
                  <a:gd name="T28" fmla="*/ 869 w 1642"/>
                  <a:gd name="T29" fmla="*/ 1517 h 1610"/>
                  <a:gd name="T30" fmla="*/ 687 w 1642"/>
                  <a:gd name="T31" fmla="*/ 1468 h 1610"/>
                  <a:gd name="T32" fmla="*/ 507 w 1642"/>
                  <a:gd name="T33" fmla="*/ 1406 h 1610"/>
                  <a:gd name="T34" fmla="*/ 332 w 1642"/>
                  <a:gd name="T35" fmla="*/ 1337 h 1610"/>
                  <a:gd name="T36" fmla="*/ 162 w 1642"/>
                  <a:gd name="T37" fmla="*/ 1256 h 1610"/>
                  <a:gd name="T38" fmla="*/ 0 w 1642"/>
                  <a:gd name="T39" fmla="*/ 1167 h 1610"/>
                  <a:gd name="T40" fmla="*/ 681 w 1642"/>
                  <a:gd name="T41" fmla="*/ 0 h 16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642" h="1610">
                    <a:moveTo>
                      <a:pt x="681" y="0"/>
                    </a:moveTo>
                    <a:lnTo>
                      <a:pt x="803" y="65"/>
                    </a:lnTo>
                    <a:lnTo>
                      <a:pt x="932" y="122"/>
                    </a:lnTo>
                    <a:lnTo>
                      <a:pt x="1066" y="172"/>
                    </a:lnTo>
                    <a:lnTo>
                      <a:pt x="1205" y="209"/>
                    </a:lnTo>
                    <a:lnTo>
                      <a:pt x="1347" y="237"/>
                    </a:lnTo>
                    <a:lnTo>
                      <a:pt x="1492" y="253"/>
                    </a:lnTo>
                    <a:lnTo>
                      <a:pt x="1642" y="259"/>
                    </a:lnTo>
                    <a:lnTo>
                      <a:pt x="1642" y="259"/>
                    </a:lnTo>
                    <a:lnTo>
                      <a:pt x="1642" y="1610"/>
                    </a:lnTo>
                    <a:lnTo>
                      <a:pt x="1642" y="1610"/>
                    </a:lnTo>
                    <a:lnTo>
                      <a:pt x="1444" y="1604"/>
                    </a:lnTo>
                    <a:lnTo>
                      <a:pt x="1248" y="1586"/>
                    </a:lnTo>
                    <a:lnTo>
                      <a:pt x="1056" y="1559"/>
                    </a:lnTo>
                    <a:lnTo>
                      <a:pt x="869" y="1517"/>
                    </a:lnTo>
                    <a:lnTo>
                      <a:pt x="687" y="1468"/>
                    </a:lnTo>
                    <a:lnTo>
                      <a:pt x="507" y="1406"/>
                    </a:lnTo>
                    <a:lnTo>
                      <a:pt x="332" y="1337"/>
                    </a:lnTo>
                    <a:lnTo>
                      <a:pt x="162" y="1256"/>
                    </a:lnTo>
                    <a:lnTo>
                      <a:pt x="0" y="1167"/>
                    </a:lnTo>
                    <a:lnTo>
                      <a:pt x="681" y="0"/>
                    </a:lnTo>
                    <a:close/>
                  </a:path>
                </a:pathLst>
              </a:custGeom>
              <a:gradFill>
                <a:gsLst>
                  <a:gs pos="87000">
                    <a:schemeClr val="bg1">
                      <a:lumMod val="85000"/>
                    </a:schemeClr>
                  </a:gs>
                  <a:gs pos="24000">
                    <a:schemeClr val="bg1">
                      <a:lumMod val="95000"/>
                    </a:schemeClr>
                  </a:gs>
                </a:gsLst>
                <a:lin ang="0" scaled="1"/>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62" name="Freeform 75">
                <a:extLst>
                  <a:ext uri="{FF2B5EF4-FFF2-40B4-BE49-F238E27FC236}">
                    <a16:creationId xmlns:a16="http://schemas.microsoft.com/office/drawing/2014/main" id="{40939BFD-3A4D-9045-F388-7DAA26B2647C}"/>
                  </a:ext>
                </a:extLst>
              </p:cNvPr>
              <p:cNvSpPr>
                <a:spLocks/>
              </p:cNvSpPr>
              <p:nvPr/>
            </p:nvSpPr>
            <p:spPr bwMode="auto">
              <a:xfrm>
                <a:off x="6094937" y="4297396"/>
                <a:ext cx="846935" cy="838559"/>
              </a:xfrm>
              <a:custGeom>
                <a:avLst/>
                <a:gdLst>
                  <a:gd name="T0" fmla="*/ 948 w 1618"/>
                  <a:gd name="T1" fmla="*/ 0 h 1602"/>
                  <a:gd name="T2" fmla="*/ 1618 w 1618"/>
                  <a:gd name="T3" fmla="*/ 1173 h 1602"/>
                  <a:gd name="T4" fmla="*/ 1456 w 1618"/>
                  <a:gd name="T5" fmla="*/ 1260 h 1602"/>
                  <a:gd name="T6" fmla="*/ 1290 w 1618"/>
                  <a:gd name="T7" fmla="*/ 1337 h 1602"/>
                  <a:gd name="T8" fmla="*/ 1118 w 1618"/>
                  <a:gd name="T9" fmla="*/ 1406 h 1602"/>
                  <a:gd name="T10" fmla="*/ 942 w 1618"/>
                  <a:gd name="T11" fmla="*/ 1464 h 1602"/>
                  <a:gd name="T12" fmla="*/ 760 w 1618"/>
                  <a:gd name="T13" fmla="*/ 1513 h 1602"/>
                  <a:gd name="T14" fmla="*/ 576 w 1618"/>
                  <a:gd name="T15" fmla="*/ 1551 h 1602"/>
                  <a:gd name="T16" fmla="*/ 386 w 1618"/>
                  <a:gd name="T17" fmla="*/ 1580 h 1602"/>
                  <a:gd name="T18" fmla="*/ 194 w 1618"/>
                  <a:gd name="T19" fmla="*/ 1596 h 1602"/>
                  <a:gd name="T20" fmla="*/ 0 w 1618"/>
                  <a:gd name="T21" fmla="*/ 1602 h 1602"/>
                  <a:gd name="T22" fmla="*/ 0 w 1618"/>
                  <a:gd name="T23" fmla="*/ 251 h 1602"/>
                  <a:gd name="T24" fmla="*/ 146 w 1618"/>
                  <a:gd name="T25" fmla="*/ 245 h 1602"/>
                  <a:gd name="T26" fmla="*/ 289 w 1618"/>
                  <a:gd name="T27" fmla="*/ 229 h 1602"/>
                  <a:gd name="T28" fmla="*/ 429 w 1618"/>
                  <a:gd name="T29" fmla="*/ 203 h 1602"/>
                  <a:gd name="T30" fmla="*/ 566 w 1618"/>
                  <a:gd name="T31" fmla="*/ 166 h 1602"/>
                  <a:gd name="T32" fmla="*/ 698 w 1618"/>
                  <a:gd name="T33" fmla="*/ 120 h 1602"/>
                  <a:gd name="T34" fmla="*/ 825 w 1618"/>
                  <a:gd name="T35" fmla="*/ 63 h 1602"/>
                  <a:gd name="T36" fmla="*/ 948 w 1618"/>
                  <a:gd name="T37" fmla="*/ 0 h 1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18" h="1602">
                    <a:moveTo>
                      <a:pt x="948" y="0"/>
                    </a:moveTo>
                    <a:lnTo>
                      <a:pt x="1618" y="1173"/>
                    </a:lnTo>
                    <a:lnTo>
                      <a:pt x="1456" y="1260"/>
                    </a:lnTo>
                    <a:lnTo>
                      <a:pt x="1290" y="1337"/>
                    </a:lnTo>
                    <a:lnTo>
                      <a:pt x="1118" y="1406"/>
                    </a:lnTo>
                    <a:lnTo>
                      <a:pt x="942" y="1464"/>
                    </a:lnTo>
                    <a:lnTo>
                      <a:pt x="760" y="1513"/>
                    </a:lnTo>
                    <a:lnTo>
                      <a:pt x="576" y="1551"/>
                    </a:lnTo>
                    <a:lnTo>
                      <a:pt x="386" y="1580"/>
                    </a:lnTo>
                    <a:lnTo>
                      <a:pt x="194" y="1596"/>
                    </a:lnTo>
                    <a:lnTo>
                      <a:pt x="0" y="1602"/>
                    </a:lnTo>
                    <a:lnTo>
                      <a:pt x="0" y="251"/>
                    </a:lnTo>
                    <a:lnTo>
                      <a:pt x="146" y="245"/>
                    </a:lnTo>
                    <a:lnTo>
                      <a:pt x="289" y="229"/>
                    </a:lnTo>
                    <a:lnTo>
                      <a:pt x="429" y="203"/>
                    </a:lnTo>
                    <a:lnTo>
                      <a:pt x="566" y="166"/>
                    </a:lnTo>
                    <a:lnTo>
                      <a:pt x="698" y="120"/>
                    </a:lnTo>
                    <a:lnTo>
                      <a:pt x="825" y="63"/>
                    </a:lnTo>
                    <a:lnTo>
                      <a:pt x="948" y="0"/>
                    </a:lnTo>
                    <a:close/>
                  </a:path>
                </a:pathLst>
              </a:custGeom>
              <a:gradFill>
                <a:gsLst>
                  <a:gs pos="87000">
                    <a:schemeClr val="bg1">
                      <a:lumMod val="85000"/>
                    </a:schemeClr>
                  </a:gs>
                  <a:gs pos="24000">
                    <a:schemeClr val="bg1">
                      <a:lumMod val="95000"/>
                    </a:schemeClr>
                  </a:gs>
                </a:gsLst>
                <a:lin ang="0" scaled="1"/>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grpSp>
        <p:sp>
          <p:nvSpPr>
            <p:cNvPr id="80" name="Freeform 63">
              <a:extLst>
                <a:ext uri="{FF2B5EF4-FFF2-40B4-BE49-F238E27FC236}">
                  <a16:creationId xmlns:a16="http://schemas.microsoft.com/office/drawing/2014/main" id="{86AFC062-E6E7-32CE-4CD7-7DACA6D9B705}"/>
                </a:ext>
              </a:extLst>
            </p:cNvPr>
            <p:cNvSpPr>
              <a:spLocks noEditPoints="1"/>
            </p:cNvSpPr>
            <p:nvPr/>
          </p:nvSpPr>
          <p:spPr bwMode="auto">
            <a:xfrm>
              <a:off x="4599864" y="2959952"/>
              <a:ext cx="352651" cy="280206"/>
            </a:xfrm>
            <a:custGeom>
              <a:avLst/>
              <a:gdLst>
                <a:gd name="T0" fmla="*/ 3526 w 3526"/>
                <a:gd name="T1" fmla="*/ 2803 h 2803"/>
                <a:gd name="T2" fmla="*/ 0 w 3526"/>
                <a:gd name="T3" fmla="*/ 1227 h 2803"/>
                <a:gd name="T4" fmla="*/ 69 w 3526"/>
                <a:gd name="T5" fmla="*/ 1291 h 2803"/>
                <a:gd name="T6" fmla="*/ 150 w 3526"/>
                <a:gd name="T7" fmla="*/ 1340 h 2803"/>
                <a:gd name="T8" fmla="*/ 241 w 3526"/>
                <a:gd name="T9" fmla="*/ 1372 h 2803"/>
                <a:gd name="T10" fmla="*/ 341 w 3526"/>
                <a:gd name="T11" fmla="*/ 1382 h 2803"/>
                <a:gd name="T12" fmla="*/ 513 w 3526"/>
                <a:gd name="T13" fmla="*/ 1663 h 2803"/>
                <a:gd name="T14" fmla="*/ 921 w 3526"/>
                <a:gd name="T15" fmla="*/ 1382 h 2803"/>
                <a:gd name="T16" fmla="*/ 2494 w 3526"/>
                <a:gd name="T17" fmla="*/ 1663 h 2803"/>
                <a:gd name="T18" fmla="*/ 2900 w 3526"/>
                <a:gd name="T19" fmla="*/ 1382 h 2803"/>
                <a:gd name="T20" fmla="*/ 3223 w 3526"/>
                <a:gd name="T21" fmla="*/ 1379 h 2803"/>
                <a:gd name="T22" fmla="*/ 3323 w 3526"/>
                <a:gd name="T23" fmla="*/ 1355 h 2803"/>
                <a:gd name="T24" fmla="*/ 3414 w 3526"/>
                <a:gd name="T25" fmla="*/ 1309 h 2803"/>
                <a:gd name="T26" fmla="*/ 3492 w 3526"/>
                <a:gd name="T27" fmla="*/ 1245 h 2803"/>
                <a:gd name="T28" fmla="*/ 1317 w 3526"/>
                <a:gd name="T29" fmla="*/ 133 h 2803"/>
                <a:gd name="T30" fmla="*/ 2217 w 3526"/>
                <a:gd name="T31" fmla="*/ 350 h 2803"/>
                <a:gd name="T32" fmla="*/ 1317 w 3526"/>
                <a:gd name="T33" fmla="*/ 133 h 2803"/>
                <a:gd name="T34" fmla="*/ 2284 w 3526"/>
                <a:gd name="T35" fmla="*/ 0 h 2803"/>
                <a:gd name="T36" fmla="*/ 2317 w 3526"/>
                <a:gd name="T37" fmla="*/ 9 h 2803"/>
                <a:gd name="T38" fmla="*/ 2341 w 3526"/>
                <a:gd name="T39" fmla="*/ 32 h 2803"/>
                <a:gd name="T40" fmla="*/ 2350 w 3526"/>
                <a:gd name="T41" fmla="*/ 67 h 2803"/>
                <a:gd name="T42" fmla="*/ 3526 w 3526"/>
                <a:gd name="T43" fmla="*/ 350 h 2803"/>
                <a:gd name="T44" fmla="*/ 3514 w 3526"/>
                <a:gd name="T45" fmla="*/ 1041 h 2803"/>
                <a:gd name="T46" fmla="*/ 3476 w 3526"/>
                <a:gd name="T47" fmla="*/ 1123 h 2803"/>
                <a:gd name="T48" fmla="*/ 3420 w 3526"/>
                <a:gd name="T49" fmla="*/ 1193 h 2803"/>
                <a:gd name="T50" fmla="*/ 3347 w 3526"/>
                <a:gd name="T51" fmla="*/ 1246 h 2803"/>
                <a:gd name="T52" fmla="*/ 3263 w 3526"/>
                <a:gd name="T53" fmla="*/ 1281 h 2803"/>
                <a:gd name="T54" fmla="*/ 3169 w 3526"/>
                <a:gd name="T55" fmla="*/ 1293 h 2803"/>
                <a:gd name="T56" fmla="*/ 2900 w 3526"/>
                <a:gd name="T57" fmla="*/ 1184 h 2803"/>
                <a:gd name="T58" fmla="*/ 2494 w 3526"/>
                <a:gd name="T59" fmla="*/ 1293 h 2803"/>
                <a:gd name="T60" fmla="*/ 921 w 3526"/>
                <a:gd name="T61" fmla="*/ 1184 h 2803"/>
                <a:gd name="T62" fmla="*/ 513 w 3526"/>
                <a:gd name="T63" fmla="*/ 1293 h 2803"/>
                <a:gd name="T64" fmla="*/ 294 w 3526"/>
                <a:gd name="T65" fmla="*/ 1291 h 2803"/>
                <a:gd name="T66" fmla="*/ 208 w 3526"/>
                <a:gd name="T67" fmla="*/ 1268 h 2803"/>
                <a:gd name="T68" fmla="*/ 131 w 3526"/>
                <a:gd name="T69" fmla="*/ 1226 h 2803"/>
                <a:gd name="T70" fmla="*/ 66 w 3526"/>
                <a:gd name="T71" fmla="*/ 1167 h 2803"/>
                <a:gd name="T72" fmla="*/ 17 w 3526"/>
                <a:gd name="T73" fmla="*/ 1094 h 2803"/>
                <a:gd name="T74" fmla="*/ 0 w 3526"/>
                <a:gd name="T75" fmla="*/ 350 h 2803"/>
                <a:gd name="T76" fmla="*/ 1182 w 3526"/>
                <a:gd name="T77" fmla="*/ 67 h 2803"/>
                <a:gd name="T78" fmla="*/ 1192 w 3526"/>
                <a:gd name="T79" fmla="*/ 32 h 2803"/>
                <a:gd name="T80" fmla="*/ 1216 w 3526"/>
                <a:gd name="T81" fmla="*/ 9 h 2803"/>
                <a:gd name="T82" fmla="*/ 1250 w 3526"/>
                <a:gd name="T83" fmla="*/ 0 h 28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3526" h="2803">
                  <a:moveTo>
                    <a:pt x="3526" y="1207"/>
                  </a:moveTo>
                  <a:lnTo>
                    <a:pt x="3526" y="2803"/>
                  </a:lnTo>
                  <a:lnTo>
                    <a:pt x="0" y="2803"/>
                  </a:lnTo>
                  <a:lnTo>
                    <a:pt x="0" y="1227"/>
                  </a:lnTo>
                  <a:lnTo>
                    <a:pt x="32" y="1260"/>
                  </a:lnTo>
                  <a:lnTo>
                    <a:pt x="69" y="1291"/>
                  </a:lnTo>
                  <a:lnTo>
                    <a:pt x="108" y="1318"/>
                  </a:lnTo>
                  <a:lnTo>
                    <a:pt x="150" y="1340"/>
                  </a:lnTo>
                  <a:lnTo>
                    <a:pt x="195" y="1359"/>
                  </a:lnTo>
                  <a:lnTo>
                    <a:pt x="241" y="1372"/>
                  </a:lnTo>
                  <a:lnTo>
                    <a:pt x="290" y="1379"/>
                  </a:lnTo>
                  <a:lnTo>
                    <a:pt x="341" y="1382"/>
                  </a:lnTo>
                  <a:lnTo>
                    <a:pt x="513" y="1382"/>
                  </a:lnTo>
                  <a:lnTo>
                    <a:pt x="513" y="1663"/>
                  </a:lnTo>
                  <a:lnTo>
                    <a:pt x="921" y="1663"/>
                  </a:lnTo>
                  <a:lnTo>
                    <a:pt x="921" y="1382"/>
                  </a:lnTo>
                  <a:lnTo>
                    <a:pt x="2494" y="1382"/>
                  </a:lnTo>
                  <a:lnTo>
                    <a:pt x="2494" y="1663"/>
                  </a:lnTo>
                  <a:lnTo>
                    <a:pt x="2900" y="1663"/>
                  </a:lnTo>
                  <a:lnTo>
                    <a:pt x="2900" y="1382"/>
                  </a:lnTo>
                  <a:lnTo>
                    <a:pt x="3169" y="1382"/>
                  </a:lnTo>
                  <a:lnTo>
                    <a:pt x="3223" y="1379"/>
                  </a:lnTo>
                  <a:lnTo>
                    <a:pt x="3275" y="1371"/>
                  </a:lnTo>
                  <a:lnTo>
                    <a:pt x="3323" y="1355"/>
                  </a:lnTo>
                  <a:lnTo>
                    <a:pt x="3371" y="1335"/>
                  </a:lnTo>
                  <a:lnTo>
                    <a:pt x="3414" y="1309"/>
                  </a:lnTo>
                  <a:lnTo>
                    <a:pt x="3455" y="1280"/>
                  </a:lnTo>
                  <a:lnTo>
                    <a:pt x="3492" y="1245"/>
                  </a:lnTo>
                  <a:lnTo>
                    <a:pt x="3526" y="1207"/>
                  </a:lnTo>
                  <a:close/>
                  <a:moveTo>
                    <a:pt x="1317" y="133"/>
                  </a:moveTo>
                  <a:lnTo>
                    <a:pt x="1317" y="350"/>
                  </a:lnTo>
                  <a:lnTo>
                    <a:pt x="2217" y="350"/>
                  </a:lnTo>
                  <a:lnTo>
                    <a:pt x="2217" y="133"/>
                  </a:lnTo>
                  <a:lnTo>
                    <a:pt x="1317" y="133"/>
                  </a:lnTo>
                  <a:close/>
                  <a:moveTo>
                    <a:pt x="1250" y="0"/>
                  </a:moveTo>
                  <a:lnTo>
                    <a:pt x="2284" y="0"/>
                  </a:lnTo>
                  <a:lnTo>
                    <a:pt x="2301" y="2"/>
                  </a:lnTo>
                  <a:lnTo>
                    <a:pt x="2317" y="9"/>
                  </a:lnTo>
                  <a:lnTo>
                    <a:pt x="2330" y="19"/>
                  </a:lnTo>
                  <a:lnTo>
                    <a:pt x="2341" y="32"/>
                  </a:lnTo>
                  <a:lnTo>
                    <a:pt x="2348" y="49"/>
                  </a:lnTo>
                  <a:lnTo>
                    <a:pt x="2350" y="67"/>
                  </a:lnTo>
                  <a:lnTo>
                    <a:pt x="2350" y="350"/>
                  </a:lnTo>
                  <a:lnTo>
                    <a:pt x="3526" y="350"/>
                  </a:lnTo>
                  <a:lnTo>
                    <a:pt x="3526" y="995"/>
                  </a:lnTo>
                  <a:lnTo>
                    <a:pt x="3514" y="1041"/>
                  </a:lnTo>
                  <a:lnTo>
                    <a:pt x="3498" y="1083"/>
                  </a:lnTo>
                  <a:lnTo>
                    <a:pt x="3476" y="1123"/>
                  </a:lnTo>
                  <a:lnTo>
                    <a:pt x="3450" y="1160"/>
                  </a:lnTo>
                  <a:lnTo>
                    <a:pt x="3420" y="1193"/>
                  </a:lnTo>
                  <a:lnTo>
                    <a:pt x="3385" y="1221"/>
                  </a:lnTo>
                  <a:lnTo>
                    <a:pt x="3347" y="1246"/>
                  </a:lnTo>
                  <a:lnTo>
                    <a:pt x="3306" y="1267"/>
                  </a:lnTo>
                  <a:lnTo>
                    <a:pt x="3263" y="1281"/>
                  </a:lnTo>
                  <a:lnTo>
                    <a:pt x="3216" y="1291"/>
                  </a:lnTo>
                  <a:lnTo>
                    <a:pt x="3169" y="1293"/>
                  </a:lnTo>
                  <a:lnTo>
                    <a:pt x="2900" y="1293"/>
                  </a:lnTo>
                  <a:lnTo>
                    <a:pt x="2900" y="1184"/>
                  </a:lnTo>
                  <a:lnTo>
                    <a:pt x="2494" y="1184"/>
                  </a:lnTo>
                  <a:lnTo>
                    <a:pt x="2494" y="1293"/>
                  </a:lnTo>
                  <a:lnTo>
                    <a:pt x="921" y="1293"/>
                  </a:lnTo>
                  <a:lnTo>
                    <a:pt x="921" y="1184"/>
                  </a:lnTo>
                  <a:lnTo>
                    <a:pt x="513" y="1184"/>
                  </a:lnTo>
                  <a:lnTo>
                    <a:pt x="513" y="1293"/>
                  </a:lnTo>
                  <a:lnTo>
                    <a:pt x="341" y="1293"/>
                  </a:lnTo>
                  <a:lnTo>
                    <a:pt x="294" y="1291"/>
                  </a:lnTo>
                  <a:lnTo>
                    <a:pt x="250" y="1282"/>
                  </a:lnTo>
                  <a:lnTo>
                    <a:pt x="208" y="1268"/>
                  </a:lnTo>
                  <a:lnTo>
                    <a:pt x="168" y="1249"/>
                  </a:lnTo>
                  <a:lnTo>
                    <a:pt x="131" y="1226"/>
                  </a:lnTo>
                  <a:lnTo>
                    <a:pt x="96" y="1198"/>
                  </a:lnTo>
                  <a:lnTo>
                    <a:pt x="66" y="1167"/>
                  </a:lnTo>
                  <a:lnTo>
                    <a:pt x="40" y="1132"/>
                  </a:lnTo>
                  <a:lnTo>
                    <a:pt x="17" y="1094"/>
                  </a:lnTo>
                  <a:lnTo>
                    <a:pt x="0" y="1054"/>
                  </a:lnTo>
                  <a:lnTo>
                    <a:pt x="0" y="350"/>
                  </a:lnTo>
                  <a:lnTo>
                    <a:pt x="1182" y="350"/>
                  </a:lnTo>
                  <a:lnTo>
                    <a:pt x="1182" y="67"/>
                  </a:lnTo>
                  <a:lnTo>
                    <a:pt x="1185" y="49"/>
                  </a:lnTo>
                  <a:lnTo>
                    <a:pt x="1192" y="32"/>
                  </a:lnTo>
                  <a:lnTo>
                    <a:pt x="1202" y="19"/>
                  </a:lnTo>
                  <a:lnTo>
                    <a:pt x="1216" y="9"/>
                  </a:lnTo>
                  <a:lnTo>
                    <a:pt x="1232" y="2"/>
                  </a:lnTo>
                  <a:lnTo>
                    <a:pt x="1250" y="0"/>
                  </a:ln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81" name="Group 127">
              <a:extLst>
                <a:ext uri="{FF2B5EF4-FFF2-40B4-BE49-F238E27FC236}">
                  <a16:creationId xmlns:a16="http://schemas.microsoft.com/office/drawing/2014/main" id="{F945E02F-4D27-B2A2-D420-B348FC39021E}"/>
                </a:ext>
              </a:extLst>
            </p:cNvPr>
            <p:cNvGrpSpPr/>
            <p:nvPr/>
          </p:nvGrpSpPr>
          <p:grpSpPr>
            <a:xfrm>
              <a:off x="4953703" y="2276382"/>
              <a:ext cx="345815" cy="381131"/>
              <a:chOff x="-1206500" y="2587625"/>
              <a:chExt cx="1133475" cy="1247776"/>
            </a:xfrm>
          </p:grpSpPr>
          <p:sp>
            <p:nvSpPr>
              <p:cNvPr id="147" name="Freeform 68">
                <a:extLst>
                  <a:ext uri="{FF2B5EF4-FFF2-40B4-BE49-F238E27FC236}">
                    <a16:creationId xmlns:a16="http://schemas.microsoft.com/office/drawing/2014/main" id="{021ADC09-93D0-32E4-0238-3B530D202C64}"/>
                  </a:ext>
                </a:extLst>
              </p:cNvPr>
              <p:cNvSpPr>
                <a:spLocks/>
              </p:cNvSpPr>
              <p:nvPr/>
            </p:nvSpPr>
            <p:spPr bwMode="auto">
              <a:xfrm>
                <a:off x="-1074738" y="2587625"/>
                <a:ext cx="268288" cy="268288"/>
              </a:xfrm>
              <a:custGeom>
                <a:avLst/>
                <a:gdLst>
                  <a:gd name="T0" fmla="*/ 423 w 847"/>
                  <a:gd name="T1" fmla="*/ 0 h 845"/>
                  <a:gd name="T2" fmla="*/ 423 w 847"/>
                  <a:gd name="T3" fmla="*/ 0 h 845"/>
                  <a:gd name="T4" fmla="*/ 476 w 847"/>
                  <a:gd name="T5" fmla="*/ 3 h 845"/>
                  <a:gd name="T6" fmla="*/ 527 w 847"/>
                  <a:gd name="T7" fmla="*/ 13 h 845"/>
                  <a:gd name="T8" fmla="*/ 577 w 847"/>
                  <a:gd name="T9" fmla="*/ 29 h 845"/>
                  <a:gd name="T10" fmla="*/ 623 w 847"/>
                  <a:gd name="T11" fmla="*/ 49 h 845"/>
                  <a:gd name="T12" fmla="*/ 665 w 847"/>
                  <a:gd name="T13" fmla="*/ 76 h 845"/>
                  <a:gd name="T14" fmla="*/ 705 w 847"/>
                  <a:gd name="T15" fmla="*/ 106 h 845"/>
                  <a:gd name="T16" fmla="*/ 740 w 847"/>
                  <a:gd name="T17" fmla="*/ 142 h 845"/>
                  <a:gd name="T18" fmla="*/ 770 w 847"/>
                  <a:gd name="T19" fmla="*/ 181 h 845"/>
                  <a:gd name="T20" fmla="*/ 797 w 847"/>
                  <a:gd name="T21" fmla="*/ 223 h 845"/>
                  <a:gd name="T22" fmla="*/ 819 w 847"/>
                  <a:gd name="T23" fmla="*/ 269 h 845"/>
                  <a:gd name="T24" fmla="*/ 833 w 847"/>
                  <a:gd name="T25" fmla="*/ 319 h 845"/>
                  <a:gd name="T26" fmla="*/ 843 w 847"/>
                  <a:gd name="T27" fmla="*/ 370 h 845"/>
                  <a:gd name="T28" fmla="*/ 847 w 847"/>
                  <a:gd name="T29" fmla="*/ 423 h 845"/>
                  <a:gd name="T30" fmla="*/ 843 w 847"/>
                  <a:gd name="T31" fmla="*/ 476 h 845"/>
                  <a:gd name="T32" fmla="*/ 833 w 847"/>
                  <a:gd name="T33" fmla="*/ 527 h 845"/>
                  <a:gd name="T34" fmla="*/ 819 w 847"/>
                  <a:gd name="T35" fmla="*/ 575 h 845"/>
                  <a:gd name="T36" fmla="*/ 797 w 847"/>
                  <a:gd name="T37" fmla="*/ 621 h 845"/>
                  <a:gd name="T38" fmla="*/ 770 w 847"/>
                  <a:gd name="T39" fmla="*/ 665 h 845"/>
                  <a:gd name="T40" fmla="*/ 740 w 847"/>
                  <a:gd name="T41" fmla="*/ 703 h 845"/>
                  <a:gd name="T42" fmla="*/ 705 w 847"/>
                  <a:gd name="T43" fmla="*/ 739 h 845"/>
                  <a:gd name="T44" fmla="*/ 665 w 847"/>
                  <a:gd name="T45" fmla="*/ 770 h 845"/>
                  <a:gd name="T46" fmla="*/ 623 w 847"/>
                  <a:gd name="T47" fmla="*/ 797 h 845"/>
                  <a:gd name="T48" fmla="*/ 577 w 847"/>
                  <a:gd name="T49" fmla="*/ 817 h 845"/>
                  <a:gd name="T50" fmla="*/ 527 w 847"/>
                  <a:gd name="T51" fmla="*/ 833 h 845"/>
                  <a:gd name="T52" fmla="*/ 476 w 847"/>
                  <a:gd name="T53" fmla="*/ 843 h 845"/>
                  <a:gd name="T54" fmla="*/ 423 w 847"/>
                  <a:gd name="T55" fmla="*/ 845 h 845"/>
                  <a:gd name="T56" fmla="*/ 369 w 847"/>
                  <a:gd name="T57" fmla="*/ 843 h 845"/>
                  <a:gd name="T58" fmla="*/ 318 w 847"/>
                  <a:gd name="T59" fmla="*/ 833 h 845"/>
                  <a:gd name="T60" fmla="*/ 270 w 847"/>
                  <a:gd name="T61" fmla="*/ 817 h 845"/>
                  <a:gd name="T62" fmla="*/ 224 w 847"/>
                  <a:gd name="T63" fmla="*/ 797 h 845"/>
                  <a:gd name="T64" fmla="*/ 181 w 847"/>
                  <a:gd name="T65" fmla="*/ 770 h 845"/>
                  <a:gd name="T66" fmla="*/ 141 w 847"/>
                  <a:gd name="T67" fmla="*/ 739 h 845"/>
                  <a:gd name="T68" fmla="*/ 106 w 847"/>
                  <a:gd name="T69" fmla="*/ 703 h 845"/>
                  <a:gd name="T70" fmla="*/ 75 w 847"/>
                  <a:gd name="T71" fmla="*/ 665 h 845"/>
                  <a:gd name="T72" fmla="*/ 49 w 847"/>
                  <a:gd name="T73" fmla="*/ 621 h 845"/>
                  <a:gd name="T74" fmla="*/ 27 w 847"/>
                  <a:gd name="T75" fmla="*/ 575 h 845"/>
                  <a:gd name="T76" fmla="*/ 12 w 847"/>
                  <a:gd name="T77" fmla="*/ 527 h 845"/>
                  <a:gd name="T78" fmla="*/ 2 w 847"/>
                  <a:gd name="T79" fmla="*/ 476 h 845"/>
                  <a:gd name="T80" fmla="*/ 0 w 847"/>
                  <a:gd name="T81" fmla="*/ 423 h 845"/>
                  <a:gd name="T82" fmla="*/ 2 w 847"/>
                  <a:gd name="T83" fmla="*/ 370 h 845"/>
                  <a:gd name="T84" fmla="*/ 12 w 847"/>
                  <a:gd name="T85" fmla="*/ 319 h 845"/>
                  <a:gd name="T86" fmla="*/ 27 w 847"/>
                  <a:gd name="T87" fmla="*/ 269 h 845"/>
                  <a:gd name="T88" fmla="*/ 49 w 847"/>
                  <a:gd name="T89" fmla="*/ 223 h 845"/>
                  <a:gd name="T90" fmla="*/ 75 w 847"/>
                  <a:gd name="T91" fmla="*/ 181 h 845"/>
                  <a:gd name="T92" fmla="*/ 106 w 847"/>
                  <a:gd name="T93" fmla="*/ 142 h 845"/>
                  <a:gd name="T94" fmla="*/ 141 w 847"/>
                  <a:gd name="T95" fmla="*/ 106 h 845"/>
                  <a:gd name="T96" fmla="*/ 181 w 847"/>
                  <a:gd name="T97" fmla="*/ 76 h 845"/>
                  <a:gd name="T98" fmla="*/ 224 w 847"/>
                  <a:gd name="T99" fmla="*/ 49 h 845"/>
                  <a:gd name="T100" fmla="*/ 270 w 847"/>
                  <a:gd name="T101" fmla="*/ 29 h 845"/>
                  <a:gd name="T102" fmla="*/ 318 w 847"/>
                  <a:gd name="T103" fmla="*/ 13 h 845"/>
                  <a:gd name="T104" fmla="*/ 369 w 847"/>
                  <a:gd name="T105" fmla="*/ 3 h 845"/>
                  <a:gd name="T106" fmla="*/ 423 w 847"/>
                  <a:gd name="T107" fmla="*/ 0 h 8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847" h="845">
                    <a:moveTo>
                      <a:pt x="423" y="0"/>
                    </a:moveTo>
                    <a:lnTo>
                      <a:pt x="423" y="0"/>
                    </a:lnTo>
                    <a:lnTo>
                      <a:pt x="476" y="3"/>
                    </a:lnTo>
                    <a:lnTo>
                      <a:pt x="527" y="13"/>
                    </a:lnTo>
                    <a:lnTo>
                      <a:pt x="577" y="29"/>
                    </a:lnTo>
                    <a:lnTo>
                      <a:pt x="623" y="49"/>
                    </a:lnTo>
                    <a:lnTo>
                      <a:pt x="665" y="76"/>
                    </a:lnTo>
                    <a:lnTo>
                      <a:pt x="705" y="106"/>
                    </a:lnTo>
                    <a:lnTo>
                      <a:pt x="740" y="142"/>
                    </a:lnTo>
                    <a:lnTo>
                      <a:pt x="770" y="181"/>
                    </a:lnTo>
                    <a:lnTo>
                      <a:pt x="797" y="223"/>
                    </a:lnTo>
                    <a:lnTo>
                      <a:pt x="819" y="269"/>
                    </a:lnTo>
                    <a:lnTo>
                      <a:pt x="833" y="319"/>
                    </a:lnTo>
                    <a:lnTo>
                      <a:pt x="843" y="370"/>
                    </a:lnTo>
                    <a:lnTo>
                      <a:pt x="847" y="423"/>
                    </a:lnTo>
                    <a:lnTo>
                      <a:pt x="843" y="476"/>
                    </a:lnTo>
                    <a:lnTo>
                      <a:pt x="833" y="527"/>
                    </a:lnTo>
                    <a:lnTo>
                      <a:pt x="819" y="575"/>
                    </a:lnTo>
                    <a:lnTo>
                      <a:pt x="797" y="621"/>
                    </a:lnTo>
                    <a:lnTo>
                      <a:pt x="770" y="665"/>
                    </a:lnTo>
                    <a:lnTo>
                      <a:pt x="740" y="703"/>
                    </a:lnTo>
                    <a:lnTo>
                      <a:pt x="705" y="739"/>
                    </a:lnTo>
                    <a:lnTo>
                      <a:pt x="665" y="770"/>
                    </a:lnTo>
                    <a:lnTo>
                      <a:pt x="623" y="797"/>
                    </a:lnTo>
                    <a:lnTo>
                      <a:pt x="577" y="817"/>
                    </a:lnTo>
                    <a:lnTo>
                      <a:pt x="527" y="833"/>
                    </a:lnTo>
                    <a:lnTo>
                      <a:pt x="476" y="843"/>
                    </a:lnTo>
                    <a:lnTo>
                      <a:pt x="423" y="845"/>
                    </a:lnTo>
                    <a:lnTo>
                      <a:pt x="369" y="843"/>
                    </a:lnTo>
                    <a:lnTo>
                      <a:pt x="318" y="833"/>
                    </a:lnTo>
                    <a:lnTo>
                      <a:pt x="270" y="817"/>
                    </a:lnTo>
                    <a:lnTo>
                      <a:pt x="224" y="797"/>
                    </a:lnTo>
                    <a:lnTo>
                      <a:pt x="181" y="770"/>
                    </a:lnTo>
                    <a:lnTo>
                      <a:pt x="141" y="739"/>
                    </a:lnTo>
                    <a:lnTo>
                      <a:pt x="106" y="703"/>
                    </a:lnTo>
                    <a:lnTo>
                      <a:pt x="75" y="665"/>
                    </a:lnTo>
                    <a:lnTo>
                      <a:pt x="49" y="621"/>
                    </a:lnTo>
                    <a:lnTo>
                      <a:pt x="27" y="575"/>
                    </a:lnTo>
                    <a:lnTo>
                      <a:pt x="12" y="527"/>
                    </a:lnTo>
                    <a:lnTo>
                      <a:pt x="2" y="476"/>
                    </a:lnTo>
                    <a:lnTo>
                      <a:pt x="0" y="423"/>
                    </a:lnTo>
                    <a:lnTo>
                      <a:pt x="2" y="370"/>
                    </a:lnTo>
                    <a:lnTo>
                      <a:pt x="12" y="319"/>
                    </a:lnTo>
                    <a:lnTo>
                      <a:pt x="27" y="269"/>
                    </a:lnTo>
                    <a:lnTo>
                      <a:pt x="49" y="223"/>
                    </a:lnTo>
                    <a:lnTo>
                      <a:pt x="75" y="181"/>
                    </a:lnTo>
                    <a:lnTo>
                      <a:pt x="106" y="142"/>
                    </a:lnTo>
                    <a:lnTo>
                      <a:pt x="141" y="106"/>
                    </a:lnTo>
                    <a:lnTo>
                      <a:pt x="181" y="76"/>
                    </a:lnTo>
                    <a:lnTo>
                      <a:pt x="224" y="49"/>
                    </a:lnTo>
                    <a:lnTo>
                      <a:pt x="270" y="29"/>
                    </a:lnTo>
                    <a:lnTo>
                      <a:pt x="318" y="13"/>
                    </a:lnTo>
                    <a:lnTo>
                      <a:pt x="369" y="3"/>
                    </a:lnTo>
                    <a:lnTo>
                      <a:pt x="423"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8" name="Freeform 69">
                <a:extLst>
                  <a:ext uri="{FF2B5EF4-FFF2-40B4-BE49-F238E27FC236}">
                    <a16:creationId xmlns:a16="http://schemas.microsoft.com/office/drawing/2014/main" id="{B4152992-E392-22F0-567F-2205309DDFB9}"/>
                  </a:ext>
                </a:extLst>
              </p:cNvPr>
              <p:cNvSpPr>
                <a:spLocks/>
              </p:cNvSpPr>
              <p:nvPr/>
            </p:nvSpPr>
            <p:spPr bwMode="auto">
              <a:xfrm>
                <a:off x="-630238" y="2587625"/>
                <a:ext cx="269875" cy="269875"/>
              </a:xfrm>
              <a:custGeom>
                <a:avLst/>
                <a:gdLst>
                  <a:gd name="T0" fmla="*/ 424 w 848"/>
                  <a:gd name="T1" fmla="*/ 0 h 846"/>
                  <a:gd name="T2" fmla="*/ 477 w 848"/>
                  <a:gd name="T3" fmla="*/ 3 h 846"/>
                  <a:gd name="T4" fmla="*/ 528 w 848"/>
                  <a:gd name="T5" fmla="*/ 13 h 846"/>
                  <a:gd name="T6" fmla="*/ 577 w 848"/>
                  <a:gd name="T7" fmla="*/ 29 h 846"/>
                  <a:gd name="T8" fmla="*/ 623 w 848"/>
                  <a:gd name="T9" fmla="*/ 49 h 846"/>
                  <a:gd name="T10" fmla="*/ 666 w 848"/>
                  <a:gd name="T11" fmla="*/ 76 h 846"/>
                  <a:gd name="T12" fmla="*/ 705 w 848"/>
                  <a:gd name="T13" fmla="*/ 107 h 846"/>
                  <a:gd name="T14" fmla="*/ 740 w 848"/>
                  <a:gd name="T15" fmla="*/ 142 h 846"/>
                  <a:gd name="T16" fmla="*/ 772 w 848"/>
                  <a:gd name="T17" fmla="*/ 181 h 846"/>
                  <a:gd name="T18" fmla="*/ 798 w 848"/>
                  <a:gd name="T19" fmla="*/ 225 h 846"/>
                  <a:gd name="T20" fmla="*/ 819 w 848"/>
                  <a:gd name="T21" fmla="*/ 271 h 846"/>
                  <a:gd name="T22" fmla="*/ 835 w 848"/>
                  <a:gd name="T23" fmla="*/ 319 h 846"/>
                  <a:gd name="T24" fmla="*/ 844 w 848"/>
                  <a:gd name="T25" fmla="*/ 370 h 846"/>
                  <a:gd name="T26" fmla="*/ 848 w 848"/>
                  <a:gd name="T27" fmla="*/ 423 h 846"/>
                  <a:gd name="T28" fmla="*/ 844 w 848"/>
                  <a:gd name="T29" fmla="*/ 476 h 846"/>
                  <a:gd name="T30" fmla="*/ 835 w 848"/>
                  <a:gd name="T31" fmla="*/ 527 h 846"/>
                  <a:gd name="T32" fmla="*/ 819 w 848"/>
                  <a:gd name="T33" fmla="*/ 575 h 846"/>
                  <a:gd name="T34" fmla="*/ 798 w 848"/>
                  <a:gd name="T35" fmla="*/ 621 h 846"/>
                  <a:gd name="T36" fmla="*/ 772 w 848"/>
                  <a:gd name="T37" fmla="*/ 665 h 846"/>
                  <a:gd name="T38" fmla="*/ 740 w 848"/>
                  <a:gd name="T39" fmla="*/ 703 h 846"/>
                  <a:gd name="T40" fmla="*/ 705 w 848"/>
                  <a:gd name="T41" fmla="*/ 739 h 846"/>
                  <a:gd name="T42" fmla="*/ 666 w 848"/>
                  <a:gd name="T43" fmla="*/ 770 h 846"/>
                  <a:gd name="T44" fmla="*/ 623 w 848"/>
                  <a:gd name="T45" fmla="*/ 797 h 846"/>
                  <a:gd name="T46" fmla="*/ 577 w 848"/>
                  <a:gd name="T47" fmla="*/ 817 h 846"/>
                  <a:gd name="T48" fmla="*/ 528 w 848"/>
                  <a:gd name="T49" fmla="*/ 833 h 846"/>
                  <a:gd name="T50" fmla="*/ 477 w 848"/>
                  <a:gd name="T51" fmla="*/ 843 h 846"/>
                  <a:gd name="T52" fmla="*/ 424 w 848"/>
                  <a:gd name="T53" fmla="*/ 846 h 846"/>
                  <a:gd name="T54" fmla="*/ 370 w 848"/>
                  <a:gd name="T55" fmla="*/ 843 h 846"/>
                  <a:gd name="T56" fmla="*/ 320 w 848"/>
                  <a:gd name="T57" fmla="*/ 833 h 846"/>
                  <a:gd name="T58" fmla="*/ 271 w 848"/>
                  <a:gd name="T59" fmla="*/ 817 h 846"/>
                  <a:gd name="T60" fmla="*/ 225 w 848"/>
                  <a:gd name="T61" fmla="*/ 797 h 846"/>
                  <a:gd name="T62" fmla="*/ 181 w 848"/>
                  <a:gd name="T63" fmla="*/ 770 h 846"/>
                  <a:gd name="T64" fmla="*/ 143 w 848"/>
                  <a:gd name="T65" fmla="*/ 739 h 846"/>
                  <a:gd name="T66" fmla="*/ 107 w 848"/>
                  <a:gd name="T67" fmla="*/ 703 h 846"/>
                  <a:gd name="T68" fmla="*/ 76 w 848"/>
                  <a:gd name="T69" fmla="*/ 665 h 846"/>
                  <a:gd name="T70" fmla="*/ 49 w 848"/>
                  <a:gd name="T71" fmla="*/ 621 h 846"/>
                  <a:gd name="T72" fmla="*/ 29 w 848"/>
                  <a:gd name="T73" fmla="*/ 575 h 846"/>
                  <a:gd name="T74" fmla="*/ 13 w 848"/>
                  <a:gd name="T75" fmla="*/ 527 h 846"/>
                  <a:gd name="T76" fmla="*/ 3 w 848"/>
                  <a:gd name="T77" fmla="*/ 476 h 846"/>
                  <a:gd name="T78" fmla="*/ 0 w 848"/>
                  <a:gd name="T79" fmla="*/ 423 h 846"/>
                  <a:gd name="T80" fmla="*/ 3 w 848"/>
                  <a:gd name="T81" fmla="*/ 370 h 846"/>
                  <a:gd name="T82" fmla="*/ 13 w 848"/>
                  <a:gd name="T83" fmla="*/ 319 h 846"/>
                  <a:gd name="T84" fmla="*/ 29 w 848"/>
                  <a:gd name="T85" fmla="*/ 271 h 846"/>
                  <a:gd name="T86" fmla="*/ 49 w 848"/>
                  <a:gd name="T87" fmla="*/ 225 h 846"/>
                  <a:gd name="T88" fmla="*/ 76 w 848"/>
                  <a:gd name="T89" fmla="*/ 181 h 846"/>
                  <a:gd name="T90" fmla="*/ 107 w 848"/>
                  <a:gd name="T91" fmla="*/ 142 h 846"/>
                  <a:gd name="T92" fmla="*/ 143 w 848"/>
                  <a:gd name="T93" fmla="*/ 107 h 846"/>
                  <a:gd name="T94" fmla="*/ 181 w 848"/>
                  <a:gd name="T95" fmla="*/ 76 h 846"/>
                  <a:gd name="T96" fmla="*/ 225 w 848"/>
                  <a:gd name="T97" fmla="*/ 49 h 846"/>
                  <a:gd name="T98" fmla="*/ 271 w 848"/>
                  <a:gd name="T99" fmla="*/ 29 h 846"/>
                  <a:gd name="T100" fmla="*/ 320 w 848"/>
                  <a:gd name="T101" fmla="*/ 13 h 846"/>
                  <a:gd name="T102" fmla="*/ 370 w 848"/>
                  <a:gd name="T103" fmla="*/ 3 h 846"/>
                  <a:gd name="T104" fmla="*/ 424 w 848"/>
                  <a:gd name="T105" fmla="*/ 0 h 8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8" h="846">
                    <a:moveTo>
                      <a:pt x="424" y="0"/>
                    </a:moveTo>
                    <a:lnTo>
                      <a:pt x="477" y="3"/>
                    </a:lnTo>
                    <a:lnTo>
                      <a:pt x="528" y="13"/>
                    </a:lnTo>
                    <a:lnTo>
                      <a:pt x="577" y="29"/>
                    </a:lnTo>
                    <a:lnTo>
                      <a:pt x="623" y="49"/>
                    </a:lnTo>
                    <a:lnTo>
                      <a:pt x="666" y="76"/>
                    </a:lnTo>
                    <a:lnTo>
                      <a:pt x="705" y="107"/>
                    </a:lnTo>
                    <a:lnTo>
                      <a:pt x="740" y="142"/>
                    </a:lnTo>
                    <a:lnTo>
                      <a:pt x="772" y="181"/>
                    </a:lnTo>
                    <a:lnTo>
                      <a:pt x="798" y="225"/>
                    </a:lnTo>
                    <a:lnTo>
                      <a:pt x="819" y="271"/>
                    </a:lnTo>
                    <a:lnTo>
                      <a:pt x="835" y="319"/>
                    </a:lnTo>
                    <a:lnTo>
                      <a:pt x="844" y="370"/>
                    </a:lnTo>
                    <a:lnTo>
                      <a:pt x="848" y="423"/>
                    </a:lnTo>
                    <a:lnTo>
                      <a:pt x="844" y="476"/>
                    </a:lnTo>
                    <a:lnTo>
                      <a:pt x="835" y="527"/>
                    </a:lnTo>
                    <a:lnTo>
                      <a:pt x="819" y="575"/>
                    </a:lnTo>
                    <a:lnTo>
                      <a:pt x="798" y="621"/>
                    </a:lnTo>
                    <a:lnTo>
                      <a:pt x="772" y="665"/>
                    </a:lnTo>
                    <a:lnTo>
                      <a:pt x="740" y="703"/>
                    </a:lnTo>
                    <a:lnTo>
                      <a:pt x="705" y="739"/>
                    </a:lnTo>
                    <a:lnTo>
                      <a:pt x="666" y="770"/>
                    </a:lnTo>
                    <a:lnTo>
                      <a:pt x="623" y="797"/>
                    </a:lnTo>
                    <a:lnTo>
                      <a:pt x="577" y="817"/>
                    </a:lnTo>
                    <a:lnTo>
                      <a:pt x="528" y="833"/>
                    </a:lnTo>
                    <a:lnTo>
                      <a:pt x="477" y="843"/>
                    </a:lnTo>
                    <a:lnTo>
                      <a:pt x="424" y="846"/>
                    </a:lnTo>
                    <a:lnTo>
                      <a:pt x="370" y="843"/>
                    </a:lnTo>
                    <a:lnTo>
                      <a:pt x="320" y="833"/>
                    </a:lnTo>
                    <a:lnTo>
                      <a:pt x="271" y="817"/>
                    </a:lnTo>
                    <a:lnTo>
                      <a:pt x="225" y="797"/>
                    </a:lnTo>
                    <a:lnTo>
                      <a:pt x="181" y="770"/>
                    </a:lnTo>
                    <a:lnTo>
                      <a:pt x="143" y="739"/>
                    </a:lnTo>
                    <a:lnTo>
                      <a:pt x="107" y="703"/>
                    </a:lnTo>
                    <a:lnTo>
                      <a:pt x="76" y="665"/>
                    </a:lnTo>
                    <a:lnTo>
                      <a:pt x="49" y="621"/>
                    </a:lnTo>
                    <a:lnTo>
                      <a:pt x="29" y="575"/>
                    </a:lnTo>
                    <a:lnTo>
                      <a:pt x="13" y="527"/>
                    </a:lnTo>
                    <a:lnTo>
                      <a:pt x="3" y="476"/>
                    </a:lnTo>
                    <a:lnTo>
                      <a:pt x="0" y="423"/>
                    </a:lnTo>
                    <a:lnTo>
                      <a:pt x="3" y="370"/>
                    </a:lnTo>
                    <a:lnTo>
                      <a:pt x="13" y="319"/>
                    </a:lnTo>
                    <a:lnTo>
                      <a:pt x="29" y="271"/>
                    </a:lnTo>
                    <a:lnTo>
                      <a:pt x="49" y="225"/>
                    </a:lnTo>
                    <a:lnTo>
                      <a:pt x="76" y="181"/>
                    </a:lnTo>
                    <a:lnTo>
                      <a:pt x="107" y="142"/>
                    </a:lnTo>
                    <a:lnTo>
                      <a:pt x="143" y="107"/>
                    </a:lnTo>
                    <a:lnTo>
                      <a:pt x="181" y="76"/>
                    </a:lnTo>
                    <a:lnTo>
                      <a:pt x="225" y="49"/>
                    </a:lnTo>
                    <a:lnTo>
                      <a:pt x="271" y="29"/>
                    </a:lnTo>
                    <a:lnTo>
                      <a:pt x="320" y="13"/>
                    </a:lnTo>
                    <a:lnTo>
                      <a:pt x="370" y="3"/>
                    </a:lnTo>
                    <a:lnTo>
                      <a:pt x="424"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9" name="Freeform 70">
                <a:extLst>
                  <a:ext uri="{FF2B5EF4-FFF2-40B4-BE49-F238E27FC236}">
                    <a16:creationId xmlns:a16="http://schemas.microsoft.com/office/drawing/2014/main" id="{E97FFAC3-218B-D6F4-2998-3B8F4C932B42}"/>
                  </a:ext>
                </a:extLst>
              </p:cNvPr>
              <p:cNvSpPr>
                <a:spLocks/>
              </p:cNvSpPr>
              <p:nvPr/>
            </p:nvSpPr>
            <p:spPr bwMode="auto">
              <a:xfrm>
                <a:off x="-411163" y="3667125"/>
                <a:ext cx="142875" cy="168275"/>
              </a:xfrm>
              <a:custGeom>
                <a:avLst/>
                <a:gdLst>
                  <a:gd name="T0" fmla="*/ 0 w 449"/>
                  <a:gd name="T1" fmla="*/ 0 h 529"/>
                  <a:gd name="T2" fmla="*/ 449 w 449"/>
                  <a:gd name="T3" fmla="*/ 0 h 529"/>
                  <a:gd name="T4" fmla="*/ 449 w 449"/>
                  <a:gd name="T5" fmla="*/ 305 h 529"/>
                  <a:gd name="T6" fmla="*/ 445 w 449"/>
                  <a:gd name="T7" fmla="*/ 345 h 529"/>
                  <a:gd name="T8" fmla="*/ 436 w 449"/>
                  <a:gd name="T9" fmla="*/ 383 h 529"/>
                  <a:gd name="T10" fmla="*/ 419 w 449"/>
                  <a:gd name="T11" fmla="*/ 418 h 529"/>
                  <a:gd name="T12" fmla="*/ 397 w 449"/>
                  <a:gd name="T13" fmla="*/ 449 h 529"/>
                  <a:gd name="T14" fmla="*/ 369 w 449"/>
                  <a:gd name="T15" fmla="*/ 476 h 529"/>
                  <a:gd name="T16" fmla="*/ 339 w 449"/>
                  <a:gd name="T17" fmla="*/ 499 h 529"/>
                  <a:gd name="T18" fmla="*/ 303 w 449"/>
                  <a:gd name="T19" fmla="*/ 515 h 529"/>
                  <a:gd name="T20" fmla="*/ 265 w 449"/>
                  <a:gd name="T21" fmla="*/ 525 h 529"/>
                  <a:gd name="T22" fmla="*/ 225 w 449"/>
                  <a:gd name="T23" fmla="*/ 529 h 529"/>
                  <a:gd name="T24" fmla="*/ 225 w 449"/>
                  <a:gd name="T25" fmla="*/ 529 h 529"/>
                  <a:gd name="T26" fmla="*/ 185 w 449"/>
                  <a:gd name="T27" fmla="*/ 525 h 529"/>
                  <a:gd name="T28" fmla="*/ 147 w 449"/>
                  <a:gd name="T29" fmla="*/ 515 h 529"/>
                  <a:gd name="T30" fmla="*/ 112 w 449"/>
                  <a:gd name="T31" fmla="*/ 499 h 529"/>
                  <a:gd name="T32" fmla="*/ 80 w 449"/>
                  <a:gd name="T33" fmla="*/ 477 h 529"/>
                  <a:gd name="T34" fmla="*/ 54 w 449"/>
                  <a:gd name="T35" fmla="*/ 449 h 529"/>
                  <a:gd name="T36" fmla="*/ 31 w 449"/>
                  <a:gd name="T37" fmla="*/ 418 h 529"/>
                  <a:gd name="T38" fmla="*/ 15 w 449"/>
                  <a:gd name="T39" fmla="*/ 384 h 529"/>
                  <a:gd name="T40" fmla="*/ 4 w 449"/>
                  <a:gd name="T41" fmla="*/ 345 h 529"/>
                  <a:gd name="T42" fmla="*/ 0 w 449"/>
                  <a:gd name="T43" fmla="*/ 305 h 529"/>
                  <a:gd name="T44" fmla="*/ 0 w 449"/>
                  <a:gd name="T45" fmla="*/ 0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49" h="529">
                    <a:moveTo>
                      <a:pt x="0" y="0"/>
                    </a:moveTo>
                    <a:lnTo>
                      <a:pt x="449" y="0"/>
                    </a:lnTo>
                    <a:lnTo>
                      <a:pt x="449" y="305"/>
                    </a:lnTo>
                    <a:lnTo>
                      <a:pt x="445" y="345"/>
                    </a:lnTo>
                    <a:lnTo>
                      <a:pt x="436" y="383"/>
                    </a:lnTo>
                    <a:lnTo>
                      <a:pt x="419" y="418"/>
                    </a:lnTo>
                    <a:lnTo>
                      <a:pt x="397" y="449"/>
                    </a:lnTo>
                    <a:lnTo>
                      <a:pt x="369" y="476"/>
                    </a:lnTo>
                    <a:lnTo>
                      <a:pt x="339" y="499"/>
                    </a:lnTo>
                    <a:lnTo>
                      <a:pt x="303" y="515"/>
                    </a:lnTo>
                    <a:lnTo>
                      <a:pt x="265" y="525"/>
                    </a:lnTo>
                    <a:lnTo>
                      <a:pt x="225" y="529"/>
                    </a:lnTo>
                    <a:lnTo>
                      <a:pt x="225" y="529"/>
                    </a:lnTo>
                    <a:lnTo>
                      <a:pt x="185" y="525"/>
                    </a:lnTo>
                    <a:lnTo>
                      <a:pt x="147" y="515"/>
                    </a:lnTo>
                    <a:lnTo>
                      <a:pt x="112" y="499"/>
                    </a:lnTo>
                    <a:lnTo>
                      <a:pt x="80" y="477"/>
                    </a:lnTo>
                    <a:lnTo>
                      <a:pt x="54" y="449"/>
                    </a:lnTo>
                    <a:lnTo>
                      <a:pt x="31" y="418"/>
                    </a:lnTo>
                    <a:lnTo>
                      <a:pt x="15" y="384"/>
                    </a:lnTo>
                    <a:lnTo>
                      <a:pt x="4" y="345"/>
                    </a:lnTo>
                    <a:lnTo>
                      <a:pt x="0" y="305"/>
                    </a:lnTo>
                    <a:lnTo>
                      <a:pt x="0"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0" name="Freeform 71">
                <a:extLst>
                  <a:ext uri="{FF2B5EF4-FFF2-40B4-BE49-F238E27FC236}">
                    <a16:creationId xmlns:a16="http://schemas.microsoft.com/office/drawing/2014/main" id="{8F874572-CCC1-182E-271B-A498921C3CF5}"/>
                  </a:ext>
                </a:extLst>
              </p:cNvPr>
              <p:cNvSpPr>
                <a:spLocks noEditPoints="1"/>
              </p:cNvSpPr>
              <p:nvPr/>
            </p:nvSpPr>
            <p:spPr bwMode="auto">
              <a:xfrm>
                <a:off x="-1206500" y="2849563"/>
                <a:ext cx="1133475" cy="985838"/>
              </a:xfrm>
              <a:custGeom>
                <a:avLst/>
                <a:gdLst>
                  <a:gd name="T0" fmla="*/ 2967 w 3570"/>
                  <a:gd name="T1" fmla="*/ 1562 h 3106"/>
                  <a:gd name="T2" fmla="*/ 2816 w 3570"/>
                  <a:gd name="T3" fmla="*/ 1513 h 3106"/>
                  <a:gd name="T4" fmla="*/ 2732 w 3570"/>
                  <a:gd name="T5" fmla="*/ 1583 h 3106"/>
                  <a:gd name="T6" fmla="*/ 3079 w 3570"/>
                  <a:gd name="T7" fmla="*/ 1519 h 3106"/>
                  <a:gd name="T8" fmla="*/ 575 w 3570"/>
                  <a:gd name="T9" fmla="*/ 0 h 3106"/>
                  <a:gd name="T10" fmla="*/ 675 w 3570"/>
                  <a:gd name="T11" fmla="*/ 13 h 3106"/>
                  <a:gd name="T12" fmla="*/ 742 w 3570"/>
                  <a:gd name="T13" fmla="*/ 39 h 3106"/>
                  <a:gd name="T14" fmla="*/ 878 w 3570"/>
                  <a:gd name="T15" fmla="*/ 140 h 3106"/>
                  <a:gd name="T16" fmla="*/ 968 w 3570"/>
                  <a:gd name="T17" fmla="*/ 331 h 3106"/>
                  <a:gd name="T18" fmla="*/ 995 w 3570"/>
                  <a:gd name="T19" fmla="*/ 496 h 3106"/>
                  <a:gd name="T20" fmla="*/ 1067 w 3570"/>
                  <a:gd name="T21" fmla="*/ 739 h 3106"/>
                  <a:gd name="T22" fmla="*/ 1217 w 3570"/>
                  <a:gd name="T23" fmla="*/ 851 h 3106"/>
                  <a:gd name="T24" fmla="*/ 1428 w 3570"/>
                  <a:gd name="T25" fmla="*/ 849 h 3106"/>
                  <a:gd name="T26" fmla="*/ 1663 w 3570"/>
                  <a:gd name="T27" fmla="*/ 815 h 3106"/>
                  <a:gd name="T28" fmla="*/ 1905 w 3570"/>
                  <a:gd name="T29" fmla="*/ 777 h 3106"/>
                  <a:gd name="T30" fmla="*/ 2022 w 3570"/>
                  <a:gd name="T31" fmla="*/ 687 h 3106"/>
                  <a:gd name="T32" fmla="*/ 2085 w 3570"/>
                  <a:gd name="T33" fmla="*/ 474 h 3106"/>
                  <a:gd name="T34" fmla="*/ 2109 w 3570"/>
                  <a:gd name="T35" fmla="*/ 331 h 3106"/>
                  <a:gd name="T36" fmla="*/ 2199 w 3570"/>
                  <a:gd name="T37" fmla="*/ 140 h 3106"/>
                  <a:gd name="T38" fmla="*/ 2336 w 3570"/>
                  <a:gd name="T39" fmla="*/ 39 h 3106"/>
                  <a:gd name="T40" fmla="*/ 2401 w 3570"/>
                  <a:gd name="T41" fmla="*/ 13 h 3106"/>
                  <a:gd name="T42" fmla="*/ 2502 w 3570"/>
                  <a:gd name="T43" fmla="*/ 0 h 3106"/>
                  <a:gd name="T44" fmla="*/ 2595 w 3570"/>
                  <a:gd name="T45" fmla="*/ 10 h 3106"/>
                  <a:gd name="T46" fmla="*/ 2750 w 3570"/>
                  <a:gd name="T47" fmla="*/ 105 h 3106"/>
                  <a:gd name="T48" fmla="*/ 2821 w 3570"/>
                  <a:gd name="T49" fmla="*/ 259 h 3106"/>
                  <a:gd name="T50" fmla="*/ 2848 w 3570"/>
                  <a:gd name="T51" fmla="*/ 368 h 3106"/>
                  <a:gd name="T52" fmla="*/ 2903 w 3570"/>
                  <a:gd name="T53" fmla="*/ 586 h 3106"/>
                  <a:gd name="T54" fmla="*/ 2971 w 3570"/>
                  <a:gd name="T55" fmla="*/ 855 h 3106"/>
                  <a:gd name="T56" fmla="*/ 3036 w 3570"/>
                  <a:gd name="T57" fmla="*/ 1116 h 3106"/>
                  <a:gd name="T58" fmla="*/ 3084 w 3570"/>
                  <a:gd name="T59" fmla="*/ 1309 h 3106"/>
                  <a:gd name="T60" fmla="*/ 3099 w 3570"/>
                  <a:gd name="T61" fmla="*/ 1411 h 3106"/>
                  <a:gd name="T62" fmla="*/ 3230 w 3570"/>
                  <a:gd name="T63" fmla="*/ 1516 h 3106"/>
                  <a:gd name="T64" fmla="*/ 2302 w 3570"/>
                  <a:gd name="T65" fmla="*/ 2516 h 3106"/>
                  <a:gd name="T66" fmla="*/ 2659 w 3570"/>
                  <a:gd name="T67" fmla="*/ 1488 h 3106"/>
                  <a:gd name="T68" fmla="*/ 2760 w 3570"/>
                  <a:gd name="T69" fmla="*/ 1361 h 3106"/>
                  <a:gd name="T70" fmla="*/ 2690 w 3570"/>
                  <a:gd name="T71" fmla="*/ 1088 h 3106"/>
                  <a:gd name="T72" fmla="*/ 2612 w 3570"/>
                  <a:gd name="T73" fmla="*/ 833 h 3106"/>
                  <a:gd name="T74" fmla="*/ 2559 w 3570"/>
                  <a:gd name="T75" fmla="*/ 676 h 3106"/>
                  <a:gd name="T76" fmla="*/ 2508 w 3570"/>
                  <a:gd name="T77" fmla="*/ 624 h 3106"/>
                  <a:gd name="T78" fmla="*/ 2497 w 3570"/>
                  <a:gd name="T79" fmla="*/ 679 h 3106"/>
                  <a:gd name="T80" fmla="*/ 2599 w 3570"/>
                  <a:gd name="T81" fmla="*/ 964 h 3106"/>
                  <a:gd name="T82" fmla="*/ 2707 w 3570"/>
                  <a:gd name="T83" fmla="*/ 1384 h 3106"/>
                  <a:gd name="T84" fmla="*/ 2576 w 3570"/>
                  <a:gd name="T85" fmla="*/ 1534 h 3106"/>
                  <a:gd name="T86" fmla="*/ 2358 w 3570"/>
                  <a:gd name="T87" fmla="*/ 1439 h 3106"/>
                  <a:gd name="T88" fmla="*/ 2195 w 3570"/>
                  <a:gd name="T89" fmla="*/ 989 h 3106"/>
                  <a:gd name="T90" fmla="*/ 1959 w 3570"/>
                  <a:gd name="T91" fmla="*/ 1104 h 3106"/>
                  <a:gd name="T92" fmla="*/ 1667 w 3570"/>
                  <a:gd name="T93" fmla="*/ 1168 h 3106"/>
                  <a:gd name="T94" fmla="*/ 1554 w 3570"/>
                  <a:gd name="T95" fmla="*/ 1248 h 3106"/>
                  <a:gd name="T96" fmla="*/ 1250 w 3570"/>
                  <a:gd name="T97" fmla="*/ 1202 h 3106"/>
                  <a:gd name="T98" fmla="*/ 956 w 3570"/>
                  <a:gd name="T99" fmla="*/ 1085 h 3106"/>
                  <a:gd name="T100" fmla="*/ 755 w 3570"/>
                  <a:gd name="T101" fmla="*/ 1370 h 3106"/>
                  <a:gd name="T102" fmla="*/ 639 w 3570"/>
                  <a:gd name="T103" fmla="*/ 1516 h 3106"/>
                  <a:gd name="T104" fmla="*/ 558 w 3570"/>
                  <a:gd name="T105" fmla="*/ 2960 h 3106"/>
                  <a:gd name="T106" fmla="*/ 425 w 3570"/>
                  <a:gd name="T107" fmla="*/ 3092 h 3106"/>
                  <a:gd name="T108" fmla="*/ 234 w 3570"/>
                  <a:gd name="T109" fmla="*/ 3076 h 3106"/>
                  <a:gd name="T110" fmla="*/ 126 w 3570"/>
                  <a:gd name="T111" fmla="*/ 2922 h 3106"/>
                  <a:gd name="T112" fmla="*/ 41 w 3570"/>
                  <a:gd name="T113" fmla="*/ 1376 h 3106"/>
                  <a:gd name="T114" fmla="*/ 6 w 3570"/>
                  <a:gd name="T115" fmla="*/ 1168 h 3106"/>
                  <a:gd name="T116" fmla="*/ 279 w 3570"/>
                  <a:gd name="T117" fmla="*/ 115 h 3106"/>
                  <a:gd name="T118" fmla="*/ 446 w 3570"/>
                  <a:gd name="T119" fmla="*/ 18 h 3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570" h="3106">
                    <a:moveTo>
                      <a:pt x="3057" y="1513"/>
                    </a:moveTo>
                    <a:lnTo>
                      <a:pt x="3038" y="1529"/>
                    </a:lnTo>
                    <a:lnTo>
                      <a:pt x="3017" y="1544"/>
                    </a:lnTo>
                    <a:lnTo>
                      <a:pt x="2993" y="1555"/>
                    </a:lnTo>
                    <a:lnTo>
                      <a:pt x="2967" y="1562"/>
                    </a:lnTo>
                    <a:lnTo>
                      <a:pt x="2936" y="1566"/>
                    </a:lnTo>
                    <a:lnTo>
                      <a:pt x="2902" y="1562"/>
                    </a:lnTo>
                    <a:lnTo>
                      <a:pt x="2869" y="1551"/>
                    </a:lnTo>
                    <a:lnTo>
                      <a:pt x="2840" y="1534"/>
                    </a:lnTo>
                    <a:lnTo>
                      <a:pt x="2816" y="1513"/>
                    </a:lnTo>
                    <a:lnTo>
                      <a:pt x="2793" y="1519"/>
                    </a:lnTo>
                    <a:lnTo>
                      <a:pt x="2773" y="1529"/>
                    </a:lnTo>
                    <a:lnTo>
                      <a:pt x="2756" y="1544"/>
                    </a:lnTo>
                    <a:lnTo>
                      <a:pt x="2742" y="1562"/>
                    </a:lnTo>
                    <a:lnTo>
                      <a:pt x="2732" y="1583"/>
                    </a:lnTo>
                    <a:lnTo>
                      <a:pt x="3139" y="1583"/>
                    </a:lnTo>
                    <a:lnTo>
                      <a:pt x="3130" y="1562"/>
                    </a:lnTo>
                    <a:lnTo>
                      <a:pt x="3116" y="1544"/>
                    </a:lnTo>
                    <a:lnTo>
                      <a:pt x="3098" y="1529"/>
                    </a:lnTo>
                    <a:lnTo>
                      <a:pt x="3079" y="1519"/>
                    </a:lnTo>
                    <a:lnTo>
                      <a:pt x="3057" y="1513"/>
                    </a:lnTo>
                    <a:close/>
                    <a:moveTo>
                      <a:pt x="559" y="0"/>
                    </a:moveTo>
                    <a:lnTo>
                      <a:pt x="560" y="0"/>
                    </a:lnTo>
                    <a:lnTo>
                      <a:pt x="564" y="0"/>
                    </a:lnTo>
                    <a:lnTo>
                      <a:pt x="575" y="0"/>
                    </a:lnTo>
                    <a:lnTo>
                      <a:pt x="592" y="1"/>
                    </a:lnTo>
                    <a:lnTo>
                      <a:pt x="611" y="2"/>
                    </a:lnTo>
                    <a:lnTo>
                      <a:pt x="634" y="5"/>
                    </a:lnTo>
                    <a:lnTo>
                      <a:pt x="656" y="8"/>
                    </a:lnTo>
                    <a:lnTo>
                      <a:pt x="675" y="13"/>
                    </a:lnTo>
                    <a:lnTo>
                      <a:pt x="695" y="18"/>
                    </a:lnTo>
                    <a:lnTo>
                      <a:pt x="710" y="24"/>
                    </a:lnTo>
                    <a:lnTo>
                      <a:pt x="724" y="30"/>
                    </a:lnTo>
                    <a:lnTo>
                      <a:pt x="735" y="35"/>
                    </a:lnTo>
                    <a:lnTo>
                      <a:pt x="742" y="39"/>
                    </a:lnTo>
                    <a:lnTo>
                      <a:pt x="744" y="40"/>
                    </a:lnTo>
                    <a:lnTo>
                      <a:pt x="779" y="59"/>
                    </a:lnTo>
                    <a:lnTo>
                      <a:pt x="815" y="82"/>
                    </a:lnTo>
                    <a:lnTo>
                      <a:pt x="847" y="110"/>
                    </a:lnTo>
                    <a:lnTo>
                      <a:pt x="878" y="140"/>
                    </a:lnTo>
                    <a:lnTo>
                      <a:pt x="905" y="173"/>
                    </a:lnTo>
                    <a:lnTo>
                      <a:pt x="928" y="209"/>
                    </a:lnTo>
                    <a:lnTo>
                      <a:pt x="947" y="248"/>
                    </a:lnTo>
                    <a:lnTo>
                      <a:pt x="961" y="289"/>
                    </a:lnTo>
                    <a:lnTo>
                      <a:pt x="968" y="331"/>
                    </a:lnTo>
                    <a:lnTo>
                      <a:pt x="970" y="337"/>
                    </a:lnTo>
                    <a:lnTo>
                      <a:pt x="972" y="345"/>
                    </a:lnTo>
                    <a:lnTo>
                      <a:pt x="973" y="351"/>
                    </a:lnTo>
                    <a:lnTo>
                      <a:pt x="984" y="427"/>
                    </a:lnTo>
                    <a:lnTo>
                      <a:pt x="995" y="496"/>
                    </a:lnTo>
                    <a:lnTo>
                      <a:pt x="1006" y="557"/>
                    </a:lnTo>
                    <a:lnTo>
                      <a:pt x="1018" y="613"/>
                    </a:lnTo>
                    <a:lnTo>
                      <a:pt x="1033" y="661"/>
                    </a:lnTo>
                    <a:lnTo>
                      <a:pt x="1048" y="704"/>
                    </a:lnTo>
                    <a:lnTo>
                      <a:pt x="1067" y="739"/>
                    </a:lnTo>
                    <a:lnTo>
                      <a:pt x="1088" y="769"/>
                    </a:lnTo>
                    <a:lnTo>
                      <a:pt x="1112" y="792"/>
                    </a:lnTo>
                    <a:lnTo>
                      <a:pt x="1141" y="814"/>
                    </a:lnTo>
                    <a:lnTo>
                      <a:pt x="1176" y="833"/>
                    </a:lnTo>
                    <a:lnTo>
                      <a:pt x="1217" y="851"/>
                    </a:lnTo>
                    <a:lnTo>
                      <a:pt x="1265" y="867"/>
                    </a:lnTo>
                    <a:lnTo>
                      <a:pt x="1320" y="883"/>
                    </a:lnTo>
                    <a:lnTo>
                      <a:pt x="1383" y="896"/>
                    </a:lnTo>
                    <a:lnTo>
                      <a:pt x="1402" y="870"/>
                    </a:lnTo>
                    <a:lnTo>
                      <a:pt x="1428" y="849"/>
                    </a:lnTo>
                    <a:lnTo>
                      <a:pt x="1456" y="832"/>
                    </a:lnTo>
                    <a:lnTo>
                      <a:pt x="1488" y="821"/>
                    </a:lnTo>
                    <a:lnTo>
                      <a:pt x="1522" y="817"/>
                    </a:lnTo>
                    <a:lnTo>
                      <a:pt x="1596" y="817"/>
                    </a:lnTo>
                    <a:lnTo>
                      <a:pt x="1663" y="815"/>
                    </a:lnTo>
                    <a:lnTo>
                      <a:pt x="1724" y="810"/>
                    </a:lnTo>
                    <a:lnTo>
                      <a:pt x="1778" y="805"/>
                    </a:lnTo>
                    <a:lnTo>
                      <a:pt x="1827" y="798"/>
                    </a:lnTo>
                    <a:lnTo>
                      <a:pt x="1869" y="788"/>
                    </a:lnTo>
                    <a:lnTo>
                      <a:pt x="1905" y="777"/>
                    </a:lnTo>
                    <a:lnTo>
                      <a:pt x="1937" y="765"/>
                    </a:lnTo>
                    <a:lnTo>
                      <a:pt x="1964" y="751"/>
                    </a:lnTo>
                    <a:lnTo>
                      <a:pt x="1985" y="734"/>
                    </a:lnTo>
                    <a:lnTo>
                      <a:pt x="2005" y="713"/>
                    </a:lnTo>
                    <a:lnTo>
                      <a:pt x="2022" y="687"/>
                    </a:lnTo>
                    <a:lnTo>
                      <a:pt x="2038" y="654"/>
                    </a:lnTo>
                    <a:lnTo>
                      <a:pt x="2051" y="618"/>
                    </a:lnTo>
                    <a:lnTo>
                      <a:pt x="2063" y="574"/>
                    </a:lnTo>
                    <a:lnTo>
                      <a:pt x="2074" y="527"/>
                    </a:lnTo>
                    <a:lnTo>
                      <a:pt x="2085" y="474"/>
                    </a:lnTo>
                    <a:lnTo>
                      <a:pt x="2095" y="415"/>
                    </a:lnTo>
                    <a:lnTo>
                      <a:pt x="2104" y="351"/>
                    </a:lnTo>
                    <a:lnTo>
                      <a:pt x="2105" y="345"/>
                    </a:lnTo>
                    <a:lnTo>
                      <a:pt x="2107" y="337"/>
                    </a:lnTo>
                    <a:lnTo>
                      <a:pt x="2109" y="331"/>
                    </a:lnTo>
                    <a:lnTo>
                      <a:pt x="2116" y="289"/>
                    </a:lnTo>
                    <a:lnTo>
                      <a:pt x="2130" y="248"/>
                    </a:lnTo>
                    <a:lnTo>
                      <a:pt x="2149" y="209"/>
                    </a:lnTo>
                    <a:lnTo>
                      <a:pt x="2172" y="173"/>
                    </a:lnTo>
                    <a:lnTo>
                      <a:pt x="2199" y="140"/>
                    </a:lnTo>
                    <a:lnTo>
                      <a:pt x="2230" y="110"/>
                    </a:lnTo>
                    <a:lnTo>
                      <a:pt x="2263" y="82"/>
                    </a:lnTo>
                    <a:lnTo>
                      <a:pt x="2297" y="59"/>
                    </a:lnTo>
                    <a:lnTo>
                      <a:pt x="2333" y="40"/>
                    </a:lnTo>
                    <a:lnTo>
                      <a:pt x="2336" y="39"/>
                    </a:lnTo>
                    <a:lnTo>
                      <a:pt x="2342" y="35"/>
                    </a:lnTo>
                    <a:lnTo>
                      <a:pt x="2353" y="30"/>
                    </a:lnTo>
                    <a:lnTo>
                      <a:pt x="2366" y="24"/>
                    </a:lnTo>
                    <a:lnTo>
                      <a:pt x="2383" y="18"/>
                    </a:lnTo>
                    <a:lnTo>
                      <a:pt x="2401" y="13"/>
                    </a:lnTo>
                    <a:lnTo>
                      <a:pt x="2421" y="8"/>
                    </a:lnTo>
                    <a:lnTo>
                      <a:pt x="2444" y="5"/>
                    </a:lnTo>
                    <a:lnTo>
                      <a:pt x="2465" y="2"/>
                    </a:lnTo>
                    <a:lnTo>
                      <a:pt x="2486" y="1"/>
                    </a:lnTo>
                    <a:lnTo>
                      <a:pt x="2502" y="0"/>
                    </a:lnTo>
                    <a:lnTo>
                      <a:pt x="2513" y="0"/>
                    </a:lnTo>
                    <a:lnTo>
                      <a:pt x="2516" y="0"/>
                    </a:lnTo>
                    <a:lnTo>
                      <a:pt x="2518" y="0"/>
                    </a:lnTo>
                    <a:lnTo>
                      <a:pt x="2558" y="2"/>
                    </a:lnTo>
                    <a:lnTo>
                      <a:pt x="2595" y="10"/>
                    </a:lnTo>
                    <a:lnTo>
                      <a:pt x="2630" y="21"/>
                    </a:lnTo>
                    <a:lnTo>
                      <a:pt x="2664" y="35"/>
                    </a:lnTo>
                    <a:lnTo>
                      <a:pt x="2696" y="54"/>
                    </a:lnTo>
                    <a:lnTo>
                      <a:pt x="2724" y="77"/>
                    </a:lnTo>
                    <a:lnTo>
                      <a:pt x="2750" y="105"/>
                    </a:lnTo>
                    <a:lnTo>
                      <a:pt x="2772" y="135"/>
                    </a:lnTo>
                    <a:lnTo>
                      <a:pt x="2792" y="172"/>
                    </a:lnTo>
                    <a:lnTo>
                      <a:pt x="2807" y="212"/>
                    </a:lnTo>
                    <a:lnTo>
                      <a:pt x="2819" y="255"/>
                    </a:lnTo>
                    <a:lnTo>
                      <a:pt x="2821" y="259"/>
                    </a:lnTo>
                    <a:lnTo>
                      <a:pt x="2823" y="270"/>
                    </a:lnTo>
                    <a:lnTo>
                      <a:pt x="2827" y="285"/>
                    </a:lnTo>
                    <a:lnTo>
                      <a:pt x="2833" y="308"/>
                    </a:lnTo>
                    <a:lnTo>
                      <a:pt x="2840" y="336"/>
                    </a:lnTo>
                    <a:lnTo>
                      <a:pt x="2848" y="368"/>
                    </a:lnTo>
                    <a:lnTo>
                      <a:pt x="2857" y="405"/>
                    </a:lnTo>
                    <a:lnTo>
                      <a:pt x="2868" y="445"/>
                    </a:lnTo>
                    <a:lnTo>
                      <a:pt x="2879" y="490"/>
                    </a:lnTo>
                    <a:lnTo>
                      <a:pt x="2891" y="537"/>
                    </a:lnTo>
                    <a:lnTo>
                      <a:pt x="2903" y="586"/>
                    </a:lnTo>
                    <a:lnTo>
                      <a:pt x="2916" y="637"/>
                    </a:lnTo>
                    <a:lnTo>
                      <a:pt x="2930" y="690"/>
                    </a:lnTo>
                    <a:lnTo>
                      <a:pt x="2944" y="745"/>
                    </a:lnTo>
                    <a:lnTo>
                      <a:pt x="2958" y="800"/>
                    </a:lnTo>
                    <a:lnTo>
                      <a:pt x="2971" y="855"/>
                    </a:lnTo>
                    <a:lnTo>
                      <a:pt x="2985" y="909"/>
                    </a:lnTo>
                    <a:lnTo>
                      <a:pt x="2999" y="964"/>
                    </a:lnTo>
                    <a:lnTo>
                      <a:pt x="3012" y="1016"/>
                    </a:lnTo>
                    <a:lnTo>
                      <a:pt x="3024" y="1068"/>
                    </a:lnTo>
                    <a:lnTo>
                      <a:pt x="3036" y="1116"/>
                    </a:lnTo>
                    <a:lnTo>
                      <a:pt x="3048" y="1162"/>
                    </a:lnTo>
                    <a:lnTo>
                      <a:pt x="3058" y="1204"/>
                    </a:lnTo>
                    <a:lnTo>
                      <a:pt x="3068" y="1244"/>
                    </a:lnTo>
                    <a:lnTo>
                      <a:pt x="3076" y="1279"/>
                    </a:lnTo>
                    <a:lnTo>
                      <a:pt x="3084" y="1309"/>
                    </a:lnTo>
                    <a:lnTo>
                      <a:pt x="3090" y="1336"/>
                    </a:lnTo>
                    <a:lnTo>
                      <a:pt x="3095" y="1355"/>
                    </a:lnTo>
                    <a:lnTo>
                      <a:pt x="3098" y="1370"/>
                    </a:lnTo>
                    <a:lnTo>
                      <a:pt x="3101" y="1390"/>
                    </a:lnTo>
                    <a:lnTo>
                      <a:pt x="3099" y="1411"/>
                    </a:lnTo>
                    <a:lnTo>
                      <a:pt x="3132" y="1423"/>
                    </a:lnTo>
                    <a:lnTo>
                      <a:pt x="3162" y="1441"/>
                    </a:lnTo>
                    <a:lnTo>
                      <a:pt x="3189" y="1463"/>
                    </a:lnTo>
                    <a:lnTo>
                      <a:pt x="3212" y="1488"/>
                    </a:lnTo>
                    <a:lnTo>
                      <a:pt x="3230" y="1516"/>
                    </a:lnTo>
                    <a:lnTo>
                      <a:pt x="3244" y="1549"/>
                    </a:lnTo>
                    <a:lnTo>
                      <a:pt x="3253" y="1583"/>
                    </a:lnTo>
                    <a:lnTo>
                      <a:pt x="3570" y="1583"/>
                    </a:lnTo>
                    <a:lnTo>
                      <a:pt x="3570" y="2516"/>
                    </a:lnTo>
                    <a:lnTo>
                      <a:pt x="2302" y="2516"/>
                    </a:lnTo>
                    <a:lnTo>
                      <a:pt x="2302" y="1583"/>
                    </a:lnTo>
                    <a:lnTo>
                      <a:pt x="2619" y="1583"/>
                    </a:lnTo>
                    <a:lnTo>
                      <a:pt x="2628" y="1549"/>
                    </a:lnTo>
                    <a:lnTo>
                      <a:pt x="2641" y="1517"/>
                    </a:lnTo>
                    <a:lnTo>
                      <a:pt x="2659" y="1488"/>
                    </a:lnTo>
                    <a:lnTo>
                      <a:pt x="2682" y="1463"/>
                    </a:lnTo>
                    <a:lnTo>
                      <a:pt x="2709" y="1441"/>
                    </a:lnTo>
                    <a:lnTo>
                      <a:pt x="2738" y="1424"/>
                    </a:lnTo>
                    <a:lnTo>
                      <a:pt x="2770" y="1412"/>
                    </a:lnTo>
                    <a:lnTo>
                      <a:pt x="2760" y="1361"/>
                    </a:lnTo>
                    <a:lnTo>
                      <a:pt x="2748" y="1309"/>
                    </a:lnTo>
                    <a:lnTo>
                      <a:pt x="2735" y="1256"/>
                    </a:lnTo>
                    <a:lnTo>
                      <a:pt x="2720" y="1201"/>
                    </a:lnTo>
                    <a:lnTo>
                      <a:pt x="2705" y="1144"/>
                    </a:lnTo>
                    <a:lnTo>
                      <a:pt x="2690" y="1088"/>
                    </a:lnTo>
                    <a:lnTo>
                      <a:pt x="2674" y="1034"/>
                    </a:lnTo>
                    <a:lnTo>
                      <a:pt x="2658" y="979"/>
                    </a:lnTo>
                    <a:lnTo>
                      <a:pt x="2642" y="927"/>
                    </a:lnTo>
                    <a:lnTo>
                      <a:pt x="2627" y="879"/>
                    </a:lnTo>
                    <a:lnTo>
                      <a:pt x="2612" y="833"/>
                    </a:lnTo>
                    <a:lnTo>
                      <a:pt x="2599" y="791"/>
                    </a:lnTo>
                    <a:lnTo>
                      <a:pt x="2587" y="753"/>
                    </a:lnTo>
                    <a:lnTo>
                      <a:pt x="2576" y="722"/>
                    </a:lnTo>
                    <a:lnTo>
                      <a:pt x="2566" y="695"/>
                    </a:lnTo>
                    <a:lnTo>
                      <a:pt x="2559" y="676"/>
                    </a:lnTo>
                    <a:lnTo>
                      <a:pt x="2549" y="654"/>
                    </a:lnTo>
                    <a:lnTo>
                      <a:pt x="2538" y="640"/>
                    </a:lnTo>
                    <a:lnTo>
                      <a:pt x="2527" y="629"/>
                    </a:lnTo>
                    <a:lnTo>
                      <a:pt x="2516" y="624"/>
                    </a:lnTo>
                    <a:lnTo>
                      <a:pt x="2508" y="624"/>
                    </a:lnTo>
                    <a:lnTo>
                      <a:pt x="2499" y="627"/>
                    </a:lnTo>
                    <a:lnTo>
                      <a:pt x="2495" y="635"/>
                    </a:lnTo>
                    <a:lnTo>
                      <a:pt x="2491" y="647"/>
                    </a:lnTo>
                    <a:lnTo>
                      <a:pt x="2492" y="661"/>
                    </a:lnTo>
                    <a:lnTo>
                      <a:pt x="2497" y="679"/>
                    </a:lnTo>
                    <a:lnTo>
                      <a:pt x="2507" y="701"/>
                    </a:lnTo>
                    <a:lnTo>
                      <a:pt x="2530" y="757"/>
                    </a:lnTo>
                    <a:lnTo>
                      <a:pt x="2553" y="821"/>
                    </a:lnTo>
                    <a:lnTo>
                      <a:pt x="2576" y="890"/>
                    </a:lnTo>
                    <a:lnTo>
                      <a:pt x="2599" y="964"/>
                    </a:lnTo>
                    <a:lnTo>
                      <a:pt x="2622" y="1042"/>
                    </a:lnTo>
                    <a:lnTo>
                      <a:pt x="2645" y="1124"/>
                    </a:lnTo>
                    <a:lnTo>
                      <a:pt x="2667" y="1209"/>
                    </a:lnTo>
                    <a:lnTo>
                      <a:pt x="2687" y="1296"/>
                    </a:lnTo>
                    <a:lnTo>
                      <a:pt x="2707" y="1384"/>
                    </a:lnTo>
                    <a:lnTo>
                      <a:pt x="2672" y="1406"/>
                    </a:lnTo>
                    <a:lnTo>
                      <a:pt x="2641" y="1433"/>
                    </a:lnTo>
                    <a:lnTo>
                      <a:pt x="2615" y="1463"/>
                    </a:lnTo>
                    <a:lnTo>
                      <a:pt x="2593" y="1497"/>
                    </a:lnTo>
                    <a:lnTo>
                      <a:pt x="2576" y="1534"/>
                    </a:lnTo>
                    <a:lnTo>
                      <a:pt x="2469" y="1534"/>
                    </a:lnTo>
                    <a:lnTo>
                      <a:pt x="2438" y="1515"/>
                    </a:lnTo>
                    <a:lnTo>
                      <a:pt x="2407" y="1493"/>
                    </a:lnTo>
                    <a:lnTo>
                      <a:pt x="2381" y="1468"/>
                    </a:lnTo>
                    <a:lnTo>
                      <a:pt x="2358" y="1439"/>
                    </a:lnTo>
                    <a:lnTo>
                      <a:pt x="2337" y="1406"/>
                    </a:lnTo>
                    <a:lnTo>
                      <a:pt x="2321" y="1370"/>
                    </a:lnTo>
                    <a:lnTo>
                      <a:pt x="2309" y="1331"/>
                    </a:lnTo>
                    <a:lnTo>
                      <a:pt x="2229" y="956"/>
                    </a:lnTo>
                    <a:lnTo>
                      <a:pt x="2195" y="989"/>
                    </a:lnTo>
                    <a:lnTo>
                      <a:pt x="2156" y="1019"/>
                    </a:lnTo>
                    <a:lnTo>
                      <a:pt x="2114" y="1045"/>
                    </a:lnTo>
                    <a:lnTo>
                      <a:pt x="2067" y="1068"/>
                    </a:lnTo>
                    <a:lnTo>
                      <a:pt x="2015" y="1087"/>
                    </a:lnTo>
                    <a:lnTo>
                      <a:pt x="1959" y="1104"/>
                    </a:lnTo>
                    <a:lnTo>
                      <a:pt x="1897" y="1117"/>
                    </a:lnTo>
                    <a:lnTo>
                      <a:pt x="1830" y="1128"/>
                    </a:lnTo>
                    <a:lnTo>
                      <a:pt x="1758" y="1136"/>
                    </a:lnTo>
                    <a:lnTo>
                      <a:pt x="1679" y="1143"/>
                    </a:lnTo>
                    <a:lnTo>
                      <a:pt x="1667" y="1168"/>
                    </a:lnTo>
                    <a:lnTo>
                      <a:pt x="1650" y="1192"/>
                    </a:lnTo>
                    <a:lnTo>
                      <a:pt x="1630" y="1211"/>
                    </a:lnTo>
                    <a:lnTo>
                      <a:pt x="1607" y="1228"/>
                    </a:lnTo>
                    <a:lnTo>
                      <a:pt x="1582" y="1240"/>
                    </a:lnTo>
                    <a:lnTo>
                      <a:pt x="1554" y="1248"/>
                    </a:lnTo>
                    <a:lnTo>
                      <a:pt x="1525" y="1250"/>
                    </a:lnTo>
                    <a:lnTo>
                      <a:pt x="1502" y="1249"/>
                    </a:lnTo>
                    <a:lnTo>
                      <a:pt x="1411" y="1234"/>
                    </a:lnTo>
                    <a:lnTo>
                      <a:pt x="1327" y="1220"/>
                    </a:lnTo>
                    <a:lnTo>
                      <a:pt x="1250" y="1202"/>
                    </a:lnTo>
                    <a:lnTo>
                      <a:pt x="1179" y="1184"/>
                    </a:lnTo>
                    <a:lnTo>
                      <a:pt x="1115" y="1162"/>
                    </a:lnTo>
                    <a:lnTo>
                      <a:pt x="1057" y="1139"/>
                    </a:lnTo>
                    <a:lnTo>
                      <a:pt x="1004" y="1114"/>
                    </a:lnTo>
                    <a:lnTo>
                      <a:pt x="956" y="1085"/>
                    </a:lnTo>
                    <a:lnTo>
                      <a:pt x="914" y="1054"/>
                    </a:lnTo>
                    <a:lnTo>
                      <a:pt x="875" y="1022"/>
                    </a:lnTo>
                    <a:lnTo>
                      <a:pt x="841" y="985"/>
                    </a:lnTo>
                    <a:lnTo>
                      <a:pt x="767" y="1330"/>
                    </a:lnTo>
                    <a:lnTo>
                      <a:pt x="755" y="1370"/>
                    </a:lnTo>
                    <a:lnTo>
                      <a:pt x="739" y="1406"/>
                    </a:lnTo>
                    <a:lnTo>
                      <a:pt x="719" y="1439"/>
                    </a:lnTo>
                    <a:lnTo>
                      <a:pt x="696" y="1468"/>
                    </a:lnTo>
                    <a:lnTo>
                      <a:pt x="668" y="1493"/>
                    </a:lnTo>
                    <a:lnTo>
                      <a:pt x="639" y="1516"/>
                    </a:lnTo>
                    <a:lnTo>
                      <a:pt x="606" y="1534"/>
                    </a:lnTo>
                    <a:lnTo>
                      <a:pt x="572" y="1550"/>
                    </a:lnTo>
                    <a:lnTo>
                      <a:pt x="571" y="2882"/>
                    </a:lnTo>
                    <a:lnTo>
                      <a:pt x="567" y="2922"/>
                    </a:lnTo>
                    <a:lnTo>
                      <a:pt x="558" y="2960"/>
                    </a:lnTo>
                    <a:lnTo>
                      <a:pt x="541" y="2995"/>
                    </a:lnTo>
                    <a:lnTo>
                      <a:pt x="519" y="3026"/>
                    </a:lnTo>
                    <a:lnTo>
                      <a:pt x="491" y="3053"/>
                    </a:lnTo>
                    <a:lnTo>
                      <a:pt x="461" y="3076"/>
                    </a:lnTo>
                    <a:lnTo>
                      <a:pt x="425" y="3092"/>
                    </a:lnTo>
                    <a:lnTo>
                      <a:pt x="387" y="3102"/>
                    </a:lnTo>
                    <a:lnTo>
                      <a:pt x="347" y="3106"/>
                    </a:lnTo>
                    <a:lnTo>
                      <a:pt x="307" y="3102"/>
                    </a:lnTo>
                    <a:lnTo>
                      <a:pt x="269" y="3092"/>
                    </a:lnTo>
                    <a:lnTo>
                      <a:pt x="234" y="3076"/>
                    </a:lnTo>
                    <a:lnTo>
                      <a:pt x="202" y="3053"/>
                    </a:lnTo>
                    <a:lnTo>
                      <a:pt x="176" y="3026"/>
                    </a:lnTo>
                    <a:lnTo>
                      <a:pt x="153" y="2995"/>
                    </a:lnTo>
                    <a:lnTo>
                      <a:pt x="137" y="2960"/>
                    </a:lnTo>
                    <a:lnTo>
                      <a:pt x="126" y="2922"/>
                    </a:lnTo>
                    <a:lnTo>
                      <a:pt x="122" y="2882"/>
                    </a:lnTo>
                    <a:lnTo>
                      <a:pt x="124" y="1474"/>
                    </a:lnTo>
                    <a:lnTo>
                      <a:pt x="92" y="1444"/>
                    </a:lnTo>
                    <a:lnTo>
                      <a:pt x="64" y="1411"/>
                    </a:lnTo>
                    <a:lnTo>
                      <a:pt x="41" y="1376"/>
                    </a:lnTo>
                    <a:lnTo>
                      <a:pt x="22" y="1338"/>
                    </a:lnTo>
                    <a:lnTo>
                      <a:pt x="8" y="1299"/>
                    </a:lnTo>
                    <a:lnTo>
                      <a:pt x="1" y="1256"/>
                    </a:lnTo>
                    <a:lnTo>
                      <a:pt x="0" y="1213"/>
                    </a:lnTo>
                    <a:lnTo>
                      <a:pt x="6" y="1168"/>
                    </a:lnTo>
                    <a:lnTo>
                      <a:pt x="202" y="255"/>
                    </a:lnTo>
                    <a:lnTo>
                      <a:pt x="215" y="215"/>
                    </a:lnTo>
                    <a:lnTo>
                      <a:pt x="232" y="178"/>
                    </a:lnTo>
                    <a:lnTo>
                      <a:pt x="253" y="144"/>
                    </a:lnTo>
                    <a:lnTo>
                      <a:pt x="279" y="115"/>
                    </a:lnTo>
                    <a:lnTo>
                      <a:pt x="308" y="88"/>
                    </a:lnTo>
                    <a:lnTo>
                      <a:pt x="339" y="65"/>
                    </a:lnTo>
                    <a:lnTo>
                      <a:pt x="373" y="46"/>
                    </a:lnTo>
                    <a:lnTo>
                      <a:pt x="410" y="30"/>
                    </a:lnTo>
                    <a:lnTo>
                      <a:pt x="446" y="18"/>
                    </a:lnTo>
                    <a:lnTo>
                      <a:pt x="484" y="8"/>
                    </a:lnTo>
                    <a:lnTo>
                      <a:pt x="521" y="2"/>
                    </a:lnTo>
                    <a:lnTo>
                      <a:pt x="559"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83" name="Group 144">
              <a:extLst>
                <a:ext uri="{FF2B5EF4-FFF2-40B4-BE49-F238E27FC236}">
                  <a16:creationId xmlns:a16="http://schemas.microsoft.com/office/drawing/2014/main" id="{814F48DC-A9DD-8D2D-0980-B017964F2E6B}"/>
                </a:ext>
              </a:extLst>
            </p:cNvPr>
            <p:cNvGrpSpPr/>
            <p:nvPr/>
          </p:nvGrpSpPr>
          <p:grpSpPr>
            <a:xfrm>
              <a:off x="6304189" y="1986427"/>
              <a:ext cx="272000" cy="305846"/>
              <a:chOff x="-985838" y="2259013"/>
              <a:chExt cx="425450" cy="477838"/>
            </a:xfrm>
            <a:solidFill>
              <a:schemeClr val="tx1"/>
            </a:solidFill>
          </p:grpSpPr>
          <p:sp>
            <p:nvSpPr>
              <p:cNvPr id="140" name="Freeform 82">
                <a:extLst>
                  <a:ext uri="{FF2B5EF4-FFF2-40B4-BE49-F238E27FC236}">
                    <a16:creationId xmlns:a16="http://schemas.microsoft.com/office/drawing/2014/main" id="{090CFEFC-829F-BD05-A949-A10EBB165165}"/>
                  </a:ext>
                </a:extLst>
              </p:cNvPr>
              <p:cNvSpPr>
                <a:spLocks/>
              </p:cNvSpPr>
              <p:nvPr/>
            </p:nvSpPr>
            <p:spPr bwMode="auto">
              <a:xfrm>
                <a:off x="-981076" y="2259013"/>
                <a:ext cx="420688" cy="477838"/>
              </a:xfrm>
              <a:custGeom>
                <a:avLst/>
                <a:gdLst>
                  <a:gd name="T0" fmla="*/ 2763 w 2912"/>
                  <a:gd name="T1" fmla="*/ 0 h 3309"/>
                  <a:gd name="T2" fmla="*/ 2820 w 2912"/>
                  <a:gd name="T3" fmla="*/ 12 h 3309"/>
                  <a:gd name="T4" fmla="*/ 2868 w 2912"/>
                  <a:gd name="T5" fmla="*/ 44 h 3309"/>
                  <a:gd name="T6" fmla="*/ 2900 w 2912"/>
                  <a:gd name="T7" fmla="*/ 92 h 3309"/>
                  <a:gd name="T8" fmla="*/ 2912 w 2912"/>
                  <a:gd name="T9" fmla="*/ 151 h 3309"/>
                  <a:gd name="T10" fmla="*/ 2902 w 2912"/>
                  <a:gd name="T11" fmla="*/ 203 h 3309"/>
                  <a:gd name="T12" fmla="*/ 2876 w 2912"/>
                  <a:gd name="T13" fmla="*/ 248 h 3309"/>
                  <a:gd name="T14" fmla="*/ 2837 w 2912"/>
                  <a:gd name="T15" fmla="*/ 280 h 3309"/>
                  <a:gd name="T16" fmla="*/ 2835 w 2912"/>
                  <a:gd name="T17" fmla="*/ 2050 h 3309"/>
                  <a:gd name="T18" fmla="*/ 2815 w 2912"/>
                  <a:gd name="T19" fmla="*/ 2083 h 3309"/>
                  <a:gd name="T20" fmla="*/ 2782 w 2912"/>
                  <a:gd name="T21" fmla="*/ 2103 h 3309"/>
                  <a:gd name="T22" fmla="*/ 2153 w 2912"/>
                  <a:gd name="T23" fmla="*/ 2105 h 3309"/>
                  <a:gd name="T24" fmla="*/ 2426 w 2912"/>
                  <a:gd name="T25" fmla="*/ 3146 h 3309"/>
                  <a:gd name="T26" fmla="*/ 2421 w 2912"/>
                  <a:gd name="T27" fmla="*/ 3198 h 3309"/>
                  <a:gd name="T28" fmla="*/ 2400 w 2912"/>
                  <a:gd name="T29" fmla="*/ 3245 h 3309"/>
                  <a:gd name="T30" fmla="*/ 2364 w 2912"/>
                  <a:gd name="T31" fmla="*/ 3282 h 3309"/>
                  <a:gd name="T32" fmla="*/ 2315 w 2912"/>
                  <a:gd name="T33" fmla="*/ 3304 h 3309"/>
                  <a:gd name="T34" fmla="*/ 2277 w 2912"/>
                  <a:gd name="T35" fmla="*/ 3309 h 3309"/>
                  <a:gd name="T36" fmla="*/ 2223 w 2912"/>
                  <a:gd name="T37" fmla="*/ 3298 h 3309"/>
                  <a:gd name="T38" fmla="*/ 2176 w 2912"/>
                  <a:gd name="T39" fmla="*/ 3269 h 3309"/>
                  <a:gd name="T40" fmla="*/ 2143 w 2912"/>
                  <a:gd name="T41" fmla="*/ 3224 h 3309"/>
                  <a:gd name="T42" fmla="*/ 1864 w 2912"/>
                  <a:gd name="T43" fmla="*/ 2181 h 3309"/>
                  <a:gd name="T44" fmla="*/ 779 w 2912"/>
                  <a:gd name="T45" fmla="*/ 3197 h 3309"/>
                  <a:gd name="T46" fmla="*/ 756 w 2912"/>
                  <a:gd name="T47" fmla="*/ 3245 h 3309"/>
                  <a:gd name="T48" fmla="*/ 720 w 2912"/>
                  <a:gd name="T49" fmla="*/ 3282 h 3309"/>
                  <a:gd name="T50" fmla="*/ 673 w 2912"/>
                  <a:gd name="T51" fmla="*/ 3303 h 3309"/>
                  <a:gd name="T52" fmla="*/ 623 w 2912"/>
                  <a:gd name="T53" fmla="*/ 3309 h 3309"/>
                  <a:gd name="T54" fmla="*/ 570 w 2912"/>
                  <a:gd name="T55" fmla="*/ 3295 h 3309"/>
                  <a:gd name="T56" fmla="*/ 528 w 2912"/>
                  <a:gd name="T57" fmla="*/ 3265 h 3309"/>
                  <a:gd name="T58" fmla="*/ 499 w 2912"/>
                  <a:gd name="T59" fmla="*/ 3222 h 3309"/>
                  <a:gd name="T60" fmla="*/ 486 w 2912"/>
                  <a:gd name="T61" fmla="*/ 3173 h 3309"/>
                  <a:gd name="T62" fmla="*/ 491 w 2912"/>
                  <a:gd name="T63" fmla="*/ 3119 h 3309"/>
                  <a:gd name="T64" fmla="*/ 627 w 2912"/>
                  <a:gd name="T65" fmla="*/ 2105 h 3309"/>
                  <a:gd name="T66" fmla="*/ 715 w 2912"/>
                  <a:gd name="T67" fmla="*/ 2009 h 3309"/>
                  <a:gd name="T68" fmla="*/ 2688 w 2912"/>
                  <a:gd name="T69" fmla="*/ 1956 h 3309"/>
                  <a:gd name="T70" fmla="*/ 223 w 2912"/>
                  <a:gd name="T71" fmla="*/ 301 h 3309"/>
                  <a:gd name="T72" fmla="*/ 181 w 2912"/>
                  <a:gd name="T73" fmla="*/ 1915 h 3309"/>
                  <a:gd name="T74" fmla="*/ 107 w 2912"/>
                  <a:gd name="T75" fmla="*/ 1984 h 3309"/>
                  <a:gd name="T76" fmla="*/ 75 w 2912"/>
                  <a:gd name="T77" fmla="*/ 280 h 3309"/>
                  <a:gd name="T78" fmla="*/ 35 w 2912"/>
                  <a:gd name="T79" fmla="*/ 248 h 3309"/>
                  <a:gd name="T80" fmla="*/ 9 w 2912"/>
                  <a:gd name="T81" fmla="*/ 203 h 3309"/>
                  <a:gd name="T82" fmla="*/ 0 w 2912"/>
                  <a:gd name="T83" fmla="*/ 151 h 3309"/>
                  <a:gd name="T84" fmla="*/ 12 w 2912"/>
                  <a:gd name="T85" fmla="*/ 92 h 3309"/>
                  <a:gd name="T86" fmla="*/ 44 w 2912"/>
                  <a:gd name="T87" fmla="*/ 44 h 3309"/>
                  <a:gd name="T88" fmla="*/ 91 w 2912"/>
                  <a:gd name="T89" fmla="*/ 12 h 3309"/>
                  <a:gd name="T90" fmla="*/ 149 w 2912"/>
                  <a:gd name="T91" fmla="*/ 0 h 3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912" h="3309">
                    <a:moveTo>
                      <a:pt x="149" y="0"/>
                    </a:moveTo>
                    <a:lnTo>
                      <a:pt x="2763" y="0"/>
                    </a:lnTo>
                    <a:lnTo>
                      <a:pt x="2793" y="3"/>
                    </a:lnTo>
                    <a:lnTo>
                      <a:pt x="2820" y="12"/>
                    </a:lnTo>
                    <a:lnTo>
                      <a:pt x="2846" y="26"/>
                    </a:lnTo>
                    <a:lnTo>
                      <a:pt x="2868" y="44"/>
                    </a:lnTo>
                    <a:lnTo>
                      <a:pt x="2887" y="67"/>
                    </a:lnTo>
                    <a:lnTo>
                      <a:pt x="2900" y="92"/>
                    </a:lnTo>
                    <a:lnTo>
                      <a:pt x="2909" y="121"/>
                    </a:lnTo>
                    <a:lnTo>
                      <a:pt x="2912" y="151"/>
                    </a:lnTo>
                    <a:lnTo>
                      <a:pt x="2909" y="178"/>
                    </a:lnTo>
                    <a:lnTo>
                      <a:pt x="2902" y="203"/>
                    </a:lnTo>
                    <a:lnTo>
                      <a:pt x="2892" y="227"/>
                    </a:lnTo>
                    <a:lnTo>
                      <a:pt x="2876" y="248"/>
                    </a:lnTo>
                    <a:lnTo>
                      <a:pt x="2859" y="266"/>
                    </a:lnTo>
                    <a:lnTo>
                      <a:pt x="2837" y="280"/>
                    </a:lnTo>
                    <a:lnTo>
                      <a:pt x="2837" y="2030"/>
                    </a:lnTo>
                    <a:lnTo>
                      <a:pt x="2835" y="2050"/>
                    </a:lnTo>
                    <a:lnTo>
                      <a:pt x="2827" y="2069"/>
                    </a:lnTo>
                    <a:lnTo>
                      <a:pt x="2815" y="2083"/>
                    </a:lnTo>
                    <a:lnTo>
                      <a:pt x="2800" y="2096"/>
                    </a:lnTo>
                    <a:lnTo>
                      <a:pt x="2782" y="2103"/>
                    </a:lnTo>
                    <a:lnTo>
                      <a:pt x="2763" y="2105"/>
                    </a:lnTo>
                    <a:lnTo>
                      <a:pt x="2153" y="2105"/>
                    </a:lnTo>
                    <a:lnTo>
                      <a:pt x="2422" y="3119"/>
                    </a:lnTo>
                    <a:lnTo>
                      <a:pt x="2426" y="3146"/>
                    </a:lnTo>
                    <a:lnTo>
                      <a:pt x="2426" y="3172"/>
                    </a:lnTo>
                    <a:lnTo>
                      <a:pt x="2421" y="3198"/>
                    </a:lnTo>
                    <a:lnTo>
                      <a:pt x="2413" y="3222"/>
                    </a:lnTo>
                    <a:lnTo>
                      <a:pt x="2400" y="3245"/>
                    </a:lnTo>
                    <a:lnTo>
                      <a:pt x="2384" y="3265"/>
                    </a:lnTo>
                    <a:lnTo>
                      <a:pt x="2364" y="3282"/>
                    </a:lnTo>
                    <a:lnTo>
                      <a:pt x="2341" y="3295"/>
                    </a:lnTo>
                    <a:lnTo>
                      <a:pt x="2315" y="3304"/>
                    </a:lnTo>
                    <a:lnTo>
                      <a:pt x="2297" y="3308"/>
                    </a:lnTo>
                    <a:lnTo>
                      <a:pt x="2277" y="3309"/>
                    </a:lnTo>
                    <a:lnTo>
                      <a:pt x="2249" y="3307"/>
                    </a:lnTo>
                    <a:lnTo>
                      <a:pt x="2223" y="3298"/>
                    </a:lnTo>
                    <a:lnTo>
                      <a:pt x="2199" y="3286"/>
                    </a:lnTo>
                    <a:lnTo>
                      <a:pt x="2176" y="3269"/>
                    </a:lnTo>
                    <a:lnTo>
                      <a:pt x="2157" y="3249"/>
                    </a:lnTo>
                    <a:lnTo>
                      <a:pt x="2143" y="3224"/>
                    </a:lnTo>
                    <a:lnTo>
                      <a:pt x="2133" y="3197"/>
                    </a:lnTo>
                    <a:lnTo>
                      <a:pt x="1864" y="2181"/>
                    </a:lnTo>
                    <a:lnTo>
                      <a:pt x="1048" y="2181"/>
                    </a:lnTo>
                    <a:lnTo>
                      <a:pt x="779" y="3197"/>
                    </a:lnTo>
                    <a:lnTo>
                      <a:pt x="770" y="3223"/>
                    </a:lnTo>
                    <a:lnTo>
                      <a:pt x="756" y="3245"/>
                    </a:lnTo>
                    <a:lnTo>
                      <a:pt x="740" y="3265"/>
                    </a:lnTo>
                    <a:lnTo>
                      <a:pt x="720" y="3282"/>
                    </a:lnTo>
                    <a:lnTo>
                      <a:pt x="698" y="3295"/>
                    </a:lnTo>
                    <a:lnTo>
                      <a:pt x="673" y="3303"/>
                    </a:lnTo>
                    <a:lnTo>
                      <a:pt x="649" y="3309"/>
                    </a:lnTo>
                    <a:lnTo>
                      <a:pt x="623" y="3309"/>
                    </a:lnTo>
                    <a:lnTo>
                      <a:pt x="596" y="3304"/>
                    </a:lnTo>
                    <a:lnTo>
                      <a:pt x="570" y="3295"/>
                    </a:lnTo>
                    <a:lnTo>
                      <a:pt x="547" y="3282"/>
                    </a:lnTo>
                    <a:lnTo>
                      <a:pt x="528" y="3265"/>
                    </a:lnTo>
                    <a:lnTo>
                      <a:pt x="512" y="3245"/>
                    </a:lnTo>
                    <a:lnTo>
                      <a:pt x="499" y="3222"/>
                    </a:lnTo>
                    <a:lnTo>
                      <a:pt x="491" y="3198"/>
                    </a:lnTo>
                    <a:lnTo>
                      <a:pt x="486" y="3173"/>
                    </a:lnTo>
                    <a:lnTo>
                      <a:pt x="486" y="3146"/>
                    </a:lnTo>
                    <a:lnTo>
                      <a:pt x="491" y="3119"/>
                    </a:lnTo>
                    <a:lnTo>
                      <a:pt x="758" y="2105"/>
                    </a:lnTo>
                    <a:lnTo>
                      <a:pt x="627" y="2105"/>
                    </a:lnTo>
                    <a:lnTo>
                      <a:pt x="669" y="2059"/>
                    </a:lnTo>
                    <a:lnTo>
                      <a:pt x="715" y="2009"/>
                    </a:lnTo>
                    <a:lnTo>
                      <a:pt x="763" y="1956"/>
                    </a:lnTo>
                    <a:lnTo>
                      <a:pt x="2688" y="1956"/>
                    </a:lnTo>
                    <a:lnTo>
                      <a:pt x="2688" y="301"/>
                    </a:lnTo>
                    <a:lnTo>
                      <a:pt x="223" y="301"/>
                    </a:lnTo>
                    <a:lnTo>
                      <a:pt x="223" y="1875"/>
                    </a:lnTo>
                    <a:lnTo>
                      <a:pt x="181" y="1915"/>
                    </a:lnTo>
                    <a:lnTo>
                      <a:pt x="142" y="1950"/>
                    </a:lnTo>
                    <a:lnTo>
                      <a:pt x="107" y="1984"/>
                    </a:lnTo>
                    <a:lnTo>
                      <a:pt x="75" y="2013"/>
                    </a:lnTo>
                    <a:lnTo>
                      <a:pt x="75" y="280"/>
                    </a:lnTo>
                    <a:lnTo>
                      <a:pt x="54" y="266"/>
                    </a:lnTo>
                    <a:lnTo>
                      <a:pt x="35" y="248"/>
                    </a:lnTo>
                    <a:lnTo>
                      <a:pt x="21" y="227"/>
                    </a:lnTo>
                    <a:lnTo>
                      <a:pt x="9" y="203"/>
                    </a:lnTo>
                    <a:lnTo>
                      <a:pt x="2" y="178"/>
                    </a:lnTo>
                    <a:lnTo>
                      <a:pt x="0" y="151"/>
                    </a:lnTo>
                    <a:lnTo>
                      <a:pt x="3" y="121"/>
                    </a:lnTo>
                    <a:lnTo>
                      <a:pt x="12" y="92"/>
                    </a:lnTo>
                    <a:lnTo>
                      <a:pt x="25" y="67"/>
                    </a:lnTo>
                    <a:lnTo>
                      <a:pt x="44" y="44"/>
                    </a:lnTo>
                    <a:lnTo>
                      <a:pt x="65" y="26"/>
                    </a:lnTo>
                    <a:lnTo>
                      <a:pt x="91" y="12"/>
                    </a:lnTo>
                    <a:lnTo>
                      <a:pt x="119" y="3"/>
                    </a:lnTo>
                    <a:lnTo>
                      <a:pt x="14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1" name="Freeform 83">
                <a:extLst>
                  <a:ext uri="{FF2B5EF4-FFF2-40B4-BE49-F238E27FC236}">
                    <a16:creationId xmlns:a16="http://schemas.microsoft.com/office/drawing/2014/main" id="{EB6212F3-5282-10DC-9953-EB1A4EBE48BD}"/>
                  </a:ext>
                </a:extLst>
              </p:cNvPr>
              <p:cNvSpPr>
                <a:spLocks/>
              </p:cNvSpPr>
              <p:nvPr/>
            </p:nvSpPr>
            <p:spPr bwMode="auto">
              <a:xfrm>
                <a:off x="-796926" y="2397125"/>
                <a:ext cx="42863" cy="125413"/>
              </a:xfrm>
              <a:custGeom>
                <a:avLst/>
                <a:gdLst>
                  <a:gd name="T0" fmla="*/ 150 w 299"/>
                  <a:gd name="T1" fmla="*/ 0 h 864"/>
                  <a:gd name="T2" fmla="*/ 180 w 299"/>
                  <a:gd name="T3" fmla="*/ 3 h 864"/>
                  <a:gd name="T4" fmla="*/ 208 w 299"/>
                  <a:gd name="T5" fmla="*/ 12 h 864"/>
                  <a:gd name="T6" fmla="*/ 233 w 299"/>
                  <a:gd name="T7" fmla="*/ 25 h 864"/>
                  <a:gd name="T8" fmla="*/ 255 w 299"/>
                  <a:gd name="T9" fmla="*/ 44 h 864"/>
                  <a:gd name="T10" fmla="*/ 273 w 299"/>
                  <a:gd name="T11" fmla="*/ 67 h 864"/>
                  <a:gd name="T12" fmla="*/ 287 w 299"/>
                  <a:gd name="T13" fmla="*/ 92 h 864"/>
                  <a:gd name="T14" fmla="*/ 296 w 299"/>
                  <a:gd name="T15" fmla="*/ 120 h 864"/>
                  <a:gd name="T16" fmla="*/ 299 w 299"/>
                  <a:gd name="T17" fmla="*/ 151 h 864"/>
                  <a:gd name="T18" fmla="*/ 299 w 299"/>
                  <a:gd name="T19" fmla="*/ 715 h 864"/>
                  <a:gd name="T20" fmla="*/ 296 w 299"/>
                  <a:gd name="T21" fmla="*/ 745 h 864"/>
                  <a:gd name="T22" fmla="*/ 287 w 299"/>
                  <a:gd name="T23" fmla="*/ 773 h 864"/>
                  <a:gd name="T24" fmla="*/ 273 w 299"/>
                  <a:gd name="T25" fmla="*/ 799 h 864"/>
                  <a:gd name="T26" fmla="*/ 255 w 299"/>
                  <a:gd name="T27" fmla="*/ 821 h 864"/>
                  <a:gd name="T28" fmla="*/ 233 w 299"/>
                  <a:gd name="T29" fmla="*/ 840 h 864"/>
                  <a:gd name="T30" fmla="*/ 208 w 299"/>
                  <a:gd name="T31" fmla="*/ 853 h 864"/>
                  <a:gd name="T32" fmla="*/ 180 w 299"/>
                  <a:gd name="T33" fmla="*/ 861 h 864"/>
                  <a:gd name="T34" fmla="*/ 150 w 299"/>
                  <a:gd name="T35" fmla="*/ 864 h 864"/>
                  <a:gd name="T36" fmla="*/ 119 w 299"/>
                  <a:gd name="T37" fmla="*/ 861 h 864"/>
                  <a:gd name="T38" fmla="*/ 91 w 299"/>
                  <a:gd name="T39" fmla="*/ 853 h 864"/>
                  <a:gd name="T40" fmla="*/ 66 w 299"/>
                  <a:gd name="T41" fmla="*/ 840 h 864"/>
                  <a:gd name="T42" fmla="*/ 44 w 299"/>
                  <a:gd name="T43" fmla="*/ 821 h 864"/>
                  <a:gd name="T44" fmla="*/ 26 w 299"/>
                  <a:gd name="T45" fmla="*/ 799 h 864"/>
                  <a:gd name="T46" fmla="*/ 12 w 299"/>
                  <a:gd name="T47" fmla="*/ 773 h 864"/>
                  <a:gd name="T48" fmla="*/ 3 w 299"/>
                  <a:gd name="T49" fmla="*/ 745 h 864"/>
                  <a:gd name="T50" fmla="*/ 0 w 299"/>
                  <a:gd name="T51" fmla="*/ 715 h 864"/>
                  <a:gd name="T52" fmla="*/ 0 w 299"/>
                  <a:gd name="T53" fmla="*/ 151 h 864"/>
                  <a:gd name="T54" fmla="*/ 3 w 299"/>
                  <a:gd name="T55" fmla="*/ 120 h 864"/>
                  <a:gd name="T56" fmla="*/ 12 w 299"/>
                  <a:gd name="T57" fmla="*/ 92 h 864"/>
                  <a:gd name="T58" fmla="*/ 26 w 299"/>
                  <a:gd name="T59" fmla="*/ 67 h 864"/>
                  <a:gd name="T60" fmla="*/ 44 w 299"/>
                  <a:gd name="T61" fmla="*/ 44 h 864"/>
                  <a:gd name="T62" fmla="*/ 66 w 299"/>
                  <a:gd name="T63" fmla="*/ 25 h 864"/>
                  <a:gd name="T64" fmla="*/ 91 w 299"/>
                  <a:gd name="T65" fmla="*/ 12 h 864"/>
                  <a:gd name="T66" fmla="*/ 119 w 299"/>
                  <a:gd name="T67" fmla="*/ 3 h 864"/>
                  <a:gd name="T68" fmla="*/ 150 w 299"/>
                  <a:gd name="T69" fmla="*/ 0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99" h="864">
                    <a:moveTo>
                      <a:pt x="150" y="0"/>
                    </a:moveTo>
                    <a:lnTo>
                      <a:pt x="180" y="3"/>
                    </a:lnTo>
                    <a:lnTo>
                      <a:pt x="208" y="12"/>
                    </a:lnTo>
                    <a:lnTo>
                      <a:pt x="233" y="25"/>
                    </a:lnTo>
                    <a:lnTo>
                      <a:pt x="255" y="44"/>
                    </a:lnTo>
                    <a:lnTo>
                      <a:pt x="273" y="67"/>
                    </a:lnTo>
                    <a:lnTo>
                      <a:pt x="287" y="92"/>
                    </a:lnTo>
                    <a:lnTo>
                      <a:pt x="296" y="120"/>
                    </a:lnTo>
                    <a:lnTo>
                      <a:pt x="299" y="151"/>
                    </a:lnTo>
                    <a:lnTo>
                      <a:pt x="299" y="715"/>
                    </a:lnTo>
                    <a:lnTo>
                      <a:pt x="296" y="745"/>
                    </a:lnTo>
                    <a:lnTo>
                      <a:pt x="287" y="773"/>
                    </a:lnTo>
                    <a:lnTo>
                      <a:pt x="273" y="799"/>
                    </a:lnTo>
                    <a:lnTo>
                      <a:pt x="255" y="821"/>
                    </a:lnTo>
                    <a:lnTo>
                      <a:pt x="233" y="840"/>
                    </a:lnTo>
                    <a:lnTo>
                      <a:pt x="208" y="853"/>
                    </a:lnTo>
                    <a:lnTo>
                      <a:pt x="180" y="861"/>
                    </a:lnTo>
                    <a:lnTo>
                      <a:pt x="150" y="864"/>
                    </a:lnTo>
                    <a:lnTo>
                      <a:pt x="119" y="861"/>
                    </a:lnTo>
                    <a:lnTo>
                      <a:pt x="91" y="853"/>
                    </a:lnTo>
                    <a:lnTo>
                      <a:pt x="66" y="840"/>
                    </a:lnTo>
                    <a:lnTo>
                      <a:pt x="44" y="821"/>
                    </a:lnTo>
                    <a:lnTo>
                      <a:pt x="26" y="799"/>
                    </a:lnTo>
                    <a:lnTo>
                      <a:pt x="12" y="773"/>
                    </a:lnTo>
                    <a:lnTo>
                      <a:pt x="3" y="745"/>
                    </a:lnTo>
                    <a:lnTo>
                      <a:pt x="0" y="715"/>
                    </a:lnTo>
                    <a:lnTo>
                      <a:pt x="0" y="151"/>
                    </a:lnTo>
                    <a:lnTo>
                      <a:pt x="3" y="120"/>
                    </a:lnTo>
                    <a:lnTo>
                      <a:pt x="12" y="92"/>
                    </a:lnTo>
                    <a:lnTo>
                      <a:pt x="26" y="67"/>
                    </a:lnTo>
                    <a:lnTo>
                      <a:pt x="44" y="44"/>
                    </a:lnTo>
                    <a:lnTo>
                      <a:pt x="66" y="25"/>
                    </a:lnTo>
                    <a:lnTo>
                      <a:pt x="91" y="12"/>
                    </a:lnTo>
                    <a:lnTo>
                      <a:pt x="119" y="3"/>
                    </a:lnTo>
                    <a:lnTo>
                      <a:pt x="15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2" name="Freeform 84">
                <a:extLst>
                  <a:ext uri="{FF2B5EF4-FFF2-40B4-BE49-F238E27FC236}">
                    <a16:creationId xmlns:a16="http://schemas.microsoft.com/office/drawing/2014/main" id="{44D58BE8-88EA-5CE7-F823-3A5F682F05CF}"/>
                  </a:ext>
                </a:extLst>
              </p:cNvPr>
              <p:cNvSpPr>
                <a:spLocks/>
              </p:cNvSpPr>
              <p:nvPr/>
            </p:nvSpPr>
            <p:spPr bwMode="auto">
              <a:xfrm>
                <a:off x="-727076" y="2322513"/>
                <a:ext cx="42863" cy="200025"/>
              </a:xfrm>
              <a:custGeom>
                <a:avLst/>
                <a:gdLst>
                  <a:gd name="T0" fmla="*/ 149 w 298"/>
                  <a:gd name="T1" fmla="*/ 0 h 1390"/>
                  <a:gd name="T2" fmla="*/ 179 w 298"/>
                  <a:gd name="T3" fmla="*/ 3 h 1390"/>
                  <a:gd name="T4" fmla="*/ 207 w 298"/>
                  <a:gd name="T5" fmla="*/ 11 h 1390"/>
                  <a:gd name="T6" fmla="*/ 232 w 298"/>
                  <a:gd name="T7" fmla="*/ 25 h 1390"/>
                  <a:gd name="T8" fmla="*/ 255 w 298"/>
                  <a:gd name="T9" fmla="*/ 44 h 1390"/>
                  <a:gd name="T10" fmla="*/ 272 w 298"/>
                  <a:gd name="T11" fmla="*/ 66 h 1390"/>
                  <a:gd name="T12" fmla="*/ 287 w 298"/>
                  <a:gd name="T13" fmla="*/ 92 h 1390"/>
                  <a:gd name="T14" fmla="*/ 295 w 298"/>
                  <a:gd name="T15" fmla="*/ 120 h 1390"/>
                  <a:gd name="T16" fmla="*/ 298 w 298"/>
                  <a:gd name="T17" fmla="*/ 150 h 1390"/>
                  <a:gd name="T18" fmla="*/ 298 w 298"/>
                  <a:gd name="T19" fmla="*/ 1241 h 1390"/>
                  <a:gd name="T20" fmla="*/ 295 w 298"/>
                  <a:gd name="T21" fmla="*/ 1271 h 1390"/>
                  <a:gd name="T22" fmla="*/ 287 w 298"/>
                  <a:gd name="T23" fmla="*/ 1299 h 1390"/>
                  <a:gd name="T24" fmla="*/ 272 w 298"/>
                  <a:gd name="T25" fmla="*/ 1325 h 1390"/>
                  <a:gd name="T26" fmla="*/ 255 w 298"/>
                  <a:gd name="T27" fmla="*/ 1347 h 1390"/>
                  <a:gd name="T28" fmla="*/ 232 w 298"/>
                  <a:gd name="T29" fmla="*/ 1366 h 1390"/>
                  <a:gd name="T30" fmla="*/ 207 w 298"/>
                  <a:gd name="T31" fmla="*/ 1379 h 1390"/>
                  <a:gd name="T32" fmla="*/ 179 w 298"/>
                  <a:gd name="T33" fmla="*/ 1387 h 1390"/>
                  <a:gd name="T34" fmla="*/ 149 w 298"/>
                  <a:gd name="T35" fmla="*/ 1390 h 1390"/>
                  <a:gd name="T36" fmla="*/ 118 w 298"/>
                  <a:gd name="T37" fmla="*/ 1387 h 1390"/>
                  <a:gd name="T38" fmla="*/ 91 w 298"/>
                  <a:gd name="T39" fmla="*/ 1379 h 1390"/>
                  <a:gd name="T40" fmla="*/ 66 w 298"/>
                  <a:gd name="T41" fmla="*/ 1366 h 1390"/>
                  <a:gd name="T42" fmla="*/ 43 w 298"/>
                  <a:gd name="T43" fmla="*/ 1347 h 1390"/>
                  <a:gd name="T44" fmla="*/ 26 w 298"/>
                  <a:gd name="T45" fmla="*/ 1325 h 1390"/>
                  <a:gd name="T46" fmla="*/ 11 w 298"/>
                  <a:gd name="T47" fmla="*/ 1299 h 1390"/>
                  <a:gd name="T48" fmla="*/ 3 w 298"/>
                  <a:gd name="T49" fmla="*/ 1271 h 1390"/>
                  <a:gd name="T50" fmla="*/ 0 w 298"/>
                  <a:gd name="T51" fmla="*/ 1241 h 1390"/>
                  <a:gd name="T52" fmla="*/ 0 w 298"/>
                  <a:gd name="T53" fmla="*/ 150 h 1390"/>
                  <a:gd name="T54" fmla="*/ 3 w 298"/>
                  <a:gd name="T55" fmla="*/ 120 h 1390"/>
                  <a:gd name="T56" fmla="*/ 11 w 298"/>
                  <a:gd name="T57" fmla="*/ 92 h 1390"/>
                  <a:gd name="T58" fmla="*/ 26 w 298"/>
                  <a:gd name="T59" fmla="*/ 66 h 1390"/>
                  <a:gd name="T60" fmla="*/ 43 w 298"/>
                  <a:gd name="T61" fmla="*/ 44 h 1390"/>
                  <a:gd name="T62" fmla="*/ 66 w 298"/>
                  <a:gd name="T63" fmla="*/ 25 h 1390"/>
                  <a:gd name="T64" fmla="*/ 91 w 298"/>
                  <a:gd name="T65" fmla="*/ 11 h 1390"/>
                  <a:gd name="T66" fmla="*/ 118 w 298"/>
                  <a:gd name="T67" fmla="*/ 3 h 1390"/>
                  <a:gd name="T68" fmla="*/ 149 w 298"/>
                  <a:gd name="T69" fmla="*/ 0 h 1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98" h="1390">
                    <a:moveTo>
                      <a:pt x="149" y="0"/>
                    </a:moveTo>
                    <a:lnTo>
                      <a:pt x="179" y="3"/>
                    </a:lnTo>
                    <a:lnTo>
                      <a:pt x="207" y="11"/>
                    </a:lnTo>
                    <a:lnTo>
                      <a:pt x="232" y="25"/>
                    </a:lnTo>
                    <a:lnTo>
                      <a:pt x="255" y="44"/>
                    </a:lnTo>
                    <a:lnTo>
                      <a:pt x="272" y="66"/>
                    </a:lnTo>
                    <a:lnTo>
                      <a:pt x="287" y="92"/>
                    </a:lnTo>
                    <a:lnTo>
                      <a:pt x="295" y="120"/>
                    </a:lnTo>
                    <a:lnTo>
                      <a:pt x="298" y="150"/>
                    </a:lnTo>
                    <a:lnTo>
                      <a:pt x="298" y="1241"/>
                    </a:lnTo>
                    <a:lnTo>
                      <a:pt x="295" y="1271"/>
                    </a:lnTo>
                    <a:lnTo>
                      <a:pt x="287" y="1299"/>
                    </a:lnTo>
                    <a:lnTo>
                      <a:pt x="272" y="1325"/>
                    </a:lnTo>
                    <a:lnTo>
                      <a:pt x="255" y="1347"/>
                    </a:lnTo>
                    <a:lnTo>
                      <a:pt x="232" y="1366"/>
                    </a:lnTo>
                    <a:lnTo>
                      <a:pt x="207" y="1379"/>
                    </a:lnTo>
                    <a:lnTo>
                      <a:pt x="179" y="1387"/>
                    </a:lnTo>
                    <a:lnTo>
                      <a:pt x="149" y="1390"/>
                    </a:lnTo>
                    <a:lnTo>
                      <a:pt x="118" y="1387"/>
                    </a:lnTo>
                    <a:lnTo>
                      <a:pt x="91" y="1379"/>
                    </a:lnTo>
                    <a:lnTo>
                      <a:pt x="66" y="1366"/>
                    </a:lnTo>
                    <a:lnTo>
                      <a:pt x="43" y="1347"/>
                    </a:lnTo>
                    <a:lnTo>
                      <a:pt x="26" y="1325"/>
                    </a:lnTo>
                    <a:lnTo>
                      <a:pt x="11" y="1299"/>
                    </a:lnTo>
                    <a:lnTo>
                      <a:pt x="3" y="1271"/>
                    </a:lnTo>
                    <a:lnTo>
                      <a:pt x="0" y="1241"/>
                    </a:lnTo>
                    <a:lnTo>
                      <a:pt x="0" y="150"/>
                    </a:lnTo>
                    <a:lnTo>
                      <a:pt x="3" y="120"/>
                    </a:lnTo>
                    <a:lnTo>
                      <a:pt x="11" y="92"/>
                    </a:lnTo>
                    <a:lnTo>
                      <a:pt x="26" y="66"/>
                    </a:lnTo>
                    <a:lnTo>
                      <a:pt x="43" y="44"/>
                    </a:lnTo>
                    <a:lnTo>
                      <a:pt x="66" y="25"/>
                    </a:lnTo>
                    <a:lnTo>
                      <a:pt x="91" y="11"/>
                    </a:lnTo>
                    <a:lnTo>
                      <a:pt x="118" y="3"/>
                    </a:lnTo>
                    <a:lnTo>
                      <a:pt x="14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3" name="Freeform 85">
                <a:extLst>
                  <a:ext uri="{FF2B5EF4-FFF2-40B4-BE49-F238E27FC236}">
                    <a16:creationId xmlns:a16="http://schemas.microsoft.com/office/drawing/2014/main" id="{9047461A-47C7-96A3-FB0A-374A1D1E7854}"/>
                  </a:ext>
                </a:extLst>
              </p:cNvPr>
              <p:cNvSpPr>
                <a:spLocks/>
              </p:cNvSpPr>
              <p:nvPr/>
            </p:nvSpPr>
            <p:spPr bwMode="auto">
              <a:xfrm>
                <a:off x="-657226" y="2365375"/>
                <a:ext cx="42863" cy="157163"/>
              </a:xfrm>
              <a:custGeom>
                <a:avLst/>
                <a:gdLst>
                  <a:gd name="T0" fmla="*/ 150 w 299"/>
                  <a:gd name="T1" fmla="*/ 0 h 1089"/>
                  <a:gd name="T2" fmla="*/ 180 w 299"/>
                  <a:gd name="T3" fmla="*/ 3 h 1089"/>
                  <a:gd name="T4" fmla="*/ 208 w 299"/>
                  <a:gd name="T5" fmla="*/ 11 h 1089"/>
                  <a:gd name="T6" fmla="*/ 232 w 299"/>
                  <a:gd name="T7" fmla="*/ 26 h 1089"/>
                  <a:gd name="T8" fmla="*/ 255 w 299"/>
                  <a:gd name="T9" fmla="*/ 43 h 1089"/>
                  <a:gd name="T10" fmla="*/ 273 w 299"/>
                  <a:gd name="T11" fmla="*/ 66 h 1089"/>
                  <a:gd name="T12" fmla="*/ 287 w 299"/>
                  <a:gd name="T13" fmla="*/ 91 h 1089"/>
                  <a:gd name="T14" fmla="*/ 295 w 299"/>
                  <a:gd name="T15" fmla="*/ 119 h 1089"/>
                  <a:gd name="T16" fmla="*/ 299 w 299"/>
                  <a:gd name="T17" fmla="*/ 149 h 1089"/>
                  <a:gd name="T18" fmla="*/ 299 w 299"/>
                  <a:gd name="T19" fmla="*/ 940 h 1089"/>
                  <a:gd name="T20" fmla="*/ 295 w 299"/>
                  <a:gd name="T21" fmla="*/ 970 h 1089"/>
                  <a:gd name="T22" fmla="*/ 287 w 299"/>
                  <a:gd name="T23" fmla="*/ 998 h 1089"/>
                  <a:gd name="T24" fmla="*/ 273 w 299"/>
                  <a:gd name="T25" fmla="*/ 1024 h 1089"/>
                  <a:gd name="T26" fmla="*/ 255 w 299"/>
                  <a:gd name="T27" fmla="*/ 1046 h 1089"/>
                  <a:gd name="T28" fmla="*/ 232 w 299"/>
                  <a:gd name="T29" fmla="*/ 1065 h 1089"/>
                  <a:gd name="T30" fmla="*/ 208 w 299"/>
                  <a:gd name="T31" fmla="*/ 1078 h 1089"/>
                  <a:gd name="T32" fmla="*/ 180 w 299"/>
                  <a:gd name="T33" fmla="*/ 1086 h 1089"/>
                  <a:gd name="T34" fmla="*/ 150 w 299"/>
                  <a:gd name="T35" fmla="*/ 1089 h 1089"/>
                  <a:gd name="T36" fmla="*/ 119 w 299"/>
                  <a:gd name="T37" fmla="*/ 1086 h 1089"/>
                  <a:gd name="T38" fmla="*/ 91 w 299"/>
                  <a:gd name="T39" fmla="*/ 1078 h 1089"/>
                  <a:gd name="T40" fmla="*/ 66 w 299"/>
                  <a:gd name="T41" fmla="*/ 1065 h 1089"/>
                  <a:gd name="T42" fmla="*/ 43 w 299"/>
                  <a:gd name="T43" fmla="*/ 1046 h 1089"/>
                  <a:gd name="T44" fmla="*/ 26 w 299"/>
                  <a:gd name="T45" fmla="*/ 1024 h 1089"/>
                  <a:gd name="T46" fmla="*/ 11 w 299"/>
                  <a:gd name="T47" fmla="*/ 998 h 1089"/>
                  <a:gd name="T48" fmla="*/ 3 w 299"/>
                  <a:gd name="T49" fmla="*/ 970 h 1089"/>
                  <a:gd name="T50" fmla="*/ 0 w 299"/>
                  <a:gd name="T51" fmla="*/ 940 h 1089"/>
                  <a:gd name="T52" fmla="*/ 0 w 299"/>
                  <a:gd name="T53" fmla="*/ 149 h 1089"/>
                  <a:gd name="T54" fmla="*/ 3 w 299"/>
                  <a:gd name="T55" fmla="*/ 119 h 1089"/>
                  <a:gd name="T56" fmla="*/ 11 w 299"/>
                  <a:gd name="T57" fmla="*/ 91 h 1089"/>
                  <a:gd name="T58" fmla="*/ 26 w 299"/>
                  <a:gd name="T59" fmla="*/ 66 h 1089"/>
                  <a:gd name="T60" fmla="*/ 43 w 299"/>
                  <a:gd name="T61" fmla="*/ 43 h 1089"/>
                  <a:gd name="T62" fmla="*/ 66 w 299"/>
                  <a:gd name="T63" fmla="*/ 26 h 1089"/>
                  <a:gd name="T64" fmla="*/ 91 w 299"/>
                  <a:gd name="T65" fmla="*/ 11 h 1089"/>
                  <a:gd name="T66" fmla="*/ 119 w 299"/>
                  <a:gd name="T67" fmla="*/ 3 h 1089"/>
                  <a:gd name="T68" fmla="*/ 150 w 299"/>
                  <a:gd name="T69" fmla="*/ 0 h 10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99" h="1089">
                    <a:moveTo>
                      <a:pt x="150" y="0"/>
                    </a:moveTo>
                    <a:lnTo>
                      <a:pt x="180" y="3"/>
                    </a:lnTo>
                    <a:lnTo>
                      <a:pt x="208" y="11"/>
                    </a:lnTo>
                    <a:lnTo>
                      <a:pt x="232" y="26"/>
                    </a:lnTo>
                    <a:lnTo>
                      <a:pt x="255" y="43"/>
                    </a:lnTo>
                    <a:lnTo>
                      <a:pt x="273" y="66"/>
                    </a:lnTo>
                    <a:lnTo>
                      <a:pt x="287" y="91"/>
                    </a:lnTo>
                    <a:lnTo>
                      <a:pt x="295" y="119"/>
                    </a:lnTo>
                    <a:lnTo>
                      <a:pt x="299" y="149"/>
                    </a:lnTo>
                    <a:lnTo>
                      <a:pt x="299" y="940"/>
                    </a:lnTo>
                    <a:lnTo>
                      <a:pt x="295" y="970"/>
                    </a:lnTo>
                    <a:lnTo>
                      <a:pt x="287" y="998"/>
                    </a:lnTo>
                    <a:lnTo>
                      <a:pt x="273" y="1024"/>
                    </a:lnTo>
                    <a:lnTo>
                      <a:pt x="255" y="1046"/>
                    </a:lnTo>
                    <a:lnTo>
                      <a:pt x="232" y="1065"/>
                    </a:lnTo>
                    <a:lnTo>
                      <a:pt x="208" y="1078"/>
                    </a:lnTo>
                    <a:lnTo>
                      <a:pt x="180" y="1086"/>
                    </a:lnTo>
                    <a:lnTo>
                      <a:pt x="150" y="1089"/>
                    </a:lnTo>
                    <a:lnTo>
                      <a:pt x="119" y="1086"/>
                    </a:lnTo>
                    <a:lnTo>
                      <a:pt x="91" y="1078"/>
                    </a:lnTo>
                    <a:lnTo>
                      <a:pt x="66" y="1065"/>
                    </a:lnTo>
                    <a:lnTo>
                      <a:pt x="43" y="1046"/>
                    </a:lnTo>
                    <a:lnTo>
                      <a:pt x="26" y="1024"/>
                    </a:lnTo>
                    <a:lnTo>
                      <a:pt x="11" y="998"/>
                    </a:lnTo>
                    <a:lnTo>
                      <a:pt x="3" y="970"/>
                    </a:lnTo>
                    <a:lnTo>
                      <a:pt x="0" y="940"/>
                    </a:lnTo>
                    <a:lnTo>
                      <a:pt x="0" y="149"/>
                    </a:lnTo>
                    <a:lnTo>
                      <a:pt x="3" y="119"/>
                    </a:lnTo>
                    <a:lnTo>
                      <a:pt x="11" y="91"/>
                    </a:lnTo>
                    <a:lnTo>
                      <a:pt x="26" y="66"/>
                    </a:lnTo>
                    <a:lnTo>
                      <a:pt x="43" y="43"/>
                    </a:lnTo>
                    <a:lnTo>
                      <a:pt x="66" y="26"/>
                    </a:lnTo>
                    <a:lnTo>
                      <a:pt x="91" y="11"/>
                    </a:lnTo>
                    <a:lnTo>
                      <a:pt x="119" y="3"/>
                    </a:lnTo>
                    <a:lnTo>
                      <a:pt x="15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4" name="Freeform 86">
                <a:extLst>
                  <a:ext uri="{FF2B5EF4-FFF2-40B4-BE49-F238E27FC236}">
                    <a16:creationId xmlns:a16="http://schemas.microsoft.com/office/drawing/2014/main" id="{D3AFDB48-8BDE-0098-9B9B-50DA08721A47}"/>
                  </a:ext>
                </a:extLst>
              </p:cNvPr>
              <p:cNvSpPr>
                <a:spLocks/>
              </p:cNvSpPr>
              <p:nvPr/>
            </p:nvSpPr>
            <p:spPr bwMode="auto">
              <a:xfrm>
                <a:off x="-985838" y="2455863"/>
                <a:ext cx="158750" cy="158750"/>
              </a:xfrm>
              <a:custGeom>
                <a:avLst/>
                <a:gdLst>
                  <a:gd name="T0" fmla="*/ 1064 w 1095"/>
                  <a:gd name="T1" fmla="*/ 0 h 1101"/>
                  <a:gd name="T2" fmla="*/ 1084 w 1095"/>
                  <a:gd name="T3" fmla="*/ 9 h 1101"/>
                  <a:gd name="T4" fmla="*/ 1095 w 1095"/>
                  <a:gd name="T5" fmla="*/ 30 h 1101"/>
                  <a:gd name="T6" fmla="*/ 1091 w 1095"/>
                  <a:gd name="T7" fmla="*/ 52 h 1101"/>
                  <a:gd name="T8" fmla="*/ 1082 w 1095"/>
                  <a:gd name="T9" fmla="*/ 64 h 1101"/>
                  <a:gd name="T10" fmla="*/ 1068 w 1095"/>
                  <a:gd name="T11" fmla="*/ 80 h 1101"/>
                  <a:gd name="T12" fmla="*/ 1041 w 1095"/>
                  <a:gd name="T13" fmla="*/ 109 h 1101"/>
                  <a:gd name="T14" fmla="*/ 1003 w 1095"/>
                  <a:gd name="T15" fmla="*/ 151 h 1101"/>
                  <a:gd name="T16" fmla="*/ 954 w 1095"/>
                  <a:gd name="T17" fmla="*/ 204 h 1101"/>
                  <a:gd name="T18" fmla="*/ 898 w 1095"/>
                  <a:gd name="T19" fmla="*/ 266 h 1101"/>
                  <a:gd name="T20" fmla="*/ 836 w 1095"/>
                  <a:gd name="T21" fmla="*/ 334 h 1101"/>
                  <a:gd name="T22" fmla="*/ 769 w 1095"/>
                  <a:gd name="T23" fmla="*/ 408 h 1101"/>
                  <a:gd name="T24" fmla="*/ 698 w 1095"/>
                  <a:gd name="T25" fmla="*/ 486 h 1101"/>
                  <a:gd name="T26" fmla="*/ 627 w 1095"/>
                  <a:gd name="T27" fmla="*/ 565 h 1101"/>
                  <a:gd name="T28" fmla="*/ 555 w 1095"/>
                  <a:gd name="T29" fmla="*/ 644 h 1101"/>
                  <a:gd name="T30" fmla="*/ 484 w 1095"/>
                  <a:gd name="T31" fmla="*/ 722 h 1101"/>
                  <a:gd name="T32" fmla="*/ 416 w 1095"/>
                  <a:gd name="T33" fmla="*/ 796 h 1101"/>
                  <a:gd name="T34" fmla="*/ 354 w 1095"/>
                  <a:gd name="T35" fmla="*/ 866 h 1101"/>
                  <a:gd name="T36" fmla="*/ 297 w 1095"/>
                  <a:gd name="T37" fmla="*/ 927 h 1101"/>
                  <a:gd name="T38" fmla="*/ 249 w 1095"/>
                  <a:gd name="T39" fmla="*/ 981 h 1101"/>
                  <a:gd name="T40" fmla="*/ 211 w 1095"/>
                  <a:gd name="T41" fmla="*/ 1024 h 1101"/>
                  <a:gd name="T42" fmla="*/ 183 w 1095"/>
                  <a:gd name="T43" fmla="*/ 1054 h 1101"/>
                  <a:gd name="T44" fmla="*/ 167 w 1095"/>
                  <a:gd name="T45" fmla="*/ 1071 h 1101"/>
                  <a:gd name="T46" fmla="*/ 148 w 1095"/>
                  <a:gd name="T47" fmla="*/ 1087 h 1101"/>
                  <a:gd name="T48" fmla="*/ 107 w 1095"/>
                  <a:gd name="T49" fmla="*/ 1101 h 1101"/>
                  <a:gd name="T50" fmla="*/ 65 w 1095"/>
                  <a:gd name="T51" fmla="*/ 1097 h 1101"/>
                  <a:gd name="T52" fmla="*/ 28 w 1095"/>
                  <a:gd name="T53" fmla="*/ 1073 h 1101"/>
                  <a:gd name="T54" fmla="*/ 5 w 1095"/>
                  <a:gd name="T55" fmla="*/ 1035 h 1101"/>
                  <a:gd name="T56" fmla="*/ 0 w 1095"/>
                  <a:gd name="T57" fmla="*/ 993 h 1101"/>
                  <a:gd name="T58" fmla="*/ 13 w 1095"/>
                  <a:gd name="T59" fmla="*/ 952 h 1101"/>
                  <a:gd name="T60" fmla="*/ 30 w 1095"/>
                  <a:gd name="T61" fmla="*/ 932 h 1101"/>
                  <a:gd name="T62" fmla="*/ 46 w 1095"/>
                  <a:gd name="T63" fmla="*/ 917 h 1101"/>
                  <a:gd name="T64" fmla="*/ 76 w 1095"/>
                  <a:gd name="T65" fmla="*/ 890 h 1101"/>
                  <a:gd name="T66" fmla="*/ 120 w 1095"/>
                  <a:gd name="T67" fmla="*/ 850 h 1101"/>
                  <a:gd name="T68" fmla="*/ 172 w 1095"/>
                  <a:gd name="T69" fmla="*/ 801 h 1101"/>
                  <a:gd name="T70" fmla="*/ 233 w 1095"/>
                  <a:gd name="T71" fmla="*/ 745 h 1101"/>
                  <a:gd name="T72" fmla="*/ 303 w 1095"/>
                  <a:gd name="T73" fmla="*/ 682 h 1101"/>
                  <a:gd name="T74" fmla="*/ 376 w 1095"/>
                  <a:gd name="T75" fmla="*/ 614 h 1101"/>
                  <a:gd name="T76" fmla="*/ 453 w 1095"/>
                  <a:gd name="T77" fmla="*/ 542 h 1101"/>
                  <a:gd name="T78" fmla="*/ 532 w 1095"/>
                  <a:gd name="T79" fmla="*/ 471 h 1101"/>
                  <a:gd name="T80" fmla="*/ 610 w 1095"/>
                  <a:gd name="T81" fmla="*/ 398 h 1101"/>
                  <a:gd name="T82" fmla="*/ 688 w 1095"/>
                  <a:gd name="T83" fmla="*/ 327 h 1101"/>
                  <a:gd name="T84" fmla="*/ 761 w 1095"/>
                  <a:gd name="T85" fmla="*/ 260 h 1101"/>
                  <a:gd name="T86" fmla="*/ 829 w 1095"/>
                  <a:gd name="T87" fmla="*/ 196 h 1101"/>
                  <a:gd name="T88" fmla="*/ 890 w 1095"/>
                  <a:gd name="T89" fmla="*/ 140 h 1101"/>
                  <a:gd name="T90" fmla="*/ 943 w 1095"/>
                  <a:gd name="T91" fmla="*/ 92 h 1101"/>
                  <a:gd name="T92" fmla="*/ 985 w 1095"/>
                  <a:gd name="T93" fmla="*/ 53 h 1101"/>
                  <a:gd name="T94" fmla="*/ 1015 w 1095"/>
                  <a:gd name="T95" fmla="*/ 26 h 1101"/>
                  <a:gd name="T96" fmla="*/ 1031 w 1095"/>
                  <a:gd name="T97" fmla="*/ 11 h 1101"/>
                  <a:gd name="T98" fmla="*/ 1042 w 1095"/>
                  <a:gd name="T99" fmla="*/ 3 h 1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095" h="1101">
                    <a:moveTo>
                      <a:pt x="1052" y="0"/>
                    </a:moveTo>
                    <a:lnTo>
                      <a:pt x="1064" y="0"/>
                    </a:lnTo>
                    <a:lnTo>
                      <a:pt x="1074" y="3"/>
                    </a:lnTo>
                    <a:lnTo>
                      <a:pt x="1084" y="9"/>
                    </a:lnTo>
                    <a:lnTo>
                      <a:pt x="1091" y="19"/>
                    </a:lnTo>
                    <a:lnTo>
                      <a:pt x="1095" y="30"/>
                    </a:lnTo>
                    <a:lnTo>
                      <a:pt x="1095" y="41"/>
                    </a:lnTo>
                    <a:lnTo>
                      <a:pt x="1091" y="52"/>
                    </a:lnTo>
                    <a:lnTo>
                      <a:pt x="1084" y="62"/>
                    </a:lnTo>
                    <a:lnTo>
                      <a:pt x="1082" y="64"/>
                    </a:lnTo>
                    <a:lnTo>
                      <a:pt x="1077" y="69"/>
                    </a:lnTo>
                    <a:lnTo>
                      <a:pt x="1068" y="80"/>
                    </a:lnTo>
                    <a:lnTo>
                      <a:pt x="1055" y="93"/>
                    </a:lnTo>
                    <a:lnTo>
                      <a:pt x="1041" y="109"/>
                    </a:lnTo>
                    <a:lnTo>
                      <a:pt x="1022" y="129"/>
                    </a:lnTo>
                    <a:lnTo>
                      <a:pt x="1003" y="151"/>
                    </a:lnTo>
                    <a:lnTo>
                      <a:pt x="979" y="176"/>
                    </a:lnTo>
                    <a:lnTo>
                      <a:pt x="954" y="204"/>
                    </a:lnTo>
                    <a:lnTo>
                      <a:pt x="927" y="235"/>
                    </a:lnTo>
                    <a:lnTo>
                      <a:pt x="898" y="266"/>
                    </a:lnTo>
                    <a:lnTo>
                      <a:pt x="867" y="299"/>
                    </a:lnTo>
                    <a:lnTo>
                      <a:pt x="836" y="334"/>
                    </a:lnTo>
                    <a:lnTo>
                      <a:pt x="803" y="371"/>
                    </a:lnTo>
                    <a:lnTo>
                      <a:pt x="769" y="408"/>
                    </a:lnTo>
                    <a:lnTo>
                      <a:pt x="734" y="447"/>
                    </a:lnTo>
                    <a:lnTo>
                      <a:pt x="698" y="486"/>
                    </a:lnTo>
                    <a:lnTo>
                      <a:pt x="663" y="526"/>
                    </a:lnTo>
                    <a:lnTo>
                      <a:pt x="627" y="565"/>
                    </a:lnTo>
                    <a:lnTo>
                      <a:pt x="591" y="605"/>
                    </a:lnTo>
                    <a:lnTo>
                      <a:pt x="555" y="644"/>
                    </a:lnTo>
                    <a:lnTo>
                      <a:pt x="518" y="684"/>
                    </a:lnTo>
                    <a:lnTo>
                      <a:pt x="484" y="722"/>
                    </a:lnTo>
                    <a:lnTo>
                      <a:pt x="449" y="760"/>
                    </a:lnTo>
                    <a:lnTo>
                      <a:pt x="416" y="796"/>
                    </a:lnTo>
                    <a:lnTo>
                      <a:pt x="384" y="832"/>
                    </a:lnTo>
                    <a:lnTo>
                      <a:pt x="354" y="866"/>
                    </a:lnTo>
                    <a:lnTo>
                      <a:pt x="325" y="898"/>
                    </a:lnTo>
                    <a:lnTo>
                      <a:pt x="297" y="927"/>
                    </a:lnTo>
                    <a:lnTo>
                      <a:pt x="273" y="955"/>
                    </a:lnTo>
                    <a:lnTo>
                      <a:pt x="249" y="981"/>
                    </a:lnTo>
                    <a:lnTo>
                      <a:pt x="228" y="1003"/>
                    </a:lnTo>
                    <a:lnTo>
                      <a:pt x="211" y="1024"/>
                    </a:lnTo>
                    <a:lnTo>
                      <a:pt x="195" y="1041"/>
                    </a:lnTo>
                    <a:lnTo>
                      <a:pt x="183" y="1054"/>
                    </a:lnTo>
                    <a:lnTo>
                      <a:pt x="173" y="1065"/>
                    </a:lnTo>
                    <a:lnTo>
                      <a:pt x="167" y="1071"/>
                    </a:lnTo>
                    <a:lnTo>
                      <a:pt x="165" y="1073"/>
                    </a:lnTo>
                    <a:lnTo>
                      <a:pt x="148" y="1087"/>
                    </a:lnTo>
                    <a:lnTo>
                      <a:pt x="128" y="1097"/>
                    </a:lnTo>
                    <a:lnTo>
                      <a:pt x="107" y="1101"/>
                    </a:lnTo>
                    <a:lnTo>
                      <a:pt x="86" y="1101"/>
                    </a:lnTo>
                    <a:lnTo>
                      <a:pt x="65" y="1097"/>
                    </a:lnTo>
                    <a:lnTo>
                      <a:pt x="45" y="1087"/>
                    </a:lnTo>
                    <a:lnTo>
                      <a:pt x="28" y="1073"/>
                    </a:lnTo>
                    <a:lnTo>
                      <a:pt x="13" y="1055"/>
                    </a:lnTo>
                    <a:lnTo>
                      <a:pt x="5" y="1035"/>
                    </a:lnTo>
                    <a:lnTo>
                      <a:pt x="0" y="1015"/>
                    </a:lnTo>
                    <a:lnTo>
                      <a:pt x="0" y="993"/>
                    </a:lnTo>
                    <a:lnTo>
                      <a:pt x="5" y="972"/>
                    </a:lnTo>
                    <a:lnTo>
                      <a:pt x="13" y="952"/>
                    </a:lnTo>
                    <a:lnTo>
                      <a:pt x="28" y="935"/>
                    </a:lnTo>
                    <a:lnTo>
                      <a:pt x="30" y="932"/>
                    </a:lnTo>
                    <a:lnTo>
                      <a:pt x="36" y="926"/>
                    </a:lnTo>
                    <a:lnTo>
                      <a:pt x="46" y="917"/>
                    </a:lnTo>
                    <a:lnTo>
                      <a:pt x="60" y="905"/>
                    </a:lnTo>
                    <a:lnTo>
                      <a:pt x="76" y="890"/>
                    </a:lnTo>
                    <a:lnTo>
                      <a:pt x="97" y="871"/>
                    </a:lnTo>
                    <a:lnTo>
                      <a:pt x="120" y="850"/>
                    </a:lnTo>
                    <a:lnTo>
                      <a:pt x="145" y="827"/>
                    </a:lnTo>
                    <a:lnTo>
                      <a:pt x="172" y="801"/>
                    </a:lnTo>
                    <a:lnTo>
                      <a:pt x="202" y="774"/>
                    </a:lnTo>
                    <a:lnTo>
                      <a:pt x="233" y="745"/>
                    </a:lnTo>
                    <a:lnTo>
                      <a:pt x="267" y="714"/>
                    </a:lnTo>
                    <a:lnTo>
                      <a:pt x="303" y="682"/>
                    </a:lnTo>
                    <a:lnTo>
                      <a:pt x="339" y="649"/>
                    </a:lnTo>
                    <a:lnTo>
                      <a:pt x="376" y="614"/>
                    </a:lnTo>
                    <a:lnTo>
                      <a:pt x="414" y="579"/>
                    </a:lnTo>
                    <a:lnTo>
                      <a:pt x="453" y="542"/>
                    </a:lnTo>
                    <a:lnTo>
                      <a:pt x="493" y="507"/>
                    </a:lnTo>
                    <a:lnTo>
                      <a:pt x="532" y="471"/>
                    </a:lnTo>
                    <a:lnTo>
                      <a:pt x="571" y="434"/>
                    </a:lnTo>
                    <a:lnTo>
                      <a:pt x="610" y="398"/>
                    </a:lnTo>
                    <a:lnTo>
                      <a:pt x="650" y="362"/>
                    </a:lnTo>
                    <a:lnTo>
                      <a:pt x="688" y="327"/>
                    </a:lnTo>
                    <a:lnTo>
                      <a:pt x="725" y="293"/>
                    </a:lnTo>
                    <a:lnTo>
                      <a:pt x="761" y="260"/>
                    </a:lnTo>
                    <a:lnTo>
                      <a:pt x="796" y="227"/>
                    </a:lnTo>
                    <a:lnTo>
                      <a:pt x="829" y="196"/>
                    </a:lnTo>
                    <a:lnTo>
                      <a:pt x="861" y="167"/>
                    </a:lnTo>
                    <a:lnTo>
                      <a:pt x="890" y="140"/>
                    </a:lnTo>
                    <a:lnTo>
                      <a:pt x="918" y="115"/>
                    </a:lnTo>
                    <a:lnTo>
                      <a:pt x="943" y="92"/>
                    </a:lnTo>
                    <a:lnTo>
                      <a:pt x="966" y="71"/>
                    </a:lnTo>
                    <a:lnTo>
                      <a:pt x="985" y="53"/>
                    </a:lnTo>
                    <a:lnTo>
                      <a:pt x="1002" y="38"/>
                    </a:lnTo>
                    <a:lnTo>
                      <a:pt x="1015" y="26"/>
                    </a:lnTo>
                    <a:lnTo>
                      <a:pt x="1024" y="17"/>
                    </a:lnTo>
                    <a:lnTo>
                      <a:pt x="1031" y="11"/>
                    </a:lnTo>
                    <a:lnTo>
                      <a:pt x="1033" y="9"/>
                    </a:lnTo>
                    <a:lnTo>
                      <a:pt x="1042" y="3"/>
                    </a:lnTo>
                    <a:lnTo>
                      <a:pt x="105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84" name="Group 156">
              <a:extLst>
                <a:ext uri="{FF2B5EF4-FFF2-40B4-BE49-F238E27FC236}">
                  <a16:creationId xmlns:a16="http://schemas.microsoft.com/office/drawing/2014/main" id="{607835BF-51CE-D595-0162-192C282AFD73}"/>
                </a:ext>
              </a:extLst>
            </p:cNvPr>
            <p:cNvGrpSpPr/>
            <p:nvPr/>
          </p:nvGrpSpPr>
          <p:grpSpPr>
            <a:xfrm>
              <a:off x="6915021" y="2338555"/>
              <a:ext cx="231394" cy="334621"/>
              <a:chOff x="-1103313" y="2519363"/>
              <a:chExt cx="414338" cy="598488"/>
            </a:xfrm>
          </p:grpSpPr>
          <p:sp>
            <p:nvSpPr>
              <p:cNvPr id="133" name="Freeform 91">
                <a:extLst>
                  <a:ext uri="{FF2B5EF4-FFF2-40B4-BE49-F238E27FC236}">
                    <a16:creationId xmlns:a16="http://schemas.microsoft.com/office/drawing/2014/main" id="{6D35CDC6-CCBC-464B-3800-9E131D72A9C0}"/>
                  </a:ext>
                </a:extLst>
              </p:cNvPr>
              <p:cNvSpPr>
                <a:spLocks noEditPoints="1"/>
              </p:cNvSpPr>
              <p:nvPr/>
            </p:nvSpPr>
            <p:spPr bwMode="auto">
              <a:xfrm>
                <a:off x="-1103313" y="2519363"/>
                <a:ext cx="414338" cy="598488"/>
              </a:xfrm>
              <a:custGeom>
                <a:avLst/>
                <a:gdLst>
                  <a:gd name="T0" fmla="*/ 1610 w 2347"/>
                  <a:gd name="T1" fmla="*/ 805 h 3396"/>
                  <a:gd name="T2" fmla="*/ 373 w 2347"/>
                  <a:gd name="T3" fmla="*/ 449 h 3396"/>
                  <a:gd name="T4" fmla="*/ 283 w 2347"/>
                  <a:gd name="T5" fmla="*/ 477 h 3396"/>
                  <a:gd name="T6" fmla="*/ 226 w 2347"/>
                  <a:gd name="T7" fmla="*/ 547 h 3396"/>
                  <a:gd name="T8" fmla="*/ 213 w 2347"/>
                  <a:gd name="T9" fmla="*/ 3025 h 3396"/>
                  <a:gd name="T10" fmla="*/ 241 w 2347"/>
                  <a:gd name="T11" fmla="*/ 3113 h 3396"/>
                  <a:gd name="T12" fmla="*/ 311 w 2347"/>
                  <a:gd name="T13" fmla="*/ 3170 h 3396"/>
                  <a:gd name="T14" fmla="*/ 1974 w 2347"/>
                  <a:gd name="T15" fmla="*/ 3183 h 3396"/>
                  <a:gd name="T16" fmla="*/ 2064 w 2347"/>
                  <a:gd name="T17" fmla="*/ 3155 h 3396"/>
                  <a:gd name="T18" fmla="*/ 2122 w 2347"/>
                  <a:gd name="T19" fmla="*/ 3086 h 3396"/>
                  <a:gd name="T20" fmla="*/ 2134 w 2347"/>
                  <a:gd name="T21" fmla="*/ 609 h 3396"/>
                  <a:gd name="T22" fmla="*/ 2107 w 2347"/>
                  <a:gd name="T23" fmla="*/ 520 h 3396"/>
                  <a:gd name="T24" fmla="*/ 2036 w 2347"/>
                  <a:gd name="T25" fmla="*/ 462 h 3396"/>
                  <a:gd name="T26" fmla="*/ 1821 w 2347"/>
                  <a:gd name="T27" fmla="*/ 449 h 3396"/>
                  <a:gd name="T28" fmla="*/ 1809 w 2347"/>
                  <a:gd name="T29" fmla="*/ 894 h 3396"/>
                  <a:gd name="T30" fmla="*/ 1755 w 2347"/>
                  <a:gd name="T31" fmla="*/ 971 h 3396"/>
                  <a:gd name="T32" fmla="*/ 1668 w 2347"/>
                  <a:gd name="T33" fmla="*/ 1011 h 3396"/>
                  <a:gd name="T34" fmla="*/ 679 w 2347"/>
                  <a:gd name="T35" fmla="*/ 1011 h 3396"/>
                  <a:gd name="T36" fmla="*/ 592 w 2347"/>
                  <a:gd name="T37" fmla="*/ 971 h 3396"/>
                  <a:gd name="T38" fmla="*/ 538 w 2347"/>
                  <a:gd name="T39" fmla="*/ 894 h 3396"/>
                  <a:gd name="T40" fmla="*/ 526 w 2347"/>
                  <a:gd name="T41" fmla="*/ 449 h 3396"/>
                  <a:gd name="T42" fmla="*/ 1152 w 2347"/>
                  <a:gd name="T43" fmla="*/ 75 h 3396"/>
                  <a:gd name="T44" fmla="*/ 1104 w 2347"/>
                  <a:gd name="T45" fmla="*/ 112 h 3396"/>
                  <a:gd name="T46" fmla="*/ 1096 w 2347"/>
                  <a:gd name="T47" fmla="*/ 174 h 3396"/>
                  <a:gd name="T48" fmla="*/ 1132 w 2347"/>
                  <a:gd name="T49" fmla="*/ 222 h 3396"/>
                  <a:gd name="T50" fmla="*/ 1195 w 2347"/>
                  <a:gd name="T51" fmla="*/ 230 h 3396"/>
                  <a:gd name="T52" fmla="*/ 1244 w 2347"/>
                  <a:gd name="T53" fmla="*/ 193 h 3396"/>
                  <a:gd name="T54" fmla="*/ 1251 w 2347"/>
                  <a:gd name="T55" fmla="*/ 131 h 3396"/>
                  <a:gd name="T56" fmla="*/ 1215 w 2347"/>
                  <a:gd name="T57" fmla="*/ 84 h 3396"/>
                  <a:gd name="T58" fmla="*/ 989 w 2347"/>
                  <a:gd name="T59" fmla="*/ 0 h 3396"/>
                  <a:gd name="T60" fmla="*/ 1421 w 2347"/>
                  <a:gd name="T61" fmla="*/ 12 h 3396"/>
                  <a:gd name="T62" fmla="*/ 1493 w 2347"/>
                  <a:gd name="T63" fmla="*/ 71 h 3396"/>
                  <a:gd name="T64" fmla="*/ 1519 w 2347"/>
                  <a:gd name="T65" fmla="*/ 161 h 3396"/>
                  <a:gd name="T66" fmla="*/ 2021 w 2347"/>
                  <a:gd name="T67" fmla="*/ 241 h 3396"/>
                  <a:gd name="T68" fmla="*/ 2149 w 2347"/>
                  <a:gd name="T69" fmla="*/ 281 h 3396"/>
                  <a:gd name="T70" fmla="*/ 2253 w 2347"/>
                  <a:gd name="T71" fmla="*/ 362 h 3396"/>
                  <a:gd name="T72" fmla="*/ 2323 w 2347"/>
                  <a:gd name="T73" fmla="*/ 475 h 3396"/>
                  <a:gd name="T74" fmla="*/ 2347 w 2347"/>
                  <a:gd name="T75" fmla="*/ 609 h 3396"/>
                  <a:gd name="T76" fmla="*/ 2335 w 2347"/>
                  <a:gd name="T77" fmla="*/ 3115 h 3396"/>
                  <a:gd name="T78" fmla="*/ 2281 w 2347"/>
                  <a:gd name="T79" fmla="*/ 3236 h 3396"/>
                  <a:gd name="T80" fmla="*/ 2187 w 2347"/>
                  <a:gd name="T81" fmla="*/ 3329 h 3396"/>
                  <a:gd name="T82" fmla="*/ 2066 w 2347"/>
                  <a:gd name="T83" fmla="*/ 3384 h 3396"/>
                  <a:gd name="T84" fmla="*/ 373 w 2347"/>
                  <a:gd name="T85" fmla="*/ 3396 h 3396"/>
                  <a:gd name="T86" fmla="*/ 238 w 2347"/>
                  <a:gd name="T87" fmla="*/ 3370 h 3396"/>
                  <a:gd name="T88" fmla="*/ 125 w 2347"/>
                  <a:gd name="T89" fmla="*/ 3301 h 3396"/>
                  <a:gd name="T90" fmla="*/ 44 w 2347"/>
                  <a:gd name="T91" fmla="*/ 3198 h 3396"/>
                  <a:gd name="T92" fmla="*/ 3 w 2347"/>
                  <a:gd name="T93" fmla="*/ 3070 h 3396"/>
                  <a:gd name="T94" fmla="*/ 3 w 2347"/>
                  <a:gd name="T95" fmla="*/ 562 h 3396"/>
                  <a:gd name="T96" fmla="*/ 44 w 2347"/>
                  <a:gd name="T97" fmla="*/ 435 h 3396"/>
                  <a:gd name="T98" fmla="*/ 125 w 2347"/>
                  <a:gd name="T99" fmla="*/ 331 h 3396"/>
                  <a:gd name="T100" fmla="*/ 238 w 2347"/>
                  <a:gd name="T101" fmla="*/ 262 h 3396"/>
                  <a:gd name="T102" fmla="*/ 373 w 2347"/>
                  <a:gd name="T103" fmla="*/ 238 h 3396"/>
                  <a:gd name="T104" fmla="*/ 831 w 2347"/>
                  <a:gd name="T105" fmla="*/ 128 h 3396"/>
                  <a:gd name="T106" fmla="*/ 875 w 2347"/>
                  <a:gd name="T107" fmla="*/ 47 h 3396"/>
                  <a:gd name="T108" fmla="*/ 956 w 2347"/>
                  <a:gd name="T109" fmla="*/ 3 h 33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347" h="3396">
                    <a:moveTo>
                      <a:pt x="737" y="465"/>
                    </a:moveTo>
                    <a:lnTo>
                      <a:pt x="737" y="805"/>
                    </a:lnTo>
                    <a:lnTo>
                      <a:pt x="1610" y="805"/>
                    </a:lnTo>
                    <a:lnTo>
                      <a:pt x="1610" y="465"/>
                    </a:lnTo>
                    <a:lnTo>
                      <a:pt x="737" y="465"/>
                    </a:lnTo>
                    <a:close/>
                    <a:moveTo>
                      <a:pt x="373" y="449"/>
                    </a:moveTo>
                    <a:lnTo>
                      <a:pt x="341" y="453"/>
                    </a:lnTo>
                    <a:lnTo>
                      <a:pt x="311" y="462"/>
                    </a:lnTo>
                    <a:lnTo>
                      <a:pt x="283" y="477"/>
                    </a:lnTo>
                    <a:lnTo>
                      <a:pt x="260" y="496"/>
                    </a:lnTo>
                    <a:lnTo>
                      <a:pt x="241" y="520"/>
                    </a:lnTo>
                    <a:lnTo>
                      <a:pt x="226" y="547"/>
                    </a:lnTo>
                    <a:lnTo>
                      <a:pt x="217" y="577"/>
                    </a:lnTo>
                    <a:lnTo>
                      <a:pt x="213" y="609"/>
                    </a:lnTo>
                    <a:lnTo>
                      <a:pt x="213" y="3025"/>
                    </a:lnTo>
                    <a:lnTo>
                      <a:pt x="217" y="3056"/>
                    </a:lnTo>
                    <a:lnTo>
                      <a:pt x="226" y="3086"/>
                    </a:lnTo>
                    <a:lnTo>
                      <a:pt x="241" y="3113"/>
                    </a:lnTo>
                    <a:lnTo>
                      <a:pt x="260" y="3136"/>
                    </a:lnTo>
                    <a:lnTo>
                      <a:pt x="283" y="3155"/>
                    </a:lnTo>
                    <a:lnTo>
                      <a:pt x="311" y="3170"/>
                    </a:lnTo>
                    <a:lnTo>
                      <a:pt x="341" y="3180"/>
                    </a:lnTo>
                    <a:lnTo>
                      <a:pt x="373" y="3183"/>
                    </a:lnTo>
                    <a:lnTo>
                      <a:pt x="1974" y="3183"/>
                    </a:lnTo>
                    <a:lnTo>
                      <a:pt x="2006" y="3180"/>
                    </a:lnTo>
                    <a:lnTo>
                      <a:pt x="2036" y="3170"/>
                    </a:lnTo>
                    <a:lnTo>
                      <a:pt x="2064" y="3155"/>
                    </a:lnTo>
                    <a:lnTo>
                      <a:pt x="2087" y="3136"/>
                    </a:lnTo>
                    <a:lnTo>
                      <a:pt x="2107" y="3113"/>
                    </a:lnTo>
                    <a:lnTo>
                      <a:pt x="2122" y="3086"/>
                    </a:lnTo>
                    <a:lnTo>
                      <a:pt x="2131" y="3056"/>
                    </a:lnTo>
                    <a:lnTo>
                      <a:pt x="2134" y="3025"/>
                    </a:lnTo>
                    <a:lnTo>
                      <a:pt x="2134" y="609"/>
                    </a:lnTo>
                    <a:lnTo>
                      <a:pt x="2131" y="577"/>
                    </a:lnTo>
                    <a:lnTo>
                      <a:pt x="2122" y="547"/>
                    </a:lnTo>
                    <a:lnTo>
                      <a:pt x="2107" y="520"/>
                    </a:lnTo>
                    <a:lnTo>
                      <a:pt x="2087" y="496"/>
                    </a:lnTo>
                    <a:lnTo>
                      <a:pt x="2064" y="477"/>
                    </a:lnTo>
                    <a:lnTo>
                      <a:pt x="2036" y="462"/>
                    </a:lnTo>
                    <a:lnTo>
                      <a:pt x="2006" y="453"/>
                    </a:lnTo>
                    <a:lnTo>
                      <a:pt x="1974" y="449"/>
                    </a:lnTo>
                    <a:lnTo>
                      <a:pt x="1821" y="449"/>
                    </a:lnTo>
                    <a:lnTo>
                      <a:pt x="1821" y="829"/>
                    </a:lnTo>
                    <a:lnTo>
                      <a:pt x="1818" y="862"/>
                    </a:lnTo>
                    <a:lnTo>
                      <a:pt x="1809" y="894"/>
                    </a:lnTo>
                    <a:lnTo>
                      <a:pt x="1795" y="923"/>
                    </a:lnTo>
                    <a:lnTo>
                      <a:pt x="1777" y="948"/>
                    </a:lnTo>
                    <a:lnTo>
                      <a:pt x="1755" y="971"/>
                    </a:lnTo>
                    <a:lnTo>
                      <a:pt x="1729" y="989"/>
                    </a:lnTo>
                    <a:lnTo>
                      <a:pt x="1700" y="1003"/>
                    </a:lnTo>
                    <a:lnTo>
                      <a:pt x="1668" y="1011"/>
                    </a:lnTo>
                    <a:lnTo>
                      <a:pt x="1635" y="1014"/>
                    </a:lnTo>
                    <a:lnTo>
                      <a:pt x="712" y="1014"/>
                    </a:lnTo>
                    <a:lnTo>
                      <a:pt x="679" y="1011"/>
                    </a:lnTo>
                    <a:lnTo>
                      <a:pt x="647" y="1003"/>
                    </a:lnTo>
                    <a:lnTo>
                      <a:pt x="618" y="989"/>
                    </a:lnTo>
                    <a:lnTo>
                      <a:pt x="592" y="971"/>
                    </a:lnTo>
                    <a:lnTo>
                      <a:pt x="570" y="948"/>
                    </a:lnTo>
                    <a:lnTo>
                      <a:pt x="552" y="923"/>
                    </a:lnTo>
                    <a:lnTo>
                      <a:pt x="538" y="894"/>
                    </a:lnTo>
                    <a:lnTo>
                      <a:pt x="529" y="862"/>
                    </a:lnTo>
                    <a:lnTo>
                      <a:pt x="526" y="829"/>
                    </a:lnTo>
                    <a:lnTo>
                      <a:pt x="526" y="449"/>
                    </a:lnTo>
                    <a:lnTo>
                      <a:pt x="373" y="449"/>
                    </a:lnTo>
                    <a:close/>
                    <a:moveTo>
                      <a:pt x="1174" y="73"/>
                    </a:moveTo>
                    <a:lnTo>
                      <a:pt x="1152" y="75"/>
                    </a:lnTo>
                    <a:lnTo>
                      <a:pt x="1132" y="84"/>
                    </a:lnTo>
                    <a:lnTo>
                      <a:pt x="1116" y="96"/>
                    </a:lnTo>
                    <a:lnTo>
                      <a:pt x="1104" y="112"/>
                    </a:lnTo>
                    <a:lnTo>
                      <a:pt x="1096" y="131"/>
                    </a:lnTo>
                    <a:lnTo>
                      <a:pt x="1093" y="153"/>
                    </a:lnTo>
                    <a:lnTo>
                      <a:pt x="1096" y="174"/>
                    </a:lnTo>
                    <a:lnTo>
                      <a:pt x="1104" y="193"/>
                    </a:lnTo>
                    <a:lnTo>
                      <a:pt x="1116" y="209"/>
                    </a:lnTo>
                    <a:lnTo>
                      <a:pt x="1132" y="222"/>
                    </a:lnTo>
                    <a:lnTo>
                      <a:pt x="1152" y="230"/>
                    </a:lnTo>
                    <a:lnTo>
                      <a:pt x="1174" y="234"/>
                    </a:lnTo>
                    <a:lnTo>
                      <a:pt x="1195" y="230"/>
                    </a:lnTo>
                    <a:lnTo>
                      <a:pt x="1215" y="222"/>
                    </a:lnTo>
                    <a:lnTo>
                      <a:pt x="1231" y="209"/>
                    </a:lnTo>
                    <a:lnTo>
                      <a:pt x="1244" y="193"/>
                    </a:lnTo>
                    <a:lnTo>
                      <a:pt x="1251" y="174"/>
                    </a:lnTo>
                    <a:lnTo>
                      <a:pt x="1254" y="153"/>
                    </a:lnTo>
                    <a:lnTo>
                      <a:pt x="1251" y="131"/>
                    </a:lnTo>
                    <a:lnTo>
                      <a:pt x="1244" y="112"/>
                    </a:lnTo>
                    <a:lnTo>
                      <a:pt x="1231" y="96"/>
                    </a:lnTo>
                    <a:lnTo>
                      <a:pt x="1215" y="84"/>
                    </a:lnTo>
                    <a:lnTo>
                      <a:pt x="1195" y="75"/>
                    </a:lnTo>
                    <a:lnTo>
                      <a:pt x="1174" y="73"/>
                    </a:lnTo>
                    <a:close/>
                    <a:moveTo>
                      <a:pt x="989" y="0"/>
                    </a:moveTo>
                    <a:lnTo>
                      <a:pt x="1358" y="0"/>
                    </a:lnTo>
                    <a:lnTo>
                      <a:pt x="1390" y="3"/>
                    </a:lnTo>
                    <a:lnTo>
                      <a:pt x="1421" y="12"/>
                    </a:lnTo>
                    <a:lnTo>
                      <a:pt x="1449" y="27"/>
                    </a:lnTo>
                    <a:lnTo>
                      <a:pt x="1472" y="47"/>
                    </a:lnTo>
                    <a:lnTo>
                      <a:pt x="1493" y="71"/>
                    </a:lnTo>
                    <a:lnTo>
                      <a:pt x="1507" y="98"/>
                    </a:lnTo>
                    <a:lnTo>
                      <a:pt x="1516" y="128"/>
                    </a:lnTo>
                    <a:lnTo>
                      <a:pt x="1519" y="161"/>
                    </a:lnTo>
                    <a:lnTo>
                      <a:pt x="1519" y="238"/>
                    </a:lnTo>
                    <a:lnTo>
                      <a:pt x="1974" y="238"/>
                    </a:lnTo>
                    <a:lnTo>
                      <a:pt x="2021" y="241"/>
                    </a:lnTo>
                    <a:lnTo>
                      <a:pt x="2066" y="250"/>
                    </a:lnTo>
                    <a:lnTo>
                      <a:pt x="2109" y="262"/>
                    </a:lnTo>
                    <a:lnTo>
                      <a:pt x="2149" y="281"/>
                    </a:lnTo>
                    <a:lnTo>
                      <a:pt x="2187" y="304"/>
                    </a:lnTo>
                    <a:lnTo>
                      <a:pt x="2222" y="331"/>
                    </a:lnTo>
                    <a:lnTo>
                      <a:pt x="2253" y="362"/>
                    </a:lnTo>
                    <a:lnTo>
                      <a:pt x="2281" y="397"/>
                    </a:lnTo>
                    <a:lnTo>
                      <a:pt x="2303" y="435"/>
                    </a:lnTo>
                    <a:lnTo>
                      <a:pt x="2323" y="475"/>
                    </a:lnTo>
                    <a:lnTo>
                      <a:pt x="2336" y="518"/>
                    </a:lnTo>
                    <a:lnTo>
                      <a:pt x="2344" y="562"/>
                    </a:lnTo>
                    <a:lnTo>
                      <a:pt x="2347" y="609"/>
                    </a:lnTo>
                    <a:lnTo>
                      <a:pt x="2347" y="3025"/>
                    </a:lnTo>
                    <a:lnTo>
                      <a:pt x="2344" y="3070"/>
                    </a:lnTo>
                    <a:lnTo>
                      <a:pt x="2335" y="3115"/>
                    </a:lnTo>
                    <a:lnTo>
                      <a:pt x="2323" y="3159"/>
                    </a:lnTo>
                    <a:lnTo>
                      <a:pt x="2303" y="3198"/>
                    </a:lnTo>
                    <a:lnTo>
                      <a:pt x="2281" y="3236"/>
                    </a:lnTo>
                    <a:lnTo>
                      <a:pt x="2253" y="3270"/>
                    </a:lnTo>
                    <a:lnTo>
                      <a:pt x="2222" y="3301"/>
                    </a:lnTo>
                    <a:lnTo>
                      <a:pt x="2187" y="3329"/>
                    </a:lnTo>
                    <a:lnTo>
                      <a:pt x="2149" y="3352"/>
                    </a:lnTo>
                    <a:lnTo>
                      <a:pt x="2109" y="3370"/>
                    </a:lnTo>
                    <a:lnTo>
                      <a:pt x="2066" y="3384"/>
                    </a:lnTo>
                    <a:lnTo>
                      <a:pt x="2021" y="3393"/>
                    </a:lnTo>
                    <a:lnTo>
                      <a:pt x="1974" y="3396"/>
                    </a:lnTo>
                    <a:lnTo>
                      <a:pt x="373" y="3396"/>
                    </a:lnTo>
                    <a:lnTo>
                      <a:pt x="326" y="3393"/>
                    </a:lnTo>
                    <a:lnTo>
                      <a:pt x="281" y="3384"/>
                    </a:lnTo>
                    <a:lnTo>
                      <a:pt x="238" y="3370"/>
                    </a:lnTo>
                    <a:lnTo>
                      <a:pt x="198" y="3352"/>
                    </a:lnTo>
                    <a:lnTo>
                      <a:pt x="160" y="3329"/>
                    </a:lnTo>
                    <a:lnTo>
                      <a:pt x="125" y="3301"/>
                    </a:lnTo>
                    <a:lnTo>
                      <a:pt x="94" y="3270"/>
                    </a:lnTo>
                    <a:lnTo>
                      <a:pt x="66" y="3236"/>
                    </a:lnTo>
                    <a:lnTo>
                      <a:pt x="44" y="3198"/>
                    </a:lnTo>
                    <a:lnTo>
                      <a:pt x="25" y="3159"/>
                    </a:lnTo>
                    <a:lnTo>
                      <a:pt x="11" y="3115"/>
                    </a:lnTo>
                    <a:lnTo>
                      <a:pt x="3" y="3070"/>
                    </a:lnTo>
                    <a:lnTo>
                      <a:pt x="0" y="3025"/>
                    </a:lnTo>
                    <a:lnTo>
                      <a:pt x="0" y="609"/>
                    </a:lnTo>
                    <a:lnTo>
                      <a:pt x="3" y="562"/>
                    </a:lnTo>
                    <a:lnTo>
                      <a:pt x="11" y="518"/>
                    </a:lnTo>
                    <a:lnTo>
                      <a:pt x="25" y="475"/>
                    </a:lnTo>
                    <a:lnTo>
                      <a:pt x="44" y="435"/>
                    </a:lnTo>
                    <a:lnTo>
                      <a:pt x="66" y="397"/>
                    </a:lnTo>
                    <a:lnTo>
                      <a:pt x="94" y="362"/>
                    </a:lnTo>
                    <a:lnTo>
                      <a:pt x="125" y="331"/>
                    </a:lnTo>
                    <a:lnTo>
                      <a:pt x="160" y="304"/>
                    </a:lnTo>
                    <a:lnTo>
                      <a:pt x="198" y="281"/>
                    </a:lnTo>
                    <a:lnTo>
                      <a:pt x="238" y="262"/>
                    </a:lnTo>
                    <a:lnTo>
                      <a:pt x="281" y="250"/>
                    </a:lnTo>
                    <a:lnTo>
                      <a:pt x="326" y="241"/>
                    </a:lnTo>
                    <a:lnTo>
                      <a:pt x="373" y="238"/>
                    </a:lnTo>
                    <a:lnTo>
                      <a:pt x="828" y="238"/>
                    </a:lnTo>
                    <a:lnTo>
                      <a:pt x="828" y="161"/>
                    </a:lnTo>
                    <a:lnTo>
                      <a:pt x="831" y="128"/>
                    </a:lnTo>
                    <a:lnTo>
                      <a:pt x="840" y="98"/>
                    </a:lnTo>
                    <a:lnTo>
                      <a:pt x="855" y="71"/>
                    </a:lnTo>
                    <a:lnTo>
                      <a:pt x="875" y="47"/>
                    </a:lnTo>
                    <a:lnTo>
                      <a:pt x="898" y="27"/>
                    </a:lnTo>
                    <a:lnTo>
                      <a:pt x="926" y="12"/>
                    </a:lnTo>
                    <a:lnTo>
                      <a:pt x="956" y="3"/>
                    </a:lnTo>
                    <a:lnTo>
                      <a:pt x="989"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4" name="Freeform 92">
                <a:extLst>
                  <a:ext uri="{FF2B5EF4-FFF2-40B4-BE49-F238E27FC236}">
                    <a16:creationId xmlns:a16="http://schemas.microsoft.com/office/drawing/2014/main" id="{1BF3E6D1-ABC9-282A-3EBA-B08F7670EB1F}"/>
                  </a:ext>
                </a:extLst>
              </p:cNvPr>
              <p:cNvSpPr>
                <a:spLocks noEditPoints="1"/>
              </p:cNvSpPr>
              <p:nvPr/>
            </p:nvSpPr>
            <p:spPr bwMode="auto">
              <a:xfrm>
                <a:off x="-1041401" y="2757488"/>
                <a:ext cx="96838" cy="79375"/>
              </a:xfrm>
              <a:custGeom>
                <a:avLst/>
                <a:gdLst>
                  <a:gd name="T0" fmla="*/ 75 w 546"/>
                  <a:gd name="T1" fmla="*/ 69 h 453"/>
                  <a:gd name="T2" fmla="*/ 60 w 546"/>
                  <a:gd name="T3" fmla="*/ 83 h 453"/>
                  <a:gd name="T4" fmla="*/ 58 w 546"/>
                  <a:gd name="T5" fmla="*/ 367 h 453"/>
                  <a:gd name="T6" fmla="*/ 66 w 546"/>
                  <a:gd name="T7" fmla="*/ 388 h 453"/>
                  <a:gd name="T8" fmla="*/ 86 w 546"/>
                  <a:gd name="T9" fmla="*/ 395 h 453"/>
                  <a:gd name="T10" fmla="*/ 345 w 546"/>
                  <a:gd name="T11" fmla="*/ 393 h 453"/>
                  <a:gd name="T12" fmla="*/ 361 w 546"/>
                  <a:gd name="T13" fmla="*/ 378 h 453"/>
                  <a:gd name="T14" fmla="*/ 363 w 546"/>
                  <a:gd name="T15" fmla="*/ 290 h 453"/>
                  <a:gd name="T16" fmla="*/ 292 w 546"/>
                  <a:gd name="T17" fmla="*/ 372 h 453"/>
                  <a:gd name="T18" fmla="*/ 265 w 546"/>
                  <a:gd name="T19" fmla="*/ 380 h 453"/>
                  <a:gd name="T20" fmla="*/ 249 w 546"/>
                  <a:gd name="T21" fmla="*/ 379 h 453"/>
                  <a:gd name="T22" fmla="*/ 225 w 546"/>
                  <a:gd name="T23" fmla="*/ 366 h 453"/>
                  <a:gd name="T24" fmla="*/ 91 w 546"/>
                  <a:gd name="T25" fmla="*/ 238 h 453"/>
                  <a:gd name="T26" fmla="*/ 84 w 546"/>
                  <a:gd name="T27" fmla="*/ 206 h 453"/>
                  <a:gd name="T28" fmla="*/ 98 w 546"/>
                  <a:gd name="T29" fmla="*/ 176 h 453"/>
                  <a:gd name="T30" fmla="*/ 127 w 546"/>
                  <a:gd name="T31" fmla="*/ 160 h 453"/>
                  <a:gd name="T32" fmla="*/ 159 w 546"/>
                  <a:gd name="T33" fmla="*/ 164 h 453"/>
                  <a:gd name="T34" fmla="*/ 218 w 546"/>
                  <a:gd name="T35" fmla="*/ 214 h 453"/>
                  <a:gd name="T36" fmla="*/ 248 w 546"/>
                  <a:gd name="T37" fmla="*/ 228 h 453"/>
                  <a:gd name="T38" fmla="*/ 279 w 546"/>
                  <a:gd name="T39" fmla="*/ 221 h 453"/>
                  <a:gd name="T40" fmla="*/ 363 w 546"/>
                  <a:gd name="T41" fmla="*/ 125 h 453"/>
                  <a:gd name="T42" fmla="*/ 361 w 546"/>
                  <a:gd name="T43" fmla="*/ 83 h 453"/>
                  <a:gd name="T44" fmla="*/ 345 w 546"/>
                  <a:gd name="T45" fmla="*/ 69 h 453"/>
                  <a:gd name="T46" fmla="*/ 86 w 546"/>
                  <a:gd name="T47" fmla="*/ 66 h 453"/>
                  <a:gd name="T48" fmla="*/ 513 w 546"/>
                  <a:gd name="T49" fmla="*/ 4 h 453"/>
                  <a:gd name="T50" fmla="*/ 539 w 546"/>
                  <a:gd name="T51" fmla="*/ 25 h 453"/>
                  <a:gd name="T52" fmla="*/ 546 w 546"/>
                  <a:gd name="T53" fmla="*/ 57 h 453"/>
                  <a:gd name="T54" fmla="*/ 533 w 546"/>
                  <a:gd name="T55" fmla="*/ 87 h 453"/>
                  <a:gd name="T56" fmla="*/ 421 w 546"/>
                  <a:gd name="T57" fmla="*/ 367 h 453"/>
                  <a:gd name="T58" fmla="*/ 409 w 546"/>
                  <a:gd name="T59" fmla="*/ 410 h 453"/>
                  <a:gd name="T60" fmla="*/ 378 w 546"/>
                  <a:gd name="T61" fmla="*/ 441 h 453"/>
                  <a:gd name="T62" fmla="*/ 335 w 546"/>
                  <a:gd name="T63" fmla="*/ 453 h 453"/>
                  <a:gd name="T64" fmla="*/ 63 w 546"/>
                  <a:gd name="T65" fmla="*/ 449 h 453"/>
                  <a:gd name="T66" fmla="*/ 26 w 546"/>
                  <a:gd name="T67" fmla="*/ 428 h 453"/>
                  <a:gd name="T68" fmla="*/ 3 w 546"/>
                  <a:gd name="T69" fmla="*/ 390 h 453"/>
                  <a:gd name="T70" fmla="*/ 0 w 546"/>
                  <a:gd name="T71" fmla="*/ 95 h 453"/>
                  <a:gd name="T72" fmla="*/ 12 w 546"/>
                  <a:gd name="T73" fmla="*/ 52 h 453"/>
                  <a:gd name="T74" fmla="*/ 43 w 546"/>
                  <a:gd name="T75" fmla="*/ 21 h 453"/>
                  <a:gd name="T76" fmla="*/ 86 w 546"/>
                  <a:gd name="T77" fmla="*/ 9 h 453"/>
                  <a:gd name="T78" fmla="*/ 356 w 546"/>
                  <a:gd name="T79" fmla="*/ 11 h 453"/>
                  <a:gd name="T80" fmla="*/ 391 w 546"/>
                  <a:gd name="T81" fmla="*/ 30 h 453"/>
                  <a:gd name="T82" fmla="*/ 415 w 546"/>
                  <a:gd name="T83" fmla="*/ 63 h 453"/>
                  <a:gd name="T84" fmla="*/ 465 w 546"/>
                  <a:gd name="T85" fmla="*/ 8 h 453"/>
                  <a:gd name="T86" fmla="*/ 497 w 546"/>
                  <a:gd name="T87" fmla="*/ 0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46" h="453">
                    <a:moveTo>
                      <a:pt x="86" y="66"/>
                    </a:moveTo>
                    <a:lnTo>
                      <a:pt x="75" y="69"/>
                    </a:lnTo>
                    <a:lnTo>
                      <a:pt x="66" y="75"/>
                    </a:lnTo>
                    <a:lnTo>
                      <a:pt x="60" y="83"/>
                    </a:lnTo>
                    <a:lnTo>
                      <a:pt x="58" y="95"/>
                    </a:lnTo>
                    <a:lnTo>
                      <a:pt x="58" y="367"/>
                    </a:lnTo>
                    <a:lnTo>
                      <a:pt x="60" y="378"/>
                    </a:lnTo>
                    <a:lnTo>
                      <a:pt x="66" y="388"/>
                    </a:lnTo>
                    <a:lnTo>
                      <a:pt x="75" y="393"/>
                    </a:lnTo>
                    <a:lnTo>
                      <a:pt x="86" y="395"/>
                    </a:lnTo>
                    <a:lnTo>
                      <a:pt x="335" y="395"/>
                    </a:lnTo>
                    <a:lnTo>
                      <a:pt x="345" y="393"/>
                    </a:lnTo>
                    <a:lnTo>
                      <a:pt x="355" y="388"/>
                    </a:lnTo>
                    <a:lnTo>
                      <a:pt x="361" y="378"/>
                    </a:lnTo>
                    <a:lnTo>
                      <a:pt x="363" y="367"/>
                    </a:lnTo>
                    <a:lnTo>
                      <a:pt x="363" y="290"/>
                    </a:lnTo>
                    <a:lnTo>
                      <a:pt x="302" y="362"/>
                    </a:lnTo>
                    <a:lnTo>
                      <a:pt x="292" y="372"/>
                    </a:lnTo>
                    <a:lnTo>
                      <a:pt x="279" y="378"/>
                    </a:lnTo>
                    <a:lnTo>
                      <a:pt x="265" y="380"/>
                    </a:lnTo>
                    <a:lnTo>
                      <a:pt x="262" y="380"/>
                    </a:lnTo>
                    <a:lnTo>
                      <a:pt x="249" y="379"/>
                    </a:lnTo>
                    <a:lnTo>
                      <a:pt x="236" y="374"/>
                    </a:lnTo>
                    <a:lnTo>
                      <a:pt x="225" y="366"/>
                    </a:lnTo>
                    <a:lnTo>
                      <a:pt x="101" y="252"/>
                    </a:lnTo>
                    <a:lnTo>
                      <a:pt x="91" y="238"/>
                    </a:lnTo>
                    <a:lnTo>
                      <a:pt x="85" y="223"/>
                    </a:lnTo>
                    <a:lnTo>
                      <a:pt x="84" y="206"/>
                    </a:lnTo>
                    <a:lnTo>
                      <a:pt x="89" y="191"/>
                    </a:lnTo>
                    <a:lnTo>
                      <a:pt x="98" y="176"/>
                    </a:lnTo>
                    <a:lnTo>
                      <a:pt x="112" y="166"/>
                    </a:lnTo>
                    <a:lnTo>
                      <a:pt x="127" y="160"/>
                    </a:lnTo>
                    <a:lnTo>
                      <a:pt x="143" y="160"/>
                    </a:lnTo>
                    <a:lnTo>
                      <a:pt x="159" y="164"/>
                    </a:lnTo>
                    <a:lnTo>
                      <a:pt x="173" y="174"/>
                    </a:lnTo>
                    <a:lnTo>
                      <a:pt x="218" y="214"/>
                    </a:lnTo>
                    <a:lnTo>
                      <a:pt x="232" y="224"/>
                    </a:lnTo>
                    <a:lnTo>
                      <a:pt x="248" y="228"/>
                    </a:lnTo>
                    <a:lnTo>
                      <a:pt x="264" y="227"/>
                    </a:lnTo>
                    <a:lnTo>
                      <a:pt x="279" y="221"/>
                    </a:lnTo>
                    <a:lnTo>
                      <a:pt x="292" y="210"/>
                    </a:lnTo>
                    <a:lnTo>
                      <a:pt x="363" y="125"/>
                    </a:lnTo>
                    <a:lnTo>
                      <a:pt x="363" y="95"/>
                    </a:lnTo>
                    <a:lnTo>
                      <a:pt x="361" y="83"/>
                    </a:lnTo>
                    <a:lnTo>
                      <a:pt x="355" y="75"/>
                    </a:lnTo>
                    <a:lnTo>
                      <a:pt x="345" y="69"/>
                    </a:lnTo>
                    <a:lnTo>
                      <a:pt x="335" y="66"/>
                    </a:lnTo>
                    <a:lnTo>
                      <a:pt x="86" y="66"/>
                    </a:lnTo>
                    <a:close/>
                    <a:moveTo>
                      <a:pt x="497" y="0"/>
                    </a:moveTo>
                    <a:lnTo>
                      <a:pt x="513" y="4"/>
                    </a:lnTo>
                    <a:lnTo>
                      <a:pt x="527" y="12"/>
                    </a:lnTo>
                    <a:lnTo>
                      <a:pt x="539" y="25"/>
                    </a:lnTo>
                    <a:lnTo>
                      <a:pt x="545" y="41"/>
                    </a:lnTo>
                    <a:lnTo>
                      <a:pt x="546" y="57"/>
                    </a:lnTo>
                    <a:lnTo>
                      <a:pt x="543" y="73"/>
                    </a:lnTo>
                    <a:lnTo>
                      <a:pt x="533" y="87"/>
                    </a:lnTo>
                    <a:lnTo>
                      <a:pt x="421" y="221"/>
                    </a:lnTo>
                    <a:lnTo>
                      <a:pt x="421" y="367"/>
                    </a:lnTo>
                    <a:lnTo>
                      <a:pt x="418" y="390"/>
                    </a:lnTo>
                    <a:lnTo>
                      <a:pt x="409" y="410"/>
                    </a:lnTo>
                    <a:lnTo>
                      <a:pt x="396" y="428"/>
                    </a:lnTo>
                    <a:lnTo>
                      <a:pt x="378" y="441"/>
                    </a:lnTo>
                    <a:lnTo>
                      <a:pt x="357" y="449"/>
                    </a:lnTo>
                    <a:lnTo>
                      <a:pt x="335" y="453"/>
                    </a:lnTo>
                    <a:lnTo>
                      <a:pt x="86" y="453"/>
                    </a:lnTo>
                    <a:lnTo>
                      <a:pt x="63" y="449"/>
                    </a:lnTo>
                    <a:lnTo>
                      <a:pt x="43" y="441"/>
                    </a:lnTo>
                    <a:lnTo>
                      <a:pt x="26" y="428"/>
                    </a:lnTo>
                    <a:lnTo>
                      <a:pt x="12" y="410"/>
                    </a:lnTo>
                    <a:lnTo>
                      <a:pt x="3" y="390"/>
                    </a:lnTo>
                    <a:lnTo>
                      <a:pt x="0" y="367"/>
                    </a:lnTo>
                    <a:lnTo>
                      <a:pt x="0" y="95"/>
                    </a:lnTo>
                    <a:lnTo>
                      <a:pt x="3" y="72"/>
                    </a:lnTo>
                    <a:lnTo>
                      <a:pt x="12" y="52"/>
                    </a:lnTo>
                    <a:lnTo>
                      <a:pt x="26" y="33"/>
                    </a:lnTo>
                    <a:lnTo>
                      <a:pt x="43" y="21"/>
                    </a:lnTo>
                    <a:lnTo>
                      <a:pt x="63" y="12"/>
                    </a:lnTo>
                    <a:lnTo>
                      <a:pt x="86" y="9"/>
                    </a:lnTo>
                    <a:lnTo>
                      <a:pt x="335" y="9"/>
                    </a:lnTo>
                    <a:lnTo>
                      <a:pt x="356" y="11"/>
                    </a:lnTo>
                    <a:lnTo>
                      <a:pt x="375" y="19"/>
                    </a:lnTo>
                    <a:lnTo>
                      <a:pt x="391" y="30"/>
                    </a:lnTo>
                    <a:lnTo>
                      <a:pt x="405" y="45"/>
                    </a:lnTo>
                    <a:lnTo>
                      <a:pt x="415" y="63"/>
                    </a:lnTo>
                    <a:lnTo>
                      <a:pt x="452" y="20"/>
                    </a:lnTo>
                    <a:lnTo>
                      <a:pt x="465" y="8"/>
                    </a:lnTo>
                    <a:lnTo>
                      <a:pt x="480" y="2"/>
                    </a:lnTo>
                    <a:lnTo>
                      <a:pt x="497"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5" name="Freeform 93">
                <a:extLst>
                  <a:ext uri="{FF2B5EF4-FFF2-40B4-BE49-F238E27FC236}">
                    <a16:creationId xmlns:a16="http://schemas.microsoft.com/office/drawing/2014/main" id="{480D44EB-6ED7-FEEF-6BCB-44ACF292E931}"/>
                  </a:ext>
                </a:extLst>
              </p:cNvPr>
              <p:cNvSpPr>
                <a:spLocks noEditPoints="1"/>
              </p:cNvSpPr>
              <p:nvPr/>
            </p:nvSpPr>
            <p:spPr bwMode="auto">
              <a:xfrm>
                <a:off x="-1041401" y="2859088"/>
                <a:ext cx="96838" cy="82550"/>
              </a:xfrm>
              <a:custGeom>
                <a:avLst/>
                <a:gdLst>
                  <a:gd name="T0" fmla="*/ 75 w 546"/>
                  <a:gd name="T1" fmla="*/ 80 h 465"/>
                  <a:gd name="T2" fmla="*/ 60 w 546"/>
                  <a:gd name="T3" fmla="*/ 96 h 465"/>
                  <a:gd name="T4" fmla="*/ 58 w 546"/>
                  <a:gd name="T5" fmla="*/ 379 h 465"/>
                  <a:gd name="T6" fmla="*/ 66 w 546"/>
                  <a:gd name="T7" fmla="*/ 399 h 465"/>
                  <a:gd name="T8" fmla="*/ 86 w 546"/>
                  <a:gd name="T9" fmla="*/ 407 h 465"/>
                  <a:gd name="T10" fmla="*/ 345 w 546"/>
                  <a:gd name="T11" fmla="*/ 405 h 465"/>
                  <a:gd name="T12" fmla="*/ 361 w 546"/>
                  <a:gd name="T13" fmla="*/ 390 h 465"/>
                  <a:gd name="T14" fmla="*/ 363 w 546"/>
                  <a:gd name="T15" fmla="*/ 289 h 465"/>
                  <a:gd name="T16" fmla="*/ 292 w 546"/>
                  <a:gd name="T17" fmla="*/ 370 h 465"/>
                  <a:gd name="T18" fmla="*/ 265 w 546"/>
                  <a:gd name="T19" fmla="*/ 380 h 465"/>
                  <a:gd name="T20" fmla="*/ 249 w 546"/>
                  <a:gd name="T21" fmla="*/ 378 h 465"/>
                  <a:gd name="T22" fmla="*/ 225 w 546"/>
                  <a:gd name="T23" fmla="*/ 366 h 465"/>
                  <a:gd name="T24" fmla="*/ 91 w 546"/>
                  <a:gd name="T25" fmla="*/ 237 h 465"/>
                  <a:gd name="T26" fmla="*/ 84 w 546"/>
                  <a:gd name="T27" fmla="*/ 205 h 465"/>
                  <a:gd name="T28" fmla="*/ 98 w 546"/>
                  <a:gd name="T29" fmla="*/ 176 h 465"/>
                  <a:gd name="T30" fmla="*/ 127 w 546"/>
                  <a:gd name="T31" fmla="*/ 160 h 465"/>
                  <a:gd name="T32" fmla="*/ 159 w 546"/>
                  <a:gd name="T33" fmla="*/ 164 h 465"/>
                  <a:gd name="T34" fmla="*/ 218 w 546"/>
                  <a:gd name="T35" fmla="*/ 214 h 465"/>
                  <a:gd name="T36" fmla="*/ 248 w 546"/>
                  <a:gd name="T37" fmla="*/ 228 h 465"/>
                  <a:gd name="T38" fmla="*/ 279 w 546"/>
                  <a:gd name="T39" fmla="*/ 220 h 465"/>
                  <a:gd name="T40" fmla="*/ 363 w 546"/>
                  <a:gd name="T41" fmla="*/ 123 h 465"/>
                  <a:gd name="T42" fmla="*/ 361 w 546"/>
                  <a:gd name="T43" fmla="*/ 96 h 465"/>
                  <a:gd name="T44" fmla="*/ 345 w 546"/>
                  <a:gd name="T45" fmla="*/ 80 h 465"/>
                  <a:gd name="T46" fmla="*/ 86 w 546"/>
                  <a:gd name="T47" fmla="*/ 78 h 465"/>
                  <a:gd name="T48" fmla="*/ 513 w 546"/>
                  <a:gd name="T49" fmla="*/ 3 h 465"/>
                  <a:gd name="T50" fmla="*/ 539 w 546"/>
                  <a:gd name="T51" fmla="*/ 25 h 465"/>
                  <a:gd name="T52" fmla="*/ 546 w 546"/>
                  <a:gd name="T53" fmla="*/ 55 h 465"/>
                  <a:gd name="T54" fmla="*/ 533 w 546"/>
                  <a:gd name="T55" fmla="*/ 86 h 465"/>
                  <a:gd name="T56" fmla="*/ 421 w 546"/>
                  <a:gd name="T57" fmla="*/ 379 h 465"/>
                  <a:gd name="T58" fmla="*/ 409 w 546"/>
                  <a:gd name="T59" fmla="*/ 422 h 465"/>
                  <a:gd name="T60" fmla="*/ 378 w 546"/>
                  <a:gd name="T61" fmla="*/ 453 h 465"/>
                  <a:gd name="T62" fmla="*/ 335 w 546"/>
                  <a:gd name="T63" fmla="*/ 465 h 465"/>
                  <a:gd name="T64" fmla="*/ 63 w 546"/>
                  <a:gd name="T65" fmla="*/ 462 h 465"/>
                  <a:gd name="T66" fmla="*/ 26 w 546"/>
                  <a:gd name="T67" fmla="*/ 439 h 465"/>
                  <a:gd name="T68" fmla="*/ 3 w 546"/>
                  <a:gd name="T69" fmla="*/ 402 h 465"/>
                  <a:gd name="T70" fmla="*/ 0 w 546"/>
                  <a:gd name="T71" fmla="*/ 106 h 465"/>
                  <a:gd name="T72" fmla="*/ 12 w 546"/>
                  <a:gd name="T73" fmla="*/ 63 h 465"/>
                  <a:gd name="T74" fmla="*/ 43 w 546"/>
                  <a:gd name="T75" fmla="*/ 32 h 465"/>
                  <a:gd name="T76" fmla="*/ 86 w 546"/>
                  <a:gd name="T77" fmla="*/ 20 h 465"/>
                  <a:gd name="T78" fmla="*/ 354 w 546"/>
                  <a:gd name="T79" fmla="*/ 22 h 465"/>
                  <a:gd name="T80" fmla="*/ 387 w 546"/>
                  <a:gd name="T81" fmla="*/ 39 h 465"/>
                  <a:gd name="T82" fmla="*/ 410 w 546"/>
                  <a:gd name="T83" fmla="*/ 67 h 465"/>
                  <a:gd name="T84" fmla="*/ 465 w 546"/>
                  <a:gd name="T85" fmla="*/ 7 h 465"/>
                  <a:gd name="T86" fmla="*/ 497 w 546"/>
                  <a:gd name="T87" fmla="*/ 0 h 4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46" h="465">
                    <a:moveTo>
                      <a:pt x="86" y="78"/>
                    </a:moveTo>
                    <a:lnTo>
                      <a:pt x="75" y="80"/>
                    </a:lnTo>
                    <a:lnTo>
                      <a:pt x="66" y="86"/>
                    </a:lnTo>
                    <a:lnTo>
                      <a:pt x="60" y="96"/>
                    </a:lnTo>
                    <a:lnTo>
                      <a:pt x="58" y="106"/>
                    </a:lnTo>
                    <a:lnTo>
                      <a:pt x="58" y="379"/>
                    </a:lnTo>
                    <a:lnTo>
                      <a:pt x="60" y="390"/>
                    </a:lnTo>
                    <a:lnTo>
                      <a:pt x="66" y="399"/>
                    </a:lnTo>
                    <a:lnTo>
                      <a:pt x="75" y="405"/>
                    </a:lnTo>
                    <a:lnTo>
                      <a:pt x="86" y="407"/>
                    </a:lnTo>
                    <a:lnTo>
                      <a:pt x="335" y="407"/>
                    </a:lnTo>
                    <a:lnTo>
                      <a:pt x="345" y="405"/>
                    </a:lnTo>
                    <a:lnTo>
                      <a:pt x="355" y="399"/>
                    </a:lnTo>
                    <a:lnTo>
                      <a:pt x="361" y="390"/>
                    </a:lnTo>
                    <a:lnTo>
                      <a:pt x="363" y="379"/>
                    </a:lnTo>
                    <a:lnTo>
                      <a:pt x="363" y="289"/>
                    </a:lnTo>
                    <a:lnTo>
                      <a:pt x="302" y="361"/>
                    </a:lnTo>
                    <a:lnTo>
                      <a:pt x="292" y="370"/>
                    </a:lnTo>
                    <a:lnTo>
                      <a:pt x="279" y="377"/>
                    </a:lnTo>
                    <a:lnTo>
                      <a:pt x="265" y="380"/>
                    </a:lnTo>
                    <a:lnTo>
                      <a:pt x="262" y="380"/>
                    </a:lnTo>
                    <a:lnTo>
                      <a:pt x="249" y="378"/>
                    </a:lnTo>
                    <a:lnTo>
                      <a:pt x="236" y="373"/>
                    </a:lnTo>
                    <a:lnTo>
                      <a:pt x="225" y="366"/>
                    </a:lnTo>
                    <a:lnTo>
                      <a:pt x="101" y="251"/>
                    </a:lnTo>
                    <a:lnTo>
                      <a:pt x="91" y="237"/>
                    </a:lnTo>
                    <a:lnTo>
                      <a:pt x="85" y="221"/>
                    </a:lnTo>
                    <a:lnTo>
                      <a:pt x="84" y="205"/>
                    </a:lnTo>
                    <a:lnTo>
                      <a:pt x="89" y="189"/>
                    </a:lnTo>
                    <a:lnTo>
                      <a:pt x="98" y="176"/>
                    </a:lnTo>
                    <a:lnTo>
                      <a:pt x="112" y="165"/>
                    </a:lnTo>
                    <a:lnTo>
                      <a:pt x="127" y="160"/>
                    </a:lnTo>
                    <a:lnTo>
                      <a:pt x="143" y="159"/>
                    </a:lnTo>
                    <a:lnTo>
                      <a:pt x="159" y="164"/>
                    </a:lnTo>
                    <a:lnTo>
                      <a:pt x="173" y="173"/>
                    </a:lnTo>
                    <a:lnTo>
                      <a:pt x="218" y="214"/>
                    </a:lnTo>
                    <a:lnTo>
                      <a:pt x="232" y="223"/>
                    </a:lnTo>
                    <a:lnTo>
                      <a:pt x="248" y="228"/>
                    </a:lnTo>
                    <a:lnTo>
                      <a:pt x="264" y="227"/>
                    </a:lnTo>
                    <a:lnTo>
                      <a:pt x="279" y="220"/>
                    </a:lnTo>
                    <a:lnTo>
                      <a:pt x="292" y="210"/>
                    </a:lnTo>
                    <a:lnTo>
                      <a:pt x="363" y="123"/>
                    </a:lnTo>
                    <a:lnTo>
                      <a:pt x="363" y="106"/>
                    </a:lnTo>
                    <a:lnTo>
                      <a:pt x="361" y="96"/>
                    </a:lnTo>
                    <a:lnTo>
                      <a:pt x="355" y="86"/>
                    </a:lnTo>
                    <a:lnTo>
                      <a:pt x="345" y="80"/>
                    </a:lnTo>
                    <a:lnTo>
                      <a:pt x="335" y="78"/>
                    </a:lnTo>
                    <a:lnTo>
                      <a:pt x="86" y="78"/>
                    </a:lnTo>
                    <a:close/>
                    <a:moveTo>
                      <a:pt x="497" y="0"/>
                    </a:moveTo>
                    <a:lnTo>
                      <a:pt x="513" y="3"/>
                    </a:lnTo>
                    <a:lnTo>
                      <a:pt x="527" y="12"/>
                    </a:lnTo>
                    <a:lnTo>
                      <a:pt x="539" y="25"/>
                    </a:lnTo>
                    <a:lnTo>
                      <a:pt x="545" y="39"/>
                    </a:lnTo>
                    <a:lnTo>
                      <a:pt x="546" y="55"/>
                    </a:lnTo>
                    <a:lnTo>
                      <a:pt x="543" y="72"/>
                    </a:lnTo>
                    <a:lnTo>
                      <a:pt x="533" y="86"/>
                    </a:lnTo>
                    <a:lnTo>
                      <a:pt x="421" y="221"/>
                    </a:lnTo>
                    <a:lnTo>
                      <a:pt x="421" y="379"/>
                    </a:lnTo>
                    <a:lnTo>
                      <a:pt x="418" y="402"/>
                    </a:lnTo>
                    <a:lnTo>
                      <a:pt x="409" y="422"/>
                    </a:lnTo>
                    <a:lnTo>
                      <a:pt x="396" y="439"/>
                    </a:lnTo>
                    <a:lnTo>
                      <a:pt x="378" y="453"/>
                    </a:lnTo>
                    <a:lnTo>
                      <a:pt x="357" y="462"/>
                    </a:lnTo>
                    <a:lnTo>
                      <a:pt x="335" y="465"/>
                    </a:lnTo>
                    <a:lnTo>
                      <a:pt x="86" y="465"/>
                    </a:lnTo>
                    <a:lnTo>
                      <a:pt x="63" y="462"/>
                    </a:lnTo>
                    <a:lnTo>
                      <a:pt x="43" y="453"/>
                    </a:lnTo>
                    <a:lnTo>
                      <a:pt x="26" y="439"/>
                    </a:lnTo>
                    <a:lnTo>
                      <a:pt x="12" y="422"/>
                    </a:lnTo>
                    <a:lnTo>
                      <a:pt x="3" y="402"/>
                    </a:lnTo>
                    <a:lnTo>
                      <a:pt x="0" y="379"/>
                    </a:lnTo>
                    <a:lnTo>
                      <a:pt x="0" y="106"/>
                    </a:lnTo>
                    <a:lnTo>
                      <a:pt x="3" y="84"/>
                    </a:lnTo>
                    <a:lnTo>
                      <a:pt x="12" y="63"/>
                    </a:lnTo>
                    <a:lnTo>
                      <a:pt x="26" y="46"/>
                    </a:lnTo>
                    <a:lnTo>
                      <a:pt x="43" y="32"/>
                    </a:lnTo>
                    <a:lnTo>
                      <a:pt x="63" y="23"/>
                    </a:lnTo>
                    <a:lnTo>
                      <a:pt x="86" y="20"/>
                    </a:lnTo>
                    <a:lnTo>
                      <a:pt x="335" y="20"/>
                    </a:lnTo>
                    <a:lnTo>
                      <a:pt x="354" y="22"/>
                    </a:lnTo>
                    <a:lnTo>
                      <a:pt x="372" y="29"/>
                    </a:lnTo>
                    <a:lnTo>
                      <a:pt x="387" y="39"/>
                    </a:lnTo>
                    <a:lnTo>
                      <a:pt x="401" y="52"/>
                    </a:lnTo>
                    <a:lnTo>
                      <a:pt x="410" y="67"/>
                    </a:lnTo>
                    <a:lnTo>
                      <a:pt x="452" y="18"/>
                    </a:lnTo>
                    <a:lnTo>
                      <a:pt x="465" y="7"/>
                    </a:lnTo>
                    <a:lnTo>
                      <a:pt x="480" y="1"/>
                    </a:lnTo>
                    <a:lnTo>
                      <a:pt x="497"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6" name="Freeform 94">
                <a:extLst>
                  <a:ext uri="{FF2B5EF4-FFF2-40B4-BE49-F238E27FC236}">
                    <a16:creationId xmlns:a16="http://schemas.microsoft.com/office/drawing/2014/main" id="{B967D7A2-5DC1-7FEF-06F0-86B0CD338554}"/>
                  </a:ext>
                </a:extLst>
              </p:cNvPr>
              <p:cNvSpPr>
                <a:spLocks noEditPoints="1"/>
              </p:cNvSpPr>
              <p:nvPr/>
            </p:nvSpPr>
            <p:spPr bwMode="auto">
              <a:xfrm>
                <a:off x="-1041401" y="2962275"/>
                <a:ext cx="96838" cy="82550"/>
              </a:xfrm>
              <a:custGeom>
                <a:avLst/>
                <a:gdLst>
                  <a:gd name="T0" fmla="*/ 75 w 546"/>
                  <a:gd name="T1" fmla="*/ 85 h 470"/>
                  <a:gd name="T2" fmla="*/ 60 w 546"/>
                  <a:gd name="T3" fmla="*/ 101 h 470"/>
                  <a:gd name="T4" fmla="*/ 58 w 546"/>
                  <a:gd name="T5" fmla="*/ 384 h 470"/>
                  <a:gd name="T6" fmla="*/ 66 w 546"/>
                  <a:gd name="T7" fmla="*/ 404 h 470"/>
                  <a:gd name="T8" fmla="*/ 86 w 546"/>
                  <a:gd name="T9" fmla="*/ 412 h 470"/>
                  <a:gd name="T10" fmla="*/ 345 w 546"/>
                  <a:gd name="T11" fmla="*/ 410 h 470"/>
                  <a:gd name="T12" fmla="*/ 361 w 546"/>
                  <a:gd name="T13" fmla="*/ 395 h 470"/>
                  <a:gd name="T14" fmla="*/ 363 w 546"/>
                  <a:gd name="T15" fmla="*/ 289 h 470"/>
                  <a:gd name="T16" fmla="*/ 292 w 546"/>
                  <a:gd name="T17" fmla="*/ 371 h 470"/>
                  <a:gd name="T18" fmla="*/ 265 w 546"/>
                  <a:gd name="T19" fmla="*/ 379 h 470"/>
                  <a:gd name="T20" fmla="*/ 262 w 546"/>
                  <a:gd name="T21" fmla="*/ 381 h 470"/>
                  <a:gd name="T22" fmla="*/ 236 w 546"/>
                  <a:gd name="T23" fmla="*/ 373 h 470"/>
                  <a:gd name="T24" fmla="*/ 101 w 546"/>
                  <a:gd name="T25" fmla="*/ 251 h 470"/>
                  <a:gd name="T26" fmla="*/ 85 w 546"/>
                  <a:gd name="T27" fmla="*/ 222 h 470"/>
                  <a:gd name="T28" fmla="*/ 89 w 546"/>
                  <a:gd name="T29" fmla="*/ 190 h 470"/>
                  <a:gd name="T30" fmla="*/ 112 w 546"/>
                  <a:gd name="T31" fmla="*/ 166 h 470"/>
                  <a:gd name="T32" fmla="*/ 143 w 546"/>
                  <a:gd name="T33" fmla="*/ 159 h 470"/>
                  <a:gd name="T34" fmla="*/ 173 w 546"/>
                  <a:gd name="T35" fmla="*/ 173 h 470"/>
                  <a:gd name="T36" fmla="*/ 232 w 546"/>
                  <a:gd name="T37" fmla="*/ 223 h 470"/>
                  <a:gd name="T38" fmla="*/ 264 w 546"/>
                  <a:gd name="T39" fmla="*/ 226 h 470"/>
                  <a:gd name="T40" fmla="*/ 292 w 546"/>
                  <a:gd name="T41" fmla="*/ 209 h 470"/>
                  <a:gd name="T42" fmla="*/ 363 w 546"/>
                  <a:gd name="T43" fmla="*/ 111 h 470"/>
                  <a:gd name="T44" fmla="*/ 355 w 546"/>
                  <a:gd name="T45" fmla="*/ 91 h 470"/>
                  <a:gd name="T46" fmla="*/ 335 w 546"/>
                  <a:gd name="T47" fmla="*/ 83 h 470"/>
                  <a:gd name="T48" fmla="*/ 497 w 546"/>
                  <a:gd name="T49" fmla="*/ 0 h 470"/>
                  <a:gd name="T50" fmla="*/ 527 w 546"/>
                  <a:gd name="T51" fmla="*/ 11 h 470"/>
                  <a:gd name="T52" fmla="*/ 545 w 546"/>
                  <a:gd name="T53" fmla="*/ 40 h 470"/>
                  <a:gd name="T54" fmla="*/ 543 w 546"/>
                  <a:gd name="T55" fmla="*/ 72 h 470"/>
                  <a:gd name="T56" fmla="*/ 421 w 546"/>
                  <a:gd name="T57" fmla="*/ 221 h 470"/>
                  <a:gd name="T58" fmla="*/ 418 w 546"/>
                  <a:gd name="T59" fmla="*/ 406 h 470"/>
                  <a:gd name="T60" fmla="*/ 396 w 546"/>
                  <a:gd name="T61" fmla="*/ 444 h 470"/>
                  <a:gd name="T62" fmla="*/ 357 w 546"/>
                  <a:gd name="T63" fmla="*/ 467 h 470"/>
                  <a:gd name="T64" fmla="*/ 86 w 546"/>
                  <a:gd name="T65" fmla="*/ 470 h 470"/>
                  <a:gd name="T66" fmla="*/ 43 w 546"/>
                  <a:gd name="T67" fmla="*/ 458 h 470"/>
                  <a:gd name="T68" fmla="*/ 12 w 546"/>
                  <a:gd name="T69" fmla="*/ 427 h 470"/>
                  <a:gd name="T70" fmla="*/ 0 w 546"/>
                  <a:gd name="T71" fmla="*/ 384 h 470"/>
                  <a:gd name="T72" fmla="*/ 3 w 546"/>
                  <a:gd name="T73" fmla="*/ 89 h 470"/>
                  <a:gd name="T74" fmla="*/ 26 w 546"/>
                  <a:gd name="T75" fmla="*/ 51 h 470"/>
                  <a:gd name="T76" fmla="*/ 63 w 546"/>
                  <a:gd name="T77" fmla="*/ 28 h 470"/>
                  <a:gd name="T78" fmla="*/ 335 w 546"/>
                  <a:gd name="T79" fmla="*/ 25 h 470"/>
                  <a:gd name="T80" fmla="*/ 378 w 546"/>
                  <a:gd name="T81" fmla="*/ 38 h 470"/>
                  <a:gd name="T82" fmla="*/ 409 w 546"/>
                  <a:gd name="T83" fmla="*/ 70 h 470"/>
                  <a:gd name="T84" fmla="*/ 465 w 546"/>
                  <a:gd name="T85" fmla="*/ 7 h 470"/>
                  <a:gd name="T86" fmla="*/ 497 w 546"/>
                  <a:gd name="T87"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46" h="470">
                    <a:moveTo>
                      <a:pt x="86" y="83"/>
                    </a:moveTo>
                    <a:lnTo>
                      <a:pt x="75" y="85"/>
                    </a:lnTo>
                    <a:lnTo>
                      <a:pt x="66" y="91"/>
                    </a:lnTo>
                    <a:lnTo>
                      <a:pt x="60" y="101"/>
                    </a:lnTo>
                    <a:lnTo>
                      <a:pt x="58" y="111"/>
                    </a:lnTo>
                    <a:lnTo>
                      <a:pt x="58" y="384"/>
                    </a:lnTo>
                    <a:lnTo>
                      <a:pt x="60" y="395"/>
                    </a:lnTo>
                    <a:lnTo>
                      <a:pt x="66" y="404"/>
                    </a:lnTo>
                    <a:lnTo>
                      <a:pt x="75" y="410"/>
                    </a:lnTo>
                    <a:lnTo>
                      <a:pt x="86" y="412"/>
                    </a:lnTo>
                    <a:lnTo>
                      <a:pt x="335" y="412"/>
                    </a:lnTo>
                    <a:lnTo>
                      <a:pt x="345" y="410"/>
                    </a:lnTo>
                    <a:lnTo>
                      <a:pt x="355" y="404"/>
                    </a:lnTo>
                    <a:lnTo>
                      <a:pt x="361" y="395"/>
                    </a:lnTo>
                    <a:lnTo>
                      <a:pt x="363" y="384"/>
                    </a:lnTo>
                    <a:lnTo>
                      <a:pt x="363" y="289"/>
                    </a:lnTo>
                    <a:lnTo>
                      <a:pt x="302" y="361"/>
                    </a:lnTo>
                    <a:lnTo>
                      <a:pt x="292" y="371"/>
                    </a:lnTo>
                    <a:lnTo>
                      <a:pt x="279" y="377"/>
                    </a:lnTo>
                    <a:lnTo>
                      <a:pt x="265" y="379"/>
                    </a:lnTo>
                    <a:lnTo>
                      <a:pt x="264" y="379"/>
                    </a:lnTo>
                    <a:lnTo>
                      <a:pt x="262" y="381"/>
                    </a:lnTo>
                    <a:lnTo>
                      <a:pt x="249" y="378"/>
                    </a:lnTo>
                    <a:lnTo>
                      <a:pt x="236" y="373"/>
                    </a:lnTo>
                    <a:lnTo>
                      <a:pt x="225" y="366"/>
                    </a:lnTo>
                    <a:lnTo>
                      <a:pt x="101" y="251"/>
                    </a:lnTo>
                    <a:lnTo>
                      <a:pt x="91" y="237"/>
                    </a:lnTo>
                    <a:lnTo>
                      <a:pt x="85" y="222"/>
                    </a:lnTo>
                    <a:lnTo>
                      <a:pt x="84" y="206"/>
                    </a:lnTo>
                    <a:lnTo>
                      <a:pt x="89" y="190"/>
                    </a:lnTo>
                    <a:lnTo>
                      <a:pt x="98" y="176"/>
                    </a:lnTo>
                    <a:lnTo>
                      <a:pt x="112" y="166"/>
                    </a:lnTo>
                    <a:lnTo>
                      <a:pt x="127" y="159"/>
                    </a:lnTo>
                    <a:lnTo>
                      <a:pt x="143" y="159"/>
                    </a:lnTo>
                    <a:lnTo>
                      <a:pt x="159" y="164"/>
                    </a:lnTo>
                    <a:lnTo>
                      <a:pt x="173" y="173"/>
                    </a:lnTo>
                    <a:lnTo>
                      <a:pt x="218" y="214"/>
                    </a:lnTo>
                    <a:lnTo>
                      <a:pt x="232" y="223"/>
                    </a:lnTo>
                    <a:lnTo>
                      <a:pt x="248" y="227"/>
                    </a:lnTo>
                    <a:lnTo>
                      <a:pt x="264" y="226"/>
                    </a:lnTo>
                    <a:lnTo>
                      <a:pt x="279" y="220"/>
                    </a:lnTo>
                    <a:lnTo>
                      <a:pt x="292" y="209"/>
                    </a:lnTo>
                    <a:lnTo>
                      <a:pt x="363" y="124"/>
                    </a:lnTo>
                    <a:lnTo>
                      <a:pt x="363" y="111"/>
                    </a:lnTo>
                    <a:lnTo>
                      <a:pt x="361" y="101"/>
                    </a:lnTo>
                    <a:lnTo>
                      <a:pt x="355" y="91"/>
                    </a:lnTo>
                    <a:lnTo>
                      <a:pt x="345" y="85"/>
                    </a:lnTo>
                    <a:lnTo>
                      <a:pt x="335" y="83"/>
                    </a:lnTo>
                    <a:lnTo>
                      <a:pt x="86" y="83"/>
                    </a:lnTo>
                    <a:close/>
                    <a:moveTo>
                      <a:pt x="497" y="0"/>
                    </a:moveTo>
                    <a:lnTo>
                      <a:pt x="513" y="3"/>
                    </a:lnTo>
                    <a:lnTo>
                      <a:pt x="527" y="11"/>
                    </a:lnTo>
                    <a:lnTo>
                      <a:pt x="539" y="24"/>
                    </a:lnTo>
                    <a:lnTo>
                      <a:pt x="545" y="40"/>
                    </a:lnTo>
                    <a:lnTo>
                      <a:pt x="546" y="56"/>
                    </a:lnTo>
                    <a:lnTo>
                      <a:pt x="543" y="72"/>
                    </a:lnTo>
                    <a:lnTo>
                      <a:pt x="533" y="87"/>
                    </a:lnTo>
                    <a:lnTo>
                      <a:pt x="421" y="221"/>
                    </a:lnTo>
                    <a:lnTo>
                      <a:pt x="421" y="384"/>
                    </a:lnTo>
                    <a:lnTo>
                      <a:pt x="418" y="406"/>
                    </a:lnTo>
                    <a:lnTo>
                      <a:pt x="409" y="427"/>
                    </a:lnTo>
                    <a:lnTo>
                      <a:pt x="396" y="444"/>
                    </a:lnTo>
                    <a:lnTo>
                      <a:pt x="378" y="458"/>
                    </a:lnTo>
                    <a:lnTo>
                      <a:pt x="357" y="467"/>
                    </a:lnTo>
                    <a:lnTo>
                      <a:pt x="335" y="470"/>
                    </a:lnTo>
                    <a:lnTo>
                      <a:pt x="86" y="470"/>
                    </a:lnTo>
                    <a:lnTo>
                      <a:pt x="63" y="467"/>
                    </a:lnTo>
                    <a:lnTo>
                      <a:pt x="43" y="458"/>
                    </a:lnTo>
                    <a:lnTo>
                      <a:pt x="26" y="444"/>
                    </a:lnTo>
                    <a:lnTo>
                      <a:pt x="12" y="427"/>
                    </a:lnTo>
                    <a:lnTo>
                      <a:pt x="3" y="406"/>
                    </a:lnTo>
                    <a:lnTo>
                      <a:pt x="0" y="384"/>
                    </a:lnTo>
                    <a:lnTo>
                      <a:pt x="0" y="111"/>
                    </a:lnTo>
                    <a:lnTo>
                      <a:pt x="3" y="89"/>
                    </a:lnTo>
                    <a:lnTo>
                      <a:pt x="12" y="68"/>
                    </a:lnTo>
                    <a:lnTo>
                      <a:pt x="26" y="51"/>
                    </a:lnTo>
                    <a:lnTo>
                      <a:pt x="43" y="37"/>
                    </a:lnTo>
                    <a:lnTo>
                      <a:pt x="63" y="28"/>
                    </a:lnTo>
                    <a:lnTo>
                      <a:pt x="86" y="25"/>
                    </a:lnTo>
                    <a:lnTo>
                      <a:pt x="335" y="25"/>
                    </a:lnTo>
                    <a:lnTo>
                      <a:pt x="358" y="28"/>
                    </a:lnTo>
                    <a:lnTo>
                      <a:pt x="378" y="38"/>
                    </a:lnTo>
                    <a:lnTo>
                      <a:pt x="396" y="52"/>
                    </a:lnTo>
                    <a:lnTo>
                      <a:pt x="409" y="70"/>
                    </a:lnTo>
                    <a:lnTo>
                      <a:pt x="452" y="19"/>
                    </a:lnTo>
                    <a:lnTo>
                      <a:pt x="465" y="7"/>
                    </a:lnTo>
                    <a:lnTo>
                      <a:pt x="480" y="1"/>
                    </a:lnTo>
                    <a:lnTo>
                      <a:pt x="497"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7" name="Freeform 95">
                <a:extLst>
                  <a:ext uri="{FF2B5EF4-FFF2-40B4-BE49-F238E27FC236}">
                    <a16:creationId xmlns:a16="http://schemas.microsoft.com/office/drawing/2014/main" id="{CD331417-5BA4-AF2D-B417-3E5AE996DBD3}"/>
                  </a:ext>
                </a:extLst>
              </p:cNvPr>
              <p:cNvSpPr>
                <a:spLocks/>
              </p:cNvSpPr>
              <p:nvPr/>
            </p:nvSpPr>
            <p:spPr bwMode="auto">
              <a:xfrm>
                <a:off x="-919163" y="2792413"/>
                <a:ext cx="169863" cy="17463"/>
              </a:xfrm>
              <a:custGeom>
                <a:avLst/>
                <a:gdLst>
                  <a:gd name="T0" fmla="*/ 53 w 969"/>
                  <a:gd name="T1" fmla="*/ 0 h 106"/>
                  <a:gd name="T2" fmla="*/ 916 w 969"/>
                  <a:gd name="T3" fmla="*/ 0 h 106"/>
                  <a:gd name="T4" fmla="*/ 933 w 969"/>
                  <a:gd name="T5" fmla="*/ 3 h 106"/>
                  <a:gd name="T6" fmla="*/ 947 w 969"/>
                  <a:gd name="T7" fmla="*/ 11 h 106"/>
                  <a:gd name="T8" fmla="*/ 959 w 969"/>
                  <a:gd name="T9" fmla="*/ 22 h 106"/>
                  <a:gd name="T10" fmla="*/ 966 w 969"/>
                  <a:gd name="T11" fmla="*/ 37 h 106"/>
                  <a:gd name="T12" fmla="*/ 969 w 969"/>
                  <a:gd name="T13" fmla="*/ 54 h 106"/>
                  <a:gd name="T14" fmla="*/ 966 w 969"/>
                  <a:gd name="T15" fmla="*/ 70 h 106"/>
                  <a:gd name="T16" fmla="*/ 959 w 969"/>
                  <a:gd name="T17" fmla="*/ 85 h 106"/>
                  <a:gd name="T18" fmla="*/ 947 w 969"/>
                  <a:gd name="T19" fmla="*/ 97 h 106"/>
                  <a:gd name="T20" fmla="*/ 933 w 969"/>
                  <a:gd name="T21" fmla="*/ 104 h 106"/>
                  <a:gd name="T22" fmla="*/ 916 w 969"/>
                  <a:gd name="T23" fmla="*/ 106 h 106"/>
                  <a:gd name="T24" fmla="*/ 53 w 969"/>
                  <a:gd name="T25" fmla="*/ 106 h 106"/>
                  <a:gd name="T26" fmla="*/ 36 w 969"/>
                  <a:gd name="T27" fmla="*/ 104 h 106"/>
                  <a:gd name="T28" fmla="*/ 22 w 969"/>
                  <a:gd name="T29" fmla="*/ 97 h 106"/>
                  <a:gd name="T30" fmla="*/ 10 w 969"/>
                  <a:gd name="T31" fmla="*/ 85 h 106"/>
                  <a:gd name="T32" fmla="*/ 3 w 969"/>
                  <a:gd name="T33" fmla="*/ 70 h 106"/>
                  <a:gd name="T34" fmla="*/ 0 w 969"/>
                  <a:gd name="T35" fmla="*/ 54 h 106"/>
                  <a:gd name="T36" fmla="*/ 3 w 969"/>
                  <a:gd name="T37" fmla="*/ 37 h 106"/>
                  <a:gd name="T38" fmla="*/ 10 w 969"/>
                  <a:gd name="T39" fmla="*/ 22 h 106"/>
                  <a:gd name="T40" fmla="*/ 22 w 969"/>
                  <a:gd name="T41" fmla="*/ 11 h 106"/>
                  <a:gd name="T42" fmla="*/ 36 w 969"/>
                  <a:gd name="T43" fmla="*/ 3 h 106"/>
                  <a:gd name="T44" fmla="*/ 53 w 969"/>
                  <a:gd name="T45"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69" h="106">
                    <a:moveTo>
                      <a:pt x="53" y="0"/>
                    </a:moveTo>
                    <a:lnTo>
                      <a:pt x="916" y="0"/>
                    </a:lnTo>
                    <a:lnTo>
                      <a:pt x="933" y="3"/>
                    </a:lnTo>
                    <a:lnTo>
                      <a:pt x="947" y="11"/>
                    </a:lnTo>
                    <a:lnTo>
                      <a:pt x="959" y="22"/>
                    </a:lnTo>
                    <a:lnTo>
                      <a:pt x="966" y="37"/>
                    </a:lnTo>
                    <a:lnTo>
                      <a:pt x="969" y="54"/>
                    </a:lnTo>
                    <a:lnTo>
                      <a:pt x="966" y="70"/>
                    </a:lnTo>
                    <a:lnTo>
                      <a:pt x="959" y="85"/>
                    </a:lnTo>
                    <a:lnTo>
                      <a:pt x="947" y="97"/>
                    </a:lnTo>
                    <a:lnTo>
                      <a:pt x="933" y="104"/>
                    </a:lnTo>
                    <a:lnTo>
                      <a:pt x="916" y="106"/>
                    </a:lnTo>
                    <a:lnTo>
                      <a:pt x="53" y="106"/>
                    </a:lnTo>
                    <a:lnTo>
                      <a:pt x="36" y="104"/>
                    </a:lnTo>
                    <a:lnTo>
                      <a:pt x="22" y="97"/>
                    </a:lnTo>
                    <a:lnTo>
                      <a:pt x="10" y="85"/>
                    </a:lnTo>
                    <a:lnTo>
                      <a:pt x="3" y="70"/>
                    </a:lnTo>
                    <a:lnTo>
                      <a:pt x="0" y="54"/>
                    </a:lnTo>
                    <a:lnTo>
                      <a:pt x="3" y="37"/>
                    </a:lnTo>
                    <a:lnTo>
                      <a:pt x="10" y="22"/>
                    </a:lnTo>
                    <a:lnTo>
                      <a:pt x="22" y="11"/>
                    </a:lnTo>
                    <a:lnTo>
                      <a:pt x="36" y="3"/>
                    </a:lnTo>
                    <a:lnTo>
                      <a:pt x="53"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8" name="Freeform 96">
                <a:extLst>
                  <a:ext uri="{FF2B5EF4-FFF2-40B4-BE49-F238E27FC236}">
                    <a16:creationId xmlns:a16="http://schemas.microsoft.com/office/drawing/2014/main" id="{BAE45BF5-DA3E-A113-45BE-081AEB446EFD}"/>
                  </a:ext>
                </a:extLst>
              </p:cNvPr>
              <p:cNvSpPr>
                <a:spLocks/>
              </p:cNvSpPr>
              <p:nvPr/>
            </p:nvSpPr>
            <p:spPr bwMode="auto">
              <a:xfrm>
                <a:off x="-919163" y="2882900"/>
                <a:ext cx="169863" cy="19050"/>
              </a:xfrm>
              <a:custGeom>
                <a:avLst/>
                <a:gdLst>
                  <a:gd name="T0" fmla="*/ 53 w 969"/>
                  <a:gd name="T1" fmla="*/ 0 h 107"/>
                  <a:gd name="T2" fmla="*/ 916 w 969"/>
                  <a:gd name="T3" fmla="*/ 0 h 107"/>
                  <a:gd name="T4" fmla="*/ 933 w 969"/>
                  <a:gd name="T5" fmla="*/ 3 h 107"/>
                  <a:gd name="T6" fmla="*/ 947 w 969"/>
                  <a:gd name="T7" fmla="*/ 11 h 107"/>
                  <a:gd name="T8" fmla="*/ 959 w 969"/>
                  <a:gd name="T9" fmla="*/ 23 h 107"/>
                  <a:gd name="T10" fmla="*/ 966 w 969"/>
                  <a:gd name="T11" fmla="*/ 36 h 107"/>
                  <a:gd name="T12" fmla="*/ 969 w 969"/>
                  <a:gd name="T13" fmla="*/ 53 h 107"/>
                  <a:gd name="T14" fmla="*/ 966 w 969"/>
                  <a:gd name="T15" fmla="*/ 70 h 107"/>
                  <a:gd name="T16" fmla="*/ 959 w 969"/>
                  <a:gd name="T17" fmla="*/ 85 h 107"/>
                  <a:gd name="T18" fmla="*/ 947 w 969"/>
                  <a:gd name="T19" fmla="*/ 96 h 107"/>
                  <a:gd name="T20" fmla="*/ 933 w 969"/>
                  <a:gd name="T21" fmla="*/ 103 h 107"/>
                  <a:gd name="T22" fmla="*/ 916 w 969"/>
                  <a:gd name="T23" fmla="*/ 107 h 107"/>
                  <a:gd name="T24" fmla="*/ 53 w 969"/>
                  <a:gd name="T25" fmla="*/ 107 h 107"/>
                  <a:gd name="T26" fmla="*/ 36 w 969"/>
                  <a:gd name="T27" fmla="*/ 103 h 107"/>
                  <a:gd name="T28" fmla="*/ 22 w 969"/>
                  <a:gd name="T29" fmla="*/ 96 h 107"/>
                  <a:gd name="T30" fmla="*/ 10 w 969"/>
                  <a:gd name="T31" fmla="*/ 85 h 107"/>
                  <a:gd name="T32" fmla="*/ 3 w 969"/>
                  <a:gd name="T33" fmla="*/ 70 h 107"/>
                  <a:gd name="T34" fmla="*/ 0 w 969"/>
                  <a:gd name="T35" fmla="*/ 53 h 107"/>
                  <a:gd name="T36" fmla="*/ 3 w 969"/>
                  <a:gd name="T37" fmla="*/ 36 h 107"/>
                  <a:gd name="T38" fmla="*/ 10 w 969"/>
                  <a:gd name="T39" fmla="*/ 23 h 107"/>
                  <a:gd name="T40" fmla="*/ 22 w 969"/>
                  <a:gd name="T41" fmla="*/ 11 h 107"/>
                  <a:gd name="T42" fmla="*/ 36 w 969"/>
                  <a:gd name="T43" fmla="*/ 3 h 107"/>
                  <a:gd name="T44" fmla="*/ 53 w 969"/>
                  <a:gd name="T45"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69" h="107">
                    <a:moveTo>
                      <a:pt x="53" y="0"/>
                    </a:moveTo>
                    <a:lnTo>
                      <a:pt x="916" y="0"/>
                    </a:lnTo>
                    <a:lnTo>
                      <a:pt x="933" y="3"/>
                    </a:lnTo>
                    <a:lnTo>
                      <a:pt x="947" y="11"/>
                    </a:lnTo>
                    <a:lnTo>
                      <a:pt x="959" y="23"/>
                    </a:lnTo>
                    <a:lnTo>
                      <a:pt x="966" y="36"/>
                    </a:lnTo>
                    <a:lnTo>
                      <a:pt x="969" y="53"/>
                    </a:lnTo>
                    <a:lnTo>
                      <a:pt x="966" y="70"/>
                    </a:lnTo>
                    <a:lnTo>
                      <a:pt x="959" y="85"/>
                    </a:lnTo>
                    <a:lnTo>
                      <a:pt x="947" y="96"/>
                    </a:lnTo>
                    <a:lnTo>
                      <a:pt x="933" y="103"/>
                    </a:lnTo>
                    <a:lnTo>
                      <a:pt x="916" y="107"/>
                    </a:lnTo>
                    <a:lnTo>
                      <a:pt x="53" y="107"/>
                    </a:lnTo>
                    <a:lnTo>
                      <a:pt x="36" y="103"/>
                    </a:lnTo>
                    <a:lnTo>
                      <a:pt x="22" y="96"/>
                    </a:lnTo>
                    <a:lnTo>
                      <a:pt x="10" y="85"/>
                    </a:lnTo>
                    <a:lnTo>
                      <a:pt x="3" y="70"/>
                    </a:lnTo>
                    <a:lnTo>
                      <a:pt x="0" y="53"/>
                    </a:lnTo>
                    <a:lnTo>
                      <a:pt x="3" y="36"/>
                    </a:lnTo>
                    <a:lnTo>
                      <a:pt x="10" y="23"/>
                    </a:lnTo>
                    <a:lnTo>
                      <a:pt x="22" y="11"/>
                    </a:lnTo>
                    <a:lnTo>
                      <a:pt x="36" y="3"/>
                    </a:lnTo>
                    <a:lnTo>
                      <a:pt x="53"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9" name="Freeform 97">
                <a:extLst>
                  <a:ext uri="{FF2B5EF4-FFF2-40B4-BE49-F238E27FC236}">
                    <a16:creationId xmlns:a16="http://schemas.microsoft.com/office/drawing/2014/main" id="{969251D2-AE4F-B6FA-5383-EC6D602CC42C}"/>
                  </a:ext>
                </a:extLst>
              </p:cNvPr>
              <p:cNvSpPr>
                <a:spLocks/>
              </p:cNvSpPr>
              <p:nvPr/>
            </p:nvSpPr>
            <p:spPr bwMode="auto">
              <a:xfrm>
                <a:off x="-919163" y="2974975"/>
                <a:ext cx="169863" cy="19050"/>
              </a:xfrm>
              <a:custGeom>
                <a:avLst/>
                <a:gdLst>
                  <a:gd name="T0" fmla="*/ 53 w 969"/>
                  <a:gd name="T1" fmla="*/ 0 h 107"/>
                  <a:gd name="T2" fmla="*/ 916 w 969"/>
                  <a:gd name="T3" fmla="*/ 0 h 107"/>
                  <a:gd name="T4" fmla="*/ 933 w 969"/>
                  <a:gd name="T5" fmla="*/ 2 h 107"/>
                  <a:gd name="T6" fmla="*/ 947 w 969"/>
                  <a:gd name="T7" fmla="*/ 10 h 107"/>
                  <a:gd name="T8" fmla="*/ 959 w 969"/>
                  <a:gd name="T9" fmla="*/ 22 h 107"/>
                  <a:gd name="T10" fmla="*/ 966 w 969"/>
                  <a:gd name="T11" fmla="*/ 36 h 107"/>
                  <a:gd name="T12" fmla="*/ 969 w 969"/>
                  <a:gd name="T13" fmla="*/ 53 h 107"/>
                  <a:gd name="T14" fmla="*/ 966 w 969"/>
                  <a:gd name="T15" fmla="*/ 71 h 107"/>
                  <a:gd name="T16" fmla="*/ 959 w 969"/>
                  <a:gd name="T17" fmla="*/ 84 h 107"/>
                  <a:gd name="T18" fmla="*/ 947 w 969"/>
                  <a:gd name="T19" fmla="*/ 96 h 107"/>
                  <a:gd name="T20" fmla="*/ 933 w 969"/>
                  <a:gd name="T21" fmla="*/ 103 h 107"/>
                  <a:gd name="T22" fmla="*/ 916 w 969"/>
                  <a:gd name="T23" fmla="*/ 107 h 107"/>
                  <a:gd name="T24" fmla="*/ 53 w 969"/>
                  <a:gd name="T25" fmla="*/ 107 h 107"/>
                  <a:gd name="T26" fmla="*/ 36 w 969"/>
                  <a:gd name="T27" fmla="*/ 103 h 107"/>
                  <a:gd name="T28" fmla="*/ 22 w 969"/>
                  <a:gd name="T29" fmla="*/ 96 h 107"/>
                  <a:gd name="T30" fmla="*/ 10 w 969"/>
                  <a:gd name="T31" fmla="*/ 84 h 107"/>
                  <a:gd name="T32" fmla="*/ 3 w 969"/>
                  <a:gd name="T33" fmla="*/ 71 h 107"/>
                  <a:gd name="T34" fmla="*/ 0 w 969"/>
                  <a:gd name="T35" fmla="*/ 53 h 107"/>
                  <a:gd name="T36" fmla="*/ 3 w 969"/>
                  <a:gd name="T37" fmla="*/ 36 h 107"/>
                  <a:gd name="T38" fmla="*/ 10 w 969"/>
                  <a:gd name="T39" fmla="*/ 22 h 107"/>
                  <a:gd name="T40" fmla="*/ 22 w 969"/>
                  <a:gd name="T41" fmla="*/ 10 h 107"/>
                  <a:gd name="T42" fmla="*/ 36 w 969"/>
                  <a:gd name="T43" fmla="*/ 2 h 107"/>
                  <a:gd name="T44" fmla="*/ 53 w 969"/>
                  <a:gd name="T45"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69" h="107">
                    <a:moveTo>
                      <a:pt x="53" y="0"/>
                    </a:moveTo>
                    <a:lnTo>
                      <a:pt x="916" y="0"/>
                    </a:lnTo>
                    <a:lnTo>
                      <a:pt x="933" y="2"/>
                    </a:lnTo>
                    <a:lnTo>
                      <a:pt x="947" y="10"/>
                    </a:lnTo>
                    <a:lnTo>
                      <a:pt x="959" y="22"/>
                    </a:lnTo>
                    <a:lnTo>
                      <a:pt x="966" y="36"/>
                    </a:lnTo>
                    <a:lnTo>
                      <a:pt x="969" y="53"/>
                    </a:lnTo>
                    <a:lnTo>
                      <a:pt x="966" y="71"/>
                    </a:lnTo>
                    <a:lnTo>
                      <a:pt x="959" y="84"/>
                    </a:lnTo>
                    <a:lnTo>
                      <a:pt x="947" y="96"/>
                    </a:lnTo>
                    <a:lnTo>
                      <a:pt x="933" y="103"/>
                    </a:lnTo>
                    <a:lnTo>
                      <a:pt x="916" y="107"/>
                    </a:lnTo>
                    <a:lnTo>
                      <a:pt x="53" y="107"/>
                    </a:lnTo>
                    <a:lnTo>
                      <a:pt x="36" y="103"/>
                    </a:lnTo>
                    <a:lnTo>
                      <a:pt x="22" y="96"/>
                    </a:lnTo>
                    <a:lnTo>
                      <a:pt x="10" y="84"/>
                    </a:lnTo>
                    <a:lnTo>
                      <a:pt x="3" y="71"/>
                    </a:lnTo>
                    <a:lnTo>
                      <a:pt x="0" y="53"/>
                    </a:lnTo>
                    <a:lnTo>
                      <a:pt x="3" y="36"/>
                    </a:lnTo>
                    <a:lnTo>
                      <a:pt x="10" y="22"/>
                    </a:lnTo>
                    <a:lnTo>
                      <a:pt x="22" y="10"/>
                    </a:lnTo>
                    <a:lnTo>
                      <a:pt x="36" y="2"/>
                    </a:lnTo>
                    <a:lnTo>
                      <a:pt x="53"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85" name="Freeform 102">
              <a:extLst>
                <a:ext uri="{FF2B5EF4-FFF2-40B4-BE49-F238E27FC236}">
                  <a16:creationId xmlns:a16="http://schemas.microsoft.com/office/drawing/2014/main" id="{AC61D7A7-C44A-DD95-D4CC-403A502A1207}"/>
                </a:ext>
              </a:extLst>
            </p:cNvPr>
            <p:cNvSpPr>
              <a:spLocks noEditPoints="1"/>
            </p:cNvSpPr>
            <p:nvPr/>
          </p:nvSpPr>
          <p:spPr bwMode="auto">
            <a:xfrm>
              <a:off x="7173358" y="2805968"/>
              <a:ext cx="420849" cy="473373"/>
            </a:xfrm>
            <a:custGeom>
              <a:avLst/>
              <a:gdLst>
                <a:gd name="T0" fmla="*/ 2363 w 3010"/>
                <a:gd name="T1" fmla="*/ 2515 h 3384"/>
                <a:gd name="T2" fmla="*/ 2175 w 3010"/>
                <a:gd name="T3" fmla="*/ 2631 h 3384"/>
                <a:gd name="T4" fmla="*/ 2182 w 3010"/>
                <a:gd name="T5" fmla="*/ 2426 h 3384"/>
                <a:gd name="T6" fmla="*/ 234 w 3010"/>
                <a:gd name="T7" fmla="*/ 2589 h 3384"/>
                <a:gd name="T8" fmla="*/ 25 w 3010"/>
                <a:gd name="T9" fmla="*/ 2544 h 3384"/>
                <a:gd name="T10" fmla="*/ 224 w 3010"/>
                <a:gd name="T11" fmla="*/ 2426 h 3384"/>
                <a:gd name="T12" fmla="*/ 2005 w 3010"/>
                <a:gd name="T13" fmla="*/ 2408 h 3384"/>
                <a:gd name="T14" fmla="*/ 2101 w 3010"/>
                <a:gd name="T15" fmla="*/ 3201 h 3384"/>
                <a:gd name="T16" fmla="*/ 1686 w 3010"/>
                <a:gd name="T17" fmla="*/ 2329 h 3384"/>
                <a:gd name="T18" fmla="*/ 721 w 3010"/>
                <a:gd name="T19" fmla="*/ 2330 h 3384"/>
                <a:gd name="T20" fmla="*/ 306 w 3010"/>
                <a:gd name="T21" fmla="*/ 3201 h 3384"/>
                <a:gd name="T22" fmla="*/ 401 w 3010"/>
                <a:gd name="T23" fmla="*/ 2408 h 3384"/>
                <a:gd name="T24" fmla="*/ 1203 w 3010"/>
                <a:gd name="T25" fmla="*/ 2109 h 3384"/>
                <a:gd name="T26" fmla="*/ 1535 w 3010"/>
                <a:gd name="T27" fmla="*/ 2244 h 3384"/>
                <a:gd name="T28" fmla="*/ 1674 w 3010"/>
                <a:gd name="T29" fmla="*/ 2569 h 3384"/>
                <a:gd name="T30" fmla="*/ 781 w 3010"/>
                <a:gd name="T31" fmla="*/ 2367 h 3384"/>
                <a:gd name="T32" fmla="*/ 1045 w 3010"/>
                <a:gd name="T33" fmla="*/ 2136 h 3384"/>
                <a:gd name="T34" fmla="*/ 2258 w 3010"/>
                <a:gd name="T35" fmla="*/ 2107 h 3384"/>
                <a:gd name="T36" fmla="*/ 2307 w 3010"/>
                <a:gd name="T37" fmla="*/ 2269 h 3384"/>
                <a:gd name="T38" fmla="*/ 2155 w 3010"/>
                <a:gd name="T39" fmla="*/ 2348 h 3384"/>
                <a:gd name="T40" fmla="*/ 2045 w 3010"/>
                <a:gd name="T41" fmla="*/ 2217 h 3384"/>
                <a:gd name="T42" fmla="*/ 2155 w 3010"/>
                <a:gd name="T43" fmla="*/ 2087 h 3384"/>
                <a:gd name="T44" fmla="*/ 337 w 3010"/>
                <a:gd name="T45" fmla="*/ 2143 h 3384"/>
                <a:gd name="T46" fmla="*/ 320 w 3010"/>
                <a:gd name="T47" fmla="*/ 2311 h 3384"/>
                <a:gd name="T48" fmla="*/ 149 w 3010"/>
                <a:gd name="T49" fmla="*/ 2328 h 3384"/>
                <a:gd name="T50" fmla="*/ 100 w 3010"/>
                <a:gd name="T51" fmla="*/ 2166 h 3384"/>
                <a:gd name="T52" fmla="*/ 1776 w 3010"/>
                <a:gd name="T53" fmla="*/ 1842 h 3384"/>
                <a:gd name="T54" fmla="*/ 1967 w 3010"/>
                <a:gd name="T55" fmla="*/ 1971 h 3384"/>
                <a:gd name="T56" fmla="*/ 1907 w 3010"/>
                <a:gd name="T57" fmla="*/ 2191 h 3384"/>
                <a:gd name="T58" fmla="*/ 1675 w 3010"/>
                <a:gd name="T59" fmla="*/ 2211 h 3384"/>
                <a:gd name="T60" fmla="*/ 1577 w 3010"/>
                <a:gd name="T61" fmla="*/ 2005 h 3384"/>
                <a:gd name="T62" fmla="*/ 1741 w 3010"/>
                <a:gd name="T63" fmla="*/ 1845 h 3384"/>
                <a:gd name="T64" fmla="*/ 785 w 3010"/>
                <a:gd name="T65" fmla="*/ 1912 h 3384"/>
                <a:gd name="T66" fmla="*/ 805 w 3010"/>
                <a:gd name="T67" fmla="*/ 2140 h 3384"/>
                <a:gd name="T68" fmla="*/ 593 w 3010"/>
                <a:gd name="T69" fmla="*/ 2235 h 3384"/>
                <a:gd name="T70" fmla="*/ 430 w 3010"/>
                <a:gd name="T71" fmla="*/ 2076 h 3384"/>
                <a:gd name="T72" fmla="*/ 528 w 3010"/>
                <a:gd name="T73" fmla="*/ 1869 h 3384"/>
                <a:gd name="T74" fmla="*/ 1329 w 3010"/>
                <a:gd name="T75" fmla="*/ 1474 h 3384"/>
                <a:gd name="T76" fmla="*/ 1499 w 3010"/>
                <a:gd name="T77" fmla="*/ 1696 h 3384"/>
                <a:gd name="T78" fmla="*/ 1400 w 3010"/>
                <a:gd name="T79" fmla="*/ 1960 h 3384"/>
                <a:gd name="T80" fmla="*/ 1116 w 3010"/>
                <a:gd name="T81" fmla="*/ 2020 h 3384"/>
                <a:gd name="T82" fmla="*/ 916 w 3010"/>
                <a:gd name="T83" fmla="*/ 1823 h 3384"/>
                <a:gd name="T84" fmla="*/ 977 w 3010"/>
                <a:gd name="T85" fmla="*/ 1547 h 3384"/>
                <a:gd name="T86" fmla="*/ 1484 w 3010"/>
                <a:gd name="T87" fmla="*/ 120 h 3384"/>
                <a:gd name="T88" fmla="*/ 1288 w 3010"/>
                <a:gd name="T89" fmla="*/ 236 h 3384"/>
                <a:gd name="T90" fmla="*/ 1288 w 3010"/>
                <a:gd name="T91" fmla="*/ 980 h 3384"/>
                <a:gd name="T92" fmla="*/ 1484 w 3010"/>
                <a:gd name="T93" fmla="*/ 1097 h 3384"/>
                <a:gd name="T94" fmla="*/ 2769 w 3010"/>
                <a:gd name="T95" fmla="*/ 1073 h 3384"/>
                <a:gd name="T96" fmla="*/ 2888 w 3010"/>
                <a:gd name="T97" fmla="*/ 882 h 3384"/>
                <a:gd name="T98" fmla="*/ 2797 w 3010"/>
                <a:gd name="T99" fmla="*/ 161 h 3384"/>
                <a:gd name="T100" fmla="*/ 2668 w 3010"/>
                <a:gd name="T101" fmla="*/ 0 h 3384"/>
                <a:gd name="T102" fmla="*/ 2939 w 3010"/>
                <a:gd name="T103" fmla="*/ 130 h 3384"/>
                <a:gd name="T104" fmla="*/ 3007 w 3010"/>
                <a:gd name="T105" fmla="*/ 928 h 3384"/>
                <a:gd name="T106" fmla="*/ 2840 w 3010"/>
                <a:gd name="T107" fmla="*/ 1170 h 3384"/>
                <a:gd name="T108" fmla="*/ 1604 w 3010"/>
                <a:gd name="T109" fmla="*/ 1216 h 3384"/>
                <a:gd name="T110" fmla="*/ 1242 w 3010"/>
                <a:gd name="T111" fmla="*/ 1118 h 3384"/>
                <a:gd name="T112" fmla="*/ 1143 w 3010"/>
                <a:gd name="T113" fmla="*/ 334 h 3384"/>
                <a:gd name="T114" fmla="*/ 1275 w 3010"/>
                <a:gd name="T115" fmla="*/ 70 h 3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10" h="3384">
                  <a:moveTo>
                    <a:pt x="2182" y="2426"/>
                  </a:moveTo>
                  <a:lnTo>
                    <a:pt x="2218" y="2428"/>
                  </a:lnTo>
                  <a:lnTo>
                    <a:pt x="2253" y="2438"/>
                  </a:lnTo>
                  <a:lnTo>
                    <a:pt x="2285" y="2451"/>
                  </a:lnTo>
                  <a:lnTo>
                    <a:pt x="2315" y="2468"/>
                  </a:lnTo>
                  <a:lnTo>
                    <a:pt x="2340" y="2490"/>
                  </a:lnTo>
                  <a:lnTo>
                    <a:pt x="2363" y="2515"/>
                  </a:lnTo>
                  <a:lnTo>
                    <a:pt x="2381" y="2544"/>
                  </a:lnTo>
                  <a:lnTo>
                    <a:pt x="2394" y="2576"/>
                  </a:lnTo>
                  <a:lnTo>
                    <a:pt x="2403" y="2610"/>
                  </a:lnTo>
                  <a:lnTo>
                    <a:pt x="2406" y="2645"/>
                  </a:lnTo>
                  <a:lnTo>
                    <a:pt x="2406" y="3047"/>
                  </a:lnTo>
                  <a:lnTo>
                    <a:pt x="2175" y="3047"/>
                  </a:lnTo>
                  <a:lnTo>
                    <a:pt x="2175" y="2631"/>
                  </a:lnTo>
                  <a:lnTo>
                    <a:pt x="2172" y="2589"/>
                  </a:lnTo>
                  <a:lnTo>
                    <a:pt x="2165" y="2548"/>
                  </a:lnTo>
                  <a:lnTo>
                    <a:pt x="2153" y="2509"/>
                  </a:lnTo>
                  <a:lnTo>
                    <a:pt x="2137" y="2471"/>
                  </a:lnTo>
                  <a:lnTo>
                    <a:pt x="2118" y="2435"/>
                  </a:lnTo>
                  <a:lnTo>
                    <a:pt x="2150" y="2428"/>
                  </a:lnTo>
                  <a:lnTo>
                    <a:pt x="2182" y="2426"/>
                  </a:lnTo>
                  <a:close/>
                  <a:moveTo>
                    <a:pt x="224" y="2426"/>
                  </a:moveTo>
                  <a:lnTo>
                    <a:pt x="257" y="2428"/>
                  </a:lnTo>
                  <a:lnTo>
                    <a:pt x="287" y="2435"/>
                  </a:lnTo>
                  <a:lnTo>
                    <a:pt x="269" y="2471"/>
                  </a:lnTo>
                  <a:lnTo>
                    <a:pt x="253" y="2509"/>
                  </a:lnTo>
                  <a:lnTo>
                    <a:pt x="241" y="2548"/>
                  </a:lnTo>
                  <a:lnTo>
                    <a:pt x="234" y="2589"/>
                  </a:lnTo>
                  <a:lnTo>
                    <a:pt x="232" y="2631"/>
                  </a:lnTo>
                  <a:lnTo>
                    <a:pt x="232" y="3047"/>
                  </a:lnTo>
                  <a:lnTo>
                    <a:pt x="0" y="3047"/>
                  </a:lnTo>
                  <a:lnTo>
                    <a:pt x="0" y="2645"/>
                  </a:lnTo>
                  <a:lnTo>
                    <a:pt x="3" y="2610"/>
                  </a:lnTo>
                  <a:lnTo>
                    <a:pt x="11" y="2576"/>
                  </a:lnTo>
                  <a:lnTo>
                    <a:pt x="25" y="2544"/>
                  </a:lnTo>
                  <a:lnTo>
                    <a:pt x="44" y="2515"/>
                  </a:lnTo>
                  <a:lnTo>
                    <a:pt x="66" y="2490"/>
                  </a:lnTo>
                  <a:lnTo>
                    <a:pt x="92" y="2468"/>
                  </a:lnTo>
                  <a:lnTo>
                    <a:pt x="122" y="2450"/>
                  </a:lnTo>
                  <a:lnTo>
                    <a:pt x="154" y="2436"/>
                  </a:lnTo>
                  <a:lnTo>
                    <a:pt x="189" y="2428"/>
                  </a:lnTo>
                  <a:lnTo>
                    <a:pt x="224" y="2426"/>
                  </a:lnTo>
                  <a:close/>
                  <a:moveTo>
                    <a:pt x="1776" y="2314"/>
                  </a:moveTo>
                  <a:lnTo>
                    <a:pt x="1820" y="2318"/>
                  </a:lnTo>
                  <a:lnTo>
                    <a:pt x="1862" y="2326"/>
                  </a:lnTo>
                  <a:lnTo>
                    <a:pt x="1902" y="2339"/>
                  </a:lnTo>
                  <a:lnTo>
                    <a:pt x="1940" y="2358"/>
                  </a:lnTo>
                  <a:lnTo>
                    <a:pt x="1975" y="2380"/>
                  </a:lnTo>
                  <a:lnTo>
                    <a:pt x="2005" y="2408"/>
                  </a:lnTo>
                  <a:lnTo>
                    <a:pt x="2032" y="2438"/>
                  </a:lnTo>
                  <a:lnTo>
                    <a:pt x="2055" y="2471"/>
                  </a:lnTo>
                  <a:lnTo>
                    <a:pt x="2074" y="2508"/>
                  </a:lnTo>
                  <a:lnTo>
                    <a:pt x="2089" y="2547"/>
                  </a:lnTo>
                  <a:lnTo>
                    <a:pt x="2097" y="2588"/>
                  </a:lnTo>
                  <a:lnTo>
                    <a:pt x="2101" y="2631"/>
                  </a:lnTo>
                  <a:lnTo>
                    <a:pt x="2101" y="3201"/>
                  </a:lnTo>
                  <a:lnTo>
                    <a:pt x="1747" y="3201"/>
                  </a:lnTo>
                  <a:lnTo>
                    <a:pt x="1747" y="2569"/>
                  </a:lnTo>
                  <a:lnTo>
                    <a:pt x="1744" y="2517"/>
                  </a:lnTo>
                  <a:lnTo>
                    <a:pt x="1735" y="2467"/>
                  </a:lnTo>
                  <a:lnTo>
                    <a:pt x="1723" y="2420"/>
                  </a:lnTo>
                  <a:lnTo>
                    <a:pt x="1706" y="2373"/>
                  </a:lnTo>
                  <a:lnTo>
                    <a:pt x="1686" y="2329"/>
                  </a:lnTo>
                  <a:lnTo>
                    <a:pt x="1714" y="2322"/>
                  </a:lnTo>
                  <a:lnTo>
                    <a:pt x="1745" y="2317"/>
                  </a:lnTo>
                  <a:lnTo>
                    <a:pt x="1776" y="2314"/>
                  </a:lnTo>
                  <a:close/>
                  <a:moveTo>
                    <a:pt x="630" y="2314"/>
                  </a:moveTo>
                  <a:lnTo>
                    <a:pt x="661" y="2317"/>
                  </a:lnTo>
                  <a:lnTo>
                    <a:pt x="691" y="2322"/>
                  </a:lnTo>
                  <a:lnTo>
                    <a:pt x="721" y="2330"/>
                  </a:lnTo>
                  <a:lnTo>
                    <a:pt x="700" y="2374"/>
                  </a:lnTo>
                  <a:lnTo>
                    <a:pt x="682" y="2420"/>
                  </a:lnTo>
                  <a:lnTo>
                    <a:pt x="669" y="2468"/>
                  </a:lnTo>
                  <a:lnTo>
                    <a:pt x="661" y="2517"/>
                  </a:lnTo>
                  <a:lnTo>
                    <a:pt x="659" y="2569"/>
                  </a:lnTo>
                  <a:lnTo>
                    <a:pt x="659" y="3201"/>
                  </a:lnTo>
                  <a:lnTo>
                    <a:pt x="306" y="3201"/>
                  </a:lnTo>
                  <a:lnTo>
                    <a:pt x="306" y="2631"/>
                  </a:lnTo>
                  <a:lnTo>
                    <a:pt x="309" y="2588"/>
                  </a:lnTo>
                  <a:lnTo>
                    <a:pt x="318" y="2547"/>
                  </a:lnTo>
                  <a:lnTo>
                    <a:pt x="332" y="2508"/>
                  </a:lnTo>
                  <a:lnTo>
                    <a:pt x="350" y="2471"/>
                  </a:lnTo>
                  <a:lnTo>
                    <a:pt x="373" y="2438"/>
                  </a:lnTo>
                  <a:lnTo>
                    <a:pt x="401" y="2408"/>
                  </a:lnTo>
                  <a:lnTo>
                    <a:pt x="431" y="2380"/>
                  </a:lnTo>
                  <a:lnTo>
                    <a:pt x="466" y="2358"/>
                  </a:lnTo>
                  <a:lnTo>
                    <a:pt x="504" y="2339"/>
                  </a:lnTo>
                  <a:lnTo>
                    <a:pt x="543" y="2326"/>
                  </a:lnTo>
                  <a:lnTo>
                    <a:pt x="585" y="2318"/>
                  </a:lnTo>
                  <a:lnTo>
                    <a:pt x="630" y="2314"/>
                  </a:lnTo>
                  <a:close/>
                  <a:moveTo>
                    <a:pt x="1203" y="2109"/>
                  </a:moveTo>
                  <a:lnTo>
                    <a:pt x="1258" y="2112"/>
                  </a:lnTo>
                  <a:lnTo>
                    <a:pt x="1310" y="2122"/>
                  </a:lnTo>
                  <a:lnTo>
                    <a:pt x="1362" y="2136"/>
                  </a:lnTo>
                  <a:lnTo>
                    <a:pt x="1410" y="2157"/>
                  </a:lnTo>
                  <a:lnTo>
                    <a:pt x="1455" y="2181"/>
                  </a:lnTo>
                  <a:lnTo>
                    <a:pt x="1497" y="2211"/>
                  </a:lnTo>
                  <a:lnTo>
                    <a:pt x="1535" y="2244"/>
                  </a:lnTo>
                  <a:lnTo>
                    <a:pt x="1570" y="2282"/>
                  </a:lnTo>
                  <a:lnTo>
                    <a:pt x="1600" y="2323"/>
                  </a:lnTo>
                  <a:lnTo>
                    <a:pt x="1625" y="2367"/>
                  </a:lnTo>
                  <a:lnTo>
                    <a:pt x="1646" y="2414"/>
                  </a:lnTo>
                  <a:lnTo>
                    <a:pt x="1661" y="2463"/>
                  </a:lnTo>
                  <a:lnTo>
                    <a:pt x="1670" y="2515"/>
                  </a:lnTo>
                  <a:lnTo>
                    <a:pt x="1674" y="2569"/>
                  </a:lnTo>
                  <a:lnTo>
                    <a:pt x="1674" y="3384"/>
                  </a:lnTo>
                  <a:lnTo>
                    <a:pt x="733" y="3384"/>
                  </a:lnTo>
                  <a:lnTo>
                    <a:pt x="733" y="2569"/>
                  </a:lnTo>
                  <a:lnTo>
                    <a:pt x="737" y="2515"/>
                  </a:lnTo>
                  <a:lnTo>
                    <a:pt x="746" y="2463"/>
                  </a:lnTo>
                  <a:lnTo>
                    <a:pt x="761" y="2414"/>
                  </a:lnTo>
                  <a:lnTo>
                    <a:pt x="781" y="2367"/>
                  </a:lnTo>
                  <a:lnTo>
                    <a:pt x="807" y="2323"/>
                  </a:lnTo>
                  <a:lnTo>
                    <a:pt x="836" y="2282"/>
                  </a:lnTo>
                  <a:lnTo>
                    <a:pt x="871" y="2244"/>
                  </a:lnTo>
                  <a:lnTo>
                    <a:pt x="910" y="2211"/>
                  </a:lnTo>
                  <a:lnTo>
                    <a:pt x="952" y="2181"/>
                  </a:lnTo>
                  <a:lnTo>
                    <a:pt x="997" y="2157"/>
                  </a:lnTo>
                  <a:lnTo>
                    <a:pt x="1045" y="2136"/>
                  </a:lnTo>
                  <a:lnTo>
                    <a:pt x="1095" y="2122"/>
                  </a:lnTo>
                  <a:lnTo>
                    <a:pt x="1149" y="2112"/>
                  </a:lnTo>
                  <a:lnTo>
                    <a:pt x="1203" y="2109"/>
                  </a:lnTo>
                  <a:close/>
                  <a:moveTo>
                    <a:pt x="2182" y="2085"/>
                  </a:moveTo>
                  <a:lnTo>
                    <a:pt x="2210" y="2087"/>
                  </a:lnTo>
                  <a:lnTo>
                    <a:pt x="2235" y="2095"/>
                  </a:lnTo>
                  <a:lnTo>
                    <a:pt x="2258" y="2107"/>
                  </a:lnTo>
                  <a:lnTo>
                    <a:pt x="2278" y="2124"/>
                  </a:lnTo>
                  <a:lnTo>
                    <a:pt x="2295" y="2143"/>
                  </a:lnTo>
                  <a:lnTo>
                    <a:pt x="2307" y="2166"/>
                  </a:lnTo>
                  <a:lnTo>
                    <a:pt x="2315" y="2190"/>
                  </a:lnTo>
                  <a:lnTo>
                    <a:pt x="2318" y="2217"/>
                  </a:lnTo>
                  <a:lnTo>
                    <a:pt x="2315" y="2244"/>
                  </a:lnTo>
                  <a:lnTo>
                    <a:pt x="2307" y="2269"/>
                  </a:lnTo>
                  <a:lnTo>
                    <a:pt x="2295" y="2292"/>
                  </a:lnTo>
                  <a:lnTo>
                    <a:pt x="2278" y="2311"/>
                  </a:lnTo>
                  <a:lnTo>
                    <a:pt x="2258" y="2328"/>
                  </a:lnTo>
                  <a:lnTo>
                    <a:pt x="2235" y="2340"/>
                  </a:lnTo>
                  <a:lnTo>
                    <a:pt x="2210" y="2348"/>
                  </a:lnTo>
                  <a:lnTo>
                    <a:pt x="2182" y="2350"/>
                  </a:lnTo>
                  <a:lnTo>
                    <a:pt x="2155" y="2348"/>
                  </a:lnTo>
                  <a:lnTo>
                    <a:pt x="2129" y="2340"/>
                  </a:lnTo>
                  <a:lnTo>
                    <a:pt x="2106" y="2328"/>
                  </a:lnTo>
                  <a:lnTo>
                    <a:pt x="2086" y="2311"/>
                  </a:lnTo>
                  <a:lnTo>
                    <a:pt x="2069" y="2292"/>
                  </a:lnTo>
                  <a:lnTo>
                    <a:pt x="2056" y="2269"/>
                  </a:lnTo>
                  <a:lnTo>
                    <a:pt x="2048" y="2244"/>
                  </a:lnTo>
                  <a:lnTo>
                    <a:pt x="2045" y="2217"/>
                  </a:lnTo>
                  <a:lnTo>
                    <a:pt x="2048" y="2190"/>
                  </a:lnTo>
                  <a:lnTo>
                    <a:pt x="2056" y="2166"/>
                  </a:lnTo>
                  <a:lnTo>
                    <a:pt x="2069" y="2143"/>
                  </a:lnTo>
                  <a:lnTo>
                    <a:pt x="2086" y="2124"/>
                  </a:lnTo>
                  <a:lnTo>
                    <a:pt x="2106" y="2107"/>
                  </a:lnTo>
                  <a:lnTo>
                    <a:pt x="2129" y="2095"/>
                  </a:lnTo>
                  <a:lnTo>
                    <a:pt x="2155" y="2087"/>
                  </a:lnTo>
                  <a:lnTo>
                    <a:pt x="2182" y="2085"/>
                  </a:lnTo>
                  <a:close/>
                  <a:moveTo>
                    <a:pt x="224" y="2085"/>
                  </a:moveTo>
                  <a:lnTo>
                    <a:pt x="252" y="2087"/>
                  </a:lnTo>
                  <a:lnTo>
                    <a:pt x="277" y="2095"/>
                  </a:lnTo>
                  <a:lnTo>
                    <a:pt x="300" y="2107"/>
                  </a:lnTo>
                  <a:lnTo>
                    <a:pt x="320" y="2124"/>
                  </a:lnTo>
                  <a:lnTo>
                    <a:pt x="337" y="2143"/>
                  </a:lnTo>
                  <a:lnTo>
                    <a:pt x="349" y="2166"/>
                  </a:lnTo>
                  <a:lnTo>
                    <a:pt x="358" y="2190"/>
                  </a:lnTo>
                  <a:lnTo>
                    <a:pt x="360" y="2217"/>
                  </a:lnTo>
                  <a:lnTo>
                    <a:pt x="358" y="2244"/>
                  </a:lnTo>
                  <a:lnTo>
                    <a:pt x="349" y="2269"/>
                  </a:lnTo>
                  <a:lnTo>
                    <a:pt x="337" y="2292"/>
                  </a:lnTo>
                  <a:lnTo>
                    <a:pt x="320" y="2311"/>
                  </a:lnTo>
                  <a:lnTo>
                    <a:pt x="300" y="2328"/>
                  </a:lnTo>
                  <a:lnTo>
                    <a:pt x="277" y="2340"/>
                  </a:lnTo>
                  <a:lnTo>
                    <a:pt x="252" y="2348"/>
                  </a:lnTo>
                  <a:lnTo>
                    <a:pt x="224" y="2350"/>
                  </a:lnTo>
                  <a:lnTo>
                    <a:pt x="197" y="2348"/>
                  </a:lnTo>
                  <a:lnTo>
                    <a:pt x="172" y="2340"/>
                  </a:lnTo>
                  <a:lnTo>
                    <a:pt x="149" y="2328"/>
                  </a:lnTo>
                  <a:lnTo>
                    <a:pt x="128" y="2311"/>
                  </a:lnTo>
                  <a:lnTo>
                    <a:pt x="112" y="2292"/>
                  </a:lnTo>
                  <a:lnTo>
                    <a:pt x="100" y="2269"/>
                  </a:lnTo>
                  <a:lnTo>
                    <a:pt x="91" y="2244"/>
                  </a:lnTo>
                  <a:lnTo>
                    <a:pt x="88" y="2217"/>
                  </a:lnTo>
                  <a:lnTo>
                    <a:pt x="91" y="2190"/>
                  </a:lnTo>
                  <a:lnTo>
                    <a:pt x="100" y="2166"/>
                  </a:lnTo>
                  <a:lnTo>
                    <a:pt x="112" y="2143"/>
                  </a:lnTo>
                  <a:lnTo>
                    <a:pt x="128" y="2124"/>
                  </a:lnTo>
                  <a:lnTo>
                    <a:pt x="149" y="2107"/>
                  </a:lnTo>
                  <a:lnTo>
                    <a:pt x="172" y="2095"/>
                  </a:lnTo>
                  <a:lnTo>
                    <a:pt x="197" y="2087"/>
                  </a:lnTo>
                  <a:lnTo>
                    <a:pt x="224" y="2085"/>
                  </a:lnTo>
                  <a:close/>
                  <a:moveTo>
                    <a:pt x="1776" y="1842"/>
                  </a:moveTo>
                  <a:lnTo>
                    <a:pt x="1813" y="1845"/>
                  </a:lnTo>
                  <a:lnTo>
                    <a:pt x="1848" y="1854"/>
                  </a:lnTo>
                  <a:lnTo>
                    <a:pt x="1879" y="1869"/>
                  </a:lnTo>
                  <a:lnTo>
                    <a:pt x="1907" y="1889"/>
                  </a:lnTo>
                  <a:lnTo>
                    <a:pt x="1932" y="1912"/>
                  </a:lnTo>
                  <a:lnTo>
                    <a:pt x="1952" y="1940"/>
                  </a:lnTo>
                  <a:lnTo>
                    <a:pt x="1967" y="1971"/>
                  </a:lnTo>
                  <a:lnTo>
                    <a:pt x="1977" y="2005"/>
                  </a:lnTo>
                  <a:lnTo>
                    <a:pt x="1980" y="2040"/>
                  </a:lnTo>
                  <a:lnTo>
                    <a:pt x="1977" y="2076"/>
                  </a:lnTo>
                  <a:lnTo>
                    <a:pt x="1967" y="2109"/>
                  </a:lnTo>
                  <a:lnTo>
                    <a:pt x="1952" y="2140"/>
                  </a:lnTo>
                  <a:lnTo>
                    <a:pt x="1932" y="2168"/>
                  </a:lnTo>
                  <a:lnTo>
                    <a:pt x="1907" y="2191"/>
                  </a:lnTo>
                  <a:lnTo>
                    <a:pt x="1879" y="2211"/>
                  </a:lnTo>
                  <a:lnTo>
                    <a:pt x="1848" y="2226"/>
                  </a:lnTo>
                  <a:lnTo>
                    <a:pt x="1813" y="2235"/>
                  </a:lnTo>
                  <a:lnTo>
                    <a:pt x="1776" y="2239"/>
                  </a:lnTo>
                  <a:lnTo>
                    <a:pt x="1741" y="2235"/>
                  </a:lnTo>
                  <a:lnTo>
                    <a:pt x="1706" y="2226"/>
                  </a:lnTo>
                  <a:lnTo>
                    <a:pt x="1675" y="2211"/>
                  </a:lnTo>
                  <a:lnTo>
                    <a:pt x="1646" y="2191"/>
                  </a:lnTo>
                  <a:lnTo>
                    <a:pt x="1622" y="2168"/>
                  </a:lnTo>
                  <a:lnTo>
                    <a:pt x="1602" y="2140"/>
                  </a:lnTo>
                  <a:lnTo>
                    <a:pt x="1586" y="2109"/>
                  </a:lnTo>
                  <a:lnTo>
                    <a:pt x="1577" y="2076"/>
                  </a:lnTo>
                  <a:lnTo>
                    <a:pt x="1574" y="2040"/>
                  </a:lnTo>
                  <a:lnTo>
                    <a:pt x="1577" y="2005"/>
                  </a:lnTo>
                  <a:lnTo>
                    <a:pt x="1586" y="1971"/>
                  </a:lnTo>
                  <a:lnTo>
                    <a:pt x="1602" y="1940"/>
                  </a:lnTo>
                  <a:lnTo>
                    <a:pt x="1622" y="1912"/>
                  </a:lnTo>
                  <a:lnTo>
                    <a:pt x="1646" y="1889"/>
                  </a:lnTo>
                  <a:lnTo>
                    <a:pt x="1675" y="1869"/>
                  </a:lnTo>
                  <a:lnTo>
                    <a:pt x="1706" y="1854"/>
                  </a:lnTo>
                  <a:lnTo>
                    <a:pt x="1741" y="1845"/>
                  </a:lnTo>
                  <a:lnTo>
                    <a:pt x="1776" y="1842"/>
                  </a:lnTo>
                  <a:close/>
                  <a:moveTo>
                    <a:pt x="630" y="1842"/>
                  </a:moveTo>
                  <a:lnTo>
                    <a:pt x="666" y="1845"/>
                  </a:lnTo>
                  <a:lnTo>
                    <a:pt x="700" y="1854"/>
                  </a:lnTo>
                  <a:lnTo>
                    <a:pt x="731" y="1869"/>
                  </a:lnTo>
                  <a:lnTo>
                    <a:pt x="760" y="1889"/>
                  </a:lnTo>
                  <a:lnTo>
                    <a:pt x="785" y="1912"/>
                  </a:lnTo>
                  <a:lnTo>
                    <a:pt x="805" y="1940"/>
                  </a:lnTo>
                  <a:lnTo>
                    <a:pt x="819" y="1971"/>
                  </a:lnTo>
                  <a:lnTo>
                    <a:pt x="829" y="2005"/>
                  </a:lnTo>
                  <a:lnTo>
                    <a:pt x="832" y="2040"/>
                  </a:lnTo>
                  <a:lnTo>
                    <a:pt x="829" y="2076"/>
                  </a:lnTo>
                  <a:lnTo>
                    <a:pt x="819" y="2109"/>
                  </a:lnTo>
                  <a:lnTo>
                    <a:pt x="805" y="2140"/>
                  </a:lnTo>
                  <a:lnTo>
                    <a:pt x="785" y="2168"/>
                  </a:lnTo>
                  <a:lnTo>
                    <a:pt x="760" y="2191"/>
                  </a:lnTo>
                  <a:lnTo>
                    <a:pt x="731" y="2211"/>
                  </a:lnTo>
                  <a:lnTo>
                    <a:pt x="700" y="2226"/>
                  </a:lnTo>
                  <a:lnTo>
                    <a:pt x="666" y="2235"/>
                  </a:lnTo>
                  <a:lnTo>
                    <a:pt x="630" y="2239"/>
                  </a:lnTo>
                  <a:lnTo>
                    <a:pt x="593" y="2235"/>
                  </a:lnTo>
                  <a:lnTo>
                    <a:pt x="559" y="2226"/>
                  </a:lnTo>
                  <a:lnTo>
                    <a:pt x="528" y="2211"/>
                  </a:lnTo>
                  <a:lnTo>
                    <a:pt x="499" y="2191"/>
                  </a:lnTo>
                  <a:lnTo>
                    <a:pt x="474" y="2168"/>
                  </a:lnTo>
                  <a:lnTo>
                    <a:pt x="454" y="2140"/>
                  </a:lnTo>
                  <a:lnTo>
                    <a:pt x="440" y="2109"/>
                  </a:lnTo>
                  <a:lnTo>
                    <a:pt x="430" y="2076"/>
                  </a:lnTo>
                  <a:lnTo>
                    <a:pt x="427" y="2040"/>
                  </a:lnTo>
                  <a:lnTo>
                    <a:pt x="430" y="2005"/>
                  </a:lnTo>
                  <a:lnTo>
                    <a:pt x="440" y="1971"/>
                  </a:lnTo>
                  <a:lnTo>
                    <a:pt x="454" y="1940"/>
                  </a:lnTo>
                  <a:lnTo>
                    <a:pt x="474" y="1912"/>
                  </a:lnTo>
                  <a:lnTo>
                    <a:pt x="499" y="1889"/>
                  </a:lnTo>
                  <a:lnTo>
                    <a:pt x="528" y="1869"/>
                  </a:lnTo>
                  <a:lnTo>
                    <a:pt x="559" y="1854"/>
                  </a:lnTo>
                  <a:lnTo>
                    <a:pt x="593" y="1845"/>
                  </a:lnTo>
                  <a:lnTo>
                    <a:pt x="630" y="1842"/>
                  </a:lnTo>
                  <a:close/>
                  <a:moveTo>
                    <a:pt x="1203" y="1446"/>
                  </a:moveTo>
                  <a:lnTo>
                    <a:pt x="1248" y="1450"/>
                  </a:lnTo>
                  <a:lnTo>
                    <a:pt x="1289" y="1459"/>
                  </a:lnTo>
                  <a:lnTo>
                    <a:pt x="1329" y="1474"/>
                  </a:lnTo>
                  <a:lnTo>
                    <a:pt x="1366" y="1493"/>
                  </a:lnTo>
                  <a:lnTo>
                    <a:pt x="1400" y="1519"/>
                  </a:lnTo>
                  <a:lnTo>
                    <a:pt x="1429" y="1547"/>
                  </a:lnTo>
                  <a:lnTo>
                    <a:pt x="1454" y="1580"/>
                  </a:lnTo>
                  <a:lnTo>
                    <a:pt x="1475" y="1616"/>
                  </a:lnTo>
                  <a:lnTo>
                    <a:pt x="1490" y="1655"/>
                  </a:lnTo>
                  <a:lnTo>
                    <a:pt x="1499" y="1696"/>
                  </a:lnTo>
                  <a:lnTo>
                    <a:pt x="1502" y="1739"/>
                  </a:lnTo>
                  <a:lnTo>
                    <a:pt x="1499" y="1782"/>
                  </a:lnTo>
                  <a:lnTo>
                    <a:pt x="1490" y="1823"/>
                  </a:lnTo>
                  <a:lnTo>
                    <a:pt x="1475" y="1862"/>
                  </a:lnTo>
                  <a:lnTo>
                    <a:pt x="1454" y="1898"/>
                  </a:lnTo>
                  <a:lnTo>
                    <a:pt x="1429" y="1931"/>
                  </a:lnTo>
                  <a:lnTo>
                    <a:pt x="1400" y="1960"/>
                  </a:lnTo>
                  <a:lnTo>
                    <a:pt x="1366" y="1985"/>
                  </a:lnTo>
                  <a:lnTo>
                    <a:pt x="1329" y="2005"/>
                  </a:lnTo>
                  <a:lnTo>
                    <a:pt x="1289" y="2020"/>
                  </a:lnTo>
                  <a:lnTo>
                    <a:pt x="1248" y="2029"/>
                  </a:lnTo>
                  <a:lnTo>
                    <a:pt x="1203" y="2032"/>
                  </a:lnTo>
                  <a:lnTo>
                    <a:pt x="1158" y="2029"/>
                  </a:lnTo>
                  <a:lnTo>
                    <a:pt x="1116" y="2020"/>
                  </a:lnTo>
                  <a:lnTo>
                    <a:pt x="1076" y="2005"/>
                  </a:lnTo>
                  <a:lnTo>
                    <a:pt x="1040" y="1985"/>
                  </a:lnTo>
                  <a:lnTo>
                    <a:pt x="1006" y="1960"/>
                  </a:lnTo>
                  <a:lnTo>
                    <a:pt x="977" y="1931"/>
                  </a:lnTo>
                  <a:lnTo>
                    <a:pt x="952" y="1898"/>
                  </a:lnTo>
                  <a:lnTo>
                    <a:pt x="932" y="1862"/>
                  </a:lnTo>
                  <a:lnTo>
                    <a:pt x="916" y="1823"/>
                  </a:lnTo>
                  <a:lnTo>
                    <a:pt x="907" y="1782"/>
                  </a:lnTo>
                  <a:lnTo>
                    <a:pt x="903" y="1739"/>
                  </a:lnTo>
                  <a:lnTo>
                    <a:pt x="907" y="1696"/>
                  </a:lnTo>
                  <a:lnTo>
                    <a:pt x="916" y="1655"/>
                  </a:lnTo>
                  <a:lnTo>
                    <a:pt x="932" y="1616"/>
                  </a:lnTo>
                  <a:lnTo>
                    <a:pt x="952" y="1580"/>
                  </a:lnTo>
                  <a:lnTo>
                    <a:pt x="977" y="1547"/>
                  </a:lnTo>
                  <a:lnTo>
                    <a:pt x="1006" y="1519"/>
                  </a:lnTo>
                  <a:lnTo>
                    <a:pt x="1040" y="1493"/>
                  </a:lnTo>
                  <a:lnTo>
                    <a:pt x="1076" y="1474"/>
                  </a:lnTo>
                  <a:lnTo>
                    <a:pt x="1116" y="1459"/>
                  </a:lnTo>
                  <a:lnTo>
                    <a:pt x="1158" y="1450"/>
                  </a:lnTo>
                  <a:lnTo>
                    <a:pt x="1203" y="1446"/>
                  </a:lnTo>
                  <a:close/>
                  <a:moveTo>
                    <a:pt x="1484" y="120"/>
                  </a:moveTo>
                  <a:lnTo>
                    <a:pt x="1448" y="123"/>
                  </a:lnTo>
                  <a:lnTo>
                    <a:pt x="1414" y="131"/>
                  </a:lnTo>
                  <a:lnTo>
                    <a:pt x="1383" y="144"/>
                  </a:lnTo>
                  <a:lnTo>
                    <a:pt x="1355" y="161"/>
                  </a:lnTo>
                  <a:lnTo>
                    <a:pt x="1328" y="183"/>
                  </a:lnTo>
                  <a:lnTo>
                    <a:pt x="1306" y="208"/>
                  </a:lnTo>
                  <a:lnTo>
                    <a:pt x="1288" y="236"/>
                  </a:lnTo>
                  <a:lnTo>
                    <a:pt x="1275" y="267"/>
                  </a:lnTo>
                  <a:lnTo>
                    <a:pt x="1266" y="299"/>
                  </a:lnTo>
                  <a:lnTo>
                    <a:pt x="1264" y="334"/>
                  </a:lnTo>
                  <a:lnTo>
                    <a:pt x="1264" y="882"/>
                  </a:lnTo>
                  <a:lnTo>
                    <a:pt x="1266" y="917"/>
                  </a:lnTo>
                  <a:lnTo>
                    <a:pt x="1275" y="950"/>
                  </a:lnTo>
                  <a:lnTo>
                    <a:pt x="1288" y="980"/>
                  </a:lnTo>
                  <a:lnTo>
                    <a:pt x="1306" y="1009"/>
                  </a:lnTo>
                  <a:lnTo>
                    <a:pt x="1328" y="1034"/>
                  </a:lnTo>
                  <a:lnTo>
                    <a:pt x="1355" y="1055"/>
                  </a:lnTo>
                  <a:lnTo>
                    <a:pt x="1383" y="1073"/>
                  </a:lnTo>
                  <a:lnTo>
                    <a:pt x="1414" y="1086"/>
                  </a:lnTo>
                  <a:lnTo>
                    <a:pt x="1448" y="1094"/>
                  </a:lnTo>
                  <a:lnTo>
                    <a:pt x="1484" y="1097"/>
                  </a:lnTo>
                  <a:lnTo>
                    <a:pt x="1728" y="1097"/>
                  </a:lnTo>
                  <a:lnTo>
                    <a:pt x="1728" y="1365"/>
                  </a:lnTo>
                  <a:lnTo>
                    <a:pt x="2002" y="1097"/>
                  </a:lnTo>
                  <a:lnTo>
                    <a:pt x="2668" y="1097"/>
                  </a:lnTo>
                  <a:lnTo>
                    <a:pt x="2704" y="1094"/>
                  </a:lnTo>
                  <a:lnTo>
                    <a:pt x="2737" y="1086"/>
                  </a:lnTo>
                  <a:lnTo>
                    <a:pt x="2769" y="1073"/>
                  </a:lnTo>
                  <a:lnTo>
                    <a:pt x="2797" y="1055"/>
                  </a:lnTo>
                  <a:lnTo>
                    <a:pt x="2822" y="1034"/>
                  </a:lnTo>
                  <a:lnTo>
                    <a:pt x="2844" y="1009"/>
                  </a:lnTo>
                  <a:lnTo>
                    <a:pt x="2862" y="980"/>
                  </a:lnTo>
                  <a:lnTo>
                    <a:pt x="2876" y="950"/>
                  </a:lnTo>
                  <a:lnTo>
                    <a:pt x="2884" y="917"/>
                  </a:lnTo>
                  <a:lnTo>
                    <a:pt x="2888" y="882"/>
                  </a:lnTo>
                  <a:lnTo>
                    <a:pt x="2888" y="334"/>
                  </a:lnTo>
                  <a:lnTo>
                    <a:pt x="2884" y="299"/>
                  </a:lnTo>
                  <a:lnTo>
                    <a:pt x="2876" y="267"/>
                  </a:lnTo>
                  <a:lnTo>
                    <a:pt x="2862" y="236"/>
                  </a:lnTo>
                  <a:lnTo>
                    <a:pt x="2844" y="208"/>
                  </a:lnTo>
                  <a:lnTo>
                    <a:pt x="2822" y="183"/>
                  </a:lnTo>
                  <a:lnTo>
                    <a:pt x="2797" y="161"/>
                  </a:lnTo>
                  <a:lnTo>
                    <a:pt x="2769" y="144"/>
                  </a:lnTo>
                  <a:lnTo>
                    <a:pt x="2737" y="131"/>
                  </a:lnTo>
                  <a:lnTo>
                    <a:pt x="2704" y="123"/>
                  </a:lnTo>
                  <a:lnTo>
                    <a:pt x="2668" y="120"/>
                  </a:lnTo>
                  <a:lnTo>
                    <a:pt x="1484" y="120"/>
                  </a:lnTo>
                  <a:close/>
                  <a:moveTo>
                    <a:pt x="1484" y="0"/>
                  </a:moveTo>
                  <a:lnTo>
                    <a:pt x="2668" y="0"/>
                  </a:lnTo>
                  <a:lnTo>
                    <a:pt x="2714" y="3"/>
                  </a:lnTo>
                  <a:lnTo>
                    <a:pt x="2759" y="12"/>
                  </a:lnTo>
                  <a:lnTo>
                    <a:pt x="2801" y="27"/>
                  </a:lnTo>
                  <a:lnTo>
                    <a:pt x="2840" y="46"/>
                  </a:lnTo>
                  <a:lnTo>
                    <a:pt x="2877" y="70"/>
                  </a:lnTo>
                  <a:lnTo>
                    <a:pt x="2910" y="97"/>
                  </a:lnTo>
                  <a:lnTo>
                    <a:pt x="2939" y="130"/>
                  </a:lnTo>
                  <a:lnTo>
                    <a:pt x="2963" y="165"/>
                  </a:lnTo>
                  <a:lnTo>
                    <a:pt x="2983" y="204"/>
                  </a:lnTo>
                  <a:lnTo>
                    <a:pt x="2998" y="245"/>
                  </a:lnTo>
                  <a:lnTo>
                    <a:pt x="3007" y="288"/>
                  </a:lnTo>
                  <a:lnTo>
                    <a:pt x="3010" y="334"/>
                  </a:lnTo>
                  <a:lnTo>
                    <a:pt x="3010" y="882"/>
                  </a:lnTo>
                  <a:lnTo>
                    <a:pt x="3007" y="928"/>
                  </a:lnTo>
                  <a:lnTo>
                    <a:pt x="2998" y="971"/>
                  </a:lnTo>
                  <a:lnTo>
                    <a:pt x="2983" y="1012"/>
                  </a:lnTo>
                  <a:lnTo>
                    <a:pt x="2963" y="1051"/>
                  </a:lnTo>
                  <a:lnTo>
                    <a:pt x="2939" y="1086"/>
                  </a:lnTo>
                  <a:lnTo>
                    <a:pt x="2910" y="1118"/>
                  </a:lnTo>
                  <a:lnTo>
                    <a:pt x="2877" y="1146"/>
                  </a:lnTo>
                  <a:lnTo>
                    <a:pt x="2840" y="1170"/>
                  </a:lnTo>
                  <a:lnTo>
                    <a:pt x="2801" y="1190"/>
                  </a:lnTo>
                  <a:lnTo>
                    <a:pt x="2759" y="1204"/>
                  </a:lnTo>
                  <a:lnTo>
                    <a:pt x="2714" y="1213"/>
                  </a:lnTo>
                  <a:lnTo>
                    <a:pt x="2668" y="1216"/>
                  </a:lnTo>
                  <a:lnTo>
                    <a:pt x="2053" y="1216"/>
                  </a:lnTo>
                  <a:lnTo>
                    <a:pt x="1604" y="1654"/>
                  </a:lnTo>
                  <a:lnTo>
                    <a:pt x="1604" y="1216"/>
                  </a:lnTo>
                  <a:lnTo>
                    <a:pt x="1484" y="1216"/>
                  </a:lnTo>
                  <a:lnTo>
                    <a:pt x="1437" y="1213"/>
                  </a:lnTo>
                  <a:lnTo>
                    <a:pt x="1393" y="1204"/>
                  </a:lnTo>
                  <a:lnTo>
                    <a:pt x="1351" y="1190"/>
                  </a:lnTo>
                  <a:lnTo>
                    <a:pt x="1312" y="1170"/>
                  </a:lnTo>
                  <a:lnTo>
                    <a:pt x="1275" y="1146"/>
                  </a:lnTo>
                  <a:lnTo>
                    <a:pt x="1242" y="1118"/>
                  </a:lnTo>
                  <a:lnTo>
                    <a:pt x="1214" y="1086"/>
                  </a:lnTo>
                  <a:lnTo>
                    <a:pt x="1189" y="1051"/>
                  </a:lnTo>
                  <a:lnTo>
                    <a:pt x="1169" y="1012"/>
                  </a:lnTo>
                  <a:lnTo>
                    <a:pt x="1154" y="971"/>
                  </a:lnTo>
                  <a:lnTo>
                    <a:pt x="1146" y="928"/>
                  </a:lnTo>
                  <a:lnTo>
                    <a:pt x="1143" y="882"/>
                  </a:lnTo>
                  <a:lnTo>
                    <a:pt x="1143" y="334"/>
                  </a:lnTo>
                  <a:lnTo>
                    <a:pt x="1145" y="288"/>
                  </a:lnTo>
                  <a:lnTo>
                    <a:pt x="1154" y="245"/>
                  </a:lnTo>
                  <a:lnTo>
                    <a:pt x="1169" y="204"/>
                  </a:lnTo>
                  <a:lnTo>
                    <a:pt x="1189" y="165"/>
                  </a:lnTo>
                  <a:lnTo>
                    <a:pt x="1213" y="130"/>
                  </a:lnTo>
                  <a:lnTo>
                    <a:pt x="1242" y="97"/>
                  </a:lnTo>
                  <a:lnTo>
                    <a:pt x="1275" y="70"/>
                  </a:lnTo>
                  <a:lnTo>
                    <a:pt x="1312" y="46"/>
                  </a:lnTo>
                  <a:lnTo>
                    <a:pt x="1350" y="27"/>
                  </a:lnTo>
                  <a:lnTo>
                    <a:pt x="1393" y="12"/>
                  </a:lnTo>
                  <a:lnTo>
                    <a:pt x="1437" y="3"/>
                  </a:lnTo>
                  <a:lnTo>
                    <a:pt x="1484" y="0"/>
                  </a:ln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6" name="Freeform 107">
              <a:extLst>
                <a:ext uri="{FF2B5EF4-FFF2-40B4-BE49-F238E27FC236}">
                  <a16:creationId xmlns:a16="http://schemas.microsoft.com/office/drawing/2014/main" id="{C19B20F3-EE5D-C604-A80A-86832C752651}"/>
                </a:ext>
              </a:extLst>
            </p:cNvPr>
            <p:cNvSpPr>
              <a:spLocks noEditPoints="1"/>
            </p:cNvSpPr>
            <p:nvPr/>
          </p:nvSpPr>
          <p:spPr bwMode="auto">
            <a:xfrm>
              <a:off x="7221451" y="3557363"/>
              <a:ext cx="383181" cy="370753"/>
            </a:xfrm>
            <a:custGeom>
              <a:avLst/>
              <a:gdLst>
                <a:gd name="T0" fmla="*/ 1767 w 3666"/>
                <a:gd name="T1" fmla="*/ 3297 h 3543"/>
                <a:gd name="T2" fmla="*/ 1920 w 3666"/>
                <a:gd name="T3" fmla="*/ 3417 h 3543"/>
                <a:gd name="T4" fmla="*/ 2002 w 3666"/>
                <a:gd name="T5" fmla="*/ 3242 h 3543"/>
                <a:gd name="T6" fmla="*/ 547 w 3666"/>
                <a:gd name="T7" fmla="*/ 3185 h 3543"/>
                <a:gd name="T8" fmla="*/ 504 w 3666"/>
                <a:gd name="T9" fmla="*/ 3374 h 3543"/>
                <a:gd name="T10" fmla="*/ 697 w 3666"/>
                <a:gd name="T11" fmla="*/ 3374 h 3543"/>
                <a:gd name="T12" fmla="*/ 655 w 3666"/>
                <a:gd name="T13" fmla="*/ 3185 h 3543"/>
                <a:gd name="T14" fmla="*/ 2065 w 3666"/>
                <a:gd name="T15" fmla="*/ 3122 h 3543"/>
                <a:gd name="T16" fmla="*/ 2110 w 3666"/>
                <a:gd name="T17" fmla="*/ 3410 h 3543"/>
                <a:gd name="T18" fmla="*/ 1851 w 3666"/>
                <a:gd name="T19" fmla="*/ 3540 h 3543"/>
                <a:gd name="T20" fmla="*/ 1647 w 3666"/>
                <a:gd name="T21" fmla="*/ 3337 h 3543"/>
                <a:gd name="T22" fmla="*/ 1777 w 3666"/>
                <a:gd name="T23" fmla="*/ 3077 h 3543"/>
                <a:gd name="T24" fmla="*/ 747 w 3666"/>
                <a:gd name="T25" fmla="*/ 3097 h 3543"/>
                <a:gd name="T26" fmla="*/ 834 w 3666"/>
                <a:gd name="T27" fmla="*/ 3374 h 3543"/>
                <a:gd name="T28" fmla="*/ 601 w 3666"/>
                <a:gd name="T29" fmla="*/ 3543 h 3543"/>
                <a:gd name="T30" fmla="*/ 367 w 3666"/>
                <a:gd name="T31" fmla="*/ 3374 h 3543"/>
                <a:gd name="T32" fmla="*/ 455 w 3666"/>
                <a:gd name="T33" fmla="*/ 3097 h 3543"/>
                <a:gd name="T34" fmla="*/ 2456 w 3666"/>
                <a:gd name="T35" fmla="*/ 3157 h 3543"/>
                <a:gd name="T36" fmla="*/ 2205 w 3666"/>
                <a:gd name="T37" fmla="*/ 3208 h 3543"/>
                <a:gd name="T38" fmla="*/ 1977 w 3666"/>
                <a:gd name="T39" fmla="*/ 2982 h 3543"/>
                <a:gd name="T40" fmla="*/ 1662 w 3666"/>
                <a:gd name="T41" fmla="*/ 3065 h 3543"/>
                <a:gd name="T42" fmla="*/ 900 w 3666"/>
                <a:gd name="T43" fmla="*/ 3167 h 3543"/>
                <a:gd name="T44" fmla="*/ 644 w 3666"/>
                <a:gd name="T45" fmla="*/ 2973 h 3543"/>
                <a:gd name="T46" fmla="*/ 344 w 3666"/>
                <a:gd name="T47" fmla="*/ 3096 h 3543"/>
                <a:gd name="T48" fmla="*/ 44 w 3666"/>
                <a:gd name="T49" fmla="*/ 3223 h 3543"/>
                <a:gd name="T50" fmla="*/ 1741 w 3666"/>
                <a:gd name="T51" fmla="*/ 2240 h 3543"/>
                <a:gd name="T52" fmla="*/ 2225 w 3666"/>
                <a:gd name="T53" fmla="*/ 2609 h 3543"/>
                <a:gd name="T54" fmla="*/ 1757 w 3666"/>
                <a:gd name="T55" fmla="*/ 2230 h 3543"/>
                <a:gd name="T56" fmla="*/ 1595 w 3666"/>
                <a:gd name="T57" fmla="*/ 1977 h 3543"/>
                <a:gd name="T58" fmla="*/ 1945 w 3666"/>
                <a:gd name="T59" fmla="*/ 2139 h 3543"/>
                <a:gd name="T60" fmla="*/ 0 w 3666"/>
                <a:gd name="T61" fmla="*/ 2802 h 3543"/>
                <a:gd name="T62" fmla="*/ 119 w 3666"/>
                <a:gd name="T63" fmla="*/ 1886 h 3543"/>
                <a:gd name="T64" fmla="*/ 2049 w 3666"/>
                <a:gd name="T65" fmla="*/ 1519 h 3543"/>
                <a:gd name="T66" fmla="*/ 2171 w 3666"/>
                <a:gd name="T67" fmla="*/ 1616 h 3543"/>
                <a:gd name="T68" fmla="*/ 2237 w 3666"/>
                <a:gd name="T69" fmla="*/ 1475 h 3543"/>
                <a:gd name="T70" fmla="*/ 2405 w 3666"/>
                <a:gd name="T71" fmla="*/ 410 h 3543"/>
                <a:gd name="T72" fmla="*/ 2340 w 3666"/>
                <a:gd name="T73" fmla="*/ 1459 h 3543"/>
                <a:gd name="T74" fmla="*/ 2855 w 3666"/>
                <a:gd name="T75" fmla="*/ 1977 h 3543"/>
                <a:gd name="T76" fmla="*/ 2207 w 3666"/>
                <a:gd name="T77" fmla="*/ 1710 h 3543"/>
                <a:gd name="T78" fmla="*/ 1974 w 3666"/>
                <a:gd name="T79" fmla="*/ 1620 h 3543"/>
                <a:gd name="T80" fmla="*/ 2007 w 3666"/>
                <a:gd name="T81" fmla="*/ 1376 h 3543"/>
                <a:gd name="T82" fmla="*/ 2386 w 3666"/>
                <a:gd name="T83" fmla="*/ 408 h 3543"/>
                <a:gd name="T84" fmla="*/ 2827 w 3666"/>
                <a:gd name="T85" fmla="*/ 160 h 3543"/>
                <a:gd name="T86" fmla="*/ 3406 w 3666"/>
                <a:gd name="T87" fmla="*/ 670 h 3543"/>
                <a:gd name="T88" fmla="*/ 3663 w 3666"/>
                <a:gd name="T89" fmla="*/ 1414 h 3543"/>
                <a:gd name="T90" fmla="*/ 3515 w 3666"/>
                <a:gd name="T91" fmla="*/ 2179 h 3543"/>
                <a:gd name="T92" fmla="*/ 3035 w 3666"/>
                <a:gd name="T93" fmla="*/ 2751 h 3543"/>
                <a:gd name="T94" fmla="*/ 2773 w 3666"/>
                <a:gd name="T95" fmla="*/ 2676 h 3543"/>
                <a:gd name="T96" fmla="*/ 3272 w 3666"/>
                <a:gd name="T97" fmla="*/ 2201 h 3543"/>
                <a:gd name="T98" fmla="*/ 3462 w 3666"/>
                <a:gd name="T99" fmla="*/ 1519 h 3543"/>
                <a:gd name="T100" fmla="*/ 3267 w 3666"/>
                <a:gd name="T101" fmla="*/ 830 h 3543"/>
                <a:gd name="T102" fmla="*/ 2759 w 3666"/>
                <a:gd name="T103" fmla="*/ 354 h 3543"/>
                <a:gd name="T104" fmla="*/ 2055 w 3666"/>
                <a:gd name="T105" fmla="*/ 206 h 3543"/>
                <a:gd name="T106" fmla="*/ 1388 w 3666"/>
                <a:gd name="T107" fmla="*/ 447 h 3543"/>
                <a:gd name="T108" fmla="*/ 946 w 3666"/>
                <a:gd name="T109" fmla="*/ 987 h 3543"/>
                <a:gd name="T110" fmla="*/ 843 w 3666"/>
                <a:gd name="T111" fmla="*/ 1662 h 3543"/>
                <a:gd name="T112" fmla="*/ 662 w 3666"/>
                <a:gd name="T113" fmla="*/ 1213 h 3543"/>
                <a:gd name="T114" fmla="*/ 1009 w 3666"/>
                <a:gd name="T115" fmla="*/ 516 h 3543"/>
                <a:gd name="T116" fmla="*/ 1651 w 3666"/>
                <a:gd name="T117" fmla="*/ 83 h 35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6" h="3543">
                  <a:moveTo>
                    <a:pt x="1891" y="3173"/>
                  </a:moveTo>
                  <a:lnTo>
                    <a:pt x="1863" y="3176"/>
                  </a:lnTo>
                  <a:lnTo>
                    <a:pt x="1836" y="3185"/>
                  </a:lnTo>
                  <a:lnTo>
                    <a:pt x="1814" y="3200"/>
                  </a:lnTo>
                  <a:lnTo>
                    <a:pt x="1795" y="3220"/>
                  </a:lnTo>
                  <a:lnTo>
                    <a:pt x="1781" y="3242"/>
                  </a:lnTo>
                  <a:lnTo>
                    <a:pt x="1771" y="3269"/>
                  </a:lnTo>
                  <a:lnTo>
                    <a:pt x="1767" y="3297"/>
                  </a:lnTo>
                  <a:lnTo>
                    <a:pt x="1771" y="3325"/>
                  </a:lnTo>
                  <a:lnTo>
                    <a:pt x="1781" y="3351"/>
                  </a:lnTo>
                  <a:lnTo>
                    <a:pt x="1795" y="3374"/>
                  </a:lnTo>
                  <a:lnTo>
                    <a:pt x="1814" y="3393"/>
                  </a:lnTo>
                  <a:lnTo>
                    <a:pt x="1836" y="3408"/>
                  </a:lnTo>
                  <a:lnTo>
                    <a:pt x="1863" y="3417"/>
                  </a:lnTo>
                  <a:lnTo>
                    <a:pt x="1891" y="3420"/>
                  </a:lnTo>
                  <a:lnTo>
                    <a:pt x="1920" y="3417"/>
                  </a:lnTo>
                  <a:lnTo>
                    <a:pt x="1945" y="3408"/>
                  </a:lnTo>
                  <a:lnTo>
                    <a:pt x="1969" y="3393"/>
                  </a:lnTo>
                  <a:lnTo>
                    <a:pt x="1987" y="3374"/>
                  </a:lnTo>
                  <a:lnTo>
                    <a:pt x="2002" y="3351"/>
                  </a:lnTo>
                  <a:lnTo>
                    <a:pt x="2011" y="3325"/>
                  </a:lnTo>
                  <a:lnTo>
                    <a:pt x="2014" y="3297"/>
                  </a:lnTo>
                  <a:lnTo>
                    <a:pt x="2011" y="3269"/>
                  </a:lnTo>
                  <a:lnTo>
                    <a:pt x="2002" y="3242"/>
                  </a:lnTo>
                  <a:lnTo>
                    <a:pt x="1987" y="3220"/>
                  </a:lnTo>
                  <a:lnTo>
                    <a:pt x="1969" y="3200"/>
                  </a:lnTo>
                  <a:lnTo>
                    <a:pt x="1945" y="3185"/>
                  </a:lnTo>
                  <a:lnTo>
                    <a:pt x="1920" y="3176"/>
                  </a:lnTo>
                  <a:lnTo>
                    <a:pt x="1891" y="3173"/>
                  </a:lnTo>
                  <a:close/>
                  <a:moveTo>
                    <a:pt x="601" y="3173"/>
                  </a:moveTo>
                  <a:lnTo>
                    <a:pt x="572" y="3176"/>
                  </a:lnTo>
                  <a:lnTo>
                    <a:pt x="547" y="3185"/>
                  </a:lnTo>
                  <a:lnTo>
                    <a:pt x="523" y="3200"/>
                  </a:lnTo>
                  <a:lnTo>
                    <a:pt x="504" y="3220"/>
                  </a:lnTo>
                  <a:lnTo>
                    <a:pt x="490" y="3242"/>
                  </a:lnTo>
                  <a:lnTo>
                    <a:pt x="481" y="3269"/>
                  </a:lnTo>
                  <a:lnTo>
                    <a:pt x="478" y="3297"/>
                  </a:lnTo>
                  <a:lnTo>
                    <a:pt x="481" y="3325"/>
                  </a:lnTo>
                  <a:lnTo>
                    <a:pt x="490" y="3351"/>
                  </a:lnTo>
                  <a:lnTo>
                    <a:pt x="504" y="3374"/>
                  </a:lnTo>
                  <a:lnTo>
                    <a:pt x="523" y="3393"/>
                  </a:lnTo>
                  <a:lnTo>
                    <a:pt x="547" y="3408"/>
                  </a:lnTo>
                  <a:lnTo>
                    <a:pt x="572" y="3417"/>
                  </a:lnTo>
                  <a:lnTo>
                    <a:pt x="601" y="3420"/>
                  </a:lnTo>
                  <a:lnTo>
                    <a:pt x="629" y="3417"/>
                  </a:lnTo>
                  <a:lnTo>
                    <a:pt x="655" y="3408"/>
                  </a:lnTo>
                  <a:lnTo>
                    <a:pt x="678" y="3393"/>
                  </a:lnTo>
                  <a:lnTo>
                    <a:pt x="697" y="3374"/>
                  </a:lnTo>
                  <a:lnTo>
                    <a:pt x="712" y="3351"/>
                  </a:lnTo>
                  <a:lnTo>
                    <a:pt x="721" y="3325"/>
                  </a:lnTo>
                  <a:lnTo>
                    <a:pt x="724" y="3297"/>
                  </a:lnTo>
                  <a:lnTo>
                    <a:pt x="721" y="3269"/>
                  </a:lnTo>
                  <a:lnTo>
                    <a:pt x="712" y="3242"/>
                  </a:lnTo>
                  <a:lnTo>
                    <a:pt x="697" y="3220"/>
                  </a:lnTo>
                  <a:lnTo>
                    <a:pt x="678" y="3200"/>
                  </a:lnTo>
                  <a:lnTo>
                    <a:pt x="655" y="3185"/>
                  </a:lnTo>
                  <a:lnTo>
                    <a:pt x="629" y="3176"/>
                  </a:lnTo>
                  <a:lnTo>
                    <a:pt x="601" y="3173"/>
                  </a:lnTo>
                  <a:close/>
                  <a:moveTo>
                    <a:pt x="1891" y="3050"/>
                  </a:moveTo>
                  <a:lnTo>
                    <a:pt x="1931" y="3053"/>
                  </a:lnTo>
                  <a:lnTo>
                    <a:pt x="1969" y="3063"/>
                  </a:lnTo>
                  <a:lnTo>
                    <a:pt x="2004" y="3077"/>
                  </a:lnTo>
                  <a:lnTo>
                    <a:pt x="2036" y="3097"/>
                  </a:lnTo>
                  <a:lnTo>
                    <a:pt x="2065" y="3122"/>
                  </a:lnTo>
                  <a:lnTo>
                    <a:pt x="2090" y="3151"/>
                  </a:lnTo>
                  <a:lnTo>
                    <a:pt x="2110" y="3183"/>
                  </a:lnTo>
                  <a:lnTo>
                    <a:pt x="2125" y="3219"/>
                  </a:lnTo>
                  <a:lnTo>
                    <a:pt x="2134" y="3256"/>
                  </a:lnTo>
                  <a:lnTo>
                    <a:pt x="2137" y="3297"/>
                  </a:lnTo>
                  <a:lnTo>
                    <a:pt x="2134" y="3337"/>
                  </a:lnTo>
                  <a:lnTo>
                    <a:pt x="2125" y="3374"/>
                  </a:lnTo>
                  <a:lnTo>
                    <a:pt x="2110" y="3410"/>
                  </a:lnTo>
                  <a:lnTo>
                    <a:pt x="2090" y="3442"/>
                  </a:lnTo>
                  <a:lnTo>
                    <a:pt x="2065" y="3471"/>
                  </a:lnTo>
                  <a:lnTo>
                    <a:pt x="2036" y="3496"/>
                  </a:lnTo>
                  <a:lnTo>
                    <a:pt x="2004" y="3516"/>
                  </a:lnTo>
                  <a:lnTo>
                    <a:pt x="1969" y="3531"/>
                  </a:lnTo>
                  <a:lnTo>
                    <a:pt x="1931" y="3540"/>
                  </a:lnTo>
                  <a:lnTo>
                    <a:pt x="1891" y="3543"/>
                  </a:lnTo>
                  <a:lnTo>
                    <a:pt x="1851" y="3540"/>
                  </a:lnTo>
                  <a:lnTo>
                    <a:pt x="1813" y="3531"/>
                  </a:lnTo>
                  <a:lnTo>
                    <a:pt x="1777" y="3516"/>
                  </a:lnTo>
                  <a:lnTo>
                    <a:pt x="1745" y="3496"/>
                  </a:lnTo>
                  <a:lnTo>
                    <a:pt x="1716" y="3471"/>
                  </a:lnTo>
                  <a:lnTo>
                    <a:pt x="1692" y="3442"/>
                  </a:lnTo>
                  <a:lnTo>
                    <a:pt x="1672" y="3410"/>
                  </a:lnTo>
                  <a:lnTo>
                    <a:pt x="1656" y="3374"/>
                  </a:lnTo>
                  <a:lnTo>
                    <a:pt x="1647" y="3337"/>
                  </a:lnTo>
                  <a:lnTo>
                    <a:pt x="1644" y="3297"/>
                  </a:lnTo>
                  <a:lnTo>
                    <a:pt x="1647" y="3256"/>
                  </a:lnTo>
                  <a:lnTo>
                    <a:pt x="1656" y="3219"/>
                  </a:lnTo>
                  <a:lnTo>
                    <a:pt x="1672" y="3183"/>
                  </a:lnTo>
                  <a:lnTo>
                    <a:pt x="1692" y="3151"/>
                  </a:lnTo>
                  <a:lnTo>
                    <a:pt x="1716" y="3122"/>
                  </a:lnTo>
                  <a:lnTo>
                    <a:pt x="1745" y="3097"/>
                  </a:lnTo>
                  <a:lnTo>
                    <a:pt x="1777" y="3077"/>
                  </a:lnTo>
                  <a:lnTo>
                    <a:pt x="1813" y="3063"/>
                  </a:lnTo>
                  <a:lnTo>
                    <a:pt x="1851" y="3053"/>
                  </a:lnTo>
                  <a:lnTo>
                    <a:pt x="1891" y="3050"/>
                  </a:lnTo>
                  <a:close/>
                  <a:moveTo>
                    <a:pt x="601" y="3050"/>
                  </a:moveTo>
                  <a:lnTo>
                    <a:pt x="641" y="3053"/>
                  </a:lnTo>
                  <a:lnTo>
                    <a:pt x="679" y="3063"/>
                  </a:lnTo>
                  <a:lnTo>
                    <a:pt x="714" y="3077"/>
                  </a:lnTo>
                  <a:lnTo>
                    <a:pt x="747" y="3097"/>
                  </a:lnTo>
                  <a:lnTo>
                    <a:pt x="775" y="3122"/>
                  </a:lnTo>
                  <a:lnTo>
                    <a:pt x="800" y="3151"/>
                  </a:lnTo>
                  <a:lnTo>
                    <a:pt x="820" y="3183"/>
                  </a:lnTo>
                  <a:lnTo>
                    <a:pt x="834" y="3219"/>
                  </a:lnTo>
                  <a:lnTo>
                    <a:pt x="844" y="3256"/>
                  </a:lnTo>
                  <a:lnTo>
                    <a:pt x="848" y="3297"/>
                  </a:lnTo>
                  <a:lnTo>
                    <a:pt x="844" y="3337"/>
                  </a:lnTo>
                  <a:lnTo>
                    <a:pt x="834" y="3374"/>
                  </a:lnTo>
                  <a:lnTo>
                    <a:pt x="820" y="3410"/>
                  </a:lnTo>
                  <a:lnTo>
                    <a:pt x="800" y="3442"/>
                  </a:lnTo>
                  <a:lnTo>
                    <a:pt x="775" y="3471"/>
                  </a:lnTo>
                  <a:lnTo>
                    <a:pt x="747" y="3496"/>
                  </a:lnTo>
                  <a:lnTo>
                    <a:pt x="714" y="3516"/>
                  </a:lnTo>
                  <a:lnTo>
                    <a:pt x="679" y="3531"/>
                  </a:lnTo>
                  <a:lnTo>
                    <a:pt x="641" y="3540"/>
                  </a:lnTo>
                  <a:lnTo>
                    <a:pt x="601" y="3543"/>
                  </a:lnTo>
                  <a:lnTo>
                    <a:pt x="561" y="3540"/>
                  </a:lnTo>
                  <a:lnTo>
                    <a:pt x="523" y="3531"/>
                  </a:lnTo>
                  <a:lnTo>
                    <a:pt x="488" y="3516"/>
                  </a:lnTo>
                  <a:lnTo>
                    <a:pt x="455" y="3496"/>
                  </a:lnTo>
                  <a:lnTo>
                    <a:pt x="427" y="3471"/>
                  </a:lnTo>
                  <a:lnTo>
                    <a:pt x="402" y="3442"/>
                  </a:lnTo>
                  <a:lnTo>
                    <a:pt x="381" y="3410"/>
                  </a:lnTo>
                  <a:lnTo>
                    <a:pt x="367" y="3374"/>
                  </a:lnTo>
                  <a:lnTo>
                    <a:pt x="358" y="3337"/>
                  </a:lnTo>
                  <a:lnTo>
                    <a:pt x="354" y="3297"/>
                  </a:lnTo>
                  <a:lnTo>
                    <a:pt x="358" y="3256"/>
                  </a:lnTo>
                  <a:lnTo>
                    <a:pt x="367" y="3219"/>
                  </a:lnTo>
                  <a:lnTo>
                    <a:pt x="381" y="3183"/>
                  </a:lnTo>
                  <a:lnTo>
                    <a:pt x="402" y="3151"/>
                  </a:lnTo>
                  <a:lnTo>
                    <a:pt x="427" y="3122"/>
                  </a:lnTo>
                  <a:lnTo>
                    <a:pt x="455" y="3097"/>
                  </a:lnTo>
                  <a:lnTo>
                    <a:pt x="488" y="3077"/>
                  </a:lnTo>
                  <a:lnTo>
                    <a:pt x="523" y="3063"/>
                  </a:lnTo>
                  <a:lnTo>
                    <a:pt x="561" y="3053"/>
                  </a:lnTo>
                  <a:lnTo>
                    <a:pt x="601" y="3050"/>
                  </a:lnTo>
                  <a:close/>
                  <a:moveTo>
                    <a:pt x="0" y="2867"/>
                  </a:moveTo>
                  <a:lnTo>
                    <a:pt x="2460" y="2867"/>
                  </a:lnTo>
                  <a:lnTo>
                    <a:pt x="2460" y="3131"/>
                  </a:lnTo>
                  <a:lnTo>
                    <a:pt x="2456" y="3157"/>
                  </a:lnTo>
                  <a:lnTo>
                    <a:pt x="2447" y="3183"/>
                  </a:lnTo>
                  <a:lnTo>
                    <a:pt x="2434" y="3205"/>
                  </a:lnTo>
                  <a:lnTo>
                    <a:pt x="2415" y="3223"/>
                  </a:lnTo>
                  <a:lnTo>
                    <a:pt x="2393" y="3238"/>
                  </a:lnTo>
                  <a:lnTo>
                    <a:pt x="2368" y="3246"/>
                  </a:lnTo>
                  <a:lnTo>
                    <a:pt x="2341" y="3250"/>
                  </a:lnTo>
                  <a:lnTo>
                    <a:pt x="2214" y="3250"/>
                  </a:lnTo>
                  <a:lnTo>
                    <a:pt x="2205" y="3208"/>
                  </a:lnTo>
                  <a:lnTo>
                    <a:pt x="2191" y="3167"/>
                  </a:lnTo>
                  <a:lnTo>
                    <a:pt x="2172" y="3131"/>
                  </a:lnTo>
                  <a:lnTo>
                    <a:pt x="2148" y="3096"/>
                  </a:lnTo>
                  <a:lnTo>
                    <a:pt x="2121" y="3065"/>
                  </a:lnTo>
                  <a:lnTo>
                    <a:pt x="2090" y="3037"/>
                  </a:lnTo>
                  <a:lnTo>
                    <a:pt x="2054" y="3014"/>
                  </a:lnTo>
                  <a:lnTo>
                    <a:pt x="2017" y="2996"/>
                  </a:lnTo>
                  <a:lnTo>
                    <a:pt x="1977" y="2982"/>
                  </a:lnTo>
                  <a:lnTo>
                    <a:pt x="1935" y="2973"/>
                  </a:lnTo>
                  <a:lnTo>
                    <a:pt x="1891" y="2971"/>
                  </a:lnTo>
                  <a:lnTo>
                    <a:pt x="1847" y="2973"/>
                  </a:lnTo>
                  <a:lnTo>
                    <a:pt x="1805" y="2982"/>
                  </a:lnTo>
                  <a:lnTo>
                    <a:pt x="1765" y="2996"/>
                  </a:lnTo>
                  <a:lnTo>
                    <a:pt x="1727" y="3014"/>
                  </a:lnTo>
                  <a:lnTo>
                    <a:pt x="1693" y="3037"/>
                  </a:lnTo>
                  <a:lnTo>
                    <a:pt x="1662" y="3065"/>
                  </a:lnTo>
                  <a:lnTo>
                    <a:pt x="1634" y="3096"/>
                  </a:lnTo>
                  <a:lnTo>
                    <a:pt x="1611" y="3131"/>
                  </a:lnTo>
                  <a:lnTo>
                    <a:pt x="1592" y="3167"/>
                  </a:lnTo>
                  <a:lnTo>
                    <a:pt x="1577" y="3208"/>
                  </a:lnTo>
                  <a:lnTo>
                    <a:pt x="1569" y="3250"/>
                  </a:lnTo>
                  <a:lnTo>
                    <a:pt x="923" y="3250"/>
                  </a:lnTo>
                  <a:lnTo>
                    <a:pt x="914" y="3208"/>
                  </a:lnTo>
                  <a:lnTo>
                    <a:pt x="900" y="3167"/>
                  </a:lnTo>
                  <a:lnTo>
                    <a:pt x="881" y="3131"/>
                  </a:lnTo>
                  <a:lnTo>
                    <a:pt x="858" y="3096"/>
                  </a:lnTo>
                  <a:lnTo>
                    <a:pt x="830" y="3065"/>
                  </a:lnTo>
                  <a:lnTo>
                    <a:pt x="799" y="3037"/>
                  </a:lnTo>
                  <a:lnTo>
                    <a:pt x="764" y="3014"/>
                  </a:lnTo>
                  <a:lnTo>
                    <a:pt x="727" y="2996"/>
                  </a:lnTo>
                  <a:lnTo>
                    <a:pt x="687" y="2982"/>
                  </a:lnTo>
                  <a:lnTo>
                    <a:pt x="644" y="2973"/>
                  </a:lnTo>
                  <a:lnTo>
                    <a:pt x="601" y="2971"/>
                  </a:lnTo>
                  <a:lnTo>
                    <a:pt x="557" y="2973"/>
                  </a:lnTo>
                  <a:lnTo>
                    <a:pt x="514" y="2982"/>
                  </a:lnTo>
                  <a:lnTo>
                    <a:pt x="474" y="2996"/>
                  </a:lnTo>
                  <a:lnTo>
                    <a:pt x="438" y="3014"/>
                  </a:lnTo>
                  <a:lnTo>
                    <a:pt x="403" y="3037"/>
                  </a:lnTo>
                  <a:lnTo>
                    <a:pt x="371" y="3065"/>
                  </a:lnTo>
                  <a:lnTo>
                    <a:pt x="344" y="3096"/>
                  </a:lnTo>
                  <a:lnTo>
                    <a:pt x="320" y="3131"/>
                  </a:lnTo>
                  <a:lnTo>
                    <a:pt x="301" y="3167"/>
                  </a:lnTo>
                  <a:lnTo>
                    <a:pt x="288" y="3208"/>
                  </a:lnTo>
                  <a:lnTo>
                    <a:pt x="278" y="3250"/>
                  </a:lnTo>
                  <a:lnTo>
                    <a:pt x="119" y="3250"/>
                  </a:lnTo>
                  <a:lnTo>
                    <a:pt x="91" y="3246"/>
                  </a:lnTo>
                  <a:lnTo>
                    <a:pt x="67" y="3238"/>
                  </a:lnTo>
                  <a:lnTo>
                    <a:pt x="44" y="3223"/>
                  </a:lnTo>
                  <a:lnTo>
                    <a:pt x="27" y="3205"/>
                  </a:lnTo>
                  <a:lnTo>
                    <a:pt x="12" y="3183"/>
                  </a:lnTo>
                  <a:lnTo>
                    <a:pt x="3" y="3157"/>
                  </a:lnTo>
                  <a:lnTo>
                    <a:pt x="0" y="3131"/>
                  </a:lnTo>
                  <a:lnTo>
                    <a:pt x="0" y="2867"/>
                  </a:lnTo>
                  <a:close/>
                  <a:moveTo>
                    <a:pt x="1757" y="2230"/>
                  </a:moveTo>
                  <a:lnTo>
                    <a:pt x="1747" y="2233"/>
                  </a:lnTo>
                  <a:lnTo>
                    <a:pt x="1741" y="2240"/>
                  </a:lnTo>
                  <a:lnTo>
                    <a:pt x="1739" y="2249"/>
                  </a:lnTo>
                  <a:lnTo>
                    <a:pt x="1739" y="2598"/>
                  </a:lnTo>
                  <a:lnTo>
                    <a:pt x="1741" y="2608"/>
                  </a:lnTo>
                  <a:lnTo>
                    <a:pt x="1747" y="2615"/>
                  </a:lnTo>
                  <a:lnTo>
                    <a:pt x="1757" y="2617"/>
                  </a:lnTo>
                  <a:lnTo>
                    <a:pt x="2210" y="2617"/>
                  </a:lnTo>
                  <a:lnTo>
                    <a:pt x="2218" y="2615"/>
                  </a:lnTo>
                  <a:lnTo>
                    <a:pt x="2225" y="2609"/>
                  </a:lnTo>
                  <a:lnTo>
                    <a:pt x="2227" y="2601"/>
                  </a:lnTo>
                  <a:lnTo>
                    <a:pt x="2227" y="2592"/>
                  </a:lnTo>
                  <a:lnTo>
                    <a:pt x="2222" y="2586"/>
                  </a:lnTo>
                  <a:lnTo>
                    <a:pt x="1856" y="2235"/>
                  </a:lnTo>
                  <a:lnTo>
                    <a:pt x="1853" y="2233"/>
                  </a:lnTo>
                  <a:lnTo>
                    <a:pt x="1847" y="2231"/>
                  </a:lnTo>
                  <a:lnTo>
                    <a:pt x="1843" y="2230"/>
                  </a:lnTo>
                  <a:lnTo>
                    <a:pt x="1757" y="2230"/>
                  </a:lnTo>
                  <a:close/>
                  <a:moveTo>
                    <a:pt x="119" y="1886"/>
                  </a:moveTo>
                  <a:lnTo>
                    <a:pt x="1480" y="1886"/>
                  </a:lnTo>
                  <a:lnTo>
                    <a:pt x="1506" y="1888"/>
                  </a:lnTo>
                  <a:lnTo>
                    <a:pt x="1532" y="1897"/>
                  </a:lnTo>
                  <a:lnTo>
                    <a:pt x="1554" y="1912"/>
                  </a:lnTo>
                  <a:lnTo>
                    <a:pt x="1573" y="1931"/>
                  </a:lnTo>
                  <a:lnTo>
                    <a:pt x="1586" y="1952"/>
                  </a:lnTo>
                  <a:lnTo>
                    <a:pt x="1595" y="1977"/>
                  </a:lnTo>
                  <a:lnTo>
                    <a:pt x="1599" y="2005"/>
                  </a:lnTo>
                  <a:lnTo>
                    <a:pt x="1599" y="2093"/>
                  </a:lnTo>
                  <a:lnTo>
                    <a:pt x="1834" y="2093"/>
                  </a:lnTo>
                  <a:lnTo>
                    <a:pt x="1860" y="2095"/>
                  </a:lnTo>
                  <a:lnTo>
                    <a:pt x="1883" y="2101"/>
                  </a:lnTo>
                  <a:lnTo>
                    <a:pt x="1905" y="2110"/>
                  </a:lnTo>
                  <a:lnTo>
                    <a:pt x="1926" y="2123"/>
                  </a:lnTo>
                  <a:lnTo>
                    <a:pt x="1945" y="2139"/>
                  </a:lnTo>
                  <a:lnTo>
                    <a:pt x="2413" y="2601"/>
                  </a:lnTo>
                  <a:lnTo>
                    <a:pt x="2430" y="2620"/>
                  </a:lnTo>
                  <a:lnTo>
                    <a:pt x="2443" y="2641"/>
                  </a:lnTo>
                  <a:lnTo>
                    <a:pt x="2452" y="2665"/>
                  </a:lnTo>
                  <a:lnTo>
                    <a:pt x="2457" y="2689"/>
                  </a:lnTo>
                  <a:lnTo>
                    <a:pt x="2460" y="2715"/>
                  </a:lnTo>
                  <a:lnTo>
                    <a:pt x="2460" y="2802"/>
                  </a:lnTo>
                  <a:lnTo>
                    <a:pt x="0" y="2802"/>
                  </a:lnTo>
                  <a:lnTo>
                    <a:pt x="0" y="2005"/>
                  </a:lnTo>
                  <a:lnTo>
                    <a:pt x="3" y="1977"/>
                  </a:lnTo>
                  <a:lnTo>
                    <a:pt x="12" y="1952"/>
                  </a:lnTo>
                  <a:lnTo>
                    <a:pt x="26" y="1931"/>
                  </a:lnTo>
                  <a:lnTo>
                    <a:pt x="44" y="1912"/>
                  </a:lnTo>
                  <a:lnTo>
                    <a:pt x="67" y="1897"/>
                  </a:lnTo>
                  <a:lnTo>
                    <a:pt x="91" y="1888"/>
                  </a:lnTo>
                  <a:lnTo>
                    <a:pt x="119" y="1886"/>
                  </a:lnTo>
                  <a:close/>
                  <a:moveTo>
                    <a:pt x="2148" y="1419"/>
                  </a:moveTo>
                  <a:lnTo>
                    <a:pt x="2125" y="1422"/>
                  </a:lnTo>
                  <a:lnTo>
                    <a:pt x="2104" y="1429"/>
                  </a:lnTo>
                  <a:lnTo>
                    <a:pt x="2086" y="1441"/>
                  </a:lnTo>
                  <a:lnTo>
                    <a:pt x="2071" y="1457"/>
                  </a:lnTo>
                  <a:lnTo>
                    <a:pt x="2059" y="1475"/>
                  </a:lnTo>
                  <a:lnTo>
                    <a:pt x="2052" y="1496"/>
                  </a:lnTo>
                  <a:lnTo>
                    <a:pt x="2049" y="1519"/>
                  </a:lnTo>
                  <a:lnTo>
                    <a:pt x="2052" y="1541"/>
                  </a:lnTo>
                  <a:lnTo>
                    <a:pt x="2059" y="1562"/>
                  </a:lnTo>
                  <a:lnTo>
                    <a:pt x="2071" y="1581"/>
                  </a:lnTo>
                  <a:lnTo>
                    <a:pt x="2086" y="1597"/>
                  </a:lnTo>
                  <a:lnTo>
                    <a:pt x="2105" y="1608"/>
                  </a:lnTo>
                  <a:lnTo>
                    <a:pt x="2125" y="1616"/>
                  </a:lnTo>
                  <a:lnTo>
                    <a:pt x="2148" y="1618"/>
                  </a:lnTo>
                  <a:lnTo>
                    <a:pt x="2171" y="1616"/>
                  </a:lnTo>
                  <a:lnTo>
                    <a:pt x="2192" y="1608"/>
                  </a:lnTo>
                  <a:lnTo>
                    <a:pt x="2211" y="1597"/>
                  </a:lnTo>
                  <a:lnTo>
                    <a:pt x="2226" y="1581"/>
                  </a:lnTo>
                  <a:lnTo>
                    <a:pt x="2237" y="1562"/>
                  </a:lnTo>
                  <a:lnTo>
                    <a:pt x="2245" y="1541"/>
                  </a:lnTo>
                  <a:lnTo>
                    <a:pt x="2248" y="1519"/>
                  </a:lnTo>
                  <a:lnTo>
                    <a:pt x="2245" y="1496"/>
                  </a:lnTo>
                  <a:lnTo>
                    <a:pt x="2237" y="1475"/>
                  </a:lnTo>
                  <a:lnTo>
                    <a:pt x="2226" y="1457"/>
                  </a:lnTo>
                  <a:lnTo>
                    <a:pt x="2211" y="1441"/>
                  </a:lnTo>
                  <a:lnTo>
                    <a:pt x="2192" y="1429"/>
                  </a:lnTo>
                  <a:lnTo>
                    <a:pt x="2171" y="1422"/>
                  </a:lnTo>
                  <a:lnTo>
                    <a:pt x="2148" y="1419"/>
                  </a:lnTo>
                  <a:close/>
                  <a:moveTo>
                    <a:pt x="2386" y="408"/>
                  </a:moveTo>
                  <a:lnTo>
                    <a:pt x="2403" y="409"/>
                  </a:lnTo>
                  <a:lnTo>
                    <a:pt x="2405" y="410"/>
                  </a:lnTo>
                  <a:lnTo>
                    <a:pt x="2424" y="417"/>
                  </a:lnTo>
                  <a:lnTo>
                    <a:pt x="2438" y="429"/>
                  </a:lnTo>
                  <a:lnTo>
                    <a:pt x="2450" y="446"/>
                  </a:lnTo>
                  <a:lnTo>
                    <a:pt x="2455" y="463"/>
                  </a:lnTo>
                  <a:lnTo>
                    <a:pt x="2455" y="483"/>
                  </a:lnTo>
                  <a:lnTo>
                    <a:pt x="2307" y="1397"/>
                  </a:lnTo>
                  <a:lnTo>
                    <a:pt x="2326" y="1427"/>
                  </a:lnTo>
                  <a:lnTo>
                    <a:pt x="2340" y="1459"/>
                  </a:lnTo>
                  <a:lnTo>
                    <a:pt x="2347" y="1495"/>
                  </a:lnTo>
                  <a:lnTo>
                    <a:pt x="2841" y="1888"/>
                  </a:lnTo>
                  <a:lnTo>
                    <a:pt x="2852" y="1899"/>
                  </a:lnTo>
                  <a:lnTo>
                    <a:pt x="2861" y="1914"/>
                  </a:lnTo>
                  <a:lnTo>
                    <a:pt x="2865" y="1929"/>
                  </a:lnTo>
                  <a:lnTo>
                    <a:pt x="2865" y="1946"/>
                  </a:lnTo>
                  <a:lnTo>
                    <a:pt x="2863" y="1962"/>
                  </a:lnTo>
                  <a:lnTo>
                    <a:pt x="2855" y="1977"/>
                  </a:lnTo>
                  <a:lnTo>
                    <a:pt x="2854" y="1978"/>
                  </a:lnTo>
                  <a:lnTo>
                    <a:pt x="2843" y="1992"/>
                  </a:lnTo>
                  <a:lnTo>
                    <a:pt x="2829" y="2001"/>
                  </a:lnTo>
                  <a:lnTo>
                    <a:pt x="2815" y="2007"/>
                  </a:lnTo>
                  <a:lnTo>
                    <a:pt x="2798" y="2010"/>
                  </a:lnTo>
                  <a:lnTo>
                    <a:pt x="2783" y="2007"/>
                  </a:lnTo>
                  <a:lnTo>
                    <a:pt x="2766" y="2002"/>
                  </a:lnTo>
                  <a:lnTo>
                    <a:pt x="2207" y="1710"/>
                  </a:lnTo>
                  <a:lnTo>
                    <a:pt x="2178" y="1718"/>
                  </a:lnTo>
                  <a:lnTo>
                    <a:pt x="2148" y="1720"/>
                  </a:lnTo>
                  <a:lnTo>
                    <a:pt x="2112" y="1717"/>
                  </a:lnTo>
                  <a:lnTo>
                    <a:pt x="2079" y="1708"/>
                  </a:lnTo>
                  <a:lnTo>
                    <a:pt x="2046" y="1693"/>
                  </a:lnTo>
                  <a:lnTo>
                    <a:pt x="2019" y="1674"/>
                  </a:lnTo>
                  <a:lnTo>
                    <a:pt x="1994" y="1649"/>
                  </a:lnTo>
                  <a:lnTo>
                    <a:pt x="1974" y="1620"/>
                  </a:lnTo>
                  <a:lnTo>
                    <a:pt x="1960" y="1589"/>
                  </a:lnTo>
                  <a:lnTo>
                    <a:pt x="1950" y="1555"/>
                  </a:lnTo>
                  <a:lnTo>
                    <a:pt x="1946" y="1519"/>
                  </a:lnTo>
                  <a:lnTo>
                    <a:pt x="1950" y="1486"/>
                  </a:lnTo>
                  <a:lnTo>
                    <a:pt x="1957" y="1454"/>
                  </a:lnTo>
                  <a:lnTo>
                    <a:pt x="1970" y="1426"/>
                  </a:lnTo>
                  <a:lnTo>
                    <a:pt x="1986" y="1399"/>
                  </a:lnTo>
                  <a:lnTo>
                    <a:pt x="2007" y="1376"/>
                  </a:lnTo>
                  <a:lnTo>
                    <a:pt x="2032" y="1355"/>
                  </a:lnTo>
                  <a:lnTo>
                    <a:pt x="2059" y="1339"/>
                  </a:lnTo>
                  <a:lnTo>
                    <a:pt x="2326" y="455"/>
                  </a:lnTo>
                  <a:lnTo>
                    <a:pt x="2333" y="439"/>
                  </a:lnTo>
                  <a:lnTo>
                    <a:pt x="2343" y="427"/>
                  </a:lnTo>
                  <a:lnTo>
                    <a:pt x="2356" y="417"/>
                  </a:lnTo>
                  <a:lnTo>
                    <a:pt x="2371" y="410"/>
                  </a:lnTo>
                  <a:lnTo>
                    <a:pt x="2386" y="408"/>
                  </a:lnTo>
                  <a:close/>
                  <a:moveTo>
                    <a:pt x="2148" y="0"/>
                  </a:moveTo>
                  <a:lnTo>
                    <a:pt x="2252" y="3"/>
                  </a:lnTo>
                  <a:lnTo>
                    <a:pt x="2354" y="13"/>
                  </a:lnTo>
                  <a:lnTo>
                    <a:pt x="2454" y="30"/>
                  </a:lnTo>
                  <a:lnTo>
                    <a:pt x="2552" y="54"/>
                  </a:lnTo>
                  <a:lnTo>
                    <a:pt x="2646" y="83"/>
                  </a:lnTo>
                  <a:lnTo>
                    <a:pt x="2738" y="119"/>
                  </a:lnTo>
                  <a:lnTo>
                    <a:pt x="2827" y="160"/>
                  </a:lnTo>
                  <a:lnTo>
                    <a:pt x="2914" y="206"/>
                  </a:lnTo>
                  <a:lnTo>
                    <a:pt x="2996" y="259"/>
                  </a:lnTo>
                  <a:lnTo>
                    <a:pt x="3075" y="317"/>
                  </a:lnTo>
                  <a:lnTo>
                    <a:pt x="3151" y="378"/>
                  </a:lnTo>
                  <a:lnTo>
                    <a:pt x="3221" y="444"/>
                  </a:lnTo>
                  <a:lnTo>
                    <a:pt x="3287" y="516"/>
                  </a:lnTo>
                  <a:lnTo>
                    <a:pt x="3349" y="591"/>
                  </a:lnTo>
                  <a:lnTo>
                    <a:pt x="3406" y="670"/>
                  </a:lnTo>
                  <a:lnTo>
                    <a:pt x="3458" y="753"/>
                  </a:lnTo>
                  <a:lnTo>
                    <a:pt x="3505" y="838"/>
                  </a:lnTo>
                  <a:lnTo>
                    <a:pt x="3546" y="928"/>
                  </a:lnTo>
                  <a:lnTo>
                    <a:pt x="3582" y="1021"/>
                  </a:lnTo>
                  <a:lnTo>
                    <a:pt x="3612" y="1115"/>
                  </a:lnTo>
                  <a:lnTo>
                    <a:pt x="3635" y="1213"/>
                  </a:lnTo>
                  <a:lnTo>
                    <a:pt x="3653" y="1313"/>
                  </a:lnTo>
                  <a:lnTo>
                    <a:pt x="3663" y="1414"/>
                  </a:lnTo>
                  <a:lnTo>
                    <a:pt x="3666" y="1519"/>
                  </a:lnTo>
                  <a:lnTo>
                    <a:pt x="3663" y="1619"/>
                  </a:lnTo>
                  <a:lnTo>
                    <a:pt x="3653" y="1718"/>
                  </a:lnTo>
                  <a:lnTo>
                    <a:pt x="3637" y="1815"/>
                  </a:lnTo>
                  <a:lnTo>
                    <a:pt x="3615" y="1909"/>
                  </a:lnTo>
                  <a:lnTo>
                    <a:pt x="3587" y="2002"/>
                  </a:lnTo>
                  <a:lnTo>
                    <a:pt x="3554" y="2092"/>
                  </a:lnTo>
                  <a:lnTo>
                    <a:pt x="3515" y="2179"/>
                  </a:lnTo>
                  <a:lnTo>
                    <a:pt x="3472" y="2263"/>
                  </a:lnTo>
                  <a:lnTo>
                    <a:pt x="3422" y="2344"/>
                  </a:lnTo>
                  <a:lnTo>
                    <a:pt x="3368" y="2421"/>
                  </a:lnTo>
                  <a:lnTo>
                    <a:pt x="3309" y="2496"/>
                  </a:lnTo>
                  <a:lnTo>
                    <a:pt x="3247" y="2566"/>
                  </a:lnTo>
                  <a:lnTo>
                    <a:pt x="3181" y="2631"/>
                  </a:lnTo>
                  <a:lnTo>
                    <a:pt x="3109" y="2694"/>
                  </a:lnTo>
                  <a:lnTo>
                    <a:pt x="3035" y="2751"/>
                  </a:lnTo>
                  <a:lnTo>
                    <a:pt x="2957" y="2804"/>
                  </a:lnTo>
                  <a:lnTo>
                    <a:pt x="2875" y="2853"/>
                  </a:lnTo>
                  <a:lnTo>
                    <a:pt x="2791" y="2895"/>
                  </a:lnTo>
                  <a:lnTo>
                    <a:pt x="2703" y="2933"/>
                  </a:lnTo>
                  <a:lnTo>
                    <a:pt x="2613" y="2965"/>
                  </a:lnTo>
                  <a:lnTo>
                    <a:pt x="2613" y="2749"/>
                  </a:lnTo>
                  <a:lnTo>
                    <a:pt x="2694" y="2715"/>
                  </a:lnTo>
                  <a:lnTo>
                    <a:pt x="2773" y="2676"/>
                  </a:lnTo>
                  <a:lnTo>
                    <a:pt x="2848" y="2631"/>
                  </a:lnTo>
                  <a:lnTo>
                    <a:pt x="2919" y="2582"/>
                  </a:lnTo>
                  <a:lnTo>
                    <a:pt x="2988" y="2529"/>
                  </a:lnTo>
                  <a:lnTo>
                    <a:pt x="3053" y="2471"/>
                  </a:lnTo>
                  <a:lnTo>
                    <a:pt x="3114" y="2409"/>
                  </a:lnTo>
                  <a:lnTo>
                    <a:pt x="3171" y="2343"/>
                  </a:lnTo>
                  <a:lnTo>
                    <a:pt x="3224" y="2274"/>
                  </a:lnTo>
                  <a:lnTo>
                    <a:pt x="3272" y="2201"/>
                  </a:lnTo>
                  <a:lnTo>
                    <a:pt x="3314" y="2124"/>
                  </a:lnTo>
                  <a:lnTo>
                    <a:pt x="3352" y="2045"/>
                  </a:lnTo>
                  <a:lnTo>
                    <a:pt x="3385" y="1964"/>
                  </a:lnTo>
                  <a:lnTo>
                    <a:pt x="3412" y="1878"/>
                  </a:lnTo>
                  <a:lnTo>
                    <a:pt x="3434" y="1792"/>
                  </a:lnTo>
                  <a:lnTo>
                    <a:pt x="3449" y="1703"/>
                  </a:lnTo>
                  <a:lnTo>
                    <a:pt x="3458" y="1611"/>
                  </a:lnTo>
                  <a:lnTo>
                    <a:pt x="3462" y="1519"/>
                  </a:lnTo>
                  <a:lnTo>
                    <a:pt x="3458" y="1424"/>
                  </a:lnTo>
                  <a:lnTo>
                    <a:pt x="3449" y="1333"/>
                  </a:lnTo>
                  <a:lnTo>
                    <a:pt x="3433" y="1243"/>
                  </a:lnTo>
                  <a:lnTo>
                    <a:pt x="3410" y="1155"/>
                  </a:lnTo>
                  <a:lnTo>
                    <a:pt x="3383" y="1070"/>
                  </a:lnTo>
                  <a:lnTo>
                    <a:pt x="3349" y="987"/>
                  </a:lnTo>
                  <a:lnTo>
                    <a:pt x="3311" y="907"/>
                  </a:lnTo>
                  <a:lnTo>
                    <a:pt x="3267" y="830"/>
                  </a:lnTo>
                  <a:lnTo>
                    <a:pt x="3218" y="757"/>
                  </a:lnTo>
                  <a:lnTo>
                    <a:pt x="3165" y="687"/>
                  </a:lnTo>
                  <a:lnTo>
                    <a:pt x="3107" y="620"/>
                  </a:lnTo>
                  <a:lnTo>
                    <a:pt x="3045" y="559"/>
                  </a:lnTo>
                  <a:lnTo>
                    <a:pt x="2979" y="501"/>
                  </a:lnTo>
                  <a:lnTo>
                    <a:pt x="2909" y="447"/>
                  </a:lnTo>
                  <a:lnTo>
                    <a:pt x="2836" y="399"/>
                  </a:lnTo>
                  <a:lnTo>
                    <a:pt x="2759" y="354"/>
                  </a:lnTo>
                  <a:lnTo>
                    <a:pt x="2680" y="315"/>
                  </a:lnTo>
                  <a:lnTo>
                    <a:pt x="2597" y="282"/>
                  </a:lnTo>
                  <a:lnTo>
                    <a:pt x="2512" y="254"/>
                  </a:lnTo>
                  <a:lnTo>
                    <a:pt x="2424" y="232"/>
                  </a:lnTo>
                  <a:lnTo>
                    <a:pt x="2334" y="216"/>
                  </a:lnTo>
                  <a:lnTo>
                    <a:pt x="2242" y="206"/>
                  </a:lnTo>
                  <a:lnTo>
                    <a:pt x="2148" y="203"/>
                  </a:lnTo>
                  <a:lnTo>
                    <a:pt x="2055" y="206"/>
                  </a:lnTo>
                  <a:lnTo>
                    <a:pt x="1963" y="216"/>
                  </a:lnTo>
                  <a:lnTo>
                    <a:pt x="1873" y="232"/>
                  </a:lnTo>
                  <a:lnTo>
                    <a:pt x="1785" y="254"/>
                  </a:lnTo>
                  <a:lnTo>
                    <a:pt x="1700" y="282"/>
                  </a:lnTo>
                  <a:lnTo>
                    <a:pt x="1617" y="315"/>
                  </a:lnTo>
                  <a:lnTo>
                    <a:pt x="1537" y="354"/>
                  </a:lnTo>
                  <a:lnTo>
                    <a:pt x="1461" y="399"/>
                  </a:lnTo>
                  <a:lnTo>
                    <a:pt x="1388" y="447"/>
                  </a:lnTo>
                  <a:lnTo>
                    <a:pt x="1318" y="501"/>
                  </a:lnTo>
                  <a:lnTo>
                    <a:pt x="1252" y="559"/>
                  </a:lnTo>
                  <a:lnTo>
                    <a:pt x="1190" y="620"/>
                  </a:lnTo>
                  <a:lnTo>
                    <a:pt x="1132" y="687"/>
                  </a:lnTo>
                  <a:lnTo>
                    <a:pt x="1079" y="757"/>
                  </a:lnTo>
                  <a:lnTo>
                    <a:pt x="1030" y="830"/>
                  </a:lnTo>
                  <a:lnTo>
                    <a:pt x="985" y="907"/>
                  </a:lnTo>
                  <a:lnTo>
                    <a:pt x="946" y="987"/>
                  </a:lnTo>
                  <a:lnTo>
                    <a:pt x="913" y="1070"/>
                  </a:lnTo>
                  <a:lnTo>
                    <a:pt x="885" y="1155"/>
                  </a:lnTo>
                  <a:lnTo>
                    <a:pt x="864" y="1243"/>
                  </a:lnTo>
                  <a:lnTo>
                    <a:pt x="848" y="1333"/>
                  </a:lnTo>
                  <a:lnTo>
                    <a:pt x="838" y="1424"/>
                  </a:lnTo>
                  <a:lnTo>
                    <a:pt x="834" y="1519"/>
                  </a:lnTo>
                  <a:lnTo>
                    <a:pt x="837" y="1591"/>
                  </a:lnTo>
                  <a:lnTo>
                    <a:pt x="843" y="1662"/>
                  </a:lnTo>
                  <a:lnTo>
                    <a:pt x="852" y="1733"/>
                  </a:lnTo>
                  <a:lnTo>
                    <a:pt x="647" y="1733"/>
                  </a:lnTo>
                  <a:lnTo>
                    <a:pt x="638" y="1662"/>
                  </a:lnTo>
                  <a:lnTo>
                    <a:pt x="632" y="1591"/>
                  </a:lnTo>
                  <a:lnTo>
                    <a:pt x="631" y="1519"/>
                  </a:lnTo>
                  <a:lnTo>
                    <a:pt x="634" y="1414"/>
                  </a:lnTo>
                  <a:lnTo>
                    <a:pt x="644" y="1313"/>
                  </a:lnTo>
                  <a:lnTo>
                    <a:pt x="662" y="1213"/>
                  </a:lnTo>
                  <a:lnTo>
                    <a:pt x="685" y="1115"/>
                  </a:lnTo>
                  <a:lnTo>
                    <a:pt x="714" y="1021"/>
                  </a:lnTo>
                  <a:lnTo>
                    <a:pt x="750" y="928"/>
                  </a:lnTo>
                  <a:lnTo>
                    <a:pt x="791" y="838"/>
                  </a:lnTo>
                  <a:lnTo>
                    <a:pt x="839" y="753"/>
                  </a:lnTo>
                  <a:lnTo>
                    <a:pt x="890" y="670"/>
                  </a:lnTo>
                  <a:lnTo>
                    <a:pt x="948" y="591"/>
                  </a:lnTo>
                  <a:lnTo>
                    <a:pt x="1009" y="516"/>
                  </a:lnTo>
                  <a:lnTo>
                    <a:pt x="1075" y="444"/>
                  </a:lnTo>
                  <a:lnTo>
                    <a:pt x="1146" y="378"/>
                  </a:lnTo>
                  <a:lnTo>
                    <a:pt x="1222" y="317"/>
                  </a:lnTo>
                  <a:lnTo>
                    <a:pt x="1301" y="259"/>
                  </a:lnTo>
                  <a:lnTo>
                    <a:pt x="1383" y="206"/>
                  </a:lnTo>
                  <a:lnTo>
                    <a:pt x="1469" y="160"/>
                  </a:lnTo>
                  <a:lnTo>
                    <a:pt x="1559" y="119"/>
                  </a:lnTo>
                  <a:lnTo>
                    <a:pt x="1651" y="83"/>
                  </a:lnTo>
                  <a:lnTo>
                    <a:pt x="1745" y="54"/>
                  </a:lnTo>
                  <a:lnTo>
                    <a:pt x="1843" y="30"/>
                  </a:lnTo>
                  <a:lnTo>
                    <a:pt x="1943" y="13"/>
                  </a:lnTo>
                  <a:lnTo>
                    <a:pt x="2044" y="3"/>
                  </a:lnTo>
                  <a:lnTo>
                    <a:pt x="2148" y="0"/>
                  </a:ln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87" name="Group 180">
              <a:extLst>
                <a:ext uri="{FF2B5EF4-FFF2-40B4-BE49-F238E27FC236}">
                  <a16:creationId xmlns:a16="http://schemas.microsoft.com/office/drawing/2014/main" id="{7C3D9159-90D8-BF11-1923-4FFBEA95E2BD}"/>
                </a:ext>
              </a:extLst>
            </p:cNvPr>
            <p:cNvGrpSpPr/>
            <p:nvPr/>
          </p:nvGrpSpPr>
          <p:grpSpPr>
            <a:xfrm>
              <a:off x="6856228" y="4210165"/>
              <a:ext cx="358779" cy="368364"/>
              <a:chOff x="-1162050" y="2613025"/>
              <a:chExt cx="684212" cy="701675"/>
            </a:xfrm>
            <a:solidFill>
              <a:schemeClr val="tx1"/>
            </a:solidFill>
          </p:grpSpPr>
          <p:sp>
            <p:nvSpPr>
              <p:cNvPr id="124" name="Freeform 112">
                <a:extLst>
                  <a:ext uri="{FF2B5EF4-FFF2-40B4-BE49-F238E27FC236}">
                    <a16:creationId xmlns:a16="http://schemas.microsoft.com/office/drawing/2014/main" id="{703FE1A4-5990-DD93-65A7-9F2651359337}"/>
                  </a:ext>
                </a:extLst>
              </p:cNvPr>
              <p:cNvSpPr>
                <a:spLocks/>
              </p:cNvSpPr>
              <p:nvPr/>
            </p:nvSpPr>
            <p:spPr bwMode="auto">
              <a:xfrm>
                <a:off x="-873125" y="2613025"/>
                <a:ext cx="106362" cy="109538"/>
              </a:xfrm>
              <a:custGeom>
                <a:avLst/>
                <a:gdLst>
                  <a:gd name="T0" fmla="*/ 267 w 535"/>
                  <a:gd name="T1" fmla="*/ 0 h 479"/>
                  <a:gd name="T2" fmla="*/ 267 w 535"/>
                  <a:gd name="T3" fmla="*/ 0 h 479"/>
                  <a:gd name="T4" fmla="*/ 311 w 535"/>
                  <a:gd name="T5" fmla="*/ 3 h 479"/>
                  <a:gd name="T6" fmla="*/ 352 w 535"/>
                  <a:gd name="T7" fmla="*/ 12 h 479"/>
                  <a:gd name="T8" fmla="*/ 390 w 535"/>
                  <a:gd name="T9" fmla="*/ 27 h 479"/>
                  <a:gd name="T10" fmla="*/ 425 w 535"/>
                  <a:gd name="T11" fmla="*/ 47 h 479"/>
                  <a:gd name="T12" fmla="*/ 456 w 535"/>
                  <a:gd name="T13" fmla="*/ 71 h 479"/>
                  <a:gd name="T14" fmla="*/ 483 w 535"/>
                  <a:gd name="T15" fmla="*/ 99 h 479"/>
                  <a:gd name="T16" fmla="*/ 504 w 535"/>
                  <a:gd name="T17" fmla="*/ 130 h 479"/>
                  <a:gd name="T18" fmla="*/ 521 w 535"/>
                  <a:gd name="T19" fmla="*/ 164 h 479"/>
                  <a:gd name="T20" fmla="*/ 531 w 535"/>
                  <a:gd name="T21" fmla="*/ 201 h 479"/>
                  <a:gd name="T22" fmla="*/ 535 w 535"/>
                  <a:gd name="T23" fmla="*/ 240 h 479"/>
                  <a:gd name="T24" fmla="*/ 531 w 535"/>
                  <a:gd name="T25" fmla="*/ 279 h 479"/>
                  <a:gd name="T26" fmla="*/ 521 w 535"/>
                  <a:gd name="T27" fmla="*/ 316 h 479"/>
                  <a:gd name="T28" fmla="*/ 504 w 535"/>
                  <a:gd name="T29" fmla="*/ 350 h 479"/>
                  <a:gd name="T30" fmla="*/ 483 w 535"/>
                  <a:gd name="T31" fmla="*/ 381 h 479"/>
                  <a:gd name="T32" fmla="*/ 456 w 535"/>
                  <a:gd name="T33" fmla="*/ 410 h 479"/>
                  <a:gd name="T34" fmla="*/ 425 w 535"/>
                  <a:gd name="T35" fmla="*/ 433 h 479"/>
                  <a:gd name="T36" fmla="*/ 390 w 535"/>
                  <a:gd name="T37" fmla="*/ 453 h 479"/>
                  <a:gd name="T38" fmla="*/ 352 w 535"/>
                  <a:gd name="T39" fmla="*/ 467 h 479"/>
                  <a:gd name="T40" fmla="*/ 311 w 535"/>
                  <a:gd name="T41" fmla="*/ 476 h 479"/>
                  <a:gd name="T42" fmla="*/ 267 w 535"/>
                  <a:gd name="T43" fmla="*/ 479 h 479"/>
                  <a:gd name="T44" fmla="*/ 224 w 535"/>
                  <a:gd name="T45" fmla="*/ 476 h 479"/>
                  <a:gd name="T46" fmla="*/ 183 w 535"/>
                  <a:gd name="T47" fmla="*/ 467 h 479"/>
                  <a:gd name="T48" fmla="*/ 145 w 535"/>
                  <a:gd name="T49" fmla="*/ 453 h 479"/>
                  <a:gd name="T50" fmla="*/ 110 w 535"/>
                  <a:gd name="T51" fmla="*/ 433 h 479"/>
                  <a:gd name="T52" fmla="*/ 79 w 535"/>
                  <a:gd name="T53" fmla="*/ 410 h 479"/>
                  <a:gd name="T54" fmla="*/ 52 w 535"/>
                  <a:gd name="T55" fmla="*/ 381 h 479"/>
                  <a:gd name="T56" fmla="*/ 30 w 535"/>
                  <a:gd name="T57" fmla="*/ 350 h 479"/>
                  <a:gd name="T58" fmla="*/ 14 w 535"/>
                  <a:gd name="T59" fmla="*/ 316 h 479"/>
                  <a:gd name="T60" fmla="*/ 4 w 535"/>
                  <a:gd name="T61" fmla="*/ 279 h 479"/>
                  <a:gd name="T62" fmla="*/ 0 w 535"/>
                  <a:gd name="T63" fmla="*/ 240 h 479"/>
                  <a:gd name="T64" fmla="*/ 4 w 535"/>
                  <a:gd name="T65" fmla="*/ 201 h 479"/>
                  <a:gd name="T66" fmla="*/ 14 w 535"/>
                  <a:gd name="T67" fmla="*/ 164 h 479"/>
                  <a:gd name="T68" fmla="*/ 30 w 535"/>
                  <a:gd name="T69" fmla="*/ 130 h 479"/>
                  <a:gd name="T70" fmla="*/ 52 w 535"/>
                  <a:gd name="T71" fmla="*/ 99 h 479"/>
                  <a:gd name="T72" fmla="*/ 79 w 535"/>
                  <a:gd name="T73" fmla="*/ 71 h 479"/>
                  <a:gd name="T74" fmla="*/ 110 w 535"/>
                  <a:gd name="T75" fmla="*/ 47 h 479"/>
                  <a:gd name="T76" fmla="*/ 145 w 535"/>
                  <a:gd name="T77" fmla="*/ 27 h 479"/>
                  <a:gd name="T78" fmla="*/ 183 w 535"/>
                  <a:gd name="T79" fmla="*/ 12 h 479"/>
                  <a:gd name="T80" fmla="*/ 224 w 535"/>
                  <a:gd name="T81" fmla="*/ 3 h 479"/>
                  <a:gd name="T82" fmla="*/ 267 w 535"/>
                  <a:gd name="T83" fmla="*/ 0 h 4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35" h="479">
                    <a:moveTo>
                      <a:pt x="267" y="0"/>
                    </a:moveTo>
                    <a:lnTo>
                      <a:pt x="267" y="0"/>
                    </a:lnTo>
                    <a:lnTo>
                      <a:pt x="311" y="3"/>
                    </a:lnTo>
                    <a:lnTo>
                      <a:pt x="352" y="12"/>
                    </a:lnTo>
                    <a:lnTo>
                      <a:pt x="390" y="27"/>
                    </a:lnTo>
                    <a:lnTo>
                      <a:pt x="425" y="47"/>
                    </a:lnTo>
                    <a:lnTo>
                      <a:pt x="456" y="71"/>
                    </a:lnTo>
                    <a:lnTo>
                      <a:pt x="483" y="99"/>
                    </a:lnTo>
                    <a:lnTo>
                      <a:pt x="504" y="130"/>
                    </a:lnTo>
                    <a:lnTo>
                      <a:pt x="521" y="164"/>
                    </a:lnTo>
                    <a:lnTo>
                      <a:pt x="531" y="201"/>
                    </a:lnTo>
                    <a:lnTo>
                      <a:pt x="535" y="240"/>
                    </a:lnTo>
                    <a:lnTo>
                      <a:pt x="531" y="279"/>
                    </a:lnTo>
                    <a:lnTo>
                      <a:pt x="521" y="316"/>
                    </a:lnTo>
                    <a:lnTo>
                      <a:pt x="504" y="350"/>
                    </a:lnTo>
                    <a:lnTo>
                      <a:pt x="483" y="381"/>
                    </a:lnTo>
                    <a:lnTo>
                      <a:pt x="456" y="410"/>
                    </a:lnTo>
                    <a:lnTo>
                      <a:pt x="425" y="433"/>
                    </a:lnTo>
                    <a:lnTo>
                      <a:pt x="390" y="453"/>
                    </a:lnTo>
                    <a:lnTo>
                      <a:pt x="352" y="467"/>
                    </a:lnTo>
                    <a:lnTo>
                      <a:pt x="311" y="476"/>
                    </a:lnTo>
                    <a:lnTo>
                      <a:pt x="267" y="479"/>
                    </a:lnTo>
                    <a:lnTo>
                      <a:pt x="224" y="476"/>
                    </a:lnTo>
                    <a:lnTo>
                      <a:pt x="183" y="467"/>
                    </a:lnTo>
                    <a:lnTo>
                      <a:pt x="145" y="453"/>
                    </a:lnTo>
                    <a:lnTo>
                      <a:pt x="110" y="433"/>
                    </a:lnTo>
                    <a:lnTo>
                      <a:pt x="79" y="410"/>
                    </a:lnTo>
                    <a:lnTo>
                      <a:pt x="52" y="381"/>
                    </a:lnTo>
                    <a:lnTo>
                      <a:pt x="30" y="350"/>
                    </a:lnTo>
                    <a:lnTo>
                      <a:pt x="14" y="316"/>
                    </a:lnTo>
                    <a:lnTo>
                      <a:pt x="4" y="279"/>
                    </a:lnTo>
                    <a:lnTo>
                      <a:pt x="0" y="240"/>
                    </a:lnTo>
                    <a:lnTo>
                      <a:pt x="4" y="201"/>
                    </a:lnTo>
                    <a:lnTo>
                      <a:pt x="14" y="164"/>
                    </a:lnTo>
                    <a:lnTo>
                      <a:pt x="30" y="130"/>
                    </a:lnTo>
                    <a:lnTo>
                      <a:pt x="52" y="99"/>
                    </a:lnTo>
                    <a:lnTo>
                      <a:pt x="79" y="71"/>
                    </a:lnTo>
                    <a:lnTo>
                      <a:pt x="110" y="47"/>
                    </a:lnTo>
                    <a:lnTo>
                      <a:pt x="145" y="27"/>
                    </a:lnTo>
                    <a:lnTo>
                      <a:pt x="183" y="12"/>
                    </a:lnTo>
                    <a:lnTo>
                      <a:pt x="224" y="3"/>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5" name="Freeform 113">
                <a:extLst>
                  <a:ext uri="{FF2B5EF4-FFF2-40B4-BE49-F238E27FC236}">
                    <a16:creationId xmlns:a16="http://schemas.microsoft.com/office/drawing/2014/main" id="{4D950B24-3E14-AF0A-28BF-B518F837B076}"/>
                  </a:ext>
                </a:extLst>
              </p:cNvPr>
              <p:cNvSpPr>
                <a:spLocks/>
              </p:cNvSpPr>
              <p:nvPr/>
            </p:nvSpPr>
            <p:spPr bwMode="auto">
              <a:xfrm>
                <a:off x="-873125" y="3206750"/>
                <a:ext cx="106362" cy="107950"/>
              </a:xfrm>
              <a:custGeom>
                <a:avLst/>
                <a:gdLst>
                  <a:gd name="T0" fmla="*/ 267 w 535"/>
                  <a:gd name="T1" fmla="*/ 0 h 480"/>
                  <a:gd name="T2" fmla="*/ 311 w 535"/>
                  <a:gd name="T3" fmla="*/ 5 h 480"/>
                  <a:gd name="T4" fmla="*/ 352 w 535"/>
                  <a:gd name="T5" fmla="*/ 14 h 480"/>
                  <a:gd name="T6" fmla="*/ 390 w 535"/>
                  <a:gd name="T7" fmla="*/ 28 h 480"/>
                  <a:gd name="T8" fmla="*/ 425 w 535"/>
                  <a:gd name="T9" fmla="*/ 48 h 480"/>
                  <a:gd name="T10" fmla="*/ 456 w 535"/>
                  <a:gd name="T11" fmla="*/ 71 h 480"/>
                  <a:gd name="T12" fmla="*/ 483 w 535"/>
                  <a:gd name="T13" fmla="*/ 99 h 480"/>
                  <a:gd name="T14" fmla="*/ 504 w 535"/>
                  <a:gd name="T15" fmla="*/ 130 h 480"/>
                  <a:gd name="T16" fmla="*/ 521 w 535"/>
                  <a:gd name="T17" fmla="*/ 165 h 480"/>
                  <a:gd name="T18" fmla="*/ 531 w 535"/>
                  <a:gd name="T19" fmla="*/ 202 h 480"/>
                  <a:gd name="T20" fmla="*/ 535 w 535"/>
                  <a:gd name="T21" fmla="*/ 241 h 480"/>
                  <a:gd name="T22" fmla="*/ 531 w 535"/>
                  <a:gd name="T23" fmla="*/ 280 h 480"/>
                  <a:gd name="T24" fmla="*/ 521 w 535"/>
                  <a:gd name="T25" fmla="*/ 316 h 480"/>
                  <a:gd name="T26" fmla="*/ 504 w 535"/>
                  <a:gd name="T27" fmla="*/ 350 h 480"/>
                  <a:gd name="T28" fmla="*/ 483 w 535"/>
                  <a:gd name="T29" fmla="*/ 382 h 480"/>
                  <a:gd name="T30" fmla="*/ 456 w 535"/>
                  <a:gd name="T31" fmla="*/ 410 h 480"/>
                  <a:gd name="T32" fmla="*/ 425 w 535"/>
                  <a:gd name="T33" fmla="*/ 434 h 480"/>
                  <a:gd name="T34" fmla="*/ 390 w 535"/>
                  <a:gd name="T35" fmla="*/ 453 h 480"/>
                  <a:gd name="T36" fmla="*/ 352 w 535"/>
                  <a:gd name="T37" fmla="*/ 468 h 480"/>
                  <a:gd name="T38" fmla="*/ 311 w 535"/>
                  <a:gd name="T39" fmla="*/ 477 h 480"/>
                  <a:gd name="T40" fmla="*/ 267 w 535"/>
                  <a:gd name="T41" fmla="*/ 480 h 480"/>
                  <a:gd name="T42" fmla="*/ 224 w 535"/>
                  <a:gd name="T43" fmla="*/ 477 h 480"/>
                  <a:gd name="T44" fmla="*/ 183 w 535"/>
                  <a:gd name="T45" fmla="*/ 468 h 480"/>
                  <a:gd name="T46" fmla="*/ 145 w 535"/>
                  <a:gd name="T47" fmla="*/ 453 h 480"/>
                  <a:gd name="T48" fmla="*/ 110 w 535"/>
                  <a:gd name="T49" fmla="*/ 434 h 480"/>
                  <a:gd name="T50" fmla="*/ 79 w 535"/>
                  <a:gd name="T51" fmla="*/ 410 h 480"/>
                  <a:gd name="T52" fmla="*/ 52 w 535"/>
                  <a:gd name="T53" fmla="*/ 382 h 480"/>
                  <a:gd name="T54" fmla="*/ 30 w 535"/>
                  <a:gd name="T55" fmla="*/ 350 h 480"/>
                  <a:gd name="T56" fmla="*/ 14 w 535"/>
                  <a:gd name="T57" fmla="*/ 316 h 480"/>
                  <a:gd name="T58" fmla="*/ 4 w 535"/>
                  <a:gd name="T59" fmla="*/ 280 h 480"/>
                  <a:gd name="T60" fmla="*/ 0 w 535"/>
                  <a:gd name="T61" fmla="*/ 241 h 480"/>
                  <a:gd name="T62" fmla="*/ 4 w 535"/>
                  <a:gd name="T63" fmla="*/ 202 h 480"/>
                  <a:gd name="T64" fmla="*/ 14 w 535"/>
                  <a:gd name="T65" fmla="*/ 165 h 480"/>
                  <a:gd name="T66" fmla="*/ 30 w 535"/>
                  <a:gd name="T67" fmla="*/ 130 h 480"/>
                  <a:gd name="T68" fmla="*/ 52 w 535"/>
                  <a:gd name="T69" fmla="*/ 99 h 480"/>
                  <a:gd name="T70" fmla="*/ 79 w 535"/>
                  <a:gd name="T71" fmla="*/ 71 h 480"/>
                  <a:gd name="T72" fmla="*/ 110 w 535"/>
                  <a:gd name="T73" fmla="*/ 48 h 480"/>
                  <a:gd name="T74" fmla="*/ 145 w 535"/>
                  <a:gd name="T75" fmla="*/ 28 h 480"/>
                  <a:gd name="T76" fmla="*/ 183 w 535"/>
                  <a:gd name="T77" fmla="*/ 14 h 480"/>
                  <a:gd name="T78" fmla="*/ 224 w 535"/>
                  <a:gd name="T79" fmla="*/ 5 h 480"/>
                  <a:gd name="T80" fmla="*/ 267 w 535"/>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5" h="480">
                    <a:moveTo>
                      <a:pt x="267" y="0"/>
                    </a:moveTo>
                    <a:lnTo>
                      <a:pt x="311" y="5"/>
                    </a:lnTo>
                    <a:lnTo>
                      <a:pt x="352" y="14"/>
                    </a:lnTo>
                    <a:lnTo>
                      <a:pt x="390" y="28"/>
                    </a:lnTo>
                    <a:lnTo>
                      <a:pt x="425" y="48"/>
                    </a:lnTo>
                    <a:lnTo>
                      <a:pt x="456" y="71"/>
                    </a:lnTo>
                    <a:lnTo>
                      <a:pt x="483" y="99"/>
                    </a:lnTo>
                    <a:lnTo>
                      <a:pt x="504" y="130"/>
                    </a:lnTo>
                    <a:lnTo>
                      <a:pt x="521" y="165"/>
                    </a:lnTo>
                    <a:lnTo>
                      <a:pt x="531" y="202"/>
                    </a:lnTo>
                    <a:lnTo>
                      <a:pt x="535" y="241"/>
                    </a:lnTo>
                    <a:lnTo>
                      <a:pt x="531" y="280"/>
                    </a:lnTo>
                    <a:lnTo>
                      <a:pt x="521" y="316"/>
                    </a:lnTo>
                    <a:lnTo>
                      <a:pt x="504" y="350"/>
                    </a:lnTo>
                    <a:lnTo>
                      <a:pt x="483" y="382"/>
                    </a:lnTo>
                    <a:lnTo>
                      <a:pt x="456" y="410"/>
                    </a:lnTo>
                    <a:lnTo>
                      <a:pt x="425" y="434"/>
                    </a:lnTo>
                    <a:lnTo>
                      <a:pt x="390" y="453"/>
                    </a:lnTo>
                    <a:lnTo>
                      <a:pt x="352" y="468"/>
                    </a:lnTo>
                    <a:lnTo>
                      <a:pt x="311" y="477"/>
                    </a:lnTo>
                    <a:lnTo>
                      <a:pt x="267" y="480"/>
                    </a:lnTo>
                    <a:lnTo>
                      <a:pt x="224" y="477"/>
                    </a:lnTo>
                    <a:lnTo>
                      <a:pt x="183" y="468"/>
                    </a:lnTo>
                    <a:lnTo>
                      <a:pt x="145" y="453"/>
                    </a:lnTo>
                    <a:lnTo>
                      <a:pt x="110" y="434"/>
                    </a:lnTo>
                    <a:lnTo>
                      <a:pt x="79" y="410"/>
                    </a:lnTo>
                    <a:lnTo>
                      <a:pt x="52" y="382"/>
                    </a:lnTo>
                    <a:lnTo>
                      <a:pt x="30" y="350"/>
                    </a:lnTo>
                    <a:lnTo>
                      <a:pt x="14" y="316"/>
                    </a:lnTo>
                    <a:lnTo>
                      <a:pt x="4" y="280"/>
                    </a:lnTo>
                    <a:lnTo>
                      <a:pt x="0" y="241"/>
                    </a:lnTo>
                    <a:lnTo>
                      <a:pt x="4" y="202"/>
                    </a:lnTo>
                    <a:lnTo>
                      <a:pt x="14" y="165"/>
                    </a:lnTo>
                    <a:lnTo>
                      <a:pt x="30" y="130"/>
                    </a:lnTo>
                    <a:lnTo>
                      <a:pt x="52" y="99"/>
                    </a:lnTo>
                    <a:lnTo>
                      <a:pt x="79" y="71"/>
                    </a:lnTo>
                    <a:lnTo>
                      <a:pt x="110" y="48"/>
                    </a:lnTo>
                    <a:lnTo>
                      <a:pt x="145" y="28"/>
                    </a:lnTo>
                    <a:lnTo>
                      <a:pt x="183" y="14"/>
                    </a:lnTo>
                    <a:lnTo>
                      <a:pt x="224" y="5"/>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6" name="Freeform 114">
                <a:extLst>
                  <a:ext uri="{FF2B5EF4-FFF2-40B4-BE49-F238E27FC236}">
                    <a16:creationId xmlns:a16="http://schemas.microsoft.com/office/drawing/2014/main" id="{0374BB0A-1B37-657E-C5E7-09F990E49977}"/>
                  </a:ext>
                </a:extLst>
              </p:cNvPr>
              <p:cNvSpPr>
                <a:spLocks/>
              </p:cNvSpPr>
              <p:nvPr/>
            </p:nvSpPr>
            <p:spPr bwMode="auto">
              <a:xfrm>
                <a:off x="-584200" y="2909888"/>
                <a:ext cx="106362" cy="109538"/>
              </a:xfrm>
              <a:custGeom>
                <a:avLst/>
                <a:gdLst>
                  <a:gd name="T0" fmla="*/ 266 w 534"/>
                  <a:gd name="T1" fmla="*/ 0 h 480"/>
                  <a:gd name="T2" fmla="*/ 310 w 534"/>
                  <a:gd name="T3" fmla="*/ 4 h 480"/>
                  <a:gd name="T4" fmla="*/ 351 w 534"/>
                  <a:gd name="T5" fmla="*/ 13 h 480"/>
                  <a:gd name="T6" fmla="*/ 389 w 534"/>
                  <a:gd name="T7" fmla="*/ 28 h 480"/>
                  <a:gd name="T8" fmla="*/ 424 w 534"/>
                  <a:gd name="T9" fmla="*/ 47 h 480"/>
                  <a:gd name="T10" fmla="*/ 455 w 534"/>
                  <a:gd name="T11" fmla="*/ 71 h 480"/>
                  <a:gd name="T12" fmla="*/ 482 w 534"/>
                  <a:gd name="T13" fmla="*/ 99 h 480"/>
                  <a:gd name="T14" fmla="*/ 504 w 534"/>
                  <a:gd name="T15" fmla="*/ 130 h 480"/>
                  <a:gd name="T16" fmla="*/ 520 w 534"/>
                  <a:gd name="T17" fmla="*/ 165 h 480"/>
                  <a:gd name="T18" fmla="*/ 531 w 534"/>
                  <a:gd name="T19" fmla="*/ 201 h 480"/>
                  <a:gd name="T20" fmla="*/ 534 w 534"/>
                  <a:gd name="T21" fmla="*/ 241 h 480"/>
                  <a:gd name="T22" fmla="*/ 531 w 534"/>
                  <a:gd name="T23" fmla="*/ 280 h 480"/>
                  <a:gd name="T24" fmla="*/ 520 w 534"/>
                  <a:gd name="T25" fmla="*/ 316 h 480"/>
                  <a:gd name="T26" fmla="*/ 504 w 534"/>
                  <a:gd name="T27" fmla="*/ 351 h 480"/>
                  <a:gd name="T28" fmla="*/ 482 w 534"/>
                  <a:gd name="T29" fmla="*/ 382 h 480"/>
                  <a:gd name="T30" fmla="*/ 455 w 534"/>
                  <a:gd name="T31" fmla="*/ 411 h 480"/>
                  <a:gd name="T32" fmla="*/ 424 w 534"/>
                  <a:gd name="T33" fmla="*/ 434 h 480"/>
                  <a:gd name="T34" fmla="*/ 389 w 534"/>
                  <a:gd name="T35" fmla="*/ 454 h 480"/>
                  <a:gd name="T36" fmla="*/ 351 w 534"/>
                  <a:gd name="T37" fmla="*/ 468 h 480"/>
                  <a:gd name="T38" fmla="*/ 310 w 534"/>
                  <a:gd name="T39" fmla="*/ 477 h 480"/>
                  <a:gd name="T40" fmla="*/ 266 w 534"/>
                  <a:gd name="T41" fmla="*/ 480 h 480"/>
                  <a:gd name="T42" fmla="*/ 224 w 534"/>
                  <a:gd name="T43" fmla="*/ 477 h 480"/>
                  <a:gd name="T44" fmla="*/ 182 w 534"/>
                  <a:gd name="T45" fmla="*/ 468 h 480"/>
                  <a:gd name="T46" fmla="*/ 144 w 534"/>
                  <a:gd name="T47" fmla="*/ 454 h 480"/>
                  <a:gd name="T48" fmla="*/ 109 w 534"/>
                  <a:gd name="T49" fmla="*/ 434 h 480"/>
                  <a:gd name="T50" fmla="*/ 78 w 534"/>
                  <a:gd name="T51" fmla="*/ 411 h 480"/>
                  <a:gd name="T52" fmla="*/ 51 w 534"/>
                  <a:gd name="T53" fmla="*/ 382 h 480"/>
                  <a:gd name="T54" fmla="*/ 30 w 534"/>
                  <a:gd name="T55" fmla="*/ 351 h 480"/>
                  <a:gd name="T56" fmla="*/ 13 w 534"/>
                  <a:gd name="T57" fmla="*/ 316 h 480"/>
                  <a:gd name="T58" fmla="*/ 3 w 534"/>
                  <a:gd name="T59" fmla="*/ 280 h 480"/>
                  <a:gd name="T60" fmla="*/ 0 w 534"/>
                  <a:gd name="T61" fmla="*/ 241 h 480"/>
                  <a:gd name="T62" fmla="*/ 3 w 534"/>
                  <a:gd name="T63" fmla="*/ 201 h 480"/>
                  <a:gd name="T64" fmla="*/ 13 w 534"/>
                  <a:gd name="T65" fmla="*/ 165 h 480"/>
                  <a:gd name="T66" fmla="*/ 30 w 534"/>
                  <a:gd name="T67" fmla="*/ 130 h 480"/>
                  <a:gd name="T68" fmla="*/ 51 w 534"/>
                  <a:gd name="T69" fmla="*/ 99 h 480"/>
                  <a:gd name="T70" fmla="*/ 78 w 534"/>
                  <a:gd name="T71" fmla="*/ 71 h 480"/>
                  <a:gd name="T72" fmla="*/ 109 w 534"/>
                  <a:gd name="T73" fmla="*/ 47 h 480"/>
                  <a:gd name="T74" fmla="*/ 144 w 534"/>
                  <a:gd name="T75" fmla="*/ 28 h 480"/>
                  <a:gd name="T76" fmla="*/ 182 w 534"/>
                  <a:gd name="T77" fmla="*/ 13 h 480"/>
                  <a:gd name="T78" fmla="*/ 224 w 534"/>
                  <a:gd name="T79" fmla="*/ 4 h 480"/>
                  <a:gd name="T80" fmla="*/ 266 w 534"/>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0">
                    <a:moveTo>
                      <a:pt x="266" y="0"/>
                    </a:moveTo>
                    <a:lnTo>
                      <a:pt x="310" y="4"/>
                    </a:lnTo>
                    <a:lnTo>
                      <a:pt x="351" y="13"/>
                    </a:lnTo>
                    <a:lnTo>
                      <a:pt x="389" y="28"/>
                    </a:lnTo>
                    <a:lnTo>
                      <a:pt x="424" y="47"/>
                    </a:lnTo>
                    <a:lnTo>
                      <a:pt x="455" y="71"/>
                    </a:lnTo>
                    <a:lnTo>
                      <a:pt x="482" y="99"/>
                    </a:lnTo>
                    <a:lnTo>
                      <a:pt x="504" y="130"/>
                    </a:lnTo>
                    <a:lnTo>
                      <a:pt x="520" y="165"/>
                    </a:lnTo>
                    <a:lnTo>
                      <a:pt x="531" y="201"/>
                    </a:lnTo>
                    <a:lnTo>
                      <a:pt x="534" y="241"/>
                    </a:lnTo>
                    <a:lnTo>
                      <a:pt x="531" y="280"/>
                    </a:lnTo>
                    <a:lnTo>
                      <a:pt x="520" y="316"/>
                    </a:lnTo>
                    <a:lnTo>
                      <a:pt x="504" y="351"/>
                    </a:lnTo>
                    <a:lnTo>
                      <a:pt x="482" y="382"/>
                    </a:lnTo>
                    <a:lnTo>
                      <a:pt x="455" y="411"/>
                    </a:lnTo>
                    <a:lnTo>
                      <a:pt x="424" y="434"/>
                    </a:lnTo>
                    <a:lnTo>
                      <a:pt x="389" y="454"/>
                    </a:lnTo>
                    <a:lnTo>
                      <a:pt x="351" y="468"/>
                    </a:lnTo>
                    <a:lnTo>
                      <a:pt x="310" y="477"/>
                    </a:lnTo>
                    <a:lnTo>
                      <a:pt x="266" y="480"/>
                    </a:lnTo>
                    <a:lnTo>
                      <a:pt x="224" y="477"/>
                    </a:lnTo>
                    <a:lnTo>
                      <a:pt x="182" y="468"/>
                    </a:lnTo>
                    <a:lnTo>
                      <a:pt x="144" y="454"/>
                    </a:lnTo>
                    <a:lnTo>
                      <a:pt x="109" y="434"/>
                    </a:lnTo>
                    <a:lnTo>
                      <a:pt x="78" y="411"/>
                    </a:lnTo>
                    <a:lnTo>
                      <a:pt x="51" y="382"/>
                    </a:lnTo>
                    <a:lnTo>
                      <a:pt x="30" y="351"/>
                    </a:lnTo>
                    <a:lnTo>
                      <a:pt x="13" y="316"/>
                    </a:lnTo>
                    <a:lnTo>
                      <a:pt x="3" y="280"/>
                    </a:lnTo>
                    <a:lnTo>
                      <a:pt x="0" y="241"/>
                    </a:lnTo>
                    <a:lnTo>
                      <a:pt x="3" y="201"/>
                    </a:lnTo>
                    <a:lnTo>
                      <a:pt x="13" y="165"/>
                    </a:lnTo>
                    <a:lnTo>
                      <a:pt x="30" y="130"/>
                    </a:lnTo>
                    <a:lnTo>
                      <a:pt x="51" y="99"/>
                    </a:lnTo>
                    <a:lnTo>
                      <a:pt x="78" y="71"/>
                    </a:lnTo>
                    <a:lnTo>
                      <a:pt x="109" y="47"/>
                    </a:lnTo>
                    <a:lnTo>
                      <a:pt x="144" y="28"/>
                    </a:lnTo>
                    <a:lnTo>
                      <a:pt x="182" y="13"/>
                    </a:lnTo>
                    <a:lnTo>
                      <a:pt x="224" y="4"/>
                    </a:lnTo>
                    <a:lnTo>
                      <a:pt x="26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7" name="Freeform 115">
                <a:extLst>
                  <a:ext uri="{FF2B5EF4-FFF2-40B4-BE49-F238E27FC236}">
                    <a16:creationId xmlns:a16="http://schemas.microsoft.com/office/drawing/2014/main" id="{873CD7F1-469D-468F-1C45-3B0867E1129E}"/>
                  </a:ext>
                </a:extLst>
              </p:cNvPr>
              <p:cNvSpPr>
                <a:spLocks/>
              </p:cNvSpPr>
              <p:nvPr/>
            </p:nvSpPr>
            <p:spPr bwMode="auto">
              <a:xfrm>
                <a:off x="-1162050" y="2909888"/>
                <a:ext cx="106362" cy="109538"/>
              </a:xfrm>
              <a:custGeom>
                <a:avLst/>
                <a:gdLst>
                  <a:gd name="T0" fmla="*/ 268 w 535"/>
                  <a:gd name="T1" fmla="*/ 0 h 480"/>
                  <a:gd name="T2" fmla="*/ 311 w 535"/>
                  <a:gd name="T3" fmla="*/ 4 h 480"/>
                  <a:gd name="T4" fmla="*/ 352 w 535"/>
                  <a:gd name="T5" fmla="*/ 13 h 480"/>
                  <a:gd name="T6" fmla="*/ 390 w 535"/>
                  <a:gd name="T7" fmla="*/ 28 h 480"/>
                  <a:gd name="T8" fmla="*/ 426 w 535"/>
                  <a:gd name="T9" fmla="*/ 47 h 480"/>
                  <a:gd name="T10" fmla="*/ 457 w 535"/>
                  <a:gd name="T11" fmla="*/ 71 h 480"/>
                  <a:gd name="T12" fmla="*/ 483 w 535"/>
                  <a:gd name="T13" fmla="*/ 99 h 480"/>
                  <a:gd name="T14" fmla="*/ 505 w 535"/>
                  <a:gd name="T15" fmla="*/ 130 h 480"/>
                  <a:gd name="T16" fmla="*/ 521 w 535"/>
                  <a:gd name="T17" fmla="*/ 165 h 480"/>
                  <a:gd name="T18" fmla="*/ 531 w 535"/>
                  <a:gd name="T19" fmla="*/ 201 h 480"/>
                  <a:gd name="T20" fmla="*/ 535 w 535"/>
                  <a:gd name="T21" fmla="*/ 241 h 480"/>
                  <a:gd name="T22" fmla="*/ 531 w 535"/>
                  <a:gd name="T23" fmla="*/ 280 h 480"/>
                  <a:gd name="T24" fmla="*/ 521 w 535"/>
                  <a:gd name="T25" fmla="*/ 316 h 480"/>
                  <a:gd name="T26" fmla="*/ 505 w 535"/>
                  <a:gd name="T27" fmla="*/ 351 h 480"/>
                  <a:gd name="T28" fmla="*/ 483 w 535"/>
                  <a:gd name="T29" fmla="*/ 382 h 480"/>
                  <a:gd name="T30" fmla="*/ 457 w 535"/>
                  <a:gd name="T31" fmla="*/ 411 h 480"/>
                  <a:gd name="T32" fmla="*/ 426 w 535"/>
                  <a:gd name="T33" fmla="*/ 434 h 480"/>
                  <a:gd name="T34" fmla="*/ 390 w 535"/>
                  <a:gd name="T35" fmla="*/ 454 h 480"/>
                  <a:gd name="T36" fmla="*/ 352 w 535"/>
                  <a:gd name="T37" fmla="*/ 468 h 480"/>
                  <a:gd name="T38" fmla="*/ 311 w 535"/>
                  <a:gd name="T39" fmla="*/ 477 h 480"/>
                  <a:gd name="T40" fmla="*/ 268 w 535"/>
                  <a:gd name="T41" fmla="*/ 480 h 480"/>
                  <a:gd name="T42" fmla="*/ 224 w 535"/>
                  <a:gd name="T43" fmla="*/ 477 h 480"/>
                  <a:gd name="T44" fmla="*/ 184 w 535"/>
                  <a:gd name="T45" fmla="*/ 468 h 480"/>
                  <a:gd name="T46" fmla="*/ 144 w 535"/>
                  <a:gd name="T47" fmla="*/ 454 h 480"/>
                  <a:gd name="T48" fmla="*/ 110 w 535"/>
                  <a:gd name="T49" fmla="*/ 434 h 480"/>
                  <a:gd name="T50" fmla="*/ 78 w 535"/>
                  <a:gd name="T51" fmla="*/ 411 h 480"/>
                  <a:gd name="T52" fmla="*/ 53 w 535"/>
                  <a:gd name="T53" fmla="*/ 382 h 480"/>
                  <a:gd name="T54" fmla="*/ 30 w 535"/>
                  <a:gd name="T55" fmla="*/ 351 h 480"/>
                  <a:gd name="T56" fmla="*/ 14 w 535"/>
                  <a:gd name="T57" fmla="*/ 316 h 480"/>
                  <a:gd name="T58" fmla="*/ 4 w 535"/>
                  <a:gd name="T59" fmla="*/ 280 h 480"/>
                  <a:gd name="T60" fmla="*/ 0 w 535"/>
                  <a:gd name="T61" fmla="*/ 241 h 480"/>
                  <a:gd name="T62" fmla="*/ 4 w 535"/>
                  <a:gd name="T63" fmla="*/ 201 h 480"/>
                  <a:gd name="T64" fmla="*/ 14 w 535"/>
                  <a:gd name="T65" fmla="*/ 165 h 480"/>
                  <a:gd name="T66" fmla="*/ 30 w 535"/>
                  <a:gd name="T67" fmla="*/ 130 h 480"/>
                  <a:gd name="T68" fmla="*/ 53 w 535"/>
                  <a:gd name="T69" fmla="*/ 99 h 480"/>
                  <a:gd name="T70" fmla="*/ 78 w 535"/>
                  <a:gd name="T71" fmla="*/ 71 h 480"/>
                  <a:gd name="T72" fmla="*/ 110 w 535"/>
                  <a:gd name="T73" fmla="*/ 47 h 480"/>
                  <a:gd name="T74" fmla="*/ 144 w 535"/>
                  <a:gd name="T75" fmla="*/ 28 h 480"/>
                  <a:gd name="T76" fmla="*/ 184 w 535"/>
                  <a:gd name="T77" fmla="*/ 13 h 480"/>
                  <a:gd name="T78" fmla="*/ 224 w 535"/>
                  <a:gd name="T79" fmla="*/ 4 h 480"/>
                  <a:gd name="T80" fmla="*/ 268 w 535"/>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5" h="480">
                    <a:moveTo>
                      <a:pt x="268" y="0"/>
                    </a:moveTo>
                    <a:lnTo>
                      <a:pt x="311" y="4"/>
                    </a:lnTo>
                    <a:lnTo>
                      <a:pt x="352" y="13"/>
                    </a:lnTo>
                    <a:lnTo>
                      <a:pt x="390" y="28"/>
                    </a:lnTo>
                    <a:lnTo>
                      <a:pt x="426" y="47"/>
                    </a:lnTo>
                    <a:lnTo>
                      <a:pt x="457" y="71"/>
                    </a:lnTo>
                    <a:lnTo>
                      <a:pt x="483" y="99"/>
                    </a:lnTo>
                    <a:lnTo>
                      <a:pt x="505" y="130"/>
                    </a:lnTo>
                    <a:lnTo>
                      <a:pt x="521" y="165"/>
                    </a:lnTo>
                    <a:lnTo>
                      <a:pt x="531" y="201"/>
                    </a:lnTo>
                    <a:lnTo>
                      <a:pt x="535" y="241"/>
                    </a:lnTo>
                    <a:lnTo>
                      <a:pt x="531" y="280"/>
                    </a:lnTo>
                    <a:lnTo>
                      <a:pt x="521" y="316"/>
                    </a:lnTo>
                    <a:lnTo>
                      <a:pt x="505" y="351"/>
                    </a:lnTo>
                    <a:lnTo>
                      <a:pt x="483" y="382"/>
                    </a:lnTo>
                    <a:lnTo>
                      <a:pt x="457" y="411"/>
                    </a:lnTo>
                    <a:lnTo>
                      <a:pt x="426" y="434"/>
                    </a:lnTo>
                    <a:lnTo>
                      <a:pt x="390" y="454"/>
                    </a:lnTo>
                    <a:lnTo>
                      <a:pt x="352" y="468"/>
                    </a:lnTo>
                    <a:lnTo>
                      <a:pt x="311" y="477"/>
                    </a:lnTo>
                    <a:lnTo>
                      <a:pt x="268" y="480"/>
                    </a:lnTo>
                    <a:lnTo>
                      <a:pt x="224" y="477"/>
                    </a:lnTo>
                    <a:lnTo>
                      <a:pt x="184" y="468"/>
                    </a:lnTo>
                    <a:lnTo>
                      <a:pt x="144" y="454"/>
                    </a:lnTo>
                    <a:lnTo>
                      <a:pt x="110" y="434"/>
                    </a:lnTo>
                    <a:lnTo>
                      <a:pt x="78" y="411"/>
                    </a:lnTo>
                    <a:lnTo>
                      <a:pt x="53" y="382"/>
                    </a:lnTo>
                    <a:lnTo>
                      <a:pt x="30" y="351"/>
                    </a:lnTo>
                    <a:lnTo>
                      <a:pt x="14" y="316"/>
                    </a:lnTo>
                    <a:lnTo>
                      <a:pt x="4" y="280"/>
                    </a:lnTo>
                    <a:lnTo>
                      <a:pt x="0" y="241"/>
                    </a:lnTo>
                    <a:lnTo>
                      <a:pt x="4" y="201"/>
                    </a:lnTo>
                    <a:lnTo>
                      <a:pt x="14" y="165"/>
                    </a:lnTo>
                    <a:lnTo>
                      <a:pt x="30" y="130"/>
                    </a:lnTo>
                    <a:lnTo>
                      <a:pt x="53" y="99"/>
                    </a:lnTo>
                    <a:lnTo>
                      <a:pt x="78" y="71"/>
                    </a:lnTo>
                    <a:lnTo>
                      <a:pt x="110" y="47"/>
                    </a:lnTo>
                    <a:lnTo>
                      <a:pt x="144" y="28"/>
                    </a:lnTo>
                    <a:lnTo>
                      <a:pt x="184" y="13"/>
                    </a:lnTo>
                    <a:lnTo>
                      <a:pt x="224" y="4"/>
                    </a:lnTo>
                    <a:lnTo>
                      <a:pt x="26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8" name="Freeform 116">
                <a:extLst>
                  <a:ext uri="{FF2B5EF4-FFF2-40B4-BE49-F238E27FC236}">
                    <a16:creationId xmlns:a16="http://schemas.microsoft.com/office/drawing/2014/main" id="{583437C2-C981-6C21-DF49-A640F0AEFF05}"/>
                  </a:ext>
                </a:extLst>
              </p:cNvPr>
              <p:cNvSpPr>
                <a:spLocks/>
              </p:cNvSpPr>
              <p:nvPr/>
            </p:nvSpPr>
            <p:spPr bwMode="auto">
              <a:xfrm>
                <a:off x="-1041400" y="2738438"/>
                <a:ext cx="441325" cy="452438"/>
              </a:xfrm>
              <a:custGeom>
                <a:avLst/>
                <a:gdLst>
                  <a:gd name="T0" fmla="*/ 1222 w 2224"/>
                  <a:gd name="T1" fmla="*/ 181 h 1997"/>
                  <a:gd name="T2" fmla="*/ 1148 w 2224"/>
                  <a:gd name="T3" fmla="*/ 523 h 1997"/>
                  <a:gd name="T4" fmla="*/ 1263 w 2224"/>
                  <a:gd name="T5" fmla="*/ 541 h 1997"/>
                  <a:gd name="T6" fmla="*/ 1368 w 2224"/>
                  <a:gd name="T7" fmla="*/ 580 h 1997"/>
                  <a:gd name="T8" fmla="*/ 1463 w 2224"/>
                  <a:gd name="T9" fmla="*/ 638 h 1997"/>
                  <a:gd name="T10" fmla="*/ 1678 w 2224"/>
                  <a:gd name="T11" fmla="*/ 350 h 1997"/>
                  <a:gd name="T12" fmla="*/ 1833 w 2224"/>
                  <a:gd name="T13" fmla="*/ 491 h 1997"/>
                  <a:gd name="T14" fmla="*/ 1514 w 2224"/>
                  <a:gd name="T15" fmla="*/ 682 h 1997"/>
                  <a:gd name="T16" fmla="*/ 1581 w 2224"/>
                  <a:gd name="T17" fmla="*/ 766 h 1997"/>
                  <a:gd name="T18" fmla="*/ 1627 w 2224"/>
                  <a:gd name="T19" fmla="*/ 862 h 1997"/>
                  <a:gd name="T20" fmla="*/ 1650 w 2224"/>
                  <a:gd name="T21" fmla="*/ 967 h 1997"/>
                  <a:gd name="T22" fmla="*/ 2023 w 2224"/>
                  <a:gd name="T23" fmla="*/ 899 h 1997"/>
                  <a:gd name="T24" fmla="*/ 2023 w 2224"/>
                  <a:gd name="T25" fmla="*/ 1098 h 1997"/>
                  <a:gd name="T26" fmla="*/ 1651 w 2224"/>
                  <a:gd name="T27" fmla="*/ 1031 h 1997"/>
                  <a:gd name="T28" fmla="*/ 1636 w 2224"/>
                  <a:gd name="T29" fmla="*/ 1123 h 1997"/>
                  <a:gd name="T30" fmla="*/ 1603 w 2224"/>
                  <a:gd name="T31" fmla="*/ 1210 h 1997"/>
                  <a:gd name="T32" fmla="*/ 1553 w 2224"/>
                  <a:gd name="T33" fmla="*/ 1287 h 1997"/>
                  <a:gd name="T34" fmla="*/ 1781 w 2224"/>
                  <a:gd name="T35" fmla="*/ 1554 h 1997"/>
                  <a:gd name="T36" fmla="*/ 1897 w 2224"/>
                  <a:gd name="T37" fmla="*/ 1705 h 1997"/>
                  <a:gd name="T38" fmla="*/ 1730 w 2224"/>
                  <a:gd name="T39" fmla="*/ 1599 h 1997"/>
                  <a:gd name="T40" fmla="*/ 1433 w 2224"/>
                  <a:gd name="T41" fmla="*/ 1397 h 1997"/>
                  <a:gd name="T42" fmla="*/ 1347 w 2224"/>
                  <a:gd name="T43" fmla="*/ 1444 h 1997"/>
                  <a:gd name="T44" fmla="*/ 1251 w 2224"/>
                  <a:gd name="T45" fmla="*/ 1476 h 1997"/>
                  <a:gd name="T46" fmla="*/ 1148 w 2224"/>
                  <a:gd name="T47" fmla="*/ 1491 h 1997"/>
                  <a:gd name="T48" fmla="*/ 1222 w 2224"/>
                  <a:gd name="T49" fmla="*/ 1816 h 1997"/>
                  <a:gd name="T50" fmla="*/ 1001 w 2224"/>
                  <a:gd name="T51" fmla="*/ 1816 h 1997"/>
                  <a:gd name="T52" fmla="*/ 1076 w 2224"/>
                  <a:gd name="T53" fmla="*/ 1491 h 1997"/>
                  <a:gd name="T54" fmla="*/ 972 w 2224"/>
                  <a:gd name="T55" fmla="*/ 1476 h 1997"/>
                  <a:gd name="T56" fmla="*/ 876 w 2224"/>
                  <a:gd name="T57" fmla="*/ 1444 h 1997"/>
                  <a:gd name="T58" fmla="*/ 788 w 2224"/>
                  <a:gd name="T59" fmla="*/ 1397 h 1997"/>
                  <a:gd name="T60" fmla="*/ 492 w 2224"/>
                  <a:gd name="T61" fmla="*/ 1599 h 1997"/>
                  <a:gd name="T62" fmla="*/ 324 w 2224"/>
                  <a:gd name="T63" fmla="*/ 1705 h 1997"/>
                  <a:gd name="T64" fmla="*/ 442 w 2224"/>
                  <a:gd name="T65" fmla="*/ 1554 h 1997"/>
                  <a:gd name="T66" fmla="*/ 665 w 2224"/>
                  <a:gd name="T67" fmla="*/ 1280 h 1997"/>
                  <a:gd name="T68" fmla="*/ 609 w 2224"/>
                  <a:gd name="T69" fmla="*/ 1189 h 1997"/>
                  <a:gd name="T70" fmla="*/ 578 w 2224"/>
                  <a:gd name="T71" fmla="*/ 1086 h 1997"/>
                  <a:gd name="T72" fmla="*/ 201 w 2224"/>
                  <a:gd name="T73" fmla="*/ 1031 h 1997"/>
                  <a:gd name="T74" fmla="*/ 0 w 2224"/>
                  <a:gd name="T75" fmla="*/ 999 h 1997"/>
                  <a:gd name="T76" fmla="*/ 201 w 2224"/>
                  <a:gd name="T77" fmla="*/ 967 h 1997"/>
                  <a:gd name="T78" fmla="*/ 581 w 2224"/>
                  <a:gd name="T79" fmla="*/ 912 h 1997"/>
                  <a:gd name="T80" fmla="*/ 616 w 2224"/>
                  <a:gd name="T81" fmla="*/ 812 h 1997"/>
                  <a:gd name="T82" fmla="*/ 673 w 2224"/>
                  <a:gd name="T83" fmla="*/ 722 h 1997"/>
                  <a:gd name="T84" fmla="*/ 442 w 2224"/>
                  <a:gd name="T85" fmla="*/ 443 h 1997"/>
                  <a:gd name="T86" fmla="*/ 324 w 2224"/>
                  <a:gd name="T87" fmla="*/ 293 h 1997"/>
                  <a:gd name="T88" fmla="*/ 492 w 2224"/>
                  <a:gd name="T89" fmla="*/ 397 h 1997"/>
                  <a:gd name="T90" fmla="*/ 805 w 2224"/>
                  <a:gd name="T91" fmla="*/ 607 h 1997"/>
                  <a:gd name="T92" fmla="*/ 905 w 2224"/>
                  <a:gd name="T93" fmla="*/ 558 h 1997"/>
                  <a:gd name="T94" fmla="*/ 1017 w 2224"/>
                  <a:gd name="T95" fmla="*/ 529 h 1997"/>
                  <a:gd name="T96" fmla="*/ 1076 w 2224"/>
                  <a:gd name="T97" fmla="*/ 181 h 1997"/>
                  <a:gd name="T98" fmla="*/ 1111 w 2224"/>
                  <a:gd name="T99" fmla="*/ 0 h 19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224" h="1997">
                    <a:moveTo>
                      <a:pt x="1111" y="0"/>
                    </a:moveTo>
                    <a:lnTo>
                      <a:pt x="1222" y="181"/>
                    </a:lnTo>
                    <a:lnTo>
                      <a:pt x="1148" y="181"/>
                    </a:lnTo>
                    <a:lnTo>
                      <a:pt x="1148" y="523"/>
                    </a:lnTo>
                    <a:lnTo>
                      <a:pt x="1206" y="529"/>
                    </a:lnTo>
                    <a:lnTo>
                      <a:pt x="1263" y="541"/>
                    </a:lnTo>
                    <a:lnTo>
                      <a:pt x="1317" y="558"/>
                    </a:lnTo>
                    <a:lnTo>
                      <a:pt x="1368" y="580"/>
                    </a:lnTo>
                    <a:lnTo>
                      <a:pt x="1418" y="607"/>
                    </a:lnTo>
                    <a:lnTo>
                      <a:pt x="1463" y="638"/>
                    </a:lnTo>
                    <a:lnTo>
                      <a:pt x="1730" y="397"/>
                    </a:lnTo>
                    <a:lnTo>
                      <a:pt x="1678" y="350"/>
                    </a:lnTo>
                    <a:lnTo>
                      <a:pt x="1897" y="293"/>
                    </a:lnTo>
                    <a:lnTo>
                      <a:pt x="1833" y="491"/>
                    </a:lnTo>
                    <a:lnTo>
                      <a:pt x="1781" y="443"/>
                    </a:lnTo>
                    <a:lnTo>
                      <a:pt x="1514" y="682"/>
                    </a:lnTo>
                    <a:lnTo>
                      <a:pt x="1550" y="722"/>
                    </a:lnTo>
                    <a:lnTo>
                      <a:pt x="1581" y="766"/>
                    </a:lnTo>
                    <a:lnTo>
                      <a:pt x="1607" y="813"/>
                    </a:lnTo>
                    <a:lnTo>
                      <a:pt x="1627" y="862"/>
                    </a:lnTo>
                    <a:lnTo>
                      <a:pt x="1642" y="913"/>
                    </a:lnTo>
                    <a:lnTo>
                      <a:pt x="1650" y="967"/>
                    </a:lnTo>
                    <a:lnTo>
                      <a:pt x="2023" y="967"/>
                    </a:lnTo>
                    <a:lnTo>
                      <a:pt x="2023" y="899"/>
                    </a:lnTo>
                    <a:lnTo>
                      <a:pt x="2224" y="999"/>
                    </a:lnTo>
                    <a:lnTo>
                      <a:pt x="2023" y="1098"/>
                    </a:lnTo>
                    <a:lnTo>
                      <a:pt x="2023" y="1031"/>
                    </a:lnTo>
                    <a:lnTo>
                      <a:pt x="1651" y="1031"/>
                    </a:lnTo>
                    <a:lnTo>
                      <a:pt x="1646" y="1078"/>
                    </a:lnTo>
                    <a:lnTo>
                      <a:pt x="1636" y="1123"/>
                    </a:lnTo>
                    <a:lnTo>
                      <a:pt x="1622" y="1168"/>
                    </a:lnTo>
                    <a:lnTo>
                      <a:pt x="1603" y="1210"/>
                    </a:lnTo>
                    <a:lnTo>
                      <a:pt x="1580" y="1249"/>
                    </a:lnTo>
                    <a:lnTo>
                      <a:pt x="1553" y="1287"/>
                    </a:lnTo>
                    <a:lnTo>
                      <a:pt x="1522" y="1322"/>
                    </a:lnTo>
                    <a:lnTo>
                      <a:pt x="1781" y="1554"/>
                    </a:lnTo>
                    <a:lnTo>
                      <a:pt x="1833" y="1506"/>
                    </a:lnTo>
                    <a:lnTo>
                      <a:pt x="1897" y="1705"/>
                    </a:lnTo>
                    <a:lnTo>
                      <a:pt x="1678" y="1646"/>
                    </a:lnTo>
                    <a:lnTo>
                      <a:pt x="1730" y="1599"/>
                    </a:lnTo>
                    <a:lnTo>
                      <a:pt x="1473" y="1369"/>
                    </a:lnTo>
                    <a:lnTo>
                      <a:pt x="1433" y="1397"/>
                    </a:lnTo>
                    <a:lnTo>
                      <a:pt x="1391" y="1422"/>
                    </a:lnTo>
                    <a:lnTo>
                      <a:pt x="1347" y="1444"/>
                    </a:lnTo>
                    <a:lnTo>
                      <a:pt x="1300" y="1462"/>
                    </a:lnTo>
                    <a:lnTo>
                      <a:pt x="1251" y="1476"/>
                    </a:lnTo>
                    <a:lnTo>
                      <a:pt x="1200" y="1485"/>
                    </a:lnTo>
                    <a:lnTo>
                      <a:pt x="1148" y="1491"/>
                    </a:lnTo>
                    <a:lnTo>
                      <a:pt x="1148" y="1816"/>
                    </a:lnTo>
                    <a:lnTo>
                      <a:pt x="1222" y="1816"/>
                    </a:lnTo>
                    <a:lnTo>
                      <a:pt x="1111" y="1997"/>
                    </a:lnTo>
                    <a:lnTo>
                      <a:pt x="1001" y="1816"/>
                    </a:lnTo>
                    <a:lnTo>
                      <a:pt x="1076" y="1816"/>
                    </a:lnTo>
                    <a:lnTo>
                      <a:pt x="1076" y="1491"/>
                    </a:lnTo>
                    <a:lnTo>
                      <a:pt x="1022" y="1485"/>
                    </a:lnTo>
                    <a:lnTo>
                      <a:pt x="972" y="1476"/>
                    </a:lnTo>
                    <a:lnTo>
                      <a:pt x="923" y="1462"/>
                    </a:lnTo>
                    <a:lnTo>
                      <a:pt x="876" y="1444"/>
                    </a:lnTo>
                    <a:lnTo>
                      <a:pt x="831" y="1422"/>
                    </a:lnTo>
                    <a:lnTo>
                      <a:pt x="788" y="1397"/>
                    </a:lnTo>
                    <a:lnTo>
                      <a:pt x="749" y="1369"/>
                    </a:lnTo>
                    <a:lnTo>
                      <a:pt x="492" y="1599"/>
                    </a:lnTo>
                    <a:lnTo>
                      <a:pt x="546" y="1647"/>
                    </a:lnTo>
                    <a:lnTo>
                      <a:pt x="324" y="1705"/>
                    </a:lnTo>
                    <a:lnTo>
                      <a:pt x="389" y="1506"/>
                    </a:lnTo>
                    <a:lnTo>
                      <a:pt x="442" y="1554"/>
                    </a:lnTo>
                    <a:lnTo>
                      <a:pt x="700" y="1321"/>
                    </a:lnTo>
                    <a:lnTo>
                      <a:pt x="665" y="1280"/>
                    </a:lnTo>
                    <a:lnTo>
                      <a:pt x="635" y="1236"/>
                    </a:lnTo>
                    <a:lnTo>
                      <a:pt x="609" y="1189"/>
                    </a:lnTo>
                    <a:lnTo>
                      <a:pt x="590" y="1138"/>
                    </a:lnTo>
                    <a:lnTo>
                      <a:pt x="578" y="1086"/>
                    </a:lnTo>
                    <a:lnTo>
                      <a:pt x="571" y="1031"/>
                    </a:lnTo>
                    <a:lnTo>
                      <a:pt x="201" y="1031"/>
                    </a:lnTo>
                    <a:lnTo>
                      <a:pt x="201" y="1098"/>
                    </a:lnTo>
                    <a:lnTo>
                      <a:pt x="0" y="999"/>
                    </a:lnTo>
                    <a:lnTo>
                      <a:pt x="201" y="899"/>
                    </a:lnTo>
                    <a:lnTo>
                      <a:pt x="201" y="967"/>
                    </a:lnTo>
                    <a:lnTo>
                      <a:pt x="572" y="967"/>
                    </a:lnTo>
                    <a:lnTo>
                      <a:pt x="581" y="912"/>
                    </a:lnTo>
                    <a:lnTo>
                      <a:pt x="596" y="861"/>
                    </a:lnTo>
                    <a:lnTo>
                      <a:pt x="616" y="812"/>
                    </a:lnTo>
                    <a:lnTo>
                      <a:pt x="641" y="765"/>
                    </a:lnTo>
                    <a:lnTo>
                      <a:pt x="673" y="722"/>
                    </a:lnTo>
                    <a:lnTo>
                      <a:pt x="709" y="682"/>
                    </a:lnTo>
                    <a:lnTo>
                      <a:pt x="442" y="443"/>
                    </a:lnTo>
                    <a:lnTo>
                      <a:pt x="389" y="491"/>
                    </a:lnTo>
                    <a:lnTo>
                      <a:pt x="324" y="293"/>
                    </a:lnTo>
                    <a:lnTo>
                      <a:pt x="546" y="350"/>
                    </a:lnTo>
                    <a:lnTo>
                      <a:pt x="492" y="397"/>
                    </a:lnTo>
                    <a:lnTo>
                      <a:pt x="760" y="638"/>
                    </a:lnTo>
                    <a:lnTo>
                      <a:pt x="805" y="607"/>
                    </a:lnTo>
                    <a:lnTo>
                      <a:pt x="853" y="580"/>
                    </a:lnTo>
                    <a:lnTo>
                      <a:pt x="905" y="558"/>
                    </a:lnTo>
                    <a:lnTo>
                      <a:pt x="960" y="541"/>
                    </a:lnTo>
                    <a:lnTo>
                      <a:pt x="1017" y="529"/>
                    </a:lnTo>
                    <a:lnTo>
                      <a:pt x="1076" y="523"/>
                    </a:lnTo>
                    <a:lnTo>
                      <a:pt x="1076" y="181"/>
                    </a:lnTo>
                    <a:lnTo>
                      <a:pt x="1001" y="181"/>
                    </a:lnTo>
                    <a:lnTo>
                      <a:pt x="11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9" name="Freeform 117">
                <a:extLst>
                  <a:ext uri="{FF2B5EF4-FFF2-40B4-BE49-F238E27FC236}">
                    <a16:creationId xmlns:a16="http://schemas.microsoft.com/office/drawing/2014/main" id="{B1168D38-FC10-2949-4E29-F3976EE4274F}"/>
                  </a:ext>
                </a:extLst>
              </p:cNvPr>
              <p:cNvSpPr>
                <a:spLocks/>
              </p:cNvSpPr>
              <p:nvPr/>
            </p:nvSpPr>
            <p:spPr bwMode="auto">
              <a:xfrm>
                <a:off x="-668338" y="2700338"/>
                <a:ext cx="104775" cy="109538"/>
              </a:xfrm>
              <a:custGeom>
                <a:avLst/>
                <a:gdLst>
                  <a:gd name="T0" fmla="*/ 267 w 534"/>
                  <a:gd name="T1" fmla="*/ 0 h 479"/>
                  <a:gd name="T2" fmla="*/ 310 w 534"/>
                  <a:gd name="T3" fmla="*/ 3 h 479"/>
                  <a:gd name="T4" fmla="*/ 351 w 534"/>
                  <a:gd name="T5" fmla="*/ 12 h 479"/>
                  <a:gd name="T6" fmla="*/ 390 w 534"/>
                  <a:gd name="T7" fmla="*/ 27 h 479"/>
                  <a:gd name="T8" fmla="*/ 424 w 534"/>
                  <a:gd name="T9" fmla="*/ 47 h 479"/>
                  <a:gd name="T10" fmla="*/ 456 w 534"/>
                  <a:gd name="T11" fmla="*/ 71 h 479"/>
                  <a:gd name="T12" fmla="*/ 483 w 534"/>
                  <a:gd name="T13" fmla="*/ 98 h 479"/>
                  <a:gd name="T14" fmla="*/ 504 w 534"/>
                  <a:gd name="T15" fmla="*/ 129 h 479"/>
                  <a:gd name="T16" fmla="*/ 521 w 534"/>
                  <a:gd name="T17" fmla="*/ 164 h 479"/>
                  <a:gd name="T18" fmla="*/ 531 w 534"/>
                  <a:gd name="T19" fmla="*/ 200 h 479"/>
                  <a:gd name="T20" fmla="*/ 534 w 534"/>
                  <a:gd name="T21" fmla="*/ 240 h 479"/>
                  <a:gd name="T22" fmla="*/ 531 w 534"/>
                  <a:gd name="T23" fmla="*/ 278 h 479"/>
                  <a:gd name="T24" fmla="*/ 521 w 534"/>
                  <a:gd name="T25" fmla="*/ 315 h 479"/>
                  <a:gd name="T26" fmla="*/ 504 w 534"/>
                  <a:gd name="T27" fmla="*/ 349 h 479"/>
                  <a:gd name="T28" fmla="*/ 483 w 534"/>
                  <a:gd name="T29" fmla="*/ 380 h 479"/>
                  <a:gd name="T30" fmla="*/ 456 w 534"/>
                  <a:gd name="T31" fmla="*/ 409 h 479"/>
                  <a:gd name="T32" fmla="*/ 424 w 534"/>
                  <a:gd name="T33" fmla="*/ 433 h 479"/>
                  <a:gd name="T34" fmla="*/ 390 w 534"/>
                  <a:gd name="T35" fmla="*/ 453 h 479"/>
                  <a:gd name="T36" fmla="*/ 351 w 534"/>
                  <a:gd name="T37" fmla="*/ 467 h 479"/>
                  <a:gd name="T38" fmla="*/ 310 w 534"/>
                  <a:gd name="T39" fmla="*/ 476 h 479"/>
                  <a:gd name="T40" fmla="*/ 267 w 534"/>
                  <a:gd name="T41" fmla="*/ 479 h 479"/>
                  <a:gd name="T42" fmla="*/ 224 w 534"/>
                  <a:gd name="T43" fmla="*/ 476 h 479"/>
                  <a:gd name="T44" fmla="*/ 182 w 534"/>
                  <a:gd name="T45" fmla="*/ 467 h 479"/>
                  <a:gd name="T46" fmla="*/ 144 w 534"/>
                  <a:gd name="T47" fmla="*/ 453 h 479"/>
                  <a:gd name="T48" fmla="*/ 110 w 534"/>
                  <a:gd name="T49" fmla="*/ 433 h 479"/>
                  <a:gd name="T50" fmla="*/ 78 w 534"/>
                  <a:gd name="T51" fmla="*/ 409 h 479"/>
                  <a:gd name="T52" fmla="*/ 51 w 534"/>
                  <a:gd name="T53" fmla="*/ 380 h 479"/>
                  <a:gd name="T54" fmla="*/ 30 w 534"/>
                  <a:gd name="T55" fmla="*/ 349 h 479"/>
                  <a:gd name="T56" fmla="*/ 13 w 534"/>
                  <a:gd name="T57" fmla="*/ 315 h 479"/>
                  <a:gd name="T58" fmla="*/ 3 w 534"/>
                  <a:gd name="T59" fmla="*/ 278 h 479"/>
                  <a:gd name="T60" fmla="*/ 0 w 534"/>
                  <a:gd name="T61" fmla="*/ 240 h 479"/>
                  <a:gd name="T62" fmla="*/ 3 w 534"/>
                  <a:gd name="T63" fmla="*/ 200 h 479"/>
                  <a:gd name="T64" fmla="*/ 13 w 534"/>
                  <a:gd name="T65" fmla="*/ 164 h 479"/>
                  <a:gd name="T66" fmla="*/ 30 w 534"/>
                  <a:gd name="T67" fmla="*/ 129 h 479"/>
                  <a:gd name="T68" fmla="*/ 51 w 534"/>
                  <a:gd name="T69" fmla="*/ 98 h 479"/>
                  <a:gd name="T70" fmla="*/ 78 w 534"/>
                  <a:gd name="T71" fmla="*/ 71 h 479"/>
                  <a:gd name="T72" fmla="*/ 110 w 534"/>
                  <a:gd name="T73" fmla="*/ 47 h 479"/>
                  <a:gd name="T74" fmla="*/ 144 w 534"/>
                  <a:gd name="T75" fmla="*/ 27 h 479"/>
                  <a:gd name="T76" fmla="*/ 182 w 534"/>
                  <a:gd name="T77" fmla="*/ 12 h 479"/>
                  <a:gd name="T78" fmla="*/ 224 w 534"/>
                  <a:gd name="T79" fmla="*/ 3 h 479"/>
                  <a:gd name="T80" fmla="*/ 267 w 534"/>
                  <a:gd name="T81" fmla="*/ 0 h 4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79">
                    <a:moveTo>
                      <a:pt x="267" y="0"/>
                    </a:moveTo>
                    <a:lnTo>
                      <a:pt x="310" y="3"/>
                    </a:lnTo>
                    <a:lnTo>
                      <a:pt x="351" y="12"/>
                    </a:lnTo>
                    <a:lnTo>
                      <a:pt x="390" y="27"/>
                    </a:lnTo>
                    <a:lnTo>
                      <a:pt x="424" y="47"/>
                    </a:lnTo>
                    <a:lnTo>
                      <a:pt x="456" y="71"/>
                    </a:lnTo>
                    <a:lnTo>
                      <a:pt x="483" y="98"/>
                    </a:lnTo>
                    <a:lnTo>
                      <a:pt x="504" y="129"/>
                    </a:lnTo>
                    <a:lnTo>
                      <a:pt x="521" y="164"/>
                    </a:lnTo>
                    <a:lnTo>
                      <a:pt x="531" y="200"/>
                    </a:lnTo>
                    <a:lnTo>
                      <a:pt x="534" y="240"/>
                    </a:lnTo>
                    <a:lnTo>
                      <a:pt x="531" y="278"/>
                    </a:lnTo>
                    <a:lnTo>
                      <a:pt x="521" y="315"/>
                    </a:lnTo>
                    <a:lnTo>
                      <a:pt x="504" y="349"/>
                    </a:lnTo>
                    <a:lnTo>
                      <a:pt x="483" y="380"/>
                    </a:lnTo>
                    <a:lnTo>
                      <a:pt x="456" y="409"/>
                    </a:lnTo>
                    <a:lnTo>
                      <a:pt x="424" y="433"/>
                    </a:lnTo>
                    <a:lnTo>
                      <a:pt x="390" y="453"/>
                    </a:lnTo>
                    <a:lnTo>
                      <a:pt x="351" y="467"/>
                    </a:lnTo>
                    <a:lnTo>
                      <a:pt x="310" y="476"/>
                    </a:lnTo>
                    <a:lnTo>
                      <a:pt x="267" y="479"/>
                    </a:lnTo>
                    <a:lnTo>
                      <a:pt x="224" y="476"/>
                    </a:lnTo>
                    <a:lnTo>
                      <a:pt x="182" y="467"/>
                    </a:lnTo>
                    <a:lnTo>
                      <a:pt x="144" y="453"/>
                    </a:lnTo>
                    <a:lnTo>
                      <a:pt x="110" y="433"/>
                    </a:lnTo>
                    <a:lnTo>
                      <a:pt x="78" y="409"/>
                    </a:lnTo>
                    <a:lnTo>
                      <a:pt x="51" y="380"/>
                    </a:lnTo>
                    <a:lnTo>
                      <a:pt x="30" y="349"/>
                    </a:lnTo>
                    <a:lnTo>
                      <a:pt x="13" y="315"/>
                    </a:lnTo>
                    <a:lnTo>
                      <a:pt x="3" y="278"/>
                    </a:lnTo>
                    <a:lnTo>
                      <a:pt x="0" y="240"/>
                    </a:lnTo>
                    <a:lnTo>
                      <a:pt x="3" y="200"/>
                    </a:lnTo>
                    <a:lnTo>
                      <a:pt x="13" y="164"/>
                    </a:lnTo>
                    <a:lnTo>
                      <a:pt x="30" y="129"/>
                    </a:lnTo>
                    <a:lnTo>
                      <a:pt x="51" y="98"/>
                    </a:lnTo>
                    <a:lnTo>
                      <a:pt x="78" y="71"/>
                    </a:lnTo>
                    <a:lnTo>
                      <a:pt x="110" y="47"/>
                    </a:lnTo>
                    <a:lnTo>
                      <a:pt x="144" y="27"/>
                    </a:lnTo>
                    <a:lnTo>
                      <a:pt x="182" y="12"/>
                    </a:lnTo>
                    <a:lnTo>
                      <a:pt x="224" y="3"/>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0" name="Freeform 118">
                <a:extLst>
                  <a:ext uri="{FF2B5EF4-FFF2-40B4-BE49-F238E27FC236}">
                    <a16:creationId xmlns:a16="http://schemas.microsoft.com/office/drawing/2014/main" id="{10087C06-A4B8-6C35-CE43-B64BDA63FDD1}"/>
                  </a:ext>
                </a:extLst>
              </p:cNvPr>
              <p:cNvSpPr>
                <a:spLocks/>
              </p:cNvSpPr>
              <p:nvPr/>
            </p:nvSpPr>
            <p:spPr bwMode="auto">
              <a:xfrm>
                <a:off x="-1077913" y="3119438"/>
                <a:ext cx="106362" cy="109538"/>
              </a:xfrm>
              <a:custGeom>
                <a:avLst/>
                <a:gdLst>
                  <a:gd name="T0" fmla="*/ 266 w 534"/>
                  <a:gd name="T1" fmla="*/ 0 h 481"/>
                  <a:gd name="T2" fmla="*/ 310 w 534"/>
                  <a:gd name="T3" fmla="*/ 4 h 481"/>
                  <a:gd name="T4" fmla="*/ 351 w 534"/>
                  <a:gd name="T5" fmla="*/ 13 h 481"/>
                  <a:gd name="T6" fmla="*/ 390 w 534"/>
                  <a:gd name="T7" fmla="*/ 28 h 481"/>
                  <a:gd name="T8" fmla="*/ 424 w 534"/>
                  <a:gd name="T9" fmla="*/ 48 h 481"/>
                  <a:gd name="T10" fmla="*/ 456 w 534"/>
                  <a:gd name="T11" fmla="*/ 71 h 481"/>
                  <a:gd name="T12" fmla="*/ 483 w 534"/>
                  <a:gd name="T13" fmla="*/ 99 h 481"/>
                  <a:gd name="T14" fmla="*/ 504 w 534"/>
                  <a:gd name="T15" fmla="*/ 130 h 481"/>
                  <a:gd name="T16" fmla="*/ 521 w 534"/>
                  <a:gd name="T17" fmla="*/ 165 h 481"/>
                  <a:gd name="T18" fmla="*/ 531 w 534"/>
                  <a:gd name="T19" fmla="*/ 202 h 481"/>
                  <a:gd name="T20" fmla="*/ 534 w 534"/>
                  <a:gd name="T21" fmla="*/ 241 h 481"/>
                  <a:gd name="T22" fmla="*/ 531 w 534"/>
                  <a:gd name="T23" fmla="*/ 280 h 481"/>
                  <a:gd name="T24" fmla="*/ 521 w 534"/>
                  <a:gd name="T25" fmla="*/ 316 h 481"/>
                  <a:gd name="T26" fmla="*/ 504 w 534"/>
                  <a:gd name="T27" fmla="*/ 350 h 481"/>
                  <a:gd name="T28" fmla="*/ 483 w 534"/>
                  <a:gd name="T29" fmla="*/ 382 h 481"/>
                  <a:gd name="T30" fmla="*/ 456 w 534"/>
                  <a:gd name="T31" fmla="*/ 411 h 481"/>
                  <a:gd name="T32" fmla="*/ 424 w 534"/>
                  <a:gd name="T33" fmla="*/ 434 h 481"/>
                  <a:gd name="T34" fmla="*/ 390 w 534"/>
                  <a:gd name="T35" fmla="*/ 454 h 481"/>
                  <a:gd name="T36" fmla="*/ 351 w 534"/>
                  <a:gd name="T37" fmla="*/ 468 h 481"/>
                  <a:gd name="T38" fmla="*/ 310 w 534"/>
                  <a:gd name="T39" fmla="*/ 477 h 481"/>
                  <a:gd name="T40" fmla="*/ 266 w 534"/>
                  <a:gd name="T41" fmla="*/ 481 h 481"/>
                  <a:gd name="T42" fmla="*/ 224 w 534"/>
                  <a:gd name="T43" fmla="*/ 477 h 481"/>
                  <a:gd name="T44" fmla="*/ 182 w 534"/>
                  <a:gd name="T45" fmla="*/ 468 h 481"/>
                  <a:gd name="T46" fmla="*/ 144 w 534"/>
                  <a:gd name="T47" fmla="*/ 454 h 481"/>
                  <a:gd name="T48" fmla="*/ 109 w 534"/>
                  <a:gd name="T49" fmla="*/ 434 h 481"/>
                  <a:gd name="T50" fmla="*/ 78 w 534"/>
                  <a:gd name="T51" fmla="*/ 411 h 481"/>
                  <a:gd name="T52" fmla="*/ 51 w 534"/>
                  <a:gd name="T53" fmla="*/ 382 h 481"/>
                  <a:gd name="T54" fmla="*/ 30 w 534"/>
                  <a:gd name="T55" fmla="*/ 350 h 481"/>
                  <a:gd name="T56" fmla="*/ 14 w 534"/>
                  <a:gd name="T57" fmla="*/ 316 h 481"/>
                  <a:gd name="T58" fmla="*/ 4 w 534"/>
                  <a:gd name="T59" fmla="*/ 280 h 481"/>
                  <a:gd name="T60" fmla="*/ 0 w 534"/>
                  <a:gd name="T61" fmla="*/ 241 h 481"/>
                  <a:gd name="T62" fmla="*/ 4 w 534"/>
                  <a:gd name="T63" fmla="*/ 202 h 481"/>
                  <a:gd name="T64" fmla="*/ 14 w 534"/>
                  <a:gd name="T65" fmla="*/ 165 h 481"/>
                  <a:gd name="T66" fmla="*/ 30 w 534"/>
                  <a:gd name="T67" fmla="*/ 130 h 481"/>
                  <a:gd name="T68" fmla="*/ 51 w 534"/>
                  <a:gd name="T69" fmla="*/ 99 h 481"/>
                  <a:gd name="T70" fmla="*/ 78 w 534"/>
                  <a:gd name="T71" fmla="*/ 71 h 481"/>
                  <a:gd name="T72" fmla="*/ 109 w 534"/>
                  <a:gd name="T73" fmla="*/ 48 h 481"/>
                  <a:gd name="T74" fmla="*/ 144 w 534"/>
                  <a:gd name="T75" fmla="*/ 28 h 481"/>
                  <a:gd name="T76" fmla="*/ 182 w 534"/>
                  <a:gd name="T77" fmla="*/ 13 h 481"/>
                  <a:gd name="T78" fmla="*/ 224 w 534"/>
                  <a:gd name="T79" fmla="*/ 4 h 481"/>
                  <a:gd name="T80" fmla="*/ 266 w 534"/>
                  <a:gd name="T81"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1">
                    <a:moveTo>
                      <a:pt x="266" y="0"/>
                    </a:moveTo>
                    <a:lnTo>
                      <a:pt x="310" y="4"/>
                    </a:lnTo>
                    <a:lnTo>
                      <a:pt x="351" y="13"/>
                    </a:lnTo>
                    <a:lnTo>
                      <a:pt x="390" y="28"/>
                    </a:lnTo>
                    <a:lnTo>
                      <a:pt x="424" y="48"/>
                    </a:lnTo>
                    <a:lnTo>
                      <a:pt x="456" y="71"/>
                    </a:lnTo>
                    <a:lnTo>
                      <a:pt x="483" y="99"/>
                    </a:lnTo>
                    <a:lnTo>
                      <a:pt x="504" y="130"/>
                    </a:lnTo>
                    <a:lnTo>
                      <a:pt x="521" y="165"/>
                    </a:lnTo>
                    <a:lnTo>
                      <a:pt x="531" y="202"/>
                    </a:lnTo>
                    <a:lnTo>
                      <a:pt x="534" y="241"/>
                    </a:lnTo>
                    <a:lnTo>
                      <a:pt x="531" y="280"/>
                    </a:lnTo>
                    <a:lnTo>
                      <a:pt x="521" y="316"/>
                    </a:lnTo>
                    <a:lnTo>
                      <a:pt x="504" y="350"/>
                    </a:lnTo>
                    <a:lnTo>
                      <a:pt x="483" y="382"/>
                    </a:lnTo>
                    <a:lnTo>
                      <a:pt x="456" y="411"/>
                    </a:lnTo>
                    <a:lnTo>
                      <a:pt x="424" y="434"/>
                    </a:lnTo>
                    <a:lnTo>
                      <a:pt x="390" y="454"/>
                    </a:lnTo>
                    <a:lnTo>
                      <a:pt x="351" y="468"/>
                    </a:lnTo>
                    <a:lnTo>
                      <a:pt x="310" y="477"/>
                    </a:lnTo>
                    <a:lnTo>
                      <a:pt x="266" y="481"/>
                    </a:lnTo>
                    <a:lnTo>
                      <a:pt x="224" y="477"/>
                    </a:lnTo>
                    <a:lnTo>
                      <a:pt x="182" y="468"/>
                    </a:lnTo>
                    <a:lnTo>
                      <a:pt x="144" y="454"/>
                    </a:lnTo>
                    <a:lnTo>
                      <a:pt x="109" y="434"/>
                    </a:lnTo>
                    <a:lnTo>
                      <a:pt x="78" y="411"/>
                    </a:lnTo>
                    <a:lnTo>
                      <a:pt x="51" y="382"/>
                    </a:lnTo>
                    <a:lnTo>
                      <a:pt x="30" y="350"/>
                    </a:lnTo>
                    <a:lnTo>
                      <a:pt x="14" y="316"/>
                    </a:lnTo>
                    <a:lnTo>
                      <a:pt x="4" y="280"/>
                    </a:lnTo>
                    <a:lnTo>
                      <a:pt x="0" y="241"/>
                    </a:lnTo>
                    <a:lnTo>
                      <a:pt x="4" y="202"/>
                    </a:lnTo>
                    <a:lnTo>
                      <a:pt x="14" y="165"/>
                    </a:lnTo>
                    <a:lnTo>
                      <a:pt x="30" y="130"/>
                    </a:lnTo>
                    <a:lnTo>
                      <a:pt x="51" y="99"/>
                    </a:lnTo>
                    <a:lnTo>
                      <a:pt x="78" y="71"/>
                    </a:lnTo>
                    <a:lnTo>
                      <a:pt x="109" y="48"/>
                    </a:lnTo>
                    <a:lnTo>
                      <a:pt x="144" y="28"/>
                    </a:lnTo>
                    <a:lnTo>
                      <a:pt x="182" y="13"/>
                    </a:lnTo>
                    <a:lnTo>
                      <a:pt x="224" y="4"/>
                    </a:lnTo>
                    <a:lnTo>
                      <a:pt x="26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1" name="Freeform 119">
                <a:extLst>
                  <a:ext uri="{FF2B5EF4-FFF2-40B4-BE49-F238E27FC236}">
                    <a16:creationId xmlns:a16="http://schemas.microsoft.com/office/drawing/2014/main" id="{78A160C7-48BF-0E6C-6826-392492592CF3}"/>
                  </a:ext>
                </a:extLst>
              </p:cNvPr>
              <p:cNvSpPr>
                <a:spLocks/>
              </p:cNvSpPr>
              <p:nvPr/>
            </p:nvSpPr>
            <p:spPr bwMode="auto">
              <a:xfrm>
                <a:off x="-668338" y="3119438"/>
                <a:ext cx="104775" cy="109538"/>
              </a:xfrm>
              <a:custGeom>
                <a:avLst/>
                <a:gdLst>
                  <a:gd name="T0" fmla="*/ 267 w 534"/>
                  <a:gd name="T1" fmla="*/ 0 h 481"/>
                  <a:gd name="T2" fmla="*/ 310 w 534"/>
                  <a:gd name="T3" fmla="*/ 4 h 481"/>
                  <a:gd name="T4" fmla="*/ 351 w 534"/>
                  <a:gd name="T5" fmla="*/ 13 h 481"/>
                  <a:gd name="T6" fmla="*/ 390 w 534"/>
                  <a:gd name="T7" fmla="*/ 28 h 481"/>
                  <a:gd name="T8" fmla="*/ 424 w 534"/>
                  <a:gd name="T9" fmla="*/ 48 h 481"/>
                  <a:gd name="T10" fmla="*/ 456 w 534"/>
                  <a:gd name="T11" fmla="*/ 71 h 481"/>
                  <a:gd name="T12" fmla="*/ 483 w 534"/>
                  <a:gd name="T13" fmla="*/ 99 h 481"/>
                  <a:gd name="T14" fmla="*/ 504 w 534"/>
                  <a:gd name="T15" fmla="*/ 130 h 481"/>
                  <a:gd name="T16" fmla="*/ 521 w 534"/>
                  <a:gd name="T17" fmla="*/ 165 h 481"/>
                  <a:gd name="T18" fmla="*/ 531 w 534"/>
                  <a:gd name="T19" fmla="*/ 202 h 481"/>
                  <a:gd name="T20" fmla="*/ 534 w 534"/>
                  <a:gd name="T21" fmla="*/ 241 h 481"/>
                  <a:gd name="T22" fmla="*/ 531 w 534"/>
                  <a:gd name="T23" fmla="*/ 280 h 481"/>
                  <a:gd name="T24" fmla="*/ 521 w 534"/>
                  <a:gd name="T25" fmla="*/ 316 h 481"/>
                  <a:gd name="T26" fmla="*/ 504 w 534"/>
                  <a:gd name="T27" fmla="*/ 350 h 481"/>
                  <a:gd name="T28" fmla="*/ 483 w 534"/>
                  <a:gd name="T29" fmla="*/ 382 h 481"/>
                  <a:gd name="T30" fmla="*/ 456 w 534"/>
                  <a:gd name="T31" fmla="*/ 411 h 481"/>
                  <a:gd name="T32" fmla="*/ 424 w 534"/>
                  <a:gd name="T33" fmla="*/ 434 h 481"/>
                  <a:gd name="T34" fmla="*/ 390 w 534"/>
                  <a:gd name="T35" fmla="*/ 454 h 481"/>
                  <a:gd name="T36" fmla="*/ 351 w 534"/>
                  <a:gd name="T37" fmla="*/ 468 h 481"/>
                  <a:gd name="T38" fmla="*/ 310 w 534"/>
                  <a:gd name="T39" fmla="*/ 477 h 481"/>
                  <a:gd name="T40" fmla="*/ 267 w 534"/>
                  <a:gd name="T41" fmla="*/ 481 h 481"/>
                  <a:gd name="T42" fmla="*/ 224 w 534"/>
                  <a:gd name="T43" fmla="*/ 477 h 481"/>
                  <a:gd name="T44" fmla="*/ 182 w 534"/>
                  <a:gd name="T45" fmla="*/ 468 h 481"/>
                  <a:gd name="T46" fmla="*/ 144 w 534"/>
                  <a:gd name="T47" fmla="*/ 454 h 481"/>
                  <a:gd name="T48" fmla="*/ 110 w 534"/>
                  <a:gd name="T49" fmla="*/ 434 h 481"/>
                  <a:gd name="T50" fmla="*/ 78 w 534"/>
                  <a:gd name="T51" fmla="*/ 411 h 481"/>
                  <a:gd name="T52" fmla="*/ 51 w 534"/>
                  <a:gd name="T53" fmla="*/ 382 h 481"/>
                  <a:gd name="T54" fmla="*/ 30 w 534"/>
                  <a:gd name="T55" fmla="*/ 350 h 481"/>
                  <a:gd name="T56" fmla="*/ 13 w 534"/>
                  <a:gd name="T57" fmla="*/ 316 h 481"/>
                  <a:gd name="T58" fmla="*/ 3 w 534"/>
                  <a:gd name="T59" fmla="*/ 280 h 481"/>
                  <a:gd name="T60" fmla="*/ 0 w 534"/>
                  <a:gd name="T61" fmla="*/ 241 h 481"/>
                  <a:gd name="T62" fmla="*/ 3 w 534"/>
                  <a:gd name="T63" fmla="*/ 202 h 481"/>
                  <a:gd name="T64" fmla="*/ 13 w 534"/>
                  <a:gd name="T65" fmla="*/ 165 h 481"/>
                  <a:gd name="T66" fmla="*/ 30 w 534"/>
                  <a:gd name="T67" fmla="*/ 130 h 481"/>
                  <a:gd name="T68" fmla="*/ 51 w 534"/>
                  <a:gd name="T69" fmla="*/ 99 h 481"/>
                  <a:gd name="T70" fmla="*/ 78 w 534"/>
                  <a:gd name="T71" fmla="*/ 71 h 481"/>
                  <a:gd name="T72" fmla="*/ 110 w 534"/>
                  <a:gd name="T73" fmla="*/ 48 h 481"/>
                  <a:gd name="T74" fmla="*/ 144 w 534"/>
                  <a:gd name="T75" fmla="*/ 28 h 481"/>
                  <a:gd name="T76" fmla="*/ 182 w 534"/>
                  <a:gd name="T77" fmla="*/ 13 h 481"/>
                  <a:gd name="T78" fmla="*/ 224 w 534"/>
                  <a:gd name="T79" fmla="*/ 4 h 481"/>
                  <a:gd name="T80" fmla="*/ 267 w 534"/>
                  <a:gd name="T81"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1">
                    <a:moveTo>
                      <a:pt x="267" y="0"/>
                    </a:moveTo>
                    <a:lnTo>
                      <a:pt x="310" y="4"/>
                    </a:lnTo>
                    <a:lnTo>
                      <a:pt x="351" y="13"/>
                    </a:lnTo>
                    <a:lnTo>
                      <a:pt x="390" y="28"/>
                    </a:lnTo>
                    <a:lnTo>
                      <a:pt x="424" y="48"/>
                    </a:lnTo>
                    <a:lnTo>
                      <a:pt x="456" y="71"/>
                    </a:lnTo>
                    <a:lnTo>
                      <a:pt x="483" y="99"/>
                    </a:lnTo>
                    <a:lnTo>
                      <a:pt x="504" y="130"/>
                    </a:lnTo>
                    <a:lnTo>
                      <a:pt x="521" y="165"/>
                    </a:lnTo>
                    <a:lnTo>
                      <a:pt x="531" y="202"/>
                    </a:lnTo>
                    <a:lnTo>
                      <a:pt x="534" y="241"/>
                    </a:lnTo>
                    <a:lnTo>
                      <a:pt x="531" y="280"/>
                    </a:lnTo>
                    <a:lnTo>
                      <a:pt x="521" y="316"/>
                    </a:lnTo>
                    <a:lnTo>
                      <a:pt x="504" y="350"/>
                    </a:lnTo>
                    <a:lnTo>
                      <a:pt x="483" y="382"/>
                    </a:lnTo>
                    <a:lnTo>
                      <a:pt x="456" y="411"/>
                    </a:lnTo>
                    <a:lnTo>
                      <a:pt x="424" y="434"/>
                    </a:lnTo>
                    <a:lnTo>
                      <a:pt x="390" y="454"/>
                    </a:lnTo>
                    <a:lnTo>
                      <a:pt x="351" y="468"/>
                    </a:lnTo>
                    <a:lnTo>
                      <a:pt x="310" y="477"/>
                    </a:lnTo>
                    <a:lnTo>
                      <a:pt x="267" y="481"/>
                    </a:lnTo>
                    <a:lnTo>
                      <a:pt x="224" y="477"/>
                    </a:lnTo>
                    <a:lnTo>
                      <a:pt x="182" y="468"/>
                    </a:lnTo>
                    <a:lnTo>
                      <a:pt x="144" y="454"/>
                    </a:lnTo>
                    <a:lnTo>
                      <a:pt x="110" y="434"/>
                    </a:lnTo>
                    <a:lnTo>
                      <a:pt x="78" y="411"/>
                    </a:lnTo>
                    <a:lnTo>
                      <a:pt x="51" y="382"/>
                    </a:lnTo>
                    <a:lnTo>
                      <a:pt x="30" y="350"/>
                    </a:lnTo>
                    <a:lnTo>
                      <a:pt x="13" y="316"/>
                    </a:lnTo>
                    <a:lnTo>
                      <a:pt x="3" y="280"/>
                    </a:lnTo>
                    <a:lnTo>
                      <a:pt x="0" y="241"/>
                    </a:lnTo>
                    <a:lnTo>
                      <a:pt x="3" y="202"/>
                    </a:lnTo>
                    <a:lnTo>
                      <a:pt x="13" y="165"/>
                    </a:lnTo>
                    <a:lnTo>
                      <a:pt x="30" y="130"/>
                    </a:lnTo>
                    <a:lnTo>
                      <a:pt x="51" y="99"/>
                    </a:lnTo>
                    <a:lnTo>
                      <a:pt x="78" y="71"/>
                    </a:lnTo>
                    <a:lnTo>
                      <a:pt x="110" y="48"/>
                    </a:lnTo>
                    <a:lnTo>
                      <a:pt x="144" y="28"/>
                    </a:lnTo>
                    <a:lnTo>
                      <a:pt x="182" y="13"/>
                    </a:lnTo>
                    <a:lnTo>
                      <a:pt x="224" y="4"/>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2" name="Freeform 120">
                <a:extLst>
                  <a:ext uri="{FF2B5EF4-FFF2-40B4-BE49-F238E27FC236}">
                    <a16:creationId xmlns:a16="http://schemas.microsoft.com/office/drawing/2014/main" id="{25CA5473-CD3D-6B8B-3FFC-B97515E5E39D}"/>
                  </a:ext>
                </a:extLst>
              </p:cNvPr>
              <p:cNvSpPr>
                <a:spLocks/>
              </p:cNvSpPr>
              <p:nvPr/>
            </p:nvSpPr>
            <p:spPr bwMode="auto">
              <a:xfrm>
                <a:off x="-1077913" y="2700338"/>
                <a:ext cx="106362" cy="109538"/>
              </a:xfrm>
              <a:custGeom>
                <a:avLst/>
                <a:gdLst>
                  <a:gd name="T0" fmla="*/ 266 w 534"/>
                  <a:gd name="T1" fmla="*/ 0 h 480"/>
                  <a:gd name="T2" fmla="*/ 310 w 534"/>
                  <a:gd name="T3" fmla="*/ 3 h 480"/>
                  <a:gd name="T4" fmla="*/ 351 w 534"/>
                  <a:gd name="T5" fmla="*/ 12 h 480"/>
                  <a:gd name="T6" fmla="*/ 390 w 534"/>
                  <a:gd name="T7" fmla="*/ 28 h 480"/>
                  <a:gd name="T8" fmla="*/ 424 w 534"/>
                  <a:gd name="T9" fmla="*/ 47 h 480"/>
                  <a:gd name="T10" fmla="*/ 456 w 534"/>
                  <a:gd name="T11" fmla="*/ 71 h 480"/>
                  <a:gd name="T12" fmla="*/ 483 w 534"/>
                  <a:gd name="T13" fmla="*/ 99 h 480"/>
                  <a:gd name="T14" fmla="*/ 504 w 534"/>
                  <a:gd name="T15" fmla="*/ 130 h 480"/>
                  <a:gd name="T16" fmla="*/ 521 w 534"/>
                  <a:gd name="T17" fmla="*/ 165 h 480"/>
                  <a:gd name="T18" fmla="*/ 531 w 534"/>
                  <a:gd name="T19" fmla="*/ 201 h 480"/>
                  <a:gd name="T20" fmla="*/ 534 w 534"/>
                  <a:gd name="T21" fmla="*/ 241 h 480"/>
                  <a:gd name="T22" fmla="*/ 531 w 534"/>
                  <a:gd name="T23" fmla="*/ 280 h 480"/>
                  <a:gd name="T24" fmla="*/ 521 w 534"/>
                  <a:gd name="T25" fmla="*/ 316 h 480"/>
                  <a:gd name="T26" fmla="*/ 504 w 534"/>
                  <a:gd name="T27" fmla="*/ 351 h 480"/>
                  <a:gd name="T28" fmla="*/ 483 w 534"/>
                  <a:gd name="T29" fmla="*/ 382 h 480"/>
                  <a:gd name="T30" fmla="*/ 456 w 534"/>
                  <a:gd name="T31" fmla="*/ 411 h 480"/>
                  <a:gd name="T32" fmla="*/ 424 w 534"/>
                  <a:gd name="T33" fmla="*/ 434 h 480"/>
                  <a:gd name="T34" fmla="*/ 390 w 534"/>
                  <a:gd name="T35" fmla="*/ 454 h 480"/>
                  <a:gd name="T36" fmla="*/ 351 w 534"/>
                  <a:gd name="T37" fmla="*/ 468 h 480"/>
                  <a:gd name="T38" fmla="*/ 310 w 534"/>
                  <a:gd name="T39" fmla="*/ 477 h 480"/>
                  <a:gd name="T40" fmla="*/ 266 w 534"/>
                  <a:gd name="T41" fmla="*/ 480 h 480"/>
                  <a:gd name="T42" fmla="*/ 224 w 534"/>
                  <a:gd name="T43" fmla="*/ 477 h 480"/>
                  <a:gd name="T44" fmla="*/ 182 w 534"/>
                  <a:gd name="T45" fmla="*/ 468 h 480"/>
                  <a:gd name="T46" fmla="*/ 144 w 534"/>
                  <a:gd name="T47" fmla="*/ 454 h 480"/>
                  <a:gd name="T48" fmla="*/ 109 w 534"/>
                  <a:gd name="T49" fmla="*/ 434 h 480"/>
                  <a:gd name="T50" fmla="*/ 78 w 534"/>
                  <a:gd name="T51" fmla="*/ 411 h 480"/>
                  <a:gd name="T52" fmla="*/ 51 w 534"/>
                  <a:gd name="T53" fmla="*/ 382 h 480"/>
                  <a:gd name="T54" fmla="*/ 29 w 534"/>
                  <a:gd name="T55" fmla="*/ 351 h 480"/>
                  <a:gd name="T56" fmla="*/ 13 w 534"/>
                  <a:gd name="T57" fmla="*/ 316 h 480"/>
                  <a:gd name="T58" fmla="*/ 3 w 534"/>
                  <a:gd name="T59" fmla="*/ 280 h 480"/>
                  <a:gd name="T60" fmla="*/ 0 w 534"/>
                  <a:gd name="T61" fmla="*/ 241 h 480"/>
                  <a:gd name="T62" fmla="*/ 3 w 534"/>
                  <a:gd name="T63" fmla="*/ 201 h 480"/>
                  <a:gd name="T64" fmla="*/ 13 w 534"/>
                  <a:gd name="T65" fmla="*/ 165 h 480"/>
                  <a:gd name="T66" fmla="*/ 29 w 534"/>
                  <a:gd name="T67" fmla="*/ 130 h 480"/>
                  <a:gd name="T68" fmla="*/ 51 w 534"/>
                  <a:gd name="T69" fmla="*/ 99 h 480"/>
                  <a:gd name="T70" fmla="*/ 78 w 534"/>
                  <a:gd name="T71" fmla="*/ 71 h 480"/>
                  <a:gd name="T72" fmla="*/ 109 w 534"/>
                  <a:gd name="T73" fmla="*/ 47 h 480"/>
                  <a:gd name="T74" fmla="*/ 144 w 534"/>
                  <a:gd name="T75" fmla="*/ 28 h 480"/>
                  <a:gd name="T76" fmla="*/ 182 w 534"/>
                  <a:gd name="T77" fmla="*/ 12 h 480"/>
                  <a:gd name="T78" fmla="*/ 224 w 534"/>
                  <a:gd name="T79" fmla="*/ 3 h 480"/>
                  <a:gd name="T80" fmla="*/ 266 w 534"/>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0">
                    <a:moveTo>
                      <a:pt x="266" y="0"/>
                    </a:moveTo>
                    <a:lnTo>
                      <a:pt x="310" y="3"/>
                    </a:lnTo>
                    <a:lnTo>
                      <a:pt x="351" y="12"/>
                    </a:lnTo>
                    <a:lnTo>
                      <a:pt x="390" y="28"/>
                    </a:lnTo>
                    <a:lnTo>
                      <a:pt x="424" y="47"/>
                    </a:lnTo>
                    <a:lnTo>
                      <a:pt x="456" y="71"/>
                    </a:lnTo>
                    <a:lnTo>
                      <a:pt x="483" y="99"/>
                    </a:lnTo>
                    <a:lnTo>
                      <a:pt x="504" y="130"/>
                    </a:lnTo>
                    <a:lnTo>
                      <a:pt x="521" y="165"/>
                    </a:lnTo>
                    <a:lnTo>
                      <a:pt x="531" y="201"/>
                    </a:lnTo>
                    <a:lnTo>
                      <a:pt x="534" y="241"/>
                    </a:lnTo>
                    <a:lnTo>
                      <a:pt x="531" y="280"/>
                    </a:lnTo>
                    <a:lnTo>
                      <a:pt x="521" y="316"/>
                    </a:lnTo>
                    <a:lnTo>
                      <a:pt x="504" y="351"/>
                    </a:lnTo>
                    <a:lnTo>
                      <a:pt x="483" y="382"/>
                    </a:lnTo>
                    <a:lnTo>
                      <a:pt x="456" y="411"/>
                    </a:lnTo>
                    <a:lnTo>
                      <a:pt x="424" y="434"/>
                    </a:lnTo>
                    <a:lnTo>
                      <a:pt x="390" y="454"/>
                    </a:lnTo>
                    <a:lnTo>
                      <a:pt x="351" y="468"/>
                    </a:lnTo>
                    <a:lnTo>
                      <a:pt x="310" y="477"/>
                    </a:lnTo>
                    <a:lnTo>
                      <a:pt x="266" y="480"/>
                    </a:lnTo>
                    <a:lnTo>
                      <a:pt x="224" y="477"/>
                    </a:lnTo>
                    <a:lnTo>
                      <a:pt x="182" y="468"/>
                    </a:lnTo>
                    <a:lnTo>
                      <a:pt x="144" y="454"/>
                    </a:lnTo>
                    <a:lnTo>
                      <a:pt x="109" y="434"/>
                    </a:lnTo>
                    <a:lnTo>
                      <a:pt x="78" y="411"/>
                    </a:lnTo>
                    <a:lnTo>
                      <a:pt x="51" y="382"/>
                    </a:lnTo>
                    <a:lnTo>
                      <a:pt x="29" y="351"/>
                    </a:lnTo>
                    <a:lnTo>
                      <a:pt x="13" y="316"/>
                    </a:lnTo>
                    <a:lnTo>
                      <a:pt x="3" y="280"/>
                    </a:lnTo>
                    <a:lnTo>
                      <a:pt x="0" y="241"/>
                    </a:lnTo>
                    <a:lnTo>
                      <a:pt x="3" y="201"/>
                    </a:lnTo>
                    <a:lnTo>
                      <a:pt x="13" y="165"/>
                    </a:lnTo>
                    <a:lnTo>
                      <a:pt x="29" y="130"/>
                    </a:lnTo>
                    <a:lnTo>
                      <a:pt x="51" y="99"/>
                    </a:lnTo>
                    <a:lnTo>
                      <a:pt x="78" y="71"/>
                    </a:lnTo>
                    <a:lnTo>
                      <a:pt x="109" y="47"/>
                    </a:lnTo>
                    <a:lnTo>
                      <a:pt x="144" y="28"/>
                    </a:lnTo>
                    <a:lnTo>
                      <a:pt x="182" y="12"/>
                    </a:lnTo>
                    <a:lnTo>
                      <a:pt x="224" y="3"/>
                    </a:lnTo>
                    <a:lnTo>
                      <a:pt x="26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88" name="Group 188">
              <a:extLst>
                <a:ext uri="{FF2B5EF4-FFF2-40B4-BE49-F238E27FC236}">
                  <a16:creationId xmlns:a16="http://schemas.microsoft.com/office/drawing/2014/main" id="{0D70D6BE-D75E-83F8-0165-35941DAE4AA4}"/>
                </a:ext>
              </a:extLst>
            </p:cNvPr>
            <p:cNvGrpSpPr/>
            <p:nvPr/>
          </p:nvGrpSpPr>
          <p:grpSpPr>
            <a:xfrm>
              <a:off x="4609038" y="3579286"/>
              <a:ext cx="351865" cy="353883"/>
              <a:chOff x="-2292350" y="3246438"/>
              <a:chExt cx="2082800" cy="2092325"/>
            </a:xfrm>
            <a:solidFill>
              <a:schemeClr val="tx1"/>
            </a:solidFill>
          </p:grpSpPr>
          <p:sp>
            <p:nvSpPr>
              <p:cNvPr id="121" name="Freeform 125">
                <a:extLst>
                  <a:ext uri="{FF2B5EF4-FFF2-40B4-BE49-F238E27FC236}">
                    <a16:creationId xmlns:a16="http://schemas.microsoft.com/office/drawing/2014/main" id="{02E24109-FB6C-52A0-B539-CFFA6E4876F7}"/>
                  </a:ext>
                </a:extLst>
              </p:cNvPr>
              <p:cNvSpPr>
                <a:spLocks/>
              </p:cNvSpPr>
              <p:nvPr/>
            </p:nvSpPr>
            <p:spPr bwMode="auto">
              <a:xfrm>
                <a:off x="-2292350" y="3457575"/>
                <a:ext cx="1881188" cy="1881188"/>
              </a:xfrm>
              <a:custGeom>
                <a:avLst/>
                <a:gdLst>
                  <a:gd name="T0" fmla="*/ 1994 w 3554"/>
                  <a:gd name="T1" fmla="*/ 14 h 3556"/>
                  <a:gd name="T2" fmla="*/ 2305 w 3554"/>
                  <a:gd name="T3" fmla="*/ 81 h 3556"/>
                  <a:gd name="T4" fmla="*/ 2594 w 3554"/>
                  <a:gd name="T5" fmla="*/ 198 h 3556"/>
                  <a:gd name="T6" fmla="*/ 2613 w 3554"/>
                  <a:gd name="T7" fmla="*/ 520 h 3556"/>
                  <a:gd name="T8" fmla="*/ 2309 w 3554"/>
                  <a:gd name="T9" fmla="*/ 584 h 3556"/>
                  <a:gd name="T10" fmla="*/ 2053 w 3554"/>
                  <a:gd name="T11" fmla="*/ 501 h 3556"/>
                  <a:gd name="T12" fmla="*/ 1777 w 3554"/>
                  <a:gd name="T13" fmla="*/ 471 h 3556"/>
                  <a:gd name="T14" fmla="*/ 1491 w 3554"/>
                  <a:gd name="T15" fmla="*/ 502 h 3556"/>
                  <a:gd name="T16" fmla="*/ 1226 w 3554"/>
                  <a:gd name="T17" fmla="*/ 592 h 3556"/>
                  <a:gd name="T18" fmla="*/ 991 w 3554"/>
                  <a:gd name="T19" fmla="*/ 734 h 3556"/>
                  <a:gd name="T20" fmla="*/ 791 w 3554"/>
                  <a:gd name="T21" fmla="*/ 920 h 3556"/>
                  <a:gd name="T22" fmla="*/ 634 w 3554"/>
                  <a:gd name="T23" fmla="*/ 1145 h 3556"/>
                  <a:gd name="T24" fmla="*/ 526 w 3554"/>
                  <a:gd name="T25" fmla="*/ 1401 h 3556"/>
                  <a:gd name="T26" fmla="*/ 474 w 3554"/>
                  <a:gd name="T27" fmla="*/ 1680 h 3556"/>
                  <a:gd name="T28" fmla="*/ 485 w 3554"/>
                  <a:gd name="T29" fmla="*/ 1971 h 3556"/>
                  <a:gd name="T30" fmla="*/ 556 w 3554"/>
                  <a:gd name="T31" fmla="*/ 2244 h 3556"/>
                  <a:gd name="T32" fmla="*/ 681 w 3554"/>
                  <a:gd name="T33" fmla="*/ 2490 h 3556"/>
                  <a:gd name="T34" fmla="*/ 854 w 3554"/>
                  <a:gd name="T35" fmla="*/ 2702 h 3556"/>
                  <a:gd name="T36" fmla="*/ 1066 w 3554"/>
                  <a:gd name="T37" fmla="*/ 2874 h 3556"/>
                  <a:gd name="T38" fmla="*/ 1312 w 3554"/>
                  <a:gd name="T39" fmla="*/ 2999 h 3556"/>
                  <a:gd name="T40" fmla="*/ 1585 w 3554"/>
                  <a:gd name="T41" fmla="*/ 3071 h 3556"/>
                  <a:gd name="T42" fmla="*/ 1876 w 3554"/>
                  <a:gd name="T43" fmla="*/ 3082 h 3556"/>
                  <a:gd name="T44" fmla="*/ 2155 w 3554"/>
                  <a:gd name="T45" fmla="*/ 3029 h 3556"/>
                  <a:gd name="T46" fmla="*/ 2411 w 3554"/>
                  <a:gd name="T47" fmla="*/ 2922 h 3556"/>
                  <a:gd name="T48" fmla="*/ 2634 w 3554"/>
                  <a:gd name="T49" fmla="*/ 2765 h 3556"/>
                  <a:gd name="T50" fmla="*/ 2822 w 3554"/>
                  <a:gd name="T51" fmla="*/ 2564 h 3556"/>
                  <a:gd name="T52" fmla="*/ 2962 w 3554"/>
                  <a:gd name="T53" fmla="*/ 2329 h 3556"/>
                  <a:gd name="T54" fmla="*/ 3052 w 3554"/>
                  <a:gd name="T55" fmla="*/ 2065 h 3556"/>
                  <a:gd name="T56" fmla="*/ 3085 w 3554"/>
                  <a:gd name="T57" fmla="*/ 1778 h 3556"/>
                  <a:gd name="T58" fmla="*/ 3055 w 3554"/>
                  <a:gd name="T59" fmla="*/ 1503 h 3556"/>
                  <a:gd name="T60" fmla="*/ 2972 w 3554"/>
                  <a:gd name="T61" fmla="*/ 1247 h 3556"/>
                  <a:gd name="T62" fmla="*/ 3051 w 3554"/>
                  <a:gd name="T63" fmla="*/ 927 h 3556"/>
                  <a:gd name="T64" fmla="*/ 3325 w 3554"/>
                  <a:gd name="T65" fmla="*/ 945 h 3556"/>
                  <a:gd name="T66" fmla="*/ 3435 w 3554"/>
                  <a:gd name="T67" fmla="*/ 1136 h 3556"/>
                  <a:gd name="T68" fmla="*/ 3524 w 3554"/>
                  <a:gd name="T69" fmla="*/ 1446 h 3556"/>
                  <a:gd name="T70" fmla="*/ 3554 w 3554"/>
                  <a:gd name="T71" fmla="*/ 1778 h 3556"/>
                  <a:gd name="T72" fmla="*/ 3522 w 3554"/>
                  <a:gd name="T73" fmla="*/ 2122 h 3556"/>
                  <a:gd name="T74" fmla="*/ 3426 w 3554"/>
                  <a:gd name="T75" fmla="*/ 2444 h 3556"/>
                  <a:gd name="T76" fmla="*/ 3273 w 3554"/>
                  <a:gd name="T77" fmla="*/ 2737 h 3556"/>
                  <a:gd name="T78" fmla="*/ 3073 w 3554"/>
                  <a:gd name="T79" fmla="*/ 2995 h 3556"/>
                  <a:gd name="T80" fmla="*/ 2827 w 3554"/>
                  <a:gd name="T81" fmla="*/ 3213 h 3556"/>
                  <a:gd name="T82" fmla="*/ 2544 w 3554"/>
                  <a:gd name="T83" fmla="*/ 3382 h 3556"/>
                  <a:gd name="T84" fmla="*/ 2232 w 3554"/>
                  <a:gd name="T85" fmla="*/ 3497 h 3556"/>
                  <a:gd name="T86" fmla="*/ 1894 w 3554"/>
                  <a:gd name="T87" fmla="*/ 3553 h 3556"/>
                  <a:gd name="T88" fmla="*/ 1545 w 3554"/>
                  <a:gd name="T89" fmla="*/ 3541 h 3556"/>
                  <a:gd name="T90" fmla="*/ 1215 w 3554"/>
                  <a:gd name="T91" fmla="*/ 3465 h 3556"/>
                  <a:gd name="T92" fmla="*/ 911 w 3554"/>
                  <a:gd name="T93" fmla="*/ 3332 h 3556"/>
                  <a:gd name="T94" fmla="*/ 641 w 3554"/>
                  <a:gd name="T95" fmla="*/ 3145 h 3556"/>
                  <a:gd name="T96" fmla="*/ 409 w 3554"/>
                  <a:gd name="T97" fmla="*/ 2914 h 3556"/>
                  <a:gd name="T98" fmla="*/ 225 w 3554"/>
                  <a:gd name="T99" fmla="*/ 2644 h 3556"/>
                  <a:gd name="T100" fmla="*/ 90 w 3554"/>
                  <a:gd name="T101" fmla="*/ 2340 h 3556"/>
                  <a:gd name="T102" fmla="*/ 14 w 3554"/>
                  <a:gd name="T103" fmla="*/ 2009 h 3556"/>
                  <a:gd name="T104" fmla="*/ 0 w 3554"/>
                  <a:gd name="T105" fmla="*/ 1778 h 3556"/>
                  <a:gd name="T106" fmla="*/ 34 w 3554"/>
                  <a:gd name="T107" fmla="*/ 1434 h 3556"/>
                  <a:gd name="T108" fmla="*/ 128 w 3554"/>
                  <a:gd name="T109" fmla="*/ 1111 h 3556"/>
                  <a:gd name="T110" fmla="*/ 281 w 3554"/>
                  <a:gd name="T111" fmla="*/ 818 h 3556"/>
                  <a:gd name="T112" fmla="*/ 483 w 3554"/>
                  <a:gd name="T113" fmla="*/ 560 h 3556"/>
                  <a:gd name="T114" fmla="*/ 728 w 3554"/>
                  <a:gd name="T115" fmla="*/ 344 h 3556"/>
                  <a:gd name="T116" fmla="*/ 1010 w 3554"/>
                  <a:gd name="T117" fmla="*/ 174 h 3556"/>
                  <a:gd name="T118" fmla="*/ 1322 w 3554"/>
                  <a:gd name="T119" fmla="*/ 59 h 3556"/>
                  <a:gd name="T120" fmla="*/ 1659 w 3554"/>
                  <a:gd name="T121" fmla="*/ 4 h 35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554" h="3556">
                    <a:moveTo>
                      <a:pt x="1777" y="0"/>
                    </a:moveTo>
                    <a:lnTo>
                      <a:pt x="1886" y="4"/>
                    </a:lnTo>
                    <a:lnTo>
                      <a:pt x="1994" y="14"/>
                    </a:lnTo>
                    <a:lnTo>
                      <a:pt x="2100" y="29"/>
                    </a:lnTo>
                    <a:lnTo>
                      <a:pt x="2203" y="52"/>
                    </a:lnTo>
                    <a:lnTo>
                      <a:pt x="2305" y="81"/>
                    </a:lnTo>
                    <a:lnTo>
                      <a:pt x="2404" y="114"/>
                    </a:lnTo>
                    <a:lnTo>
                      <a:pt x="2500" y="154"/>
                    </a:lnTo>
                    <a:lnTo>
                      <a:pt x="2594" y="198"/>
                    </a:lnTo>
                    <a:lnTo>
                      <a:pt x="2591" y="230"/>
                    </a:lnTo>
                    <a:lnTo>
                      <a:pt x="2592" y="261"/>
                    </a:lnTo>
                    <a:lnTo>
                      <a:pt x="2613" y="520"/>
                    </a:lnTo>
                    <a:lnTo>
                      <a:pt x="2465" y="667"/>
                    </a:lnTo>
                    <a:lnTo>
                      <a:pt x="2388" y="624"/>
                    </a:lnTo>
                    <a:lnTo>
                      <a:pt x="2309" y="584"/>
                    </a:lnTo>
                    <a:lnTo>
                      <a:pt x="2226" y="550"/>
                    </a:lnTo>
                    <a:lnTo>
                      <a:pt x="2141" y="523"/>
                    </a:lnTo>
                    <a:lnTo>
                      <a:pt x="2053" y="501"/>
                    </a:lnTo>
                    <a:lnTo>
                      <a:pt x="1963" y="484"/>
                    </a:lnTo>
                    <a:lnTo>
                      <a:pt x="1871" y="475"/>
                    </a:lnTo>
                    <a:lnTo>
                      <a:pt x="1777" y="471"/>
                    </a:lnTo>
                    <a:lnTo>
                      <a:pt x="1680" y="475"/>
                    </a:lnTo>
                    <a:lnTo>
                      <a:pt x="1584" y="485"/>
                    </a:lnTo>
                    <a:lnTo>
                      <a:pt x="1491" y="502"/>
                    </a:lnTo>
                    <a:lnTo>
                      <a:pt x="1400" y="526"/>
                    </a:lnTo>
                    <a:lnTo>
                      <a:pt x="1311" y="556"/>
                    </a:lnTo>
                    <a:lnTo>
                      <a:pt x="1226" y="592"/>
                    </a:lnTo>
                    <a:lnTo>
                      <a:pt x="1144" y="634"/>
                    </a:lnTo>
                    <a:lnTo>
                      <a:pt x="1066" y="682"/>
                    </a:lnTo>
                    <a:lnTo>
                      <a:pt x="991" y="734"/>
                    </a:lnTo>
                    <a:lnTo>
                      <a:pt x="920" y="792"/>
                    </a:lnTo>
                    <a:lnTo>
                      <a:pt x="854" y="854"/>
                    </a:lnTo>
                    <a:lnTo>
                      <a:pt x="791" y="920"/>
                    </a:lnTo>
                    <a:lnTo>
                      <a:pt x="734" y="992"/>
                    </a:lnTo>
                    <a:lnTo>
                      <a:pt x="681" y="1067"/>
                    </a:lnTo>
                    <a:lnTo>
                      <a:pt x="634" y="1145"/>
                    </a:lnTo>
                    <a:lnTo>
                      <a:pt x="592" y="1228"/>
                    </a:lnTo>
                    <a:lnTo>
                      <a:pt x="556" y="1313"/>
                    </a:lnTo>
                    <a:lnTo>
                      <a:pt x="526" y="1401"/>
                    </a:lnTo>
                    <a:lnTo>
                      <a:pt x="502" y="1492"/>
                    </a:lnTo>
                    <a:lnTo>
                      <a:pt x="485" y="1586"/>
                    </a:lnTo>
                    <a:lnTo>
                      <a:pt x="474" y="1680"/>
                    </a:lnTo>
                    <a:lnTo>
                      <a:pt x="471" y="1778"/>
                    </a:lnTo>
                    <a:lnTo>
                      <a:pt x="474" y="1876"/>
                    </a:lnTo>
                    <a:lnTo>
                      <a:pt x="485" y="1971"/>
                    </a:lnTo>
                    <a:lnTo>
                      <a:pt x="502" y="2065"/>
                    </a:lnTo>
                    <a:lnTo>
                      <a:pt x="526" y="2156"/>
                    </a:lnTo>
                    <a:lnTo>
                      <a:pt x="556" y="2244"/>
                    </a:lnTo>
                    <a:lnTo>
                      <a:pt x="592" y="2329"/>
                    </a:lnTo>
                    <a:lnTo>
                      <a:pt x="634" y="2411"/>
                    </a:lnTo>
                    <a:lnTo>
                      <a:pt x="681" y="2490"/>
                    </a:lnTo>
                    <a:lnTo>
                      <a:pt x="734" y="2564"/>
                    </a:lnTo>
                    <a:lnTo>
                      <a:pt x="791" y="2635"/>
                    </a:lnTo>
                    <a:lnTo>
                      <a:pt x="854" y="2702"/>
                    </a:lnTo>
                    <a:lnTo>
                      <a:pt x="920" y="2765"/>
                    </a:lnTo>
                    <a:lnTo>
                      <a:pt x="992" y="2821"/>
                    </a:lnTo>
                    <a:lnTo>
                      <a:pt x="1066" y="2874"/>
                    </a:lnTo>
                    <a:lnTo>
                      <a:pt x="1144" y="2922"/>
                    </a:lnTo>
                    <a:lnTo>
                      <a:pt x="1227" y="2963"/>
                    </a:lnTo>
                    <a:lnTo>
                      <a:pt x="1312" y="2999"/>
                    </a:lnTo>
                    <a:lnTo>
                      <a:pt x="1400" y="3029"/>
                    </a:lnTo>
                    <a:lnTo>
                      <a:pt x="1491" y="3053"/>
                    </a:lnTo>
                    <a:lnTo>
                      <a:pt x="1585" y="3071"/>
                    </a:lnTo>
                    <a:lnTo>
                      <a:pt x="1680" y="3082"/>
                    </a:lnTo>
                    <a:lnTo>
                      <a:pt x="1777" y="3084"/>
                    </a:lnTo>
                    <a:lnTo>
                      <a:pt x="1876" y="3082"/>
                    </a:lnTo>
                    <a:lnTo>
                      <a:pt x="1970" y="3071"/>
                    </a:lnTo>
                    <a:lnTo>
                      <a:pt x="2064" y="3053"/>
                    </a:lnTo>
                    <a:lnTo>
                      <a:pt x="2155" y="3029"/>
                    </a:lnTo>
                    <a:lnTo>
                      <a:pt x="2243" y="2999"/>
                    </a:lnTo>
                    <a:lnTo>
                      <a:pt x="2328" y="2963"/>
                    </a:lnTo>
                    <a:lnTo>
                      <a:pt x="2411" y="2922"/>
                    </a:lnTo>
                    <a:lnTo>
                      <a:pt x="2489" y="2874"/>
                    </a:lnTo>
                    <a:lnTo>
                      <a:pt x="2564" y="2821"/>
                    </a:lnTo>
                    <a:lnTo>
                      <a:pt x="2634" y="2765"/>
                    </a:lnTo>
                    <a:lnTo>
                      <a:pt x="2702" y="2702"/>
                    </a:lnTo>
                    <a:lnTo>
                      <a:pt x="2764" y="2635"/>
                    </a:lnTo>
                    <a:lnTo>
                      <a:pt x="2822" y="2564"/>
                    </a:lnTo>
                    <a:lnTo>
                      <a:pt x="2873" y="2490"/>
                    </a:lnTo>
                    <a:lnTo>
                      <a:pt x="2921" y="2411"/>
                    </a:lnTo>
                    <a:lnTo>
                      <a:pt x="2962" y="2329"/>
                    </a:lnTo>
                    <a:lnTo>
                      <a:pt x="2998" y="2244"/>
                    </a:lnTo>
                    <a:lnTo>
                      <a:pt x="3029" y="2156"/>
                    </a:lnTo>
                    <a:lnTo>
                      <a:pt x="3052" y="2065"/>
                    </a:lnTo>
                    <a:lnTo>
                      <a:pt x="3070" y="1971"/>
                    </a:lnTo>
                    <a:lnTo>
                      <a:pt x="3081" y="1876"/>
                    </a:lnTo>
                    <a:lnTo>
                      <a:pt x="3085" y="1778"/>
                    </a:lnTo>
                    <a:lnTo>
                      <a:pt x="3081" y="1684"/>
                    </a:lnTo>
                    <a:lnTo>
                      <a:pt x="3071" y="1593"/>
                    </a:lnTo>
                    <a:lnTo>
                      <a:pt x="3055" y="1503"/>
                    </a:lnTo>
                    <a:lnTo>
                      <a:pt x="3033" y="1415"/>
                    </a:lnTo>
                    <a:lnTo>
                      <a:pt x="3005" y="1329"/>
                    </a:lnTo>
                    <a:lnTo>
                      <a:pt x="2972" y="1247"/>
                    </a:lnTo>
                    <a:lnTo>
                      <a:pt x="2932" y="1166"/>
                    </a:lnTo>
                    <a:lnTo>
                      <a:pt x="2889" y="1090"/>
                    </a:lnTo>
                    <a:lnTo>
                      <a:pt x="3051" y="927"/>
                    </a:lnTo>
                    <a:lnTo>
                      <a:pt x="3277" y="944"/>
                    </a:lnTo>
                    <a:lnTo>
                      <a:pt x="3303" y="945"/>
                    </a:lnTo>
                    <a:lnTo>
                      <a:pt x="3325" y="945"/>
                    </a:lnTo>
                    <a:lnTo>
                      <a:pt x="3346" y="943"/>
                    </a:lnTo>
                    <a:lnTo>
                      <a:pt x="3394" y="1038"/>
                    </a:lnTo>
                    <a:lnTo>
                      <a:pt x="3435" y="1136"/>
                    </a:lnTo>
                    <a:lnTo>
                      <a:pt x="3471" y="1237"/>
                    </a:lnTo>
                    <a:lnTo>
                      <a:pt x="3500" y="1341"/>
                    </a:lnTo>
                    <a:lnTo>
                      <a:pt x="3524" y="1446"/>
                    </a:lnTo>
                    <a:lnTo>
                      <a:pt x="3541" y="1555"/>
                    </a:lnTo>
                    <a:lnTo>
                      <a:pt x="3552" y="1666"/>
                    </a:lnTo>
                    <a:lnTo>
                      <a:pt x="3554" y="1778"/>
                    </a:lnTo>
                    <a:lnTo>
                      <a:pt x="3551" y="1895"/>
                    </a:lnTo>
                    <a:lnTo>
                      <a:pt x="3540" y="2009"/>
                    </a:lnTo>
                    <a:lnTo>
                      <a:pt x="3522" y="2122"/>
                    </a:lnTo>
                    <a:lnTo>
                      <a:pt x="3497" y="2233"/>
                    </a:lnTo>
                    <a:lnTo>
                      <a:pt x="3464" y="2340"/>
                    </a:lnTo>
                    <a:lnTo>
                      <a:pt x="3426" y="2444"/>
                    </a:lnTo>
                    <a:lnTo>
                      <a:pt x="3381" y="2546"/>
                    </a:lnTo>
                    <a:lnTo>
                      <a:pt x="3331" y="2644"/>
                    </a:lnTo>
                    <a:lnTo>
                      <a:pt x="3273" y="2737"/>
                    </a:lnTo>
                    <a:lnTo>
                      <a:pt x="3212" y="2828"/>
                    </a:lnTo>
                    <a:lnTo>
                      <a:pt x="3145" y="2914"/>
                    </a:lnTo>
                    <a:lnTo>
                      <a:pt x="3073" y="2995"/>
                    </a:lnTo>
                    <a:lnTo>
                      <a:pt x="2995" y="3073"/>
                    </a:lnTo>
                    <a:lnTo>
                      <a:pt x="2913" y="3145"/>
                    </a:lnTo>
                    <a:lnTo>
                      <a:pt x="2827" y="3213"/>
                    </a:lnTo>
                    <a:lnTo>
                      <a:pt x="2736" y="3275"/>
                    </a:lnTo>
                    <a:lnTo>
                      <a:pt x="2643" y="3332"/>
                    </a:lnTo>
                    <a:lnTo>
                      <a:pt x="2544" y="3382"/>
                    </a:lnTo>
                    <a:lnTo>
                      <a:pt x="2443" y="3426"/>
                    </a:lnTo>
                    <a:lnTo>
                      <a:pt x="2339" y="3465"/>
                    </a:lnTo>
                    <a:lnTo>
                      <a:pt x="2232" y="3497"/>
                    </a:lnTo>
                    <a:lnTo>
                      <a:pt x="2122" y="3523"/>
                    </a:lnTo>
                    <a:lnTo>
                      <a:pt x="2009" y="3541"/>
                    </a:lnTo>
                    <a:lnTo>
                      <a:pt x="1894" y="3553"/>
                    </a:lnTo>
                    <a:lnTo>
                      <a:pt x="1777" y="3556"/>
                    </a:lnTo>
                    <a:lnTo>
                      <a:pt x="1661" y="3553"/>
                    </a:lnTo>
                    <a:lnTo>
                      <a:pt x="1545" y="3541"/>
                    </a:lnTo>
                    <a:lnTo>
                      <a:pt x="1432" y="3523"/>
                    </a:lnTo>
                    <a:lnTo>
                      <a:pt x="1323" y="3497"/>
                    </a:lnTo>
                    <a:lnTo>
                      <a:pt x="1215" y="3465"/>
                    </a:lnTo>
                    <a:lnTo>
                      <a:pt x="1111" y="3426"/>
                    </a:lnTo>
                    <a:lnTo>
                      <a:pt x="1010" y="3382"/>
                    </a:lnTo>
                    <a:lnTo>
                      <a:pt x="911" y="3332"/>
                    </a:lnTo>
                    <a:lnTo>
                      <a:pt x="818" y="3275"/>
                    </a:lnTo>
                    <a:lnTo>
                      <a:pt x="728" y="3213"/>
                    </a:lnTo>
                    <a:lnTo>
                      <a:pt x="641" y="3145"/>
                    </a:lnTo>
                    <a:lnTo>
                      <a:pt x="560" y="3073"/>
                    </a:lnTo>
                    <a:lnTo>
                      <a:pt x="483" y="2995"/>
                    </a:lnTo>
                    <a:lnTo>
                      <a:pt x="409" y="2914"/>
                    </a:lnTo>
                    <a:lnTo>
                      <a:pt x="342" y="2828"/>
                    </a:lnTo>
                    <a:lnTo>
                      <a:pt x="281" y="2737"/>
                    </a:lnTo>
                    <a:lnTo>
                      <a:pt x="225" y="2644"/>
                    </a:lnTo>
                    <a:lnTo>
                      <a:pt x="174" y="2546"/>
                    </a:lnTo>
                    <a:lnTo>
                      <a:pt x="128" y="2444"/>
                    </a:lnTo>
                    <a:lnTo>
                      <a:pt x="90" y="2340"/>
                    </a:lnTo>
                    <a:lnTo>
                      <a:pt x="59" y="2233"/>
                    </a:lnTo>
                    <a:lnTo>
                      <a:pt x="34" y="2122"/>
                    </a:lnTo>
                    <a:lnTo>
                      <a:pt x="14" y="2009"/>
                    </a:lnTo>
                    <a:lnTo>
                      <a:pt x="4" y="1895"/>
                    </a:lnTo>
                    <a:lnTo>
                      <a:pt x="0" y="1778"/>
                    </a:lnTo>
                    <a:lnTo>
                      <a:pt x="0" y="1778"/>
                    </a:lnTo>
                    <a:lnTo>
                      <a:pt x="4" y="1661"/>
                    </a:lnTo>
                    <a:lnTo>
                      <a:pt x="14" y="1546"/>
                    </a:lnTo>
                    <a:lnTo>
                      <a:pt x="34" y="1434"/>
                    </a:lnTo>
                    <a:lnTo>
                      <a:pt x="59" y="1324"/>
                    </a:lnTo>
                    <a:lnTo>
                      <a:pt x="90" y="1216"/>
                    </a:lnTo>
                    <a:lnTo>
                      <a:pt x="128" y="1111"/>
                    </a:lnTo>
                    <a:lnTo>
                      <a:pt x="174" y="1010"/>
                    </a:lnTo>
                    <a:lnTo>
                      <a:pt x="225" y="913"/>
                    </a:lnTo>
                    <a:lnTo>
                      <a:pt x="281" y="818"/>
                    </a:lnTo>
                    <a:lnTo>
                      <a:pt x="342" y="728"/>
                    </a:lnTo>
                    <a:lnTo>
                      <a:pt x="409" y="642"/>
                    </a:lnTo>
                    <a:lnTo>
                      <a:pt x="483" y="560"/>
                    </a:lnTo>
                    <a:lnTo>
                      <a:pt x="560" y="483"/>
                    </a:lnTo>
                    <a:lnTo>
                      <a:pt x="641" y="411"/>
                    </a:lnTo>
                    <a:lnTo>
                      <a:pt x="728" y="344"/>
                    </a:lnTo>
                    <a:lnTo>
                      <a:pt x="818" y="281"/>
                    </a:lnTo>
                    <a:lnTo>
                      <a:pt x="911" y="225"/>
                    </a:lnTo>
                    <a:lnTo>
                      <a:pt x="1010" y="174"/>
                    </a:lnTo>
                    <a:lnTo>
                      <a:pt x="1111" y="130"/>
                    </a:lnTo>
                    <a:lnTo>
                      <a:pt x="1215" y="90"/>
                    </a:lnTo>
                    <a:lnTo>
                      <a:pt x="1322" y="59"/>
                    </a:lnTo>
                    <a:lnTo>
                      <a:pt x="1432" y="34"/>
                    </a:lnTo>
                    <a:lnTo>
                      <a:pt x="1545" y="15"/>
                    </a:lnTo>
                    <a:lnTo>
                      <a:pt x="1659" y="4"/>
                    </a:lnTo>
                    <a:lnTo>
                      <a:pt x="177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2" name="Freeform 126">
                <a:extLst>
                  <a:ext uri="{FF2B5EF4-FFF2-40B4-BE49-F238E27FC236}">
                    <a16:creationId xmlns:a16="http://schemas.microsoft.com/office/drawing/2014/main" id="{254F4DB9-E778-9B70-BABA-A807EE8AE46E}"/>
                  </a:ext>
                </a:extLst>
              </p:cNvPr>
              <p:cNvSpPr>
                <a:spLocks/>
              </p:cNvSpPr>
              <p:nvPr/>
            </p:nvSpPr>
            <p:spPr bwMode="auto">
              <a:xfrm>
                <a:off x="-1814513" y="3935413"/>
                <a:ext cx="925513" cy="925513"/>
              </a:xfrm>
              <a:custGeom>
                <a:avLst/>
                <a:gdLst>
                  <a:gd name="T0" fmla="*/ 954 w 1750"/>
                  <a:gd name="T1" fmla="*/ 4 h 1751"/>
                  <a:gd name="T2" fmla="*/ 1104 w 1750"/>
                  <a:gd name="T3" fmla="*/ 31 h 1751"/>
                  <a:gd name="T4" fmla="*/ 1245 w 1750"/>
                  <a:gd name="T5" fmla="*/ 83 h 1751"/>
                  <a:gd name="T6" fmla="*/ 910 w 1750"/>
                  <a:gd name="T7" fmla="*/ 418 h 1751"/>
                  <a:gd name="T8" fmla="*/ 817 w 1750"/>
                  <a:gd name="T9" fmla="*/ 421 h 1751"/>
                  <a:gd name="T10" fmla="*/ 709 w 1750"/>
                  <a:gd name="T11" fmla="*/ 448 h 1751"/>
                  <a:gd name="T12" fmla="*/ 613 w 1750"/>
                  <a:gd name="T13" fmla="*/ 499 h 1751"/>
                  <a:gd name="T14" fmla="*/ 532 w 1750"/>
                  <a:gd name="T15" fmla="*/ 571 h 1751"/>
                  <a:gd name="T16" fmla="*/ 469 w 1750"/>
                  <a:gd name="T17" fmla="*/ 661 h 1751"/>
                  <a:gd name="T18" fmla="*/ 430 w 1750"/>
                  <a:gd name="T19" fmla="*/ 763 h 1751"/>
                  <a:gd name="T20" fmla="*/ 416 w 1750"/>
                  <a:gd name="T21" fmla="*/ 876 h 1751"/>
                  <a:gd name="T22" fmla="*/ 430 w 1750"/>
                  <a:gd name="T23" fmla="*/ 989 h 1751"/>
                  <a:gd name="T24" fmla="*/ 469 w 1750"/>
                  <a:gd name="T25" fmla="*/ 1092 h 1751"/>
                  <a:gd name="T26" fmla="*/ 532 w 1750"/>
                  <a:gd name="T27" fmla="*/ 1181 h 1751"/>
                  <a:gd name="T28" fmla="*/ 612 w 1750"/>
                  <a:gd name="T29" fmla="*/ 1253 h 1751"/>
                  <a:gd name="T30" fmla="*/ 708 w 1750"/>
                  <a:gd name="T31" fmla="*/ 1304 h 1751"/>
                  <a:gd name="T32" fmla="*/ 817 w 1750"/>
                  <a:gd name="T33" fmla="*/ 1332 h 1751"/>
                  <a:gd name="T34" fmla="*/ 933 w 1750"/>
                  <a:gd name="T35" fmla="*/ 1332 h 1751"/>
                  <a:gd name="T36" fmla="*/ 1041 w 1750"/>
                  <a:gd name="T37" fmla="*/ 1304 h 1751"/>
                  <a:gd name="T38" fmla="*/ 1137 w 1750"/>
                  <a:gd name="T39" fmla="*/ 1253 h 1751"/>
                  <a:gd name="T40" fmla="*/ 1218 w 1750"/>
                  <a:gd name="T41" fmla="*/ 1181 h 1751"/>
                  <a:gd name="T42" fmla="*/ 1281 w 1750"/>
                  <a:gd name="T43" fmla="*/ 1092 h 1751"/>
                  <a:gd name="T44" fmla="*/ 1321 w 1750"/>
                  <a:gd name="T45" fmla="*/ 989 h 1751"/>
                  <a:gd name="T46" fmla="*/ 1334 w 1750"/>
                  <a:gd name="T47" fmla="*/ 876 h 1751"/>
                  <a:gd name="T48" fmla="*/ 1662 w 1750"/>
                  <a:gd name="T49" fmla="*/ 513 h 1751"/>
                  <a:gd name="T50" fmla="*/ 1696 w 1750"/>
                  <a:gd name="T51" fmla="*/ 575 h 1751"/>
                  <a:gd name="T52" fmla="*/ 1736 w 1750"/>
                  <a:gd name="T53" fmla="*/ 721 h 1751"/>
                  <a:gd name="T54" fmla="*/ 1750 w 1750"/>
                  <a:gd name="T55" fmla="*/ 876 h 1751"/>
                  <a:gd name="T56" fmla="*/ 1736 w 1750"/>
                  <a:gd name="T57" fmla="*/ 1033 h 1751"/>
                  <a:gd name="T58" fmla="*/ 1695 w 1750"/>
                  <a:gd name="T59" fmla="*/ 1182 h 1751"/>
                  <a:gd name="T60" fmla="*/ 1630 w 1750"/>
                  <a:gd name="T61" fmla="*/ 1318 h 1751"/>
                  <a:gd name="T62" fmla="*/ 1545 w 1750"/>
                  <a:gd name="T63" fmla="*/ 1440 h 1751"/>
                  <a:gd name="T64" fmla="*/ 1439 w 1750"/>
                  <a:gd name="T65" fmla="*/ 1546 h 1751"/>
                  <a:gd name="T66" fmla="*/ 1317 w 1750"/>
                  <a:gd name="T67" fmla="*/ 1632 h 1751"/>
                  <a:gd name="T68" fmla="*/ 1180 w 1750"/>
                  <a:gd name="T69" fmla="*/ 1697 h 1751"/>
                  <a:gd name="T70" fmla="*/ 1032 w 1750"/>
                  <a:gd name="T71" fmla="*/ 1737 h 1751"/>
                  <a:gd name="T72" fmla="*/ 875 w 1750"/>
                  <a:gd name="T73" fmla="*/ 1751 h 1751"/>
                  <a:gd name="T74" fmla="*/ 718 w 1750"/>
                  <a:gd name="T75" fmla="*/ 1737 h 1751"/>
                  <a:gd name="T76" fmla="*/ 570 w 1750"/>
                  <a:gd name="T77" fmla="*/ 1696 h 1751"/>
                  <a:gd name="T78" fmla="*/ 433 w 1750"/>
                  <a:gd name="T79" fmla="*/ 1632 h 1751"/>
                  <a:gd name="T80" fmla="*/ 312 w 1750"/>
                  <a:gd name="T81" fmla="*/ 1546 h 1751"/>
                  <a:gd name="T82" fmla="*/ 206 w 1750"/>
                  <a:gd name="T83" fmla="*/ 1440 h 1751"/>
                  <a:gd name="T84" fmla="*/ 120 w 1750"/>
                  <a:gd name="T85" fmla="*/ 1318 h 1751"/>
                  <a:gd name="T86" fmla="*/ 55 w 1750"/>
                  <a:gd name="T87" fmla="*/ 1181 h 1751"/>
                  <a:gd name="T88" fmla="*/ 14 w 1750"/>
                  <a:gd name="T89" fmla="*/ 1033 h 1751"/>
                  <a:gd name="T90" fmla="*/ 0 w 1750"/>
                  <a:gd name="T91" fmla="*/ 876 h 1751"/>
                  <a:gd name="T92" fmla="*/ 14 w 1750"/>
                  <a:gd name="T93" fmla="*/ 718 h 1751"/>
                  <a:gd name="T94" fmla="*/ 55 w 1750"/>
                  <a:gd name="T95" fmla="*/ 571 h 1751"/>
                  <a:gd name="T96" fmla="*/ 120 w 1750"/>
                  <a:gd name="T97" fmla="*/ 434 h 1751"/>
                  <a:gd name="T98" fmla="*/ 206 w 1750"/>
                  <a:gd name="T99" fmla="*/ 311 h 1751"/>
                  <a:gd name="T100" fmla="*/ 312 w 1750"/>
                  <a:gd name="T101" fmla="*/ 207 h 1751"/>
                  <a:gd name="T102" fmla="*/ 433 w 1750"/>
                  <a:gd name="T103" fmla="*/ 120 h 1751"/>
                  <a:gd name="T104" fmla="*/ 570 w 1750"/>
                  <a:gd name="T105" fmla="*/ 55 h 1751"/>
                  <a:gd name="T106" fmla="*/ 718 w 1750"/>
                  <a:gd name="T107" fmla="*/ 15 h 1751"/>
                  <a:gd name="T108" fmla="*/ 875 w 1750"/>
                  <a:gd name="T109" fmla="*/ 0 h 17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750" h="1751">
                    <a:moveTo>
                      <a:pt x="875" y="0"/>
                    </a:moveTo>
                    <a:lnTo>
                      <a:pt x="954" y="4"/>
                    </a:lnTo>
                    <a:lnTo>
                      <a:pt x="1030" y="15"/>
                    </a:lnTo>
                    <a:lnTo>
                      <a:pt x="1104" y="31"/>
                    </a:lnTo>
                    <a:lnTo>
                      <a:pt x="1176" y="54"/>
                    </a:lnTo>
                    <a:lnTo>
                      <a:pt x="1245" y="83"/>
                    </a:lnTo>
                    <a:lnTo>
                      <a:pt x="1238" y="90"/>
                    </a:lnTo>
                    <a:lnTo>
                      <a:pt x="910" y="418"/>
                    </a:lnTo>
                    <a:lnTo>
                      <a:pt x="875" y="417"/>
                    </a:lnTo>
                    <a:lnTo>
                      <a:pt x="817" y="421"/>
                    </a:lnTo>
                    <a:lnTo>
                      <a:pt x="762" y="431"/>
                    </a:lnTo>
                    <a:lnTo>
                      <a:pt x="709" y="448"/>
                    </a:lnTo>
                    <a:lnTo>
                      <a:pt x="659" y="471"/>
                    </a:lnTo>
                    <a:lnTo>
                      <a:pt x="613" y="499"/>
                    </a:lnTo>
                    <a:lnTo>
                      <a:pt x="570" y="532"/>
                    </a:lnTo>
                    <a:lnTo>
                      <a:pt x="532" y="571"/>
                    </a:lnTo>
                    <a:lnTo>
                      <a:pt x="498" y="614"/>
                    </a:lnTo>
                    <a:lnTo>
                      <a:pt x="469" y="661"/>
                    </a:lnTo>
                    <a:lnTo>
                      <a:pt x="446" y="710"/>
                    </a:lnTo>
                    <a:lnTo>
                      <a:pt x="430" y="763"/>
                    </a:lnTo>
                    <a:lnTo>
                      <a:pt x="420" y="818"/>
                    </a:lnTo>
                    <a:lnTo>
                      <a:pt x="416" y="876"/>
                    </a:lnTo>
                    <a:lnTo>
                      <a:pt x="420" y="933"/>
                    </a:lnTo>
                    <a:lnTo>
                      <a:pt x="430" y="989"/>
                    </a:lnTo>
                    <a:lnTo>
                      <a:pt x="446" y="1043"/>
                    </a:lnTo>
                    <a:lnTo>
                      <a:pt x="469" y="1092"/>
                    </a:lnTo>
                    <a:lnTo>
                      <a:pt x="498" y="1139"/>
                    </a:lnTo>
                    <a:lnTo>
                      <a:pt x="532" y="1181"/>
                    </a:lnTo>
                    <a:lnTo>
                      <a:pt x="570" y="1219"/>
                    </a:lnTo>
                    <a:lnTo>
                      <a:pt x="612" y="1253"/>
                    </a:lnTo>
                    <a:lnTo>
                      <a:pt x="659" y="1282"/>
                    </a:lnTo>
                    <a:lnTo>
                      <a:pt x="708" y="1304"/>
                    </a:lnTo>
                    <a:lnTo>
                      <a:pt x="762" y="1321"/>
                    </a:lnTo>
                    <a:lnTo>
                      <a:pt x="817" y="1332"/>
                    </a:lnTo>
                    <a:lnTo>
                      <a:pt x="875" y="1336"/>
                    </a:lnTo>
                    <a:lnTo>
                      <a:pt x="933" y="1332"/>
                    </a:lnTo>
                    <a:lnTo>
                      <a:pt x="988" y="1321"/>
                    </a:lnTo>
                    <a:lnTo>
                      <a:pt x="1041" y="1304"/>
                    </a:lnTo>
                    <a:lnTo>
                      <a:pt x="1091" y="1282"/>
                    </a:lnTo>
                    <a:lnTo>
                      <a:pt x="1137" y="1253"/>
                    </a:lnTo>
                    <a:lnTo>
                      <a:pt x="1180" y="1219"/>
                    </a:lnTo>
                    <a:lnTo>
                      <a:pt x="1218" y="1181"/>
                    </a:lnTo>
                    <a:lnTo>
                      <a:pt x="1252" y="1139"/>
                    </a:lnTo>
                    <a:lnTo>
                      <a:pt x="1281" y="1092"/>
                    </a:lnTo>
                    <a:lnTo>
                      <a:pt x="1304" y="1043"/>
                    </a:lnTo>
                    <a:lnTo>
                      <a:pt x="1321" y="989"/>
                    </a:lnTo>
                    <a:lnTo>
                      <a:pt x="1330" y="933"/>
                    </a:lnTo>
                    <a:lnTo>
                      <a:pt x="1334" y="876"/>
                    </a:lnTo>
                    <a:lnTo>
                      <a:pt x="1333" y="841"/>
                    </a:lnTo>
                    <a:lnTo>
                      <a:pt x="1662" y="513"/>
                    </a:lnTo>
                    <a:lnTo>
                      <a:pt x="1668" y="506"/>
                    </a:lnTo>
                    <a:lnTo>
                      <a:pt x="1696" y="575"/>
                    </a:lnTo>
                    <a:lnTo>
                      <a:pt x="1720" y="646"/>
                    </a:lnTo>
                    <a:lnTo>
                      <a:pt x="1736" y="721"/>
                    </a:lnTo>
                    <a:lnTo>
                      <a:pt x="1747" y="798"/>
                    </a:lnTo>
                    <a:lnTo>
                      <a:pt x="1750" y="876"/>
                    </a:lnTo>
                    <a:lnTo>
                      <a:pt x="1747" y="956"/>
                    </a:lnTo>
                    <a:lnTo>
                      <a:pt x="1736" y="1033"/>
                    </a:lnTo>
                    <a:lnTo>
                      <a:pt x="1719" y="1109"/>
                    </a:lnTo>
                    <a:lnTo>
                      <a:pt x="1695" y="1182"/>
                    </a:lnTo>
                    <a:lnTo>
                      <a:pt x="1666" y="1252"/>
                    </a:lnTo>
                    <a:lnTo>
                      <a:pt x="1630" y="1318"/>
                    </a:lnTo>
                    <a:lnTo>
                      <a:pt x="1591" y="1381"/>
                    </a:lnTo>
                    <a:lnTo>
                      <a:pt x="1545" y="1440"/>
                    </a:lnTo>
                    <a:lnTo>
                      <a:pt x="1493" y="1495"/>
                    </a:lnTo>
                    <a:lnTo>
                      <a:pt x="1439" y="1546"/>
                    </a:lnTo>
                    <a:lnTo>
                      <a:pt x="1379" y="1591"/>
                    </a:lnTo>
                    <a:lnTo>
                      <a:pt x="1317" y="1632"/>
                    </a:lnTo>
                    <a:lnTo>
                      <a:pt x="1251" y="1667"/>
                    </a:lnTo>
                    <a:lnTo>
                      <a:pt x="1180" y="1697"/>
                    </a:lnTo>
                    <a:lnTo>
                      <a:pt x="1108" y="1720"/>
                    </a:lnTo>
                    <a:lnTo>
                      <a:pt x="1032" y="1737"/>
                    </a:lnTo>
                    <a:lnTo>
                      <a:pt x="954" y="1748"/>
                    </a:lnTo>
                    <a:lnTo>
                      <a:pt x="875" y="1751"/>
                    </a:lnTo>
                    <a:lnTo>
                      <a:pt x="796" y="1748"/>
                    </a:lnTo>
                    <a:lnTo>
                      <a:pt x="718" y="1737"/>
                    </a:lnTo>
                    <a:lnTo>
                      <a:pt x="642" y="1720"/>
                    </a:lnTo>
                    <a:lnTo>
                      <a:pt x="570" y="1696"/>
                    </a:lnTo>
                    <a:lnTo>
                      <a:pt x="500" y="1667"/>
                    </a:lnTo>
                    <a:lnTo>
                      <a:pt x="433" y="1632"/>
                    </a:lnTo>
                    <a:lnTo>
                      <a:pt x="371" y="1591"/>
                    </a:lnTo>
                    <a:lnTo>
                      <a:pt x="312" y="1546"/>
                    </a:lnTo>
                    <a:lnTo>
                      <a:pt x="257" y="1495"/>
                    </a:lnTo>
                    <a:lnTo>
                      <a:pt x="206" y="1440"/>
                    </a:lnTo>
                    <a:lnTo>
                      <a:pt x="161" y="1380"/>
                    </a:lnTo>
                    <a:lnTo>
                      <a:pt x="120" y="1318"/>
                    </a:lnTo>
                    <a:lnTo>
                      <a:pt x="85" y="1252"/>
                    </a:lnTo>
                    <a:lnTo>
                      <a:pt x="55" y="1181"/>
                    </a:lnTo>
                    <a:lnTo>
                      <a:pt x="31" y="1109"/>
                    </a:lnTo>
                    <a:lnTo>
                      <a:pt x="14" y="1033"/>
                    </a:lnTo>
                    <a:lnTo>
                      <a:pt x="3" y="955"/>
                    </a:lnTo>
                    <a:lnTo>
                      <a:pt x="0" y="876"/>
                    </a:lnTo>
                    <a:lnTo>
                      <a:pt x="3" y="796"/>
                    </a:lnTo>
                    <a:lnTo>
                      <a:pt x="14" y="718"/>
                    </a:lnTo>
                    <a:lnTo>
                      <a:pt x="31" y="643"/>
                    </a:lnTo>
                    <a:lnTo>
                      <a:pt x="55" y="571"/>
                    </a:lnTo>
                    <a:lnTo>
                      <a:pt x="85" y="501"/>
                    </a:lnTo>
                    <a:lnTo>
                      <a:pt x="120" y="434"/>
                    </a:lnTo>
                    <a:lnTo>
                      <a:pt x="161" y="371"/>
                    </a:lnTo>
                    <a:lnTo>
                      <a:pt x="206" y="311"/>
                    </a:lnTo>
                    <a:lnTo>
                      <a:pt x="257" y="257"/>
                    </a:lnTo>
                    <a:lnTo>
                      <a:pt x="312" y="207"/>
                    </a:lnTo>
                    <a:lnTo>
                      <a:pt x="371" y="161"/>
                    </a:lnTo>
                    <a:lnTo>
                      <a:pt x="433" y="120"/>
                    </a:lnTo>
                    <a:lnTo>
                      <a:pt x="500" y="84"/>
                    </a:lnTo>
                    <a:lnTo>
                      <a:pt x="570" y="55"/>
                    </a:lnTo>
                    <a:lnTo>
                      <a:pt x="642" y="31"/>
                    </a:lnTo>
                    <a:lnTo>
                      <a:pt x="718" y="15"/>
                    </a:lnTo>
                    <a:lnTo>
                      <a:pt x="796" y="4"/>
                    </a:lnTo>
                    <a:lnTo>
                      <a:pt x="87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3" name="Freeform 127">
                <a:extLst>
                  <a:ext uri="{FF2B5EF4-FFF2-40B4-BE49-F238E27FC236}">
                    <a16:creationId xmlns:a16="http://schemas.microsoft.com/office/drawing/2014/main" id="{1D69EF90-A680-D11B-933C-85225EA06BDC}"/>
                  </a:ext>
                </a:extLst>
              </p:cNvPr>
              <p:cNvSpPr>
                <a:spLocks/>
              </p:cNvSpPr>
              <p:nvPr/>
            </p:nvSpPr>
            <p:spPr bwMode="auto">
              <a:xfrm>
                <a:off x="-1349375" y="3246438"/>
                <a:ext cx="1139825" cy="1146175"/>
              </a:xfrm>
              <a:custGeom>
                <a:avLst/>
                <a:gdLst>
                  <a:gd name="T0" fmla="*/ 1509 w 2153"/>
                  <a:gd name="T1" fmla="*/ 1 h 2166"/>
                  <a:gd name="T2" fmla="*/ 1530 w 2153"/>
                  <a:gd name="T3" fmla="*/ 14 h 2166"/>
                  <a:gd name="T4" fmla="*/ 1539 w 2153"/>
                  <a:gd name="T5" fmla="*/ 37 h 2166"/>
                  <a:gd name="T6" fmla="*/ 1685 w 2153"/>
                  <a:gd name="T7" fmla="*/ 239 h 2166"/>
                  <a:gd name="T8" fmla="*/ 1726 w 2153"/>
                  <a:gd name="T9" fmla="*/ 211 h 2166"/>
                  <a:gd name="T10" fmla="*/ 1771 w 2153"/>
                  <a:gd name="T11" fmla="*/ 203 h 2166"/>
                  <a:gd name="T12" fmla="*/ 1818 w 2153"/>
                  <a:gd name="T13" fmla="*/ 211 h 2166"/>
                  <a:gd name="T14" fmla="*/ 1859 w 2153"/>
                  <a:gd name="T15" fmla="*/ 239 h 2166"/>
                  <a:gd name="T16" fmla="*/ 1949 w 2153"/>
                  <a:gd name="T17" fmla="*/ 333 h 2166"/>
                  <a:gd name="T18" fmla="*/ 1967 w 2153"/>
                  <a:gd name="T19" fmla="*/ 385 h 2166"/>
                  <a:gd name="T20" fmla="*/ 1961 w 2153"/>
                  <a:gd name="T21" fmla="*/ 438 h 2166"/>
                  <a:gd name="T22" fmla="*/ 1931 w 2153"/>
                  <a:gd name="T23" fmla="*/ 486 h 2166"/>
                  <a:gd name="T24" fmla="*/ 2115 w 2153"/>
                  <a:gd name="T25" fmla="*/ 613 h 2166"/>
                  <a:gd name="T26" fmla="*/ 2140 w 2153"/>
                  <a:gd name="T27" fmla="*/ 624 h 2166"/>
                  <a:gd name="T28" fmla="*/ 2152 w 2153"/>
                  <a:gd name="T29" fmla="*/ 647 h 2166"/>
                  <a:gd name="T30" fmla="*/ 2149 w 2153"/>
                  <a:gd name="T31" fmla="*/ 672 h 2166"/>
                  <a:gd name="T32" fmla="*/ 1666 w 2153"/>
                  <a:gd name="T33" fmla="*/ 1158 h 2166"/>
                  <a:gd name="T34" fmla="*/ 1613 w 2153"/>
                  <a:gd name="T35" fmla="*/ 1197 h 2166"/>
                  <a:gd name="T36" fmla="*/ 1551 w 2153"/>
                  <a:gd name="T37" fmla="*/ 1216 h 2166"/>
                  <a:gd name="T38" fmla="*/ 1512 w 2153"/>
                  <a:gd name="T39" fmla="*/ 1219 h 2166"/>
                  <a:gd name="T40" fmla="*/ 1491 w 2153"/>
                  <a:gd name="T41" fmla="*/ 1217 h 2166"/>
                  <a:gd name="T42" fmla="*/ 286 w 2153"/>
                  <a:gd name="T43" fmla="*/ 2131 h 2166"/>
                  <a:gd name="T44" fmla="*/ 244 w 2153"/>
                  <a:gd name="T45" fmla="*/ 2156 h 2166"/>
                  <a:gd name="T46" fmla="*/ 108 w 2153"/>
                  <a:gd name="T47" fmla="*/ 2166 h 2166"/>
                  <a:gd name="T48" fmla="*/ 78 w 2153"/>
                  <a:gd name="T49" fmla="*/ 2164 h 2166"/>
                  <a:gd name="T50" fmla="*/ 35 w 2153"/>
                  <a:gd name="T51" fmla="*/ 2142 h 2166"/>
                  <a:gd name="T52" fmla="*/ 7 w 2153"/>
                  <a:gd name="T53" fmla="*/ 2104 h 2166"/>
                  <a:gd name="T54" fmla="*/ 0 w 2153"/>
                  <a:gd name="T55" fmla="*/ 2054 h 2166"/>
                  <a:gd name="T56" fmla="*/ 12 w 2153"/>
                  <a:gd name="T57" fmla="*/ 1926 h 2166"/>
                  <a:gd name="T58" fmla="*/ 37 w 2153"/>
                  <a:gd name="T59" fmla="*/ 1885 h 2166"/>
                  <a:gd name="T60" fmla="*/ 470 w 2153"/>
                  <a:gd name="T61" fmla="*/ 1453 h 2166"/>
                  <a:gd name="T62" fmla="*/ 785 w 2153"/>
                  <a:gd name="T63" fmla="*/ 1137 h 2166"/>
                  <a:gd name="T64" fmla="*/ 934 w 2153"/>
                  <a:gd name="T65" fmla="*/ 667 h 2166"/>
                  <a:gd name="T66" fmla="*/ 934 w 2153"/>
                  <a:gd name="T67" fmla="*/ 613 h 2166"/>
                  <a:gd name="T68" fmla="*/ 952 w 2153"/>
                  <a:gd name="T69" fmla="*/ 545 h 2166"/>
                  <a:gd name="T70" fmla="*/ 994 w 2153"/>
                  <a:gd name="T71" fmla="*/ 486 h 2166"/>
                  <a:gd name="T72" fmla="*/ 1478 w 2153"/>
                  <a:gd name="T73" fmla="*/ 4 h 2166"/>
                  <a:gd name="T74" fmla="*/ 1497 w 2153"/>
                  <a:gd name="T75" fmla="*/ 0 h 2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153" h="2166">
                    <a:moveTo>
                      <a:pt x="1497" y="0"/>
                    </a:moveTo>
                    <a:lnTo>
                      <a:pt x="1509" y="1"/>
                    </a:lnTo>
                    <a:lnTo>
                      <a:pt x="1520" y="6"/>
                    </a:lnTo>
                    <a:lnTo>
                      <a:pt x="1530" y="14"/>
                    </a:lnTo>
                    <a:lnTo>
                      <a:pt x="1536" y="25"/>
                    </a:lnTo>
                    <a:lnTo>
                      <a:pt x="1539" y="37"/>
                    </a:lnTo>
                    <a:lnTo>
                      <a:pt x="1565" y="359"/>
                    </a:lnTo>
                    <a:lnTo>
                      <a:pt x="1685" y="239"/>
                    </a:lnTo>
                    <a:lnTo>
                      <a:pt x="1704" y="222"/>
                    </a:lnTo>
                    <a:lnTo>
                      <a:pt x="1726" y="211"/>
                    </a:lnTo>
                    <a:lnTo>
                      <a:pt x="1748" y="204"/>
                    </a:lnTo>
                    <a:lnTo>
                      <a:pt x="1771" y="203"/>
                    </a:lnTo>
                    <a:lnTo>
                      <a:pt x="1795" y="204"/>
                    </a:lnTo>
                    <a:lnTo>
                      <a:pt x="1818" y="211"/>
                    </a:lnTo>
                    <a:lnTo>
                      <a:pt x="1840" y="222"/>
                    </a:lnTo>
                    <a:lnTo>
                      <a:pt x="1859" y="239"/>
                    </a:lnTo>
                    <a:lnTo>
                      <a:pt x="1931" y="312"/>
                    </a:lnTo>
                    <a:lnTo>
                      <a:pt x="1949" y="333"/>
                    </a:lnTo>
                    <a:lnTo>
                      <a:pt x="1961" y="359"/>
                    </a:lnTo>
                    <a:lnTo>
                      <a:pt x="1967" y="385"/>
                    </a:lnTo>
                    <a:lnTo>
                      <a:pt x="1967" y="412"/>
                    </a:lnTo>
                    <a:lnTo>
                      <a:pt x="1961" y="438"/>
                    </a:lnTo>
                    <a:lnTo>
                      <a:pt x="1949" y="463"/>
                    </a:lnTo>
                    <a:lnTo>
                      <a:pt x="1931" y="486"/>
                    </a:lnTo>
                    <a:lnTo>
                      <a:pt x="1826" y="590"/>
                    </a:lnTo>
                    <a:lnTo>
                      <a:pt x="2115" y="613"/>
                    </a:lnTo>
                    <a:lnTo>
                      <a:pt x="2128" y="617"/>
                    </a:lnTo>
                    <a:lnTo>
                      <a:pt x="2140" y="624"/>
                    </a:lnTo>
                    <a:lnTo>
                      <a:pt x="2147" y="634"/>
                    </a:lnTo>
                    <a:lnTo>
                      <a:pt x="2152" y="647"/>
                    </a:lnTo>
                    <a:lnTo>
                      <a:pt x="2153" y="659"/>
                    </a:lnTo>
                    <a:lnTo>
                      <a:pt x="2149" y="672"/>
                    </a:lnTo>
                    <a:lnTo>
                      <a:pt x="2141" y="684"/>
                    </a:lnTo>
                    <a:lnTo>
                      <a:pt x="1666" y="1158"/>
                    </a:lnTo>
                    <a:lnTo>
                      <a:pt x="1640" y="1180"/>
                    </a:lnTo>
                    <a:lnTo>
                      <a:pt x="1613" y="1197"/>
                    </a:lnTo>
                    <a:lnTo>
                      <a:pt x="1583" y="1209"/>
                    </a:lnTo>
                    <a:lnTo>
                      <a:pt x="1551" y="1216"/>
                    </a:lnTo>
                    <a:lnTo>
                      <a:pt x="1519" y="1220"/>
                    </a:lnTo>
                    <a:lnTo>
                      <a:pt x="1512" y="1219"/>
                    </a:lnTo>
                    <a:lnTo>
                      <a:pt x="1503" y="1219"/>
                    </a:lnTo>
                    <a:lnTo>
                      <a:pt x="1491" y="1217"/>
                    </a:lnTo>
                    <a:lnTo>
                      <a:pt x="1220" y="1197"/>
                    </a:lnTo>
                    <a:lnTo>
                      <a:pt x="286" y="2131"/>
                    </a:lnTo>
                    <a:lnTo>
                      <a:pt x="267" y="2147"/>
                    </a:lnTo>
                    <a:lnTo>
                      <a:pt x="244" y="2156"/>
                    </a:lnTo>
                    <a:lnTo>
                      <a:pt x="219" y="2161"/>
                    </a:lnTo>
                    <a:lnTo>
                      <a:pt x="108" y="2166"/>
                    </a:lnTo>
                    <a:lnTo>
                      <a:pt x="103" y="2166"/>
                    </a:lnTo>
                    <a:lnTo>
                      <a:pt x="78" y="2164"/>
                    </a:lnTo>
                    <a:lnTo>
                      <a:pt x="55" y="2155"/>
                    </a:lnTo>
                    <a:lnTo>
                      <a:pt x="35" y="2142"/>
                    </a:lnTo>
                    <a:lnTo>
                      <a:pt x="19" y="2124"/>
                    </a:lnTo>
                    <a:lnTo>
                      <a:pt x="7" y="2104"/>
                    </a:lnTo>
                    <a:lnTo>
                      <a:pt x="0" y="2080"/>
                    </a:lnTo>
                    <a:lnTo>
                      <a:pt x="0" y="2054"/>
                    </a:lnTo>
                    <a:lnTo>
                      <a:pt x="8" y="1950"/>
                    </a:lnTo>
                    <a:lnTo>
                      <a:pt x="12" y="1926"/>
                    </a:lnTo>
                    <a:lnTo>
                      <a:pt x="23" y="1904"/>
                    </a:lnTo>
                    <a:lnTo>
                      <a:pt x="37" y="1885"/>
                    </a:lnTo>
                    <a:lnTo>
                      <a:pt x="171" y="1753"/>
                    </a:lnTo>
                    <a:lnTo>
                      <a:pt x="470" y="1453"/>
                    </a:lnTo>
                    <a:lnTo>
                      <a:pt x="477" y="1447"/>
                    </a:lnTo>
                    <a:lnTo>
                      <a:pt x="785" y="1137"/>
                    </a:lnTo>
                    <a:lnTo>
                      <a:pt x="957" y="965"/>
                    </a:lnTo>
                    <a:lnTo>
                      <a:pt x="934" y="667"/>
                    </a:lnTo>
                    <a:lnTo>
                      <a:pt x="933" y="649"/>
                    </a:lnTo>
                    <a:lnTo>
                      <a:pt x="934" y="613"/>
                    </a:lnTo>
                    <a:lnTo>
                      <a:pt x="940" y="578"/>
                    </a:lnTo>
                    <a:lnTo>
                      <a:pt x="952" y="545"/>
                    </a:lnTo>
                    <a:lnTo>
                      <a:pt x="970" y="514"/>
                    </a:lnTo>
                    <a:lnTo>
                      <a:pt x="994" y="486"/>
                    </a:lnTo>
                    <a:lnTo>
                      <a:pt x="1469" y="12"/>
                    </a:lnTo>
                    <a:lnTo>
                      <a:pt x="1478" y="4"/>
                    </a:lnTo>
                    <a:lnTo>
                      <a:pt x="1488" y="1"/>
                    </a:lnTo>
                    <a:lnTo>
                      <a:pt x="149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89" name="Freeform 142">
              <a:extLst>
                <a:ext uri="{FF2B5EF4-FFF2-40B4-BE49-F238E27FC236}">
                  <a16:creationId xmlns:a16="http://schemas.microsoft.com/office/drawing/2014/main" id="{D7790816-3C68-3E0C-434C-72118192A1E7}"/>
                </a:ext>
              </a:extLst>
            </p:cNvPr>
            <p:cNvSpPr>
              <a:spLocks noEditPoints="1"/>
            </p:cNvSpPr>
            <p:nvPr/>
          </p:nvSpPr>
          <p:spPr bwMode="auto">
            <a:xfrm>
              <a:off x="4915769" y="4210506"/>
              <a:ext cx="381510" cy="380619"/>
            </a:xfrm>
            <a:custGeom>
              <a:avLst/>
              <a:gdLst>
                <a:gd name="T0" fmla="*/ 1921 w 3440"/>
                <a:gd name="T1" fmla="*/ 3131 h 3427"/>
                <a:gd name="T2" fmla="*/ 1744 w 3440"/>
                <a:gd name="T3" fmla="*/ 3235 h 3427"/>
                <a:gd name="T4" fmla="*/ 1561 w 3440"/>
                <a:gd name="T5" fmla="*/ 3225 h 3427"/>
                <a:gd name="T6" fmla="*/ 1664 w 3440"/>
                <a:gd name="T7" fmla="*/ 3278 h 3427"/>
                <a:gd name="T8" fmla="*/ 1898 w 3440"/>
                <a:gd name="T9" fmla="*/ 3306 h 3427"/>
                <a:gd name="T10" fmla="*/ 2120 w 3440"/>
                <a:gd name="T11" fmla="*/ 3161 h 3427"/>
                <a:gd name="T12" fmla="*/ 310 w 3440"/>
                <a:gd name="T13" fmla="*/ 1242 h 3427"/>
                <a:gd name="T14" fmla="*/ 268 w 3440"/>
                <a:gd name="T15" fmla="*/ 1280 h 3427"/>
                <a:gd name="T16" fmla="*/ 136 w 3440"/>
                <a:gd name="T17" fmla="*/ 1477 h 3427"/>
                <a:gd name="T18" fmla="*/ 159 w 3440"/>
                <a:gd name="T19" fmla="*/ 1706 h 3427"/>
                <a:gd name="T20" fmla="*/ 237 w 3440"/>
                <a:gd name="T21" fmla="*/ 1850 h 3427"/>
                <a:gd name="T22" fmla="*/ 213 w 3440"/>
                <a:gd name="T23" fmla="*/ 1662 h 3427"/>
                <a:gd name="T24" fmla="*/ 267 w 3440"/>
                <a:gd name="T25" fmla="*/ 1509 h 3427"/>
                <a:gd name="T26" fmla="*/ 418 w 3440"/>
                <a:gd name="T27" fmla="*/ 1425 h 3427"/>
                <a:gd name="T28" fmla="*/ 496 w 3440"/>
                <a:gd name="T29" fmla="*/ 1101 h 3427"/>
                <a:gd name="T30" fmla="*/ 768 w 3440"/>
                <a:gd name="T31" fmla="*/ 1404 h 3427"/>
                <a:gd name="T32" fmla="*/ 794 w 3440"/>
                <a:gd name="T33" fmla="*/ 1647 h 3427"/>
                <a:gd name="T34" fmla="*/ 644 w 3440"/>
                <a:gd name="T35" fmla="*/ 1825 h 3427"/>
                <a:gd name="T36" fmla="*/ 681 w 3440"/>
                <a:gd name="T37" fmla="*/ 2064 h 3427"/>
                <a:gd name="T38" fmla="*/ 955 w 3440"/>
                <a:gd name="T39" fmla="*/ 2396 h 3427"/>
                <a:gd name="T40" fmla="*/ 1289 w 3440"/>
                <a:gd name="T41" fmla="*/ 2698 h 3427"/>
                <a:gd name="T42" fmla="*/ 1559 w 3440"/>
                <a:gd name="T43" fmla="*/ 2804 h 3427"/>
                <a:gd name="T44" fmla="*/ 1735 w 3440"/>
                <a:gd name="T45" fmla="*/ 2654 h 3427"/>
                <a:gd name="T46" fmla="*/ 1952 w 3440"/>
                <a:gd name="T47" fmla="*/ 2627 h 3427"/>
                <a:gd name="T48" fmla="*/ 2281 w 3440"/>
                <a:gd name="T49" fmla="*/ 2867 h 3427"/>
                <a:gd name="T50" fmla="*/ 2319 w 3440"/>
                <a:gd name="T51" fmla="*/ 3123 h 3427"/>
                <a:gd name="T52" fmla="*/ 2149 w 3440"/>
                <a:gd name="T53" fmla="*/ 3323 h 3427"/>
                <a:gd name="T54" fmla="*/ 1853 w 3440"/>
                <a:gd name="T55" fmla="*/ 3424 h 3427"/>
                <a:gd name="T56" fmla="*/ 1291 w 3440"/>
                <a:gd name="T57" fmla="*/ 3222 h 3427"/>
                <a:gd name="T58" fmla="*/ 605 w 3440"/>
                <a:gd name="T59" fmla="*/ 2666 h 3427"/>
                <a:gd name="T60" fmla="*/ 130 w 3440"/>
                <a:gd name="T61" fmla="*/ 1991 h 3427"/>
                <a:gd name="T62" fmla="*/ 1 w 3440"/>
                <a:gd name="T63" fmla="*/ 1475 h 3427"/>
                <a:gd name="T64" fmla="*/ 144 w 3440"/>
                <a:gd name="T65" fmla="*/ 1230 h 3427"/>
                <a:gd name="T66" fmla="*/ 354 w 3440"/>
                <a:gd name="T67" fmla="*/ 1084 h 3427"/>
                <a:gd name="T68" fmla="*/ 2736 w 3440"/>
                <a:gd name="T69" fmla="*/ 754 h 3427"/>
                <a:gd name="T70" fmla="*/ 2796 w 3440"/>
                <a:gd name="T71" fmla="*/ 980 h 3427"/>
                <a:gd name="T72" fmla="*/ 3021 w 3440"/>
                <a:gd name="T73" fmla="*/ 922 h 3427"/>
                <a:gd name="T74" fmla="*/ 2963 w 3440"/>
                <a:gd name="T75" fmla="*/ 695 h 3427"/>
                <a:gd name="T76" fmla="*/ 2257 w 3440"/>
                <a:gd name="T77" fmla="*/ 731 h 3427"/>
                <a:gd name="T78" fmla="*/ 2278 w 3440"/>
                <a:gd name="T79" fmla="*/ 964 h 3427"/>
                <a:gd name="T80" fmla="*/ 2510 w 3440"/>
                <a:gd name="T81" fmla="*/ 945 h 3427"/>
                <a:gd name="T82" fmla="*/ 2490 w 3440"/>
                <a:gd name="T83" fmla="*/ 712 h 3427"/>
                <a:gd name="T84" fmla="*/ 1782 w 3440"/>
                <a:gd name="T85" fmla="*/ 712 h 3427"/>
                <a:gd name="T86" fmla="*/ 1762 w 3440"/>
                <a:gd name="T87" fmla="*/ 945 h 3427"/>
                <a:gd name="T88" fmla="*/ 1995 w 3440"/>
                <a:gd name="T89" fmla="*/ 964 h 3427"/>
                <a:gd name="T90" fmla="*/ 2015 w 3440"/>
                <a:gd name="T91" fmla="*/ 731 h 3427"/>
                <a:gd name="T92" fmla="*/ 2626 w 3440"/>
                <a:gd name="T93" fmla="*/ 22 h 3427"/>
                <a:gd name="T94" fmla="*/ 3208 w 3440"/>
                <a:gd name="T95" fmla="*/ 314 h 3427"/>
                <a:gd name="T96" fmla="*/ 3440 w 3440"/>
                <a:gd name="T97" fmla="*/ 838 h 3427"/>
                <a:gd name="T98" fmla="*/ 3208 w 3440"/>
                <a:gd name="T99" fmla="*/ 1361 h 3427"/>
                <a:gd name="T100" fmla="*/ 2626 w 3440"/>
                <a:gd name="T101" fmla="*/ 1653 h 3427"/>
                <a:gd name="T102" fmla="*/ 2065 w 3440"/>
                <a:gd name="T103" fmla="*/ 1778 h 3427"/>
                <a:gd name="T104" fmla="*/ 1577 w 3440"/>
                <a:gd name="T105" fmla="*/ 1882 h 3427"/>
                <a:gd name="T106" fmla="*/ 1642 w 3440"/>
                <a:gd name="T107" fmla="*/ 1433 h 3427"/>
                <a:gd name="T108" fmla="*/ 1338 w 3440"/>
                <a:gd name="T109" fmla="*/ 962 h 3427"/>
                <a:gd name="T110" fmla="*/ 1472 w 3440"/>
                <a:gd name="T111" fmla="*/ 415 h 3427"/>
                <a:gd name="T112" fmla="*/ 1990 w 3440"/>
                <a:gd name="T113" fmla="*/ 60 h 3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440" h="3427">
                  <a:moveTo>
                    <a:pt x="1973" y="3010"/>
                  </a:moveTo>
                  <a:lnTo>
                    <a:pt x="1972" y="3013"/>
                  </a:lnTo>
                  <a:lnTo>
                    <a:pt x="1969" y="3021"/>
                  </a:lnTo>
                  <a:lnTo>
                    <a:pt x="1965" y="3034"/>
                  </a:lnTo>
                  <a:lnTo>
                    <a:pt x="1959" y="3051"/>
                  </a:lnTo>
                  <a:lnTo>
                    <a:pt x="1952" y="3068"/>
                  </a:lnTo>
                  <a:lnTo>
                    <a:pt x="1944" y="3088"/>
                  </a:lnTo>
                  <a:lnTo>
                    <a:pt x="1934" y="3110"/>
                  </a:lnTo>
                  <a:lnTo>
                    <a:pt x="1921" y="3131"/>
                  </a:lnTo>
                  <a:lnTo>
                    <a:pt x="1906" y="3153"/>
                  </a:lnTo>
                  <a:lnTo>
                    <a:pt x="1887" y="3173"/>
                  </a:lnTo>
                  <a:lnTo>
                    <a:pt x="1864" y="3192"/>
                  </a:lnTo>
                  <a:lnTo>
                    <a:pt x="1838" y="3206"/>
                  </a:lnTo>
                  <a:lnTo>
                    <a:pt x="1816" y="3217"/>
                  </a:lnTo>
                  <a:lnTo>
                    <a:pt x="1792" y="3224"/>
                  </a:lnTo>
                  <a:lnTo>
                    <a:pt x="1776" y="3228"/>
                  </a:lnTo>
                  <a:lnTo>
                    <a:pt x="1760" y="3231"/>
                  </a:lnTo>
                  <a:lnTo>
                    <a:pt x="1744" y="3235"/>
                  </a:lnTo>
                  <a:lnTo>
                    <a:pt x="1719" y="3237"/>
                  </a:lnTo>
                  <a:lnTo>
                    <a:pt x="1695" y="3238"/>
                  </a:lnTo>
                  <a:lnTo>
                    <a:pt x="1673" y="3238"/>
                  </a:lnTo>
                  <a:lnTo>
                    <a:pt x="1651" y="3237"/>
                  </a:lnTo>
                  <a:lnTo>
                    <a:pt x="1625" y="3235"/>
                  </a:lnTo>
                  <a:lnTo>
                    <a:pt x="1602" y="3231"/>
                  </a:lnTo>
                  <a:lnTo>
                    <a:pt x="1583" y="3228"/>
                  </a:lnTo>
                  <a:lnTo>
                    <a:pt x="1570" y="3226"/>
                  </a:lnTo>
                  <a:lnTo>
                    <a:pt x="1561" y="3225"/>
                  </a:lnTo>
                  <a:lnTo>
                    <a:pt x="1557" y="3224"/>
                  </a:lnTo>
                  <a:lnTo>
                    <a:pt x="1559" y="3225"/>
                  </a:lnTo>
                  <a:lnTo>
                    <a:pt x="1564" y="3228"/>
                  </a:lnTo>
                  <a:lnTo>
                    <a:pt x="1571" y="3231"/>
                  </a:lnTo>
                  <a:lnTo>
                    <a:pt x="1580" y="3237"/>
                  </a:lnTo>
                  <a:lnTo>
                    <a:pt x="1597" y="3246"/>
                  </a:lnTo>
                  <a:lnTo>
                    <a:pt x="1618" y="3258"/>
                  </a:lnTo>
                  <a:lnTo>
                    <a:pt x="1643" y="3269"/>
                  </a:lnTo>
                  <a:lnTo>
                    <a:pt x="1664" y="3278"/>
                  </a:lnTo>
                  <a:lnTo>
                    <a:pt x="1688" y="3287"/>
                  </a:lnTo>
                  <a:lnTo>
                    <a:pt x="1713" y="3294"/>
                  </a:lnTo>
                  <a:lnTo>
                    <a:pt x="1740" y="3301"/>
                  </a:lnTo>
                  <a:lnTo>
                    <a:pt x="1759" y="3306"/>
                  </a:lnTo>
                  <a:lnTo>
                    <a:pt x="1778" y="3309"/>
                  </a:lnTo>
                  <a:lnTo>
                    <a:pt x="1799" y="3311"/>
                  </a:lnTo>
                  <a:lnTo>
                    <a:pt x="1832" y="3313"/>
                  </a:lnTo>
                  <a:lnTo>
                    <a:pt x="1865" y="3310"/>
                  </a:lnTo>
                  <a:lnTo>
                    <a:pt x="1898" y="3306"/>
                  </a:lnTo>
                  <a:lnTo>
                    <a:pt x="1932" y="3296"/>
                  </a:lnTo>
                  <a:lnTo>
                    <a:pt x="1963" y="3285"/>
                  </a:lnTo>
                  <a:lnTo>
                    <a:pt x="1994" y="3269"/>
                  </a:lnTo>
                  <a:lnTo>
                    <a:pt x="2021" y="3252"/>
                  </a:lnTo>
                  <a:lnTo>
                    <a:pt x="2046" y="3234"/>
                  </a:lnTo>
                  <a:lnTo>
                    <a:pt x="2069" y="3215"/>
                  </a:lnTo>
                  <a:lnTo>
                    <a:pt x="2089" y="3196"/>
                  </a:lnTo>
                  <a:lnTo>
                    <a:pt x="2106" y="3178"/>
                  </a:lnTo>
                  <a:lnTo>
                    <a:pt x="2120" y="3161"/>
                  </a:lnTo>
                  <a:lnTo>
                    <a:pt x="2133" y="3148"/>
                  </a:lnTo>
                  <a:lnTo>
                    <a:pt x="2142" y="3135"/>
                  </a:lnTo>
                  <a:lnTo>
                    <a:pt x="2149" y="3127"/>
                  </a:lnTo>
                  <a:lnTo>
                    <a:pt x="2155" y="3120"/>
                  </a:lnTo>
                  <a:lnTo>
                    <a:pt x="2158" y="3117"/>
                  </a:lnTo>
                  <a:lnTo>
                    <a:pt x="2159" y="3114"/>
                  </a:lnTo>
                  <a:lnTo>
                    <a:pt x="1973" y="3010"/>
                  </a:lnTo>
                  <a:close/>
                  <a:moveTo>
                    <a:pt x="311" y="1242"/>
                  </a:moveTo>
                  <a:lnTo>
                    <a:pt x="310" y="1242"/>
                  </a:lnTo>
                  <a:lnTo>
                    <a:pt x="309" y="1244"/>
                  </a:lnTo>
                  <a:lnTo>
                    <a:pt x="306" y="1246"/>
                  </a:lnTo>
                  <a:lnTo>
                    <a:pt x="304" y="1248"/>
                  </a:lnTo>
                  <a:lnTo>
                    <a:pt x="302" y="1250"/>
                  </a:lnTo>
                  <a:lnTo>
                    <a:pt x="300" y="1252"/>
                  </a:lnTo>
                  <a:lnTo>
                    <a:pt x="297" y="1255"/>
                  </a:lnTo>
                  <a:lnTo>
                    <a:pt x="293" y="1258"/>
                  </a:lnTo>
                  <a:lnTo>
                    <a:pt x="281" y="1267"/>
                  </a:lnTo>
                  <a:lnTo>
                    <a:pt x="268" y="1280"/>
                  </a:lnTo>
                  <a:lnTo>
                    <a:pt x="252" y="1295"/>
                  </a:lnTo>
                  <a:lnTo>
                    <a:pt x="235" y="1311"/>
                  </a:lnTo>
                  <a:lnTo>
                    <a:pt x="215" y="1332"/>
                  </a:lnTo>
                  <a:lnTo>
                    <a:pt x="196" y="1355"/>
                  </a:lnTo>
                  <a:lnTo>
                    <a:pt x="177" y="1381"/>
                  </a:lnTo>
                  <a:lnTo>
                    <a:pt x="161" y="1412"/>
                  </a:lnTo>
                  <a:lnTo>
                    <a:pt x="151" y="1432"/>
                  </a:lnTo>
                  <a:lnTo>
                    <a:pt x="143" y="1454"/>
                  </a:lnTo>
                  <a:lnTo>
                    <a:pt x="136" y="1477"/>
                  </a:lnTo>
                  <a:lnTo>
                    <a:pt x="131" y="1500"/>
                  </a:lnTo>
                  <a:lnTo>
                    <a:pt x="128" y="1523"/>
                  </a:lnTo>
                  <a:lnTo>
                    <a:pt x="127" y="1546"/>
                  </a:lnTo>
                  <a:lnTo>
                    <a:pt x="127" y="1569"/>
                  </a:lnTo>
                  <a:lnTo>
                    <a:pt x="129" y="1591"/>
                  </a:lnTo>
                  <a:lnTo>
                    <a:pt x="132" y="1612"/>
                  </a:lnTo>
                  <a:lnTo>
                    <a:pt x="139" y="1642"/>
                  </a:lnTo>
                  <a:lnTo>
                    <a:pt x="146" y="1672"/>
                  </a:lnTo>
                  <a:lnTo>
                    <a:pt x="159" y="1706"/>
                  </a:lnTo>
                  <a:lnTo>
                    <a:pt x="173" y="1739"/>
                  </a:lnTo>
                  <a:lnTo>
                    <a:pt x="187" y="1767"/>
                  </a:lnTo>
                  <a:lnTo>
                    <a:pt x="200" y="1791"/>
                  </a:lnTo>
                  <a:lnTo>
                    <a:pt x="213" y="1812"/>
                  </a:lnTo>
                  <a:lnTo>
                    <a:pt x="222" y="1827"/>
                  </a:lnTo>
                  <a:lnTo>
                    <a:pt x="228" y="1837"/>
                  </a:lnTo>
                  <a:lnTo>
                    <a:pt x="232" y="1844"/>
                  </a:lnTo>
                  <a:lnTo>
                    <a:pt x="236" y="1848"/>
                  </a:lnTo>
                  <a:lnTo>
                    <a:pt x="237" y="1850"/>
                  </a:lnTo>
                  <a:lnTo>
                    <a:pt x="236" y="1847"/>
                  </a:lnTo>
                  <a:lnTo>
                    <a:pt x="234" y="1838"/>
                  </a:lnTo>
                  <a:lnTo>
                    <a:pt x="230" y="1824"/>
                  </a:lnTo>
                  <a:lnTo>
                    <a:pt x="227" y="1805"/>
                  </a:lnTo>
                  <a:lnTo>
                    <a:pt x="222" y="1782"/>
                  </a:lnTo>
                  <a:lnTo>
                    <a:pt x="219" y="1756"/>
                  </a:lnTo>
                  <a:lnTo>
                    <a:pt x="215" y="1727"/>
                  </a:lnTo>
                  <a:lnTo>
                    <a:pt x="214" y="1695"/>
                  </a:lnTo>
                  <a:lnTo>
                    <a:pt x="213" y="1662"/>
                  </a:lnTo>
                  <a:lnTo>
                    <a:pt x="216" y="1636"/>
                  </a:lnTo>
                  <a:lnTo>
                    <a:pt x="219" y="1611"/>
                  </a:lnTo>
                  <a:lnTo>
                    <a:pt x="223" y="1595"/>
                  </a:lnTo>
                  <a:lnTo>
                    <a:pt x="227" y="1580"/>
                  </a:lnTo>
                  <a:lnTo>
                    <a:pt x="232" y="1564"/>
                  </a:lnTo>
                  <a:lnTo>
                    <a:pt x="239" y="1551"/>
                  </a:lnTo>
                  <a:lnTo>
                    <a:pt x="246" y="1537"/>
                  </a:lnTo>
                  <a:lnTo>
                    <a:pt x="253" y="1524"/>
                  </a:lnTo>
                  <a:lnTo>
                    <a:pt x="267" y="1509"/>
                  </a:lnTo>
                  <a:lnTo>
                    <a:pt x="280" y="1494"/>
                  </a:lnTo>
                  <a:lnTo>
                    <a:pt x="295" y="1483"/>
                  </a:lnTo>
                  <a:lnTo>
                    <a:pt x="311" y="1472"/>
                  </a:lnTo>
                  <a:lnTo>
                    <a:pt x="326" y="1463"/>
                  </a:lnTo>
                  <a:lnTo>
                    <a:pt x="342" y="1455"/>
                  </a:lnTo>
                  <a:lnTo>
                    <a:pt x="372" y="1443"/>
                  </a:lnTo>
                  <a:lnTo>
                    <a:pt x="398" y="1433"/>
                  </a:lnTo>
                  <a:lnTo>
                    <a:pt x="410" y="1428"/>
                  </a:lnTo>
                  <a:lnTo>
                    <a:pt x="418" y="1425"/>
                  </a:lnTo>
                  <a:lnTo>
                    <a:pt x="421" y="1424"/>
                  </a:lnTo>
                  <a:lnTo>
                    <a:pt x="423" y="1423"/>
                  </a:lnTo>
                  <a:lnTo>
                    <a:pt x="425" y="1422"/>
                  </a:lnTo>
                  <a:lnTo>
                    <a:pt x="425" y="1422"/>
                  </a:lnTo>
                  <a:lnTo>
                    <a:pt x="311" y="1242"/>
                  </a:lnTo>
                  <a:close/>
                  <a:moveTo>
                    <a:pt x="409" y="1078"/>
                  </a:moveTo>
                  <a:lnTo>
                    <a:pt x="437" y="1081"/>
                  </a:lnTo>
                  <a:lnTo>
                    <a:pt x="466" y="1089"/>
                  </a:lnTo>
                  <a:lnTo>
                    <a:pt x="496" y="1101"/>
                  </a:lnTo>
                  <a:lnTo>
                    <a:pt x="526" y="1118"/>
                  </a:lnTo>
                  <a:lnTo>
                    <a:pt x="559" y="1141"/>
                  </a:lnTo>
                  <a:lnTo>
                    <a:pt x="591" y="1168"/>
                  </a:lnTo>
                  <a:lnTo>
                    <a:pt x="624" y="1203"/>
                  </a:lnTo>
                  <a:lnTo>
                    <a:pt x="659" y="1243"/>
                  </a:lnTo>
                  <a:lnTo>
                    <a:pt x="693" y="1287"/>
                  </a:lnTo>
                  <a:lnTo>
                    <a:pt x="723" y="1329"/>
                  </a:lnTo>
                  <a:lnTo>
                    <a:pt x="747" y="1368"/>
                  </a:lnTo>
                  <a:lnTo>
                    <a:pt x="768" y="1404"/>
                  </a:lnTo>
                  <a:lnTo>
                    <a:pt x="785" y="1438"/>
                  </a:lnTo>
                  <a:lnTo>
                    <a:pt x="797" y="1470"/>
                  </a:lnTo>
                  <a:lnTo>
                    <a:pt x="807" y="1499"/>
                  </a:lnTo>
                  <a:lnTo>
                    <a:pt x="812" y="1528"/>
                  </a:lnTo>
                  <a:lnTo>
                    <a:pt x="814" y="1555"/>
                  </a:lnTo>
                  <a:lnTo>
                    <a:pt x="813" y="1579"/>
                  </a:lnTo>
                  <a:lnTo>
                    <a:pt x="810" y="1603"/>
                  </a:lnTo>
                  <a:lnTo>
                    <a:pt x="804" y="1626"/>
                  </a:lnTo>
                  <a:lnTo>
                    <a:pt x="794" y="1647"/>
                  </a:lnTo>
                  <a:lnTo>
                    <a:pt x="784" y="1668"/>
                  </a:lnTo>
                  <a:lnTo>
                    <a:pt x="771" y="1687"/>
                  </a:lnTo>
                  <a:lnTo>
                    <a:pt x="757" y="1707"/>
                  </a:lnTo>
                  <a:lnTo>
                    <a:pt x="740" y="1727"/>
                  </a:lnTo>
                  <a:lnTo>
                    <a:pt x="722" y="1746"/>
                  </a:lnTo>
                  <a:lnTo>
                    <a:pt x="705" y="1765"/>
                  </a:lnTo>
                  <a:lnTo>
                    <a:pt x="685" y="1785"/>
                  </a:lnTo>
                  <a:lnTo>
                    <a:pt x="665" y="1804"/>
                  </a:lnTo>
                  <a:lnTo>
                    <a:pt x="644" y="1825"/>
                  </a:lnTo>
                  <a:lnTo>
                    <a:pt x="630" y="1843"/>
                  </a:lnTo>
                  <a:lnTo>
                    <a:pt x="621" y="1864"/>
                  </a:lnTo>
                  <a:lnTo>
                    <a:pt x="617" y="1887"/>
                  </a:lnTo>
                  <a:lnTo>
                    <a:pt x="618" y="1912"/>
                  </a:lnTo>
                  <a:lnTo>
                    <a:pt x="622" y="1939"/>
                  </a:lnTo>
                  <a:lnTo>
                    <a:pt x="632" y="1968"/>
                  </a:lnTo>
                  <a:lnTo>
                    <a:pt x="644" y="1999"/>
                  </a:lnTo>
                  <a:lnTo>
                    <a:pt x="661" y="2031"/>
                  </a:lnTo>
                  <a:lnTo>
                    <a:pt x="681" y="2064"/>
                  </a:lnTo>
                  <a:lnTo>
                    <a:pt x="703" y="2099"/>
                  </a:lnTo>
                  <a:lnTo>
                    <a:pt x="728" y="2134"/>
                  </a:lnTo>
                  <a:lnTo>
                    <a:pt x="756" y="2171"/>
                  </a:lnTo>
                  <a:lnTo>
                    <a:pt x="785" y="2208"/>
                  </a:lnTo>
                  <a:lnTo>
                    <a:pt x="816" y="2245"/>
                  </a:lnTo>
                  <a:lnTo>
                    <a:pt x="850" y="2283"/>
                  </a:lnTo>
                  <a:lnTo>
                    <a:pt x="884" y="2320"/>
                  </a:lnTo>
                  <a:lnTo>
                    <a:pt x="919" y="2358"/>
                  </a:lnTo>
                  <a:lnTo>
                    <a:pt x="955" y="2396"/>
                  </a:lnTo>
                  <a:lnTo>
                    <a:pt x="991" y="2433"/>
                  </a:lnTo>
                  <a:lnTo>
                    <a:pt x="1029" y="2470"/>
                  </a:lnTo>
                  <a:lnTo>
                    <a:pt x="1065" y="2505"/>
                  </a:lnTo>
                  <a:lnTo>
                    <a:pt x="1103" y="2541"/>
                  </a:lnTo>
                  <a:lnTo>
                    <a:pt x="1141" y="2575"/>
                  </a:lnTo>
                  <a:lnTo>
                    <a:pt x="1179" y="2609"/>
                  </a:lnTo>
                  <a:lnTo>
                    <a:pt x="1215" y="2640"/>
                  </a:lnTo>
                  <a:lnTo>
                    <a:pt x="1253" y="2669"/>
                  </a:lnTo>
                  <a:lnTo>
                    <a:pt x="1289" y="2698"/>
                  </a:lnTo>
                  <a:lnTo>
                    <a:pt x="1325" y="2723"/>
                  </a:lnTo>
                  <a:lnTo>
                    <a:pt x="1359" y="2745"/>
                  </a:lnTo>
                  <a:lnTo>
                    <a:pt x="1393" y="2764"/>
                  </a:lnTo>
                  <a:lnTo>
                    <a:pt x="1425" y="2780"/>
                  </a:lnTo>
                  <a:lnTo>
                    <a:pt x="1455" y="2794"/>
                  </a:lnTo>
                  <a:lnTo>
                    <a:pt x="1484" y="2802"/>
                  </a:lnTo>
                  <a:lnTo>
                    <a:pt x="1512" y="2807"/>
                  </a:lnTo>
                  <a:lnTo>
                    <a:pt x="1537" y="2808"/>
                  </a:lnTo>
                  <a:lnTo>
                    <a:pt x="1559" y="2804"/>
                  </a:lnTo>
                  <a:lnTo>
                    <a:pt x="1580" y="2795"/>
                  </a:lnTo>
                  <a:lnTo>
                    <a:pt x="1598" y="2781"/>
                  </a:lnTo>
                  <a:lnTo>
                    <a:pt x="1618" y="2760"/>
                  </a:lnTo>
                  <a:lnTo>
                    <a:pt x="1639" y="2740"/>
                  </a:lnTo>
                  <a:lnTo>
                    <a:pt x="1657" y="2721"/>
                  </a:lnTo>
                  <a:lnTo>
                    <a:pt x="1677" y="2702"/>
                  </a:lnTo>
                  <a:lnTo>
                    <a:pt x="1696" y="2685"/>
                  </a:lnTo>
                  <a:lnTo>
                    <a:pt x="1716" y="2668"/>
                  </a:lnTo>
                  <a:lnTo>
                    <a:pt x="1735" y="2654"/>
                  </a:lnTo>
                  <a:lnTo>
                    <a:pt x="1755" y="2641"/>
                  </a:lnTo>
                  <a:lnTo>
                    <a:pt x="1775" y="2630"/>
                  </a:lnTo>
                  <a:lnTo>
                    <a:pt x="1797" y="2621"/>
                  </a:lnTo>
                  <a:lnTo>
                    <a:pt x="1820" y="2615"/>
                  </a:lnTo>
                  <a:lnTo>
                    <a:pt x="1843" y="2611"/>
                  </a:lnTo>
                  <a:lnTo>
                    <a:pt x="1868" y="2611"/>
                  </a:lnTo>
                  <a:lnTo>
                    <a:pt x="1894" y="2613"/>
                  </a:lnTo>
                  <a:lnTo>
                    <a:pt x="1922" y="2618"/>
                  </a:lnTo>
                  <a:lnTo>
                    <a:pt x="1952" y="2627"/>
                  </a:lnTo>
                  <a:lnTo>
                    <a:pt x="1984" y="2640"/>
                  </a:lnTo>
                  <a:lnTo>
                    <a:pt x="2018" y="2656"/>
                  </a:lnTo>
                  <a:lnTo>
                    <a:pt x="2055" y="2677"/>
                  </a:lnTo>
                  <a:lnTo>
                    <a:pt x="2093" y="2702"/>
                  </a:lnTo>
                  <a:lnTo>
                    <a:pt x="2134" y="2731"/>
                  </a:lnTo>
                  <a:lnTo>
                    <a:pt x="2179" y="2765"/>
                  </a:lnTo>
                  <a:lnTo>
                    <a:pt x="2219" y="2800"/>
                  </a:lnTo>
                  <a:lnTo>
                    <a:pt x="2253" y="2834"/>
                  </a:lnTo>
                  <a:lnTo>
                    <a:pt x="2281" y="2867"/>
                  </a:lnTo>
                  <a:lnTo>
                    <a:pt x="2304" y="2899"/>
                  </a:lnTo>
                  <a:lnTo>
                    <a:pt x="2320" y="2930"/>
                  </a:lnTo>
                  <a:lnTo>
                    <a:pt x="2332" y="2960"/>
                  </a:lnTo>
                  <a:lnTo>
                    <a:pt x="2339" y="2989"/>
                  </a:lnTo>
                  <a:lnTo>
                    <a:pt x="2342" y="3017"/>
                  </a:lnTo>
                  <a:lnTo>
                    <a:pt x="2341" y="3044"/>
                  </a:lnTo>
                  <a:lnTo>
                    <a:pt x="2337" y="3072"/>
                  </a:lnTo>
                  <a:lnTo>
                    <a:pt x="2330" y="3098"/>
                  </a:lnTo>
                  <a:lnTo>
                    <a:pt x="2319" y="3123"/>
                  </a:lnTo>
                  <a:lnTo>
                    <a:pt x="2306" y="3148"/>
                  </a:lnTo>
                  <a:lnTo>
                    <a:pt x="2290" y="3172"/>
                  </a:lnTo>
                  <a:lnTo>
                    <a:pt x="2274" y="3195"/>
                  </a:lnTo>
                  <a:lnTo>
                    <a:pt x="2254" y="3218"/>
                  </a:lnTo>
                  <a:lnTo>
                    <a:pt x="2234" y="3240"/>
                  </a:lnTo>
                  <a:lnTo>
                    <a:pt x="2213" y="3262"/>
                  </a:lnTo>
                  <a:lnTo>
                    <a:pt x="2192" y="3283"/>
                  </a:lnTo>
                  <a:lnTo>
                    <a:pt x="2170" y="3304"/>
                  </a:lnTo>
                  <a:lnTo>
                    <a:pt x="2149" y="3323"/>
                  </a:lnTo>
                  <a:lnTo>
                    <a:pt x="2129" y="3343"/>
                  </a:lnTo>
                  <a:lnTo>
                    <a:pt x="2109" y="3363"/>
                  </a:lnTo>
                  <a:lnTo>
                    <a:pt x="2086" y="3383"/>
                  </a:lnTo>
                  <a:lnTo>
                    <a:pt x="2057" y="3399"/>
                  </a:lnTo>
                  <a:lnTo>
                    <a:pt x="2024" y="3411"/>
                  </a:lnTo>
                  <a:lnTo>
                    <a:pt x="1988" y="3419"/>
                  </a:lnTo>
                  <a:lnTo>
                    <a:pt x="1947" y="3425"/>
                  </a:lnTo>
                  <a:lnTo>
                    <a:pt x="1902" y="3427"/>
                  </a:lnTo>
                  <a:lnTo>
                    <a:pt x="1853" y="3424"/>
                  </a:lnTo>
                  <a:lnTo>
                    <a:pt x="1802" y="3417"/>
                  </a:lnTo>
                  <a:lnTo>
                    <a:pt x="1747" y="3408"/>
                  </a:lnTo>
                  <a:lnTo>
                    <a:pt x="1690" y="3393"/>
                  </a:lnTo>
                  <a:lnTo>
                    <a:pt x="1629" y="3376"/>
                  </a:lnTo>
                  <a:lnTo>
                    <a:pt x="1566" y="3353"/>
                  </a:lnTo>
                  <a:lnTo>
                    <a:pt x="1500" y="3326"/>
                  </a:lnTo>
                  <a:lnTo>
                    <a:pt x="1432" y="3296"/>
                  </a:lnTo>
                  <a:lnTo>
                    <a:pt x="1362" y="3261"/>
                  </a:lnTo>
                  <a:lnTo>
                    <a:pt x="1291" y="3222"/>
                  </a:lnTo>
                  <a:lnTo>
                    <a:pt x="1218" y="3178"/>
                  </a:lnTo>
                  <a:lnTo>
                    <a:pt x="1144" y="3130"/>
                  </a:lnTo>
                  <a:lnTo>
                    <a:pt x="1068" y="3078"/>
                  </a:lnTo>
                  <a:lnTo>
                    <a:pt x="991" y="3020"/>
                  </a:lnTo>
                  <a:lnTo>
                    <a:pt x="914" y="2959"/>
                  </a:lnTo>
                  <a:lnTo>
                    <a:pt x="836" y="2892"/>
                  </a:lnTo>
                  <a:lnTo>
                    <a:pt x="759" y="2821"/>
                  </a:lnTo>
                  <a:lnTo>
                    <a:pt x="680" y="2745"/>
                  </a:lnTo>
                  <a:lnTo>
                    <a:pt x="605" y="2666"/>
                  </a:lnTo>
                  <a:lnTo>
                    <a:pt x="534" y="2588"/>
                  </a:lnTo>
                  <a:lnTo>
                    <a:pt x="467" y="2511"/>
                  </a:lnTo>
                  <a:lnTo>
                    <a:pt x="406" y="2433"/>
                  </a:lnTo>
                  <a:lnTo>
                    <a:pt x="348" y="2356"/>
                  </a:lnTo>
                  <a:lnTo>
                    <a:pt x="296" y="2281"/>
                  </a:lnTo>
                  <a:lnTo>
                    <a:pt x="248" y="2206"/>
                  </a:lnTo>
                  <a:lnTo>
                    <a:pt x="204" y="2132"/>
                  </a:lnTo>
                  <a:lnTo>
                    <a:pt x="165" y="2061"/>
                  </a:lnTo>
                  <a:lnTo>
                    <a:pt x="130" y="1991"/>
                  </a:lnTo>
                  <a:lnTo>
                    <a:pt x="100" y="1923"/>
                  </a:lnTo>
                  <a:lnTo>
                    <a:pt x="73" y="1858"/>
                  </a:lnTo>
                  <a:lnTo>
                    <a:pt x="51" y="1794"/>
                  </a:lnTo>
                  <a:lnTo>
                    <a:pt x="33" y="1733"/>
                  </a:lnTo>
                  <a:lnTo>
                    <a:pt x="19" y="1675"/>
                  </a:lnTo>
                  <a:lnTo>
                    <a:pt x="8" y="1620"/>
                  </a:lnTo>
                  <a:lnTo>
                    <a:pt x="2" y="1568"/>
                  </a:lnTo>
                  <a:lnTo>
                    <a:pt x="0" y="1520"/>
                  </a:lnTo>
                  <a:lnTo>
                    <a:pt x="1" y="1475"/>
                  </a:lnTo>
                  <a:lnTo>
                    <a:pt x="6" y="1435"/>
                  </a:lnTo>
                  <a:lnTo>
                    <a:pt x="16" y="1398"/>
                  </a:lnTo>
                  <a:lnTo>
                    <a:pt x="28" y="1365"/>
                  </a:lnTo>
                  <a:lnTo>
                    <a:pt x="44" y="1336"/>
                  </a:lnTo>
                  <a:lnTo>
                    <a:pt x="64" y="1312"/>
                  </a:lnTo>
                  <a:lnTo>
                    <a:pt x="82" y="1292"/>
                  </a:lnTo>
                  <a:lnTo>
                    <a:pt x="102" y="1273"/>
                  </a:lnTo>
                  <a:lnTo>
                    <a:pt x="123" y="1251"/>
                  </a:lnTo>
                  <a:lnTo>
                    <a:pt x="144" y="1230"/>
                  </a:lnTo>
                  <a:lnTo>
                    <a:pt x="165" y="1208"/>
                  </a:lnTo>
                  <a:lnTo>
                    <a:pt x="187" y="1187"/>
                  </a:lnTo>
                  <a:lnTo>
                    <a:pt x="208" y="1167"/>
                  </a:lnTo>
                  <a:lnTo>
                    <a:pt x="231" y="1148"/>
                  </a:lnTo>
                  <a:lnTo>
                    <a:pt x="254" y="1132"/>
                  </a:lnTo>
                  <a:lnTo>
                    <a:pt x="278" y="1116"/>
                  </a:lnTo>
                  <a:lnTo>
                    <a:pt x="303" y="1102"/>
                  </a:lnTo>
                  <a:lnTo>
                    <a:pt x="328" y="1092"/>
                  </a:lnTo>
                  <a:lnTo>
                    <a:pt x="354" y="1084"/>
                  </a:lnTo>
                  <a:lnTo>
                    <a:pt x="380" y="1079"/>
                  </a:lnTo>
                  <a:lnTo>
                    <a:pt x="409" y="1078"/>
                  </a:lnTo>
                  <a:close/>
                  <a:moveTo>
                    <a:pt x="2879" y="672"/>
                  </a:moveTo>
                  <a:lnTo>
                    <a:pt x="2849" y="675"/>
                  </a:lnTo>
                  <a:lnTo>
                    <a:pt x="2821" y="682"/>
                  </a:lnTo>
                  <a:lnTo>
                    <a:pt x="2796" y="695"/>
                  </a:lnTo>
                  <a:lnTo>
                    <a:pt x="2773" y="712"/>
                  </a:lnTo>
                  <a:lnTo>
                    <a:pt x="2753" y="731"/>
                  </a:lnTo>
                  <a:lnTo>
                    <a:pt x="2736" y="754"/>
                  </a:lnTo>
                  <a:lnTo>
                    <a:pt x="2724" y="780"/>
                  </a:lnTo>
                  <a:lnTo>
                    <a:pt x="2717" y="808"/>
                  </a:lnTo>
                  <a:lnTo>
                    <a:pt x="2713" y="838"/>
                  </a:lnTo>
                  <a:lnTo>
                    <a:pt x="2717" y="867"/>
                  </a:lnTo>
                  <a:lnTo>
                    <a:pt x="2724" y="895"/>
                  </a:lnTo>
                  <a:lnTo>
                    <a:pt x="2736" y="922"/>
                  </a:lnTo>
                  <a:lnTo>
                    <a:pt x="2753" y="945"/>
                  </a:lnTo>
                  <a:lnTo>
                    <a:pt x="2773" y="964"/>
                  </a:lnTo>
                  <a:lnTo>
                    <a:pt x="2796" y="980"/>
                  </a:lnTo>
                  <a:lnTo>
                    <a:pt x="2821" y="993"/>
                  </a:lnTo>
                  <a:lnTo>
                    <a:pt x="2849" y="1000"/>
                  </a:lnTo>
                  <a:lnTo>
                    <a:pt x="2879" y="1003"/>
                  </a:lnTo>
                  <a:lnTo>
                    <a:pt x="2908" y="1000"/>
                  </a:lnTo>
                  <a:lnTo>
                    <a:pt x="2937" y="993"/>
                  </a:lnTo>
                  <a:lnTo>
                    <a:pt x="2963" y="980"/>
                  </a:lnTo>
                  <a:lnTo>
                    <a:pt x="2986" y="964"/>
                  </a:lnTo>
                  <a:lnTo>
                    <a:pt x="3005" y="945"/>
                  </a:lnTo>
                  <a:lnTo>
                    <a:pt x="3021" y="922"/>
                  </a:lnTo>
                  <a:lnTo>
                    <a:pt x="3033" y="895"/>
                  </a:lnTo>
                  <a:lnTo>
                    <a:pt x="3041" y="867"/>
                  </a:lnTo>
                  <a:lnTo>
                    <a:pt x="3044" y="838"/>
                  </a:lnTo>
                  <a:lnTo>
                    <a:pt x="3041" y="808"/>
                  </a:lnTo>
                  <a:lnTo>
                    <a:pt x="3033" y="780"/>
                  </a:lnTo>
                  <a:lnTo>
                    <a:pt x="3021" y="754"/>
                  </a:lnTo>
                  <a:lnTo>
                    <a:pt x="3005" y="731"/>
                  </a:lnTo>
                  <a:lnTo>
                    <a:pt x="2986" y="712"/>
                  </a:lnTo>
                  <a:lnTo>
                    <a:pt x="2963" y="695"/>
                  </a:lnTo>
                  <a:lnTo>
                    <a:pt x="2937" y="682"/>
                  </a:lnTo>
                  <a:lnTo>
                    <a:pt x="2908" y="675"/>
                  </a:lnTo>
                  <a:lnTo>
                    <a:pt x="2879" y="672"/>
                  </a:lnTo>
                  <a:close/>
                  <a:moveTo>
                    <a:pt x="2384" y="672"/>
                  </a:moveTo>
                  <a:lnTo>
                    <a:pt x="2354" y="675"/>
                  </a:lnTo>
                  <a:lnTo>
                    <a:pt x="2326" y="682"/>
                  </a:lnTo>
                  <a:lnTo>
                    <a:pt x="2301" y="695"/>
                  </a:lnTo>
                  <a:lnTo>
                    <a:pt x="2278" y="712"/>
                  </a:lnTo>
                  <a:lnTo>
                    <a:pt x="2257" y="731"/>
                  </a:lnTo>
                  <a:lnTo>
                    <a:pt x="2241" y="754"/>
                  </a:lnTo>
                  <a:lnTo>
                    <a:pt x="2229" y="780"/>
                  </a:lnTo>
                  <a:lnTo>
                    <a:pt x="2221" y="808"/>
                  </a:lnTo>
                  <a:lnTo>
                    <a:pt x="2218" y="838"/>
                  </a:lnTo>
                  <a:lnTo>
                    <a:pt x="2221" y="867"/>
                  </a:lnTo>
                  <a:lnTo>
                    <a:pt x="2229" y="895"/>
                  </a:lnTo>
                  <a:lnTo>
                    <a:pt x="2241" y="922"/>
                  </a:lnTo>
                  <a:lnTo>
                    <a:pt x="2257" y="945"/>
                  </a:lnTo>
                  <a:lnTo>
                    <a:pt x="2278" y="964"/>
                  </a:lnTo>
                  <a:lnTo>
                    <a:pt x="2301" y="980"/>
                  </a:lnTo>
                  <a:lnTo>
                    <a:pt x="2326" y="993"/>
                  </a:lnTo>
                  <a:lnTo>
                    <a:pt x="2354" y="1000"/>
                  </a:lnTo>
                  <a:lnTo>
                    <a:pt x="2384" y="1003"/>
                  </a:lnTo>
                  <a:lnTo>
                    <a:pt x="2413" y="1000"/>
                  </a:lnTo>
                  <a:lnTo>
                    <a:pt x="2441" y="993"/>
                  </a:lnTo>
                  <a:lnTo>
                    <a:pt x="2466" y="980"/>
                  </a:lnTo>
                  <a:lnTo>
                    <a:pt x="2490" y="964"/>
                  </a:lnTo>
                  <a:lnTo>
                    <a:pt x="2510" y="945"/>
                  </a:lnTo>
                  <a:lnTo>
                    <a:pt x="2526" y="922"/>
                  </a:lnTo>
                  <a:lnTo>
                    <a:pt x="2538" y="895"/>
                  </a:lnTo>
                  <a:lnTo>
                    <a:pt x="2546" y="867"/>
                  </a:lnTo>
                  <a:lnTo>
                    <a:pt x="2549" y="838"/>
                  </a:lnTo>
                  <a:lnTo>
                    <a:pt x="2546" y="808"/>
                  </a:lnTo>
                  <a:lnTo>
                    <a:pt x="2538" y="780"/>
                  </a:lnTo>
                  <a:lnTo>
                    <a:pt x="2526" y="754"/>
                  </a:lnTo>
                  <a:lnTo>
                    <a:pt x="2510" y="731"/>
                  </a:lnTo>
                  <a:lnTo>
                    <a:pt x="2490" y="712"/>
                  </a:lnTo>
                  <a:lnTo>
                    <a:pt x="2466" y="695"/>
                  </a:lnTo>
                  <a:lnTo>
                    <a:pt x="2441" y="682"/>
                  </a:lnTo>
                  <a:lnTo>
                    <a:pt x="2413" y="675"/>
                  </a:lnTo>
                  <a:lnTo>
                    <a:pt x="2384" y="672"/>
                  </a:lnTo>
                  <a:close/>
                  <a:moveTo>
                    <a:pt x="1889" y="672"/>
                  </a:moveTo>
                  <a:lnTo>
                    <a:pt x="1859" y="675"/>
                  </a:lnTo>
                  <a:lnTo>
                    <a:pt x="1830" y="682"/>
                  </a:lnTo>
                  <a:lnTo>
                    <a:pt x="1805" y="695"/>
                  </a:lnTo>
                  <a:lnTo>
                    <a:pt x="1782" y="712"/>
                  </a:lnTo>
                  <a:lnTo>
                    <a:pt x="1762" y="731"/>
                  </a:lnTo>
                  <a:lnTo>
                    <a:pt x="1746" y="754"/>
                  </a:lnTo>
                  <a:lnTo>
                    <a:pt x="1734" y="780"/>
                  </a:lnTo>
                  <a:lnTo>
                    <a:pt x="1726" y="808"/>
                  </a:lnTo>
                  <a:lnTo>
                    <a:pt x="1723" y="838"/>
                  </a:lnTo>
                  <a:lnTo>
                    <a:pt x="1726" y="867"/>
                  </a:lnTo>
                  <a:lnTo>
                    <a:pt x="1734" y="895"/>
                  </a:lnTo>
                  <a:lnTo>
                    <a:pt x="1746" y="922"/>
                  </a:lnTo>
                  <a:lnTo>
                    <a:pt x="1762" y="945"/>
                  </a:lnTo>
                  <a:lnTo>
                    <a:pt x="1782" y="964"/>
                  </a:lnTo>
                  <a:lnTo>
                    <a:pt x="1805" y="980"/>
                  </a:lnTo>
                  <a:lnTo>
                    <a:pt x="1830" y="993"/>
                  </a:lnTo>
                  <a:lnTo>
                    <a:pt x="1859" y="1000"/>
                  </a:lnTo>
                  <a:lnTo>
                    <a:pt x="1889" y="1003"/>
                  </a:lnTo>
                  <a:lnTo>
                    <a:pt x="1918" y="1000"/>
                  </a:lnTo>
                  <a:lnTo>
                    <a:pt x="1946" y="993"/>
                  </a:lnTo>
                  <a:lnTo>
                    <a:pt x="1971" y="980"/>
                  </a:lnTo>
                  <a:lnTo>
                    <a:pt x="1995" y="964"/>
                  </a:lnTo>
                  <a:lnTo>
                    <a:pt x="2015" y="945"/>
                  </a:lnTo>
                  <a:lnTo>
                    <a:pt x="2031" y="922"/>
                  </a:lnTo>
                  <a:lnTo>
                    <a:pt x="2043" y="895"/>
                  </a:lnTo>
                  <a:lnTo>
                    <a:pt x="2050" y="867"/>
                  </a:lnTo>
                  <a:lnTo>
                    <a:pt x="2054" y="838"/>
                  </a:lnTo>
                  <a:lnTo>
                    <a:pt x="2050" y="808"/>
                  </a:lnTo>
                  <a:lnTo>
                    <a:pt x="2043" y="780"/>
                  </a:lnTo>
                  <a:lnTo>
                    <a:pt x="2031" y="754"/>
                  </a:lnTo>
                  <a:lnTo>
                    <a:pt x="2015" y="731"/>
                  </a:lnTo>
                  <a:lnTo>
                    <a:pt x="1995" y="712"/>
                  </a:lnTo>
                  <a:lnTo>
                    <a:pt x="1971" y="695"/>
                  </a:lnTo>
                  <a:lnTo>
                    <a:pt x="1946" y="682"/>
                  </a:lnTo>
                  <a:lnTo>
                    <a:pt x="1918" y="675"/>
                  </a:lnTo>
                  <a:lnTo>
                    <a:pt x="1889" y="672"/>
                  </a:lnTo>
                  <a:close/>
                  <a:moveTo>
                    <a:pt x="2384" y="0"/>
                  </a:moveTo>
                  <a:lnTo>
                    <a:pt x="2466" y="2"/>
                  </a:lnTo>
                  <a:lnTo>
                    <a:pt x="2547" y="10"/>
                  </a:lnTo>
                  <a:lnTo>
                    <a:pt x="2626" y="22"/>
                  </a:lnTo>
                  <a:lnTo>
                    <a:pt x="2702" y="39"/>
                  </a:lnTo>
                  <a:lnTo>
                    <a:pt x="2777" y="60"/>
                  </a:lnTo>
                  <a:lnTo>
                    <a:pt x="2848" y="85"/>
                  </a:lnTo>
                  <a:lnTo>
                    <a:pt x="2917" y="114"/>
                  </a:lnTo>
                  <a:lnTo>
                    <a:pt x="2982" y="147"/>
                  </a:lnTo>
                  <a:lnTo>
                    <a:pt x="3044" y="184"/>
                  </a:lnTo>
                  <a:lnTo>
                    <a:pt x="3103" y="224"/>
                  </a:lnTo>
                  <a:lnTo>
                    <a:pt x="3158" y="268"/>
                  </a:lnTo>
                  <a:lnTo>
                    <a:pt x="3208" y="314"/>
                  </a:lnTo>
                  <a:lnTo>
                    <a:pt x="3254" y="363"/>
                  </a:lnTo>
                  <a:lnTo>
                    <a:pt x="3296" y="415"/>
                  </a:lnTo>
                  <a:lnTo>
                    <a:pt x="3333" y="469"/>
                  </a:lnTo>
                  <a:lnTo>
                    <a:pt x="3365" y="526"/>
                  </a:lnTo>
                  <a:lnTo>
                    <a:pt x="3391" y="585"/>
                  </a:lnTo>
                  <a:lnTo>
                    <a:pt x="3412" y="646"/>
                  </a:lnTo>
                  <a:lnTo>
                    <a:pt x="3427" y="708"/>
                  </a:lnTo>
                  <a:lnTo>
                    <a:pt x="3437" y="772"/>
                  </a:lnTo>
                  <a:lnTo>
                    <a:pt x="3440" y="838"/>
                  </a:lnTo>
                  <a:lnTo>
                    <a:pt x="3437" y="903"/>
                  </a:lnTo>
                  <a:lnTo>
                    <a:pt x="3427" y="968"/>
                  </a:lnTo>
                  <a:lnTo>
                    <a:pt x="3412" y="1030"/>
                  </a:lnTo>
                  <a:lnTo>
                    <a:pt x="3391" y="1091"/>
                  </a:lnTo>
                  <a:lnTo>
                    <a:pt x="3365" y="1149"/>
                  </a:lnTo>
                  <a:lnTo>
                    <a:pt x="3333" y="1206"/>
                  </a:lnTo>
                  <a:lnTo>
                    <a:pt x="3296" y="1260"/>
                  </a:lnTo>
                  <a:lnTo>
                    <a:pt x="3254" y="1312"/>
                  </a:lnTo>
                  <a:lnTo>
                    <a:pt x="3208" y="1361"/>
                  </a:lnTo>
                  <a:lnTo>
                    <a:pt x="3158" y="1408"/>
                  </a:lnTo>
                  <a:lnTo>
                    <a:pt x="3103" y="1451"/>
                  </a:lnTo>
                  <a:lnTo>
                    <a:pt x="3044" y="1491"/>
                  </a:lnTo>
                  <a:lnTo>
                    <a:pt x="2982" y="1529"/>
                  </a:lnTo>
                  <a:lnTo>
                    <a:pt x="2917" y="1561"/>
                  </a:lnTo>
                  <a:lnTo>
                    <a:pt x="2848" y="1590"/>
                  </a:lnTo>
                  <a:lnTo>
                    <a:pt x="2777" y="1615"/>
                  </a:lnTo>
                  <a:lnTo>
                    <a:pt x="2702" y="1636"/>
                  </a:lnTo>
                  <a:lnTo>
                    <a:pt x="2626" y="1653"/>
                  </a:lnTo>
                  <a:lnTo>
                    <a:pt x="2547" y="1665"/>
                  </a:lnTo>
                  <a:lnTo>
                    <a:pt x="2466" y="1673"/>
                  </a:lnTo>
                  <a:lnTo>
                    <a:pt x="2384" y="1676"/>
                  </a:lnTo>
                  <a:lnTo>
                    <a:pt x="2326" y="1674"/>
                  </a:lnTo>
                  <a:lnTo>
                    <a:pt x="2268" y="1670"/>
                  </a:lnTo>
                  <a:lnTo>
                    <a:pt x="2213" y="1663"/>
                  </a:lnTo>
                  <a:lnTo>
                    <a:pt x="2167" y="1706"/>
                  </a:lnTo>
                  <a:lnTo>
                    <a:pt x="2118" y="1744"/>
                  </a:lnTo>
                  <a:lnTo>
                    <a:pt x="2065" y="1778"/>
                  </a:lnTo>
                  <a:lnTo>
                    <a:pt x="2009" y="1810"/>
                  </a:lnTo>
                  <a:lnTo>
                    <a:pt x="1949" y="1836"/>
                  </a:lnTo>
                  <a:lnTo>
                    <a:pt x="1887" y="1860"/>
                  </a:lnTo>
                  <a:lnTo>
                    <a:pt x="1821" y="1880"/>
                  </a:lnTo>
                  <a:lnTo>
                    <a:pt x="1753" y="1895"/>
                  </a:lnTo>
                  <a:lnTo>
                    <a:pt x="1682" y="1909"/>
                  </a:lnTo>
                  <a:lnTo>
                    <a:pt x="1611" y="1919"/>
                  </a:lnTo>
                  <a:lnTo>
                    <a:pt x="1537" y="1927"/>
                  </a:lnTo>
                  <a:lnTo>
                    <a:pt x="1577" y="1882"/>
                  </a:lnTo>
                  <a:lnTo>
                    <a:pt x="1615" y="1833"/>
                  </a:lnTo>
                  <a:lnTo>
                    <a:pt x="1648" y="1781"/>
                  </a:lnTo>
                  <a:lnTo>
                    <a:pt x="1678" y="1728"/>
                  </a:lnTo>
                  <a:lnTo>
                    <a:pt x="1704" y="1673"/>
                  </a:lnTo>
                  <a:lnTo>
                    <a:pt x="1726" y="1617"/>
                  </a:lnTo>
                  <a:lnTo>
                    <a:pt x="1743" y="1563"/>
                  </a:lnTo>
                  <a:lnTo>
                    <a:pt x="1754" y="1510"/>
                  </a:lnTo>
                  <a:lnTo>
                    <a:pt x="1697" y="1473"/>
                  </a:lnTo>
                  <a:lnTo>
                    <a:pt x="1642" y="1433"/>
                  </a:lnTo>
                  <a:lnTo>
                    <a:pt x="1591" y="1391"/>
                  </a:lnTo>
                  <a:lnTo>
                    <a:pt x="1544" y="1345"/>
                  </a:lnTo>
                  <a:lnTo>
                    <a:pt x="1500" y="1297"/>
                  </a:lnTo>
                  <a:lnTo>
                    <a:pt x="1461" y="1246"/>
                  </a:lnTo>
                  <a:lnTo>
                    <a:pt x="1427" y="1193"/>
                  </a:lnTo>
                  <a:lnTo>
                    <a:pt x="1398" y="1138"/>
                  </a:lnTo>
                  <a:lnTo>
                    <a:pt x="1373" y="1081"/>
                  </a:lnTo>
                  <a:lnTo>
                    <a:pt x="1353" y="1023"/>
                  </a:lnTo>
                  <a:lnTo>
                    <a:pt x="1338" y="962"/>
                  </a:lnTo>
                  <a:lnTo>
                    <a:pt x="1330" y="901"/>
                  </a:lnTo>
                  <a:lnTo>
                    <a:pt x="1327" y="838"/>
                  </a:lnTo>
                  <a:lnTo>
                    <a:pt x="1330" y="772"/>
                  </a:lnTo>
                  <a:lnTo>
                    <a:pt x="1340" y="708"/>
                  </a:lnTo>
                  <a:lnTo>
                    <a:pt x="1355" y="646"/>
                  </a:lnTo>
                  <a:lnTo>
                    <a:pt x="1376" y="585"/>
                  </a:lnTo>
                  <a:lnTo>
                    <a:pt x="1403" y="526"/>
                  </a:lnTo>
                  <a:lnTo>
                    <a:pt x="1434" y="469"/>
                  </a:lnTo>
                  <a:lnTo>
                    <a:pt x="1472" y="415"/>
                  </a:lnTo>
                  <a:lnTo>
                    <a:pt x="1513" y="363"/>
                  </a:lnTo>
                  <a:lnTo>
                    <a:pt x="1559" y="314"/>
                  </a:lnTo>
                  <a:lnTo>
                    <a:pt x="1610" y="268"/>
                  </a:lnTo>
                  <a:lnTo>
                    <a:pt x="1665" y="224"/>
                  </a:lnTo>
                  <a:lnTo>
                    <a:pt x="1723" y="184"/>
                  </a:lnTo>
                  <a:lnTo>
                    <a:pt x="1785" y="147"/>
                  </a:lnTo>
                  <a:lnTo>
                    <a:pt x="1850" y="114"/>
                  </a:lnTo>
                  <a:lnTo>
                    <a:pt x="1919" y="85"/>
                  </a:lnTo>
                  <a:lnTo>
                    <a:pt x="1990" y="60"/>
                  </a:lnTo>
                  <a:lnTo>
                    <a:pt x="2065" y="39"/>
                  </a:lnTo>
                  <a:lnTo>
                    <a:pt x="2141" y="22"/>
                  </a:lnTo>
                  <a:lnTo>
                    <a:pt x="2220" y="10"/>
                  </a:lnTo>
                  <a:lnTo>
                    <a:pt x="2301" y="2"/>
                  </a:lnTo>
                  <a:lnTo>
                    <a:pt x="2384" y="0"/>
                  </a:ln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90" name="Group 215">
              <a:extLst>
                <a:ext uri="{FF2B5EF4-FFF2-40B4-BE49-F238E27FC236}">
                  <a16:creationId xmlns:a16="http://schemas.microsoft.com/office/drawing/2014/main" id="{D5C6779E-06F6-906C-A8EB-063E4A6F13F0}"/>
                </a:ext>
              </a:extLst>
            </p:cNvPr>
            <p:cNvGrpSpPr/>
            <p:nvPr/>
          </p:nvGrpSpPr>
          <p:grpSpPr>
            <a:xfrm>
              <a:off x="5560356" y="4578454"/>
              <a:ext cx="402950" cy="363533"/>
              <a:chOff x="-1527175" y="3087688"/>
              <a:chExt cx="835025" cy="752475"/>
            </a:xfrm>
            <a:solidFill>
              <a:schemeClr val="tx1"/>
            </a:solidFill>
          </p:grpSpPr>
          <p:sp>
            <p:nvSpPr>
              <p:cNvPr id="115" name="Rectangle 147">
                <a:extLst>
                  <a:ext uri="{FF2B5EF4-FFF2-40B4-BE49-F238E27FC236}">
                    <a16:creationId xmlns:a16="http://schemas.microsoft.com/office/drawing/2014/main" id="{D5F6BBB6-0B5C-9DE1-92C1-756E5EEADC3E}"/>
                  </a:ext>
                </a:extLst>
              </p:cNvPr>
              <p:cNvSpPr>
                <a:spLocks noChangeArrowheads="1"/>
              </p:cNvSpPr>
              <p:nvPr/>
            </p:nvSpPr>
            <p:spPr bwMode="auto">
              <a:xfrm>
                <a:off x="-1406525" y="3467101"/>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16" name="Rectangle 148">
                <a:extLst>
                  <a:ext uri="{FF2B5EF4-FFF2-40B4-BE49-F238E27FC236}">
                    <a16:creationId xmlns:a16="http://schemas.microsoft.com/office/drawing/2014/main" id="{35111170-6B4F-0EEC-C528-6E7D410877E1}"/>
                  </a:ext>
                </a:extLst>
              </p:cNvPr>
              <p:cNvSpPr>
                <a:spLocks noChangeArrowheads="1"/>
              </p:cNvSpPr>
              <p:nvPr/>
            </p:nvSpPr>
            <p:spPr bwMode="auto">
              <a:xfrm>
                <a:off x="-1406525" y="3584576"/>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17" name="Rectangle 149">
                <a:extLst>
                  <a:ext uri="{FF2B5EF4-FFF2-40B4-BE49-F238E27FC236}">
                    <a16:creationId xmlns:a16="http://schemas.microsoft.com/office/drawing/2014/main" id="{38D1855A-C5C3-A29E-9C97-318922431C9A}"/>
                  </a:ext>
                </a:extLst>
              </p:cNvPr>
              <p:cNvSpPr>
                <a:spLocks noChangeArrowheads="1"/>
              </p:cNvSpPr>
              <p:nvPr/>
            </p:nvSpPr>
            <p:spPr bwMode="auto">
              <a:xfrm>
                <a:off x="-1282700" y="3348038"/>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18" name="Rectangle 150">
                <a:extLst>
                  <a:ext uri="{FF2B5EF4-FFF2-40B4-BE49-F238E27FC236}">
                    <a16:creationId xmlns:a16="http://schemas.microsoft.com/office/drawing/2014/main" id="{5117A5DA-A3AE-D7A2-FFF9-0C1CED29791A}"/>
                  </a:ext>
                </a:extLst>
              </p:cNvPr>
              <p:cNvSpPr>
                <a:spLocks noChangeArrowheads="1"/>
              </p:cNvSpPr>
              <p:nvPr/>
            </p:nvSpPr>
            <p:spPr bwMode="auto">
              <a:xfrm>
                <a:off x="-1282700" y="3467101"/>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19" name="Rectangle 151">
                <a:extLst>
                  <a:ext uri="{FF2B5EF4-FFF2-40B4-BE49-F238E27FC236}">
                    <a16:creationId xmlns:a16="http://schemas.microsoft.com/office/drawing/2014/main" id="{12C1C0FA-4B94-2ACB-F161-F83AB4B7C812}"/>
                  </a:ext>
                </a:extLst>
              </p:cNvPr>
              <p:cNvSpPr>
                <a:spLocks noChangeArrowheads="1"/>
              </p:cNvSpPr>
              <p:nvPr/>
            </p:nvSpPr>
            <p:spPr bwMode="auto">
              <a:xfrm>
                <a:off x="-1282700" y="3584576"/>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20" name="Freeform 152">
                <a:extLst>
                  <a:ext uri="{FF2B5EF4-FFF2-40B4-BE49-F238E27FC236}">
                    <a16:creationId xmlns:a16="http://schemas.microsoft.com/office/drawing/2014/main" id="{812D49F8-2E7E-A326-AABD-92EFD751C088}"/>
                  </a:ext>
                </a:extLst>
              </p:cNvPr>
              <p:cNvSpPr>
                <a:spLocks noEditPoints="1"/>
              </p:cNvSpPr>
              <p:nvPr/>
            </p:nvSpPr>
            <p:spPr bwMode="auto">
              <a:xfrm>
                <a:off x="-1527175" y="3087688"/>
                <a:ext cx="835025" cy="752475"/>
              </a:xfrm>
              <a:custGeom>
                <a:avLst/>
                <a:gdLst>
                  <a:gd name="T0" fmla="*/ 2510 w 3679"/>
                  <a:gd name="T1" fmla="*/ 3044 h 3314"/>
                  <a:gd name="T2" fmla="*/ 2498 w 3679"/>
                  <a:gd name="T3" fmla="*/ 3153 h 3314"/>
                  <a:gd name="T4" fmla="*/ 2587 w 3679"/>
                  <a:gd name="T5" fmla="*/ 3210 h 3314"/>
                  <a:gd name="T6" fmla="*/ 2677 w 3679"/>
                  <a:gd name="T7" fmla="*/ 3153 h 3314"/>
                  <a:gd name="T8" fmla="*/ 2666 w 3679"/>
                  <a:gd name="T9" fmla="*/ 3044 h 3314"/>
                  <a:gd name="T10" fmla="*/ 1698 w 3679"/>
                  <a:gd name="T11" fmla="*/ 2105 h 3314"/>
                  <a:gd name="T12" fmla="*/ 1608 w 3679"/>
                  <a:gd name="T13" fmla="*/ 2161 h 3314"/>
                  <a:gd name="T14" fmla="*/ 1620 w 3679"/>
                  <a:gd name="T15" fmla="*/ 2270 h 3314"/>
                  <a:gd name="T16" fmla="*/ 1721 w 3679"/>
                  <a:gd name="T17" fmla="*/ 2306 h 3314"/>
                  <a:gd name="T18" fmla="*/ 1797 w 3679"/>
                  <a:gd name="T19" fmla="*/ 2230 h 3314"/>
                  <a:gd name="T20" fmla="*/ 1760 w 3679"/>
                  <a:gd name="T21" fmla="*/ 2127 h 3314"/>
                  <a:gd name="T22" fmla="*/ 3453 w 3679"/>
                  <a:gd name="T23" fmla="*/ 2108 h 3314"/>
                  <a:gd name="T24" fmla="*/ 3379 w 3679"/>
                  <a:gd name="T25" fmla="*/ 2183 h 3314"/>
                  <a:gd name="T26" fmla="*/ 3414 w 3679"/>
                  <a:gd name="T27" fmla="*/ 2286 h 3314"/>
                  <a:gd name="T28" fmla="*/ 3521 w 3679"/>
                  <a:gd name="T29" fmla="*/ 2298 h 3314"/>
                  <a:gd name="T30" fmla="*/ 3577 w 3679"/>
                  <a:gd name="T31" fmla="*/ 2206 h 3314"/>
                  <a:gd name="T32" fmla="*/ 3521 w 3679"/>
                  <a:gd name="T33" fmla="*/ 2114 h 3314"/>
                  <a:gd name="T34" fmla="*/ 3113 w 3679"/>
                  <a:gd name="T35" fmla="*/ 1608 h 3314"/>
                  <a:gd name="T36" fmla="*/ 2637 w 3679"/>
                  <a:gd name="T37" fmla="*/ 2015 h 3314"/>
                  <a:gd name="T38" fmla="*/ 2501 w 3679"/>
                  <a:gd name="T39" fmla="*/ 2028 h 3314"/>
                  <a:gd name="T40" fmla="*/ 2011 w 3679"/>
                  <a:gd name="T41" fmla="*/ 1723 h 3314"/>
                  <a:gd name="T42" fmla="*/ 1927 w 3679"/>
                  <a:gd name="T43" fmla="*/ 1751 h 3314"/>
                  <a:gd name="T44" fmla="*/ 1921 w 3679"/>
                  <a:gd name="T45" fmla="*/ 1840 h 3314"/>
                  <a:gd name="T46" fmla="*/ 2406 w 3679"/>
                  <a:gd name="T47" fmla="*/ 2289 h 3314"/>
                  <a:gd name="T48" fmla="*/ 2519 w 3679"/>
                  <a:gd name="T49" fmla="*/ 2400 h 3314"/>
                  <a:gd name="T50" fmla="*/ 2685 w 3679"/>
                  <a:gd name="T51" fmla="*/ 2384 h 3314"/>
                  <a:gd name="T52" fmla="*/ 2779 w 3679"/>
                  <a:gd name="T53" fmla="*/ 2247 h 3314"/>
                  <a:gd name="T54" fmla="*/ 3193 w 3679"/>
                  <a:gd name="T55" fmla="*/ 1749 h 3314"/>
                  <a:gd name="T56" fmla="*/ 3220 w 3679"/>
                  <a:gd name="T57" fmla="*/ 1655 h 3314"/>
                  <a:gd name="T58" fmla="*/ 3151 w 3679"/>
                  <a:gd name="T59" fmla="*/ 1601 h 3314"/>
                  <a:gd name="T60" fmla="*/ 2510 w 3679"/>
                  <a:gd name="T61" fmla="*/ 1241 h 3314"/>
                  <a:gd name="T62" fmla="*/ 2498 w 3679"/>
                  <a:gd name="T63" fmla="*/ 1350 h 3314"/>
                  <a:gd name="T64" fmla="*/ 2587 w 3679"/>
                  <a:gd name="T65" fmla="*/ 1406 h 3314"/>
                  <a:gd name="T66" fmla="*/ 2677 w 3679"/>
                  <a:gd name="T67" fmla="*/ 1350 h 3314"/>
                  <a:gd name="T68" fmla="*/ 2666 w 3679"/>
                  <a:gd name="T69" fmla="*/ 1241 h 3314"/>
                  <a:gd name="T70" fmla="*/ 282 w 3679"/>
                  <a:gd name="T71" fmla="*/ 763 h 3314"/>
                  <a:gd name="T72" fmla="*/ 1546 w 3679"/>
                  <a:gd name="T73" fmla="*/ 2534 h 3314"/>
                  <a:gd name="T74" fmla="*/ 1499 w 3679"/>
                  <a:gd name="T75" fmla="*/ 2124 h 3314"/>
                  <a:gd name="T76" fmla="*/ 1600 w 3679"/>
                  <a:gd name="T77" fmla="*/ 1737 h 3314"/>
                  <a:gd name="T78" fmla="*/ 1620 w 3679"/>
                  <a:gd name="T79" fmla="*/ 1477 h 3314"/>
                  <a:gd name="T80" fmla="*/ 2071 w 3679"/>
                  <a:gd name="T81" fmla="*/ 1232 h 3314"/>
                  <a:gd name="T82" fmla="*/ 2430 w 3679"/>
                  <a:gd name="T83" fmla="*/ 1111 h 3314"/>
                  <a:gd name="T84" fmla="*/ 2746 w 3679"/>
                  <a:gd name="T85" fmla="*/ 1112 h 3314"/>
                  <a:gd name="T86" fmla="*/ 2036 w 3679"/>
                  <a:gd name="T87" fmla="*/ 501 h 3314"/>
                  <a:gd name="T88" fmla="*/ 2837 w 3679"/>
                  <a:gd name="T89" fmla="*/ 3 h 3314"/>
                  <a:gd name="T90" fmla="*/ 2984 w 3679"/>
                  <a:gd name="T91" fmla="*/ 94 h 3314"/>
                  <a:gd name="T92" fmla="*/ 3029 w 3679"/>
                  <a:gd name="T93" fmla="*/ 1195 h 3314"/>
                  <a:gd name="T94" fmla="*/ 3367 w 3679"/>
                  <a:gd name="T95" fmla="*/ 1432 h 3314"/>
                  <a:gd name="T96" fmla="*/ 3595 w 3679"/>
                  <a:gd name="T97" fmla="*/ 1782 h 3314"/>
                  <a:gd name="T98" fmla="*/ 3679 w 3679"/>
                  <a:gd name="T99" fmla="*/ 2206 h 3314"/>
                  <a:gd name="T100" fmla="*/ 3601 w 3679"/>
                  <a:gd name="T101" fmla="*/ 2619 h 3314"/>
                  <a:gd name="T102" fmla="*/ 3387 w 3679"/>
                  <a:gd name="T103" fmla="*/ 2961 h 3314"/>
                  <a:gd name="T104" fmla="*/ 3067 w 3679"/>
                  <a:gd name="T105" fmla="*/ 3201 h 3314"/>
                  <a:gd name="T106" fmla="*/ 2673 w 3679"/>
                  <a:gd name="T107" fmla="*/ 3310 h 3314"/>
                  <a:gd name="T108" fmla="*/ 2259 w 3679"/>
                  <a:gd name="T109" fmla="*/ 3262 h 3314"/>
                  <a:gd name="T110" fmla="*/ 1907 w 3679"/>
                  <a:gd name="T111" fmla="*/ 3071 h 3314"/>
                  <a:gd name="T112" fmla="*/ 94 w 3679"/>
                  <a:gd name="T113" fmla="*/ 3026 h 3314"/>
                  <a:gd name="T114" fmla="*/ 3 w 3679"/>
                  <a:gd name="T115" fmla="*/ 2877 h 3314"/>
                  <a:gd name="T116" fmla="*/ 26 w 3679"/>
                  <a:gd name="T117" fmla="*/ 125 h 3314"/>
                  <a:gd name="T118" fmla="*/ 156 w 3679"/>
                  <a:gd name="T119" fmla="*/ 12 h 3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679" h="3314">
                    <a:moveTo>
                      <a:pt x="2587" y="3006"/>
                    </a:moveTo>
                    <a:lnTo>
                      <a:pt x="2564" y="3010"/>
                    </a:lnTo>
                    <a:lnTo>
                      <a:pt x="2544" y="3017"/>
                    </a:lnTo>
                    <a:lnTo>
                      <a:pt x="2525" y="3029"/>
                    </a:lnTo>
                    <a:lnTo>
                      <a:pt x="2510" y="3044"/>
                    </a:lnTo>
                    <a:lnTo>
                      <a:pt x="2498" y="3064"/>
                    </a:lnTo>
                    <a:lnTo>
                      <a:pt x="2491" y="3085"/>
                    </a:lnTo>
                    <a:lnTo>
                      <a:pt x="2487" y="3108"/>
                    </a:lnTo>
                    <a:lnTo>
                      <a:pt x="2491" y="3133"/>
                    </a:lnTo>
                    <a:lnTo>
                      <a:pt x="2498" y="3153"/>
                    </a:lnTo>
                    <a:lnTo>
                      <a:pt x="2510" y="3171"/>
                    </a:lnTo>
                    <a:lnTo>
                      <a:pt x="2525" y="3188"/>
                    </a:lnTo>
                    <a:lnTo>
                      <a:pt x="2544" y="3200"/>
                    </a:lnTo>
                    <a:lnTo>
                      <a:pt x="2564" y="3207"/>
                    </a:lnTo>
                    <a:lnTo>
                      <a:pt x="2587" y="3210"/>
                    </a:lnTo>
                    <a:lnTo>
                      <a:pt x="2611" y="3207"/>
                    </a:lnTo>
                    <a:lnTo>
                      <a:pt x="2632" y="3200"/>
                    </a:lnTo>
                    <a:lnTo>
                      <a:pt x="2650" y="3188"/>
                    </a:lnTo>
                    <a:lnTo>
                      <a:pt x="2666" y="3171"/>
                    </a:lnTo>
                    <a:lnTo>
                      <a:pt x="2677" y="3153"/>
                    </a:lnTo>
                    <a:lnTo>
                      <a:pt x="2685" y="3133"/>
                    </a:lnTo>
                    <a:lnTo>
                      <a:pt x="2687" y="3108"/>
                    </a:lnTo>
                    <a:lnTo>
                      <a:pt x="2685" y="3085"/>
                    </a:lnTo>
                    <a:lnTo>
                      <a:pt x="2677" y="3064"/>
                    </a:lnTo>
                    <a:lnTo>
                      <a:pt x="2666" y="3044"/>
                    </a:lnTo>
                    <a:lnTo>
                      <a:pt x="2650" y="3029"/>
                    </a:lnTo>
                    <a:lnTo>
                      <a:pt x="2632" y="3017"/>
                    </a:lnTo>
                    <a:lnTo>
                      <a:pt x="2611" y="3010"/>
                    </a:lnTo>
                    <a:lnTo>
                      <a:pt x="2587" y="3006"/>
                    </a:lnTo>
                    <a:close/>
                    <a:moveTo>
                      <a:pt x="1698" y="2105"/>
                    </a:moveTo>
                    <a:lnTo>
                      <a:pt x="1676" y="2108"/>
                    </a:lnTo>
                    <a:lnTo>
                      <a:pt x="1654" y="2116"/>
                    </a:lnTo>
                    <a:lnTo>
                      <a:pt x="1636" y="2127"/>
                    </a:lnTo>
                    <a:lnTo>
                      <a:pt x="1620" y="2143"/>
                    </a:lnTo>
                    <a:lnTo>
                      <a:pt x="1608" y="2161"/>
                    </a:lnTo>
                    <a:lnTo>
                      <a:pt x="1601" y="2183"/>
                    </a:lnTo>
                    <a:lnTo>
                      <a:pt x="1598" y="2206"/>
                    </a:lnTo>
                    <a:lnTo>
                      <a:pt x="1601" y="2230"/>
                    </a:lnTo>
                    <a:lnTo>
                      <a:pt x="1608" y="2251"/>
                    </a:lnTo>
                    <a:lnTo>
                      <a:pt x="1620" y="2270"/>
                    </a:lnTo>
                    <a:lnTo>
                      <a:pt x="1636" y="2286"/>
                    </a:lnTo>
                    <a:lnTo>
                      <a:pt x="1654" y="2298"/>
                    </a:lnTo>
                    <a:lnTo>
                      <a:pt x="1676" y="2306"/>
                    </a:lnTo>
                    <a:lnTo>
                      <a:pt x="1698" y="2308"/>
                    </a:lnTo>
                    <a:lnTo>
                      <a:pt x="1721" y="2306"/>
                    </a:lnTo>
                    <a:lnTo>
                      <a:pt x="1742" y="2298"/>
                    </a:lnTo>
                    <a:lnTo>
                      <a:pt x="1761" y="2286"/>
                    </a:lnTo>
                    <a:lnTo>
                      <a:pt x="1776" y="2270"/>
                    </a:lnTo>
                    <a:lnTo>
                      <a:pt x="1789" y="2251"/>
                    </a:lnTo>
                    <a:lnTo>
                      <a:pt x="1797" y="2230"/>
                    </a:lnTo>
                    <a:lnTo>
                      <a:pt x="1799" y="2206"/>
                    </a:lnTo>
                    <a:lnTo>
                      <a:pt x="1795" y="2183"/>
                    </a:lnTo>
                    <a:lnTo>
                      <a:pt x="1789" y="2161"/>
                    </a:lnTo>
                    <a:lnTo>
                      <a:pt x="1776" y="2143"/>
                    </a:lnTo>
                    <a:lnTo>
                      <a:pt x="1760" y="2127"/>
                    </a:lnTo>
                    <a:lnTo>
                      <a:pt x="1742" y="2116"/>
                    </a:lnTo>
                    <a:lnTo>
                      <a:pt x="1721" y="2108"/>
                    </a:lnTo>
                    <a:lnTo>
                      <a:pt x="1698" y="2105"/>
                    </a:lnTo>
                    <a:close/>
                    <a:moveTo>
                      <a:pt x="3477" y="2104"/>
                    </a:moveTo>
                    <a:lnTo>
                      <a:pt x="3453" y="2108"/>
                    </a:lnTo>
                    <a:lnTo>
                      <a:pt x="3433" y="2114"/>
                    </a:lnTo>
                    <a:lnTo>
                      <a:pt x="3414" y="2127"/>
                    </a:lnTo>
                    <a:lnTo>
                      <a:pt x="3399" y="2143"/>
                    </a:lnTo>
                    <a:lnTo>
                      <a:pt x="3386" y="2161"/>
                    </a:lnTo>
                    <a:lnTo>
                      <a:pt x="3379" y="2183"/>
                    </a:lnTo>
                    <a:lnTo>
                      <a:pt x="3376" y="2206"/>
                    </a:lnTo>
                    <a:lnTo>
                      <a:pt x="3379" y="2230"/>
                    </a:lnTo>
                    <a:lnTo>
                      <a:pt x="3386" y="2251"/>
                    </a:lnTo>
                    <a:lnTo>
                      <a:pt x="3399" y="2270"/>
                    </a:lnTo>
                    <a:lnTo>
                      <a:pt x="3414" y="2286"/>
                    </a:lnTo>
                    <a:lnTo>
                      <a:pt x="3433" y="2298"/>
                    </a:lnTo>
                    <a:lnTo>
                      <a:pt x="3453" y="2306"/>
                    </a:lnTo>
                    <a:lnTo>
                      <a:pt x="3477" y="2308"/>
                    </a:lnTo>
                    <a:lnTo>
                      <a:pt x="3499" y="2306"/>
                    </a:lnTo>
                    <a:lnTo>
                      <a:pt x="3521" y="2298"/>
                    </a:lnTo>
                    <a:lnTo>
                      <a:pt x="3540" y="2286"/>
                    </a:lnTo>
                    <a:lnTo>
                      <a:pt x="3555" y="2270"/>
                    </a:lnTo>
                    <a:lnTo>
                      <a:pt x="3567" y="2251"/>
                    </a:lnTo>
                    <a:lnTo>
                      <a:pt x="3574" y="2230"/>
                    </a:lnTo>
                    <a:lnTo>
                      <a:pt x="3577" y="2206"/>
                    </a:lnTo>
                    <a:lnTo>
                      <a:pt x="3574" y="2183"/>
                    </a:lnTo>
                    <a:lnTo>
                      <a:pt x="3567" y="2161"/>
                    </a:lnTo>
                    <a:lnTo>
                      <a:pt x="3555" y="2143"/>
                    </a:lnTo>
                    <a:lnTo>
                      <a:pt x="3540" y="2127"/>
                    </a:lnTo>
                    <a:lnTo>
                      <a:pt x="3521" y="2114"/>
                    </a:lnTo>
                    <a:lnTo>
                      <a:pt x="3499" y="2108"/>
                    </a:lnTo>
                    <a:lnTo>
                      <a:pt x="3477" y="2104"/>
                    </a:lnTo>
                    <a:close/>
                    <a:moveTo>
                      <a:pt x="3151" y="1601"/>
                    </a:moveTo>
                    <a:lnTo>
                      <a:pt x="3132" y="1602"/>
                    </a:lnTo>
                    <a:lnTo>
                      <a:pt x="3113" y="1608"/>
                    </a:lnTo>
                    <a:lnTo>
                      <a:pt x="3094" y="1618"/>
                    </a:lnTo>
                    <a:lnTo>
                      <a:pt x="3078" y="1632"/>
                    </a:lnTo>
                    <a:lnTo>
                      <a:pt x="2680" y="2034"/>
                    </a:lnTo>
                    <a:lnTo>
                      <a:pt x="2659" y="2024"/>
                    </a:lnTo>
                    <a:lnTo>
                      <a:pt x="2637" y="2015"/>
                    </a:lnTo>
                    <a:lnTo>
                      <a:pt x="2613" y="2009"/>
                    </a:lnTo>
                    <a:lnTo>
                      <a:pt x="2587" y="2008"/>
                    </a:lnTo>
                    <a:lnTo>
                      <a:pt x="2557" y="2010"/>
                    </a:lnTo>
                    <a:lnTo>
                      <a:pt x="2528" y="2017"/>
                    </a:lnTo>
                    <a:lnTo>
                      <a:pt x="2501" y="2028"/>
                    </a:lnTo>
                    <a:lnTo>
                      <a:pt x="2477" y="2044"/>
                    </a:lnTo>
                    <a:lnTo>
                      <a:pt x="2455" y="2063"/>
                    </a:lnTo>
                    <a:lnTo>
                      <a:pt x="2048" y="1741"/>
                    </a:lnTo>
                    <a:lnTo>
                      <a:pt x="2029" y="1729"/>
                    </a:lnTo>
                    <a:lnTo>
                      <a:pt x="2011" y="1723"/>
                    </a:lnTo>
                    <a:lnTo>
                      <a:pt x="1992" y="1721"/>
                    </a:lnTo>
                    <a:lnTo>
                      <a:pt x="1974" y="1722"/>
                    </a:lnTo>
                    <a:lnTo>
                      <a:pt x="1956" y="1728"/>
                    </a:lnTo>
                    <a:lnTo>
                      <a:pt x="1940" y="1737"/>
                    </a:lnTo>
                    <a:lnTo>
                      <a:pt x="1927" y="1751"/>
                    </a:lnTo>
                    <a:lnTo>
                      <a:pt x="1916" y="1768"/>
                    </a:lnTo>
                    <a:lnTo>
                      <a:pt x="1912" y="1785"/>
                    </a:lnTo>
                    <a:lnTo>
                      <a:pt x="1911" y="1804"/>
                    </a:lnTo>
                    <a:lnTo>
                      <a:pt x="1913" y="1823"/>
                    </a:lnTo>
                    <a:lnTo>
                      <a:pt x="1921" y="1840"/>
                    </a:lnTo>
                    <a:lnTo>
                      <a:pt x="1931" y="1858"/>
                    </a:lnTo>
                    <a:lnTo>
                      <a:pt x="1946" y="1872"/>
                    </a:lnTo>
                    <a:lnTo>
                      <a:pt x="2391" y="2222"/>
                    </a:lnTo>
                    <a:lnTo>
                      <a:pt x="2396" y="2257"/>
                    </a:lnTo>
                    <a:lnTo>
                      <a:pt x="2406" y="2289"/>
                    </a:lnTo>
                    <a:lnTo>
                      <a:pt x="2421" y="2318"/>
                    </a:lnTo>
                    <a:lnTo>
                      <a:pt x="2440" y="2345"/>
                    </a:lnTo>
                    <a:lnTo>
                      <a:pt x="2464" y="2367"/>
                    </a:lnTo>
                    <a:lnTo>
                      <a:pt x="2490" y="2385"/>
                    </a:lnTo>
                    <a:lnTo>
                      <a:pt x="2519" y="2400"/>
                    </a:lnTo>
                    <a:lnTo>
                      <a:pt x="2552" y="2408"/>
                    </a:lnTo>
                    <a:lnTo>
                      <a:pt x="2586" y="2411"/>
                    </a:lnTo>
                    <a:lnTo>
                      <a:pt x="2621" y="2408"/>
                    </a:lnTo>
                    <a:lnTo>
                      <a:pt x="2655" y="2399"/>
                    </a:lnTo>
                    <a:lnTo>
                      <a:pt x="2685" y="2384"/>
                    </a:lnTo>
                    <a:lnTo>
                      <a:pt x="2712" y="2364"/>
                    </a:lnTo>
                    <a:lnTo>
                      <a:pt x="2736" y="2340"/>
                    </a:lnTo>
                    <a:lnTo>
                      <a:pt x="2755" y="2313"/>
                    </a:lnTo>
                    <a:lnTo>
                      <a:pt x="2770" y="2282"/>
                    </a:lnTo>
                    <a:lnTo>
                      <a:pt x="2779" y="2247"/>
                    </a:lnTo>
                    <a:lnTo>
                      <a:pt x="2782" y="2212"/>
                    </a:lnTo>
                    <a:lnTo>
                      <a:pt x="2781" y="2198"/>
                    </a:lnTo>
                    <a:lnTo>
                      <a:pt x="2778" y="2185"/>
                    </a:lnTo>
                    <a:lnTo>
                      <a:pt x="2775" y="2173"/>
                    </a:lnTo>
                    <a:lnTo>
                      <a:pt x="3193" y="1749"/>
                    </a:lnTo>
                    <a:lnTo>
                      <a:pt x="3208" y="1731"/>
                    </a:lnTo>
                    <a:lnTo>
                      <a:pt x="3217" y="1713"/>
                    </a:lnTo>
                    <a:lnTo>
                      <a:pt x="3222" y="1694"/>
                    </a:lnTo>
                    <a:lnTo>
                      <a:pt x="3223" y="1674"/>
                    </a:lnTo>
                    <a:lnTo>
                      <a:pt x="3220" y="1655"/>
                    </a:lnTo>
                    <a:lnTo>
                      <a:pt x="3213" y="1637"/>
                    </a:lnTo>
                    <a:lnTo>
                      <a:pt x="3202" y="1623"/>
                    </a:lnTo>
                    <a:lnTo>
                      <a:pt x="3187" y="1611"/>
                    </a:lnTo>
                    <a:lnTo>
                      <a:pt x="3170" y="1603"/>
                    </a:lnTo>
                    <a:lnTo>
                      <a:pt x="3151" y="1601"/>
                    </a:lnTo>
                    <a:close/>
                    <a:moveTo>
                      <a:pt x="2587" y="1203"/>
                    </a:moveTo>
                    <a:lnTo>
                      <a:pt x="2564" y="1205"/>
                    </a:lnTo>
                    <a:lnTo>
                      <a:pt x="2544" y="1213"/>
                    </a:lnTo>
                    <a:lnTo>
                      <a:pt x="2525" y="1225"/>
                    </a:lnTo>
                    <a:lnTo>
                      <a:pt x="2510" y="1241"/>
                    </a:lnTo>
                    <a:lnTo>
                      <a:pt x="2498" y="1260"/>
                    </a:lnTo>
                    <a:lnTo>
                      <a:pt x="2491" y="1281"/>
                    </a:lnTo>
                    <a:lnTo>
                      <a:pt x="2487" y="1305"/>
                    </a:lnTo>
                    <a:lnTo>
                      <a:pt x="2491" y="1328"/>
                    </a:lnTo>
                    <a:lnTo>
                      <a:pt x="2498" y="1350"/>
                    </a:lnTo>
                    <a:lnTo>
                      <a:pt x="2510" y="1368"/>
                    </a:lnTo>
                    <a:lnTo>
                      <a:pt x="2525" y="1384"/>
                    </a:lnTo>
                    <a:lnTo>
                      <a:pt x="2544" y="1396"/>
                    </a:lnTo>
                    <a:lnTo>
                      <a:pt x="2564" y="1404"/>
                    </a:lnTo>
                    <a:lnTo>
                      <a:pt x="2587" y="1406"/>
                    </a:lnTo>
                    <a:lnTo>
                      <a:pt x="2611" y="1404"/>
                    </a:lnTo>
                    <a:lnTo>
                      <a:pt x="2632" y="1396"/>
                    </a:lnTo>
                    <a:lnTo>
                      <a:pt x="2650" y="1384"/>
                    </a:lnTo>
                    <a:lnTo>
                      <a:pt x="2666" y="1368"/>
                    </a:lnTo>
                    <a:lnTo>
                      <a:pt x="2677" y="1350"/>
                    </a:lnTo>
                    <a:lnTo>
                      <a:pt x="2685" y="1328"/>
                    </a:lnTo>
                    <a:lnTo>
                      <a:pt x="2687" y="1305"/>
                    </a:lnTo>
                    <a:lnTo>
                      <a:pt x="2685" y="1281"/>
                    </a:lnTo>
                    <a:lnTo>
                      <a:pt x="2677" y="1260"/>
                    </a:lnTo>
                    <a:lnTo>
                      <a:pt x="2666" y="1241"/>
                    </a:lnTo>
                    <a:lnTo>
                      <a:pt x="2650" y="1225"/>
                    </a:lnTo>
                    <a:lnTo>
                      <a:pt x="2632" y="1213"/>
                    </a:lnTo>
                    <a:lnTo>
                      <a:pt x="2611" y="1205"/>
                    </a:lnTo>
                    <a:lnTo>
                      <a:pt x="2587" y="1203"/>
                    </a:lnTo>
                    <a:close/>
                    <a:moveTo>
                      <a:pt x="282" y="763"/>
                    </a:moveTo>
                    <a:lnTo>
                      <a:pt x="282" y="2755"/>
                    </a:lnTo>
                    <a:lnTo>
                      <a:pt x="1641" y="2755"/>
                    </a:lnTo>
                    <a:lnTo>
                      <a:pt x="1603" y="2684"/>
                    </a:lnTo>
                    <a:lnTo>
                      <a:pt x="1572" y="2611"/>
                    </a:lnTo>
                    <a:lnTo>
                      <a:pt x="1546" y="2534"/>
                    </a:lnTo>
                    <a:lnTo>
                      <a:pt x="1524" y="2455"/>
                    </a:lnTo>
                    <a:lnTo>
                      <a:pt x="1509" y="2375"/>
                    </a:lnTo>
                    <a:lnTo>
                      <a:pt x="1499" y="2291"/>
                    </a:lnTo>
                    <a:lnTo>
                      <a:pt x="1497" y="2206"/>
                    </a:lnTo>
                    <a:lnTo>
                      <a:pt x="1499" y="2124"/>
                    </a:lnTo>
                    <a:lnTo>
                      <a:pt x="1508" y="2042"/>
                    </a:lnTo>
                    <a:lnTo>
                      <a:pt x="1523" y="1962"/>
                    </a:lnTo>
                    <a:lnTo>
                      <a:pt x="1543" y="1885"/>
                    </a:lnTo>
                    <a:lnTo>
                      <a:pt x="1569" y="1809"/>
                    </a:lnTo>
                    <a:lnTo>
                      <a:pt x="1600" y="1737"/>
                    </a:lnTo>
                    <a:lnTo>
                      <a:pt x="1635" y="1667"/>
                    </a:lnTo>
                    <a:lnTo>
                      <a:pt x="1676" y="1601"/>
                    </a:lnTo>
                    <a:lnTo>
                      <a:pt x="1720" y="1537"/>
                    </a:lnTo>
                    <a:lnTo>
                      <a:pt x="1768" y="1477"/>
                    </a:lnTo>
                    <a:lnTo>
                      <a:pt x="1620" y="1477"/>
                    </a:lnTo>
                    <a:lnTo>
                      <a:pt x="1620" y="1147"/>
                    </a:lnTo>
                    <a:lnTo>
                      <a:pt x="1946" y="1147"/>
                    </a:lnTo>
                    <a:lnTo>
                      <a:pt x="1946" y="1313"/>
                    </a:lnTo>
                    <a:lnTo>
                      <a:pt x="2007" y="1271"/>
                    </a:lnTo>
                    <a:lnTo>
                      <a:pt x="2071" y="1232"/>
                    </a:lnTo>
                    <a:lnTo>
                      <a:pt x="2138" y="1198"/>
                    </a:lnTo>
                    <a:lnTo>
                      <a:pt x="2208" y="1169"/>
                    </a:lnTo>
                    <a:lnTo>
                      <a:pt x="2280" y="1144"/>
                    </a:lnTo>
                    <a:lnTo>
                      <a:pt x="2354" y="1125"/>
                    </a:lnTo>
                    <a:lnTo>
                      <a:pt x="2430" y="1111"/>
                    </a:lnTo>
                    <a:lnTo>
                      <a:pt x="2508" y="1102"/>
                    </a:lnTo>
                    <a:lnTo>
                      <a:pt x="2587" y="1100"/>
                    </a:lnTo>
                    <a:lnTo>
                      <a:pt x="2641" y="1101"/>
                    </a:lnTo>
                    <a:lnTo>
                      <a:pt x="2694" y="1105"/>
                    </a:lnTo>
                    <a:lnTo>
                      <a:pt x="2746" y="1112"/>
                    </a:lnTo>
                    <a:lnTo>
                      <a:pt x="2746" y="763"/>
                    </a:lnTo>
                    <a:lnTo>
                      <a:pt x="282" y="763"/>
                    </a:lnTo>
                    <a:close/>
                    <a:moveTo>
                      <a:pt x="992" y="227"/>
                    </a:moveTo>
                    <a:lnTo>
                      <a:pt x="992" y="501"/>
                    </a:lnTo>
                    <a:lnTo>
                      <a:pt x="2036" y="501"/>
                    </a:lnTo>
                    <a:lnTo>
                      <a:pt x="2036" y="227"/>
                    </a:lnTo>
                    <a:lnTo>
                      <a:pt x="992" y="227"/>
                    </a:lnTo>
                    <a:close/>
                    <a:moveTo>
                      <a:pt x="228" y="0"/>
                    </a:moveTo>
                    <a:lnTo>
                      <a:pt x="2799" y="0"/>
                    </a:lnTo>
                    <a:lnTo>
                      <a:pt x="2837" y="3"/>
                    </a:lnTo>
                    <a:lnTo>
                      <a:pt x="2872" y="12"/>
                    </a:lnTo>
                    <a:lnTo>
                      <a:pt x="2905" y="25"/>
                    </a:lnTo>
                    <a:lnTo>
                      <a:pt x="2935" y="45"/>
                    </a:lnTo>
                    <a:lnTo>
                      <a:pt x="2961" y="68"/>
                    </a:lnTo>
                    <a:lnTo>
                      <a:pt x="2984" y="94"/>
                    </a:lnTo>
                    <a:lnTo>
                      <a:pt x="3003" y="125"/>
                    </a:lnTo>
                    <a:lnTo>
                      <a:pt x="3016" y="158"/>
                    </a:lnTo>
                    <a:lnTo>
                      <a:pt x="3026" y="194"/>
                    </a:lnTo>
                    <a:lnTo>
                      <a:pt x="3029" y="232"/>
                    </a:lnTo>
                    <a:lnTo>
                      <a:pt x="3029" y="1195"/>
                    </a:lnTo>
                    <a:lnTo>
                      <a:pt x="3104" y="1232"/>
                    </a:lnTo>
                    <a:lnTo>
                      <a:pt x="3175" y="1274"/>
                    </a:lnTo>
                    <a:lnTo>
                      <a:pt x="3243" y="1322"/>
                    </a:lnTo>
                    <a:lnTo>
                      <a:pt x="3307" y="1375"/>
                    </a:lnTo>
                    <a:lnTo>
                      <a:pt x="3367" y="1432"/>
                    </a:lnTo>
                    <a:lnTo>
                      <a:pt x="3423" y="1495"/>
                    </a:lnTo>
                    <a:lnTo>
                      <a:pt x="3474" y="1561"/>
                    </a:lnTo>
                    <a:lnTo>
                      <a:pt x="3520" y="1631"/>
                    </a:lnTo>
                    <a:lnTo>
                      <a:pt x="3560" y="1704"/>
                    </a:lnTo>
                    <a:lnTo>
                      <a:pt x="3595" y="1782"/>
                    </a:lnTo>
                    <a:lnTo>
                      <a:pt x="3625" y="1861"/>
                    </a:lnTo>
                    <a:lnTo>
                      <a:pt x="3648" y="1945"/>
                    </a:lnTo>
                    <a:lnTo>
                      <a:pt x="3665" y="2030"/>
                    </a:lnTo>
                    <a:lnTo>
                      <a:pt x="3676" y="2117"/>
                    </a:lnTo>
                    <a:lnTo>
                      <a:pt x="3679" y="2206"/>
                    </a:lnTo>
                    <a:lnTo>
                      <a:pt x="3677" y="2293"/>
                    </a:lnTo>
                    <a:lnTo>
                      <a:pt x="3667" y="2378"/>
                    </a:lnTo>
                    <a:lnTo>
                      <a:pt x="3651" y="2461"/>
                    </a:lnTo>
                    <a:lnTo>
                      <a:pt x="3629" y="2541"/>
                    </a:lnTo>
                    <a:lnTo>
                      <a:pt x="3601" y="2619"/>
                    </a:lnTo>
                    <a:lnTo>
                      <a:pt x="3568" y="2693"/>
                    </a:lnTo>
                    <a:lnTo>
                      <a:pt x="3531" y="2766"/>
                    </a:lnTo>
                    <a:lnTo>
                      <a:pt x="3487" y="2833"/>
                    </a:lnTo>
                    <a:lnTo>
                      <a:pt x="3439" y="2899"/>
                    </a:lnTo>
                    <a:lnTo>
                      <a:pt x="3387" y="2961"/>
                    </a:lnTo>
                    <a:lnTo>
                      <a:pt x="3331" y="3017"/>
                    </a:lnTo>
                    <a:lnTo>
                      <a:pt x="3271" y="3071"/>
                    </a:lnTo>
                    <a:lnTo>
                      <a:pt x="3206" y="3119"/>
                    </a:lnTo>
                    <a:lnTo>
                      <a:pt x="3139" y="3162"/>
                    </a:lnTo>
                    <a:lnTo>
                      <a:pt x="3067" y="3201"/>
                    </a:lnTo>
                    <a:lnTo>
                      <a:pt x="2994" y="3235"/>
                    </a:lnTo>
                    <a:lnTo>
                      <a:pt x="2917" y="3262"/>
                    </a:lnTo>
                    <a:lnTo>
                      <a:pt x="2838" y="3284"/>
                    </a:lnTo>
                    <a:lnTo>
                      <a:pt x="2756" y="3300"/>
                    </a:lnTo>
                    <a:lnTo>
                      <a:pt x="2673" y="3310"/>
                    </a:lnTo>
                    <a:lnTo>
                      <a:pt x="2587" y="3314"/>
                    </a:lnTo>
                    <a:lnTo>
                      <a:pt x="2502" y="3310"/>
                    </a:lnTo>
                    <a:lnTo>
                      <a:pt x="2419" y="3300"/>
                    </a:lnTo>
                    <a:lnTo>
                      <a:pt x="2338" y="3284"/>
                    </a:lnTo>
                    <a:lnTo>
                      <a:pt x="2259" y="3262"/>
                    </a:lnTo>
                    <a:lnTo>
                      <a:pt x="2182" y="3235"/>
                    </a:lnTo>
                    <a:lnTo>
                      <a:pt x="2109" y="3201"/>
                    </a:lnTo>
                    <a:lnTo>
                      <a:pt x="2038" y="3162"/>
                    </a:lnTo>
                    <a:lnTo>
                      <a:pt x="1971" y="3119"/>
                    </a:lnTo>
                    <a:lnTo>
                      <a:pt x="1907" y="3071"/>
                    </a:lnTo>
                    <a:lnTo>
                      <a:pt x="228" y="3071"/>
                    </a:lnTo>
                    <a:lnTo>
                      <a:pt x="191" y="3067"/>
                    </a:lnTo>
                    <a:lnTo>
                      <a:pt x="156" y="3059"/>
                    </a:lnTo>
                    <a:lnTo>
                      <a:pt x="123" y="3044"/>
                    </a:lnTo>
                    <a:lnTo>
                      <a:pt x="94" y="3026"/>
                    </a:lnTo>
                    <a:lnTo>
                      <a:pt x="67" y="3003"/>
                    </a:lnTo>
                    <a:lnTo>
                      <a:pt x="44" y="2975"/>
                    </a:lnTo>
                    <a:lnTo>
                      <a:pt x="26" y="2946"/>
                    </a:lnTo>
                    <a:lnTo>
                      <a:pt x="11" y="2912"/>
                    </a:lnTo>
                    <a:lnTo>
                      <a:pt x="3" y="2877"/>
                    </a:lnTo>
                    <a:lnTo>
                      <a:pt x="0" y="2839"/>
                    </a:lnTo>
                    <a:lnTo>
                      <a:pt x="0" y="232"/>
                    </a:lnTo>
                    <a:lnTo>
                      <a:pt x="3" y="194"/>
                    </a:lnTo>
                    <a:lnTo>
                      <a:pt x="11" y="158"/>
                    </a:lnTo>
                    <a:lnTo>
                      <a:pt x="26" y="125"/>
                    </a:lnTo>
                    <a:lnTo>
                      <a:pt x="44" y="94"/>
                    </a:lnTo>
                    <a:lnTo>
                      <a:pt x="67" y="68"/>
                    </a:lnTo>
                    <a:lnTo>
                      <a:pt x="94" y="45"/>
                    </a:lnTo>
                    <a:lnTo>
                      <a:pt x="123" y="25"/>
                    </a:lnTo>
                    <a:lnTo>
                      <a:pt x="156" y="12"/>
                    </a:lnTo>
                    <a:lnTo>
                      <a:pt x="191" y="3"/>
                    </a:lnTo>
                    <a:lnTo>
                      <a:pt x="22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91" name="Group 223">
              <a:extLst>
                <a:ext uri="{FF2B5EF4-FFF2-40B4-BE49-F238E27FC236}">
                  <a16:creationId xmlns:a16="http://schemas.microsoft.com/office/drawing/2014/main" id="{7C9547FD-3C32-E09C-438E-F10F153B480B}"/>
                </a:ext>
              </a:extLst>
            </p:cNvPr>
            <p:cNvGrpSpPr/>
            <p:nvPr/>
          </p:nvGrpSpPr>
          <p:grpSpPr>
            <a:xfrm>
              <a:off x="6312286" y="4582546"/>
              <a:ext cx="277421" cy="315474"/>
              <a:chOff x="-1917700" y="3270251"/>
              <a:chExt cx="420688" cy="477838"/>
            </a:xfrm>
            <a:solidFill>
              <a:schemeClr val="tx1"/>
            </a:solidFill>
          </p:grpSpPr>
          <p:sp>
            <p:nvSpPr>
              <p:cNvPr id="112" name="Freeform 157">
                <a:extLst>
                  <a:ext uri="{FF2B5EF4-FFF2-40B4-BE49-F238E27FC236}">
                    <a16:creationId xmlns:a16="http://schemas.microsoft.com/office/drawing/2014/main" id="{60C62180-65A9-C8ED-C8D4-9DB934CBFBC7}"/>
                  </a:ext>
                </a:extLst>
              </p:cNvPr>
              <p:cNvSpPr>
                <a:spLocks/>
              </p:cNvSpPr>
              <p:nvPr/>
            </p:nvSpPr>
            <p:spPr bwMode="auto">
              <a:xfrm>
                <a:off x="-1771650" y="3379788"/>
                <a:ext cx="128588" cy="130175"/>
              </a:xfrm>
              <a:custGeom>
                <a:avLst/>
                <a:gdLst>
                  <a:gd name="T0" fmla="*/ 74 w 889"/>
                  <a:gd name="T1" fmla="*/ 0 h 899"/>
                  <a:gd name="T2" fmla="*/ 815 w 889"/>
                  <a:gd name="T3" fmla="*/ 0 h 899"/>
                  <a:gd name="T4" fmla="*/ 832 w 889"/>
                  <a:gd name="T5" fmla="*/ 2 h 899"/>
                  <a:gd name="T6" fmla="*/ 849 w 889"/>
                  <a:gd name="T7" fmla="*/ 9 h 899"/>
                  <a:gd name="T8" fmla="*/ 864 w 889"/>
                  <a:gd name="T9" fmla="*/ 19 h 899"/>
                  <a:gd name="T10" fmla="*/ 876 w 889"/>
                  <a:gd name="T11" fmla="*/ 33 h 899"/>
                  <a:gd name="T12" fmla="*/ 885 w 889"/>
                  <a:gd name="T13" fmla="*/ 48 h 899"/>
                  <a:gd name="T14" fmla="*/ 889 w 889"/>
                  <a:gd name="T15" fmla="*/ 66 h 899"/>
                  <a:gd name="T16" fmla="*/ 889 w 889"/>
                  <a:gd name="T17" fmla="*/ 84 h 899"/>
                  <a:gd name="T18" fmla="*/ 886 w 889"/>
                  <a:gd name="T19" fmla="*/ 101 h 899"/>
                  <a:gd name="T20" fmla="*/ 853 w 889"/>
                  <a:gd name="T21" fmla="*/ 186 h 899"/>
                  <a:gd name="T22" fmla="*/ 815 w 889"/>
                  <a:gd name="T23" fmla="*/ 269 h 899"/>
                  <a:gd name="T24" fmla="*/ 770 w 889"/>
                  <a:gd name="T25" fmla="*/ 350 h 899"/>
                  <a:gd name="T26" fmla="*/ 722 w 889"/>
                  <a:gd name="T27" fmla="*/ 430 h 899"/>
                  <a:gd name="T28" fmla="*/ 667 w 889"/>
                  <a:gd name="T29" fmla="*/ 507 h 899"/>
                  <a:gd name="T30" fmla="*/ 607 w 889"/>
                  <a:gd name="T31" fmla="*/ 584 h 899"/>
                  <a:gd name="T32" fmla="*/ 580 w 889"/>
                  <a:gd name="T33" fmla="*/ 618 h 899"/>
                  <a:gd name="T34" fmla="*/ 559 w 889"/>
                  <a:gd name="T35" fmla="*/ 657 h 899"/>
                  <a:gd name="T36" fmla="*/ 542 w 889"/>
                  <a:gd name="T37" fmla="*/ 696 h 899"/>
                  <a:gd name="T38" fmla="*/ 530 w 889"/>
                  <a:gd name="T39" fmla="*/ 738 h 899"/>
                  <a:gd name="T40" fmla="*/ 522 w 889"/>
                  <a:gd name="T41" fmla="*/ 780 h 899"/>
                  <a:gd name="T42" fmla="*/ 519 w 889"/>
                  <a:gd name="T43" fmla="*/ 824 h 899"/>
                  <a:gd name="T44" fmla="*/ 516 w 889"/>
                  <a:gd name="T45" fmla="*/ 844 h 899"/>
                  <a:gd name="T46" fmla="*/ 509 w 889"/>
                  <a:gd name="T47" fmla="*/ 862 h 899"/>
                  <a:gd name="T48" fmla="*/ 498 w 889"/>
                  <a:gd name="T49" fmla="*/ 877 h 899"/>
                  <a:gd name="T50" fmla="*/ 482 w 889"/>
                  <a:gd name="T51" fmla="*/ 889 h 899"/>
                  <a:gd name="T52" fmla="*/ 465 w 889"/>
                  <a:gd name="T53" fmla="*/ 897 h 899"/>
                  <a:gd name="T54" fmla="*/ 445 w 889"/>
                  <a:gd name="T55" fmla="*/ 899 h 899"/>
                  <a:gd name="T56" fmla="*/ 424 w 889"/>
                  <a:gd name="T57" fmla="*/ 897 h 899"/>
                  <a:gd name="T58" fmla="*/ 407 w 889"/>
                  <a:gd name="T59" fmla="*/ 889 h 899"/>
                  <a:gd name="T60" fmla="*/ 391 w 889"/>
                  <a:gd name="T61" fmla="*/ 877 h 899"/>
                  <a:gd name="T62" fmla="*/ 380 w 889"/>
                  <a:gd name="T63" fmla="*/ 862 h 899"/>
                  <a:gd name="T64" fmla="*/ 373 w 889"/>
                  <a:gd name="T65" fmla="*/ 844 h 899"/>
                  <a:gd name="T66" fmla="*/ 370 w 889"/>
                  <a:gd name="T67" fmla="*/ 824 h 899"/>
                  <a:gd name="T68" fmla="*/ 368 w 889"/>
                  <a:gd name="T69" fmla="*/ 780 h 899"/>
                  <a:gd name="T70" fmla="*/ 359 w 889"/>
                  <a:gd name="T71" fmla="*/ 738 h 899"/>
                  <a:gd name="T72" fmla="*/ 347 w 889"/>
                  <a:gd name="T73" fmla="*/ 696 h 899"/>
                  <a:gd name="T74" fmla="*/ 330 w 889"/>
                  <a:gd name="T75" fmla="*/ 657 h 899"/>
                  <a:gd name="T76" fmla="*/ 309 w 889"/>
                  <a:gd name="T77" fmla="*/ 618 h 899"/>
                  <a:gd name="T78" fmla="*/ 282 w 889"/>
                  <a:gd name="T79" fmla="*/ 584 h 899"/>
                  <a:gd name="T80" fmla="*/ 222 w 889"/>
                  <a:gd name="T81" fmla="*/ 507 h 899"/>
                  <a:gd name="T82" fmla="*/ 167 w 889"/>
                  <a:gd name="T83" fmla="*/ 430 h 899"/>
                  <a:gd name="T84" fmla="*/ 118 w 889"/>
                  <a:gd name="T85" fmla="*/ 350 h 899"/>
                  <a:gd name="T86" fmla="*/ 74 w 889"/>
                  <a:gd name="T87" fmla="*/ 269 h 899"/>
                  <a:gd name="T88" fmla="*/ 36 w 889"/>
                  <a:gd name="T89" fmla="*/ 186 h 899"/>
                  <a:gd name="T90" fmla="*/ 4 w 889"/>
                  <a:gd name="T91" fmla="*/ 101 h 899"/>
                  <a:gd name="T92" fmla="*/ 0 w 889"/>
                  <a:gd name="T93" fmla="*/ 84 h 899"/>
                  <a:gd name="T94" fmla="*/ 0 w 889"/>
                  <a:gd name="T95" fmla="*/ 66 h 899"/>
                  <a:gd name="T96" fmla="*/ 4 w 889"/>
                  <a:gd name="T97" fmla="*/ 48 h 899"/>
                  <a:gd name="T98" fmla="*/ 12 w 889"/>
                  <a:gd name="T99" fmla="*/ 33 h 899"/>
                  <a:gd name="T100" fmla="*/ 25 w 889"/>
                  <a:gd name="T101" fmla="*/ 19 h 899"/>
                  <a:gd name="T102" fmla="*/ 39 w 889"/>
                  <a:gd name="T103" fmla="*/ 9 h 899"/>
                  <a:gd name="T104" fmla="*/ 56 w 889"/>
                  <a:gd name="T105" fmla="*/ 2 h 899"/>
                  <a:gd name="T106" fmla="*/ 74 w 889"/>
                  <a:gd name="T107" fmla="*/ 0 h 8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889" h="899">
                    <a:moveTo>
                      <a:pt x="74" y="0"/>
                    </a:moveTo>
                    <a:lnTo>
                      <a:pt x="815" y="0"/>
                    </a:lnTo>
                    <a:lnTo>
                      <a:pt x="832" y="2"/>
                    </a:lnTo>
                    <a:lnTo>
                      <a:pt x="849" y="9"/>
                    </a:lnTo>
                    <a:lnTo>
                      <a:pt x="864" y="19"/>
                    </a:lnTo>
                    <a:lnTo>
                      <a:pt x="876" y="33"/>
                    </a:lnTo>
                    <a:lnTo>
                      <a:pt x="885" y="48"/>
                    </a:lnTo>
                    <a:lnTo>
                      <a:pt x="889" y="66"/>
                    </a:lnTo>
                    <a:lnTo>
                      <a:pt x="889" y="84"/>
                    </a:lnTo>
                    <a:lnTo>
                      <a:pt x="886" y="101"/>
                    </a:lnTo>
                    <a:lnTo>
                      <a:pt x="853" y="186"/>
                    </a:lnTo>
                    <a:lnTo>
                      <a:pt x="815" y="269"/>
                    </a:lnTo>
                    <a:lnTo>
                      <a:pt x="770" y="350"/>
                    </a:lnTo>
                    <a:lnTo>
                      <a:pt x="722" y="430"/>
                    </a:lnTo>
                    <a:lnTo>
                      <a:pt x="667" y="507"/>
                    </a:lnTo>
                    <a:lnTo>
                      <a:pt x="607" y="584"/>
                    </a:lnTo>
                    <a:lnTo>
                      <a:pt x="580" y="618"/>
                    </a:lnTo>
                    <a:lnTo>
                      <a:pt x="559" y="657"/>
                    </a:lnTo>
                    <a:lnTo>
                      <a:pt x="542" y="696"/>
                    </a:lnTo>
                    <a:lnTo>
                      <a:pt x="530" y="738"/>
                    </a:lnTo>
                    <a:lnTo>
                      <a:pt x="522" y="780"/>
                    </a:lnTo>
                    <a:lnTo>
                      <a:pt x="519" y="824"/>
                    </a:lnTo>
                    <a:lnTo>
                      <a:pt x="516" y="844"/>
                    </a:lnTo>
                    <a:lnTo>
                      <a:pt x="509" y="862"/>
                    </a:lnTo>
                    <a:lnTo>
                      <a:pt x="498" y="877"/>
                    </a:lnTo>
                    <a:lnTo>
                      <a:pt x="482" y="889"/>
                    </a:lnTo>
                    <a:lnTo>
                      <a:pt x="465" y="897"/>
                    </a:lnTo>
                    <a:lnTo>
                      <a:pt x="445" y="899"/>
                    </a:lnTo>
                    <a:lnTo>
                      <a:pt x="424" y="897"/>
                    </a:lnTo>
                    <a:lnTo>
                      <a:pt x="407" y="889"/>
                    </a:lnTo>
                    <a:lnTo>
                      <a:pt x="391" y="877"/>
                    </a:lnTo>
                    <a:lnTo>
                      <a:pt x="380" y="862"/>
                    </a:lnTo>
                    <a:lnTo>
                      <a:pt x="373" y="844"/>
                    </a:lnTo>
                    <a:lnTo>
                      <a:pt x="370" y="824"/>
                    </a:lnTo>
                    <a:lnTo>
                      <a:pt x="368" y="780"/>
                    </a:lnTo>
                    <a:lnTo>
                      <a:pt x="359" y="738"/>
                    </a:lnTo>
                    <a:lnTo>
                      <a:pt x="347" y="696"/>
                    </a:lnTo>
                    <a:lnTo>
                      <a:pt x="330" y="657"/>
                    </a:lnTo>
                    <a:lnTo>
                      <a:pt x="309" y="618"/>
                    </a:lnTo>
                    <a:lnTo>
                      <a:pt x="282" y="584"/>
                    </a:lnTo>
                    <a:lnTo>
                      <a:pt x="222" y="507"/>
                    </a:lnTo>
                    <a:lnTo>
                      <a:pt x="167" y="430"/>
                    </a:lnTo>
                    <a:lnTo>
                      <a:pt x="118" y="350"/>
                    </a:lnTo>
                    <a:lnTo>
                      <a:pt x="74" y="269"/>
                    </a:lnTo>
                    <a:lnTo>
                      <a:pt x="36" y="186"/>
                    </a:lnTo>
                    <a:lnTo>
                      <a:pt x="4" y="101"/>
                    </a:lnTo>
                    <a:lnTo>
                      <a:pt x="0" y="84"/>
                    </a:lnTo>
                    <a:lnTo>
                      <a:pt x="0" y="66"/>
                    </a:lnTo>
                    <a:lnTo>
                      <a:pt x="4" y="48"/>
                    </a:lnTo>
                    <a:lnTo>
                      <a:pt x="12" y="33"/>
                    </a:lnTo>
                    <a:lnTo>
                      <a:pt x="25" y="19"/>
                    </a:lnTo>
                    <a:lnTo>
                      <a:pt x="39" y="9"/>
                    </a:lnTo>
                    <a:lnTo>
                      <a:pt x="56" y="2"/>
                    </a:lnTo>
                    <a:lnTo>
                      <a:pt x="7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3" name="Freeform 158">
                <a:extLst>
                  <a:ext uri="{FF2B5EF4-FFF2-40B4-BE49-F238E27FC236}">
                    <a16:creationId xmlns:a16="http://schemas.microsoft.com/office/drawing/2014/main" id="{C85DC6BB-E242-565F-7D68-46FBF2B966F7}"/>
                  </a:ext>
                </a:extLst>
              </p:cNvPr>
              <p:cNvSpPr>
                <a:spLocks/>
              </p:cNvSpPr>
              <p:nvPr/>
            </p:nvSpPr>
            <p:spPr bwMode="auto">
              <a:xfrm>
                <a:off x="-1825625" y="3530601"/>
                <a:ext cx="236538" cy="157163"/>
              </a:xfrm>
              <a:custGeom>
                <a:avLst/>
                <a:gdLst>
                  <a:gd name="T0" fmla="*/ 822 w 1643"/>
                  <a:gd name="T1" fmla="*/ 0 h 1090"/>
                  <a:gd name="T2" fmla="*/ 842 w 1643"/>
                  <a:gd name="T3" fmla="*/ 2 h 1090"/>
                  <a:gd name="T4" fmla="*/ 859 w 1643"/>
                  <a:gd name="T5" fmla="*/ 10 h 1090"/>
                  <a:gd name="T6" fmla="*/ 875 w 1643"/>
                  <a:gd name="T7" fmla="*/ 22 h 1090"/>
                  <a:gd name="T8" fmla="*/ 886 w 1643"/>
                  <a:gd name="T9" fmla="*/ 36 h 1090"/>
                  <a:gd name="T10" fmla="*/ 893 w 1643"/>
                  <a:gd name="T11" fmla="*/ 55 h 1090"/>
                  <a:gd name="T12" fmla="*/ 896 w 1643"/>
                  <a:gd name="T13" fmla="*/ 75 h 1090"/>
                  <a:gd name="T14" fmla="*/ 900 w 1643"/>
                  <a:gd name="T15" fmla="*/ 115 h 1090"/>
                  <a:gd name="T16" fmla="*/ 908 w 1643"/>
                  <a:gd name="T17" fmla="*/ 156 h 1090"/>
                  <a:gd name="T18" fmla="*/ 923 w 1643"/>
                  <a:gd name="T19" fmla="*/ 195 h 1090"/>
                  <a:gd name="T20" fmla="*/ 943 w 1643"/>
                  <a:gd name="T21" fmla="*/ 234 h 1090"/>
                  <a:gd name="T22" fmla="*/ 969 w 1643"/>
                  <a:gd name="T23" fmla="*/ 272 h 1090"/>
                  <a:gd name="T24" fmla="*/ 1000 w 1643"/>
                  <a:gd name="T25" fmla="*/ 309 h 1090"/>
                  <a:gd name="T26" fmla="*/ 1036 w 1643"/>
                  <a:gd name="T27" fmla="*/ 344 h 1090"/>
                  <a:gd name="T28" fmla="*/ 1077 w 1643"/>
                  <a:gd name="T29" fmla="*/ 377 h 1090"/>
                  <a:gd name="T30" fmla="*/ 1168 w 1643"/>
                  <a:gd name="T31" fmla="*/ 448 h 1090"/>
                  <a:gd name="T32" fmla="*/ 1253 w 1643"/>
                  <a:gd name="T33" fmla="*/ 520 h 1090"/>
                  <a:gd name="T34" fmla="*/ 1332 w 1643"/>
                  <a:gd name="T35" fmla="*/ 593 h 1090"/>
                  <a:gd name="T36" fmla="*/ 1405 w 1643"/>
                  <a:gd name="T37" fmla="*/ 667 h 1090"/>
                  <a:gd name="T38" fmla="*/ 1472 w 1643"/>
                  <a:gd name="T39" fmla="*/ 743 h 1090"/>
                  <a:gd name="T40" fmla="*/ 1532 w 1643"/>
                  <a:gd name="T41" fmla="*/ 820 h 1090"/>
                  <a:gd name="T42" fmla="*/ 1585 w 1643"/>
                  <a:gd name="T43" fmla="*/ 898 h 1090"/>
                  <a:gd name="T44" fmla="*/ 1634 w 1643"/>
                  <a:gd name="T45" fmla="*/ 977 h 1090"/>
                  <a:gd name="T46" fmla="*/ 1641 w 1643"/>
                  <a:gd name="T47" fmla="*/ 995 h 1090"/>
                  <a:gd name="T48" fmla="*/ 1643 w 1643"/>
                  <a:gd name="T49" fmla="*/ 1015 h 1090"/>
                  <a:gd name="T50" fmla="*/ 1640 w 1643"/>
                  <a:gd name="T51" fmla="*/ 1034 h 1090"/>
                  <a:gd name="T52" fmla="*/ 1633 w 1643"/>
                  <a:gd name="T53" fmla="*/ 1052 h 1090"/>
                  <a:gd name="T54" fmla="*/ 1620 w 1643"/>
                  <a:gd name="T55" fmla="*/ 1068 h 1090"/>
                  <a:gd name="T56" fmla="*/ 1606 w 1643"/>
                  <a:gd name="T57" fmla="*/ 1079 h 1090"/>
                  <a:gd name="T58" fmla="*/ 1587 w 1643"/>
                  <a:gd name="T59" fmla="*/ 1087 h 1090"/>
                  <a:gd name="T60" fmla="*/ 1568 w 1643"/>
                  <a:gd name="T61" fmla="*/ 1090 h 1090"/>
                  <a:gd name="T62" fmla="*/ 74 w 1643"/>
                  <a:gd name="T63" fmla="*/ 1090 h 1090"/>
                  <a:gd name="T64" fmla="*/ 56 w 1643"/>
                  <a:gd name="T65" fmla="*/ 1087 h 1090"/>
                  <a:gd name="T66" fmla="*/ 37 w 1643"/>
                  <a:gd name="T67" fmla="*/ 1079 h 1090"/>
                  <a:gd name="T68" fmla="*/ 22 w 1643"/>
                  <a:gd name="T69" fmla="*/ 1068 h 1090"/>
                  <a:gd name="T70" fmla="*/ 10 w 1643"/>
                  <a:gd name="T71" fmla="*/ 1052 h 1090"/>
                  <a:gd name="T72" fmla="*/ 3 w 1643"/>
                  <a:gd name="T73" fmla="*/ 1034 h 1090"/>
                  <a:gd name="T74" fmla="*/ 0 w 1643"/>
                  <a:gd name="T75" fmla="*/ 1015 h 1090"/>
                  <a:gd name="T76" fmla="*/ 2 w 1643"/>
                  <a:gd name="T77" fmla="*/ 995 h 1090"/>
                  <a:gd name="T78" fmla="*/ 10 w 1643"/>
                  <a:gd name="T79" fmla="*/ 977 h 1090"/>
                  <a:gd name="T80" fmla="*/ 58 w 1643"/>
                  <a:gd name="T81" fmla="*/ 898 h 1090"/>
                  <a:gd name="T82" fmla="*/ 112 w 1643"/>
                  <a:gd name="T83" fmla="*/ 820 h 1090"/>
                  <a:gd name="T84" fmla="*/ 173 w 1643"/>
                  <a:gd name="T85" fmla="*/ 743 h 1090"/>
                  <a:gd name="T86" fmla="*/ 239 w 1643"/>
                  <a:gd name="T87" fmla="*/ 667 h 1090"/>
                  <a:gd name="T88" fmla="*/ 311 w 1643"/>
                  <a:gd name="T89" fmla="*/ 593 h 1090"/>
                  <a:gd name="T90" fmla="*/ 390 w 1643"/>
                  <a:gd name="T91" fmla="*/ 520 h 1090"/>
                  <a:gd name="T92" fmla="*/ 475 w 1643"/>
                  <a:gd name="T93" fmla="*/ 448 h 1090"/>
                  <a:gd name="T94" fmla="*/ 566 w 1643"/>
                  <a:gd name="T95" fmla="*/ 377 h 1090"/>
                  <a:gd name="T96" fmla="*/ 607 w 1643"/>
                  <a:gd name="T97" fmla="*/ 344 h 1090"/>
                  <a:gd name="T98" fmla="*/ 643 w 1643"/>
                  <a:gd name="T99" fmla="*/ 309 h 1090"/>
                  <a:gd name="T100" fmla="*/ 674 w 1643"/>
                  <a:gd name="T101" fmla="*/ 272 h 1090"/>
                  <a:gd name="T102" fmla="*/ 700 w 1643"/>
                  <a:gd name="T103" fmla="*/ 234 h 1090"/>
                  <a:gd name="T104" fmla="*/ 720 w 1643"/>
                  <a:gd name="T105" fmla="*/ 195 h 1090"/>
                  <a:gd name="T106" fmla="*/ 735 w 1643"/>
                  <a:gd name="T107" fmla="*/ 156 h 1090"/>
                  <a:gd name="T108" fmla="*/ 744 w 1643"/>
                  <a:gd name="T109" fmla="*/ 115 h 1090"/>
                  <a:gd name="T110" fmla="*/ 747 w 1643"/>
                  <a:gd name="T111" fmla="*/ 75 h 1090"/>
                  <a:gd name="T112" fmla="*/ 750 w 1643"/>
                  <a:gd name="T113" fmla="*/ 55 h 1090"/>
                  <a:gd name="T114" fmla="*/ 757 w 1643"/>
                  <a:gd name="T115" fmla="*/ 36 h 1090"/>
                  <a:gd name="T116" fmla="*/ 768 w 1643"/>
                  <a:gd name="T117" fmla="*/ 22 h 1090"/>
                  <a:gd name="T118" fmla="*/ 784 w 1643"/>
                  <a:gd name="T119" fmla="*/ 10 h 1090"/>
                  <a:gd name="T120" fmla="*/ 801 w 1643"/>
                  <a:gd name="T121" fmla="*/ 2 h 1090"/>
                  <a:gd name="T122" fmla="*/ 822 w 1643"/>
                  <a:gd name="T123" fmla="*/ 0 h 10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643" h="1090">
                    <a:moveTo>
                      <a:pt x="822" y="0"/>
                    </a:moveTo>
                    <a:lnTo>
                      <a:pt x="842" y="2"/>
                    </a:lnTo>
                    <a:lnTo>
                      <a:pt x="859" y="10"/>
                    </a:lnTo>
                    <a:lnTo>
                      <a:pt x="875" y="22"/>
                    </a:lnTo>
                    <a:lnTo>
                      <a:pt x="886" y="36"/>
                    </a:lnTo>
                    <a:lnTo>
                      <a:pt x="893" y="55"/>
                    </a:lnTo>
                    <a:lnTo>
                      <a:pt x="896" y="75"/>
                    </a:lnTo>
                    <a:lnTo>
                      <a:pt x="900" y="115"/>
                    </a:lnTo>
                    <a:lnTo>
                      <a:pt x="908" y="156"/>
                    </a:lnTo>
                    <a:lnTo>
                      <a:pt x="923" y="195"/>
                    </a:lnTo>
                    <a:lnTo>
                      <a:pt x="943" y="234"/>
                    </a:lnTo>
                    <a:lnTo>
                      <a:pt x="969" y="272"/>
                    </a:lnTo>
                    <a:lnTo>
                      <a:pt x="1000" y="309"/>
                    </a:lnTo>
                    <a:lnTo>
                      <a:pt x="1036" y="344"/>
                    </a:lnTo>
                    <a:lnTo>
                      <a:pt x="1077" y="377"/>
                    </a:lnTo>
                    <a:lnTo>
                      <a:pt x="1168" y="448"/>
                    </a:lnTo>
                    <a:lnTo>
                      <a:pt x="1253" y="520"/>
                    </a:lnTo>
                    <a:lnTo>
                      <a:pt x="1332" y="593"/>
                    </a:lnTo>
                    <a:lnTo>
                      <a:pt x="1405" y="667"/>
                    </a:lnTo>
                    <a:lnTo>
                      <a:pt x="1472" y="743"/>
                    </a:lnTo>
                    <a:lnTo>
                      <a:pt x="1532" y="820"/>
                    </a:lnTo>
                    <a:lnTo>
                      <a:pt x="1585" y="898"/>
                    </a:lnTo>
                    <a:lnTo>
                      <a:pt x="1634" y="977"/>
                    </a:lnTo>
                    <a:lnTo>
                      <a:pt x="1641" y="995"/>
                    </a:lnTo>
                    <a:lnTo>
                      <a:pt x="1643" y="1015"/>
                    </a:lnTo>
                    <a:lnTo>
                      <a:pt x="1640" y="1034"/>
                    </a:lnTo>
                    <a:lnTo>
                      <a:pt x="1633" y="1052"/>
                    </a:lnTo>
                    <a:lnTo>
                      <a:pt x="1620" y="1068"/>
                    </a:lnTo>
                    <a:lnTo>
                      <a:pt x="1606" y="1079"/>
                    </a:lnTo>
                    <a:lnTo>
                      <a:pt x="1587" y="1087"/>
                    </a:lnTo>
                    <a:lnTo>
                      <a:pt x="1568" y="1090"/>
                    </a:lnTo>
                    <a:lnTo>
                      <a:pt x="74" y="1090"/>
                    </a:lnTo>
                    <a:lnTo>
                      <a:pt x="56" y="1087"/>
                    </a:lnTo>
                    <a:lnTo>
                      <a:pt x="37" y="1079"/>
                    </a:lnTo>
                    <a:lnTo>
                      <a:pt x="22" y="1068"/>
                    </a:lnTo>
                    <a:lnTo>
                      <a:pt x="10" y="1052"/>
                    </a:lnTo>
                    <a:lnTo>
                      <a:pt x="3" y="1034"/>
                    </a:lnTo>
                    <a:lnTo>
                      <a:pt x="0" y="1015"/>
                    </a:lnTo>
                    <a:lnTo>
                      <a:pt x="2" y="995"/>
                    </a:lnTo>
                    <a:lnTo>
                      <a:pt x="10" y="977"/>
                    </a:lnTo>
                    <a:lnTo>
                      <a:pt x="58" y="898"/>
                    </a:lnTo>
                    <a:lnTo>
                      <a:pt x="112" y="820"/>
                    </a:lnTo>
                    <a:lnTo>
                      <a:pt x="173" y="743"/>
                    </a:lnTo>
                    <a:lnTo>
                      <a:pt x="239" y="667"/>
                    </a:lnTo>
                    <a:lnTo>
                      <a:pt x="311" y="593"/>
                    </a:lnTo>
                    <a:lnTo>
                      <a:pt x="390" y="520"/>
                    </a:lnTo>
                    <a:lnTo>
                      <a:pt x="475" y="448"/>
                    </a:lnTo>
                    <a:lnTo>
                      <a:pt x="566" y="377"/>
                    </a:lnTo>
                    <a:lnTo>
                      <a:pt x="607" y="344"/>
                    </a:lnTo>
                    <a:lnTo>
                      <a:pt x="643" y="309"/>
                    </a:lnTo>
                    <a:lnTo>
                      <a:pt x="674" y="272"/>
                    </a:lnTo>
                    <a:lnTo>
                      <a:pt x="700" y="234"/>
                    </a:lnTo>
                    <a:lnTo>
                      <a:pt x="720" y="195"/>
                    </a:lnTo>
                    <a:lnTo>
                      <a:pt x="735" y="156"/>
                    </a:lnTo>
                    <a:lnTo>
                      <a:pt x="744" y="115"/>
                    </a:lnTo>
                    <a:lnTo>
                      <a:pt x="747" y="75"/>
                    </a:lnTo>
                    <a:lnTo>
                      <a:pt x="750" y="55"/>
                    </a:lnTo>
                    <a:lnTo>
                      <a:pt x="757" y="36"/>
                    </a:lnTo>
                    <a:lnTo>
                      <a:pt x="768" y="22"/>
                    </a:lnTo>
                    <a:lnTo>
                      <a:pt x="784" y="10"/>
                    </a:lnTo>
                    <a:lnTo>
                      <a:pt x="801" y="2"/>
                    </a:lnTo>
                    <a:lnTo>
                      <a:pt x="82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4" name="Freeform 159">
                <a:extLst>
                  <a:ext uri="{FF2B5EF4-FFF2-40B4-BE49-F238E27FC236}">
                    <a16:creationId xmlns:a16="http://schemas.microsoft.com/office/drawing/2014/main" id="{E8F6CD2C-1ECB-5F37-BFB7-C5C1654A4A02}"/>
                  </a:ext>
                </a:extLst>
              </p:cNvPr>
              <p:cNvSpPr>
                <a:spLocks noEditPoints="1"/>
              </p:cNvSpPr>
              <p:nvPr/>
            </p:nvSpPr>
            <p:spPr bwMode="auto">
              <a:xfrm>
                <a:off x="-1917700" y="3270251"/>
                <a:ext cx="420688" cy="477838"/>
              </a:xfrm>
              <a:custGeom>
                <a:avLst/>
                <a:gdLst>
                  <a:gd name="T0" fmla="*/ 543 w 2912"/>
                  <a:gd name="T1" fmla="*/ 556 h 3309"/>
                  <a:gd name="T2" fmla="*/ 666 w 2912"/>
                  <a:gd name="T3" fmla="*/ 865 h 3309"/>
                  <a:gd name="T4" fmla="*/ 830 w 2912"/>
                  <a:gd name="T5" fmla="*/ 1139 h 3309"/>
                  <a:gd name="T6" fmla="*/ 1012 w 2912"/>
                  <a:gd name="T7" fmla="*/ 1380 h 3309"/>
                  <a:gd name="T8" fmla="*/ 1159 w 2912"/>
                  <a:gd name="T9" fmla="*/ 1557 h 3309"/>
                  <a:gd name="T10" fmla="*/ 1195 w 2912"/>
                  <a:gd name="T11" fmla="*/ 1655 h 3309"/>
                  <a:gd name="T12" fmla="*/ 1159 w 2912"/>
                  <a:gd name="T13" fmla="*/ 1752 h 3309"/>
                  <a:gd name="T14" fmla="*/ 1012 w 2912"/>
                  <a:gd name="T15" fmla="*/ 1929 h 3309"/>
                  <a:gd name="T16" fmla="*/ 830 w 2912"/>
                  <a:gd name="T17" fmla="*/ 2171 h 3309"/>
                  <a:gd name="T18" fmla="*/ 666 w 2912"/>
                  <a:gd name="T19" fmla="*/ 2445 h 3309"/>
                  <a:gd name="T20" fmla="*/ 543 w 2912"/>
                  <a:gd name="T21" fmla="*/ 2754 h 3309"/>
                  <a:gd name="T22" fmla="*/ 2419 w 2912"/>
                  <a:gd name="T23" fmla="*/ 3008 h 3309"/>
                  <a:gd name="T24" fmla="*/ 2343 w 2912"/>
                  <a:gd name="T25" fmla="*/ 2673 h 3309"/>
                  <a:gd name="T26" fmla="*/ 2207 w 2912"/>
                  <a:gd name="T27" fmla="*/ 2374 h 3309"/>
                  <a:gd name="T28" fmla="*/ 2035 w 2912"/>
                  <a:gd name="T29" fmla="*/ 2107 h 3309"/>
                  <a:gd name="T30" fmla="*/ 1854 w 2912"/>
                  <a:gd name="T31" fmla="*/ 1873 h 3309"/>
                  <a:gd name="T32" fmla="*/ 1737 w 2912"/>
                  <a:gd name="T33" fmla="*/ 1730 h 3309"/>
                  <a:gd name="T34" fmla="*/ 1719 w 2912"/>
                  <a:gd name="T35" fmla="*/ 1629 h 3309"/>
                  <a:gd name="T36" fmla="*/ 1766 w 2912"/>
                  <a:gd name="T37" fmla="*/ 1542 h 3309"/>
                  <a:gd name="T38" fmla="*/ 1945 w 2912"/>
                  <a:gd name="T39" fmla="*/ 1323 h 3309"/>
                  <a:gd name="T40" fmla="*/ 2124 w 2912"/>
                  <a:gd name="T41" fmla="*/ 1074 h 3309"/>
                  <a:gd name="T42" fmla="*/ 2281 w 2912"/>
                  <a:gd name="T43" fmla="*/ 790 h 3309"/>
                  <a:gd name="T44" fmla="*/ 2390 w 2912"/>
                  <a:gd name="T45" fmla="*/ 473 h 3309"/>
                  <a:gd name="T46" fmla="*/ 149 w 2912"/>
                  <a:gd name="T47" fmla="*/ 0 h 3309"/>
                  <a:gd name="T48" fmla="*/ 2846 w 2912"/>
                  <a:gd name="T49" fmla="*/ 25 h 3309"/>
                  <a:gd name="T50" fmla="*/ 2909 w 2912"/>
                  <a:gd name="T51" fmla="*/ 120 h 3309"/>
                  <a:gd name="T52" fmla="*/ 2886 w 2912"/>
                  <a:gd name="T53" fmla="*/ 234 h 3309"/>
                  <a:gd name="T54" fmla="*/ 2792 w 2912"/>
                  <a:gd name="T55" fmla="*/ 298 h 3309"/>
                  <a:gd name="T56" fmla="*/ 2690 w 2912"/>
                  <a:gd name="T57" fmla="*/ 491 h 3309"/>
                  <a:gd name="T58" fmla="*/ 2584 w 2912"/>
                  <a:gd name="T59" fmla="*/ 841 h 3309"/>
                  <a:gd name="T60" fmla="*/ 2427 w 2912"/>
                  <a:gd name="T61" fmla="*/ 1152 h 3309"/>
                  <a:gd name="T62" fmla="*/ 2245 w 2912"/>
                  <a:gd name="T63" fmla="*/ 1423 h 3309"/>
                  <a:gd name="T64" fmla="*/ 2061 w 2912"/>
                  <a:gd name="T65" fmla="*/ 1655 h 3309"/>
                  <a:gd name="T66" fmla="*/ 2245 w 2912"/>
                  <a:gd name="T67" fmla="*/ 1887 h 3309"/>
                  <a:gd name="T68" fmla="*/ 2427 w 2912"/>
                  <a:gd name="T69" fmla="*/ 2157 h 3309"/>
                  <a:gd name="T70" fmla="*/ 2584 w 2912"/>
                  <a:gd name="T71" fmla="*/ 2468 h 3309"/>
                  <a:gd name="T72" fmla="*/ 2690 w 2912"/>
                  <a:gd name="T73" fmla="*/ 2818 h 3309"/>
                  <a:gd name="T74" fmla="*/ 2792 w 2912"/>
                  <a:gd name="T75" fmla="*/ 3011 h 3309"/>
                  <a:gd name="T76" fmla="*/ 2886 w 2912"/>
                  <a:gd name="T77" fmla="*/ 3075 h 3309"/>
                  <a:gd name="T78" fmla="*/ 2909 w 2912"/>
                  <a:gd name="T79" fmla="*/ 3189 h 3309"/>
                  <a:gd name="T80" fmla="*/ 2846 w 2912"/>
                  <a:gd name="T81" fmla="*/ 3284 h 3309"/>
                  <a:gd name="T82" fmla="*/ 149 w 2912"/>
                  <a:gd name="T83" fmla="*/ 3309 h 3309"/>
                  <a:gd name="T84" fmla="*/ 43 w 2912"/>
                  <a:gd name="T85" fmla="*/ 3265 h 3309"/>
                  <a:gd name="T86" fmla="*/ 0 w 2912"/>
                  <a:gd name="T87" fmla="*/ 3159 h 3309"/>
                  <a:gd name="T88" fmla="*/ 43 w 2912"/>
                  <a:gd name="T89" fmla="*/ 3052 h 3309"/>
                  <a:gd name="T90" fmla="*/ 149 w 2912"/>
                  <a:gd name="T91" fmla="*/ 3008 h 3309"/>
                  <a:gd name="T92" fmla="*/ 242 w 2912"/>
                  <a:gd name="T93" fmla="*/ 2727 h 3309"/>
                  <a:gd name="T94" fmla="*/ 364 w 2912"/>
                  <a:gd name="T95" fmla="*/ 2387 h 3309"/>
                  <a:gd name="T96" fmla="*/ 528 w 2912"/>
                  <a:gd name="T97" fmla="*/ 2087 h 3309"/>
                  <a:gd name="T98" fmla="*/ 713 w 2912"/>
                  <a:gd name="T99" fmla="*/ 1825 h 3309"/>
                  <a:gd name="T100" fmla="*/ 804 w 2912"/>
                  <a:gd name="T101" fmla="*/ 1600 h 3309"/>
                  <a:gd name="T102" fmla="*/ 620 w 2912"/>
                  <a:gd name="T103" fmla="*/ 1359 h 3309"/>
                  <a:gd name="T104" fmla="*/ 442 w 2912"/>
                  <a:gd name="T105" fmla="*/ 1078 h 3309"/>
                  <a:gd name="T106" fmla="*/ 295 w 2912"/>
                  <a:gd name="T107" fmla="*/ 757 h 3309"/>
                  <a:gd name="T108" fmla="*/ 204 w 2912"/>
                  <a:gd name="T109" fmla="*/ 398 h 3309"/>
                  <a:gd name="T110" fmla="*/ 91 w 2912"/>
                  <a:gd name="T111" fmla="*/ 289 h 3309"/>
                  <a:gd name="T112" fmla="*/ 11 w 2912"/>
                  <a:gd name="T113" fmla="*/ 209 h 3309"/>
                  <a:gd name="T114" fmla="*/ 11 w 2912"/>
                  <a:gd name="T115" fmla="*/ 92 h 3309"/>
                  <a:gd name="T116" fmla="*/ 91 w 2912"/>
                  <a:gd name="T117" fmla="*/ 12 h 3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12" h="3309">
                    <a:moveTo>
                      <a:pt x="493" y="301"/>
                    </a:moveTo>
                    <a:lnTo>
                      <a:pt x="505" y="388"/>
                    </a:lnTo>
                    <a:lnTo>
                      <a:pt x="522" y="473"/>
                    </a:lnTo>
                    <a:lnTo>
                      <a:pt x="543" y="556"/>
                    </a:lnTo>
                    <a:lnTo>
                      <a:pt x="568" y="636"/>
                    </a:lnTo>
                    <a:lnTo>
                      <a:pt x="598" y="714"/>
                    </a:lnTo>
                    <a:lnTo>
                      <a:pt x="630" y="790"/>
                    </a:lnTo>
                    <a:lnTo>
                      <a:pt x="666" y="865"/>
                    </a:lnTo>
                    <a:lnTo>
                      <a:pt x="704" y="936"/>
                    </a:lnTo>
                    <a:lnTo>
                      <a:pt x="745" y="1006"/>
                    </a:lnTo>
                    <a:lnTo>
                      <a:pt x="787" y="1074"/>
                    </a:lnTo>
                    <a:lnTo>
                      <a:pt x="830" y="1139"/>
                    </a:lnTo>
                    <a:lnTo>
                      <a:pt x="876" y="1203"/>
                    </a:lnTo>
                    <a:lnTo>
                      <a:pt x="921" y="1264"/>
                    </a:lnTo>
                    <a:lnTo>
                      <a:pt x="967" y="1323"/>
                    </a:lnTo>
                    <a:lnTo>
                      <a:pt x="1012" y="1380"/>
                    </a:lnTo>
                    <a:lnTo>
                      <a:pt x="1057" y="1437"/>
                    </a:lnTo>
                    <a:lnTo>
                      <a:pt x="1102" y="1490"/>
                    </a:lnTo>
                    <a:lnTo>
                      <a:pt x="1145" y="1542"/>
                    </a:lnTo>
                    <a:lnTo>
                      <a:pt x="1159" y="1557"/>
                    </a:lnTo>
                    <a:lnTo>
                      <a:pt x="1174" y="1580"/>
                    </a:lnTo>
                    <a:lnTo>
                      <a:pt x="1186" y="1604"/>
                    </a:lnTo>
                    <a:lnTo>
                      <a:pt x="1192" y="1629"/>
                    </a:lnTo>
                    <a:lnTo>
                      <a:pt x="1195" y="1655"/>
                    </a:lnTo>
                    <a:lnTo>
                      <a:pt x="1192" y="1680"/>
                    </a:lnTo>
                    <a:lnTo>
                      <a:pt x="1186" y="1706"/>
                    </a:lnTo>
                    <a:lnTo>
                      <a:pt x="1174" y="1730"/>
                    </a:lnTo>
                    <a:lnTo>
                      <a:pt x="1159" y="1752"/>
                    </a:lnTo>
                    <a:lnTo>
                      <a:pt x="1145" y="1768"/>
                    </a:lnTo>
                    <a:lnTo>
                      <a:pt x="1102" y="1819"/>
                    </a:lnTo>
                    <a:lnTo>
                      <a:pt x="1057" y="1873"/>
                    </a:lnTo>
                    <a:lnTo>
                      <a:pt x="1012" y="1929"/>
                    </a:lnTo>
                    <a:lnTo>
                      <a:pt x="967" y="1987"/>
                    </a:lnTo>
                    <a:lnTo>
                      <a:pt x="921" y="2046"/>
                    </a:lnTo>
                    <a:lnTo>
                      <a:pt x="876" y="2107"/>
                    </a:lnTo>
                    <a:lnTo>
                      <a:pt x="830" y="2171"/>
                    </a:lnTo>
                    <a:lnTo>
                      <a:pt x="787" y="2236"/>
                    </a:lnTo>
                    <a:lnTo>
                      <a:pt x="745" y="2304"/>
                    </a:lnTo>
                    <a:lnTo>
                      <a:pt x="704" y="2374"/>
                    </a:lnTo>
                    <a:lnTo>
                      <a:pt x="666" y="2445"/>
                    </a:lnTo>
                    <a:lnTo>
                      <a:pt x="630" y="2519"/>
                    </a:lnTo>
                    <a:lnTo>
                      <a:pt x="598" y="2595"/>
                    </a:lnTo>
                    <a:lnTo>
                      <a:pt x="568" y="2673"/>
                    </a:lnTo>
                    <a:lnTo>
                      <a:pt x="543" y="2754"/>
                    </a:lnTo>
                    <a:lnTo>
                      <a:pt x="522" y="2836"/>
                    </a:lnTo>
                    <a:lnTo>
                      <a:pt x="505" y="2922"/>
                    </a:lnTo>
                    <a:lnTo>
                      <a:pt x="493" y="3008"/>
                    </a:lnTo>
                    <a:lnTo>
                      <a:pt x="2419" y="3008"/>
                    </a:lnTo>
                    <a:lnTo>
                      <a:pt x="2406" y="2922"/>
                    </a:lnTo>
                    <a:lnTo>
                      <a:pt x="2390" y="2836"/>
                    </a:lnTo>
                    <a:lnTo>
                      <a:pt x="2368" y="2754"/>
                    </a:lnTo>
                    <a:lnTo>
                      <a:pt x="2343" y="2673"/>
                    </a:lnTo>
                    <a:lnTo>
                      <a:pt x="2313" y="2595"/>
                    </a:lnTo>
                    <a:lnTo>
                      <a:pt x="2281" y="2519"/>
                    </a:lnTo>
                    <a:lnTo>
                      <a:pt x="2245" y="2445"/>
                    </a:lnTo>
                    <a:lnTo>
                      <a:pt x="2207" y="2374"/>
                    </a:lnTo>
                    <a:lnTo>
                      <a:pt x="2167" y="2304"/>
                    </a:lnTo>
                    <a:lnTo>
                      <a:pt x="2124" y="2236"/>
                    </a:lnTo>
                    <a:lnTo>
                      <a:pt x="2081" y="2171"/>
                    </a:lnTo>
                    <a:lnTo>
                      <a:pt x="2035" y="2107"/>
                    </a:lnTo>
                    <a:lnTo>
                      <a:pt x="1990" y="2046"/>
                    </a:lnTo>
                    <a:lnTo>
                      <a:pt x="1945" y="1987"/>
                    </a:lnTo>
                    <a:lnTo>
                      <a:pt x="1899" y="1929"/>
                    </a:lnTo>
                    <a:lnTo>
                      <a:pt x="1854" y="1873"/>
                    </a:lnTo>
                    <a:lnTo>
                      <a:pt x="1809" y="1819"/>
                    </a:lnTo>
                    <a:lnTo>
                      <a:pt x="1766" y="1768"/>
                    </a:lnTo>
                    <a:lnTo>
                      <a:pt x="1752" y="1752"/>
                    </a:lnTo>
                    <a:lnTo>
                      <a:pt x="1737" y="1730"/>
                    </a:lnTo>
                    <a:lnTo>
                      <a:pt x="1726" y="1706"/>
                    </a:lnTo>
                    <a:lnTo>
                      <a:pt x="1719" y="1680"/>
                    </a:lnTo>
                    <a:lnTo>
                      <a:pt x="1717" y="1655"/>
                    </a:lnTo>
                    <a:lnTo>
                      <a:pt x="1719" y="1629"/>
                    </a:lnTo>
                    <a:lnTo>
                      <a:pt x="1726" y="1604"/>
                    </a:lnTo>
                    <a:lnTo>
                      <a:pt x="1737" y="1580"/>
                    </a:lnTo>
                    <a:lnTo>
                      <a:pt x="1752" y="1557"/>
                    </a:lnTo>
                    <a:lnTo>
                      <a:pt x="1766" y="1542"/>
                    </a:lnTo>
                    <a:lnTo>
                      <a:pt x="1809" y="1490"/>
                    </a:lnTo>
                    <a:lnTo>
                      <a:pt x="1854" y="1437"/>
                    </a:lnTo>
                    <a:lnTo>
                      <a:pt x="1899" y="1380"/>
                    </a:lnTo>
                    <a:lnTo>
                      <a:pt x="1945" y="1323"/>
                    </a:lnTo>
                    <a:lnTo>
                      <a:pt x="1990" y="1264"/>
                    </a:lnTo>
                    <a:lnTo>
                      <a:pt x="2035" y="1203"/>
                    </a:lnTo>
                    <a:lnTo>
                      <a:pt x="2081" y="1139"/>
                    </a:lnTo>
                    <a:lnTo>
                      <a:pt x="2124" y="1074"/>
                    </a:lnTo>
                    <a:lnTo>
                      <a:pt x="2167" y="1006"/>
                    </a:lnTo>
                    <a:lnTo>
                      <a:pt x="2207" y="936"/>
                    </a:lnTo>
                    <a:lnTo>
                      <a:pt x="2245" y="865"/>
                    </a:lnTo>
                    <a:lnTo>
                      <a:pt x="2281" y="790"/>
                    </a:lnTo>
                    <a:lnTo>
                      <a:pt x="2313" y="714"/>
                    </a:lnTo>
                    <a:lnTo>
                      <a:pt x="2343" y="636"/>
                    </a:lnTo>
                    <a:lnTo>
                      <a:pt x="2368" y="556"/>
                    </a:lnTo>
                    <a:lnTo>
                      <a:pt x="2390" y="473"/>
                    </a:lnTo>
                    <a:lnTo>
                      <a:pt x="2406" y="388"/>
                    </a:lnTo>
                    <a:lnTo>
                      <a:pt x="2419" y="301"/>
                    </a:lnTo>
                    <a:lnTo>
                      <a:pt x="493" y="301"/>
                    </a:lnTo>
                    <a:close/>
                    <a:moveTo>
                      <a:pt x="149" y="0"/>
                    </a:moveTo>
                    <a:lnTo>
                      <a:pt x="2762" y="0"/>
                    </a:lnTo>
                    <a:lnTo>
                      <a:pt x="2792" y="3"/>
                    </a:lnTo>
                    <a:lnTo>
                      <a:pt x="2820" y="12"/>
                    </a:lnTo>
                    <a:lnTo>
                      <a:pt x="2846" y="25"/>
                    </a:lnTo>
                    <a:lnTo>
                      <a:pt x="2868" y="44"/>
                    </a:lnTo>
                    <a:lnTo>
                      <a:pt x="2886" y="67"/>
                    </a:lnTo>
                    <a:lnTo>
                      <a:pt x="2900" y="92"/>
                    </a:lnTo>
                    <a:lnTo>
                      <a:pt x="2909" y="120"/>
                    </a:lnTo>
                    <a:lnTo>
                      <a:pt x="2912" y="150"/>
                    </a:lnTo>
                    <a:lnTo>
                      <a:pt x="2909" y="180"/>
                    </a:lnTo>
                    <a:lnTo>
                      <a:pt x="2900" y="209"/>
                    </a:lnTo>
                    <a:lnTo>
                      <a:pt x="2886" y="234"/>
                    </a:lnTo>
                    <a:lnTo>
                      <a:pt x="2868" y="257"/>
                    </a:lnTo>
                    <a:lnTo>
                      <a:pt x="2846" y="275"/>
                    </a:lnTo>
                    <a:lnTo>
                      <a:pt x="2820" y="289"/>
                    </a:lnTo>
                    <a:lnTo>
                      <a:pt x="2792" y="298"/>
                    </a:lnTo>
                    <a:lnTo>
                      <a:pt x="2762" y="301"/>
                    </a:lnTo>
                    <a:lnTo>
                      <a:pt x="2718" y="301"/>
                    </a:lnTo>
                    <a:lnTo>
                      <a:pt x="2707" y="398"/>
                    </a:lnTo>
                    <a:lnTo>
                      <a:pt x="2690" y="491"/>
                    </a:lnTo>
                    <a:lnTo>
                      <a:pt x="2669" y="583"/>
                    </a:lnTo>
                    <a:lnTo>
                      <a:pt x="2645" y="671"/>
                    </a:lnTo>
                    <a:lnTo>
                      <a:pt x="2616" y="757"/>
                    </a:lnTo>
                    <a:lnTo>
                      <a:pt x="2584" y="841"/>
                    </a:lnTo>
                    <a:lnTo>
                      <a:pt x="2548" y="923"/>
                    </a:lnTo>
                    <a:lnTo>
                      <a:pt x="2510" y="1001"/>
                    </a:lnTo>
                    <a:lnTo>
                      <a:pt x="2469" y="1078"/>
                    </a:lnTo>
                    <a:lnTo>
                      <a:pt x="2427" y="1152"/>
                    </a:lnTo>
                    <a:lnTo>
                      <a:pt x="2383" y="1223"/>
                    </a:lnTo>
                    <a:lnTo>
                      <a:pt x="2338" y="1292"/>
                    </a:lnTo>
                    <a:lnTo>
                      <a:pt x="2292" y="1359"/>
                    </a:lnTo>
                    <a:lnTo>
                      <a:pt x="2245" y="1423"/>
                    </a:lnTo>
                    <a:lnTo>
                      <a:pt x="2199" y="1484"/>
                    </a:lnTo>
                    <a:lnTo>
                      <a:pt x="2152" y="1544"/>
                    </a:lnTo>
                    <a:lnTo>
                      <a:pt x="2107" y="1600"/>
                    </a:lnTo>
                    <a:lnTo>
                      <a:pt x="2061" y="1655"/>
                    </a:lnTo>
                    <a:lnTo>
                      <a:pt x="2107" y="1709"/>
                    </a:lnTo>
                    <a:lnTo>
                      <a:pt x="2152" y="1766"/>
                    </a:lnTo>
                    <a:lnTo>
                      <a:pt x="2199" y="1825"/>
                    </a:lnTo>
                    <a:lnTo>
                      <a:pt x="2245" y="1887"/>
                    </a:lnTo>
                    <a:lnTo>
                      <a:pt x="2292" y="1950"/>
                    </a:lnTo>
                    <a:lnTo>
                      <a:pt x="2338" y="2017"/>
                    </a:lnTo>
                    <a:lnTo>
                      <a:pt x="2383" y="2087"/>
                    </a:lnTo>
                    <a:lnTo>
                      <a:pt x="2427" y="2157"/>
                    </a:lnTo>
                    <a:lnTo>
                      <a:pt x="2469" y="2231"/>
                    </a:lnTo>
                    <a:lnTo>
                      <a:pt x="2510" y="2308"/>
                    </a:lnTo>
                    <a:lnTo>
                      <a:pt x="2548" y="2387"/>
                    </a:lnTo>
                    <a:lnTo>
                      <a:pt x="2584" y="2468"/>
                    </a:lnTo>
                    <a:lnTo>
                      <a:pt x="2616" y="2551"/>
                    </a:lnTo>
                    <a:lnTo>
                      <a:pt x="2645" y="2638"/>
                    </a:lnTo>
                    <a:lnTo>
                      <a:pt x="2669" y="2727"/>
                    </a:lnTo>
                    <a:lnTo>
                      <a:pt x="2690" y="2818"/>
                    </a:lnTo>
                    <a:lnTo>
                      <a:pt x="2707" y="2912"/>
                    </a:lnTo>
                    <a:lnTo>
                      <a:pt x="2718" y="3008"/>
                    </a:lnTo>
                    <a:lnTo>
                      <a:pt x="2762" y="3008"/>
                    </a:lnTo>
                    <a:lnTo>
                      <a:pt x="2792" y="3011"/>
                    </a:lnTo>
                    <a:lnTo>
                      <a:pt x="2820" y="3021"/>
                    </a:lnTo>
                    <a:lnTo>
                      <a:pt x="2846" y="3034"/>
                    </a:lnTo>
                    <a:lnTo>
                      <a:pt x="2868" y="3052"/>
                    </a:lnTo>
                    <a:lnTo>
                      <a:pt x="2886" y="3075"/>
                    </a:lnTo>
                    <a:lnTo>
                      <a:pt x="2900" y="3100"/>
                    </a:lnTo>
                    <a:lnTo>
                      <a:pt x="2909" y="3129"/>
                    </a:lnTo>
                    <a:lnTo>
                      <a:pt x="2912" y="3159"/>
                    </a:lnTo>
                    <a:lnTo>
                      <a:pt x="2909" y="3189"/>
                    </a:lnTo>
                    <a:lnTo>
                      <a:pt x="2900" y="3217"/>
                    </a:lnTo>
                    <a:lnTo>
                      <a:pt x="2886" y="3243"/>
                    </a:lnTo>
                    <a:lnTo>
                      <a:pt x="2868" y="3265"/>
                    </a:lnTo>
                    <a:lnTo>
                      <a:pt x="2846" y="3284"/>
                    </a:lnTo>
                    <a:lnTo>
                      <a:pt x="2820" y="3297"/>
                    </a:lnTo>
                    <a:lnTo>
                      <a:pt x="2792" y="3307"/>
                    </a:lnTo>
                    <a:lnTo>
                      <a:pt x="2762" y="3309"/>
                    </a:lnTo>
                    <a:lnTo>
                      <a:pt x="149" y="3309"/>
                    </a:lnTo>
                    <a:lnTo>
                      <a:pt x="119" y="3307"/>
                    </a:lnTo>
                    <a:lnTo>
                      <a:pt x="91" y="3297"/>
                    </a:lnTo>
                    <a:lnTo>
                      <a:pt x="65" y="3284"/>
                    </a:lnTo>
                    <a:lnTo>
                      <a:pt x="43" y="3265"/>
                    </a:lnTo>
                    <a:lnTo>
                      <a:pt x="25" y="3243"/>
                    </a:lnTo>
                    <a:lnTo>
                      <a:pt x="11" y="3217"/>
                    </a:lnTo>
                    <a:lnTo>
                      <a:pt x="2" y="3189"/>
                    </a:lnTo>
                    <a:lnTo>
                      <a:pt x="0" y="3159"/>
                    </a:lnTo>
                    <a:lnTo>
                      <a:pt x="2" y="3129"/>
                    </a:lnTo>
                    <a:lnTo>
                      <a:pt x="11" y="3100"/>
                    </a:lnTo>
                    <a:lnTo>
                      <a:pt x="25" y="3075"/>
                    </a:lnTo>
                    <a:lnTo>
                      <a:pt x="43" y="3052"/>
                    </a:lnTo>
                    <a:lnTo>
                      <a:pt x="65" y="3034"/>
                    </a:lnTo>
                    <a:lnTo>
                      <a:pt x="91" y="3021"/>
                    </a:lnTo>
                    <a:lnTo>
                      <a:pt x="119" y="3011"/>
                    </a:lnTo>
                    <a:lnTo>
                      <a:pt x="149" y="3008"/>
                    </a:lnTo>
                    <a:lnTo>
                      <a:pt x="193" y="3008"/>
                    </a:lnTo>
                    <a:lnTo>
                      <a:pt x="204" y="2912"/>
                    </a:lnTo>
                    <a:lnTo>
                      <a:pt x="221" y="2818"/>
                    </a:lnTo>
                    <a:lnTo>
                      <a:pt x="242" y="2727"/>
                    </a:lnTo>
                    <a:lnTo>
                      <a:pt x="266" y="2638"/>
                    </a:lnTo>
                    <a:lnTo>
                      <a:pt x="295" y="2551"/>
                    </a:lnTo>
                    <a:lnTo>
                      <a:pt x="327" y="2468"/>
                    </a:lnTo>
                    <a:lnTo>
                      <a:pt x="364" y="2387"/>
                    </a:lnTo>
                    <a:lnTo>
                      <a:pt x="402" y="2308"/>
                    </a:lnTo>
                    <a:lnTo>
                      <a:pt x="442" y="2231"/>
                    </a:lnTo>
                    <a:lnTo>
                      <a:pt x="484" y="2157"/>
                    </a:lnTo>
                    <a:lnTo>
                      <a:pt x="528" y="2087"/>
                    </a:lnTo>
                    <a:lnTo>
                      <a:pt x="573" y="2017"/>
                    </a:lnTo>
                    <a:lnTo>
                      <a:pt x="620" y="1950"/>
                    </a:lnTo>
                    <a:lnTo>
                      <a:pt x="666" y="1887"/>
                    </a:lnTo>
                    <a:lnTo>
                      <a:pt x="713" y="1825"/>
                    </a:lnTo>
                    <a:lnTo>
                      <a:pt x="759" y="1766"/>
                    </a:lnTo>
                    <a:lnTo>
                      <a:pt x="805" y="1709"/>
                    </a:lnTo>
                    <a:lnTo>
                      <a:pt x="850" y="1655"/>
                    </a:lnTo>
                    <a:lnTo>
                      <a:pt x="804" y="1600"/>
                    </a:lnTo>
                    <a:lnTo>
                      <a:pt x="759" y="1544"/>
                    </a:lnTo>
                    <a:lnTo>
                      <a:pt x="713" y="1484"/>
                    </a:lnTo>
                    <a:lnTo>
                      <a:pt x="666" y="1423"/>
                    </a:lnTo>
                    <a:lnTo>
                      <a:pt x="620" y="1359"/>
                    </a:lnTo>
                    <a:lnTo>
                      <a:pt x="573" y="1292"/>
                    </a:lnTo>
                    <a:lnTo>
                      <a:pt x="528" y="1223"/>
                    </a:lnTo>
                    <a:lnTo>
                      <a:pt x="484" y="1152"/>
                    </a:lnTo>
                    <a:lnTo>
                      <a:pt x="442" y="1078"/>
                    </a:lnTo>
                    <a:lnTo>
                      <a:pt x="401" y="1001"/>
                    </a:lnTo>
                    <a:lnTo>
                      <a:pt x="364" y="923"/>
                    </a:lnTo>
                    <a:lnTo>
                      <a:pt x="327" y="841"/>
                    </a:lnTo>
                    <a:lnTo>
                      <a:pt x="295" y="757"/>
                    </a:lnTo>
                    <a:lnTo>
                      <a:pt x="266" y="671"/>
                    </a:lnTo>
                    <a:lnTo>
                      <a:pt x="242" y="583"/>
                    </a:lnTo>
                    <a:lnTo>
                      <a:pt x="221" y="491"/>
                    </a:lnTo>
                    <a:lnTo>
                      <a:pt x="204" y="398"/>
                    </a:lnTo>
                    <a:lnTo>
                      <a:pt x="193" y="301"/>
                    </a:lnTo>
                    <a:lnTo>
                      <a:pt x="149" y="301"/>
                    </a:lnTo>
                    <a:lnTo>
                      <a:pt x="119" y="298"/>
                    </a:lnTo>
                    <a:lnTo>
                      <a:pt x="91" y="289"/>
                    </a:lnTo>
                    <a:lnTo>
                      <a:pt x="65" y="275"/>
                    </a:lnTo>
                    <a:lnTo>
                      <a:pt x="43" y="257"/>
                    </a:lnTo>
                    <a:lnTo>
                      <a:pt x="25" y="234"/>
                    </a:lnTo>
                    <a:lnTo>
                      <a:pt x="11" y="209"/>
                    </a:lnTo>
                    <a:lnTo>
                      <a:pt x="2" y="180"/>
                    </a:lnTo>
                    <a:lnTo>
                      <a:pt x="0" y="150"/>
                    </a:lnTo>
                    <a:lnTo>
                      <a:pt x="2" y="120"/>
                    </a:lnTo>
                    <a:lnTo>
                      <a:pt x="11" y="92"/>
                    </a:lnTo>
                    <a:lnTo>
                      <a:pt x="25" y="67"/>
                    </a:lnTo>
                    <a:lnTo>
                      <a:pt x="43" y="44"/>
                    </a:lnTo>
                    <a:lnTo>
                      <a:pt x="65" y="25"/>
                    </a:lnTo>
                    <a:lnTo>
                      <a:pt x="91" y="12"/>
                    </a:lnTo>
                    <a:lnTo>
                      <a:pt x="119" y="3"/>
                    </a:lnTo>
                    <a:lnTo>
                      <a:pt x="14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sp>
        <p:nvSpPr>
          <p:cNvPr id="175" name="TextBox 181">
            <a:extLst>
              <a:ext uri="{FF2B5EF4-FFF2-40B4-BE49-F238E27FC236}">
                <a16:creationId xmlns:a16="http://schemas.microsoft.com/office/drawing/2014/main" id="{E7DFF98B-E488-4575-5208-9981AEBF3C01}"/>
              </a:ext>
            </a:extLst>
          </p:cNvPr>
          <p:cNvSpPr txBox="1"/>
          <p:nvPr/>
        </p:nvSpPr>
        <p:spPr>
          <a:xfrm>
            <a:off x="9543755" y="3849884"/>
            <a:ext cx="1684683" cy="646331"/>
          </a:xfrm>
          <a:prstGeom prst="rect">
            <a:avLst/>
          </a:prstGeom>
          <a:noFill/>
          <a:effectLst>
            <a:innerShdw blurRad="63500" dist="50800" dir="2700000">
              <a:prstClr val="black">
                <a:alpha val="50000"/>
              </a:prstClr>
            </a:innerShdw>
          </a:effectLst>
        </p:spPr>
        <p:txBody>
          <a:bodyPr wrap="square" rtlCol="0">
            <a:spAutoFit/>
          </a:bodyPr>
          <a:lstStyle/>
          <a:p>
            <a:pPr algn="ctr"/>
            <a:r>
              <a:rPr lang="en-GB" sz="1200" kern="0">
                <a:latin typeface="Arial" panose="020B0604020202020204" pitchFamily="34" charset="0"/>
                <a:cs typeface="Arial" panose="020B0604020202020204" pitchFamily="34" charset="0"/>
              </a:rPr>
              <a:t>Ensure  communication is positive</a:t>
            </a:r>
            <a:r>
              <a:rPr lang="en-US" sz="1200" kern="0">
                <a:latin typeface="Arial" panose="020B0604020202020204" pitchFamily="34" charset="0"/>
                <a:cs typeface="Arial" panose="020B0604020202020204" pitchFamily="34" charset="0"/>
              </a:rPr>
              <a:t>. </a:t>
            </a:r>
            <a:endParaRPr lang="en-US" sz="1200">
              <a:latin typeface="Arial" panose="020B0604020202020204" pitchFamily="34" charset="0"/>
              <a:cs typeface="Arial" panose="020B0604020202020204" pitchFamily="34" charset="0"/>
            </a:endParaRPr>
          </a:p>
        </p:txBody>
      </p:sp>
      <p:sp>
        <p:nvSpPr>
          <p:cNvPr id="176" name="TextBox 182">
            <a:extLst>
              <a:ext uri="{FF2B5EF4-FFF2-40B4-BE49-F238E27FC236}">
                <a16:creationId xmlns:a16="http://schemas.microsoft.com/office/drawing/2014/main" id="{FE91C186-BE4F-BEA2-B4E3-CEE624D0443B}"/>
              </a:ext>
            </a:extLst>
          </p:cNvPr>
          <p:cNvSpPr txBox="1"/>
          <p:nvPr/>
        </p:nvSpPr>
        <p:spPr>
          <a:xfrm>
            <a:off x="6257297" y="6243936"/>
            <a:ext cx="1256177" cy="461665"/>
          </a:xfrm>
          <a:prstGeom prst="rect">
            <a:avLst/>
          </a:prstGeom>
          <a:noFill/>
          <a:effectLst>
            <a:innerShdw blurRad="63500" dist="50800" dir="2700000">
              <a:prstClr val="black">
                <a:alpha val="50000"/>
              </a:prstClr>
            </a:innerShdw>
          </a:effectLst>
        </p:spPr>
        <p:txBody>
          <a:bodyPr wrap="square" rtlCol="0">
            <a:spAutoFit/>
          </a:bodyPr>
          <a:lstStyle/>
          <a:p>
            <a:pPr algn="ctr"/>
            <a:r>
              <a:rPr lang="en-US" sz="1200">
                <a:latin typeface="Arial" panose="020B0604020202020204" pitchFamily="34" charset="0"/>
                <a:cs typeface="Arial" panose="020B0604020202020204" pitchFamily="34" charset="0"/>
              </a:rPr>
              <a:t>Communicate with a purpose </a:t>
            </a:r>
          </a:p>
        </p:txBody>
      </p:sp>
      <p:sp>
        <p:nvSpPr>
          <p:cNvPr id="178" name="Oval 177">
            <a:extLst>
              <a:ext uri="{FF2B5EF4-FFF2-40B4-BE49-F238E27FC236}">
                <a16:creationId xmlns:a16="http://schemas.microsoft.com/office/drawing/2014/main" id="{919D2926-5C87-C2D2-5C79-5A4248549E6A}"/>
              </a:ext>
            </a:extLst>
          </p:cNvPr>
          <p:cNvSpPr/>
          <p:nvPr/>
        </p:nvSpPr>
        <p:spPr>
          <a:xfrm>
            <a:off x="4899061" y="2350184"/>
            <a:ext cx="2321417" cy="23001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ctr"/>
            <a:r>
              <a:rPr lang="en-GB" sz="16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Solutions for effective communication in our case study.</a:t>
            </a:r>
          </a:p>
          <a:p>
            <a:pPr algn="ctr"/>
            <a:endParaRPr lang="en-GB" sz="1600">
              <a:ln w="0"/>
              <a:solidFill>
                <a:schemeClr val="tx1"/>
              </a:solidFill>
              <a:effectLst>
                <a:outerShdw blurRad="38100" dist="19050" dir="2700000" algn="tl" rotWithShape="0">
                  <a:schemeClr val="dk1">
                    <a:alpha val="40000"/>
                  </a:schemeClr>
                </a:outerShdw>
              </a:effectLst>
            </a:endParaRPr>
          </a:p>
        </p:txBody>
      </p:sp>
      <p:pic>
        <p:nvPicPr>
          <p:cNvPr id="180" name="Grafic 179" descr="Lightbulb with solid fill">
            <a:extLst>
              <a:ext uri="{FF2B5EF4-FFF2-40B4-BE49-F238E27FC236}">
                <a16:creationId xmlns:a16="http://schemas.microsoft.com/office/drawing/2014/main" id="{24E71E58-38F0-FEEB-3125-EB7C52CF966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792483" y="30916"/>
            <a:ext cx="806752" cy="806752"/>
          </a:xfrm>
          <a:prstGeom prst="rect">
            <a:avLst/>
          </a:prstGeom>
        </p:spPr>
      </p:pic>
      <p:pic>
        <p:nvPicPr>
          <p:cNvPr id="181" name="Grafic 180" descr="Lightbulb with solid fill">
            <a:extLst>
              <a:ext uri="{FF2B5EF4-FFF2-40B4-BE49-F238E27FC236}">
                <a16:creationId xmlns:a16="http://schemas.microsoft.com/office/drawing/2014/main" id="{98291B96-CA4C-FB44-4693-2ADE440340E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200747" y="1613371"/>
            <a:ext cx="693492" cy="562183"/>
          </a:xfrm>
          <a:prstGeom prst="rect">
            <a:avLst/>
          </a:prstGeom>
        </p:spPr>
      </p:pic>
    </p:spTree>
    <p:extLst>
      <p:ext uri="{BB962C8B-B14F-4D97-AF65-F5344CB8AC3E}">
        <p14:creationId xmlns:p14="http://schemas.microsoft.com/office/powerpoint/2010/main" val="997514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AFB6218F-3126-937A-5BDC-EFD66FA3C2E9}"/>
              </a:ext>
            </a:extLst>
          </p:cNvPr>
          <p:cNvSpPr>
            <a:spLocks noGrp="1"/>
          </p:cNvSpPr>
          <p:nvPr>
            <p:ph type="title"/>
          </p:nvPr>
        </p:nvSpPr>
        <p:spPr>
          <a:xfrm>
            <a:off x="841248" y="548640"/>
            <a:ext cx="3600860" cy="5431536"/>
          </a:xfrm>
        </p:spPr>
        <p:txBody>
          <a:bodyPr>
            <a:normAutofit/>
          </a:bodyPr>
          <a:lstStyle/>
          <a:p>
            <a:r>
              <a:rPr lang="en-GB" sz="4200"/>
              <a:t>Channels of communication</a:t>
            </a:r>
          </a:p>
        </p:txBody>
      </p:sp>
      <p:sp>
        <p:nvSpPr>
          <p:cNvPr id="4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BE10A9-F703-9FF6-92AF-35E264688A3D}"/>
              </a:ext>
            </a:extLst>
          </p:cNvPr>
          <p:cNvSpPr>
            <a:spLocks noGrp="1"/>
          </p:cNvSpPr>
          <p:nvPr>
            <p:ph idx="1"/>
          </p:nvPr>
        </p:nvSpPr>
        <p:spPr>
          <a:xfrm>
            <a:off x="5126418" y="552091"/>
            <a:ext cx="6224335" cy="5431536"/>
          </a:xfrm>
        </p:spPr>
        <p:txBody>
          <a:bodyPr vert="horz" lIns="91440" tIns="45720" rIns="91440" bIns="45720" rtlCol="0" anchor="ctr">
            <a:normAutofit/>
          </a:bodyPr>
          <a:lstStyle/>
          <a:p>
            <a:pPr>
              <a:buFont typeface="Wingdings" panose="05000000000000000000" pitchFamily="2" charset="2"/>
              <a:buChar char="§"/>
            </a:pPr>
            <a:r>
              <a:rPr lang="en-US" sz="2200">
                <a:latin typeface="Arial" panose="020B0604020202020204" pitchFamily="34" charset="0"/>
                <a:cs typeface="Arial" panose="020B0604020202020204" pitchFamily="34" charset="0"/>
              </a:rPr>
              <a:t>Cambridge Dictionary defines a channel of communication as a method or system of communicating with others. (</a:t>
            </a:r>
            <a:r>
              <a:rPr lang="en-US" sz="2200" b="1">
                <a:latin typeface="Arial" panose="020B0604020202020204" pitchFamily="34" charset="0"/>
                <a:cs typeface="Arial" panose="020B0604020202020204" pitchFamily="34" charset="0"/>
              </a:rPr>
              <a:t>Cambridge Dictionary)</a:t>
            </a:r>
          </a:p>
          <a:p>
            <a:pPr>
              <a:buFont typeface="Wingdings" panose="05000000000000000000" pitchFamily="2" charset="2"/>
              <a:buChar char="§"/>
            </a:pPr>
            <a:endParaRPr lang="en-US" sz="2200">
              <a:latin typeface="Arial" panose="020B0604020202020204" pitchFamily="34" charset="0"/>
              <a:cs typeface="Arial" panose="020B0604020202020204" pitchFamily="34" charset="0"/>
            </a:endParaRPr>
          </a:p>
          <a:p>
            <a:pPr>
              <a:buFont typeface="Wingdings" panose="05000000000000000000" pitchFamily="2" charset="2"/>
              <a:buChar char="§"/>
            </a:pPr>
            <a:r>
              <a:rPr lang="en-US" sz="2200">
                <a:latin typeface="Arial" panose="020B0604020202020204" pitchFamily="34" charset="0"/>
                <a:cs typeface="Arial" panose="020B0604020202020204" pitchFamily="34" charset="0"/>
              </a:rPr>
              <a:t>In their work, `Professional Communications`, J.R. Dingwall et al., describe a channel of communication as a strategy or explicit instrument we use for communication.</a:t>
            </a:r>
            <a:endParaRPr lang="en-US" sz="2200" b="1">
              <a:latin typeface="Arial" panose="020B0604020202020204" pitchFamily="34" charset="0"/>
              <a:cs typeface="Arial" panose="020B0604020202020204" pitchFamily="34" charset="0"/>
            </a:endParaRPr>
          </a:p>
          <a:p>
            <a:pPr>
              <a:buFont typeface="Wingdings" panose="05000000000000000000" pitchFamily="2" charset="2"/>
              <a:buChar char="§"/>
            </a:pPr>
            <a:endParaRPr lang="en-US" sz="2200"/>
          </a:p>
          <a:p>
            <a:pPr marL="114300" indent="-342900">
              <a:buFont typeface="Wingdings" panose="05000000000000000000" pitchFamily="2" charset="2"/>
              <a:buChar char="§"/>
            </a:pPr>
            <a:endParaRPr lang="en-US" sz="2200"/>
          </a:p>
        </p:txBody>
      </p:sp>
    </p:spTree>
    <p:extLst>
      <p:ext uri="{BB962C8B-B14F-4D97-AF65-F5344CB8AC3E}">
        <p14:creationId xmlns:p14="http://schemas.microsoft.com/office/powerpoint/2010/main" val="3781956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55B14802-43D7-F61D-E837-E9B497F5D979}"/>
              </a:ext>
            </a:extLst>
          </p:cNvPr>
          <p:cNvSpPr>
            <a:spLocks noGrp="1"/>
          </p:cNvSpPr>
          <p:nvPr>
            <p:ph type="title"/>
          </p:nvPr>
        </p:nvSpPr>
        <p:spPr>
          <a:xfrm>
            <a:off x="285135" y="1674683"/>
            <a:ext cx="3881418" cy="2275428"/>
          </a:xfrm>
        </p:spPr>
        <p:txBody>
          <a:bodyPr>
            <a:normAutofit/>
          </a:bodyPr>
          <a:lstStyle/>
          <a:p>
            <a:pPr algn="ctr"/>
            <a:r>
              <a:rPr lang="en-US" sz="2800">
                <a:latin typeface="Arial" panose="020B0604020202020204" pitchFamily="34" charset="0"/>
                <a:cs typeface="Arial" panose="020B0604020202020204" pitchFamily="34" charset="0"/>
              </a:rPr>
              <a:t>Communication channels can be categorized into four principal channels</a:t>
            </a:r>
            <a:endParaRPr lang="ro-RO" sz="280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aphicFrame>
        <p:nvGraphicFramePr>
          <p:cNvPr id="4" name="Diagram 4">
            <a:extLst>
              <a:ext uri="{FF2B5EF4-FFF2-40B4-BE49-F238E27FC236}">
                <a16:creationId xmlns:a16="http://schemas.microsoft.com/office/drawing/2014/main" id="{1BAFCA91-001D-6F4C-C5EA-52D716595C3B}"/>
              </a:ext>
            </a:extLst>
          </p:cNvPr>
          <p:cNvGraphicFramePr>
            <a:graphicFrameLocks noGrp="1"/>
          </p:cNvGraphicFramePr>
          <p:nvPr>
            <p:ph idx="1"/>
            <p:extLst>
              <p:ext uri="{D42A27DB-BD31-4B8C-83A1-F6EECF244321}">
                <p14:modId xmlns:p14="http://schemas.microsoft.com/office/powerpoint/2010/main" val="3729103678"/>
              </p:ext>
            </p:extLst>
          </p:nvPr>
        </p:nvGraphicFramePr>
        <p:xfrm>
          <a:off x="4446588" y="592138"/>
          <a:ext cx="6907212" cy="55848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asetăText 4">
            <a:extLst>
              <a:ext uri="{FF2B5EF4-FFF2-40B4-BE49-F238E27FC236}">
                <a16:creationId xmlns:a16="http://schemas.microsoft.com/office/drawing/2014/main" id="{FA04C153-742C-7139-374F-BDACC0F78F8B}"/>
              </a:ext>
            </a:extLst>
          </p:cNvPr>
          <p:cNvSpPr txBox="1"/>
          <p:nvPr/>
        </p:nvSpPr>
        <p:spPr>
          <a:xfrm>
            <a:off x="7885471" y="6176963"/>
            <a:ext cx="3854245" cy="430887"/>
          </a:xfrm>
          <a:prstGeom prst="rect">
            <a:avLst/>
          </a:prstGeom>
          <a:noFill/>
        </p:spPr>
        <p:txBody>
          <a:bodyPr wrap="square" rtlCol="0">
            <a:spAutoFit/>
          </a:bodyPr>
          <a:lstStyle/>
          <a:p>
            <a:r>
              <a:rPr lang="en-GB" sz="1100">
                <a:latin typeface="Arial" panose="020B0604020202020204" pitchFamily="34" charset="0"/>
                <a:ea typeface="+mn-lt"/>
                <a:cs typeface="Arial" panose="020B0604020202020204" pitchFamily="34" charset="0"/>
              </a:rPr>
              <a:t>J.R. Dingwall et al., Professional Communications.</a:t>
            </a:r>
            <a:endParaRPr lang="en-GB" sz="1100">
              <a:latin typeface="Arial" panose="020B0604020202020204" pitchFamily="34" charset="0"/>
              <a:cs typeface="Arial" panose="020B0604020202020204" pitchFamily="34" charset="0"/>
            </a:endParaRPr>
          </a:p>
          <a:p>
            <a:endParaRPr lang="en-GB" sz="1100"/>
          </a:p>
        </p:txBody>
      </p:sp>
    </p:spTree>
    <p:extLst>
      <p:ext uri="{BB962C8B-B14F-4D97-AF65-F5344CB8AC3E}">
        <p14:creationId xmlns:p14="http://schemas.microsoft.com/office/powerpoint/2010/main" val="3169241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9CA62-7062-246A-0FD0-F9B76BB14CC0}"/>
              </a:ext>
            </a:extLst>
          </p:cNvPr>
          <p:cNvSpPr>
            <a:spLocks noGrp="1"/>
          </p:cNvSpPr>
          <p:nvPr>
            <p:ph type="title"/>
          </p:nvPr>
        </p:nvSpPr>
        <p:spPr>
          <a:xfrm>
            <a:off x="393290" y="370956"/>
            <a:ext cx="11110451" cy="821418"/>
          </a:xfrm>
        </p:spPr>
        <p:txBody>
          <a:bodyPr>
            <a:normAutofit/>
          </a:bodyPr>
          <a:lstStyle/>
          <a:p>
            <a:r>
              <a:rPr lang="en-GB" sz="1800" b="1">
                <a:latin typeface="Arial" panose="020B0604020202020204" pitchFamily="34" charset="0"/>
                <a:cs typeface="Arial" panose="020B0604020202020204" pitchFamily="34" charset="0"/>
              </a:rPr>
              <a:t>TWO TYPES OF CHANNELS OF COMMUNICATION</a:t>
            </a:r>
          </a:p>
        </p:txBody>
      </p:sp>
      <p:graphicFrame>
        <p:nvGraphicFramePr>
          <p:cNvPr id="8" name="Nomogramă 7">
            <a:extLst>
              <a:ext uri="{FF2B5EF4-FFF2-40B4-BE49-F238E27FC236}">
                <a16:creationId xmlns:a16="http://schemas.microsoft.com/office/drawing/2014/main" id="{563B7769-23E3-8E44-37BA-8EC9D526E188}"/>
              </a:ext>
            </a:extLst>
          </p:cNvPr>
          <p:cNvGraphicFramePr/>
          <p:nvPr>
            <p:extLst>
              <p:ext uri="{D42A27DB-BD31-4B8C-83A1-F6EECF244321}">
                <p14:modId xmlns:p14="http://schemas.microsoft.com/office/powerpoint/2010/main" val="895857488"/>
              </p:ext>
            </p:extLst>
          </p:nvPr>
        </p:nvGraphicFramePr>
        <p:xfrm>
          <a:off x="-491614" y="1373119"/>
          <a:ext cx="6233655" cy="4614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Substituent conținut 6">
            <a:extLst>
              <a:ext uri="{FF2B5EF4-FFF2-40B4-BE49-F238E27FC236}">
                <a16:creationId xmlns:a16="http://schemas.microsoft.com/office/drawing/2014/main" id="{8CB1BF6F-D7F9-8533-03AB-A5006EBBA2EF}"/>
              </a:ext>
            </a:extLst>
          </p:cNvPr>
          <p:cNvGraphicFramePr>
            <a:graphicFrameLocks noGrp="1"/>
          </p:cNvGraphicFramePr>
          <p:nvPr>
            <p:ph sz="half" idx="2"/>
            <p:extLst>
              <p:ext uri="{D42A27DB-BD31-4B8C-83A1-F6EECF244321}">
                <p14:modId xmlns:p14="http://schemas.microsoft.com/office/powerpoint/2010/main" val="3315503225"/>
              </p:ext>
            </p:extLst>
          </p:nvPr>
        </p:nvGraphicFramePr>
        <p:xfrm>
          <a:off x="6449960" y="1591733"/>
          <a:ext cx="5053781" cy="448460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 name="CasetăText 10">
            <a:extLst>
              <a:ext uri="{FF2B5EF4-FFF2-40B4-BE49-F238E27FC236}">
                <a16:creationId xmlns:a16="http://schemas.microsoft.com/office/drawing/2014/main" id="{7F7FC1DE-2C50-D3C7-AB88-B1A712839F23}"/>
              </a:ext>
            </a:extLst>
          </p:cNvPr>
          <p:cNvSpPr txBox="1"/>
          <p:nvPr/>
        </p:nvSpPr>
        <p:spPr>
          <a:xfrm>
            <a:off x="3208126" y="1412448"/>
            <a:ext cx="4876800" cy="646331"/>
          </a:xfrm>
          <a:prstGeom prst="rect">
            <a:avLst/>
          </a:prstGeom>
          <a:noFill/>
        </p:spPr>
        <p:txBody>
          <a:bodyPr wrap="square" rtlCol="0">
            <a:spAutoFit/>
          </a:bodyPr>
          <a:lstStyle/>
          <a:p>
            <a:pPr algn="ctr"/>
            <a:r>
              <a:rPr lang="en-GB" b="1">
                <a:solidFill>
                  <a:schemeClr val="tx1"/>
                </a:solidFill>
                <a:latin typeface="Arial" panose="020B0604020202020204" pitchFamily="34" charset="0"/>
                <a:cs typeface="Arial" panose="020B0604020202020204" pitchFamily="34" charset="0"/>
              </a:rPr>
              <a:t>Internal communications</a:t>
            </a:r>
          </a:p>
          <a:p>
            <a:pPr algn="ctr"/>
            <a:endParaRPr lang="en-GB" b="1">
              <a:latin typeface="Arial" panose="020B0604020202020204" pitchFamily="34" charset="0"/>
              <a:cs typeface="Arial" panose="020B0604020202020204" pitchFamily="34" charset="0"/>
            </a:endParaRPr>
          </a:p>
        </p:txBody>
      </p:sp>
      <p:sp>
        <p:nvSpPr>
          <p:cNvPr id="12" name="CasetăText 11">
            <a:extLst>
              <a:ext uri="{FF2B5EF4-FFF2-40B4-BE49-F238E27FC236}">
                <a16:creationId xmlns:a16="http://schemas.microsoft.com/office/drawing/2014/main" id="{7D953C6D-2A80-492B-4EA9-8A9C7CCC47E5}"/>
              </a:ext>
            </a:extLst>
          </p:cNvPr>
          <p:cNvSpPr txBox="1"/>
          <p:nvPr/>
        </p:nvSpPr>
        <p:spPr>
          <a:xfrm>
            <a:off x="10058398" y="6511259"/>
            <a:ext cx="3091542" cy="400110"/>
          </a:xfrm>
          <a:prstGeom prst="rect">
            <a:avLst/>
          </a:prstGeom>
          <a:noFill/>
        </p:spPr>
        <p:txBody>
          <a:bodyPr wrap="square" rtlCol="0">
            <a:spAutoFit/>
          </a:bodyPr>
          <a:lstStyle/>
          <a:p>
            <a:r>
              <a:rPr lang="en-US" altLang="en-US" sz="1000">
                <a:latin typeface="Arial" panose="020B0604020202020204" pitchFamily="34" charset="0"/>
                <a:cs typeface="Arial" panose="020B0604020202020204" pitchFamily="34" charset="0"/>
              </a:rPr>
              <a:t>Source: </a:t>
            </a:r>
            <a:r>
              <a:rPr lang="en-GB" sz="1000" b="0" i="0">
                <a:solidFill>
                  <a:srgbClr val="000000"/>
                </a:solidFill>
                <a:effectLst/>
                <a:latin typeface="Times New Roman" panose="02020603050405020304" pitchFamily="18" charset="0"/>
              </a:rPr>
              <a:t>(Allen &amp; </a:t>
            </a:r>
            <a:r>
              <a:rPr lang="en-GB" sz="1000" b="0" i="0" err="1">
                <a:solidFill>
                  <a:srgbClr val="000000"/>
                </a:solidFill>
                <a:effectLst/>
                <a:latin typeface="Times New Roman" panose="02020603050405020304" pitchFamily="18" charset="0"/>
              </a:rPr>
              <a:t>Griffeth</a:t>
            </a:r>
            <a:r>
              <a:rPr lang="en-GB" sz="1000" b="0" i="0">
                <a:solidFill>
                  <a:srgbClr val="000000"/>
                </a:solidFill>
                <a:effectLst/>
                <a:latin typeface="Times New Roman" panose="02020603050405020304" pitchFamily="18" charset="0"/>
              </a:rPr>
              <a:t>, 1997)</a:t>
            </a:r>
            <a:endParaRPr lang="en-US" altLang="en-US" sz="1000">
              <a:latin typeface="Arial" panose="020B0604020202020204" pitchFamily="34" charset="0"/>
            </a:endParaRPr>
          </a:p>
          <a:p>
            <a:endParaRPr lang="en-GB" sz="1000"/>
          </a:p>
        </p:txBody>
      </p:sp>
    </p:spTree>
    <p:extLst>
      <p:ext uri="{BB962C8B-B14F-4D97-AF65-F5344CB8AC3E}">
        <p14:creationId xmlns:p14="http://schemas.microsoft.com/office/powerpoint/2010/main" val="821662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4" name="Nomogramă 3">
            <a:extLst>
              <a:ext uri="{FF2B5EF4-FFF2-40B4-BE49-F238E27FC236}">
                <a16:creationId xmlns:a16="http://schemas.microsoft.com/office/drawing/2014/main" id="{F21742A8-4F7F-36DA-8C03-0D463DC42787}"/>
              </a:ext>
            </a:extLst>
          </p:cNvPr>
          <p:cNvGraphicFramePr/>
          <p:nvPr>
            <p:extLst>
              <p:ext uri="{D42A27DB-BD31-4B8C-83A1-F6EECF244321}">
                <p14:modId xmlns:p14="http://schemas.microsoft.com/office/powerpoint/2010/main" val="1901950330"/>
              </p:ext>
            </p:extLst>
          </p:nvPr>
        </p:nvGraphicFramePr>
        <p:xfrm>
          <a:off x="498168" y="858077"/>
          <a:ext cx="5597832" cy="4710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Nomogramă 4">
            <a:extLst>
              <a:ext uri="{FF2B5EF4-FFF2-40B4-BE49-F238E27FC236}">
                <a16:creationId xmlns:a16="http://schemas.microsoft.com/office/drawing/2014/main" id="{9814B479-9AF1-2C4F-950E-982630AB8537}"/>
              </a:ext>
            </a:extLst>
          </p:cNvPr>
          <p:cNvGraphicFramePr/>
          <p:nvPr>
            <p:extLst>
              <p:ext uri="{D42A27DB-BD31-4B8C-83A1-F6EECF244321}">
                <p14:modId xmlns:p14="http://schemas.microsoft.com/office/powerpoint/2010/main" val="2444162979"/>
              </p:ext>
            </p:extLst>
          </p:nvPr>
        </p:nvGraphicFramePr>
        <p:xfrm>
          <a:off x="6096000" y="858077"/>
          <a:ext cx="5597832" cy="484912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CasetăText 5">
            <a:extLst>
              <a:ext uri="{FF2B5EF4-FFF2-40B4-BE49-F238E27FC236}">
                <a16:creationId xmlns:a16="http://schemas.microsoft.com/office/drawing/2014/main" id="{C42D44A8-3DFA-12B5-E7F3-8AE81A84829E}"/>
              </a:ext>
            </a:extLst>
          </p:cNvPr>
          <p:cNvSpPr txBox="1"/>
          <p:nvPr/>
        </p:nvSpPr>
        <p:spPr>
          <a:xfrm>
            <a:off x="3092597" y="194421"/>
            <a:ext cx="5597832" cy="369332"/>
          </a:xfrm>
          <a:prstGeom prst="rect">
            <a:avLst/>
          </a:prstGeom>
          <a:noFill/>
        </p:spPr>
        <p:txBody>
          <a:bodyPr wrap="square" rtlCol="0">
            <a:spAutoFit/>
          </a:bodyPr>
          <a:lstStyle/>
          <a:p>
            <a:pPr algn="ctr"/>
            <a:r>
              <a:rPr lang="en-GB" b="1">
                <a:latin typeface="Arial" panose="020B0604020202020204" pitchFamily="34" charset="0"/>
                <a:cs typeface="Arial" panose="020B0604020202020204" pitchFamily="34" charset="0"/>
              </a:rPr>
              <a:t>External communication</a:t>
            </a:r>
          </a:p>
        </p:txBody>
      </p:sp>
      <p:sp>
        <p:nvSpPr>
          <p:cNvPr id="7" name="CasetăText 6">
            <a:extLst>
              <a:ext uri="{FF2B5EF4-FFF2-40B4-BE49-F238E27FC236}">
                <a16:creationId xmlns:a16="http://schemas.microsoft.com/office/drawing/2014/main" id="{17141B9F-0393-4649-6E0B-A3C2DF8D318B}"/>
              </a:ext>
            </a:extLst>
          </p:cNvPr>
          <p:cNvSpPr txBox="1"/>
          <p:nvPr/>
        </p:nvSpPr>
        <p:spPr>
          <a:xfrm>
            <a:off x="10208341" y="6304002"/>
            <a:ext cx="2144252" cy="553998"/>
          </a:xfrm>
          <a:prstGeom prst="rect">
            <a:avLst/>
          </a:prstGeom>
          <a:noFill/>
        </p:spPr>
        <p:txBody>
          <a:bodyPr wrap="square" rtlCol="0">
            <a:spAutoFit/>
          </a:bodyPr>
          <a:lstStyle/>
          <a:p>
            <a:r>
              <a:rPr lang="en-US" altLang="en-US" sz="1000">
                <a:latin typeface="Arial" panose="020B0604020202020204" pitchFamily="34" charset="0"/>
                <a:cs typeface="Arial" panose="020B0604020202020204" pitchFamily="34" charset="0"/>
              </a:rPr>
              <a:t>Source: </a:t>
            </a:r>
            <a:r>
              <a:rPr lang="en-GB" sz="1000" b="0" i="0">
                <a:solidFill>
                  <a:srgbClr val="000000"/>
                </a:solidFill>
                <a:effectLst/>
                <a:latin typeface="Times New Roman" panose="02020603050405020304" pitchFamily="18" charset="0"/>
              </a:rPr>
              <a:t>(Allen &amp; </a:t>
            </a:r>
            <a:r>
              <a:rPr lang="en-GB" sz="1000" b="0" i="0" err="1">
                <a:solidFill>
                  <a:srgbClr val="000000"/>
                </a:solidFill>
                <a:effectLst/>
                <a:latin typeface="Times New Roman" panose="02020603050405020304" pitchFamily="18" charset="0"/>
              </a:rPr>
              <a:t>Griffeth</a:t>
            </a:r>
            <a:r>
              <a:rPr lang="en-GB" sz="1000" b="0" i="0">
                <a:solidFill>
                  <a:srgbClr val="000000"/>
                </a:solidFill>
                <a:effectLst/>
                <a:latin typeface="Times New Roman" panose="02020603050405020304" pitchFamily="18" charset="0"/>
              </a:rPr>
              <a:t>, 1997)</a:t>
            </a:r>
            <a:endParaRPr lang="en-US" altLang="en-US" sz="1000">
              <a:latin typeface="Arial" panose="020B0604020202020204" pitchFamily="34" charset="0"/>
              <a:cs typeface="Arial" panose="020B0604020202020204" pitchFamily="34" charset="0"/>
            </a:endParaRPr>
          </a:p>
          <a:p>
            <a:endParaRPr lang="en-GB" sz="1000">
              <a:latin typeface="Arial" panose="020B0604020202020204" pitchFamily="34" charset="0"/>
              <a:cs typeface="Arial" panose="020B0604020202020204" pitchFamily="34" charset="0"/>
            </a:endParaRPr>
          </a:p>
          <a:p>
            <a:endParaRPr lang="en-GB" sz="1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95122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u 3">
            <a:extLst>
              <a:ext uri="{FF2B5EF4-FFF2-40B4-BE49-F238E27FC236}">
                <a16:creationId xmlns:a16="http://schemas.microsoft.com/office/drawing/2014/main" id="{C84C1A74-C76E-ED0A-C3C1-09C3504F4B70}"/>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Theory of Channel Richness</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asetăText 4">
            <a:extLst>
              <a:ext uri="{FF2B5EF4-FFF2-40B4-BE49-F238E27FC236}">
                <a16:creationId xmlns:a16="http://schemas.microsoft.com/office/drawing/2014/main" id="{7D1EB7D7-8A44-CA62-9FDF-E808AE22791A}"/>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200">
                <a:latin typeface="Arial" panose="020B0604020202020204" pitchFamily="34" charset="0"/>
                <a:cs typeface="Arial" panose="020B0604020202020204" pitchFamily="34" charset="0"/>
              </a:rPr>
              <a:t>The richness of a communication channel is determined by how much information can be transmitted over it. (</a:t>
            </a:r>
            <a:r>
              <a:rPr lang="en-US" sz="2200" b="0" i="0">
                <a:effectLst/>
                <a:latin typeface="Arial" panose="020B0604020202020204" pitchFamily="34" charset="0"/>
                <a:cs typeface="Arial" panose="020B0604020202020204" pitchFamily="34" charset="0"/>
              </a:rPr>
              <a:t>Daft and Lengel, 1988)</a:t>
            </a:r>
            <a:endParaRPr lang="en-US"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0347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Rectangle 6">
            <a:extLst>
              <a:ext uri="{FF2B5EF4-FFF2-40B4-BE49-F238E27FC236}">
                <a16:creationId xmlns:a16="http://schemas.microsoft.com/office/drawing/2014/main" id="{EC650358-E6C3-E212-2DB9-FE4C10EDBB10}"/>
              </a:ext>
            </a:extLst>
          </p:cNvPr>
          <p:cNvSpPr/>
          <p:nvPr/>
        </p:nvSpPr>
        <p:spPr>
          <a:xfrm flipH="1" flipV="1">
            <a:off x="1776025" y="1817425"/>
            <a:ext cx="8285378" cy="1675219"/>
          </a:xfrm>
          <a:custGeom>
            <a:avLst/>
            <a:gdLst>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3505200 h 3505200"/>
              <a:gd name="connsiteX4" fmla="*/ 0 w 6324600"/>
              <a:gd name="connsiteY4" fmla="*/ 0 h 3505200"/>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0 h 3505200"/>
              <a:gd name="connsiteX0" fmla="*/ 6324600 w 6416040"/>
              <a:gd name="connsiteY0" fmla="*/ 3505200 h 3596640"/>
              <a:gd name="connsiteX1" fmla="*/ 0 w 6416040"/>
              <a:gd name="connsiteY1" fmla="*/ 0 h 3596640"/>
              <a:gd name="connsiteX2" fmla="*/ 6324600 w 6416040"/>
              <a:gd name="connsiteY2" fmla="*/ 0 h 3596640"/>
              <a:gd name="connsiteX3" fmla="*/ 6416040 w 6416040"/>
              <a:gd name="connsiteY3" fmla="*/ 3596640 h 3596640"/>
              <a:gd name="connsiteX0" fmla="*/ 2327787 w 6416040"/>
              <a:gd name="connsiteY0" fmla="*/ 1941871 h 3596640"/>
              <a:gd name="connsiteX1" fmla="*/ 0 w 6416040"/>
              <a:gd name="connsiteY1" fmla="*/ 0 h 3596640"/>
              <a:gd name="connsiteX2" fmla="*/ 6324600 w 6416040"/>
              <a:gd name="connsiteY2" fmla="*/ 0 h 3596640"/>
              <a:gd name="connsiteX3" fmla="*/ 6416040 w 6416040"/>
              <a:gd name="connsiteY3" fmla="*/ 3596640 h 3596640"/>
              <a:gd name="connsiteX0" fmla="*/ 0 w 6416040"/>
              <a:gd name="connsiteY0" fmla="*/ 0 h 3596640"/>
              <a:gd name="connsiteX1" fmla="*/ 6324600 w 6416040"/>
              <a:gd name="connsiteY1" fmla="*/ 0 h 3596640"/>
              <a:gd name="connsiteX2" fmla="*/ 6416040 w 6416040"/>
              <a:gd name="connsiteY2" fmla="*/ 3596640 h 3596640"/>
              <a:gd name="connsiteX0" fmla="*/ 0 w 6416040"/>
              <a:gd name="connsiteY0" fmla="*/ 0 h 3596640"/>
              <a:gd name="connsiteX1" fmla="*/ 6324600 w 6416040"/>
              <a:gd name="connsiteY1" fmla="*/ 0 h 3596640"/>
              <a:gd name="connsiteX2" fmla="*/ 6416040 w 6416040"/>
              <a:gd name="connsiteY2" fmla="*/ 3596640 h 3596640"/>
              <a:gd name="connsiteX3" fmla="*/ 0 w 6416040"/>
              <a:gd name="connsiteY3" fmla="*/ 0 h 3596640"/>
              <a:gd name="connsiteX0" fmla="*/ 6416040 w 6507480"/>
              <a:gd name="connsiteY0" fmla="*/ 3596640 h 3688080"/>
              <a:gd name="connsiteX1" fmla="*/ 0 w 6507480"/>
              <a:gd name="connsiteY1" fmla="*/ 0 h 3688080"/>
              <a:gd name="connsiteX2" fmla="*/ 6324600 w 6507480"/>
              <a:gd name="connsiteY2" fmla="*/ 0 h 3688080"/>
              <a:gd name="connsiteX3" fmla="*/ 6507480 w 6507480"/>
              <a:gd name="connsiteY3" fmla="*/ 3688080 h 3688080"/>
              <a:gd name="connsiteX0" fmla="*/ 1563821 w 6507480"/>
              <a:gd name="connsiteY0" fmla="*/ 3050950 h 3688080"/>
              <a:gd name="connsiteX1" fmla="*/ 0 w 6507480"/>
              <a:gd name="connsiteY1" fmla="*/ 0 h 3688080"/>
              <a:gd name="connsiteX2" fmla="*/ 6324600 w 6507480"/>
              <a:gd name="connsiteY2" fmla="*/ 0 h 3688080"/>
              <a:gd name="connsiteX3" fmla="*/ 6507480 w 6507480"/>
              <a:gd name="connsiteY3" fmla="*/ 3688080 h 3688080"/>
              <a:gd name="connsiteX0" fmla="*/ 0 w 6507480"/>
              <a:gd name="connsiteY0" fmla="*/ 0 h 3688080"/>
              <a:gd name="connsiteX1" fmla="*/ 6324600 w 6507480"/>
              <a:gd name="connsiteY1" fmla="*/ 0 h 3688080"/>
              <a:gd name="connsiteX2" fmla="*/ 6507480 w 6507480"/>
              <a:gd name="connsiteY2" fmla="*/ 3688080 h 3688080"/>
              <a:gd name="connsiteX0" fmla="*/ 0 w 6324600"/>
              <a:gd name="connsiteY0" fmla="*/ 0 h 2168996"/>
              <a:gd name="connsiteX1" fmla="*/ 6324600 w 6324600"/>
              <a:gd name="connsiteY1" fmla="*/ 0 h 2168996"/>
              <a:gd name="connsiteX2" fmla="*/ 6242009 w 6324600"/>
              <a:gd name="connsiteY2" fmla="*/ 2168996 h 2168996"/>
              <a:gd name="connsiteX0" fmla="*/ 0 w 6522228"/>
              <a:gd name="connsiteY0" fmla="*/ 0 h 2404970"/>
              <a:gd name="connsiteX1" fmla="*/ 6324600 w 6522228"/>
              <a:gd name="connsiteY1" fmla="*/ 0 h 2404970"/>
              <a:gd name="connsiteX2" fmla="*/ 6522228 w 6522228"/>
              <a:gd name="connsiteY2" fmla="*/ 2404970 h 2404970"/>
              <a:gd name="connsiteX0" fmla="*/ 0 w 7057136"/>
              <a:gd name="connsiteY0" fmla="*/ 0 h 2589105"/>
              <a:gd name="connsiteX1" fmla="*/ 6324600 w 7057136"/>
              <a:gd name="connsiteY1" fmla="*/ 0 h 2589105"/>
              <a:gd name="connsiteX2" fmla="*/ 6522228 w 7057136"/>
              <a:gd name="connsiteY2" fmla="*/ 2404970 h 2589105"/>
              <a:gd name="connsiteX0" fmla="*/ 0 w 6522228"/>
              <a:gd name="connsiteY0" fmla="*/ 0 h 2884378"/>
              <a:gd name="connsiteX1" fmla="*/ 6324600 w 6522228"/>
              <a:gd name="connsiteY1" fmla="*/ 0 h 2884378"/>
              <a:gd name="connsiteX2" fmla="*/ 6522228 w 6522228"/>
              <a:gd name="connsiteY2" fmla="*/ 2404970 h 2884378"/>
              <a:gd name="connsiteX0" fmla="*/ 0 w 6959565"/>
              <a:gd name="connsiteY0" fmla="*/ 0 h 2629590"/>
              <a:gd name="connsiteX1" fmla="*/ 6324600 w 6959565"/>
              <a:gd name="connsiteY1" fmla="*/ 0 h 2629590"/>
              <a:gd name="connsiteX2" fmla="*/ 6522228 w 6959565"/>
              <a:gd name="connsiteY2" fmla="*/ 2404970 h 2629590"/>
              <a:gd name="connsiteX0" fmla="*/ 0 w 6959565"/>
              <a:gd name="connsiteY0" fmla="*/ 0 h 2629590"/>
              <a:gd name="connsiteX1" fmla="*/ 6324600 w 6959565"/>
              <a:gd name="connsiteY1" fmla="*/ 0 h 2629590"/>
              <a:gd name="connsiteX2" fmla="*/ 6522228 w 6959565"/>
              <a:gd name="connsiteY2" fmla="*/ 2404970 h 2629590"/>
              <a:gd name="connsiteX0" fmla="*/ 0 w 6522228"/>
              <a:gd name="connsiteY0" fmla="*/ 0 h 2404970"/>
              <a:gd name="connsiteX1" fmla="*/ 6324600 w 6522228"/>
              <a:gd name="connsiteY1" fmla="*/ 0 h 2404970"/>
              <a:gd name="connsiteX2" fmla="*/ 6522228 w 6522228"/>
              <a:gd name="connsiteY2" fmla="*/ 2404970 h 2404970"/>
              <a:gd name="connsiteX0" fmla="*/ 0 w 6839285"/>
              <a:gd name="connsiteY0" fmla="*/ 178145 h 2583115"/>
              <a:gd name="connsiteX1" fmla="*/ 6324600 w 6839285"/>
              <a:gd name="connsiteY1" fmla="*/ 178145 h 2583115"/>
              <a:gd name="connsiteX2" fmla="*/ 6522228 w 6839285"/>
              <a:gd name="connsiteY2" fmla="*/ 2583115 h 2583115"/>
              <a:gd name="connsiteX0" fmla="*/ 0 w 6522228"/>
              <a:gd name="connsiteY0" fmla="*/ 0 h 2404970"/>
              <a:gd name="connsiteX1" fmla="*/ 3699387 w 6522228"/>
              <a:gd name="connsiteY1" fmla="*/ 575187 h 2404970"/>
              <a:gd name="connsiteX2" fmla="*/ 6522228 w 6522228"/>
              <a:gd name="connsiteY2" fmla="*/ 2404970 h 2404970"/>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6310 h 2411280"/>
              <a:gd name="connsiteX1" fmla="*/ 4628535 w 6522228"/>
              <a:gd name="connsiteY1" fmla="*/ 552000 h 2411280"/>
              <a:gd name="connsiteX2" fmla="*/ 6522228 w 6522228"/>
              <a:gd name="connsiteY2" fmla="*/ 2411280 h 2411280"/>
              <a:gd name="connsiteX0" fmla="*/ 0 w 6522228"/>
              <a:gd name="connsiteY0" fmla="*/ 5347 h 2410317"/>
              <a:gd name="connsiteX1" fmla="*/ 4023851 w 6522228"/>
              <a:gd name="connsiteY1" fmla="*/ 595282 h 2410317"/>
              <a:gd name="connsiteX2" fmla="*/ 6522228 w 6522228"/>
              <a:gd name="connsiteY2" fmla="*/ 2410317 h 2410317"/>
              <a:gd name="connsiteX0" fmla="*/ 0 w 6509203"/>
              <a:gd name="connsiteY0" fmla="*/ 163951 h 1949489"/>
              <a:gd name="connsiteX1" fmla="*/ 4010826 w 6509203"/>
              <a:gd name="connsiteY1" fmla="*/ 134454 h 1949489"/>
              <a:gd name="connsiteX2" fmla="*/ 6509203 w 6509203"/>
              <a:gd name="connsiteY2" fmla="*/ 1949489 h 1949489"/>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0655 h 1678206"/>
              <a:gd name="connsiteX1" fmla="*/ 4062921 w 6535251"/>
              <a:gd name="connsiteY1" fmla="*/ 335120 h 1678206"/>
              <a:gd name="connsiteX2" fmla="*/ 6535251 w 6535251"/>
              <a:gd name="connsiteY2" fmla="*/ 1678206 h 1678206"/>
              <a:gd name="connsiteX0" fmla="*/ 0 w 6535251"/>
              <a:gd name="connsiteY0" fmla="*/ 3375 h 1670926"/>
              <a:gd name="connsiteX1" fmla="*/ 4128041 w 6535251"/>
              <a:gd name="connsiteY1" fmla="*/ 637556 h 1670926"/>
              <a:gd name="connsiteX2" fmla="*/ 6535251 w 6535251"/>
              <a:gd name="connsiteY2" fmla="*/ 1670926 h 1670926"/>
              <a:gd name="connsiteX0" fmla="*/ 0 w 6535251"/>
              <a:gd name="connsiteY0" fmla="*/ 7668 h 1675219"/>
              <a:gd name="connsiteX1" fmla="*/ 4023848 w 6535251"/>
              <a:gd name="connsiteY1" fmla="*/ 391126 h 1675219"/>
              <a:gd name="connsiteX2" fmla="*/ 6535251 w 6535251"/>
              <a:gd name="connsiteY2" fmla="*/ 1675219 h 1675219"/>
              <a:gd name="connsiteX0" fmla="*/ 0 w 6535251"/>
              <a:gd name="connsiteY0" fmla="*/ 7668 h 1675219"/>
              <a:gd name="connsiteX1" fmla="*/ 4023848 w 6535251"/>
              <a:gd name="connsiteY1" fmla="*/ 391126 h 1675219"/>
              <a:gd name="connsiteX2" fmla="*/ 6535251 w 6535251"/>
              <a:gd name="connsiteY2" fmla="*/ 1675219 h 1675219"/>
            </a:gdLst>
            <a:ahLst/>
            <a:cxnLst>
              <a:cxn ang="0">
                <a:pos x="connsiteX0" y="connsiteY0"/>
              </a:cxn>
              <a:cxn ang="0">
                <a:pos x="connsiteX1" y="connsiteY1"/>
              </a:cxn>
              <a:cxn ang="0">
                <a:pos x="connsiteX2" y="connsiteY2"/>
              </a:cxn>
            </a:cxnLst>
            <a:rect l="l" t="t" r="r" b="b"/>
            <a:pathLst>
              <a:path w="6535251" h="1675219">
                <a:moveTo>
                  <a:pt x="0" y="7668"/>
                </a:moveTo>
                <a:cubicBezTo>
                  <a:pt x="618613" y="-36578"/>
                  <a:pt x="2934640" y="113201"/>
                  <a:pt x="4023848" y="391126"/>
                </a:cubicBezTo>
                <a:cubicBezTo>
                  <a:pt x="5113057" y="669051"/>
                  <a:pt x="6017867" y="1075450"/>
                  <a:pt x="6535251" y="1675219"/>
                </a:cubicBezTo>
              </a:path>
            </a:pathLst>
          </a:custGeom>
          <a:noFill/>
          <a:ln w="190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Rectangle 6">
            <a:extLst>
              <a:ext uri="{FF2B5EF4-FFF2-40B4-BE49-F238E27FC236}">
                <a16:creationId xmlns:a16="http://schemas.microsoft.com/office/drawing/2014/main" id="{1ACF3FC7-666D-EEBB-FF9C-0B7DCB28EA16}"/>
              </a:ext>
            </a:extLst>
          </p:cNvPr>
          <p:cNvSpPr/>
          <p:nvPr/>
        </p:nvSpPr>
        <p:spPr>
          <a:xfrm flipH="1">
            <a:off x="1776025" y="3909242"/>
            <a:ext cx="8285378" cy="1675219"/>
          </a:xfrm>
          <a:custGeom>
            <a:avLst/>
            <a:gdLst>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3505200 h 3505200"/>
              <a:gd name="connsiteX4" fmla="*/ 0 w 6324600"/>
              <a:gd name="connsiteY4" fmla="*/ 0 h 3505200"/>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0 h 3505200"/>
              <a:gd name="connsiteX0" fmla="*/ 6324600 w 6416040"/>
              <a:gd name="connsiteY0" fmla="*/ 3505200 h 3596640"/>
              <a:gd name="connsiteX1" fmla="*/ 0 w 6416040"/>
              <a:gd name="connsiteY1" fmla="*/ 0 h 3596640"/>
              <a:gd name="connsiteX2" fmla="*/ 6324600 w 6416040"/>
              <a:gd name="connsiteY2" fmla="*/ 0 h 3596640"/>
              <a:gd name="connsiteX3" fmla="*/ 6416040 w 6416040"/>
              <a:gd name="connsiteY3" fmla="*/ 3596640 h 3596640"/>
              <a:gd name="connsiteX0" fmla="*/ 2327787 w 6416040"/>
              <a:gd name="connsiteY0" fmla="*/ 1941871 h 3596640"/>
              <a:gd name="connsiteX1" fmla="*/ 0 w 6416040"/>
              <a:gd name="connsiteY1" fmla="*/ 0 h 3596640"/>
              <a:gd name="connsiteX2" fmla="*/ 6324600 w 6416040"/>
              <a:gd name="connsiteY2" fmla="*/ 0 h 3596640"/>
              <a:gd name="connsiteX3" fmla="*/ 6416040 w 6416040"/>
              <a:gd name="connsiteY3" fmla="*/ 3596640 h 3596640"/>
              <a:gd name="connsiteX0" fmla="*/ 0 w 6416040"/>
              <a:gd name="connsiteY0" fmla="*/ 0 h 3596640"/>
              <a:gd name="connsiteX1" fmla="*/ 6324600 w 6416040"/>
              <a:gd name="connsiteY1" fmla="*/ 0 h 3596640"/>
              <a:gd name="connsiteX2" fmla="*/ 6416040 w 6416040"/>
              <a:gd name="connsiteY2" fmla="*/ 3596640 h 3596640"/>
              <a:gd name="connsiteX0" fmla="*/ 0 w 6416040"/>
              <a:gd name="connsiteY0" fmla="*/ 0 h 3596640"/>
              <a:gd name="connsiteX1" fmla="*/ 6324600 w 6416040"/>
              <a:gd name="connsiteY1" fmla="*/ 0 h 3596640"/>
              <a:gd name="connsiteX2" fmla="*/ 6416040 w 6416040"/>
              <a:gd name="connsiteY2" fmla="*/ 3596640 h 3596640"/>
              <a:gd name="connsiteX3" fmla="*/ 0 w 6416040"/>
              <a:gd name="connsiteY3" fmla="*/ 0 h 3596640"/>
              <a:gd name="connsiteX0" fmla="*/ 6416040 w 6507480"/>
              <a:gd name="connsiteY0" fmla="*/ 3596640 h 3688080"/>
              <a:gd name="connsiteX1" fmla="*/ 0 w 6507480"/>
              <a:gd name="connsiteY1" fmla="*/ 0 h 3688080"/>
              <a:gd name="connsiteX2" fmla="*/ 6324600 w 6507480"/>
              <a:gd name="connsiteY2" fmla="*/ 0 h 3688080"/>
              <a:gd name="connsiteX3" fmla="*/ 6507480 w 6507480"/>
              <a:gd name="connsiteY3" fmla="*/ 3688080 h 3688080"/>
              <a:gd name="connsiteX0" fmla="*/ 1563821 w 6507480"/>
              <a:gd name="connsiteY0" fmla="*/ 3050950 h 3688080"/>
              <a:gd name="connsiteX1" fmla="*/ 0 w 6507480"/>
              <a:gd name="connsiteY1" fmla="*/ 0 h 3688080"/>
              <a:gd name="connsiteX2" fmla="*/ 6324600 w 6507480"/>
              <a:gd name="connsiteY2" fmla="*/ 0 h 3688080"/>
              <a:gd name="connsiteX3" fmla="*/ 6507480 w 6507480"/>
              <a:gd name="connsiteY3" fmla="*/ 3688080 h 3688080"/>
              <a:gd name="connsiteX0" fmla="*/ 0 w 6507480"/>
              <a:gd name="connsiteY0" fmla="*/ 0 h 3688080"/>
              <a:gd name="connsiteX1" fmla="*/ 6324600 w 6507480"/>
              <a:gd name="connsiteY1" fmla="*/ 0 h 3688080"/>
              <a:gd name="connsiteX2" fmla="*/ 6507480 w 6507480"/>
              <a:gd name="connsiteY2" fmla="*/ 3688080 h 3688080"/>
              <a:gd name="connsiteX0" fmla="*/ 0 w 6324600"/>
              <a:gd name="connsiteY0" fmla="*/ 0 h 2168996"/>
              <a:gd name="connsiteX1" fmla="*/ 6324600 w 6324600"/>
              <a:gd name="connsiteY1" fmla="*/ 0 h 2168996"/>
              <a:gd name="connsiteX2" fmla="*/ 6242009 w 6324600"/>
              <a:gd name="connsiteY2" fmla="*/ 2168996 h 2168996"/>
              <a:gd name="connsiteX0" fmla="*/ 0 w 6522228"/>
              <a:gd name="connsiteY0" fmla="*/ 0 h 2404970"/>
              <a:gd name="connsiteX1" fmla="*/ 6324600 w 6522228"/>
              <a:gd name="connsiteY1" fmla="*/ 0 h 2404970"/>
              <a:gd name="connsiteX2" fmla="*/ 6522228 w 6522228"/>
              <a:gd name="connsiteY2" fmla="*/ 2404970 h 2404970"/>
              <a:gd name="connsiteX0" fmla="*/ 0 w 7057136"/>
              <a:gd name="connsiteY0" fmla="*/ 0 h 2589105"/>
              <a:gd name="connsiteX1" fmla="*/ 6324600 w 7057136"/>
              <a:gd name="connsiteY1" fmla="*/ 0 h 2589105"/>
              <a:gd name="connsiteX2" fmla="*/ 6522228 w 7057136"/>
              <a:gd name="connsiteY2" fmla="*/ 2404970 h 2589105"/>
              <a:gd name="connsiteX0" fmla="*/ 0 w 6522228"/>
              <a:gd name="connsiteY0" fmla="*/ 0 h 2884378"/>
              <a:gd name="connsiteX1" fmla="*/ 6324600 w 6522228"/>
              <a:gd name="connsiteY1" fmla="*/ 0 h 2884378"/>
              <a:gd name="connsiteX2" fmla="*/ 6522228 w 6522228"/>
              <a:gd name="connsiteY2" fmla="*/ 2404970 h 2884378"/>
              <a:gd name="connsiteX0" fmla="*/ 0 w 6959565"/>
              <a:gd name="connsiteY0" fmla="*/ 0 h 2629590"/>
              <a:gd name="connsiteX1" fmla="*/ 6324600 w 6959565"/>
              <a:gd name="connsiteY1" fmla="*/ 0 h 2629590"/>
              <a:gd name="connsiteX2" fmla="*/ 6522228 w 6959565"/>
              <a:gd name="connsiteY2" fmla="*/ 2404970 h 2629590"/>
              <a:gd name="connsiteX0" fmla="*/ 0 w 6959565"/>
              <a:gd name="connsiteY0" fmla="*/ 0 h 2629590"/>
              <a:gd name="connsiteX1" fmla="*/ 6324600 w 6959565"/>
              <a:gd name="connsiteY1" fmla="*/ 0 h 2629590"/>
              <a:gd name="connsiteX2" fmla="*/ 6522228 w 6959565"/>
              <a:gd name="connsiteY2" fmla="*/ 2404970 h 2629590"/>
              <a:gd name="connsiteX0" fmla="*/ 0 w 6522228"/>
              <a:gd name="connsiteY0" fmla="*/ 0 h 2404970"/>
              <a:gd name="connsiteX1" fmla="*/ 6324600 w 6522228"/>
              <a:gd name="connsiteY1" fmla="*/ 0 h 2404970"/>
              <a:gd name="connsiteX2" fmla="*/ 6522228 w 6522228"/>
              <a:gd name="connsiteY2" fmla="*/ 2404970 h 2404970"/>
              <a:gd name="connsiteX0" fmla="*/ 0 w 6839285"/>
              <a:gd name="connsiteY0" fmla="*/ 178145 h 2583115"/>
              <a:gd name="connsiteX1" fmla="*/ 6324600 w 6839285"/>
              <a:gd name="connsiteY1" fmla="*/ 178145 h 2583115"/>
              <a:gd name="connsiteX2" fmla="*/ 6522228 w 6839285"/>
              <a:gd name="connsiteY2" fmla="*/ 2583115 h 2583115"/>
              <a:gd name="connsiteX0" fmla="*/ 0 w 6522228"/>
              <a:gd name="connsiteY0" fmla="*/ 0 h 2404970"/>
              <a:gd name="connsiteX1" fmla="*/ 3699387 w 6522228"/>
              <a:gd name="connsiteY1" fmla="*/ 575187 h 2404970"/>
              <a:gd name="connsiteX2" fmla="*/ 6522228 w 6522228"/>
              <a:gd name="connsiteY2" fmla="*/ 2404970 h 2404970"/>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6310 h 2411280"/>
              <a:gd name="connsiteX1" fmla="*/ 4628535 w 6522228"/>
              <a:gd name="connsiteY1" fmla="*/ 552000 h 2411280"/>
              <a:gd name="connsiteX2" fmla="*/ 6522228 w 6522228"/>
              <a:gd name="connsiteY2" fmla="*/ 2411280 h 2411280"/>
              <a:gd name="connsiteX0" fmla="*/ 0 w 6522228"/>
              <a:gd name="connsiteY0" fmla="*/ 5347 h 2410317"/>
              <a:gd name="connsiteX1" fmla="*/ 4023851 w 6522228"/>
              <a:gd name="connsiteY1" fmla="*/ 595282 h 2410317"/>
              <a:gd name="connsiteX2" fmla="*/ 6522228 w 6522228"/>
              <a:gd name="connsiteY2" fmla="*/ 2410317 h 2410317"/>
              <a:gd name="connsiteX0" fmla="*/ 0 w 6509203"/>
              <a:gd name="connsiteY0" fmla="*/ 163951 h 1949489"/>
              <a:gd name="connsiteX1" fmla="*/ 4010826 w 6509203"/>
              <a:gd name="connsiteY1" fmla="*/ 134454 h 1949489"/>
              <a:gd name="connsiteX2" fmla="*/ 6509203 w 6509203"/>
              <a:gd name="connsiteY2" fmla="*/ 1949489 h 1949489"/>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0655 h 1678206"/>
              <a:gd name="connsiteX1" fmla="*/ 4062921 w 6535251"/>
              <a:gd name="connsiteY1" fmla="*/ 335120 h 1678206"/>
              <a:gd name="connsiteX2" fmla="*/ 6535251 w 6535251"/>
              <a:gd name="connsiteY2" fmla="*/ 1678206 h 1678206"/>
              <a:gd name="connsiteX0" fmla="*/ 0 w 6535251"/>
              <a:gd name="connsiteY0" fmla="*/ 3375 h 1670926"/>
              <a:gd name="connsiteX1" fmla="*/ 4128041 w 6535251"/>
              <a:gd name="connsiteY1" fmla="*/ 637556 h 1670926"/>
              <a:gd name="connsiteX2" fmla="*/ 6535251 w 6535251"/>
              <a:gd name="connsiteY2" fmla="*/ 1670926 h 1670926"/>
              <a:gd name="connsiteX0" fmla="*/ 0 w 6535251"/>
              <a:gd name="connsiteY0" fmla="*/ 7668 h 1675219"/>
              <a:gd name="connsiteX1" fmla="*/ 4023848 w 6535251"/>
              <a:gd name="connsiteY1" fmla="*/ 391126 h 1675219"/>
              <a:gd name="connsiteX2" fmla="*/ 6535251 w 6535251"/>
              <a:gd name="connsiteY2" fmla="*/ 1675219 h 1675219"/>
              <a:gd name="connsiteX0" fmla="*/ 0 w 6535251"/>
              <a:gd name="connsiteY0" fmla="*/ 7668 h 1675219"/>
              <a:gd name="connsiteX1" fmla="*/ 4023848 w 6535251"/>
              <a:gd name="connsiteY1" fmla="*/ 391126 h 1675219"/>
              <a:gd name="connsiteX2" fmla="*/ 6535251 w 6535251"/>
              <a:gd name="connsiteY2" fmla="*/ 1675219 h 1675219"/>
            </a:gdLst>
            <a:ahLst/>
            <a:cxnLst>
              <a:cxn ang="0">
                <a:pos x="connsiteX0" y="connsiteY0"/>
              </a:cxn>
              <a:cxn ang="0">
                <a:pos x="connsiteX1" y="connsiteY1"/>
              </a:cxn>
              <a:cxn ang="0">
                <a:pos x="connsiteX2" y="connsiteY2"/>
              </a:cxn>
            </a:cxnLst>
            <a:rect l="l" t="t" r="r" b="b"/>
            <a:pathLst>
              <a:path w="6535251" h="1675219">
                <a:moveTo>
                  <a:pt x="0" y="7668"/>
                </a:moveTo>
                <a:cubicBezTo>
                  <a:pt x="618613" y="-36578"/>
                  <a:pt x="2934640" y="113201"/>
                  <a:pt x="4023848" y="391126"/>
                </a:cubicBezTo>
                <a:cubicBezTo>
                  <a:pt x="5113057" y="669051"/>
                  <a:pt x="6017867" y="1075450"/>
                  <a:pt x="6535251" y="1675219"/>
                </a:cubicBezTo>
              </a:path>
            </a:pathLst>
          </a:custGeom>
          <a:noFill/>
          <a:ln w="190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Title 1">
            <a:extLst>
              <a:ext uri="{FF2B5EF4-FFF2-40B4-BE49-F238E27FC236}">
                <a16:creationId xmlns:a16="http://schemas.microsoft.com/office/drawing/2014/main" id="{5931E7F3-24F8-B227-C4C6-658665E14FD2}"/>
              </a:ext>
            </a:extLst>
          </p:cNvPr>
          <p:cNvSpPr txBox="1">
            <a:spLocks/>
          </p:cNvSpPr>
          <p:nvPr/>
        </p:nvSpPr>
        <p:spPr>
          <a:xfrm>
            <a:off x="609600" y="274641"/>
            <a:ext cx="10972801" cy="71596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800" b="1" i="0">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RICHNESS</a:t>
            </a:r>
            <a:br>
              <a:rPr lang="en-GB" sz="1800" b="1" i="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1800" b="1" i="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1800" b="1" i="0">
                <a:effectLst>
                  <a:outerShdw blurRad="38100" dist="38100" dir="2700000" algn="tl">
                    <a:srgbClr val="000000">
                      <a:alpha val="43137"/>
                    </a:srgbClr>
                  </a:outerShdw>
                </a:effectLst>
                <a:latin typeface="Arial" panose="020B0604020202020204" pitchFamily="34" charset="0"/>
                <a:cs typeface="Arial" panose="020B0604020202020204" pitchFamily="34" charset="0"/>
              </a:rPr>
              <a:t>HIGH RICHNESS CHANNELS VS. LOW RICHNESS CHANNELS</a:t>
            </a:r>
            <a:endParaRPr lang="en-US" sz="1800"/>
          </a:p>
        </p:txBody>
      </p:sp>
      <p:sp>
        <p:nvSpPr>
          <p:cNvPr id="6" name="Oval 5">
            <a:extLst>
              <a:ext uri="{FF2B5EF4-FFF2-40B4-BE49-F238E27FC236}">
                <a16:creationId xmlns:a16="http://schemas.microsoft.com/office/drawing/2014/main" id="{000AAA4D-DCDA-95E7-8C81-22CDEF73C55D}"/>
              </a:ext>
            </a:extLst>
          </p:cNvPr>
          <p:cNvSpPr>
            <a:spLocks noChangeAspect="1"/>
          </p:cNvSpPr>
          <p:nvPr/>
        </p:nvSpPr>
        <p:spPr>
          <a:xfrm>
            <a:off x="2708747" y="2651044"/>
            <a:ext cx="403269" cy="403269"/>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 name="Oval 6">
            <a:extLst>
              <a:ext uri="{FF2B5EF4-FFF2-40B4-BE49-F238E27FC236}">
                <a16:creationId xmlns:a16="http://schemas.microsoft.com/office/drawing/2014/main" id="{B24507F6-79A6-9A3C-BCC3-96ECCEEB9B49}"/>
              </a:ext>
            </a:extLst>
          </p:cNvPr>
          <p:cNvSpPr>
            <a:spLocks noChangeAspect="1"/>
          </p:cNvSpPr>
          <p:nvPr/>
        </p:nvSpPr>
        <p:spPr>
          <a:xfrm>
            <a:off x="2375839" y="3352800"/>
            <a:ext cx="366608" cy="366608"/>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a:extLst>
              <a:ext uri="{FF2B5EF4-FFF2-40B4-BE49-F238E27FC236}">
                <a16:creationId xmlns:a16="http://schemas.microsoft.com/office/drawing/2014/main" id="{59898655-E796-BE12-7349-A3814E9E6A5F}"/>
              </a:ext>
            </a:extLst>
          </p:cNvPr>
          <p:cNvSpPr>
            <a:spLocks noChangeAspect="1"/>
          </p:cNvSpPr>
          <p:nvPr/>
        </p:nvSpPr>
        <p:spPr>
          <a:xfrm>
            <a:off x="2910211" y="3989792"/>
            <a:ext cx="403269" cy="403269"/>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Oval 8">
            <a:extLst>
              <a:ext uri="{FF2B5EF4-FFF2-40B4-BE49-F238E27FC236}">
                <a16:creationId xmlns:a16="http://schemas.microsoft.com/office/drawing/2014/main" id="{B6C3B4D7-447F-A4FB-9C1A-AFF08BD35275}"/>
              </a:ext>
            </a:extLst>
          </p:cNvPr>
          <p:cNvSpPr>
            <a:spLocks noChangeAspect="1"/>
          </p:cNvSpPr>
          <p:nvPr/>
        </p:nvSpPr>
        <p:spPr>
          <a:xfrm>
            <a:off x="3080278" y="3122892"/>
            <a:ext cx="187484" cy="187484"/>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 name="Oval 9">
            <a:extLst>
              <a:ext uri="{FF2B5EF4-FFF2-40B4-BE49-F238E27FC236}">
                <a16:creationId xmlns:a16="http://schemas.microsoft.com/office/drawing/2014/main" id="{2713DCF5-AE87-1DC0-C2C6-E220E6A82B5F}"/>
              </a:ext>
            </a:extLst>
          </p:cNvPr>
          <p:cNvSpPr>
            <a:spLocks noChangeAspect="1"/>
          </p:cNvSpPr>
          <p:nvPr/>
        </p:nvSpPr>
        <p:spPr>
          <a:xfrm>
            <a:off x="3125118" y="4455609"/>
            <a:ext cx="187484" cy="187484"/>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 name="Oval 10">
            <a:extLst>
              <a:ext uri="{FF2B5EF4-FFF2-40B4-BE49-F238E27FC236}">
                <a16:creationId xmlns:a16="http://schemas.microsoft.com/office/drawing/2014/main" id="{7D8A26D9-5D4C-08B3-B797-319FFD2EFC32}"/>
              </a:ext>
            </a:extLst>
          </p:cNvPr>
          <p:cNvSpPr>
            <a:spLocks noChangeAspect="1"/>
          </p:cNvSpPr>
          <p:nvPr/>
        </p:nvSpPr>
        <p:spPr>
          <a:xfrm>
            <a:off x="3635261" y="3994093"/>
            <a:ext cx="403269" cy="403269"/>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Oval 11">
            <a:extLst>
              <a:ext uri="{FF2B5EF4-FFF2-40B4-BE49-F238E27FC236}">
                <a16:creationId xmlns:a16="http://schemas.microsoft.com/office/drawing/2014/main" id="{A8767900-4B10-F977-BD12-9F645EA0CB7E}"/>
              </a:ext>
            </a:extLst>
          </p:cNvPr>
          <p:cNvSpPr>
            <a:spLocks noChangeAspect="1"/>
          </p:cNvSpPr>
          <p:nvPr/>
        </p:nvSpPr>
        <p:spPr>
          <a:xfrm>
            <a:off x="4149918" y="3305321"/>
            <a:ext cx="366608" cy="366608"/>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3" name="Oval 12">
            <a:extLst>
              <a:ext uri="{FF2B5EF4-FFF2-40B4-BE49-F238E27FC236}">
                <a16:creationId xmlns:a16="http://schemas.microsoft.com/office/drawing/2014/main" id="{731020BB-D902-B33C-1364-847A1AC1DE3F}"/>
              </a:ext>
            </a:extLst>
          </p:cNvPr>
          <p:cNvSpPr>
            <a:spLocks noChangeAspect="1"/>
          </p:cNvSpPr>
          <p:nvPr/>
        </p:nvSpPr>
        <p:spPr>
          <a:xfrm>
            <a:off x="3482436" y="3001177"/>
            <a:ext cx="366608" cy="366608"/>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4" name="Oval 13">
            <a:extLst>
              <a:ext uri="{FF2B5EF4-FFF2-40B4-BE49-F238E27FC236}">
                <a16:creationId xmlns:a16="http://schemas.microsoft.com/office/drawing/2014/main" id="{E14ED1B6-6438-289B-CC9D-CF3ABF7A4F81}"/>
              </a:ext>
            </a:extLst>
          </p:cNvPr>
          <p:cNvSpPr>
            <a:spLocks noChangeAspect="1"/>
          </p:cNvSpPr>
          <p:nvPr/>
        </p:nvSpPr>
        <p:spPr>
          <a:xfrm>
            <a:off x="4769987" y="3276601"/>
            <a:ext cx="274321" cy="27432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5" name="Oval 14">
            <a:extLst>
              <a:ext uri="{FF2B5EF4-FFF2-40B4-BE49-F238E27FC236}">
                <a16:creationId xmlns:a16="http://schemas.microsoft.com/office/drawing/2014/main" id="{67AB96A2-F17F-92BC-6B50-87B1428DCB67}"/>
              </a:ext>
            </a:extLst>
          </p:cNvPr>
          <p:cNvSpPr>
            <a:spLocks noChangeAspect="1"/>
          </p:cNvSpPr>
          <p:nvPr/>
        </p:nvSpPr>
        <p:spPr>
          <a:xfrm>
            <a:off x="4881427" y="3650087"/>
            <a:ext cx="137160" cy="137160"/>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6" name="Oval 15">
            <a:extLst>
              <a:ext uri="{FF2B5EF4-FFF2-40B4-BE49-F238E27FC236}">
                <a16:creationId xmlns:a16="http://schemas.microsoft.com/office/drawing/2014/main" id="{412846F2-2962-6417-B2FA-EDDEA0E36B8F}"/>
              </a:ext>
            </a:extLst>
          </p:cNvPr>
          <p:cNvSpPr>
            <a:spLocks noChangeAspect="1"/>
          </p:cNvSpPr>
          <p:nvPr/>
        </p:nvSpPr>
        <p:spPr>
          <a:xfrm>
            <a:off x="3982327" y="3801397"/>
            <a:ext cx="137160" cy="1371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7" name="Oval 16">
            <a:extLst>
              <a:ext uri="{FF2B5EF4-FFF2-40B4-BE49-F238E27FC236}">
                <a16:creationId xmlns:a16="http://schemas.microsoft.com/office/drawing/2014/main" id="{224C925B-480E-293E-F3A3-ED8147DCB6B7}"/>
              </a:ext>
            </a:extLst>
          </p:cNvPr>
          <p:cNvSpPr>
            <a:spLocks noChangeAspect="1"/>
          </p:cNvSpPr>
          <p:nvPr/>
        </p:nvSpPr>
        <p:spPr>
          <a:xfrm>
            <a:off x="4812846" y="4058566"/>
            <a:ext cx="137160" cy="137160"/>
          </a:xfrm>
          <a:prstGeom prst="ellipse">
            <a:avLst/>
          </a:prstGeom>
          <a:solidFill>
            <a:schemeClr val="accent3"/>
          </a:solidFill>
          <a:ln w="3175">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8" name="Oval 17">
            <a:extLst>
              <a:ext uri="{FF2B5EF4-FFF2-40B4-BE49-F238E27FC236}">
                <a16:creationId xmlns:a16="http://schemas.microsoft.com/office/drawing/2014/main" id="{8A4049F7-CF7F-7B5E-9855-C91686746617}"/>
              </a:ext>
            </a:extLst>
          </p:cNvPr>
          <p:cNvSpPr>
            <a:spLocks noChangeAspect="1"/>
          </p:cNvSpPr>
          <p:nvPr/>
        </p:nvSpPr>
        <p:spPr>
          <a:xfrm>
            <a:off x="3950448" y="2982343"/>
            <a:ext cx="137160" cy="137160"/>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9" name="Oval 18">
            <a:extLst>
              <a:ext uri="{FF2B5EF4-FFF2-40B4-BE49-F238E27FC236}">
                <a16:creationId xmlns:a16="http://schemas.microsoft.com/office/drawing/2014/main" id="{618E983D-F335-95AD-DDC8-EF2704F36A34}"/>
              </a:ext>
            </a:extLst>
          </p:cNvPr>
          <p:cNvSpPr>
            <a:spLocks noChangeAspect="1"/>
          </p:cNvSpPr>
          <p:nvPr/>
        </p:nvSpPr>
        <p:spPr>
          <a:xfrm>
            <a:off x="3493993" y="3856932"/>
            <a:ext cx="137160" cy="1371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0" name="Oval 19">
            <a:extLst>
              <a:ext uri="{FF2B5EF4-FFF2-40B4-BE49-F238E27FC236}">
                <a16:creationId xmlns:a16="http://schemas.microsoft.com/office/drawing/2014/main" id="{DEA463C9-BD91-BFC6-60F6-FC420E1598E8}"/>
              </a:ext>
            </a:extLst>
          </p:cNvPr>
          <p:cNvSpPr>
            <a:spLocks noChangeAspect="1"/>
          </p:cNvSpPr>
          <p:nvPr/>
        </p:nvSpPr>
        <p:spPr>
          <a:xfrm>
            <a:off x="4526113" y="3678879"/>
            <a:ext cx="137160" cy="137160"/>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1" name="Oval 20">
            <a:extLst>
              <a:ext uri="{FF2B5EF4-FFF2-40B4-BE49-F238E27FC236}">
                <a16:creationId xmlns:a16="http://schemas.microsoft.com/office/drawing/2014/main" id="{5CE4382E-9E7B-045A-0972-2CA0D599C1EE}"/>
              </a:ext>
            </a:extLst>
          </p:cNvPr>
          <p:cNvSpPr>
            <a:spLocks noChangeAspect="1"/>
          </p:cNvSpPr>
          <p:nvPr/>
        </p:nvSpPr>
        <p:spPr>
          <a:xfrm>
            <a:off x="3913747" y="3398128"/>
            <a:ext cx="137160" cy="137160"/>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2" name="Oval 21">
            <a:extLst>
              <a:ext uri="{FF2B5EF4-FFF2-40B4-BE49-F238E27FC236}">
                <a16:creationId xmlns:a16="http://schemas.microsoft.com/office/drawing/2014/main" id="{D6B27B91-060C-0F20-4415-1143AE87F19D}"/>
              </a:ext>
            </a:extLst>
          </p:cNvPr>
          <p:cNvSpPr>
            <a:spLocks noChangeAspect="1"/>
          </p:cNvSpPr>
          <p:nvPr/>
        </p:nvSpPr>
        <p:spPr>
          <a:xfrm>
            <a:off x="4132924" y="4236461"/>
            <a:ext cx="137160" cy="1371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Oval 22">
            <a:extLst>
              <a:ext uri="{FF2B5EF4-FFF2-40B4-BE49-F238E27FC236}">
                <a16:creationId xmlns:a16="http://schemas.microsoft.com/office/drawing/2014/main" id="{43E0BFDB-0134-1BC3-B1F2-F6BB72A45BE7}"/>
              </a:ext>
            </a:extLst>
          </p:cNvPr>
          <p:cNvSpPr>
            <a:spLocks noChangeAspect="1"/>
          </p:cNvSpPr>
          <p:nvPr/>
        </p:nvSpPr>
        <p:spPr>
          <a:xfrm>
            <a:off x="4259226" y="3054312"/>
            <a:ext cx="137160" cy="1371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4" name="Oval 23">
            <a:extLst>
              <a:ext uri="{FF2B5EF4-FFF2-40B4-BE49-F238E27FC236}">
                <a16:creationId xmlns:a16="http://schemas.microsoft.com/office/drawing/2014/main" id="{AD6DDB00-447D-1031-0A8B-2816D98BF452}"/>
              </a:ext>
            </a:extLst>
          </p:cNvPr>
          <p:cNvSpPr>
            <a:spLocks noChangeAspect="1"/>
          </p:cNvSpPr>
          <p:nvPr/>
        </p:nvSpPr>
        <p:spPr>
          <a:xfrm>
            <a:off x="3159491" y="3459480"/>
            <a:ext cx="274321" cy="27432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Oval 24">
            <a:extLst>
              <a:ext uri="{FF2B5EF4-FFF2-40B4-BE49-F238E27FC236}">
                <a16:creationId xmlns:a16="http://schemas.microsoft.com/office/drawing/2014/main" id="{4C01FF65-5A04-066B-0709-13601413BA9F}"/>
              </a:ext>
            </a:extLst>
          </p:cNvPr>
          <p:cNvSpPr>
            <a:spLocks noChangeAspect="1"/>
          </p:cNvSpPr>
          <p:nvPr/>
        </p:nvSpPr>
        <p:spPr>
          <a:xfrm>
            <a:off x="2382251" y="2348869"/>
            <a:ext cx="137160" cy="1371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6" name="Oval 25">
            <a:extLst>
              <a:ext uri="{FF2B5EF4-FFF2-40B4-BE49-F238E27FC236}">
                <a16:creationId xmlns:a16="http://schemas.microsoft.com/office/drawing/2014/main" id="{0A9B4D37-9F33-EB69-B836-E7A8CE4A4824}"/>
              </a:ext>
            </a:extLst>
          </p:cNvPr>
          <p:cNvSpPr>
            <a:spLocks noChangeAspect="1"/>
          </p:cNvSpPr>
          <p:nvPr/>
        </p:nvSpPr>
        <p:spPr>
          <a:xfrm>
            <a:off x="2433165" y="3909619"/>
            <a:ext cx="274321" cy="27432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7" name="Oval 26">
            <a:extLst>
              <a:ext uri="{FF2B5EF4-FFF2-40B4-BE49-F238E27FC236}">
                <a16:creationId xmlns:a16="http://schemas.microsoft.com/office/drawing/2014/main" id="{1138FB5D-DEBC-40C9-60FD-BD543A4E74D2}"/>
              </a:ext>
            </a:extLst>
          </p:cNvPr>
          <p:cNvSpPr>
            <a:spLocks noChangeAspect="1"/>
          </p:cNvSpPr>
          <p:nvPr/>
        </p:nvSpPr>
        <p:spPr>
          <a:xfrm>
            <a:off x="2231531" y="2808100"/>
            <a:ext cx="403269" cy="403269"/>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8" name="Oval 27">
            <a:extLst>
              <a:ext uri="{FF2B5EF4-FFF2-40B4-BE49-F238E27FC236}">
                <a16:creationId xmlns:a16="http://schemas.microsoft.com/office/drawing/2014/main" id="{A40FEE71-F748-DEEA-E4F5-D01B4AD4E6C5}"/>
              </a:ext>
            </a:extLst>
          </p:cNvPr>
          <p:cNvSpPr>
            <a:spLocks noChangeAspect="1"/>
          </p:cNvSpPr>
          <p:nvPr/>
        </p:nvSpPr>
        <p:spPr>
          <a:xfrm>
            <a:off x="1922572" y="2628446"/>
            <a:ext cx="187484" cy="187484"/>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9" name="Oval 28">
            <a:extLst>
              <a:ext uri="{FF2B5EF4-FFF2-40B4-BE49-F238E27FC236}">
                <a16:creationId xmlns:a16="http://schemas.microsoft.com/office/drawing/2014/main" id="{A36CB107-C861-1EA2-0FB0-073A8395938D}"/>
              </a:ext>
            </a:extLst>
          </p:cNvPr>
          <p:cNvSpPr>
            <a:spLocks noChangeAspect="1"/>
          </p:cNvSpPr>
          <p:nvPr/>
        </p:nvSpPr>
        <p:spPr>
          <a:xfrm>
            <a:off x="1831389" y="3322847"/>
            <a:ext cx="274321" cy="27432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0" name="Oval 29">
            <a:extLst>
              <a:ext uri="{FF2B5EF4-FFF2-40B4-BE49-F238E27FC236}">
                <a16:creationId xmlns:a16="http://schemas.microsoft.com/office/drawing/2014/main" id="{DC73F578-58D4-8375-4B59-9C1B31808F7C}"/>
              </a:ext>
            </a:extLst>
          </p:cNvPr>
          <p:cNvSpPr>
            <a:spLocks noChangeAspect="1"/>
          </p:cNvSpPr>
          <p:nvPr/>
        </p:nvSpPr>
        <p:spPr>
          <a:xfrm>
            <a:off x="2080541" y="4288819"/>
            <a:ext cx="366608" cy="366608"/>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1" name="Oval 30">
            <a:extLst>
              <a:ext uri="{FF2B5EF4-FFF2-40B4-BE49-F238E27FC236}">
                <a16:creationId xmlns:a16="http://schemas.microsoft.com/office/drawing/2014/main" id="{24DCF346-4D8E-CB50-CF44-525ABF1C48EA}"/>
              </a:ext>
            </a:extLst>
          </p:cNvPr>
          <p:cNvSpPr>
            <a:spLocks noChangeAspect="1"/>
          </p:cNvSpPr>
          <p:nvPr/>
        </p:nvSpPr>
        <p:spPr>
          <a:xfrm>
            <a:off x="1780094" y="4334964"/>
            <a:ext cx="137160" cy="137160"/>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2" name="Oval 31">
            <a:extLst>
              <a:ext uri="{FF2B5EF4-FFF2-40B4-BE49-F238E27FC236}">
                <a16:creationId xmlns:a16="http://schemas.microsoft.com/office/drawing/2014/main" id="{73142C9B-E7A2-98B5-5FF1-0576F81D9D3C}"/>
              </a:ext>
            </a:extLst>
          </p:cNvPr>
          <p:cNvSpPr>
            <a:spLocks noChangeAspect="1"/>
          </p:cNvSpPr>
          <p:nvPr/>
        </p:nvSpPr>
        <p:spPr>
          <a:xfrm>
            <a:off x="2784037" y="4574240"/>
            <a:ext cx="274321" cy="27432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3" name="Oval 32">
            <a:extLst>
              <a:ext uri="{FF2B5EF4-FFF2-40B4-BE49-F238E27FC236}">
                <a16:creationId xmlns:a16="http://schemas.microsoft.com/office/drawing/2014/main" id="{D34EFB19-F687-5F16-8F1E-83E049665544}"/>
              </a:ext>
            </a:extLst>
          </p:cNvPr>
          <p:cNvSpPr>
            <a:spLocks noChangeAspect="1"/>
          </p:cNvSpPr>
          <p:nvPr/>
        </p:nvSpPr>
        <p:spPr>
          <a:xfrm>
            <a:off x="1798350" y="4081648"/>
            <a:ext cx="187484" cy="187484"/>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4" name="Oval 33">
            <a:extLst>
              <a:ext uri="{FF2B5EF4-FFF2-40B4-BE49-F238E27FC236}">
                <a16:creationId xmlns:a16="http://schemas.microsoft.com/office/drawing/2014/main" id="{5E5D29FE-EEA8-C955-11CE-6561D29ABF07}"/>
              </a:ext>
            </a:extLst>
          </p:cNvPr>
          <p:cNvSpPr>
            <a:spLocks noChangeAspect="1"/>
          </p:cNvSpPr>
          <p:nvPr/>
        </p:nvSpPr>
        <p:spPr>
          <a:xfrm>
            <a:off x="2008693" y="4800601"/>
            <a:ext cx="274321" cy="27432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5" name="Oval 34">
            <a:extLst>
              <a:ext uri="{FF2B5EF4-FFF2-40B4-BE49-F238E27FC236}">
                <a16:creationId xmlns:a16="http://schemas.microsoft.com/office/drawing/2014/main" id="{E9468436-53C9-FB4E-2CBD-BC65953EA629}"/>
              </a:ext>
            </a:extLst>
          </p:cNvPr>
          <p:cNvSpPr>
            <a:spLocks noChangeAspect="1"/>
          </p:cNvSpPr>
          <p:nvPr/>
        </p:nvSpPr>
        <p:spPr>
          <a:xfrm>
            <a:off x="1848674" y="5156731"/>
            <a:ext cx="137160" cy="1371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6" name="Oval 35">
            <a:extLst>
              <a:ext uri="{FF2B5EF4-FFF2-40B4-BE49-F238E27FC236}">
                <a16:creationId xmlns:a16="http://schemas.microsoft.com/office/drawing/2014/main" id="{6BE5FB45-D023-31A3-C95C-E6510A7BC95A}"/>
              </a:ext>
            </a:extLst>
          </p:cNvPr>
          <p:cNvSpPr>
            <a:spLocks noChangeAspect="1"/>
          </p:cNvSpPr>
          <p:nvPr/>
        </p:nvSpPr>
        <p:spPr>
          <a:xfrm>
            <a:off x="6095914" y="3376577"/>
            <a:ext cx="333280" cy="333280"/>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7" name="Oval 36">
            <a:extLst>
              <a:ext uri="{FF2B5EF4-FFF2-40B4-BE49-F238E27FC236}">
                <a16:creationId xmlns:a16="http://schemas.microsoft.com/office/drawing/2014/main" id="{2AFF5206-2146-6091-1CAB-64641CC70994}"/>
              </a:ext>
            </a:extLst>
          </p:cNvPr>
          <p:cNvSpPr>
            <a:spLocks noChangeAspect="1"/>
          </p:cNvSpPr>
          <p:nvPr/>
        </p:nvSpPr>
        <p:spPr>
          <a:xfrm>
            <a:off x="6675327" y="3398553"/>
            <a:ext cx="187484" cy="187484"/>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8" name="Oval 37">
            <a:extLst>
              <a:ext uri="{FF2B5EF4-FFF2-40B4-BE49-F238E27FC236}">
                <a16:creationId xmlns:a16="http://schemas.microsoft.com/office/drawing/2014/main" id="{53DAABA7-5E6D-B0E8-9112-9E7A48D763D3}"/>
              </a:ext>
            </a:extLst>
          </p:cNvPr>
          <p:cNvSpPr>
            <a:spLocks noChangeAspect="1"/>
          </p:cNvSpPr>
          <p:nvPr/>
        </p:nvSpPr>
        <p:spPr>
          <a:xfrm>
            <a:off x="6549512" y="3779873"/>
            <a:ext cx="226712" cy="226712"/>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9" name="Oval 38">
            <a:extLst>
              <a:ext uri="{FF2B5EF4-FFF2-40B4-BE49-F238E27FC236}">
                <a16:creationId xmlns:a16="http://schemas.microsoft.com/office/drawing/2014/main" id="{F70EEB85-0849-D1BB-A97F-6394AB41E72B}"/>
              </a:ext>
            </a:extLst>
          </p:cNvPr>
          <p:cNvSpPr>
            <a:spLocks noChangeAspect="1"/>
          </p:cNvSpPr>
          <p:nvPr/>
        </p:nvSpPr>
        <p:spPr>
          <a:xfrm>
            <a:off x="5715538" y="3706838"/>
            <a:ext cx="403269" cy="403269"/>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0" name="Oval 39">
            <a:extLst>
              <a:ext uri="{FF2B5EF4-FFF2-40B4-BE49-F238E27FC236}">
                <a16:creationId xmlns:a16="http://schemas.microsoft.com/office/drawing/2014/main" id="{79AE5A27-98B7-255D-9372-19F8D8722CC2}"/>
              </a:ext>
            </a:extLst>
          </p:cNvPr>
          <p:cNvSpPr>
            <a:spLocks noChangeAspect="1"/>
          </p:cNvSpPr>
          <p:nvPr/>
        </p:nvSpPr>
        <p:spPr>
          <a:xfrm>
            <a:off x="5528053" y="3606112"/>
            <a:ext cx="187484" cy="187484"/>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1" name="Oval 40">
            <a:extLst>
              <a:ext uri="{FF2B5EF4-FFF2-40B4-BE49-F238E27FC236}">
                <a16:creationId xmlns:a16="http://schemas.microsoft.com/office/drawing/2014/main" id="{30DDD786-BDC4-919E-AB47-ED85CBBB576F}"/>
              </a:ext>
            </a:extLst>
          </p:cNvPr>
          <p:cNvSpPr>
            <a:spLocks noChangeAspect="1"/>
          </p:cNvSpPr>
          <p:nvPr/>
        </p:nvSpPr>
        <p:spPr>
          <a:xfrm>
            <a:off x="5352329" y="3893230"/>
            <a:ext cx="274321" cy="27432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2" name="Oval 41">
            <a:extLst>
              <a:ext uri="{FF2B5EF4-FFF2-40B4-BE49-F238E27FC236}">
                <a16:creationId xmlns:a16="http://schemas.microsoft.com/office/drawing/2014/main" id="{CC02FF3C-F675-4924-6CB7-FB3C1762E337}"/>
              </a:ext>
            </a:extLst>
          </p:cNvPr>
          <p:cNvSpPr>
            <a:spLocks noChangeAspect="1"/>
          </p:cNvSpPr>
          <p:nvPr/>
        </p:nvSpPr>
        <p:spPr>
          <a:xfrm>
            <a:off x="5427966" y="3363437"/>
            <a:ext cx="187484" cy="187484"/>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3" name="Oval 42">
            <a:extLst>
              <a:ext uri="{FF2B5EF4-FFF2-40B4-BE49-F238E27FC236}">
                <a16:creationId xmlns:a16="http://schemas.microsoft.com/office/drawing/2014/main" id="{D6DFF5AE-DA24-F745-ED41-D63508FBA533}"/>
              </a:ext>
            </a:extLst>
          </p:cNvPr>
          <p:cNvSpPr>
            <a:spLocks noChangeAspect="1"/>
          </p:cNvSpPr>
          <p:nvPr/>
        </p:nvSpPr>
        <p:spPr>
          <a:xfrm>
            <a:off x="5201731" y="3215962"/>
            <a:ext cx="137160" cy="1371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4" name="Oval 43">
            <a:extLst>
              <a:ext uri="{FF2B5EF4-FFF2-40B4-BE49-F238E27FC236}">
                <a16:creationId xmlns:a16="http://schemas.microsoft.com/office/drawing/2014/main" id="{09A5467F-A1F7-CDD9-4244-C3A0D91C0E50}"/>
              </a:ext>
            </a:extLst>
          </p:cNvPr>
          <p:cNvSpPr>
            <a:spLocks noChangeAspect="1"/>
          </p:cNvSpPr>
          <p:nvPr/>
        </p:nvSpPr>
        <p:spPr>
          <a:xfrm>
            <a:off x="5243281" y="3391426"/>
            <a:ext cx="137160" cy="137160"/>
          </a:xfrm>
          <a:prstGeom prst="ellipse">
            <a:avLst/>
          </a:prstGeom>
          <a:solidFill>
            <a:schemeClr val="accent3"/>
          </a:solidFill>
          <a:ln w="3175">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5" name="Oval 44">
            <a:extLst>
              <a:ext uri="{FF2B5EF4-FFF2-40B4-BE49-F238E27FC236}">
                <a16:creationId xmlns:a16="http://schemas.microsoft.com/office/drawing/2014/main" id="{A2595ADD-B390-C832-1D32-1A224127C0AD}"/>
              </a:ext>
            </a:extLst>
          </p:cNvPr>
          <p:cNvSpPr>
            <a:spLocks noChangeAspect="1"/>
          </p:cNvSpPr>
          <p:nvPr/>
        </p:nvSpPr>
        <p:spPr>
          <a:xfrm>
            <a:off x="7520131" y="3492380"/>
            <a:ext cx="333280" cy="33328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6" name="Oval 45">
            <a:extLst>
              <a:ext uri="{FF2B5EF4-FFF2-40B4-BE49-F238E27FC236}">
                <a16:creationId xmlns:a16="http://schemas.microsoft.com/office/drawing/2014/main" id="{011D02B3-F951-757C-0ACB-8B828638BB33}"/>
              </a:ext>
            </a:extLst>
          </p:cNvPr>
          <p:cNvSpPr>
            <a:spLocks noChangeAspect="1"/>
          </p:cNvSpPr>
          <p:nvPr/>
        </p:nvSpPr>
        <p:spPr>
          <a:xfrm>
            <a:off x="8176888" y="3487399"/>
            <a:ext cx="187484" cy="187484"/>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7" name="Oval 46">
            <a:extLst>
              <a:ext uri="{FF2B5EF4-FFF2-40B4-BE49-F238E27FC236}">
                <a16:creationId xmlns:a16="http://schemas.microsoft.com/office/drawing/2014/main" id="{B608DBDD-40DC-02AA-BEBD-EE5AB4866BE4}"/>
              </a:ext>
            </a:extLst>
          </p:cNvPr>
          <p:cNvSpPr>
            <a:spLocks noChangeAspect="1"/>
          </p:cNvSpPr>
          <p:nvPr/>
        </p:nvSpPr>
        <p:spPr>
          <a:xfrm>
            <a:off x="8417291" y="3658746"/>
            <a:ext cx="274321" cy="27432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8" name="Oval 47">
            <a:extLst>
              <a:ext uri="{FF2B5EF4-FFF2-40B4-BE49-F238E27FC236}">
                <a16:creationId xmlns:a16="http://schemas.microsoft.com/office/drawing/2014/main" id="{F88E3422-3390-1A93-CA33-12A61332CC67}"/>
              </a:ext>
            </a:extLst>
          </p:cNvPr>
          <p:cNvSpPr>
            <a:spLocks noChangeAspect="1"/>
          </p:cNvSpPr>
          <p:nvPr/>
        </p:nvSpPr>
        <p:spPr>
          <a:xfrm>
            <a:off x="7223441" y="3721801"/>
            <a:ext cx="226712" cy="226712"/>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9" name="Oval 48">
            <a:extLst>
              <a:ext uri="{FF2B5EF4-FFF2-40B4-BE49-F238E27FC236}">
                <a16:creationId xmlns:a16="http://schemas.microsoft.com/office/drawing/2014/main" id="{69E0ED3B-F799-532A-3467-27CC9D7ED091}"/>
              </a:ext>
            </a:extLst>
          </p:cNvPr>
          <p:cNvSpPr>
            <a:spLocks noChangeAspect="1"/>
          </p:cNvSpPr>
          <p:nvPr/>
        </p:nvSpPr>
        <p:spPr>
          <a:xfrm>
            <a:off x="7930751" y="3482341"/>
            <a:ext cx="137160" cy="137160"/>
          </a:xfrm>
          <a:prstGeom prst="ellipse">
            <a:avLst/>
          </a:prstGeom>
          <a:solidFill>
            <a:schemeClr val="accent3"/>
          </a:solidFill>
          <a:ln w="3175">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0" name="Oval 49">
            <a:extLst>
              <a:ext uri="{FF2B5EF4-FFF2-40B4-BE49-F238E27FC236}">
                <a16:creationId xmlns:a16="http://schemas.microsoft.com/office/drawing/2014/main" id="{EE0145A8-0CF0-BD00-C380-6B533A5DBAFC}"/>
              </a:ext>
            </a:extLst>
          </p:cNvPr>
          <p:cNvSpPr>
            <a:spLocks noChangeAspect="1"/>
          </p:cNvSpPr>
          <p:nvPr/>
        </p:nvSpPr>
        <p:spPr>
          <a:xfrm>
            <a:off x="7291937" y="3437814"/>
            <a:ext cx="187484" cy="187484"/>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1" name="Oval 50">
            <a:extLst>
              <a:ext uri="{FF2B5EF4-FFF2-40B4-BE49-F238E27FC236}">
                <a16:creationId xmlns:a16="http://schemas.microsoft.com/office/drawing/2014/main" id="{DB8D1816-F0D0-2F0A-E02B-4731B1843031}"/>
              </a:ext>
            </a:extLst>
          </p:cNvPr>
          <p:cNvSpPr>
            <a:spLocks noChangeAspect="1"/>
          </p:cNvSpPr>
          <p:nvPr/>
        </p:nvSpPr>
        <p:spPr>
          <a:xfrm>
            <a:off x="6862811" y="3784532"/>
            <a:ext cx="187484" cy="187484"/>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2" name="Oval 51">
            <a:extLst>
              <a:ext uri="{FF2B5EF4-FFF2-40B4-BE49-F238E27FC236}">
                <a16:creationId xmlns:a16="http://schemas.microsoft.com/office/drawing/2014/main" id="{D2D48C94-52B2-E565-B9F3-A6B507E8ECE5}"/>
              </a:ext>
            </a:extLst>
          </p:cNvPr>
          <p:cNvSpPr>
            <a:spLocks noChangeAspect="1"/>
          </p:cNvSpPr>
          <p:nvPr/>
        </p:nvSpPr>
        <p:spPr>
          <a:xfrm>
            <a:off x="9637753" y="3575049"/>
            <a:ext cx="273058" cy="273058"/>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3" name="Oval 52">
            <a:extLst>
              <a:ext uri="{FF2B5EF4-FFF2-40B4-BE49-F238E27FC236}">
                <a16:creationId xmlns:a16="http://schemas.microsoft.com/office/drawing/2014/main" id="{994F9377-1AAD-9052-17ED-86AADA861E83}"/>
              </a:ext>
            </a:extLst>
          </p:cNvPr>
          <p:cNvSpPr>
            <a:spLocks noChangeAspect="1"/>
          </p:cNvSpPr>
          <p:nvPr/>
        </p:nvSpPr>
        <p:spPr>
          <a:xfrm>
            <a:off x="8743799" y="3546378"/>
            <a:ext cx="330400" cy="33040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54" name="Group 73">
            <a:extLst>
              <a:ext uri="{FF2B5EF4-FFF2-40B4-BE49-F238E27FC236}">
                <a16:creationId xmlns:a16="http://schemas.microsoft.com/office/drawing/2014/main" id="{8C3D6E53-B9C8-A836-DAA0-D84BEC683CBA}"/>
              </a:ext>
            </a:extLst>
          </p:cNvPr>
          <p:cNvGrpSpPr/>
          <p:nvPr/>
        </p:nvGrpSpPr>
        <p:grpSpPr>
          <a:xfrm>
            <a:off x="1688063" y="2147236"/>
            <a:ext cx="7828318" cy="2840849"/>
            <a:chOff x="1686475" y="2147235"/>
            <a:chExt cx="7828318" cy="2840849"/>
          </a:xfrm>
        </p:grpSpPr>
        <p:sp>
          <p:nvSpPr>
            <p:cNvPr id="55" name="Oval 54">
              <a:extLst>
                <a:ext uri="{FF2B5EF4-FFF2-40B4-BE49-F238E27FC236}">
                  <a16:creationId xmlns:a16="http://schemas.microsoft.com/office/drawing/2014/main" id="{BC95C621-F69C-8488-3FFC-5F8DCCFD7377}"/>
                </a:ext>
              </a:extLst>
            </p:cNvPr>
            <p:cNvSpPr>
              <a:spLocks noChangeAspect="1"/>
            </p:cNvSpPr>
            <p:nvPr/>
          </p:nvSpPr>
          <p:spPr>
            <a:xfrm>
              <a:off x="1827212" y="2147235"/>
              <a:ext cx="403269" cy="403269"/>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6" name="Oval 55">
              <a:extLst>
                <a:ext uri="{FF2B5EF4-FFF2-40B4-BE49-F238E27FC236}">
                  <a16:creationId xmlns:a16="http://schemas.microsoft.com/office/drawing/2014/main" id="{780FD187-8B98-E642-6A8F-C631AA849C42}"/>
                </a:ext>
              </a:extLst>
            </p:cNvPr>
            <p:cNvSpPr>
              <a:spLocks noChangeAspect="1"/>
            </p:cNvSpPr>
            <p:nvPr/>
          </p:nvSpPr>
          <p:spPr>
            <a:xfrm>
              <a:off x="2939939" y="3741416"/>
              <a:ext cx="187484" cy="187484"/>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7" name="Oval 56">
              <a:extLst>
                <a:ext uri="{FF2B5EF4-FFF2-40B4-BE49-F238E27FC236}">
                  <a16:creationId xmlns:a16="http://schemas.microsoft.com/office/drawing/2014/main" id="{B7B12033-0B4E-8908-1669-8F7E565B2CD6}"/>
                </a:ext>
              </a:extLst>
            </p:cNvPr>
            <p:cNvSpPr>
              <a:spLocks noChangeAspect="1"/>
            </p:cNvSpPr>
            <p:nvPr/>
          </p:nvSpPr>
          <p:spPr>
            <a:xfrm>
              <a:off x="4297610" y="3900857"/>
              <a:ext cx="333280" cy="333280"/>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8" name="Oval 57">
              <a:extLst>
                <a:ext uri="{FF2B5EF4-FFF2-40B4-BE49-F238E27FC236}">
                  <a16:creationId xmlns:a16="http://schemas.microsoft.com/office/drawing/2014/main" id="{4EC31A17-6E90-81F5-6619-BE81ABC80E3E}"/>
                </a:ext>
              </a:extLst>
            </p:cNvPr>
            <p:cNvSpPr>
              <a:spLocks noChangeAspect="1"/>
            </p:cNvSpPr>
            <p:nvPr/>
          </p:nvSpPr>
          <p:spPr>
            <a:xfrm>
              <a:off x="3584789" y="3442988"/>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9" name="Oval 58">
              <a:extLst>
                <a:ext uri="{FF2B5EF4-FFF2-40B4-BE49-F238E27FC236}">
                  <a16:creationId xmlns:a16="http://schemas.microsoft.com/office/drawing/2014/main" id="{88773043-5286-9D28-8A73-780598FBB473}"/>
                </a:ext>
              </a:extLst>
            </p:cNvPr>
            <p:cNvSpPr>
              <a:spLocks noChangeAspect="1"/>
            </p:cNvSpPr>
            <p:nvPr/>
          </p:nvSpPr>
          <p:spPr>
            <a:xfrm>
              <a:off x="3526992" y="4455609"/>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0" name="Oval 59">
              <a:extLst>
                <a:ext uri="{FF2B5EF4-FFF2-40B4-BE49-F238E27FC236}">
                  <a16:creationId xmlns:a16="http://schemas.microsoft.com/office/drawing/2014/main" id="{617C75C1-06A6-E6C1-1157-497BFA80E997}"/>
                </a:ext>
              </a:extLst>
            </p:cNvPr>
            <p:cNvSpPr>
              <a:spLocks noChangeAspect="1"/>
            </p:cNvSpPr>
            <p:nvPr/>
          </p:nvSpPr>
          <p:spPr>
            <a:xfrm>
              <a:off x="4533122" y="3103958"/>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1" name="Oval 60">
              <a:extLst>
                <a:ext uri="{FF2B5EF4-FFF2-40B4-BE49-F238E27FC236}">
                  <a16:creationId xmlns:a16="http://schemas.microsoft.com/office/drawing/2014/main" id="{4064B5B7-4E97-5A0E-BA43-18C62272C61D}"/>
                </a:ext>
              </a:extLst>
            </p:cNvPr>
            <p:cNvSpPr>
              <a:spLocks noChangeAspect="1"/>
            </p:cNvSpPr>
            <p:nvPr/>
          </p:nvSpPr>
          <p:spPr>
            <a:xfrm>
              <a:off x="1962154" y="3657600"/>
              <a:ext cx="403269" cy="403269"/>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2" name="Oval 61">
              <a:extLst>
                <a:ext uri="{FF2B5EF4-FFF2-40B4-BE49-F238E27FC236}">
                  <a16:creationId xmlns:a16="http://schemas.microsoft.com/office/drawing/2014/main" id="{2595A6F0-49A9-ECDB-94A8-9B22E6C5EA76}"/>
                </a:ext>
              </a:extLst>
            </p:cNvPr>
            <p:cNvSpPr>
              <a:spLocks noChangeAspect="1"/>
            </p:cNvSpPr>
            <p:nvPr/>
          </p:nvSpPr>
          <p:spPr>
            <a:xfrm>
              <a:off x="2758493" y="3175540"/>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3" name="Oval 62">
              <a:extLst>
                <a:ext uri="{FF2B5EF4-FFF2-40B4-BE49-F238E27FC236}">
                  <a16:creationId xmlns:a16="http://schemas.microsoft.com/office/drawing/2014/main" id="{36D3BC6E-3099-780D-5250-02A74F3C36A4}"/>
                </a:ext>
              </a:extLst>
            </p:cNvPr>
            <p:cNvSpPr>
              <a:spLocks noChangeAspect="1"/>
            </p:cNvSpPr>
            <p:nvPr/>
          </p:nvSpPr>
          <p:spPr>
            <a:xfrm>
              <a:off x="1755823" y="2942993"/>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4" name="Oval 63">
              <a:extLst>
                <a:ext uri="{FF2B5EF4-FFF2-40B4-BE49-F238E27FC236}">
                  <a16:creationId xmlns:a16="http://schemas.microsoft.com/office/drawing/2014/main" id="{B831273B-6B2B-4852-EFE5-5D81B336F2BA}"/>
                </a:ext>
              </a:extLst>
            </p:cNvPr>
            <p:cNvSpPr>
              <a:spLocks noChangeAspect="1"/>
            </p:cNvSpPr>
            <p:nvPr/>
          </p:nvSpPr>
          <p:spPr>
            <a:xfrm>
              <a:off x="3154733" y="2722188"/>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5" name="Oval 64">
              <a:extLst>
                <a:ext uri="{FF2B5EF4-FFF2-40B4-BE49-F238E27FC236}">
                  <a16:creationId xmlns:a16="http://schemas.microsoft.com/office/drawing/2014/main" id="{C8B06E1A-9E44-A2CB-2120-0E0B8B68947D}"/>
                </a:ext>
              </a:extLst>
            </p:cNvPr>
            <p:cNvSpPr>
              <a:spLocks noChangeAspect="1"/>
            </p:cNvSpPr>
            <p:nvPr/>
          </p:nvSpPr>
          <p:spPr>
            <a:xfrm>
              <a:off x="2441623" y="2606040"/>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6" name="Oval 65">
              <a:extLst>
                <a:ext uri="{FF2B5EF4-FFF2-40B4-BE49-F238E27FC236}">
                  <a16:creationId xmlns:a16="http://schemas.microsoft.com/office/drawing/2014/main" id="{432B67EA-31A0-9E84-D283-E361384F8EC0}"/>
                </a:ext>
              </a:extLst>
            </p:cNvPr>
            <p:cNvSpPr>
              <a:spLocks noChangeAspect="1"/>
            </p:cNvSpPr>
            <p:nvPr/>
          </p:nvSpPr>
          <p:spPr>
            <a:xfrm>
              <a:off x="2439240" y="4800600"/>
              <a:ext cx="187484" cy="187484"/>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7" name="Oval 66">
              <a:extLst>
                <a:ext uri="{FF2B5EF4-FFF2-40B4-BE49-F238E27FC236}">
                  <a16:creationId xmlns:a16="http://schemas.microsoft.com/office/drawing/2014/main" id="{13E85F1F-33C2-9915-428E-91544C8950B2}"/>
                </a:ext>
              </a:extLst>
            </p:cNvPr>
            <p:cNvSpPr>
              <a:spLocks noChangeAspect="1"/>
            </p:cNvSpPr>
            <p:nvPr/>
          </p:nvSpPr>
          <p:spPr>
            <a:xfrm>
              <a:off x="2609904" y="4249401"/>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8" name="Oval 67">
              <a:extLst>
                <a:ext uri="{FF2B5EF4-FFF2-40B4-BE49-F238E27FC236}">
                  <a16:creationId xmlns:a16="http://schemas.microsoft.com/office/drawing/2014/main" id="{B355A4AD-04DB-920D-D15E-B3A341181727}"/>
                </a:ext>
              </a:extLst>
            </p:cNvPr>
            <p:cNvSpPr>
              <a:spLocks noChangeAspect="1"/>
            </p:cNvSpPr>
            <p:nvPr/>
          </p:nvSpPr>
          <p:spPr>
            <a:xfrm>
              <a:off x="1686475" y="4684290"/>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9" name="Oval 68">
              <a:extLst>
                <a:ext uri="{FF2B5EF4-FFF2-40B4-BE49-F238E27FC236}">
                  <a16:creationId xmlns:a16="http://schemas.microsoft.com/office/drawing/2014/main" id="{3858A9A6-3F16-5A97-4E92-56BCC108B42E}"/>
                </a:ext>
              </a:extLst>
            </p:cNvPr>
            <p:cNvSpPr>
              <a:spLocks noChangeAspect="1"/>
            </p:cNvSpPr>
            <p:nvPr/>
          </p:nvSpPr>
          <p:spPr>
            <a:xfrm>
              <a:off x="6188280" y="3794759"/>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0" name="Oval 69">
              <a:extLst>
                <a:ext uri="{FF2B5EF4-FFF2-40B4-BE49-F238E27FC236}">
                  <a16:creationId xmlns:a16="http://schemas.microsoft.com/office/drawing/2014/main" id="{5BE6ABFC-0996-2DBC-AA80-299DBBC2BF81}"/>
                </a:ext>
              </a:extLst>
            </p:cNvPr>
            <p:cNvSpPr>
              <a:spLocks noChangeAspect="1"/>
            </p:cNvSpPr>
            <p:nvPr/>
          </p:nvSpPr>
          <p:spPr>
            <a:xfrm>
              <a:off x="5737753" y="3359782"/>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1" name="Oval 70">
              <a:extLst>
                <a:ext uri="{FF2B5EF4-FFF2-40B4-BE49-F238E27FC236}">
                  <a16:creationId xmlns:a16="http://schemas.microsoft.com/office/drawing/2014/main" id="{44AC3F91-B6F5-AD49-B3ED-20563481E778}"/>
                </a:ext>
              </a:extLst>
            </p:cNvPr>
            <p:cNvSpPr>
              <a:spLocks noChangeAspect="1"/>
            </p:cNvSpPr>
            <p:nvPr/>
          </p:nvSpPr>
          <p:spPr>
            <a:xfrm>
              <a:off x="6496847" y="3581141"/>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2" name="Oval 71">
              <a:extLst>
                <a:ext uri="{FF2B5EF4-FFF2-40B4-BE49-F238E27FC236}">
                  <a16:creationId xmlns:a16="http://schemas.microsoft.com/office/drawing/2014/main" id="{EDC1A6D8-9D06-1059-974E-0CD2359EF8CD}"/>
                </a:ext>
              </a:extLst>
            </p:cNvPr>
            <p:cNvSpPr>
              <a:spLocks noChangeAspect="1"/>
            </p:cNvSpPr>
            <p:nvPr/>
          </p:nvSpPr>
          <p:spPr>
            <a:xfrm>
              <a:off x="5196917" y="3613909"/>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3" name="Oval 72">
              <a:extLst>
                <a:ext uri="{FF2B5EF4-FFF2-40B4-BE49-F238E27FC236}">
                  <a16:creationId xmlns:a16="http://schemas.microsoft.com/office/drawing/2014/main" id="{8DE4D661-87D8-35F1-D425-413DC801C3C8}"/>
                </a:ext>
              </a:extLst>
            </p:cNvPr>
            <p:cNvSpPr>
              <a:spLocks noChangeAspect="1"/>
            </p:cNvSpPr>
            <p:nvPr/>
          </p:nvSpPr>
          <p:spPr>
            <a:xfrm>
              <a:off x="7958502" y="3688079"/>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4" name="Oval 73">
              <a:extLst>
                <a:ext uri="{FF2B5EF4-FFF2-40B4-BE49-F238E27FC236}">
                  <a16:creationId xmlns:a16="http://schemas.microsoft.com/office/drawing/2014/main" id="{80781BA1-FEEE-D74F-B40D-71BBEA98CAC7}"/>
                </a:ext>
              </a:extLst>
            </p:cNvPr>
            <p:cNvSpPr>
              <a:spLocks noChangeAspect="1"/>
            </p:cNvSpPr>
            <p:nvPr/>
          </p:nvSpPr>
          <p:spPr>
            <a:xfrm>
              <a:off x="8406202" y="3494065"/>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5" name="Oval 74">
              <a:extLst>
                <a:ext uri="{FF2B5EF4-FFF2-40B4-BE49-F238E27FC236}">
                  <a16:creationId xmlns:a16="http://schemas.microsoft.com/office/drawing/2014/main" id="{C1EC20DC-91BD-1FF4-8C4B-AAD6C70FD47A}"/>
                </a:ext>
              </a:extLst>
            </p:cNvPr>
            <p:cNvSpPr>
              <a:spLocks noChangeAspect="1"/>
            </p:cNvSpPr>
            <p:nvPr/>
          </p:nvSpPr>
          <p:spPr>
            <a:xfrm>
              <a:off x="6923728" y="3400562"/>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6" name="Oval 75">
              <a:extLst>
                <a:ext uri="{FF2B5EF4-FFF2-40B4-BE49-F238E27FC236}">
                  <a16:creationId xmlns:a16="http://schemas.microsoft.com/office/drawing/2014/main" id="{CE4DB0A8-2FD6-C237-978E-BEC53C1E41C9}"/>
                </a:ext>
              </a:extLst>
            </p:cNvPr>
            <p:cNvSpPr>
              <a:spLocks noChangeAspect="1"/>
            </p:cNvSpPr>
            <p:nvPr/>
          </p:nvSpPr>
          <p:spPr>
            <a:xfrm>
              <a:off x="9214429" y="3561396"/>
              <a:ext cx="300364" cy="300364"/>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77" name="Oval 76">
            <a:extLst>
              <a:ext uri="{FF2B5EF4-FFF2-40B4-BE49-F238E27FC236}">
                <a16:creationId xmlns:a16="http://schemas.microsoft.com/office/drawing/2014/main" id="{1B449255-EE55-6FF7-3CF3-F7C7D5F37029}"/>
              </a:ext>
            </a:extLst>
          </p:cNvPr>
          <p:cNvSpPr>
            <a:spLocks noChangeAspect="1"/>
          </p:cNvSpPr>
          <p:nvPr/>
        </p:nvSpPr>
        <p:spPr>
          <a:xfrm>
            <a:off x="5043599" y="3893890"/>
            <a:ext cx="226712" cy="226712"/>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8" name="TextBox 79">
            <a:extLst>
              <a:ext uri="{FF2B5EF4-FFF2-40B4-BE49-F238E27FC236}">
                <a16:creationId xmlns:a16="http://schemas.microsoft.com/office/drawing/2014/main" id="{ABE93B11-544B-17D8-E847-ED26DD72CFFD}"/>
              </a:ext>
            </a:extLst>
          </p:cNvPr>
          <p:cNvSpPr txBox="1"/>
          <p:nvPr/>
        </p:nvSpPr>
        <p:spPr>
          <a:xfrm>
            <a:off x="2595741" y="2033696"/>
            <a:ext cx="1816010" cy="665738"/>
          </a:xfrm>
          <a:prstGeom prst="rect">
            <a:avLst/>
          </a:prstGeom>
          <a:noFill/>
        </p:spPr>
        <p:txBody>
          <a:bodyPr wrap="square" rtlCol="0" anchor="ctr">
            <a:noAutofit/>
          </a:bodyPr>
          <a:lstStyle/>
          <a:p>
            <a:pPr marL="285750" indent="-285750" algn="ctr">
              <a:buFont typeface="Wingdings" panose="05000000000000000000" pitchFamily="2" charset="2"/>
              <a:buChar char="§"/>
            </a:pPr>
            <a:r>
              <a:rPr lang="en-US">
                <a:solidFill>
                  <a:prstClr val="black"/>
                </a:solidFill>
                <a:latin typeface="Arial" panose="020B0604020202020204" pitchFamily="34" charset="0"/>
                <a:cs typeface="Arial" panose="020B0604020202020204" pitchFamily="34" charset="0"/>
              </a:rPr>
              <a:t>Letters</a:t>
            </a:r>
            <a:r>
              <a:rPr lang="en-US" sz="1800">
                <a:solidFill>
                  <a:prstClr val="black"/>
                </a:solidFill>
                <a:latin typeface="Arial" panose="020B0604020202020204" pitchFamily="34" charset="0"/>
                <a:cs typeface="Arial" panose="020B0604020202020204" pitchFamily="34" charset="0"/>
              </a:rPr>
              <a:t> </a:t>
            </a:r>
          </a:p>
        </p:txBody>
      </p:sp>
      <p:sp>
        <p:nvSpPr>
          <p:cNvPr id="79" name="TextBox 80">
            <a:extLst>
              <a:ext uri="{FF2B5EF4-FFF2-40B4-BE49-F238E27FC236}">
                <a16:creationId xmlns:a16="http://schemas.microsoft.com/office/drawing/2014/main" id="{8AFDD3DD-8CDB-6EED-3496-C230F822DD55}"/>
              </a:ext>
            </a:extLst>
          </p:cNvPr>
          <p:cNvSpPr txBox="1"/>
          <p:nvPr/>
        </p:nvSpPr>
        <p:spPr>
          <a:xfrm>
            <a:off x="4704932" y="2425373"/>
            <a:ext cx="1749637" cy="665738"/>
          </a:xfrm>
          <a:prstGeom prst="rect">
            <a:avLst/>
          </a:prstGeom>
          <a:noFill/>
        </p:spPr>
        <p:txBody>
          <a:bodyPr wrap="square" rtlCol="0" anchor="ctr">
            <a:noAutofit/>
          </a:bodyPr>
          <a:lstStyle/>
          <a:p>
            <a:pPr marL="285750" indent="-285750" algn="ctr">
              <a:buFont typeface="Wingdings" panose="05000000000000000000" pitchFamily="2" charset="2"/>
              <a:buChar char="§"/>
            </a:pPr>
            <a:r>
              <a:rPr lang="en-US">
                <a:solidFill>
                  <a:prstClr val="black"/>
                </a:solidFill>
                <a:latin typeface="Arial" panose="020B0604020202020204" pitchFamily="34" charset="0"/>
                <a:cs typeface="Arial" panose="020B0604020202020204" pitchFamily="34" charset="0"/>
              </a:rPr>
              <a:t>Blogs</a:t>
            </a:r>
            <a:endParaRPr lang="en-US" sz="1800">
              <a:solidFill>
                <a:prstClr val="black"/>
              </a:solidFill>
              <a:latin typeface="Arial" panose="020B0604020202020204" pitchFamily="34" charset="0"/>
              <a:cs typeface="Arial" panose="020B0604020202020204" pitchFamily="34" charset="0"/>
            </a:endParaRPr>
          </a:p>
        </p:txBody>
      </p:sp>
      <p:sp>
        <p:nvSpPr>
          <p:cNvPr id="80" name="TextBox 81">
            <a:extLst>
              <a:ext uri="{FF2B5EF4-FFF2-40B4-BE49-F238E27FC236}">
                <a16:creationId xmlns:a16="http://schemas.microsoft.com/office/drawing/2014/main" id="{7BDA1A96-79B0-6389-5F3F-FF31F0CE4F4D}"/>
              </a:ext>
            </a:extLst>
          </p:cNvPr>
          <p:cNvSpPr txBox="1"/>
          <p:nvPr/>
        </p:nvSpPr>
        <p:spPr>
          <a:xfrm>
            <a:off x="6804923" y="2722188"/>
            <a:ext cx="1727538" cy="665738"/>
          </a:xfrm>
          <a:prstGeom prst="rect">
            <a:avLst/>
          </a:prstGeom>
          <a:noFill/>
        </p:spPr>
        <p:txBody>
          <a:bodyPr wrap="square" rtlCol="0" anchor="ctr">
            <a:noAutofit/>
          </a:bodyPr>
          <a:lstStyle/>
          <a:p>
            <a:pPr marL="285750" indent="-285750">
              <a:buFont typeface="Wingdings" panose="05000000000000000000" pitchFamily="2" charset="2"/>
              <a:buChar char="§"/>
            </a:pPr>
            <a:r>
              <a:rPr lang="en-US" sz="1800">
                <a:solidFill>
                  <a:prstClr val="black"/>
                </a:solidFill>
                <a:latin typeface="Arial" panose="020B0604020202020204" pitchFamily="34" charset="0"/>
                <a:cs typeface="Arial" panose="020B0604020202020204" pitchFamily="34" charset="0"/>
              </a:rPr>
              <a:t>Telephone</a:t>
            </a:r>
          </a:p>
        </p:txBody>
      </p:sp>
      <p:sp>
        <p:nvSpPr>
          <p:cNvPr id="81" name="TextBox 82">
            <a:extLst>
              <a:ext uri="{FF2B5EF4-FFF2-40B4-BE49-F238E27FC236}">
                <a16:creationId xmlns:a16="http://schemas.microsoft.com/office/drawing/2014/main" id="{D19D6BC1-FC77-814C-EF98-71E6D6F957EF}"/>
              </a:ext>
            </a:extLst>
          </p:cNvPr>
          <p:cNvSpPr txBox="1"/>
          <p:nvPr/>
        </p:nvSpPr>
        <p:spPr>
          <a:xfrm>
            <a:off x="8851469" y="2879216"/>
            <a:ext cx="2154522" cy="665738"/>
          </a:xfrm>
          <a:prstGeom prst="rect">
            <a:avLst/>
          </a:prstGeom>
          <a:noFill/>
        </p:spPr>
        <p:txBody>
          <a:bodyPr wrap="square" rtlCol="0" anchor="ctr">
            <a:noAutofit/>
          </a:bodyPr>
          <a:lstStyle/>
          <a:p>
            <a:pPr marL="285750" indent="-285750" algn="ctr">
              <a:buFont typeface="Wingdings" panose="05000000000000000000" pitchFamily="2" charset="2"/>
              <a:buChar char="§"/>
            </a:pPr>
            <a:r>
              <a:rPr lang="en-GB" sz="1800" b="0" i="0">
                <a:solidFill>
                  <a:schemeClr val="tx1"/>
                </a:solidFill>
                <a:effectLst/>
                <a:latin typeface="Arial" panose="020B0604020202020204" pitchFamily="34" charset="0"/>
                <a:cs typeface="Arial" panose="020B0604020202020204" pitchFamily="34" charset="0"/>
              </a:rPr>
              <a:t>Face-to-face conversation</a:t>
            </a:r>
            <a:endParaRPr lang="en-GB" sz="1800">
              <a:solidFill>
                <a:schemeClr val="tx1"/>
              </a:solidFill>
              <a:latin typeface="Arial" panose="020B0604020202020204" pitchFamily="34" charset="0"/>
              <a:cs typeface="Arial" panose="020B0604020202020204" pitchFamily="34" charset="0"/>
            </a:endParaRPr>
          </a:p>
          <a:p>
            <a:pPr algn="ctr"/>
            <a:endParaRPr lang="en-US" sz="1800">
              <a:solidFill>
                <a:prstClr val="black"/>
              </a:solidFill>
              <a:latin typeface="Arial" panose="020B0604020202020204" pitchFamily="34" charset="0"/>
              <a:cs typeface="Arial" panose="020B0604020202020204" pitchFamily="34" charset="0"/>
            </a:endParaRPr>
          </a:p>
        </p:txBody>
      </p:sp>
      <p:sp>
        <p:nvSpPr>
          <p:cNvPr id="82" name="TextBox 84">
            <a:extLst>
              <a:ext uri="{FF2B5EF4-FFF2-40B4-BE49-F238E27FC236}">
                <a16:creationId xmlns:a16="http://schemas.microsoft.com/office/drawing/2014/main" id="{669AEE19-B1A8-6FA2-AA15-E586976DBD5E}"/>
              </a:ext>
            </a:extLst>
          </p:cNvPr>
          <p:cNvSpPr txBox="1"/>
          <p:nvPr/>
        </p:nvSpPr>
        <p:spPr>
          <a:xfrm>
            <a:off x="2225852" y="5364056"/>
            <a:ext cx="1816010" cy="1121128"/>
          </a:xfrm>
          <a:prstGeom prst="rect">
            <a:avLst/>
          </a:prstGeom>
          <a:noFill/>
        </p:spPr>
        <p:txBody>
          <a:bodyPr wrap="square" rtlCol="0" anchor="t">
            <a:noAutofit/>
          </a:bodyPr>
          <a:lstStyle/>
          <a:p>
            <a:pPr marL="285750" indent="-285750">
              <a:buFont typeface="Wingdings" panose="05000000000000000000" pitchFamily="2" charset="2"/>
              <a:buChar char="§"/>
            </a:pPr>
            <a:r>
              <a:rPr lang="en-GB" sz="1600">
                <a:solidFill>
                  <a:schemeClr val="tx1"/>
                </a:solidFill>
                <a:latin typeface="Arial" panose="020B0604020202020204" pitchFamily="34" charset="0"/>
                <a:cs typeface="Arial" panose="020B0604020202020204" pitchFamily="34" charset="0"/>
              </a:rPr>
              <a:t>Spreadsheets</a:t>
            </a:r>
          </a:p>
          <a:p>
            <a:pPr marL="285750" indent="-285750">
              <a:buFont typeface="Wingdings" panose="05000000000000000000" pitchFamily="2" charset="2"/>
              <a:buChar char="§"/>
            </a:pPr>
            <a:r>
              <a:rPr lang="en-GB" sz="1600">
                <a:solidFill>
                  <a:schemeClr val="tx1"/>
                </a:solidFill>
                <a:latin typeface="Arial" panose="020B0604020202020204" pitchFamily="34" charset="0"/>
                <a:cs typeface="Arial" panose="020B0604020202020204" pitchFamily="34" charset="0"/>
              </a:rPr>
              <a:t>Written documents</a:t>
            </a:r>
          </a:p>
          <a:p>
            <a:pPr marL="285750" indent="-285750" algn="ctr">
              <a:buFont typeface="Wingdings" panose="05000000000000000000" pitchFamily="2" charset="2"/>
              <a:buChar char="§"/>
            </a:pPr>
            <a:endParaRPr lang="en-GB" sz="1600">
              <a:solidFill>
                <a:schemeClr val="tx1"/>
              </a:solidFill>
              <a:latin typeface="Arial" panose="020B0604020202020204" pitchFamily="34" charset="0"/>
              <a:cs typeface="Arial" panose="020B0604020202020204" pitchFamily="34" charset="0"/>
            </a:endParaRPr>
          </a:p>
          <a:p>
            <a:endParaRPr lang="en-US" sz="1600">
              <a:solidFill>
                <a:prstClr val="black"/>
              </a:solidFill>
              <a:latin typeface="Arial" panose="020B0604020202020204" pitchFamily="34" charset="0"/>
              <a:cs typeface="Arial" panose="020B0604020202020204" pitchFamily="34" charset="0"/>
            </a:endParaRPr>
          </a:p>
          <a:p>
            <a:pPr marL="168275" indent="-168275">
              <a:buFont typeface="Arial" panose="020B0604020202020204" pitchFamily="34" charset="0"/>
              <a:buChar char="•"/>
            </a:pPr>
            <a:endParaRPr lang="en-US" sz="1600">
              <a:solidFill>
                <a:prstClr val="black"/>
              </a:solidFill>
              <a:latin typeface="Arial" panose="020B0604020202020204" pitchFamily="34" charset="0"/>
              <a:cs typeface="Arial" panose="020B0604020202020204" pitchFamily="34" charset="0"/>
            </a:endParaRPr>
          </a:p>
          <a:p>
            <a:endParaRPr lang="en-US" sz="1600">
              <a:solidFill>
                <a:prstClr val="black"/>
              </a:solidFill>
              <a:latin typeface="Arial" panose="020B0604020202020204" pitchFamily="34" charset="0"/>
              <a:cs typeface="Arial" panose="020B0604020202020204" pitchFamily="34" charset="0"/>
            </a:endParaRPr>
          </a:p>
        </p:txBody>
      </p:sp>
      <p:sp>
        <p:nvSpPr>
          <p:cNvPr id="83" name="TextBox 86">
            <a:extLst>
              <a:ext uri="{FF2B5EF4-FFF2-40B4-BE49-F238E27FC236}">
                <a16:creationId xmlns:a16="http://schemas.microsoft.com/office/drawing/2014/main" id="{2E78B485-1554-90AF-D272-2D346D63C0BB}"/>
              </a:ext>
            </a:extLst>
          </p:cNvPr>
          <p:cNvSpPr txBox="1"/>
          <p:nvPr/>
        </p:nvSpPr>
        <p:spPr>
          <a:xfrm>
            <a:off x="5409073" y="4380539"/>
            <a:ext cx="1816010" cy="1121128"/>
          </a:xfrm>
          <a:prstGeom prst="rect">
            <a:avLst/>
          </a:prstGeom>
          <a:noFill/>
        </p:spPr>
        <p:txBody>
          <a:bodyPr wrap="square" rtlCol="0" anchor="t">
            <a:noAutofit/>
          </a:bodyPr>
          <a:lstStyle/>
          <a:p>
            <a:pPr marL="285750" indent="-285750">
              <a:buFont typeface="Wingdings" panose="05000000000000000000" pitchFamily="2" charset="2"/>
              <a:buChar char="§"/>
            </a:pPr>
            <a:r>
              <a:rPr lang="en-US" sz="1600">
                <a:solidFill>
                  <a:prstClr val="black"/>
                </a:solidFill>
                <a:latin typeface="Arial" panose="020B0604020202020204" pitchFamily="34" charset="0"/>
                <a:cs typeface="Arial" panose="020B0604020202020204" pitchFamily="34" charset="0"/>
              </a:rPr>
              <a:t>Email</a:t>
            </a:r>
          </a:p>
        </p:txBody>
      </p:sp>
      <p:sp>
        <p:nvSpPr>
          <p:cNvPr id="84" name="TextBox 87">
            <a:extLst>
              <a:ext uri="{FF2B5EF4-FFF2-40B4-BE49-F238E27FC236}">
                <a16:creationId xmlns:a16="http://schemas.microsoft.com/office/drawing/2014/main" id="{DBEFCC7B-6738-0EA1-C8BE-15716E4FEDD5}"/>
              </a:ext>
            </a:extLst>
          </p:cNvPr>
          <p:cNvSpPr txBox="1"/>
          <p:nvPr/>
        </p:nvSpPr>
        <p:spPr>
          <a:xfrm>
            <a:off x="8005493" y="4144269"/>
            <a:ext cx="1905317" cy="1121128"/>
          </a:xfrm>
          <a:prstGeom prst="rect">
            <a:avLst/>
          </a:prstGeom>
          <a:noFill/>
        </p:spPr>
        <p:txBody>
          <a:bodyPr wrap="square" rtlCol="0" anchor="t">
            <a:noAutofit/>
          </a:bodyPr>
          <a:lstStyle/>
          <a:p>
            <a:pPr marL="285750" indent="-285750">
              <a:buFont typeface="Wingdings" panose="05000000000000000000" pitchFamily="2" charset="2"/>
              <a:buChar char="§"/>
            </a:pPr>
            <a:r>
              <a:rPr lang="en-US" sz="1600">
                <a:solidFill>
                  <a:prstClr val="black"/>
                </a:solidFill>
                <a:latin typeface="Arial" panose="020B0604020202020204" pitchFamily="34" charset="0"/>
                <a:cs typeface="Arial" panose="020B0604020202020204" pitchFamily="34" charset="0"/>
              </a:rPr>
              <a:t>Video meetings</a:t>
            </a:r>
          </a:p>
        </p:txBody>
      </p:sp>
      <p:sp>
        <p:nvSpPr>
          <p:cNvPr id="85" name="Right Arrow 96">
            <a:extLst>
              <a:ext uri="{FF2B5EF4-FFF2-40B4-BE49-F238E27FC236}">
                <a16:creationId xmlns:a16="http://schemas.microsoft.com/office/drawing/2014/main" id="{BE516558-659F-BF23-0D7F-9A60E3DB41EC}"/>
              </a:ext>
            </a:extLst>
          </p:cNvPr>
          <p:cNvSpPr/>
          <p:nvPr/>
        </p:nvSpPr>
        <p:spPr>
          <a:xfrm>
            <a:off x="180661" y="3028241"/>
            <a:ext cx="1507402" cy="1282920"/>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a:solidFill>
                  <a:schemeClr val="tx1"/>
                </a:solidFill>
                <a:latin typeface="Arial" panose="020B0604020202020204" pitchFamily="34" charset="0"/>
                <a:cs typeface="Arial" panose="020B0604020202020204" pitchFamily="34" charset="0"/>
              </a:rPr>
              <a:t>Low richness channel</a:t>
            </a:r>
            <a:endParaRPr lang="en-GB" sz="1400">
              <a:solidFill>
                <a:schemeClr val="tx1"/>
              </a:solidFill>
              <a:latin typeface="Arial" panose="020B0604020202020204" pitchFamily="34" charset="0"/>
              <a:cs typeface="Arial" panose="020B0604020202020204" pitchFamily="34" charset="0"/>
            </a:endParaRPr>
          </a:p>
        </p:txBody>
      </p:sp>
      <p:sp>
        <p:nvSpPr>
          <p:cNvPr id="86" name="Right Arrow 97">
            <a:extLst>
              <a:ext uri="{FF2B5EF4-FFF2-40B4-BE49-F238E27FC236}">
                <a16:creationId xmlns:a16="http://schemas.microsoft.com/office/drawing/2014/main" id="{A5D0D60A-7034-B4DA-597A-F00B6130FB04}"/>
              </a:ext>
            </a:extLst>
          </p:cNvPr>
          <p:cNvSpPr/>
          <p:nvPr/>
        </p:nvSpPr>
        <p:spPr>
          <a:xfrm>
            <a:off x="10343444" y="3037419"/>
            <a:ext cx="1652137" cy="1282920"/>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a:solidFill>
                  <a:schemeClr val="tx1"/>
                </a:solidFill>
                <a:latin typeface="Arial" panose="020B0604020202020204" pitchFamily="34" charset="0"/>
                <a:cs typeface="Arial" panose="020B0604020202020204" pitchFamily="34" charset="0"/>
              </a:rPr>
              <a:t>High richness channel</a:t>
            </a:r>
          </a:p>
          <a:p>
            <a:pPr algn="ctr"/>
            <a:endParaRPr lang="en-US" sz="1200">
              <a:solidFill>
                <a:schemeClr val="tx1"/>
              </a:solidFill>
              <a:latin typeface="Arial" panose="020B0604020202020204" pitchFamily="34" charset="0"/>
              <a:cs typeface="Arial" panose="020B0604020202020204" pitchFamily="34" charset="0"/>
            </a:endParaRPr>
          </a:p>
        </p:txBody>
      </p:sp>
      <p:sp>
        <p:nvSpPr>
          <p:cNvPr id="87" name="CasetăText 86">
            <a:extLst>
              <a:ext uri="{FF2B5EF4-FFF2-40B4-BE49-F238E27FC236}">
                <a16:creationId xmlns:a16="http://schemas.microsoft.com/office/drawing/2014/main" id="{E5B97490-99B5-BAE2-2EDA-F1F46BFC3276}"/>
              </a:ext>
            </a:extLst>
          </p:cNvPr>
          <p:cNvSpPr txBox="1"/>
          <p:nvPr/>
        </p:nvSpPr>
        <p:spPr>
          <a:xfrm>
            <a:off x="9637753" y="6452554"/>
            <a:ext cx="2754971" cy="261610"/>
          </a:xfrm>
          <a:prstGeom prst="rect">
            <a:avLst/>
          </a:prstGeom>
          <a:noFill/>
        </p:spPr>
        <p:txBody>
          <a:bodyPr wrap="square" rtlCol="0">
            <a:spAutoFit/>
          </a:bodyPr>
          <a:lstStyle/>
          <a:p>
            <a:r>
              <a:rPr lang="en-US" sz="1100">
                <a:latin typeface="Arial" panose="020B0604020202020204" pitchFamily="34" charset="0"/>
                <a:cs typeface="Arial" panose="020B0604020202020204" pitchFamily="34" charset="0"/>
              </a:rPr>
              <a:t>Adapted from Boddy, 2016.</a:t>
            </a: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8090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u 3">
            <a:extLst>
              <a:ext uri="{FF2B5EF4-FFF2-40B4-BE49-F238E27FC236}">
                <a16:creationId xmlns:a16="http://schemas.microsoft.com/office/drawing/2014/main" id="{E914A686-C09C-0D4E-5A06-FD03D67750DA}"/>
              </a:ext>
            </a:extLst>
          </p:cNvPr>
          <p:cNvSpPr>
            <a:spLocks noGrp="1"/>
          </p:cNvSpPr>
          <p:nvPr>
            <p:ph type="title"/>
          </p:nvPr>
        </p:nvSpPr>
        <p:spPr>
          <a:xfrm>
            <a:off x="542348" y="294615"/>
            <a:ext cx="10972800" cy="1368641"/>
          </a:xfrm>
        </p:spPr>
        <p:txBody>
          <a:bodyPr vert="horz" lIns="91440" tIns="45720" rIns="91440" bIns="45720" rtlCol="0" anchor="b">
            <a:normAutofit/>
          </a:bodyPr>
          <a:lstStyle/>
          <a:p>
            <a:pPr algn="ctr"/>
            <a:r>
              <a:rPr lang="en-US" sz="4600" b="1" i="0" u="none" strike="noStrike" baseline="0">
                <a:effectLst>
                  <a:outerShdw blurRad="38100" dist="38100" dir="2700000" algn="tl">
                    <a:srgbClr val="000000">
                      <a:alpha val="43137"/>
                    </a:srgbClr>
                  </a:outerShdw>
                </a:effectLst>
              </a:rPr>
              <a:t>The solutions - channel of communication to be used by Tom to improve communication</a:t>
            </a:r>
            <a:endParaRPr lang="en-US" sz="4600" b="1">
              <a:effectLst>
                <a:outerShdw blurRad="38100" dist="38100" dir="2700000" algn="tl">
                  <a:srgbClr val="000000">
                    <a:alpha val="43137"/>
                  </a:srgbClr>
                </a:outerShdw>
              </a:effectLst>
            </a:endParaRP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Nomogramă 4">
            <a:extLst>
              <a:ext uri="{FF2B5EF4-FFF2-40B4-BE49-F238E27FC236}">
                <a16:creationId xmlns:a16="http://schemas.microsoft.com/office/drawing/2014/main" id="{1FC91E20-A4C6-7766-8DF7-DF91FD751652}"/>
              </a:ext>
            </a:extLst>
          </p:cNvPr>
          <p:cNvGraphicFramePr/>
          <p:nvPr>
            <p:extLst>
              <p:ext uri="{D42A27DB-BD31-4B8C-83A1-F6EECF244321}">
                <p14:modId xmlns:p14="http://schemas.microsoft.com/office/powerpoint/2010/main" val="3857088513"/>
              </p:ext>
            </p:extLst>
          </p:nvPr>
        </p:nvGraphicFramePr>
        <p:xfrm>
          <a:off x="2359329" y="1872159"/>
          <a:ext cx="7470294" cy="4691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5131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128C46-5918-5E9C-28A8-2CB9DAD473DB}"/>
              </a:ext>
            </a:extLst>
          </p:cNvPr>
          <p:cNvSpPr>
            <a:spLocks noGrp="1"/>
          </p:cNvSpPr>
          <p:nvPr>
            <p:ph type="title"/>
          </p:nvPr>
        </p:nvSpPr>
        <p:spPr>
          <a:xfrm>
            <a:off x="656432" y="-28568"/>
            <a:ext cx="10515600" cy="1325563"/>
          </a:xfrm>
        </p:spPr>
        <p:txBody>
          <a:bodyPr>
            <a:normAutofit/>
          </a:bodyPr>
          <a:lstStyle/>
          <a:p>
            <a:pPr algn="ctr"/>
            <a:r>
              <a:rPr lang="en-GB" b="1">
                <a:latin typeface="Arial" panose="020B0604020202020204" pitchFamily="34" charset="0"/>
                <a:cs typeface="Arial" panose="020B0604020202020204" pitchFamily="34" charset="0"/>
              </a:rPr>
              <a:t>Final recommendations for Tom</a:t>
            </a:r>
          </a:p>
        </p:txBody>
      </p:sp>
      <p:sp>
        <p:nvSpPr>
          <p:cNvPr id="46" name="Arc 4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nvGrpSpPr>
          <p:cNvPr id="3" name="Group 79">
            <a:extLst>
              <a:ext uri="{FF2B5EF4-FFF2-40B4-BE49-F238E27FC236}">
                <a16:creationId xmlns:a16="http://schemas.microsoft.com/office/drawing/2014/main" id="{6A20CFD7-533E-5D6F-DC9D-6B6028AB6603}"/>
              </a:ext>
            </a:extLst>
          </p:cNvPr>
          <p:cNvGrpSpPr/>
          <p:nvPr/>
        </p:nvGrpSpPr>
        <p:grpSpPr>
          <a:xfrm>
            <a:off x="3443621" y="1004142"/>
            <a:ext cx="5176838" cy="5616576"/>
            <a:chOff x="3506788" y="1241425"/>
            <a:chExt cx="5176838" cy="5616576"/>
          </a:xfrm>
        </p:grpSpPr>
        <p:sp>
          <p:nvSpPr>
            <p:cNvPr id="12" name="Freeform 5">
              <a:extLst>
                <a:ext uri="{FF2B5EF4-FFF2-40B4-BE49-F238E27FC236}">
                  <a16:creationId xmlns:a16="http://schemas.microsoft.com/office/drawing/2014/main" id="{46CFA805-5BEC-B7C4-03B7-F1D7EB8B112E}"/>
                </a:ext>
              </a:extLst>
            </p:cNvPr>
            <p:cNvSpPr>
              <a:spLocks/>
            </p:cNvSpPr>
            <p:nvPr/>
          </p:nvSpPr>
          <p:spPr bwMode="auto">
            <a:xfrm>
              <a:off x="4200526" y="5394325"/>
              <a:ext cx="1524000" cy="1463675"/>
            </a:xfrm>
            <a:custGeom>
              <a:avLst/>
              <a:gdLst>
                <a:gd name="T0" fmla="*/ 0 w 688"/>
                <a:gd name="T1" fmla="*/ 0 h 661"/>
                <a:gd name="T2" fmla="*/ 0 w 688"/>
                <a:gd name="T3" fmla="*/ 246 h 661"/>
                <a:gd name="T4" fmla="*/ 82 w 688"/>
                <a:gd name="T5" fmla="*/ 328 h 661"/>
                <a:gd name="T6" fmla="*/ 606 w 688"/>
                <a:gd name="T7" fmla="*/ 328 h 661"/>
                <a:gd name="T8" fmla="*/ 688 w 688"/>
                <a:gd name="T9" fmla="*/ 409 h 661"/>
                <a:gd name="T10" fmla="*/ 688 w 688"/>
                <a:gd name="T11" fmla="*/ 661 h 661"/>
              </a:gdLst>
              <a:ahLst/>
              <a:cxnLst>
                <a:cxn ang="0">
                  <a:pos x="T0" y="T1"/>
                </a:cxn>
                <a:cxn ang="0">
                  <a:pos x="T2" y="T3"/>
                </a:cxn>
                <a:cxn ang="0">
                  <a:pos x="T4" y="T5"/>
                </a:cxn>
                <a:cxn ang="0">
                  <a:pos x="T6" y="T7"/>
                </a:cxn>
                <a:cxn ang="0">
                  <a:pos x="T8" y="T9"/>
                </a:cxn>
                <a:cxn ang="0">
                  <a:pos x="T10" y="T11"/>
                </a:cxn>
              </a:cxnLst>
              <a:rect l="0" t="0" r="r" b="b"/>
              <a:pathLst>
                <a:path w="688" h="661">
                  <a:moveTo>
                    <a:pt x="0" y="0"/>
                  </a:moveTo>
                  <a:cubicBezTo>
                    <a:pt x="0" y="246"/>
                    <a:pt x="0" y="246"/>
                    <a:pt x="0" y="246"/>
                  </a:cubicBezTo>
                  <a:cubicBezTo>
                    <a:pt x="0" y="291"/>
                    <a:pt x="37" y="328"/>
                    <a:pt x="82" y="328"/>
                  </a:cubicBezTo>
                  <a:cubicBezTo>
                    <a:pt x="606" y="328"/>
                    <a:pt x="606" y="328"/>
                    <a:pt x="606" y="328"/>
                  </a:cubicBezTo>
                  <a:cubicBezTo>
                    <a:pt x="651" y="328"/>
                    <a:pt x="688" y="364"/>
                    <a:pt x="688" y="409"/>
                  </a:cubicBezTo>
                  <a:cubicBezTo>
                    <a:pt x="688" y="661"/>
                    <a:pt x="688" y="661"/>
                    <a:pt x="688" y="661"/>
                  </a:cubicBezTo>
                </a:path>
              </a:pathLst>
            </a:custGeom>
            <a:noFill/>
            <a:ln w="79375" cap="flat">
              <a:solidFill>
                <a:schemeClr val="accent5"/>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3" name="Freeform 6">
              <a:extLst>
                <a:ext uri="{FF2B5EF4-FFF2-40B4-BE49-F238E27FC236}">
                  <a16:creationId xmlns:a16="http://schemas.microsoft.com/office/drawing/2014/main" id="{FB30CDCC-6792-E467-A3D6-22C4A798D7ED}"/>
                </a:ext>
              </a:extLst>
            </p:cNvPr>
            <p:cNvSpPr>
              <a:spLocks/>
            </p:cNvSpPr>
            <p:nvPr/>
          </p:nvSpPr>
          <p:spPr bwMode="auto">
            <a:xfrm>
              <a:off x="4165601" y="4892675"/>
              <a:ext cx="69850" cy="300038"/>
            </a:xfrm>
            <a:custGeom>
              <a:avLst/>
              <a:gdLst>
                <a:gd name="T0" fmla="*/ 32 w 32"/>
                <a:gd name="T1" fmla="*/ 0 h 136"/>
                <a:gd name="T2" fmla="*/ 0 w 32"/>
                <a:gd name="T3" fmla="*/ 0 h 136"/>
                <a:gd name="T4" fmla="*/ 1 w 32"/>
                <a:gd name="T5" fmla="*/ 25 h 136"/>
                <a:gd name="T6" fmla="*/ 1 w 32"/>
                <a:gd name="T7" fmla="*/ 136 h 136"/>
                <a:gd name="T8" fmla="*/ 30 w 32"/>
                <a:gd name="T9" fmla="*/ 136 h 136"/>
                <a:gd name="T10" fmla="*/ 30 w 32"/>
                <a:gd name="T11" fmla="*/ 25 h 136"/>
                <a:gd name="T12" fmla="*/ 32 w 32"/>
                <a:gd name="T13" fmla="*/ 0 h 136"/>
              </a:gdLst>
              <a:ahLst/>
              <a:cxnLst>
                <a:cxn ang="0">
                  <a:pos x="T0" y="T1"/>
                </a:cxn>
                <a:cxn ang="0">
                  <a:pos x="T2" y="T3"/>
                </a:cxn>
                <a:cxn ang="0">
                  <a:pos x="T4" y="T5"/>
                </a:cxn>
                <a:cxn ang="0">
                  <a:pos x="T6" y="T7"/>
                </a:cxn>
                <a:cxn ang="0">
                  <a:pos x="T8" y="T9"/>
                </a:cxn>
                <a:cxn ang="0">
                  <a:pos x="T10" y="T11"/>
                </a:cxn>
                <a:cxn ang="0">
                  <a:pos x="T12" y="T13"/>
                </a:cxn>
              </a:cxnLst>
              <a:rect l="0" t="0" r="r" b="b"/>
              <a:pathLst>
                <a:path w="32" h="136">
                  <a:moveTo>
                    <a:pt x="32" y="0"/>
                  </a:moveTo>
                  <a:cubicBezTo>
                    <a:pt x="0" y="0"/>
                    <a:pt x="0" y="0"/>
                    <a:pt x="0" y="0"/>
                  </a:cubicBezTo>
                  <a:cubicBezTo>
                    <a:pt x="2" y="14"/>
                    <a:pt x="1" y="25"/>
                    <a:pt x="1" y="25"/>
                  </a:cubicBezTo>
                  <a:cubicBezTo>
                    <a:pt x="1" y="136"/>
                    <a:pt x="1" y="136"/>
                    <a:pt x="1" y="136"/>
                  </a:cubicBezTo>
                  <a:cubicBezTo>
                    <a:pt x="30" y="136"/>
                    <a:pt x="30" y="136"/>
                    <a:pt x="30" y="136"/>
                  </a:cubicBezTo>
                  <a:cubicBezTo>
                    <a:pt x="30" y="25"/>
                    <a:pt x="30" y="25"/>
                    <a:pt x="30" y="25"/>
                  </a:cubicBezTo>
                  <a:cubicBezTo>
                    <a:pt x="30" y="25"/>
                    <a:pt x="30" y="14"/>
                    <a:pt x="32" y="0"/>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4" name="Freeform 7">
              <a:extLst>
                <a:ext uri="{FF2B5EF4-FFF2-40B4-BE49-F238E27FC236}">
                  <a16:creationId xmlns:a16="http://schemas.microsoft.com/office/drawing/2014/main" id="{B498F71C-E3A5-DC1C-F169-44BDF9E2FFDD}"/>
                </a:ext>
              </a:extLst>
            </p:cNvPr>
            <p:cNvSpPr>
              <a:spLocks/>
            </p:cNvSpPr>
            <p:nvPr/>
          </p:nvSpPr>
          <p:spPr bwMode="auto">
            <a:xfrm>
              <a:off x="4260851" y="4781550"/>
              <a:ext cx="120650" cy="88900"/>
            </a:xfrm>
            <a:custGeom>
              <a:avLst/>
              <a:gdLst>
                <a:gd name="T0" fmla="*/ 41 w 55"/>
                <a:gd name="T1" fmla="*/ 4 h 40"/>
                <a:gd name="T2" fmla="*/ 26 w 55"/>
                <a:gd name="T3" fmla="*/ 0 h 40"/>
                <a:gd name="T4" fmla="*/ 0 w 55"/>
                <a:gd name="T5" fmla="*/ 40 h 40"/>
                <a:gd name="T6" fmla="*/ 36 w 55"/>
                <a:gd name="T7" fmla="*/ 40 h 40"/>
                <a:gd name="T8" fmla="*/ 54 w 55"/>
                <a:gd name="T9" fmla="*/ 28 h 40"/>
                <a:gd name="T10" fmla="*/ 41 w 55"/>
                <a:gd name="T11" fmla="*/ 4 h 40"/>
              </a:gdLst>
              <a:ahLst/>
              <a:cxnLst>
                <a:cxn ang="0">
                  <a:pos x="T0" y="T1"/>
                </a:cxn>
                <a:cxn ang="0">
                  <a:pos x="T2" y="T3"/>
                </a:cxn>
                <a:cxn ang="0">
                  <a:pos x="T4" y="T5"/>
                </a:cxn>
                <a:cxn ang="0">
                  <a:pos x="T6" y="T7"/>
                </a:cxn>
                <a:cxn ang="0">
                  <a:pos x="T8" y="T9"/>
                </a:cxn>
                <a:cxn ang="0">
                  <a:pos x="T10" y="T11"/>
                </a:cxn>
              </a:cxnLst>
              <a:rect l="0" t="0" r="r" b="b"/>
              <a:pathLst>
                <a:path w="55" h="40">
                  <a:moveTo>
                    <a:pt x="41" y="4"/>
                  </a:moveTo>
                  <a:cubicBezTo>
                    <a:pt x="35" y="1"/>
                    <a:pt x="31" y="0"/>
                    <a:pt x="26" y="0"/>
                  </a:cubicBezTo>
                  <a:cubicBezTo>
                    <a:pt x="10" y="0"/>
                    <a:pt x="3" y="23"/>
                    <a:pt x="0" y="40"/>
                  </a:cubicBezTo>
                  <a:cubicBezTo>
                    <a:pt x="36" y="40"/>
                    <a:pt x="36" y="40"/>
                    <a:pt x="36" y="40"/>
                  </a:cubicBezTo>
                  <a:cubicBezTo>
                    <a:pt x="45" y="40"/>
                    <a:pt x="52" y="35"/>
                    <a:pt x="54" y="28"/>
                  </a:cubicBezTo>
                  <a:cubicBezTo>
                    <a:pt x="55" y="21"/>
                    <a:pt x="53" y="11"/>
                    <a:pt x="41" y="4"/>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5" name="Freeform 8">
              <a:extLst>
                <a:ext uri="{FF2B5EF4-FFF2-40B4-BE49-F238E27FC236}">
                  <a16:creationId xmlns:a16="http://schemas.microsoft.com/office/drawing/2014/main" id="{467C8665-5A00-D785-C2B4-B6E19FEC3F04}"/>
                </a:ext>
              </a:extLst>
            </p:cNvPr>
            <p:cNvSpPr>
              <a:spLocks/>
            </p:cNvSpPr>
            <p:nvPr/>
          </p:nvSpPr>
          <p:spPr bwMode="auto">
            <a:xfrm>
              <a:off x="4016376" y="4781550"/>
              <a:ext cx="123825" cy="88900"/>
            </a:xfrm>
            <a:custGeom>
              <a:avLst/>
              <a:gdLst>
                <a:gd name="T0" fmla="*/ 30 w 56"/>
                <a:gd name="T1" fmla="*/ 0 h 40"/>
                <a:gd name="T2" fmla="*/ 15 w 56"/>
                <a:gd name="T3" fmla="*/ 4 h 40"/>
                <a:gd name="T4" fmla="*/ 2 w 56"/>
                <a:gd name="T5" fmla="*/ 28 h 40"/>
                <a:gd name="T6" fmla="*/ 20 w 56"/>
                <a:gd name="T7" fmla="*/ 40 h 40"/>
                <a:gd name="T8" fmla="*/ 56 w 56"/>
                <a:gd name="T9" fmla="*/ 40 h 40"/>
                <a:gd name="T10" fmla="*/ 30 w 56"/>
                <a:gd name="T11" fmla="*/ 0 h 40"/>
              </a:gdLst>
              <a:ahLst/>
              <a:cxnLst>
                <a:cxn ang="0">
                  <a:pos x="T0" y="T1"/>
                </a:cxn>
                <a:cxn ang="0">
                  <a:pos x="T2" y="T3"/>
                </a:cxn>
                <a:cxn ang="0">
                  <a:pos x="T4" y="T5"/>
                </a:cxn>
                <a:cxn ang="0">
                  <a:pos x="T6" y="T7"/>
                </a:cxn>
                <a:cxn ang="0">
                  <a:pos x="T8" y="T9"/>
                </a:cxn>
                <a:cxn ang="0">
                  <a:pos x="T10" y="T11"/>
                </a:cxn>
              </a:cxnLst>
              <a:rect l="0" t="0" r="r" b="b"/>
              <a:pathLst>
                <a:path w="56" h="40">
                  <a:moveTo>
                    <a:pt x="30" y="0"/>
                  </a:moveTo>
                  <a:cubicBezTo>
                    <a:pt x="25" y="0"/>
                    <a:pt x="21" y="1"/>
                    <a:pt x="15" y="4"/>
                  </a:cubicBezTo>
                  <a:cubicBezTo>
                    <a:pt x="3" y="11"/>
                    <a:pt x="0" y="21"/>
                    <a:pt x="2" y="28"/>
                  </a:cubicBezTo>
                  <a:cubicBezTo>
                    <a:pt x="4" y="35"/>
                    <a:pt x="11" y="40"/>
                    <a:pt x="20" y="40"/>
                  </a:cubicBezTo>
                  <a:cubicBezTo>
                    <a:pt x="56" y="40"/>
                    <a:pt x="56" y="40"/>
                    <a:pt x="56" y="40"/>
                  </a:cubicBezTo>
                  <a:cubicBezTo>
                    <a:pt x="53" y="23"/>
                    <a:pt x="46" y="0"/>
                    <a:pt x="30" y="0"/>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6" name="Freeform 9">
              <a:extLst>
                <a:ext uri="{FF2B5EF4-FFF2-40B4-BE49-F238E27FC236}">
                  <a16:creationId xmlns:a16="http://schemas.microsoft.com/office/drawing/2014/main" id="{AECDC91D-D82E-CFF6-8A84-67008D4382F6}"/>
                </a:ext>
              </a:extLst>
            </p:cNvPr>
            <p:cNvSpPr>
              <a:spLocks noEditPoints="1"/>
            </p:cNvSpPr>
            <p:nvPr/>
          </p:nvSpPr>
          <p:spPr bwMode="auto">
            <a:xfrm>
              <a:off x="3867151" y="4454525"/>
              <a:ext cx="658813" cy="968375"/>
            </a:xfrm>
            <a:custGeom>
              <a:avLst/>
              <a:gdLst>
                <a:gd name="T0" fmla="*/ 139 w 297"/>
                <a:gd name="T1" fmla="*/ 6 h 438"/>
                <a:gd name="T2" fmla="*/ 3 w 297"/>
                <a:gd name="T3" fmla="*/ 142 h 438"/>
                <a:gd name="T4" fmla="*/ 50 w 297"/>
                <a:gd name="T5" fmla="*/ 261 h 438"/>
                <a:gd name="T6" fmla="*/ 86 w 297"/>
                <a:gd name="T7" fmla="*/ 342 h 438"/>
                <a:gd name="T8" fmla="*/ 86 w 297"/>
                <a:gd name="T9" fmla="*/ 394 h 438"/>
                <a:gd name="T10" fmla="*/ 105 w 297"/>
                <a:gd name="T11" fmla="*/ 414 h 438"/>
                <a:gd name="T12" fmla="*/ 116 w 297"/>
                <a:gd name="T13" fmla="*/ 414 h 438"/>
                <a:gd name="T14" fmla="*/ 150 w 297"/>
                <a:gd name="T15" fmla="*/ 438 h 438"/>
                <a:gd name="T16" fmla="*/ 184 w 297"/>
                <a:gd name="T17" fmla="*/ 414 h 438"/>
                <a:gd name="T18" fmla="*/ 195 w 297"/>
                <a:gd name="T19" fmla="*/ 414 h 438"/>
                <a:gd name="T20" fmla="*/ 214 w 297"/>
                <a:gd name="T21" fmla="*/ 394 h 438"/>
                <a:gd name="T22" fmla="*/ 214 w 297"/>
                <a:gd name="T23" fmla="*/ 342 h 438"/>
                <a:gd name="T24" fmla="*/ 249 w 297"/>
                <a:gd name="T25" fmla="*/ 261 h 438"/>
                <a:gd name="T26" fmla="*/ 297 w 297"/>
                <a:gd name="T27" fmla="*/ 153 h 438"/>
                <a:gd name="T28" fmla="*/ 139 w 297"/>
                <a:gd name="T29" fmla="*/ 6 h 438"/>
                <a:gd name="T30" fmla="*/ 240 w 297"/>
                <a:gd name="T31" fmla="*/ 178 h 438"/>
                <a:gd name="T32" fmla="*/ 213 w 297"/>
                <a:gd name="T33" fmla="*/ 198 h 438"/>
                <a:gd name="T34" fmla="*/ 176 w 297"/>
                <a:gd name="T35" fmla="*/ 198 h 438"/>
                <a:gd name="T36" fmla="*/ 174 w 297"/>
                <a:gd name="T37" fmla="*/ 223 h 438"/>
                <a:gd name="T38" fmla="*/ 174 w 297"/>
                <a:gd name="T39" fmla="*/ 334 h 438"/>
                <a:gd name="T40" fmla="*/ 197 w 297"/>
                <a:gd name="T41" fmla="*/ 334 h 438"/>
                <a:gd name="T42" fmla="*/ 202 w 297"/>
                <a:gd name="T43" fmla="*/ 338 h 438"/>
                <a:gd name="T44" fmla="*/ 197 w 297"/>
                <a:gd name="T45" fmla="*/ 343 h 438"/>
                <a:gd name="T46" fmla="*/ 141 w 297"/>
                <a:gd name="T47" fmla="*/ 343 h 438"/>
                <a:gd name="T48" fmla="*/ 199 w 297"/>
                <a:gd name="T49" fmla="*/ 358 h 438"/>
                <a:gd name="T50" fmla="*/ 202 w 297"/>
                <a:gd name="T51" fmla="*/ 363 h 438"/>
                <a:gd name="T52" fmla="*/ 198 w 297"/>
                <a:gd name="T53" fmla="*/ 368 h 438"/>
                <a:gd name="T54" fmla="*/ 141 w 297"/>
                <a:gd name="T55" fmla="*/ 370 h 438"/>
                <a:gd name="T56" fmla="*/ 198 w 297"/>
                <a:gd name="T57" fmla="*/ 383 h 438"/>
                <a:gd name="T58" fmla="*/ 202 w 297"/>
                <a:gd name="T59" fmla="*/ 388 h 438"/>
                <a:gd name="T60" fmla="*/ 197 w 297"/>
                <a:gd name="T61" fmla="*/ 392 h 438"/>
                <a:gd name="T62" fmla="*/ 102 w 297"/>
                <a:gd name="T63" fmla="*/ 392 h 438"/>
                <a:gd name="T64" fmla="*/ 98 w 297"/>
                <a:gd name="T65" fmla="*/ 387 h 438"/>
                <a:gd name="T66" fmla="*/ 102 w 297"/>
                <a:gd name="T67" fmla="*/ 383 h 438"/>
                <a:gd name="T68" fmla="*/ 151 w 297"/>
                <a:gd name="T69" fmla="*/ 383 h 438"/>
                <a:gd name="T70" fmla="*/ 101 w 297"/>
                <a:gd name="T71" fmla="*/ 372 h 438"/>
                <a:gd name="T72" fmla="*/ 98 w 297"/>
                <a:gd name="T73" fmla="*/ 367 h 438"/>
                <a:gd name="T74" fmla="*/ 102 w 297"/>
                <a:gd name="T75" fmla="*/ 362 h 438"/>
                <a:gd name="T76" fmla="*/ 165 w 297"/>
                <a:gd name="T77" fmla="*/ 360 h 438"/>
                <a:gd name="T78" fmla="*/ 101 w 297"/>
                <a:gd name="T79" fmla="*/ 343 h 438"/>
                <a:gd name="T80" fmla="*/ 98 w 297"/>
                <a:gd name="T81" fmla="*/ 338 h 438"/>
                <a:gd name="T82" fmla="*/ 102 w 297"/>
                <a:gd name="T83" fmla="*/ 334 h 438"/>
                <a:gd name="T84" fmla="*/ 126 w 297"/>
                <a:gd name="T85" fmla="*/ 334 h 438"/>
                <a:gd name="T86" fmla="*/ 126 w 297"/>
                <a:gd name="T87" fmla="*/ 223 h 438"/>
                <a:gd name="T88" fmla="*/ 124 w 297"/>
                <a:gd name="T89" fmla="*/ 198 h 438"/>
                <a:gd name="T90" fmla="*/ 87 w 297"/>
                <a:gd name="T91" fmla="*/ 198 h 438"/>
                <a:gd name="T92" fmla="*/ 60 w 297"/>
                <a:gd name="T93" fmla="*/ 178 h 438"/>
                <a:gd name="T94" fmla="*/ 78 w 297"/>
                <a:gd name="T95" fmla="*/ 144 h 438"/>
                <a:gd name="T96" fmla="*/ 97 w 297"/>
                <a:gd name="T97" fmla="*/ 138 h 438"/>
                <a:gd name="T98" fmla="*/ 133 w 297"/>
                <a:gd name="T99" fmla="*/ 188 h 438"/>
                <a:gd name="T100" fmla="*/ 167 w 297"/>
                <a:gd name="T101" fmla="*/ 188 h 438"/>
                <a:gd name="T102" fmla="*/ 203 w 297"/>
                <a:gd name="T103" fmla="*/ 138 h 438"/>
                <a:gd name="T104" fmla="*/ 222 w 297"/>
                <a:gd name="T105" fmla="*/ 144 h 438"/>
                <a:gd name="T106" fmla="*/ 240 w 297"/>
                <a:gd name="T107" fmla="*/ 178 h 4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97" h="438">
                  <a:moveTo>
                    <a:pt x="139" y="6"/>
                  </a:moveTo>
                  <a:cubicBezTo>
                    <a:pt x="67" y="11"/>
                    <a:pt x="8" y="70"/>
                    <a:pt x="3" y="142"/>
                  </a:cubicBezTo>
                  <a:cubicBezTo>
                    <a:pt x="0" y="189"/>
                    <a:pt x="18" y="232"/>
                    <a:pt x="50" y="261"/>
                  </a:cubicBezTo>
                  <a:cubicBezTo>
                    <a:pt x="72" y="282"/>
                    <a:pt x="86" y="311"/>
                    <a:pt x="86" y="342"/>
                  </a:cubicBezTo>
                  <a:cubicBezTo>
                    <a:pt x="86" y="394"/>
                    <a:pt x="86" y="394"/>
                    <a:pt x="86" y="394"/>
                  </a:cubicBezTo>
                  <a:cubicBezTo>
                    <a:pt x="86" y="405"/>
                    <a:pt x="94" y="414"/>
                    <a:pt x="105" y="414"/>
                  </a:cubicBezTo>
                  <a:cubicBezTo>
                    <a:pt x="116" y="414"/>
                    <a:pt x="116" y="414"/>
                    <a:pt x="116" y="414"/>
                  </a:cubicBezTo>
                  <a:cubicBezTo>
                    <a:pt x="121" y="428"/>
                    <a:pt x="134" y="438"/>
                    <a:pt x="150" y="438"/>
                  </a:cubicBezTo>
                  <a:cubicBezTo>
                    <a:pt x="166" y="438"/>
                    <a:pt x="179" y="428"/>
                    <a:pt x="184" y="414"/>
                  </a:cubicBezTo>
                  <a:cubicBezTo>
                    <a:pt x="195" y="414"/>
                    <a:pt x="195" y="414"/>
                    <a:pt x="195" y="414"/>
                  </a:cubicBezTo>
                  <a:cubicBezTo>
                    <a:pt x="205" y="414"/>
                    <a:pt x="214" y="405"/>
                    <a:pt x="214" y="394"/>
                  </a:cubicBezTo>
                  <a:cubicBezTo>
                    <a:pt x="214" y="342"/>
                    <a:pt x="214" y="342"/>
                    <a:pt x="214" y="342"/>
                  </a:cubicBezTo>
                  <a:cubicBezTo>
                    <a:pt x="214" y="311"/>
                    <a:pt x="227" y="282"/>
                    <a:pt x="249" y="261"/>
                  </a:cubicBezTo>
                  <a:cubicBezTo>
                    <a:pt x="279" y="235"/>
                    <a:pt x="297" y="196"/>
                    <a:pt x="297" y="153"/>
                  </a:cubicBezTo>
                  <a:cubicBezTo>
                    <a:pt x="297" y="68"/>
                    <a:pt x="225" y="0"/>
                    <a:pt x="139" y="6"/>
                  </a:cubicBezTo>
                  <a:close/>
                  <a:moveTo>
                    <a:pt x="240" y="178"/>
                  </a:moveTo>
                  <a:cubicBezTo>
                    <a:pt x="237" y="190"/>
                    <a:pt x="226" y="198"/>
                    <a:pt x="213" y="198"/>
                  </a:cubicBezTo>
                  <a:cubicBezTo>
                    <a:pt x="176" y="198"/>
                    <a:pt x="176" y="198"/>
                    <a:pt x="176" y="198"/>
                  </a:cubicBezTo>
                  <a:cubicBezTo>
                    <a:pt x="174" y="212"/>
                    <a:pt x="174" y="223"/>
                    <a:pt x="174" y="223"/>
                  </a:cubicBezTo>
                  <a:cubicBezTo>
                    <a:pt x="174" y="334"/>
                    <a:pt x="174" y="334"/>
                    <a:pt x="174" y="334"/>
                  </a:cubicBezTo>
                  <a:cubicBezTo>
                    <a:pt x="197" y="334"/>
                    <a:pt x="197" y="334"/>
                    <a:pt x="197" y="334"/>
                  </a:cubicBezTo>
                  <a:cubicBezTo>
                    <a:pt x="200" y="334"/>
                    <a:pt x="202" y="336"/>
                    <a:pt x="202" y="338"/>
                  </a:cubicBezTo>
                  <a:cubicBezTo>
                    <a:pt x="202" y="341"/>
                    <a:pt x="200" y="343"/>
                    <a:pt x="197" y="343"/>
                  </a:cubicBezTo>
                  <a:cubicBezTo>
                    <a:pt x="141" y="343"/>
                    <a:pt x="141" y="343"/>
                    <a:pt x="141" y="343"/>
                  </a:cubicBezTo>
                  <a:cubicBezTo>
                    <a:pt x="199" y="358"/>
                    <a:pt x="199" y="358"/>
                    <a:pt x="199" y="358"/>
                  </a:cubicBezTo>
                  <a:cubicBezTo>
                    <a:pt x="201" y="359"/>
                    <a:pt x="203" y="361"/>
                    <a:pt x="202" y="363"/>
                  </a:cubicBezTo>
                  <a:cubicBezTo>
                    <a:pt x="202" y="366"/>
                    <a:pt x="200" y="368"/>
                    <a:pt x="198" y="368"/>
                  </a:cubicBezTo>
                  <a:cubicBezTo>
                    <a:pt x="141" y="370"/>
                    <a:pt x="141" y="370"/>
                    <a:pt x="141" y="370"/>
                  </a:cubicBezTo>
                  <a:cubicBezTo>
                    <a:pt x="198" y="383"/>
                    <a:pt x="198" y="383"/>
                    <a:pt x="198" y="383"/>
                  </a:cubicBezTo>
                  <a:cubicBezTo>
                    <a:pt x="201" y="383"/>
                    <a:pt x="203" y="385"/>
                    <a:pt x="202" y="388"/>
                  </a:cubicBezTo>
                  <a:cubicBezTo>
                    <a:pt x="202" y="390"/>
                    <a:pt x="200" y="392"/>
                    <a:pt x="197" y="392"/>
                  </a:cubicBezTo>
                  <a:cubicBezTo>
                    <a:pt x="102" y="392"/>
                    <a:pt x="102" y="392"/>
                    <a:pt x="102" y="392"/>
                  </a:cubicBezTo>
                  <a:cubicBezTo>
                    <a:pt x="100" y="392"/>
                    <a:pt x="98" y="390"/>
                    <a:pt x="98" y="387"/>
                  </a:cubicBezTo>
                  <a:cubicBezTo>
                    <a:pt x="98" y="385"/>
                    <a:pt x="100" y="383"/>
                    <a:pt x="102" y="383"/>
                  </a:cubicBezTo>
                  <a:cubicBezTo>
                    <a:pt x="151" y="383"/>
                    <a:pt x="151" y="383"/>
                    <a:pt x="151" y="383"/>
                  </a:cubicBezTo>
                  <a:cubicBezTo>
                    <a:pt x="101" y="372"/>
                    <a:pt x="101" y="372"/>
                    <a:pt x="101" y="372"/>
                  </a:cubicBezTo>
                  <a:cubicBezTo>
                    <a:pt x="99" y="372"/>
                    <a:pt x="97" y="369"/>
                    <a:pt x="98" y="367"/>
                  </a:cubicBezTo>
                  <a:cubicBezTo>
                    <a:pt x="98" y="365"/>
                    <a:pt x="100" y="363"/>
                    <a:pt x="102" y="362"/>
                  </a:cubicBezTo>
                  <a:cubicBezTo>
                    <a:pt x="165" y="360"/>
                    <a:pt x="165" y="360"/>
                    <a:pt x="165" y="360"/>
                  </a:cubicBezTo>
                  <a:cubicBezTo>
                    <a:pt x="101" y="343"/>
                    <a:pt x="101" y="343"/>
                    <a:pt x="101" y="343"/>
                  </a:cubicBezTo>
                  <a:cubicBezTo>
                    <a:pt x="99" y="343"/>
                    <a:pt x="97" y="340"/>
                    <a:pt x="98" y="338"/>
                  </a:cubicBezTo>
                  <a:cubicBezTo>
                    <a:pt x="98" y="335"/>
                    <a:pt x="100" y="334"/>
                    <a:pt x="102" y="334"/>
                  </a:cubicBezTo>
                  <a:cubicBezTo>
                    <a:pt x="126" y="334"/>
                    <a:pt x="126" y="334"/>
                    <a:pt x="126" y="334"/>
                  </a:cubicBezTo>
                  <a:cubicBezTo>
                    <a:pt x="126" y="223"/>
                    <a:pt x="126" y="223"/>
                    <a:pt x="126" y="223"/>
                  </a:cubicBezTo>
                  <a:cubicBezTo>
                    <a:pt x="126" y="223"/>
                    <a:pt x="126" y="212"/>
                    <a:pt x="124" y="198"/>
                  </a:cubicBezTo>
                  <a:cubicBezTo>
                    <a:pt x="87" y="198"/>
                    <a:pt x="87" y="198"/>
                    <a:pt x="87" y="198"/>
                  </a:cubicBezTo>
                  <a:cubicBezTo>
                    <a:pt x="74" y="198"/>
                    <a:pt x="63" y="190"/>
                    <a:pt x="60" y="178"/>
                  </a:cubicBezTo>
                  <a:cubicBezTo>
                    <a:pt x="56" y="165"/>
                    <a:pt x="63" y="151"/>
                    <a:pt x="78" y="144"/>
                  </a:cubicBezTo>
                  <a:cubicBezTo>
                    <a:pt x="84" y="140"/>
                    <a:pt x="91" y="138"/>
                    <a:pt x="97" y="138"/>
                  </a:cubicBezTo>
                  <a:cubicBezTo>
                    <a:pt x="109" y="138"/>
                    <a:pt x="126" y="147"/>
                    <a:pt x="133" y="188"/>
                  </a:cubicBezTo>
                  <a:cubicBezTo>
                    <a:pt x="167" y="188"/>
                    <a:pt x="167" y="188"/>
                    <a:pt x="167" y="188"/>
                  </a:cubicBezTo>
                  <a:cubicBezTo>
                    <a:pt x="174" y="147"/>
                    <a:pt x="191" y="138"/>
                    <a:pt x="203" y="138"/>
                  </a:cubicBezTo>
                  <a:cubicBezTo>
                    <a:pt x="209" y="138"/>
                    <a:pt x="216" y="140"/>
                    <a:pt x="222" y="144"/>
                  </a:cubicBezTo>
                  <a:cubicBezTo>
                    <a:pt x="236" y="151"/>
                    <a:pt x="243" y="165"/>
                    <a:pt x="240" y="178"/>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10">
              <a:extLst>
                <a:ext uri="{FF2B5EF4-FFF2-40B4-BE49-F238E27FC236}">
                  <a16:creationId xmlns:a16="http://schemas.microsoft.com/office/drawing/2014/main" id="{41C4CF56-A239-36C9-763B-6BB891A955E3}"/>
                </a:ext>
              </a:extLst>
            </p:cNvPr>
            <p:cNvSpPr>
              <a:spLocks noEditPoints="1"/>
            </p:cNvSpPr>
            <p:nvPr/>
          </p:nvSpPr>
          <p:spPr bwMode="auto">
            <a:xfrm>
              <a:off x="8056563" y="3081338"/>
              <a:ext cx="627063" cy="730250"/>
            </a:xfrm>
            <a:custGeom>
              <a:avLst/>
              <a:gdLst>
                <a:gd name="T0" fmla="*/ 194 w 283"/>
                <a:gd name="T1" fmla="*/ 330 h 330"/>
                <a:gd name="T2" fmla="*/ 89 w 283"/>
                <a:gd name="T3" fmla="*/ 330 h 330"/>
                <a:gd name="T4" fmla="*/ 85 w 283"/>
                <a:gd name="T5" fmla="*/ 325 h 330"/>
                <a:gd name="T6" fmla="*/ 86 w 283"/>
                <a:gd name="T7" fmla="*/ 322 h 330"/>
                <a:gd name="T8" fmla="*/ 43 w 283"/>
                <a:gd name="T9" fmla="*/ 229 h 330"/>
                <a:gd name="T10" fmla="*/ 0 w 283"/>
                <a:gd name="T11" fmla="*/ 132 h 330"/>
                <a:gd name="T12" fmla="*/ 142 w 283"/>
                <a:gd name="T13" fmla="*/ 0 h 330"/>
                <a:gd name="T14" fmla="*/ 240 w 283"/>
                <a:gd name="T15" fmla="*/ 40 h 330"/>
                <a:gd name="T16" fmla="*/ 283 w 283"/>
                <a:gd name="T17" fmla="*/ 132 h 330"/>
                <a:gd name="T18" fmla="*/ 240 w 283"/>
                <a:gd name="T19" fmla="*/ 229 h 330"/>
                <a:gd name="T20" fmla="*/ 197 w 283"/>
                <a:gd name="T21" fmla="*/ 322 h 330"/>
                <a:gd name="T22" fmla="*/ 199 w 283"/>
                <a:gd name="T23" fmla="*/ 325 h 330"/>
                <a:gd name="T24" fmla="*/ 194 w 283"/>
                <a:gd name="T25" fmla="*/ 330 h 330"/>
                <a:gd name="T26" fmla="*/ 95 w 283"/>
                <a:gd name="T27" fmla="*/ 320 h 330"/>
                <a:gd name="T28" fmla="*/ 188 w 283"/>
                <a:gd name="T29" fmla="*/ 320 h 330"/>
                <a:gd name="T30" fmla="*/ 232 w 283"/>
                <a:gd name="T31" fmla="*/ 224 h 330"/>
                <a:gd name="T32" fmla="*/ 274 w 283"/>
                <a:gd name="T33" fmla="*/ 132 h 330"/>
                <a:gd name="T34" fmla="*/ 142 w 283"/>
                <a:gd name="T35" fmla="*/ 9 h 330"/>
                <a:gd name="T36" fmla="*/ 9 w 283"/>
                <a:gd name="T37" fmla="*/ 132 h 330"/>
                <a:gd name="T38" fmla="*/ 51 w 283"/>
                <a:gd name="T39" fmla="*/ 224 h 330"/>
                <a:gd name="T40" fmla="*/ 95 w 283"/>
                <a:gd name="T41" fmla="*/ 320 h 3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83" h="330">
                  <a:moveTo>
                    <a:pt x="194" y="330"/>
                  </a:moveTo>
                  <a:cubicBezTo>
                    <a:pt x="89" y="330"/>
                    <a:pt x="89" y="330"/>
                    <a:pt x="89" y="330"/>
                  </a:cubicBezTo>
                  <a:cubicBezTo>
                    <a:pt x="87" y="330"/>
                    <a:pt x="85" y="328"/>
                    <a:pt x="85" y="325"/>
                  </a:cubicBezTo>
                  <a:cubicBezTo>
                    <a:pt x="85" y="324"/>
                    <a:pt x="85" y="323"/>
                    <a:pt x="86" y="322"/>
                  </a:cubicBezTo>
                  <a:cubicBezTo>
                    <a:pt x="85" y="287"/>
                    <a:pt x="64" y="258"/>
                    <a:pt x="43" y="229"/>
                  </a:cubicBezTo>
                  <a:cubicBezTo>
                    <a:pt x="22" y="200"/>
                    <a:pt x="0" y="169"/>
                    <a:pt x="0" y="132"/>
                  </a:cubicBezTo>
                  <a:cubicBezTo>
                    <a:pt x="0" y="68"/>
                    <a:pt x="54" y="0"/>
                    <a:pt x="142" y="0"/>
                  </a:cubicBezTo>
                  <a:cubicBezTo>
                    <a:pt x="177" y="0"/>
                    <a:pt x="213" y="14"/>
                    <a:pt x="240" y="40"/>
                  </a:cubicBezTo>
                  <a:cubicBezTo>
                    <a:pt x="267" y="65"/>
                    <a:pt x="283" y="99"/>
                    <a:pt x="283" y="132"/>
                  </a:cubicBezTo>
                  <a:cubicBezTo>
                    <a:pt x="283" y="169"/>
                    <a:pt x="261" y="200"/>
                    <a:pt x="240" y="229"/>
                  </a:cubicBezTo>
                  <a:cubicBezTo>
                    <a:pt x="219" y="258"/>
                    <a:pt x="199" y="287"/>
                    <a:pt x="197" y="322"/>
                  </a:cubicBezTo>
                  <a:cubicBezTo>
                    <a:pt x="198" y="323"/>
                    <a:pt x="199" y="324"/>
                    <a:pt x="199" y="325"/>
                  </a:cubicBezTo>
                  <a:cubicBezTo>
                    <a:pt x="199" y="328"/>
                    <a:pt x="197" y="330"/>
                    <a:pt x="194" y="330"/>
                  </a:cubicBezTo>
                  <a:close/>
                  <a:moveTo>
                    <a:pt x="95" y="320"/>
                  </a:moveTo>
                  <a:cubicBezTo>
                    <a:pt x="188" y="320"/>
                    <a:pt x="188" y="320"/>
                    <a:pt x="188" y="320"/>
                  </a:cubicBezTo>
                  <a:cubicBezTo>
                    <a:pt x="190" y="283"/>
                    <a:pt x="212" y="253"/>
                    <a:pt x="232" y="224"/>
                  </a:cubicBezTo>
                  <a:cubicBezTo>
                    <a:pt x="254" y="194"/>
                    <a:pt x="274" y="166"/>
                    <a:pt x="274" y="132"/>
                  </a:cubicBezTo>
                  <a:cubicBezTo>
                    <a:pt x="274" y="67"/>
                    <a:pt x="211" y="9"/>
                    <a:pt x="142" y="9"/>
                  </a:cubicBezTo>
                  <a:cubicBezTo>
                    <a:pt x="60" y="9"/>
                    <a:pt x="9" y="73"/>
                    <a:pt x="9" y="132"/>
                  </a:cubicBezTo>
                  <a:cubicBezTo>
                    <a:pt x="9" y="166"/>
                    <a:pt x="30" y="194"/>
                    <a:pt x="51" y="224"/>
                  </a:cubicBezTo>
                  <a:cubicBezTo>
                    <a:pt x="72" y="253"/>
                    <a:pt x="93" y="283"/>
                    <a:pt x="95" y="320"/>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11">
              <a:extLst>
                <a:ext uri="{FF2B5EF4-FFF2-40B4-BE49-F238E27FC236}">
                  <a16:creationId xmlns:a16="http://schemas.microsoft.com/office/drawing/2014/main" id="{0DDE2E73-7543-DF5C-8140-DE5B45835C6D}"/>
                </a:ext>
              </a:extLst>
            </p:cNvPr>
            <p:cNvSpPr>
              <a:spLocks/>
            </p:cNvSpPr>
            <p:nvPr/>
          </p:nvSpPr>
          <p:spPr bwMode="auto">
            <a:xfrm>
              <a:off x="8242301" y="3836988"/>
              <a:ext cx="257175" cy="96838"/>
            </a:xfrm>
            <a:custGeom>
              <a:avLst/>
              <a:gdLst>
                <a:gd name="T0" fmla="*/ 111 w 116"/>
                <a:gd name="T1" fmla="*/ 44 h 44"/>
                <a:gd name="T2" fmla="*/ 4 w 116"/>
                <a:gd name="T3" fmla="*/ 44 h 44"/>
                <a:gd name="T4" fmla="*/ 0 w 116"/>
                <a:gd name="T5" fmla="*/ 40 h 44"/>
                <a:gd name="T6" fmla="*/ 3 w 116"/>
                <a:gd name="T7" fmla="*/ 35 h 44"/>
                <a:gd name="T8" fmla="*/ 82 w 116"/>
                <a:gd name="T9" fmla="*/ 9 h 44"/>
                <a:gd name="T10" fmla="*/ 4 w 116"/>
                <a:gd name="T11" fmla="*/ 9 h 44"/>
                <a:gd name="T12" fmla="*/ 0 w 116"/>
                <a:gd name="T13" fmla="*/ 4 h 44"/>
                <a:gd name="T14" fmla="*/ 4 w 116"/>
                <a:gd name="T15" fmla="*/ 0 h 44"/>
                <a:gd name="T16" fmla="*/ 111 w 116"/>
                <a:gd name="T17" fmla="*/ 0 h 44"/>
                <a:gd name="T18" fmla="*/ 115 w 116"/>
                <a:gd name="T19" fmla="*/ 4 h 44"/>
                <a:gd name="T20" fmla="*/ 112 w 116"/>
                <a:gd name="T21" fmla="*/ 9 h 44"/>
                <a:gd name="T22" fmla="*/ 33 w 116"/>
                <a:gd name="T23" fmla="*/ 35 h 44"/>
                <a:gd name="T24" fmla="*/ 111 w 116"/>
                <a:gd name="T25" fmla="*/ 35 h 44"/>
                <a:gd name="T26" fmla="*/ 115 w 116"/>
                <a:gd name="T27" fmla="*/ 39 h 44"/>
                <a:gd name="T28" fmla="*/ 111 w 116"/>
                <a:gd name="T29" fmla="*/ 44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6" h="44">
                  <a:moveTo>
                    <a:pt x="111" y="44"/>
                  </a:moveTo>
                  <a:cubicBezTo>
                    <a:pt x="4" y="44"/>
                    <a:pt x="4" y="44"/>
                    <a:pt x="4" y="44"/>
                  </a:cubicBezTo>
                  <a:cubicBezTo>
                    <a:pt x="2" y="44"/>
                    <a:pt x="0" y="42"/>
                    <a:pt x="0" y="40"/>
                  </a:cubicBezTo>
                  <a:cubicBezTo>
                    <a:pt x="0" y="38"/>
                    <a:pt x="1" y="36"/>
                    <a:pt x="3" y="35"/>
                  </a:cubicBezTo>
                  <a:cubicBezTo>
                    <a:pt x="82" y="9"/>
                    <a:pt x="82" y="9"/>
                    <a:pt x="82" y="9"/>
                  </a:cubicBezTo>
                  <a:cubicBezTo>
                    <a:pt x="4" y="9"/>
                    <a:pt x="4" y="9"/>
                    <a:pt x="4" y="9"/>
                  </a:cubicBezTo>
                  <a:cubicBezTo>
                    <a:pt x="2" y="9"/>
                    <a:pt x="0" y="7"/>
                    <a:pt x="0" y="4"/>
                  </a:cubicBezTo>
                  <a:cubicBezTo>
                    <a:pt x="0" y="2"/>
                    <a:pt x="2" y="0"/>
                    <a:pt x="4" y="0"/>
                  </a:cubicBezTo>
                  <a:cubicBezTo>
                    <a:pt x="111" y="0"/>
                    <a:pt x="111" y="0"/>
                    <a:pt x="111" y="0"/>
                  </a:cubicBezTo>
                  <a:cubicBezTo>
                    <a:pt x="113" y="0"/>
                    <a:pt x="115" y="1"/>
                    <a:pt x="115" y="4"/>
                  </a:cubicBezTo>
                  <a:cubicBezTo>
                    <a:pt x="116" y="6"/>
                    <a:pt x="114" y="8"/>
                    <a:pt x="112" y="9"/>
                  </a:cubicBezTo>
                  <a:cubicBezTo>
                    <a:pt x="33" y="35"/>
                    <a:pt x="33" y="35"/>
                    <a:pt x="33" y="35"/>
                  </a:cubicBezTo>
                  <a:cubicBezTo>
                    <a:pt x="111" y="35"/>
                    <a:pt x="111" y="35"/>
                    <a:pt x="111" y="35"/>
                  </a:cubicBezTo>
                  <a:cubicBezTo>
                    <a:pt x="113" y="35"/>
                    <a:pt x="115" y="37"/>
                    <a:pt x="115" y="39"/>
                  </a:cubicBezTo>
                  <a:cubicBezTo>
                    <a:pt x="115" y="42"/>
                    <a:pt x="113" y="44"/>
                    <a:pt x="111" y="44"/>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12">
              <a:extLst>
                <a:ext uri="{FF2B5EF4-FFF2-40B4-BE49-F238E27FC236}">
                  <a16:creationId xmlns:a16="http://schemas.microsoft.com/office/drawing/2014/main" id="{EB8A5C48-E4BA-3664-024A-8C77B2BC3AD3}"/>
                </a:ext>
              </a:extLst>
            </p:cNvPr>
            <p:cNvSpPr>
              <a:spLocks/>
            </p:cNvSpPr>
            <p:nvPr/>
          </p:nvSpPr>
          <p:spPr bwMode="auto">
            <a:xfrm>
              <a:off x="8242301" y="3960813"/>
              <a:ext cx="254000" cy="19050"/>
            </a:xfrm>
            <a:custGeom>
              <a:avLst/>
              <a:gdLst>
                <a:gd name="T0" fmla="*/ 111 w 115"/>
                <a:gd name="T1" fmla="*/ 9 h 9"/>
                <a:gd name="T2" fmla="*/ 4 w 115"/>
                <a:gd name="T3" fmla="*/ 9 h 9"/>
                <a:gd name="T4" fmla="*/ 0 w 115"/>
                <a:gd name="T5" fmla="*/ 4 h 9"/>
                <a:gd name="T6" fmla="*/ 4 w 115"/>
                <a:gd name="T7" fmla="*/ 0 h 9"/>
                <a:gd name="T8" fmla="*/ 111 w 115"/>
                <a:gd name="T9" fmla="*/ 0 h 9"/>
                <a:gd name="T10" fmla="*/ 115 w 115"/>
                <a:gd name="T11" fmla="*/ 4 h 9"/>
                <a:gd name="T12" fmla="*/ 111 w 115"/>
                <a:gd name="T13" fmla="*/ 9 h 9"/>
              </a:gdLst>
              <a:ahLst/>
              <a:cxnLst>
                <a:cxn ang="0">
                  <a:pos x="T0" y="T1"/>
                </a:cxn>
                <a:cxn ang="0">
                  <a:pos x="T2" y="T3"/>
                </a:cxn>
                <a:cxn ang="0">
                  <a:pos x="T4" y="T5"/>
                </a:cxn>
                <a:cxn ang="0">
                  <a:pos x="T6" y="T7"/>
                </a:cxn>
                <a:cxn ang="0">
                  <a:pos x="T8" y="T9"/>
                </a:cxn>
                <a:cxn ang="0">
                  <a:pos x="T10" y="T11"/>
                </a:cxn>
                <a:cxn ang="0">
                  <a:pos x="T12" y="T13"/>
                </a:cxn>
              </a:cxnLst>
              <a:rect l="0" t="0" r="r" b="b"/>
              <a:pathLst>
                <a:path w="115" h="9">
                  <a:moveTo>
                    <a:pt x="111" y="9"/>
                  </a:moveTo>
                  <a:cubicBezTo>
                    <a:pt x="4" y="9"/>
                    <a:pt x="4" y="9"/>
                    <a:pt x="4" y="9"/>
                  </a:cubicBezTo>
                  <a:cubicBezTo>
                    <a:pt x="2" y="9"/>
                    <a:pt x="0" y="7"/>
                    <a:pt x="0" y="4"/>
                  </a:cubicBezTo>
                  <a:cubicBezTo>
                    <a:pt x="0" y="2"/>
                    <a:pt x="2" y="0"/>
                    <a:pt x="4" y="0"/>
                  </a:cubicBezTo>
                  <a:cubicBezTo>
                    <a:pt x="111" y="0"/>
                    <a:pt x="111" y="0"/>
                    <a:pt x="111" y="0"/>
                  </a:cubicBezTo>
                  <a:cubicBezTo>
                    <a:pt x="113" y="0"/>
                    <a:pt x="115" y="2"/>
                    <a:pt x="115" y="4"/>
                  </a:cubicBezTo>
                  <a:cubicBezTo>
                    <a:pt x="115" y="7"/>
                    <a:pt x="113" y="9"/>
                    <a:pt x="111" y="9"/>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13">
              <a:extLst>
                <a:ext uri="{FF2B5EF4-FFF2-40B4-BE49-F238E27FC236}">
                  <a16:creationId xmlns:a16="http://schemas.microsoft.com/office/drawing/2014/main" id="{238797C6-8663-9F14-569A-CE16DD51E42A}"/>
                </a:ext>
              </a:extLst>
            </p:cNvPr>
            <p:cNvSpPr>
              <a:spLocks noEditPoints="1"/>
            </p:cNvSpPr>
            <p:nvPr/>
          </p:nvSpPr>
          <p:spPr bwMode="auto">
            <a:xfrm>
              <a:off x="8399463" y="3402013"/>
              <a:ext cx="147638" cy="112713"/>
            </a:xfrm>
            <a:custGeom>
              <a:avLst/>
              <a:gdLst>
                <a:gd name="T0" fmla="*/ 40 w 67"/>
                <a:gd name="T1" fmla="*/ 51 h 51"/>
                <a:gd name="T2" fmla="*/ 5 w 67"/>
                <a:gd name="T3" fmla="*/ 51 h 51"/>
                <a:gd name="T4" fmla="*/ 1 w 67"/>
                <a:gd name="T5" fmla="*/ 50 h 51"/>
                <a:gd name="T6" fmla="*/ 0 w 67"/>
                <a:gd name="T7" fmla="*/ 46 h 51"/>
                <a:gd name="T8" fmla="*/ 32 w 67"/>
                <a:gd name="T9" fmla="*/ 0 h 51"/>
                <a:gd name="T10" fmla="*/ 48 w 67"/>
                <a:gd name="T11" fmla="*/ 4 h 51"/>
                <a:gd name="T12" fmla="*/ 64 w 67"/>
                <a:gd name="T13" fmla="*/ 34 h 51"/>
                <a:gd name="T14" fmla="*/ 40 w 67"/>
                <a:gd name="T15" fmla="*/ 51 h 51"/>
                <a:gd name="T16" fmla="*/ 10 w 67"/>
                <a:gd name="T17" fmla="*/ 42 h 51"/>
                <a:gd name="T18" fmla="*/ 40 w 67"/>
                <a:gd name="T19" fmla="*/ 42 h 51"/>
                <a:gd name="T20" fmla="*/ 55 w 67"/>
                <a:gd name="T21" fmla="*/ 32 h 51"/>
                <a:gd name="T22" fmla="*/ 44 w 67"/>
                <a:gd name="T23" fmla="*/ 12 h 51"/>
                <a:gd name="T24" fmla="*/ 32 w 67"/>
                <a:gd name="T25" fmla="*/ 9 h 51"/>
                <a:gd name="T26" fmla="*/ 10 w 67"/>
                <a:gd name="T27" fmla="*/ 42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7" h="51">
                  <a:moveTo>
                    <a:pt x="40" y="51"/>
                  </a:moveTo>
                  <a:cubicBezTo>
                    <a:pt x="5" y="51"/>
                    <a:pt x="5" y="51"/>
                    <a:pt x="5" y="51"/>
                  </a:cubicBezTo>
                  <a:cubicBezTo>
                    <a:pt x="4" y="51"/>
                    <a:pt x="2" y="51"/>
                    <a:pt x="1" y="50"/>
                  </a:cubicBezTo>
                  <a:cubicBezTo>
                    <a:pt x="1" y="49"/>
                    <a:pt x="0" y="47"/>
                    <a:pt x="0" y="46"/>
                  </a:cubicBezTo>
                  <a:cubicBezTo>
                    <a:pt x="6" y="8"/>
                    <a:pt x="21" y="0"/>
                    <a:pt x="32" y="0"/>
                  </a:cubicBezTo>
                  <a:cubicBezTo>
                    <a:pt x="37" y="0"/>
                    <a:pt x="42" y="1"/>
                    <a:pt x="48" y="4"/>
                  </a:cubicBezTo>
                  <a:cubicBezTo>
                    <a:pt x="60" y="11"/>
                    <a:pt x="67" y="23"/>
                    <a:pt x="64" y="34"/>
                  </a:cubicBezTo>
                  <a:cubicBezTo>
                    <a:pt x="61" y="44"/>
                    <a:pt x="52" y="51"/>
                    <a:pt x="40" y="51"/>
                  </a:cubicBezTo>
                  <a:close/>
                  <a:moveTo>
                    <a:pt x="10" y="42"/>
                  </a:moveTo>
                  <a:cubicBezTo>
                    <a:pt x="40" y="42"/>
                    <a:pt x="40" y="42"/>
                    <a:pt x="40" y="42"/>
                  </a:cubicBezTo>
                  <a:cubicBezTo>
                    <a:pt x="48" y="42"/>
                    <a:pt x="53" y="38"/>
                    <a:pt x="55" y="32"/>
                  </a:cubicBezTo>
                  <a:cubicBezTo>
                    <a:pt x="56" y="26"/>
                    <a:pt x="54" y="18"/>
                    <a:pt x="44" y="12"/>
                  </a:cubicBezTo>
                  <a:cubicBezTo>
                    <a:pt x="39" y="10"/>
                    <a:pt x="35" y="9"/>
                    <a:pt x="32" y="9"/>
                  </a:cubicBezTo>
                  <a:cubicBezTo>
                    <a:pt x="19" y="9"/>
                    <a:pt x="13" y="28"/>
                    <a:pt x="10" y="42"/>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14">
              <a:extLst>
                <a:ext uri="{FF2B5EF4-FFF2-40B4-BE49-F238E27FC236}">
                  <a16:creationId xmlns:a16="http://schemas.microsoft.com/office/drawing/2014/main" id="{CB59EEF9-F624-6720-7BD2-0C2207BF9849}"/>
                </a:ext>
              </a:extLst>
            </p:cNvPr>
            <p:cNvSpPr>
              <a:spLocks noEditPoints="1"/>
            </p:cNvSpPr>
            <p:nvPr/>
          </p:nvSpPr>
          <p:spPr bwMode="auto">
            <a:xfrm>
              <a:off x="8193088" y="3402013"/>
              <a:ext cx="146050" cy="112713"/>
            </a:xfrm>
            <a:custGeom>
              <a:avLst/>
              <a:gdLst>
                <a:gd name="T0" fmla="*/ 61 w 66"/>
                <a:gd name="T1" fmla="*/ 51 h 51"/>
                <a:gd name="T2" fmla="*/ 26 w 66"/>
                <a:gd name="T3" fmla="*/ 51 h 51"/>
                <a:gd name="T4" fmla="*/ 3 w 66"/>
                <a:gd name="T5" fmla="*/ 34 h 51"/>
                <a:gd name="T6" fmla="*/ 18 w 66"/>
                <a:gd name="T7" fmla="*/ 4 h 51"/>
                <a:gd name="T8" fmla="*/ 34 w 66"/>
                <a:gd name="T9" fmla="*/ 0 h 51"/>
                <a:gd name="T10" fmla="*/ 66 w 66"/>
                <a:gd name="T11" fmla="*/ 46 h 51"/>
                <a:gd name="T12" fmla="*/ 65 w 66"/>
                <a:gd name="T13" fmla="*/ 50 h 51"/>
                <a:gd name="T14" fmla="*/ 61 w 66"/>
                <a:gd name="T15" fmla="*/ 51 h 51"/>
                <a:gd name="T16" fmla="*/ 34 w 66"/>
                <a:gd name="T17" fmla="*/ 9 h 51"/>
                <a:gd name="T18" fmla="*/ 22 w 66"/>
                <a:gd name="T19" fmla="*/ 12 h 51"/>
                <a:gd name="T20" fmla="*/ 11 w 66"/>
                <a:gd name="T21" fmla="*/ 32 h 51"/>
                <a:gd name="T22" fmla="*/ 26 w 66"/>
                <a:gd name="T23" fmla="*/ 42 h 51"/>
                <a:gd name="T24" fmla="*/ 56 w 66"/>
                <a:gd name="T25" fmla="*/ 42 h 51"/>
                <a:gd name="T26" fmla="*/ 34 w 66"/>
                <a:gd name="T27" fmla="*/ 9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6" h="51">
                  <a:moveTo>
                    <a:pt x="61" y="51"/>
                  </a:moveTo>
                  <a:cubicBezTo>
                    <a:pt x="26" y="51"/>
                    <a:pt x="26" y="51"/>
                    <a:pt x="26" y="51"/>
                  </a:cubicBezTo>
                  <a:cubicBezTo>
                    <a:pt x="15" y="51"/>
                    <a:pt x="5" y="44"/>
                    <a:pt x="3" y="34"/>
                  </a:cubicBezTo>
                  <a:cubicBezTo>
                    <a:pt x="0" y="23"/>
                    <a:pt x="6" y="11"/>
                    <a:pt x="18" y="4"/>
                  </a:cubicBezTo>
                  <a:cubicBezTo>
                    <a:pt x="24" y="1"/>
                    <a:pt x="29" y="0"/>
                    <a:pt x="34" y="0"/>
                  </a:cubicBezTo>
                  <a:cubicBezTo>
                    <a:pt x="46" y="0"/>
                    <a:pt x="60" y="8"/>
                    <a:pt x="66" y="46"/>
                  </a:cubicBezTo>
                  <a:cubicBezTo>
                    <a:pt x="66" y="47"/>
                    <a:pt x="66" y="49"/>
                    <a:pt x="65" y="50"/>
                  </a:cubicBezTo>
                  <a:cubicBezTo>
                    <a:pt x="64" y="51"/>
                    <a:pt x="63" y="51"/>
                    <a:pt x="61" y="51"/>
                  </a:cubicBezTo>
                  <a:close/>
                  <a:moveTo>
                    <a:pt x="34" y="9"/>
                  </a:moveTo>
                  <a:cubicBezTo>
                    <a:pt x="31" y="9"/>
                    <a:pt x="27" y="10"/>
                    <a:pt x="22" y="12"/>
                  </a:cubicBezTo>
                  <a:cubicBezTo>
                    <a:pt x="12" y="18"/>
                    <a:pt x="10" y="26"/>
                    <a:pt x="11" y="32"/>
                  </a:cubicBezTo>
                  <a:cubicBezTo>
                    <a:pt x="13" y="38"/>
                    <a:pt x="19" y="42"/>
                    <a:pt x="26" y="42"/>
                  </a:cubicBezTo>
                  <a:cubicBezTo>
                    <a:pt x="56" y="42"/>
                    <a:pt x="56" y="42"/>
                    <a:pt x="56" y="42"/>
                  </a:cubicBezTo>
                  <a:cubicBezTo>
                    <a:pt x="53" y="28"/>
                    <a:pt x="47" y="9"/>
                    <a:pt x="34" y="9"/>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15">
              <a:extLst>
                <a:ext uri="{FF2B5EF4-FFF2-40B4-BE49-F238E27FC236}">
                  <a16:creationId xmlns:a16="http://schemas.microsoft.com/office/drawing/2014/main" id="{E397E180-D7CA-AD27-429A-EE53617BE789}"/>
                </a:ext>
              </a:extLst>
            </p:cNvPr>
            <p:cNvSpPr>
              <a:spLocks noEditPoints="1"/>
            </p:cNvSpPr>
            <p:nvPr/>
          </p:nvSpPr>
          <p:spPr bwMode="auto">
            <a:xfrm>
              <a:off x="8320088" y="3495675"/>
              <a:ext cx="101600" cy="314325"/>
            </a:xfrm>
            <a:custGeom>
              <a:avLst/>
              <a:gdLst>
                <a:gd name="T0" fmla="*/ 39 w 46"/>
                <a:gd name="T1" fmla="*/ 142 h 142"/>
                <a:gd name="T2" fmla="*/ 6 w 46"/>
                <a:gd name="T3" fmla="*/ 142 h 142"/>
                <a:gd name="T4" fmla="*/ 2 w 46"/>
                <a:gd name="T5" fmla="*/ 137 h 142"/>
                <a:gd name="T6" fmla="*/ 2 w 46"/>
                <a:gd name="T7" fmla="*/ 30 h 142"/>
                <a:gd name="T8" fmla="*/ 0 w 46"/>
                <a:gd name="T9" fmla="*/ 5 h 142"/>
                <a:gd name="T10" fmla="*/ 1 w 46"/>
                <a:gd name="T11" fmla="*/ 2 h 142"/>
                <a:gd name="T12" fmla="*/ 4 w 46"/>
                <a:gd name="T13" fmla="*/ 0 h 142"/>
                <a:gd name="T14" fmla="*/ 41 w 46"/>
                <a:gd name="T15" fmla="*/ 0 h 142"/>
                <a:gd name="T16" fmla="*/ 44 w 46"/>
                <a:gd name="T17" fmla="*/ 2 h 142"/>
                <a:gd name="T18" fmla="*/ 45 w 46"/>
                <a:gd name="T19" fmla="*/ 5 h 142"/>
                <a:gd name="T20" fmla="*/ 44 w 46"/>
                <a:gd name="T21" fmla="*/ 30 h 142"/>
                <a:gd name="T22" fmla="*/ 44 w 46"/>
                <a:gd name="T23" fmla="*/ 137 h 142"/>
                <a:gd name="T24" fmla="*/ 39 w 46"/>
                <a:gd name="T25" fmla="*/ 142 h 142"/>
                <a:gd name="T26" fmla="*/ 11 w 46"/>
                <a:gd name="T27" fmla="*/ 133 h 142"/>
                <a:gd name="T28" fmla="*/ 35 w 46"/>
                <a:gd name="T29" fmla="*/ 133 h 142"/>
                <a:gd name="T30" fmla="*/ 35 w 46"/>
                <a:gd name="T31" fmla="*/ 30 h 142"/>
                <a:gd name="T32" fmla="*/ 36 w 46"/>
                <a:gd name="T33" fmla="*/ 9 h 142"/>
                <a:gd name="T34" fmla="*/ 10 w 46"/>
                <a:gd name="T35" fmla="*/ 9 h 142"/>
                <a:gd name="T36" fmla="*/ 11 w 46"/>
                <a:gd name="T37" fmla="*/ 31 h 142"/>
                <a:gd name="T38" fmla="*/ 11 w 46"/>
                <a:gd name="T39" fmla="*/ 133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6" h="142">
                  <a:moveTo>
                    <a:pt x="39" y="142"/>
                  </a:moveTo>
                  <a:cubicBezTo>
                    <a:pt x="6" y="142"/>
                    <a:pt x="6" y="142"/>
                    <a:pt x="6" y="142"/>
                  </a:cubicBezTo>
                  <a:cubicBezTo>
                    <a:pt x="4" y="142"/>
                    <a:pt x="2" y="140"/>
                    <a:pt x="2" y="137"/>
                  </a:cubicBezTo>
                  <a:cubicBezTo>
                    <a:pt x="2" y="30"/>
                    <a:pt x="2" y="30"/>
                    <a:pt x="2" y="30"/>
                  </a:cubicBezTo>
                  <a:cubicBezTo>
                    <a:pt x="2" y="30"/>
                    <a:pt x="2" y="19"/>
                    <a:pt x="0" y="5"/>
                  </a:cubicBezTo>
                  <a:cubicBezTo>
                    <a:pt x="0" y="4"/>
                    <a:pt x="0" y="3"/>
                    <a:pt x="1" y="2"/>
                  </a:cubicBezTo>
                  <a:cubicBezTo>
                    <a:pt x="2" y="1"/>
                    <a:pt x="3" y="0"/>
                    <a:pt x="4" y="0"/>
                  </a:cubicBezTo>
                  <a:cubicBezTo>
                    <a:pt x="41" y="0"/>
                    <a:pt x="41" y="0"/>
                    <a:pt x="41" y="0"/>
                  </a:cubicBezTo>
                  <a:cubicBezTo>
                    <a:pt x="42" y="0"/>
                    <a:pt x="43" y="1"/>
                    <a:pt x="44" y="2"/>
                  </a:cubicBezTo>
                  <a:cubicBezTo>
                    <a:pt x="45" y="3"/>
                    <a:pt x="46" y="4"/>
                    <a:pt x="45" y="5"/>
                  </a:cubicBezTo>
                  <a:cubicBezTo>
                    <a:pt x="43" y="19"/>
                    <a:pt x="44" y="30"/>
                    <a:pt x="44" y="30"/>
                  </a:cubicBezTo>
                  <a:cubicBezTo>
                    <a:pt x="44" y="137"/>
                    <a:pt x="44" y="137"/>
                    <a:pt x="44" y="137"/>
                  </a:cubicBezTo>
                  <a:cubicBezTo>
                    <a:pt x="44" y="140"/>
                    <a:pt x="42" y="142"/>
                    <a:pt x="39" y="142"/>
                  </a:cubicBezTo>
                  <a:close/>
                  <a:moveTo>
                    <a:pt x="11" y="133"/>
                  </a:moveTo>
                  <a:cubicBezTo>
                    <a:pt x="35" y="133"/>
                    <a:pt x="35" y="133"/>
                    <a:pt x="35" y="133"/>
                  </a:cubicBezTo>
                  <a:cubicBezTo>
                    <a:pt x="35" y="30"/>
                    <a:pt x="35" y="30"/>
                    <a:pt x="35" y="30"/>
                  </a:cubicBezTo>
                  <a:cubicBezTo>
                    <a:pt x="35" y="30"/>
                    <a:pt x="34" y="21"/>
                    <a:pt x="36" y="9"/>
                  </a:cubicBezTo>
                  <a:cubicBezTo>
                    <a:pt x="10" y="9"/>
                    <a:pt x="10" y="9"/>
                    <a:pt x="10" y="9"/>
                  </a:cubicBezTo>
                  <a:cubicBezTo>
                    <a:pt x="11" y="21"/>
                    <a:pt x="11" y="30"/>
                    <a:pt x="11" y="31"/>
                  </a:cubicBezTo>
                  <a:lnTo>
                    <a:pt x="11" y="133"/>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3" name="Freeform 16">
              <a:extLst>
                <a:ext uri="{FF2B5EF4-FFF2-40B4-BE49-F238E27FC236}">
                  <a16:creationId xmlns:a16="http://schemas.microsoft.com/office/drawing/2014/main" id="{6BC49DEE-595E-B2CF-72D7-E7B789E4ADBC}"/>
                </a:ext>
              </a:extLst>
            </p:cNvPr>
            <p:cNvSpPr>
              <a:spLocks/>
            </p:cNvSpPr>
            <p:nvPr/>
          </p:nvSpPr>
          <p:spPr bwMode="auto">
            <a:xfrm>
              <a:off x="5411788" y="3960813"/>
              <a:ext cx="2959100" cy="2897188"/>
            </a:xfrm>
            <a:custGeom>
              <a:avLst/>
              <a:gdLst>
                <a:gd name="T0" fmla="*/ 1335 w 1335"/>
                <a:gd name="T1" fmla="*/ 0 h 1309"/>
                <a:gd name="T2" fmla="*/ 1335 w 1335"/>
                <a:gd name="T3" fmla="*/ 578 h 1309"/>
                <a:gd name="T4" fmla="*/ 1215 w 1335"/>
                <a:gd name="T5" fmla="*/ 697 h 1309"/>
                <a:gd name="T6" fmla="*/ 119 w 1335"/>
                <a:gd name="T7" fmla="*/ 697 h 1309"/>
                <a:gd name="T8" fmla="*/ 0 w 1335"/>
                <a:gd name="T9" fmla="*/ 817 h 1309"/>
                <a:gd name="T10" fmla="*/ 0 w 1335"/>
                <a:gd name="T11" fmla="*/ 1309 h 1309"/>
              </a:gdLst>
              <a:ahLst/>
              <a:cxnLst>
                <a:cxn ang="0">
                  <a:pos x="T0" y="T1"/>
                </a:cxn>
                <a:cxn ang="0">
                  <a:pos x="T2" y="T3"/>
                </a:cxn>
                <a:cxn ang="0">
                  <a:pos x="T4" y="T5"/>
                </a:cxn>
                <a:cxn ang="0">
                  <a:pos x="T6" y="T7"/>
                </a:cxn>
                <a:cxn ang="0">
                  <a:pos x="T8" y="T9"/>
                </a:cxn>
                <a:cxn ang="0">
                  <a:pos x="T10" y="T11"/>
                </a:cxn>
              </a:cxnLst>
              <a:rect l="0" t="0" r="r" b="b"/>
              <a:pathLst>
                <a:path w="1335" h="1309">
                  <a:moveTo>
                    <a:pt x="1335" y="0"/>
                  </a:moveTo>
                  <a:cubicBezTo>
                    <a:pt x="1335" y="578"/>
                    <a:pt x="1335" y="578"/>
                    <a:pt x="1335" y="578"/>
                  </a:cubicBezTo>
                  <a:cubicBezTo>
                    <a:pt x="1335" y="644"/>
                    <a:pt x="1281" y="697"/>
                    <a:pt x="1215" y="697"/>
                  </a:cubicBezTo>
                  <a:cubicBezTo>
                    <a:pt x="119" y="697"/>
                    <a:pt x="119" y="697"/>
                    <a:pt x="119" y="697"/>
                  </a:cubicBezTo>
                  <a:cubicBezTo>
                    <a:pt x="53" y="697"/>
                    <a:pt x="0" y="751"/>
                    <a:pt x="0" y="817"/>
                  </a:cubicBezTo>
                  <a:cubicBezTo>
                    <a:pt x="0" y="1309"/>
                    <a:pt x="0" y="1309"/>
                    <a:pt x="0" y="1309"/>
                  </a:cubicBezTo>
                </a:path>
              </a:pathLst>
            </a:custGeom>
            <a:noFill/>
            <a:ln w="34925" cap="flat">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4" name="Freeform 17">
              <a:extLst>
                <a:ext uri="{FF2B5EF4-FFF2-40B4-BE49-F238E27FC236}">
                  <a16:creationId xmlns:a16="http://schemas.microsoft.com/office/drawing/2014/main" id="{EDBA7DB7-547E-A6D4-BC96-DA57EBD5D09C}"/>
                </a:ext>
              </a:extLst>
            </p:cNvPr>
            <p:cNvSpPr>
              <a:spLocks/>
            </p:cNvSpPr>
            <p:nvPr/>
          </p:nvSpPr>
          <p:spPr bwMode="auto">
            <a:xfrm>
              <a:off x="6429376" y="2733675"/>
              <a:ext cx="1182688" cy="4124325"/>
            </a:xfrm>
            <a:custGeom>
              <a:avLst/>
              <a:gdLst>
                <a:gd name="T0" fmla="*/ 534 w 534"/>
                <a:gd name="T1" fmla="*/ 0 h 1863"/>
                <a:gd name="T2" fmla="*/ 534 w 534"/>
                <a:gd name="T3" fmla="*/ 275 h 1863"/>
                <a:gd name="T4" fmla="*/ 413 w 534"/>
                <a:gd name="T5" fmla="*/ 395 h 1863"/>
                <a:gd name="T6" fmla="*/ 134 w 534"/>
                <a:gd name="T7" fmla="*/ 395 h 1863"/>
                <a:gd name="T8" fmla="*/ 0 w 534"/>
                <a:gd name="T9" fmla="*/ 530 h 1863"/>
                <a:gd name="T10" fmla="*/ 0 w 534"/>
                <a:gd name="T11" fmla="*/ 1863 h 1863"/>
              </a:gdLst>
              <a:ahLst/>
              <a:cxnLst>
                <a:cxn ang="0">
                  <a:pos x="T0" y="T1"/>
                </a:cxn>
                <a:cxn ang="0">
                  <a:pos x="T2" y="T3"/>
                </a:cxn>
                <a:cxn ang="0">
                  <a:pos x="T4" y="T5"/>
                </a:cxn>
                <a:cxn ang="0">
                  <a:pos x="T6" y="T7"/>
                </a:cxn>
                <a:cxn ang="0">
                  <a:pos x="T8" y="T9"/>
                </a:cxn>
                <a:cxn ang="0">
                  <a:pos x="T10" y="T11"/>
                </a:cxn>
              </a:cxnLst>
              <a:rect l="0" t="0" r="r" b="b"/>
              <a:pathLst>
                <a:path w="534" h="1863">
                  <a:moveTo>
                    <a:pt x="534" y="0"/>
                  </a:moveTo>
                  <a:cubicBezTo>
                    <a:pt x="534" y="275"/>
                    <a:pt x="534" y="275"/>
                    <a:pt x="534" y="275"/>
                  </a:cubicBezTo>
                  <a:cubicBezTo>
                    <a:pt x="534" y="341"/>
                    <a:pt x="480" y="395"/>
                    <a:pt x="413" y="395"/>
                  </a:cubicBezTo>
                  <a:cubicBezTo>
                    <a:pt x="134" y="395"/>
                    <a:pt x="134" y="395"/>
                    <a:pt x="134" y="395"/>
                  </a:cubicBezTo>
                  <a:cubicBezTo>
                    <a:pt x="60" y="395"/>
                    <a:pt x="0" y="455"/>
                    <a:pt x="0" y="530"/>
                  </a:cubicBezTo>
                  <a:cubicBezTo>
                    <a:pt x="0" y="1863"/>
                    <a:pt x="0" y="1863"/>
                    <a:pt x="0" y="1863"/>
                  </a:cubicBezTo>
                </a:path>
              </a:pathLst>
            </a:custGeom>
            <a:noFill/>
            <a:ln w="61913" cap="flat">
              <a:solidFill>
                <a:schemeClr val="accent4"/>
              </a:solidFill>
              <a:prstDash val="solid"/>
              <a:miter lim="800000"/>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5" name="Freeform 18">
              <a:extLst>
                <a:ext uri="{FF2B5EF4-FFF2-40B4-BE49-F238E27FC236}">
                  <a16:creationId xmlns:a16="http://schemas.microsoft.com/office/drawing/2014/main" id="{C57C104E-CC06-3896-1027-E35FBDC32403}"/>
                </a:ext>
              </a:extLst>
            </p:cNvPr>
            <p:cNvSpPr>
              <a:spLocks noEditPoints="1"/>
            </p:cNvSpPr>
            <p:nvPr/>
          </p:nvSpPr>
          <p:spPr bwMode="auto">
            <a:xfrm>
              <a:off x="7477126" y="2546350"/>
              <a:ext cx="260350" cy="157163"/>
            </a:xfrm>
            <a:custGeom>
              <a:avLst/>
              <a:gdLst>
                <a:gd name="T0" fmla="*/ 107 w 117"/>
                <a:gd name="T1" fmla="*/ 0 h 71"/>
                <a:gd name="T2" fmla="*/ 10 w 117"/>
                <a:gd name="T3" fmla="*/ 0 h 71"/>
                <a:gd name="T4" fmla="*/ 0 w 117"/>
                <a:gd name="T5" fmla="*/ 10 h 71"/>
                <a:gd name="T6" fmla="*/ 0 w 117"/>
                <a:gd name="T7" fmla="*/ 61 h 71"/>
                <a:gd name="T8" fmla="*/ 10 w 117"/>
                <a:gd name="T9" fmla="*/ 71 h 71"/>
                <a:gd name="T10" fmla="*/ 107 w 117"/>
                <a:gd name="T11" fmla="*/ 71 h 71"/>
                <a:gd name="T12" fmla="*/ 117 w 117"/>
                <a:gd name="T13" fmla="*/ 61 h 71"/>
                <a:gd name="T14" fmla="*/ 117 w 117"/>
                <a:gd name="T15" fmla="*/ 10 h 71"/>
                <a:gd name="T16" fmla="*/ 107 w 117"/>
                <a:gd name="T17" fmla="*/ 0 h 71"/>
                <a:gd name="T18" fmla="*/ 102 w 117"/>
                <a:gd name="T19" fmla="*/ 49 h 71"/>
                <a:gd name="T20" fmla="*/ 105 w 117"/>
                <a:gd name="T21" fmla="*/ 55 h 71"/>
                <a:gd name="T22" fmla="*/ 100 w 117"/>
                <a:gd name="T23" fmla="*/ 59 h 71"/>
                <a:gd name="T24" fmla="*/ 17 w 117"/>
                <a:gd name="T25" fmla="*/ 59 h 71"/>
                <a:gd name="T26" fmla="*/ 12 w 117"/>
                <a:gd name="T27" fmla="*/ 54 h 71"/>
                <a:gd name="T28" fmla="*/ 17 w 117"/>
                <a:gd name="T29" fmla="*/ 49 h 71"/>
                <a:gd name="T30" fmla="*/ 74 w 117"/>
                <a:gd name="T31" fmla="*/ 49 h 71"/>
                <a:gd name="T32" fmla="*/ 15 w 117"/>
                <a:gd name="T33" fmla="*/ 24 h 71"/>
                <a:gd name="T34" fmla="*/ 12 w 117"/>
                <a:gd name="T35" fmla="*/ 18 h 71"/>
                <a:gd name="T36" fmla="*/ 17 w 117"/>
                <a:gd name="T37" fmla="*/ 14 h 71"/>
                <a:gd name="T38" fmla="*/ 100 w 117"/>
                <a:gd name="T39" fmla="*/ 14 h 71"/>
                <a:gd name="T40" fmla="*/ 105 w 117"/>
                <a:gd name="T41" fmla="*/ 19 h 71"/>
                <a:gd name="T42" fmla="*/ 100 w 117"/>
                <a:gd name="T43" fmla="*/ 24 h 71"/>
                <a:gd name="T44" fmla="*/ 43 w 117"/>
                <a:gd name="T45" fmla="*/ 24 h 71"/>
                <a:gd name="T46" fmla="*/ 102 w 117"/>
                <a:gd name="T47" fmla="*/ 49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17" h="71">
                  <a:moveTo>
                    <a:pt x="107" y="0"/>
                  </a:moveTo>
                  <a:cubicBezTo>
                    <a:pt x="10" y="0"/>
                    <a:pt x="10" y="0"/>
                    <a:pt x="10" y="0"/>
                  </a:cubicBezTo>
                  <a:cubicBezTo>
                    <a:pt x="5" y="0"/>
                    <a:pt x="0" y="5"/>
                    <a:pt x="0" y="10"/>
                  </a:cubicBezTo>
                  <a:cubicBezTo>
                    <a:pt x="0" y="61"/>
                    <a:pt x="0" y="61"/>
                    <a:pt x="0" y="61"/>
                  </a:cubicBezTo>
                  <a:cubicBezTo>
                    <a:pt x="0" y="67"/>
                    <a:pt x="5" y="71"/>
                    <a:pt x="10" y="71"/>
                  </a:cubicBezTo>
                  <a:cubicBezTo>
                    <a:pt x="107" y="71"/>
                    <a:pt x="107" y="71"/>
                    <a:pt x="107" y="71"/>
                  </a:cubicBezTo>
                  <a:cubicBezTo>
                    <a:pt x="112" y="71"/>
                    <a:pt x="117" y="67"/>
                    <a:pt x="117" y="61"/>
                  </a:cubicBezTo>
                  <a:cubicBezTo>
                    <a:pt x="117" y="10"/>
                    <a:pt x="117" y="10"/>
                    <a:pt x="117" y="10"/>
                  </a:cubicBezTo>
                  <a:cubicBezTo>
                    <a:pt x="117" y="5"/>
                    <a:pt x="112" y="0"/>
                    <a:pt x="107" y="0"/>
                  </a:cubicBezTo>
                  <a:close/>
                  <a:moveTo>
                    <a:pt x="102" y="49"/>
                  </a:moveTo>
                  <a:cubicBezTo>
                    <a:pt x="104" y="50"/>
                    <a:pt x="106" y="53"/>
                    <a:pt x="105" y="55"/>
                  </a:cubicBezTo>
                  <a:cubicBezTo>
                    <a:pt x="105" y="58"/>
                    <a:pt x="102" y="59"/>
                    <a:pt x="100" y="59"/>
                  </a:cubicBezTo>
                  <a:cubicBezTo>
                    <a:pt x="17" y="59"/>
                    <a:pt x="17" y="59"/>
                    <a:pt x="17" y="59"/>
                  </a:cubicBezTo>
                  <a:cubicBezTo>
                    <a:pt x="14" y="59"/>
                    <a:pt x="12" y="57"/>
                    <a:pt x="12" y="54"/>
                  </a:cubicBezTo>
                  <a:cubicBezTo>
                    <a:pt x="12" y="51"/>
                    <a:pt x="14" y="49"/>
                    <a:pt x="17" y="49"/>
                  </a:cubicBezTo>
                  <a:cubicBezTo>
                    <a:pt x="74" y="49"/>
                    <a:pt x="74" y="49"/>
                    <a:pt x="74" y="49"/>
                  </a:cubicBezTo>
                  <a:cubicBezTo>
                    <a:pt x="15" y="24"/>
                    <a:pt x="15" y="24"/>
                    <a:pt x="15" y="24"/>
                  </a:cubicBezTo>
                  <a:cubicBezTo>
                    <a:pt x="13" y="23"/>
                    <a:pt x="11" y="20"/>
                    <a:pt x="12" y="18"/>
                  </a:cubicBezTo>
                  <a:cubicBezTo>
                    <a:pt x="12" y="16"/>
                    <a:pt x="15" y="14"/>
                    <a:pt x="17" y="14"/>
                  </a:cubicBezTo>
                  <a:cubicBezTo>
                    <a:pt x="100" y="14"/>
                    <a:pt x="100" y="14"/>
                    <a:pt x="100" y="14"/>
                  </a:cubicBezTo>
                  <a:cubicBezTo>
                    <a:pt x="103" y="14"/>
                    <a:pt x="105" y="16"/>
                    <a:pt x="105" y="19"/>
                  </a:cubicBezTo>
                  <a:cubicBezTo>
                    <a:pt x="105" y="22"/>
                    <a:pt x="103" y="24"/>
                    <a:pt x="100" y="24"/>
                  </a:cubicBezTo>
                  <a:cubicBezTo>
                    <a:pt x="43" y="24"/>
                    <a:pt x="43" y="24"/>
                    <a:pt x="43" y="24"/>
                  </a:cubicBezTo>
                  <a:lnTo>
                    <a:pt x="102" y="49"/>
                  </a:ln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6" name="Freeform 19">
              <a:extLst>
                <a:ext uri="{FF2B5EF4-FFF2-40B4-BE49-F238E27FC236}">
                  <a16:creationId xmlns:a16="http://schemas.microsoft.com/office/drawing/2014/main" id="{93671C02-DD93-33F0-602D-EFBE0A26FCB5}"/>
                </a:ext>
              </a:extLst>
            </p:cNvPr>
            <p:cNvSpPr>
              <a:spLocks/>
            </p:cNvSpPr>
            <p:nvPr/>
          </p:nvSpPr>
          <p:spPr bwMode="auto">
            <a:xfrm>
              <a:off x="7543801" y="2722563"/>
              <a:ext cx="127000" cy="28575"/>
            </a:xfrm>
            <a:custGeom>
              <a:avLst/>
              <a:gdLst>
                <a:gd name="T0" fmla="*/ 0 w 57"/>
                <a:gd name="T1" fmla="*/ 0 h 13"/>
                <a:gd name="T2" fmla="*/ 29 w 57"/>
                <a:gd name="T3" fmla="*/ 13 h 13"/>
                <a:gd name="T4" fmla="*/ 57 w 57"/>
                <a:gd name="T5" fmla="*/ 0 h 13"/>
                <a:gd name="T6" fmla="*/ 0 w 57"/>
                <a:gd name="T7" fmla="*/ 0 h 13"/>
              </a:gdLst>
              <a:ahLst/>
              <a:cxnLst>
                <a:cxn ang="0">
                  <a:pos x="T0" y="T1"/>
                </a:cxn>
                <a:cxn ang="0">
                  <a:pos x="T2" y="T3"/>
                </a:cxn>
                <a:cxn ang="0">
                  <a:pos x="T4" y="T5"/>
                </a:cxn>
                <a:cxn ang="0">
                  <a:pos x="T6" y="T7"/>
                </a:cxn>
              </a:cxnLst>
              <a:rect l="0" t="0" r="r" b="b"/>
              <a:pathLst>
                <a:path w="57" h="13">
                  <a:moveTo>
                    <a:pt x="0" y="0"/>
                  </a:moveTo>
                  <a:cubicBezTo>
                    <a:pt x="7" y="8"/>
                    <a:pt x="17" y="13"/>
                    <a:pt x="29" y="13"/>
                  </a:cubicBezTo>
                  <a:cubicBezTo>
                    <a:pt x="40" y="13"/>
                    <a:pt x="50" y="8"/>
                    <a:pt x="57" y="0"/>
                  </a:cubicBezTo>
                  <a:lnTo>
                    <a:pt x="0" y="0"/>
                  </a:ln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 name="Freeform 20">
              <a:extLst>
                <a:ext uri="{FF2B5EF4-FFF2-40B4-BE49-F238E27FC236}">
                  <a16:creationId xmlns:a16="http://schemas.microsoft.com/office/drawing/2014/main" id="{B69F79D6-798A-9B86-037B-96514E368C2C}"/>
                </a:ext>
              </a:extLst>
            </p:cNvPr>
            <p:cNvSpPr>
              <a:spLocks noEditPoints="1"/>
            </p:cNvSpPr>
            <p:nvPr/>
          </p:nvSpPr>
          <p:spPr bwMode="auto">
            <a:xfrm>
              <a:off x="7258051" y="1735138"/>
              <a:ext cx="698500" cy="788988"/>
            </a:xfrm>
            <a:custGeom>
              <a:avLst/>
              <a:gdLst>
                <a:gd name="T0" fmla="*/ 158 w 315"/>
                <a:gd name="T1" fmla="*/ 0 h 356"/>
                <a:gd name="T2" fmla="*/ 0 w 315"/>
                <a:gd name="T3" fmla="*/ 158 h 356"/>
                <a:gd name="T4" fmla="*/ 99 w 315"/>
                <a:gd name="T5" fmla="*/ 305 h 356"/>
                <a:gd name="T6" fmla="*/ 99 w 315"/>
                <a:gd name="T7" fmla="*/ 346 h 356"/>
                <a:gd name="T8" fmla="*/ 109 w 315"/>
                <a:gd name="T9" fmla="*/ 356 h 356"/>
                <a:gd name="T10" fmla="*/ 206 w 315"/>
                <a:gd name="T11" fmla="*/ 356 h 356"/>
                <a:gd name="T12" fmla="*/ 216 w 315"/>
                <a:gd name="T13" fmla="*/ 346 h 356"/>
                <a:gd name="T14" fmla="*/ 216 w 315"/>
                <a:gd name="T15" fmla="*/ 305 h 356"/>
                <a:gd name="T16" fmla="*/ 315 w 315"/>
                <a:gd name="T17" fmla="*/ 158 h 356"/>
                <a:gd name="T18" fmla="*/ 158 w 315"/>
                <a:gd name="T19" fmla="*/ 0 h 356"/>
                <a:gd name="T20" fmla="*/ 149 w 315"/>
                <a:gd name="T21" fmla="*/ 250 h 356"/>
                <a:gd name="T22" fmla="*/ 149 w 315"/>
                <a:gd name="T23" fmla="*/ 182 h 356"/>
                <a:gd name="T24" fmla="*/ 128 w 315"/>
                <a:gd name="T25" fmla="*/ 182 h 356"/>
                <a:gd name="T26" fmla="*/ 166 w 315"/>
                <a:gd name="T27" fmla="*/ 91 h 356"/>
                <a:gd name="T28" fmla="*/ 166 w 315"/>
                <a:gd name="T29" fmla="*/ 159 h 356"/>
                <a:gd name="T30" fmla="*/ 187 w 315"/>
                <a:gd name="T31" fmla="*/ 159 h 356"/>
                <a:gd name="T32" fmla="*/ 149 w 315"/>
                <a:gd name="T33" fmla="*/ 250 h 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15" h="356">
                  <a:moveTo>
                    <a:pt x="158" y="0"/>
                  </a:moveTo>
                  <a:cubicBezTo>
                    <a:pt x="70" y="0"/>
                    <a:pt x="0" y="70"/>
                    <a:pt x="0" y="158"/>
                  </a:cubicBezTo>
                  <a:cubicBezTo>
                    <a:pt x="0" y="224"/>
                    <a:pt x="41" y="281"/>
                    <a:pt x="99" y="305"/>
                  </a:cubicBezTo>
                  <a:cubicBezTo>
                    <a:pt x="99" y="346"/>
                    <a:pt x="99" y="346"/>
                    <a:pt x="99" y="346"/>
                  </a:cubicBezTo>
                  <a:cubicBezTo>
                    <a:pt x="99" y="352"/>
                    <a:pt x="104" y="356"/>
                    <a:pt x="109" y="356"/>
                  </a:cubicBezTo>
                  <a:cubicBezTo>
                    <a:pt x="206" y="356"/>
                    <a:pt x="206" y="356"/>
                    <a:pt x="206" y="356"/>
                  </a:cubicBezTo>
                  <a:cubicBezTo>
                    <a:pt x="212" y="356"/>
                    <a:pt x="216" y="352"/>
                    <a:pt x="216" y="346"/>
                  </a:cubicBezTo>
                  <a:cubicBezTo>
                    <a:pt x="216" y="305"/>
                    <a:pt x="216" y="305"/>
                    <a:pt x="216" y="305"/>
                  </a:cubicBezTo>
                  <a:cubicBezTo>
                    <a:pt x="274" y="281"/>
                    <a:pt x="315" y="224"/>
                    <a:pt x="315" y="158"/>
                  </a:cubicBezTo>
                  <a:cubicBezTo>
                    <a:pt x="315" y="70"/>
                    <a:pt x="245" y="0"/>
                    <a:pt x="158" y="0"/>
                  </a:cubicBezTo>
                  <a:close/>
                  <a:moveTo>
                    <a:pt x="149" y="250"/>
                  </a:moveTo>
                  <a:cubicBezTo>
                    <a:pt x="149" y="182"/>
                    <a:pt x="149" y="182"/>
                    <a:pt x="149" y="182"/>
                  </a:cubicBezTo>
                  <a:cubicBezTo>
                    <a:pt x="128" y="182"/>
                    <a:pt x="128" y="182"/>
                    <a:pt x="128" y="182"/>
                  </a:cubicBezTo>
                  <a:cubicBezTo>
                    <a:pt x="166" y="91"/>
                    <a:pt x="166" y="91"/>
                    <a:pt x="166" y="91"/>
                  </a:cubicBezTo>
                  <a:cubicBezTo>
                    <a:pt x="166" y="159"/>
                    <a:pt x="166" y="159"/>
                    <a:pt x="166" y="159"/>
                  </a:cubicBezTo>
                  <a:cubicBezTo>
                    <a:pt x="187" y="159"/>
                    <a:pt x="187" y="159"/>
                    <a:pt x="187" y="159"/>
                  </a:cubicBezTo>
                  <a:lnTo>
                    <a:pt x="149" y="250"/>
                  </a:ln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Line 21">
              <a:extLst>
                <a:ext uri="{FF2B5EF4-FFF2-40B4-BE49-F238E27FC236}">
                  <a16:creationId xmlns:a16="http://schemas.microsoft.com/office/drawing/2014/main" id="{C23F1C8F-7060-BC95-25E7-A94F1BC694B1}"/>
                </a:ext>
              </a:extLst>
            </p:cNvPr>
            <p:cNvSpPr>
              <a:spLocks noChangeShapeType="1"/>
            </p:cNvSpPr>
            <p:nvPr/>
          </p:nvSpPr>
          <p:spPr bwMode="auto">
            <a:xfrm>
              <a:off x="6724651" y="6858000"/>
              <a:ext cx="0" cy="0"/>
            </a:xfrm>
            <a:prstGeom prst="line">
              <a:avLst/>
            </a:prstGeom>
            <a:noFill/>
            <a:ln w="46038" cap="flat">
              <a:solidFill>
                <a:srgbClr val="00BCD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22">
              <a:extLst>
                <a:ext uri="{FF2B5EF4-FFF2-40B4-BE49-F238E27FC236}">
                  <a16:creationId xmlns:a16="http://schemas.microsoft.com/office/drawing/2014/main" id="{2695C77D-2757-732C-D8AF-5D185430E128}"/>
                </a:ext>
              </a:extLst>
            </p:cNvPr>
            <p:cNvSpPr>
              <a:spLocks/>
            </p:cNvSpPr>
            <p:nvPr/>
          </p:nvSpPr>
          <p:spPr bwMode="auto">
            <a:xfrm>
              <a:off x="3665538" y="3743325"/>
              <a:ext cx="228600" cy="31750"/>
            </a:xfrm>
            <a:custGeom>
              <a:avLst/>
              <a:gdLst>
                <a:gd name="T0" fmla="*/ 97 w 103"/>
                <a:gd name="T1" fmla="*/ 14 h 14"/>
                <a:gd name="T2" fmla="*/ 7 w 103"/>
                <a:gd name="T3" fmla="*/ 14 h 14"/>
                <a:gd name="T4" fmla="*/ 0 w 103"/>
                <a:gd name="T5" fmla="*/ 7 h 14"/>
                <a:gd name="T6" fmla="*/ 0 w 103"/>
                <a:gd name="T7" fmla="*/ 7 h 14"/>
                <a:gd name="T8" fmla="*/ 7 w 103"/>
                <a:gd name="T9" fmla="*/ 0 h 14"/>
                <a:gd name="T10" fmla="*/ 97 w 103"/>
                <a:gd name="T11" fmla="*/ 0 h 14"/>
                <a:gd name="T12" fmla="*/ 103 w 103"/>
                <a:gd name="T13" fmla="*/ 7 h 14"/>
                <a:gd name="T14" fmla="*/ 103 w 103"/>
                <a:gd name="T15" fmla="*/ 7 h 14"/>
                <a:gd name="T16" fmla="*/ 97 w 103"/>
                <a:gd name="T17"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4">
                  <a:moveTo>
                    <a:pt x="97" y="14"/>
                  </a:moveTo>
                  <a:cubicBezTo>
                    <a:pt x="7" y="14"/>
                    <a:pt x="7" y="14"/>
                    <a:pt x="7" y="14"/>
                  </a:cubicBezTo>
                  <a:cubicBezTo>
                    <a:pt x="3" y="14"/>
                    <a:pt x="0" y="11"/>
                    <a:pt x="0" y="7"/>
                  </a:cubicBezTo>
                  <a:cubicBezTo>
                    <a:pt x="0" y="7"/>
                    <a:pt x="0" y="7"/>
                    <a:pt x="0" y="7"/>
                  </a:cubicBezTo>
                  <a:cubicBezTo>
                    <a:pt x="0" y="3"/>
                    <a:pt x="3" y="0"/>
                    <a:pt x="7" y="0"/>
                  </a:cubicBezTo>
                  <a:cubicBezTo>
                    <a:pt x="97" y="0"/>
                    <a:pt x="97" y="0"/>
                    <a:pt x="97" y="0"/>
                  </a:cubicBezTo>
                  <a:cubicBezTo>
                    <a:pt x="100" y="0"/>
                    <a:pt x="103" y="3"/>
                    <a:pt x="103" y="7"/>
                  </a:cubicBezTo>
                  <a:cubicBezTo>
                    <a:pt x="103" y="7"/>
                    <a:pt x="103" y="7"/>
                    <a:pt x="103" y="7"/>
                  </a:cubicBezTo>
                  <a:cubicBezTo>
                    <a:pt x="103" y="11"/>
                    <a:pt x="100" y="14"/>
                    <a:pt x="97" y="14"/>
                  </a:cubicBezTo>
                  <a:close/>
                </a:path>
              </a:pathLst>
            </a:custGeom>
            <a:solidFill>
              <a:schemeClr val="accent4"/>
            </a:solidFill>
            <a:ln w="9525">
              <a:no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23">
              <a:extLst>
                <a:ext uri="{FF2B5EF4-FFF2-40B4-BE49-F238E27FC236}">
                  <a16:creationId xmlns:a16="http://schemas.microsoft.com/office/drawing/2014/main" id="{B208C2EF-52F2-37F4-1932-96633EA40709}"/>
                </a:ext>
              </a:extLst>
            </p:cNvPr>
            <p:cNvSpPr>
              <a:spLocks/>
            </p:cNvSpPr>
            <p:nvPr/>
          </p:nvSpPr>
          <p:spPr bwMode="auto">
            <a:xfrm>
              <a:off x="3703638" y="3786188"/>
              <a:ext cx="153988" cy="28575"/>
            </a:xfrm>
            <a:custGeom>
              <a:avLst/>
              <a:gdLst>
                <a:gd name="T0" fmla="*/ 63 w 69"/>
                <a:gd name="T1" fmla="*/ 13 h 13"/>
                <a:gd name="T2" fmla="*/ 6 w 69"/>
                <a:gd name="T3" fmla="*/ 13 h 13"/>
                <a:gd name="T4" fmla="*/ 0 w 69"/>
                <a:gd name="T5" fmla="*/ 8 h 13"/>
                <a:gd name="T6" fmla="*/ 0 w 69"/>
                <a:gd name="T7" fmla="*/ 5 h 13"/>
                <a:gd name="T8" fmla="*/ 6 w 69"/>
                <a:gd name="T9" fmla="*/ 0 h 13"/>
                <a:gd name="T10" fmla="*/ 63 w 69"/>
                <a:gd name="T11" fmla="*/ 0 h 13"/>
                <a:gd name="T12" fmla="*/ 69 w 69"/>
                <a:gd name="T13" fmla="*/ 5 h 13"/>
                <a:gd name="T14" fmla="*/ 69 w 69"/>
                <a:gd name="T15" fmla="*/ 8 h 13"/>
                <a:gd name="T16" fmla="*/ 63 w 69"/>
                <a:gd name="T17"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13">
                  <a:moveTo>
                    <a:pt x="63" y="13"/>
                  </a:moveTo>
                  <a:cubicBezTo>
                    <a:pt x="6" y="13"/>
                    <a:pt x="6" y="13"/>
                    <a:pt x="6" y="13"/>
                  </a:cubicBezTo>
                  <a:cubicBezTo>
                    <a:pt x="3" y="13"/>
                    <a:pt x="0" y="11"/>
                    <a:pt x="0" y="8"/>
                  </a:cubicBezTo>
                  <a:cubicBezTo>
                    <a:pt x="0" y="5"/>
                    <a:pt x="0" y="5"/>
                    <a:pt x="0" y="5"/>
                  </a:cubicBezTo>
                  <a:cubicBezTo>
                    <a:pt x="0" y="2"/>
                    <a:pt x="3" y="0"/>
                    <a:pt x="6" y="0"/>
                  </a:cubicBezTo>
                  <a:cubicBezTo>
                    <a:pt x="63" y="0"/>
                    <a:pt x="63" y="0"/>
                    <a:pt x="63" y="0"/>
                  </a:cubicBezTo>
                  <a:cubicBezTo>
                    <a:pt x="67" y="0"/>
                    <a:pt x="69" y="2"/>
                    <a:pt x="69" y="5"/>
                  </a:cubicBezTo>
                  <a:cubicBezTo>
                    <a:pt x="69" y="8"/>
                    <a:pt x="69" y="8"/>
                    <a:pt x="69" y="8"/>
                  </a:cubicBezTo>
                  <a:cubicBezTo>
                    <a:pt x="69" y="11"/>
                    <a:pt x="67" y="13"/>
                    <a:pt x="63" y="13"/>
                  </a:cubicBezTo>
                  <a:close/>
                </a:path>
              </a:pathLst>
            </a:custGeom>
            <a:solidFill>
              <a:schemeClr val="accent4"/>
            </a:solidFill>
            <a:ln w="9525">
              <a:no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24">
              <a:extLst>
                <a:ext uri="{FF2B5EF4-FFF2-40B4-BE49-F238E27FC236}">
                  <a16:creationId xmlns:a16="http://schemas.microsoft.com/office/drawing/2014/main" id="{E780F956-8D72-6D87-CAE7-704DEFF576C9}"/>
                </a:ext>
              </a:extLst>
            </p:cNvPr>
            <p:cNvSpPr>
              <a:spLocks/>
            </p:cNvSpPr>
            <p:nvPr/>
          </p:nvSpPr>
          <p:spPr bwMode="auto">
            <a:xfrm>
              <a:off x="3665538" y="3702050"/>
              <a:ext cx="228600" cy="30163"/>
            </a:xfrm>
            <a:custGeom>
              <a:avLst/>
              <a:gdLst>
                <a:gd name="T0" fmla="*/ 97 w 103"/>
                <a:gd name="T1" fmla="*/ 14 h 14"/>
                <a:gd name="T2" fmla="*/ 7 w 103"/>
                <a:gd name="T3" fmla="*/ 14 h 14"/>
                <a:gd name="T4" fmla="*/ 0 w 103"/>
                <a:gd name="T5" fmla="*/ 7 h 14"/>
                <a:gd name="T6" fmla="*/ 0 w 103"/>
                <a:gd name="T7" fmla="*/ 7 h 14"/>
                <a:gd name="T8" fmla="*/ 7 w 103"/>
                <a:gd name="T9" fmla="*/ 0 h 14"/>
                <a:gd name="T10" fmla="*/ 97 w 103"/>
                <a:gd name="T11" fmla="*/ 0 h 14"/>
                <a:gd name="T12" fmla="*/ 103 w 103"/>
                <a:gd name="T13" fmla="*/ 7 h 14"/>
                <a:gd name="T14" fmla="*/ 103 w 103"/>
                <a:gd name="T15" fmla="*/ 7 h 14"/>
                <a:gd name="T16" fmla="*/ 97 w 103"/>
                <a:gd name="T17"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4">
                  <a:moveTo>
                    <a:pt x="97" y="14"/>
                  </a:moveTo>
                  <a:cubicBezTo>
                    <a:pt x="7" y="14"/>
                    <a:pt x="7" y="14"/>
                    <a:pt x="7" y="14"/>
                  </a:cubicBezTo>
                  <a:cubicBezTo>
                    <a:pt x="3" y="14"/>
                    <a:pt x="0" y="11"/>
                    <a:pt x="0" y="7"/>
                  </a:cubicBezTo>
                  <a:cubicBezTo>
                    <a:pt x="0" y="7"/>
                    <a:pt x="0" y="7"/>
                    <a:pt x="0" y="7"/>
                  </a:cubicBezTo>
                  <a:cubicBezTo>
                    <a:pt x="0" y="3"/>
                    <a:pt x="3" y="0"/>
                    <a:pt x="7" y="0"/>
                  </a:cubicBezTo>
                  <a:cubicBezTo>
                    <a:pt x="97" y="0"/>
                    <a:pt x="97" y="0"/>
                    <a:pt x="97" y="0"/>
                  </a:cubicBezTo>
                  <a:cubicBezTo>
                    <a:pt x="100" y="0"/>
                    <a:pt x="103" y="3"/>
                    <a:pt x="103" y="7"/>
                  </a:cubicBezTo>
                  <a:cubicBezTo>
                    <a:pt x="103" y="7"/>
                    <a:pt x="103" y="7"/>
                    <a:pt x="103" y="7"/>
                  </a:cubicBezTo>
                  <a:cubicBezTo>
                    <a:pt x="103" y="11"/>
                    <a:pt x="100" y="14"/>
                    <a:pt x="97" y="14"/>
                  </a:cubicBezTo>
                  <a:close/>
                </a:path>
              </a:pathLst>
            </a:custGeom>
            <a:solidFill>
              <a:schemeClr val="accent4"/>
            </a:solidFill>
            <a:ln w="9525">
              <a:no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25">
              <a:extLst>
                <a:ext uri="{FF2B5EF4-FFF2-40B4-BE49-F238E27FC236}">
                  <a16:creationId xmlns:a16="http://schemas.microsoft.com/office/drawing/2014/main" id="{E23F415E-1A10-36F3-49C9-600D36AEB43F}"/>
                </a:ext>
              </a:extLst>
            </p:cNvPr>
            <p:cNvSpPr>
              <a:spLocks/>
            </p:cNvSpPr>
            <p:nvPr/>
          </p:nvSpPr>
          <p:spPr bwMode="auto">
            <a:xfrm>
              <a:off x="3692526" y="3433763"/>
              <a:ext cx="177800" cy="247650"/>
            </a:xfrm>
            <a:custGeom>
              <a:avLst/>
              <a:gdLst>
                <a:gd name="T0" fmla="*/ 50 w 80"/>
                <a:gd name="T1" fmla="*/ 112 h 112"/>
                <a:gd name="T2" fmla="*/ 46 w 80"/>
                <a:gd name="T3" fmla="*/ 108 h 112"/>
                <a:gd name="T4" fmla="*/ 46 w 80"/>
                <a:gd name="T5" fmla="*/ 53 h 112"/>
                <a:gd name="T6" fmla="*/ 46 w 80"/>
                <a:gd name="T7" fmla="*/ 51 h 112"/>
                <a:gd name="T8" fmla="*/ 69 w 80"/>
                <a:gd name="T9" fmla="*/ 8 h 112"/>
                <a:gd name="T10" fmla="*/ 11 w 80"/>
                <a:gd name="T11" fmla="*/ 8 h 112"/>
                <a:gd name="T12" fmla="*/ 33 w 80"/>
                <a:gd name="T13" fmla="*/ 51 h 112"/>
                <a:gd name="T14" fmla="*/ 34 w 80"/>
                <a:gd name="T15" fmla="*/ 53 h 112"/>
                <a:gd name="T16" fmla="*/ 34 w 80"/>
                <a:gd name="T17" fmla="*/ 108 h 112"/>
                <a:gd name="T18" fmla="*/ 29 w 80"/>
                <a:gd name="T19" fmla="*/ 112 h 112"/>
                <a:gd name="T20" fmla="*/ 25 w 80"/>
                <a:gd name="T21" fmla="*/ 108 h 112"/>
                <a:gd name="T22" fmla="*/ 25 w 80"/>
                <a:gd name="T23" fmla="*/ 54 h 112"/>
                <a:gd name="T24" fmla="*/ 0 w 80"/>
                <a:gd name="T25" fmla="*/ 6 h 112"/>
                <a:gd name="T26" fmla="*/ 0 w 80"/>
                <a:gd name="T27" fmla="*/ 2 h 112"/>
                <a:gd name="T28" fmla="*/ 4 w 80"/>
                <a:gd name="T29" fmla="*/ 0 h 112"/>
                <a:gd name="T30" fmla="*/ 75 w 80"/>
                <a:gd name="T31" fmla="*/ 0 h 112"/>
                <a:gd name="T32" fmla="*/ 79 w 80"/>
                <a:gd name="T33" fmla="*/ 2 h 112"/>
                <a:gd name="T34" fmla="*/ 79 w 80"/>
                <a:gd name="T35" fmla="*/ 6 h 112"/>
                <a:gd name="T36" fmla="*/ 54 w 80"/>
                <a:gd name="T37" fmla="*/ 54 h 112"/>
                <a:gd name="T38" fmla="*/ 54 w 80"/>
                <a:gd name="T39" fmla="*/ 108 h 112"/>
                <a:gd name="T40" fmla="*/ 50 w 80"/>
                <a:gd name="T41" fmla="*/ 112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0" h="112">
                  <a:moveTo>
                    <a:pt x="50" y="112"/>
                  </a:moveTo>
                  <a:cubicBezTo>
                    <a:pt x="48" y="112"/>
                    <a:pt x="46" y="110"/>
                    <a:pt x="46" y="108"/>
                  </a:cubicBezTo>
                  <a:cubicBezTo>
                    <a:pt x="46" y="53"/>
                    <a:pt x="46" y="53"/>
                    <a:pt x="46" y="53"/>
                  </a:cubicBezTo>
                  <a:cubicBezTo>
                    <a:pt x="46" y="52"/>
                    <a:pt x="46" y="51"/>
                    <a:pt x="46" y="51"/>
                  </a:cubicBezTo>
                  <a:cubicBezTo>
                    <a:pt x="69" y="8"/>
                    <a:pt x="69" y="8"/>
                    <a:pt x="69" y="8"/>
                  </a:cubicBezTo>
                  <a:cubicBezTo>
                    <a:pt x="11" y="8"/>
                    <a:pt x="11" y="8"/>
                    <a:pt x="11" y="8"/>
                  </a:cubicBezTo>
                  <a:cubicBezTo>
                    <a:pt x="33" y="51"/>
                    <a:pt x="33" y="51"/>
                    <a:pt x="33" y="51"/>
                  </a:cubicBezTo>
                  <a:cubicBezTo>
                    <a:pt x="33" y="51"/>
                    <a:pt x="34" y="52"/>
                    <a:pt x="34" y="53"/>
                  </a:cubicBezTo>
                  <a:cubicBezTo>
                    <a:pt x="34" y="108"/>
                    <a:pt x="34" y="108"/>
                    <a:pt x="34" y="108"/>
                  </a:cubicBezTo>
                  <a:cubicBezTo>
                    <a:pt x="34" y="110"/>
                    <a:pt x="32" y="112"/>
                    <a:pt x="29" y="112"/>
                  </a:cubicBezTo>
                  <a:cubicBezTo>
                    <a:pt x="27" y="112"/>
                    <a:pt x="25" y="110"/>
                    <a:pt x="25" y="108"/>
                  </a:cubicBezTo>
                  <a:cubicBezTo>
                    <a:pt x="25" y="54"/>
                    <a:pt x="25" y="54"/>
                    <a:pt x="25" y="54"/>
                  </a:cubicBezTo>
                  <a:cubicBezTo>
                    <a:pt x="0" y="6"/>
                    <a:pt x="0" y="6"/>
                    <a:pt x="0" y="6"/>
                  </a:cubicBezTo>
                  <a:cubicBezTo>
                    <a:pt x="0" y="5"/>
                    <a:pt x="0" y="3"/>
                    <a:pt x="0" y="2"/>
                  </a:cubicBezTo>
                  <a:cubicBezTo>
                    <a:pt x="1" y="1"/>
                    <a:pt x="3" y="0"/>
                    <a:pt x="4" y="0"/>
                  </a:cubicBezTo>
                  <a:cubicBezTo>
                    <a:pt x="75" y="0"/>
                    <a:pt x="75" y="0"/>
                    <a:pt x="75" y="0"/>
                  </a:cubicBezTo>
                  <a:cubicBezTo>
                    <a:pt x="77" y="0"/>
                    <a:pt x="78" y="1"/>
                    <a:pt x="79" y="2"/>
                  </a:cubicBezTo>
                  <a:cubicBezTo>
                    <a:pt x="80" y="3"/>
                    <a:pt x="80" y="5"/>
                    <a:pt x="79" y="6"/>
                  </a:cubicBezTo>
                  <a:cubicBezTo>
                    <a:pt x="54" y="54"/>
                    <a:pt x="54" y="54"/>
                    <a:pt x="54" y="54"/>
                  </a:cubicBezTo>
                  <a:cubicBezTo>
                    <a:pt x="54" y="108"/>
                    <a:pt x="54" y="108"/>
                    <a:pt x="54" y="108"/>
                  </a:cubicBezTo>
                  <a:cubicBezTo>
                    <a:pt x="54" y="110"/>
                    <a:pt x="52" y="112"/>
                    <a:pt x="50" y="112"/>
                  </a:cubicBezTo>
                  <a:close/>
                </a:path>
              </a:pathLst>
            </a:custGeom>
            <a:solidFill>
              <a:schemeClr val="accent4"/>
            </a:solidFill>
            <a:ln w="9525">
              <a:no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3" name="Freeform 26">
              <a:extLst>
                <a:ext uri="{FF2B5EF4-FFF2-40B4-BE49-F238E27FC236}">
                  <a16:creationId xmlns:a16="http://schemas.microsoft.com/office/drawing/2014/main" id="{0D33FD6A-E7FD-A7B1-0861-34564E346130}"/>
                </a:ext>
              </a:extLst>
            </p:cNvPr>
            <p:cNvSpPr>
              <a:spLocks noEditPoints="1"/>
            </p:cNvSpPr>
            <p:nvPr/>
          </p:nvSpPr>
          <p:spPr bwMode="auto">
            <a:xfrm>
              <a:off x="3506788" y="3014663"/>
              <a:ext cx="547688" cy="666750"/>
            </a:xfrm>
            <a:custGeom>
              <a:avLst/>
              <a:gdLst>
                <a:gd name="T0" fmla="*/ 166 w 247"/>
                <a:gd name="T1" fmla="*/ 301 h 301"/>
                <a:gd name="T2" fmla="*/ 81 w 247"/>
                <a:gd name="T3" fmla="*/ 301 h 301"/>
                <a:gd name="T4" fmla="*/ 70 w 247"/>
                <a:gd name="T5" fmla="*/ 290 h 301"/>
                <a:gd name="T6" fmla="*/ 35 w 247"/>
                <a:gd name="T7" fmla="*/ 205 h 301"/>
                <a:gd name="T8" fmla="*/ 0 w 247"/>
                <a:gd name="T9" fmla="*/ 112 h 301"/>
                <a:gd name="T10" fmla="*/ 124 w 247"/>
                <a:gd name="T11" fmla="*/ 0 h 301"/>
                <a:gd name="T12" fmla="*/ 247 w 247"/>
                <a:gd name="T13" fmla="*/ 112 h 301"/>
                <a:gd name="T14" fmla="*/ 212 w 247"/>
                <a:gd name="T15" fmla="*/ 205 h 301"/>
                <a:gd name="T16" fmla="*/ 178 w 247"/>
                <a:gd name="T17" fmla="*/ 290 h 301"/>
                <a:gd name="T18" fmla="*/ 166 w 247"/>
                <a:gd name="T19" fmla="*/ 301 h 301"/>
                <a:gd name="T20" fmla="*/ 124 w 247"/>
                <a:gd name="T21" fmla="*/ 8 h 301"/>
                <a:gd name="T22" fmla="*/ 9 w 247"/>
                <a:gd name="T23" fmla="*/ 112 h 301"/>
                <a:gd name="T24" fmla="*/ 42 w 247"/>
                <a:gd name="T25" fmla="*/ 201 h 301"/>
                <a:gd name="T26" fmla="*/ 78 w 247"/>
                <a:gd name="T27" fmla="*/ 290 h 301"/>
                <a:gd name="T28" fmla="*/ 81 w 247"/>
                <a:gd name="T29" fmla="*/ 293 h 301"/>
                <a:gd name="T30" fmla="*/ 166 w 247"/>
                <a:gd name="T31" fmla="*/ 293 h 301"/>
                <a:gd name="T32" fmla="*/ 170 w 247"/>
                <a:gd name="T33" fmla="*/ 290 h 301"/>
                <a:gd name="T34" fmla="*/ 205 w 247"/>
                <a:gd name="T35" fmla="*/ 201 h 301"/>
                <a:gd name="T36" fmla="*/ 239 w 247"/>
                <a:gd name="T37" fmla="*/ 112 h 301"/>
                <a:gd name="T38" fmla="*/ 124 w 247"/>
                <a:gd name="T39" fmla="*/ 8 h 3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47" h="301">
                  <a:moveTo>
                    <a:pt x="166" y="301"/>
                  </a:moveTo>
                  <a:cubicBezTo>
                    <a:pt x="81" y="301"/>
                    <a:pt x="81" y="301"/>
                    <a:pt x="81" y="301"/>
                  </a:cubicBezTo>
                  <a:cubicBezTo>
                    <a:pt x="75" y="301"/>
                    <a:pt x="70" y="296"/>
                    <a:pt x="70" y="290"/>
                  </a:cubicBezTo>
                  <a:cubicBezTo>
                    <a:pt x="68" y="258"/>
                    <a:pt x="51" y="231"/>
                    <a:pt x="35" y="205"/>
                  </a:cubicBezTo>
                  <a:cubicBezTo>
                    <a:pt x="18" y="177"/>
                    <a:pt x="0" y="148"/>
                    <a:pt x="0" y="112"/>
                  </a:cubicBezTo>
                  <a:cubicBezTo>
                    <a:pt x="0" y="58"/>
                    <a:pt x="43" y="0"/>
                    <a:pt x="124" y="0"/>
                  </a:cubicBezTo>
                  <a:cubicBezTo>
                    <a:pt x="194" y="0"/>
                    <a:pt x="247" y="59"/>
                    <a:pt x="247" y="112"/>
                  </a:cubicBezTo>
                  <a:cubicBezTo>
                    <a:pt x="247" y="148"/>
                    <a:pt x="230" y="177"/>
                    <a:pt x="212" y="205"/>
                  </a:cubicBezTo>
                  <a:cubicBezTo>
                    <a:pt x="196" y="231"/>
                    <a:pt x="180" y="258"/>
                    <a:pt x="178" y="290"/>
                  </a:cubicBezTo>
                  <a:cubicBezTo>
                    <a:pt x="177" y="296"/>
                    <a:pt x="172" y="301"/>
                    <a:pt x="166" y="301"/>
                  </a:cubicBezTo>
                  <a:close/>
                  <a:moveTo>
                    <a:pt x="124" y="8"/>
                  </a:moveTo>
                  <a:cubicBezTo>
                    <a:pt x="49" y="8"/>
                    <a:pt x="9" y="62"/>
                    <a:pt x="9" y="112"/>
                  </a:cubicBezTo>
                  <a:cubicBezTo>
                    <a:pt x="9" y="145"/>
                    <a:pt x="25" y="172"/>
                    <a:pt x="42" y="201"/>
                  </a:cubicBezTo>
                  <a:cubicBezTo>
                    <a:pt x="59" y="228"/>
                    <a:pt x="76" y="256"/>
                    <a:pt x="78" y="290"/>
                  </a:cubicBezTo>
                  <a:cubicBezTo>
                    <a:pt x="78" y="292"/>
                    <a:pt x="80" y="293"/>
                    <a:pt x="81" y="293"/>
                  </a:cubicBezTo>
                  <a:cubicBezTo>
                    <a:pt x="166" y="293"/>
                    <a:pt x="166" y="293"/>
                    <a:pt x="166" y="293"/>
                  </a:cubicBezTo>
                  <a:cubicBezTo>
                    <a:pt x="168" y="293"/>
                    <a:pt x="169" y="292"/>
                    <a:pt x="170" y="290"/>
                  </a:cubicBezTo>
                  <a:cubicBezTo>
                    <a:pt x="172" y="256"/>
                    <a:pt x="189" y="228"/>
                    <a:pt x="205" y="201"/>
                  </a:cubicBezTo>
                  <a:cubicBezTo>
                    <a:pt x="223" y="172"/>
                    <a:pt x="239" y="145"/>
                    <a:pt x="239" y="112"/>
                  </a:cubicBezTo>
                  <a:cubicBezTo>
                    <a:pt x="239" y="63"/>
                    <a:pt x="190" y="8"/>
                    <a:pt x="124" y="8"/>
                  </a:cubicBezTo>
                  <a:close/>
                </a:path>
              </a:pathLst>
            </a:custGeom>
            <a:solidFill>
              <a:schemeClr val="accent4"/>
            </a:solidFill>
            <a:ln w="9525">
              <a:solidFill>
                <a:schemeClr val="accent4"/>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4" name="Freeform 27">
              <a:extLst>
                <a:ext uri="{FF2B5EF4-FFF2-40B4-BE49-F238E27FC236}">
                  <a16:creationId xmlns:a16="http://schemas.microsoft.com/office/drawing/2014/main" id="{398BC06B-81E4-A080-5193-7DFB025D9CF1}"/>
                </a:ext>
              </a:extLst>
            </p:cNvPr>
            <p:cNvSpPr>
              <a:spLocks/>
            </p:cNvSpPr>
            <p:nvPr/>
          </p:nvSpPr>
          <p:spPr bwMode="auto">
            <a:xfrm>
              <a:off x="3781426" y="3803650"/>
              <a:ext cx="2071688" cy="3054350"/>
            </a:xfrm>
            <a:custGeom>
              <a:avLst/>
              <a:gdLst>
                <a:gd name="T0" fmla="*/ 0 w 935"/>
                <a:gd name="T1" fmla="*/ 0 h 1380"/>
                <a:gd name="T2" fmla="*/ 0 w 935"/>
                <a:gd name="T3" fmla="*/ 104 h 1380"/>
                <a:gd name="T4" fmla="*/ 80 w 935"/>
                <a:gd name="T5" fmla="*/ 183 h 1380"/>
                <a:gd name="T6" fmla="*/ 855 w 935"/>
                <a:gd name="T7" fmla="*/ 183 h 1380"/>
                <a:gd name="T8" fmla="*/ 935 w 935"/>
                <a:gd name="T9" fmla="*/ 263 h 1380"/>
                <a:gd name="T10" fmla="*/ 935 w 935"/>
                <a:gd name="T11" fmla="*/ 1380 h 1380"/>
              </a:gdLst>
              <a:ahLst/>
              <a:cxnLst>
                <a:cxn ang="0">
                  <a:pos x="T0" y="T1"/>
                </a:cxn>
                <a:cxn ang="0">
                  <a:pos x="T2" y="T3"/>
                </a:cxn>
                <a:cxn ang="0">
                  <a:pos x="T4" y="T5"/>
                </a:cxn>
                <a:cxn ang="0">
                  <a:pos x="T6" y="T7"/>
                </a:cxn>
                <a:cxn ang="0">
                  <a:pos x="T8" y="T9"/>
                </a:cxn>
                <a:cxn ang="0">
                  <a:pos x="T10" y="T11"/>
                </a:cxn>
              </a:cxnLst>
              <a:rect l="0" t="0" r="r" b="b"/>
              <a:pathLst>
                <a:path w="935" h="1380">
                  <a:moveTo>
                    <a:pt x="0" y="0"/>
                  </a:moveTo>
                  <a:cubicBezTo>
                    <a:pt x="0" y="104"/>
                    <a:pt x="0" y="104"/>
                    <a:pt x="0" y="104"/>
                  </a:cubicBezTo>
                  <a:cubicBezTo>
                    <a:pt x="0" y="148"/>
                    <a:pt x="35" y="183"/>
                    <a:pt x="80" y="183"/>
                  </a:cubicBezTo>
                  <a:cubicBezTo>
                    <a:pt x="855" y="183"/>
                    <a:pt x="855" y="183"/>
                    <a:pt x="855" y="183"/>
                  </a:cubicBezTo>
                  <a:cubicBezTo>
                    <a:pt x="899" y="183"/>
                    <a:pt x="935" y="219"/>
                    <a:pt x="935" y="263"/>
                  </a:cubicBezTo>
                  <a:cubicBezTo>
                    <a:pt x="935" y="1380"/>
                    <a:pt x="935" y="1380"/>
                    <a:pt x="935" y="1380"/>
                  </a:cubicBezTo>
                </a:path>
              </a:pathLst>
            </a:custGeom>
            <a:noFill/>
            <a:ln w="34925" cap="flat">
              <a:solidFill>
                <a:schemeClr val="accent4"/>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5" name="Freeform 28">
              <a:extLst>
                <a:ext uri="{FF2B5EF4-FFF2-40B4-BE49-F238E27FC236}">
                  <a16:creationId xmlns:a16="http://schemas.microsoft.com/office/drawing/2014/main" id="{D1F04684-6438-4892-C956-496C00B99E9E}"/>
                </a:ext>
              </a:extLst>
            </p:cNvPr>
            <p:cNvSpPr>
              <a:spLocks/>
            </p:cNvSpPr>
            <p:nvPr/>
          </p:nvSpPr>
          <p:spPr bwMode="auto">
            <a:xfrm>
              <a:off x="5218113" y="3910013"/>
              <a:ext cx="219075" cy="44450"/>
            </a:xfrm>
            <a:custGeom>
              <a:avLst/>
              <a:gdLst>
                <a:gd name="T0" fmla="*/ 99 w 99"/>
                <a:gd name="T1" fmla="*/ 20 h 20"/>
                <a:gd name="T2" fmla="*/ 99 w 99"/>
                <a:gd name="T3" fmla="*/ 8 h 20"/>
                <a:gd name="T4" fmla="*/ 91 w 99"/>
                <a:gd name="T5" fmla="*/ 0 h 20"/>
                <a:gd name="T6" fmla="*/ 8 w 99"/>
                <a:gd name="T7" fmla="*/ 0 h 20"/>
                <a:gd name="T8" fmla="*/ 0 w 99"/>
                <a:gd name="T9" fmla="*/ 8 h 20"/>
                <a:gd name="T10" fmla="*/ 0 w 99"/>
                <a:gd name="T11" fmla="*/ 20 h 20"/>
                <a:gd name="T12" fmla="*/ 99 w 99"/>
                <a:gd name="T13" fmla="*/ 20 h 20"/>
              </a:gdLst>
              <a:ahLst/>
              <a:cxnLst>
                <a:cxn ang="0">
                  <a:pos x="T0" y="T1"/>
                </a:cxn>
                <a:cxn ang="0">
                  <a:pos x="T2" y="T3"/>
                </a:cxn>
                <a:cxn ang="0">
                  <a:pos x="T4" y="T5"/>
                </a:cxn>
                <a:cxn ang="0">
                  <a:pos x="T6" y="T7"/>
                </a:cxn>
                <a:cxn ang="0">
                  <a:pos x="T8" y="T9"/>
                </a:cxn>
                <a:cxn ang="0">
                  <a:pos x="T10" y="T11"/>
                </a:cxn>
                <a:cxn ang="0">
                  <a:pos x="T12" y="T13"/>
                </a:cxn>
              </a:cxnLst>
              <a:rect l="0" t="0" r="r" b="b"/>
              <a:pathLst>
                <a:path w="99" h="20">
                  <a:moveTo>
                    <a:pt x="99" y="20"/>
                  </a:moveTo>
                  <a:cubicBezTo>
                    <a:pt x="99" y="8"/>
                    <a:pt x="99" y="8"/>
                    <a:pt x="99" y="8"/>
                  </a:cubicBezTo>
                  <a:cubicBezTo>
                    <a:pt x="99" y="4"/>
                    <a:pt x="95" y="0"/>
                    <a:pt x="91" y="0"/>
                  </a:cubicBezTo>
                  <a:cubicBezTo>
                    <a:pt x="8" y="0"/>
                    <a:pt x="8" y="0"/>
                    <a:pt x="8" y="0"/>
                  </a:cubicBezTo>
                  <a:cubicBezTo>
                    <a:pt x="3" y="0"/>
                    <a:pt x="0" y="4"/>
                    <a:pt x="0" y="8"/>
                  </a:cubicBezTo>
                  <a:cubicBezTo>
                    <a:pt x="0" y="20"/>
                    <a:pt x="0" y="20"/>
                    <a:pt x="0" y="20"/>
                  </a:cubicBezTo>
                  <a:lnTo>
                    <a:pt x="99" y="20"/>
                  </a:ln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6" name="Rectangle 29">
              <a:extLst>
                <a:ext uri="{FF2B5EF4-FFF2-40B4-BE49-F238E27FC236}">
                  <a16:creationId xmlns:a16="http://schemas.microsoft.com/office/drawing/2014/main" id="{E6586A3D-3F65-7B9F-1107-135C47162CB7}"/>
                </a:ext>
              </a:extLst>
            </p:cNvPr>
            <p:cNvSpPr>
              <a:spLocks noChangeArrowheads="1"/>
            </p:cNvSpPr>
            <p:nvPr/>
          </p:nvSpPr>
          <p:spPr bwMode="auto">
            <a:xfrm>
              <a:off x="5218113" y="3973513"/>
              <a:ext cx="219075" cy="28575"/>
            </a:xfrm>
            <a:prstGeom prst="rect">
              <a:avLst/>
            </a:pr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8" name="Freeform 30">
              <a:extLst>
                <a:ext uri="{FF2B5EF4-FFF2-40B4-BE49-F238E27FC236}">
                  <a16:creationId xmlns:a16="http://schemas.microsoft.com/office/drawing/2014/main" id="{FE5DC66D-B26A-174B-FEE8-E8536A52E49E}"/>
                </a:ext>
              </a:extLst>
            </p:cNvPr>
            <p:cNvSpPr>
              <a:spLocks/>
            </p:cNvSpPr>
            <p:nvPr/>
          </p:nvSpPr>
          <p:spPr bwMode="auto">
            <a:xfrm>
              <a:off x="5218113" y="4022725"/>
              <a:ext cx="219075" cy="44450"/>
            </a:xfrm>
            <a:custGeom>
              <a:avLst/>
              <a:gdLst>
                <a:gd name="T0" fmla="*/ 0 w 99"/>
                <a:gd name="T1" fmla="*/ 0 h 20"/>
                <a:gd name="T2" fmla="*/ 0 w 99"/>
                <a:gd name="T3" fmla="*/ 12 h 20"/>
                <a:gd name="T4" fmla="*/ 8 w 99"/>
                <a:gd name="T5" fmla="*/ 20 h 20"/>
                <a:gd name="T6" fmla="*/ 91 w 99"/>
                <a:gd name="T7" fmla="*/ 20 h 20"/>
                <a:gd name="T8" fmla="*/ 99 w 99"/>
                <a:gd name="T9" fmla="*/ 12 h 20"/>
                <a:gd name="T10" fmla="*/ 99 w 99"/>
                <a:gd name="T11" fmla="*/ 0 h 20"/>
                <a:gd name="T12" fmla="*/ 0 w 99"/>
                <a:gd name="T13" fmla="*/ 0 h 20"/>
              </a:gdLst>
              <a:ahLst/>
              <a:cxnLst>
                <a:cxn ang="0">
                  <a:pos x="T0" y="T1"/>
                </a:cxn>
                <a:cxn ang="0">
                  <a:pos x="T2" y="T3"/>
                </a:cxn>
                <a:cxn ang="0">
                  <a:pos x="T4" y="T5"/>
                </a:cxn>
                <a:cxn ang="0">
                  <a:pos x="T6" y="T7"/>
                </a:cxn>
                <a:cxn ang="0">
                  <a:pos x="T8" y="T9"/>
                </a:cxn>
                <a:cxn ang="0">
                  <a:pos x="T10" y="T11"/>
                </a:cxn>
                <a:cxn ang="0">
                  <a:pos x="T12" y="T13"/>
                </a:cxn>
              </a:cxnLst>
              <a:rect l="0" t="0" r="r" b="b"/>
              <a:pathLst>
                <a:path w="99" h="20">
                  <a:moveTo>
                    <a:pt x="0" y="0"/>
                  </a:moveTo>
                  <a:cubicBezTo>
                    <a:pt x="0" y="12"/>
                    <a:pt x="0" y="12"/>
                    <a:pt x="0" y="12"/>
                  </a:cubicBezTo>
                  <a:cubicBezTo>
                    <a:pt x="0" y="16"/>
                    <a:pt x="3" y="20"/>
                    <a:pt x="8" y="20"/>
                  </a:cubicBezTo>
                  <a:cubicBezTo>
                    <a:pt x="91" y="20"/>
                    <a:pt x="91" y="20"/>
                    <a:pt x="91" y="20"/>
                  </a:cubicBezTo>
                  <a:cubicBezTo>
                    <a:pt x="95" y="20"/>
                    <a:pt x="99" y="16"/>
                    <a:pt x="99" y="12"/>
                  </a:cubicBezTo>
                  <a:cubicBezTo>
                    <a:pt x="99" y="0"/>
                    <a:pt x="99" y="0"/>
                    <a:pt x="99" y="0"/>
                  </a:cubicBezTo>
                  <a:lnTo>
                    <a:pt x="0" y="0"/>
                  </a:ln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9" name="Freeform 31">
              <a:extLst>
                <a:ext uri="{FF2B5EF4-FFF2-40B4-BE49-F238E27FC236}">
                  <a16:creationId xmlns:a16="http://schemas.microsoft.com/office/drawing/2014/main" id="{8B96A4D5-4F10-961D-C964-5AC27D80F409}"/>
                </a:ext>
              </a:extLst>
            </p:cNvPr>
            <p:cNvSpPr>
              <a:spLocks noEditPoints="1"/>
            </p:cNvSpPr>
            <p:nvPr/>
          </p:nvSpPr>
          <p:spPr bwMode="auto">
            <a:xfrm>
              <a:off x="5046663" y="3181350"/>
              <a:ext cx="560388" cy="700088"/>
            </a:xfrm>
            <a:custGeom>
              <a:avLst/>
              <a:gdLst>
                <a:gd name="T0" fmla="*/ 126 w 253"/>
                <a:gd name="T1" fmla="*/ 0 h 316"/>
                <a:gd name="T2" fmla="*/ 0 w 253"/>
                <a:gd name="T3" fmla="*/ 111 h 316"/>
                <a:gd name="T4" fmla="*/ 70 w 253"/>
                <a:gd name="T5" fmla="*/ 305 h 316"/>
                <a:gd name="T6" fmla="*/ 83 w 253"/>
                <a:gd name="T7" fmla="*/ 316 h 316"/>
                <a:gd name="T8" fmla="*/ 169 w 253"/>
                <a:gd name="T9" fmla="*/ 316 h 316"/>
                <a:gd name="T10" fmla="*/ 182 w 253"/>
                <a:gd name="T11" fmla="*/ 305 h 316"/>
                <a:gd name="T12" fmla="*/ 253 w 253"/>
                <a:gd name="T13" fmla="*/ 111 h 316"/>
                <a:gd name="T14" fmla="*/ 126 w 253"/>
                <a:gd name="T15" fmla="*/ 0 h 316"/>
                <a:gd name="T16" fmla="*/ 113 w 253"/>
                <a:gd name="T17" fmla="*/ 285 h 316"/>
                <a:gd name="T18" fmla="*/ 111 w 253"/>
                <a:gd name="T19" fmla="*/ 285 h 316"/>
                <a:gd name="T20" fmla="*/ 107 w 253"/>
                <a:gd name="T21" fmla="*/ 283 h 316"/>
                <a:gd name="T22" fmla="*/ 66 w 253"/>
                <a:gd name="T23" fmla="*/ 176 h 316"/>
                <a:gd name="T24" fmla="*/ 65 w 253"/>
                <a:gd name="T25" fmla="*/ 176 h 316"/>
                <a:gd name="T26" fmla="*/ 49 w 253"/>
                <a:gd name="T27" fmla="*/ 160 h 316"/>
                <a:gd name="T28" fmla="*/ 65 w 253"/>
                <a:gd name="T29" fmla="*/ 144 h 316"/>
                <a:gd name="T30" fmla="*/ 80 w 253"/>
                <a:gd name="T31" fmla="*/ 160 h 316"/>
                <a:gd name="T32" fmla="*/ 74 w 253"/>
                <a:gd name="T33" fmla="*/ 173 h 316"/>
                <a:gd name="T34" fmla="*/ 115 w 253"/>
                <a:gd name="T35" fmla="*/ 279 h 316"/>
                <a:gd name="T36" fmla="*/ 113 w 253"/>
                <a:gd name="T37" fmla="*/ 285 h 316"/>
                <a:gd name="T38" fmla="*/ 188 w 253"/>
                <a:gd name="T39" fmla="*/ 176 h 316"/>
                <a:gd name="T40" fmla="*/ 187 w 253"/>
                <a:gd name="T41" fmla="*/ 176 h 316"/>
                <a:gd name="T42" fmla="*/ 145 w 253"/>
                <a:gd name="T43" fmla="*/ 283 h 316"/>
                <a:gd name="T44" fmla="*/ 141 w 253"/>
                <a:gd name="T45" fmla="*/ 285 h 316"/>
                <a:gd name="T46" fmla="*/ 140 w 253"/>
                <a:gd name="T47" fmla="*/ 285 h 316"/>
                <a:gd name="T48" fmla="*/ 137 w 253"/>
                <a:gd name="T49" fmla="*/ 279 h 316"/>
                <a:gd name="T50" fmla="*/ 178 w 253"/>
                <a:gd name="T51" fmla="*/ 173 h 316"/>
                <a:gd name="T52" fmla="*/ 172 w 253"/>
                <a:gd name="T53" fmla="*/ 160 h 316"/>
                <a:gd name="T54" fmla="*/ 188 w 253"/>
                <a:gd name="T55" fmla="*/ 144 h 316"/>
                <a:gd name="T56" fmla="*/ 204 w 253"/>
                <a:gd name="T57" fmla="*/ 160 h 316"/>
                <a:gd name="T58" fmla="*/ 188 w 253"/>
                <a:gd name="T59" fmla="*/ 176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53" h="316">
                  <a:moveTo>
                    <a:pt x="126" y="0"/>
                  </a:moveTo>
                  <a:cubicBezTo>
                    <a:pt x="41" y="0"/>
                    <a:pt x="0" y="51"/>
                    <a:pt x="0" y="111"/>
                  </a:cubicBezTo>
                  <a:cubicBezTo>
                    <a:pt x="0" y="184"/>
                    <a:pt x="55" y="235"/>
                    <a:pt x="70" y="305"/>
                  </a:cubicBezTo>
                  <a:cubicBezTo>
                    <a:pt x="71" y="311"/>
                    <a:pt x="77" y="316"/>
                    <a:pt x="83" y="316"/>
                  </a:cubicBezTo>
                  <a:cubicBezTo>
                    <a:pt x="169" y="316"/>
                    <a:pt x="169" y="316"/>
                    <a:pt x="169" y="316"/>
                  </a:cubicBezTo>
                  <a:cubicBezTo>
                    <a:pt x="176" y="316"/>
                    <a:pt x="181" y="311"/>
                    <a:pt x="182" y="305"/>
                  </a:cubicBezTo>
                  <a:cubicBezTo>
                    <a:pt x="197" y="235"/>
                    <a:pt x="253" y="184"/>
                    <a:pt x="253" y="111"/>
                  </a:cubicBezTo>
                  <a:cubicBezTo>
                    <a:pt x="253" y="51"/>
                    <a:pt x="201" y="0"/>
                    <a:pt x="126" y="0"/>
                  </a:cubicBezTo>
                  <a:close/>
                  <a:moveTo>
                    <a:pt x="113" y="285"/>
                  </a:moveTo>
                  <a:cubicBezTo>
                    <a:pt x="112" y="285"/>
                    <a:pt x="112" y="285"/>
                    <a:pt x="111" y="285"/>
                  </a:cubicBezTo>
                  <a:cubicBezTo>
                    <a:pt x="109" y="285"/>
                    <a:pt x="108" y="284"/>
                    <a:pt x="107" y="283"/>
                  </a:cubicBezTo>
                  <a:cubicBezTo>
                    <a:pt x="66" y="176"/>
                    <a:pt x="66" y="176"/>
                    <a:pt x="66" y="176"/>
                  </a:cubicBezTo>
                  <a:cubicBezTo>
                    <a:pt x="65" y="176"/>
                    <a:pt x="65" y="176"/>
                    <a:pt x="65" y="176"/>
                  </a:cubicBezTo>
                  <a:cubicBezTo>
                    <a:pt x="56" y="176"/>
                    <a:pt x="49" y="169"/>
                    <a:pt x="49" y="160"/>
                  </a:cubicBezTo>
                  <a:cubicBezTo>
                    <a:pt x="49" y="151"/>
                    <a:pt x="56" y="144"/>
                    <a:pt x="65" y="144"/>
                  </a:cubicBezTo>
                  <a:cubicBezTo>
                    <a:pt x="73" y="144"/>
                    <a:pt x="80" y="151"/>
                    <a:pt x="80" y="160"/>
                  </a:cubicBezTo>
                  <a:cubicBezTo>
                    <a:pt x="80" y="165"/>
                    <a:pt x="78" y="170"/>
                    <a:pt x="74" y="173"/>
                  </a:cubicBezTo>
                  <a:cubicBezTo>
                    <a:pt x="115" y="279"/>
                    <a:pt x="115" y="279"/>
                    <a:pt x="115" y="279"/>
                  </a:cubicBezTo>
                  <a:cubicBezTo>
                    <a:pt x="116" y="282"/>
                    <a:pt x="115" y="284"/>
                    <a:pt x="113" y="285"/>
                  </a:cubicBezTo>
                  <a:close/>
                  <a:moveTo>
                    <a:pt x="188" y="176"/>
                  </a:moveTo>
                  <a:cubicBezTo>
                    <a:pt x="187" y="176"/>
                    <a:pt x="187" y="176"/>
                    <a:pt x="187" y="176"/>
                  </a:cubicBezTo>
                  <a:cubicBezTo>
                    <a:pt x="145" y="283"/>
                    <a:pt x="145" y="283"/>
                    <a:pt x="145" y="283"/>
                  </a:cubicBezTo>
                  <a:cubicBezTo>
                    <a:pt x="145" y="284"/>
                    <a:pt x="143" y="285"/>
                    <a:pt x="141" y="285"/>
                  </a:cubicBezTo>
                  <a:cubicBezTo>
                    <a:pt x="141" y="285"/>
                    <a:pt x="140" y="285"/>
                    <a:pt x="140" y="285"/>
                  </a:cubicBezTo>
                  <a:cubicBezTo>
                    <a:pt x="137" y="284"/>
                    <a:pt x="136" y="282"/>
                    <a:pt x="137" y="279"/>
                  </a:cubicBezTo>
                  <a:cubicBezTo>
                    <a:pt x="178" y="173"/>
                    <a:pt x="178" y="173"/>
                    <a:pt x="178" y="173"/>
                  </a:cubicBezTo>
                  <a:cubicBezTo>
                    <a:pt x="174" y="170"/>
                    <a:pt x="172" y="165"/>
                    <a:pt x="172" y="160"/>
                  </a:cubicBezTo>
                  <a:cubicBezTo>
                    <a:pt x="172" y="151"/>
                    <a:pt x="179" y="144"/>
                    <a:pt x="188" y="144"/>
                  </a:cubicBezTo>
                  <a:cubicBezTo>
                    <a:pt x="197" y="144"/>
                    <a:pt x="204" y="151"/>
                    <a:pt x="204" y="160"/>
                  </a:cubicBezTo>
                  <a:cubicBezTo>
                    <a:pt x="204" y="169"/>
                    <a:pt x="197" y="176"/>
                    <a:pt x="188" y="176"/>
                  </a:cubicBez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0" name="Freeform 32">
              <a:extLst>
                <a:ext uri="{FF2B5EF4-FFF2-40B4-BE49-F238E27FC236}">
                  <a16:creationId xmlns:a16="http://schemas.microsoft.com/office/drawing/2014/main" id="{F4F50794-CA48-B9D0-A897-57B9A0820765}"/>
                </a:ext>
              </a:extLst>
            </p:cNvPr>
            <p:cNvSpPr>
              <a:spLocks/>
            </p:cNvSpPr>
            <p:nvPr/>
          </p:nvSpPr>
          <p:spPr bwMode="auto">
            <a:xfrm>
              <a:off x="5327651" y="4040188"/>
              <a:ext cx="230188" cy="2817813"/>
            </a:xfrm>
            <a:custGeom>
              <a:avLst/>
              <a:gdLst>
                <a:gd name="T0" fmla="*/ 0 w 104"/>
                <a:gd name="T1" fmla="*/ 0 h 1273"/>
                <a:gd name="T2" fmla="*/ 0 w 104"/>
                <a:gd name="T3" fmla="*/ 408 h 1273"/>
                <a:gd name="T4" fmla="*/ 52 w 104"/>
                <a:gd name="T5" fmla="*/ 460 h 1273"/>
                <a:gd name="T6" fmla="*/ 52 w 104"/>
                <a:gd name="T7" fmla="*/ 460 h 1273"/>
                <a:gd name="T8" fmla="*/ 104 w 104"/>
                <a:gd name="T9" fmla="*/ 512 h 1273"/>
                <a:gd name="T10" fmla="*/ 104 w 104"/>
                <a:gd name="T11" fmla="*/ 1273 h 1273"/>
              </a:gdLst>
              <a:ahLst/>
              <a:cxnLst>
                <a:cxn ang="0">
                  <a:pos x="T0" y="T1"/>
                </a:cxn>
                <a:cxn ang="0">
                  <a:pos x="T2" y="T3"/>
                </a:cxn>
                <a:cxn ang="0">
                  <a:pos x="T4" y="T5"/>
                </a:cxn>
                <a:cxn ang="0">
                  <a:pos x="T6" y="T7"/>
                </a:cxn>
                <a:cxn ang="0">
                  <a:pos x="T8" y="T9"/>
                </a:cxn>
                <a:cxn ang="0">
                  <a:pos x="T10" y="T11"/>
                </a:cxn>
              </a:cxnLst>
              <a:rect l="0" t="0" r="r" b="b"/>
              <a:pathLst>
                <a:path w="104" h="1273">
                  <a:moveTo>
                    <a:pt x="0" y="0"/>
                  </a:moveTo>
                  <a:cubicBezTo>
                    <a:pt x="0" y="408"/>
                    <a:pt x="0" y="408"/>
                    <a:pt x="0" y="408"/>
                  </a:cubicBezTo>
                  <a:cubicBezTo>
                    <a:pt x="0" y="437"/>
                    <a:pt x="23" y="460"/>
                    <a:pt x="52" y="460"/>
                  </a:cubicBezTo>
                  <a:cubicBezTo>
                    <a:pt x="52" y="460"/>
                    <a:pt x="52" y="460"/>
                    <a:pt x="52" y="460"/>
                  </a:cubicBezTo>
                  <a:cubicBezTo>
                    <a:pt x="81" y="460"/>
                    <a:pt x="104" y="483"/>
                    <a:pt x="104" y="512"/>
                  </a:cubicBezTo>
                  <a:cubicBezTo>
                    <a:pt x="104" y="1273"/>
                    <a:pt x="104" y="1273"/>
                    <a:pt x="104" y="1273"/>
                  </a:cubicBezTo>
                </a:path>
              </a:pathLst>
            </a:custGeom>
            <a:noFill/>
            <a:ln w="106363" cap="flat">
              <a:solidFill>
                <a:schemeClr val="accent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1" name="Freeform 33">
              <a:extLst>
                <a:ext uri="{FF2B5EF4-FFF2-40B4-BE49-F238E27FC236}">
                  <a16:creationId xmlns:a16="http://schemas.microsoft.com/office/drawing/2014/main" id="{5CD1A951-6C4F-F5E4-966B-FEDFD3D32B85}"/>
                </a:ext>
              </a:extLst>
            </p:cNvPr>
            <p:cNvSpPr>
              <a:spLocks/>
            </p:cNvSpPr>
            <p:nvPr/>
          </p:nvSpPr>
          <p:spPr bwMode="auto">
            <a:xfrm>
              <a:off x="4681538" y="3109913"/>
              <a:ext cx="2043113" cy="3748088"/>
            </a:xfrm>
            <a:custGeom>
              <a:avLst/>
              <a:gdLst>
                <a:gd name="T0" fmla="*/ 0 w 922"/>
                <a:gd name="T1" fmla="*/ 0 h 1693"/>
                <a:gd name="T2" fmla="*/ 0 w 922"/>
                <a:gd name="T3" fmla="*/ 587 h 1693"/>
                <a:gd name="T4" fmla="*/ 77 w 922"/>
                <a:gd name="T5" fmla="*/ 663 h 1693"/>
                <a:gd name="T6" fmla="*/ 845 w 922"/>
                <a:gd name="T7" fmla="*/ 663 h 1693"/>
                <a:gd name="T8" fmla="*/ 922 w 922"/>
                <a:gd name="T9" fmla="*/ 740 h 1693"/>
                <a:gd name="T10" fmla="*/ 922 w 922"/>
                <a:gd name="T11" fmla="*/ 1693 h 1693"/>
              </a:gdLst>
              <a:ahLst/>
              <a:cxnLst>
                <a:cxn ang="0">
                  <a:pos x="T0" y="T1"/>
                </a:cxn>
                <a:cxn ang="0">
                  <a:pos x="T2" y="T3"/>
                </a:cxn>
                <a:cxn ang="0">
                  <a:pos x="T4" y="T5"/>
                </a:cxn>
                <a:cxn ang="0">
                  <a:pos x="T6" y="T7"/>
                </a:cxn>
                <a:cxn ang="0">
                  <a:pos x="T8" y="T9"/>
                </a:cxn>
                <a:cxn ang="0">
                  <a:pos x="T10" y="T11"/>
                </a:cxn>
              </a:cxnLst>
              <a:rect l="0" t="0" r="r" b="b"/>
              <a:pathLst>
                <a:path w="922" h="1693">
                  <a:moveTo>
                    <a:pt x="0" y="0"/>
                  </a:moveTo>
                  <a:cubicBezTo>
                    <a:pt x="0" y="587"/>
                    <a:pt x="0" y="587"/>
                    <a:pt x="0" y="587"/>
                  </a:cubicBezTo>
                  <a:cubicBezTo>
                    <a:pt x="0" y="629"/>
                    <a:pt x="35" y="663"/>
                    <a:pt x="77" y="663"/>
                  </a:cubicBezTo>
                  <a:cubicBezTo>
                    <a:pt x="845" y="663"/>
                    <a:pt x="845" y="663"/>
                    <a:pt x="845" y="663"/>
                  </a:cubicBezTo>
                  <a:cubicBezTo>
                    <a:pt x="887" y="663"/>
                    <a:pt x="922" y="698"/>
                    <a:pt x="922" y="740"/>
                  </a:cubicBezTo>
                  <a:cubicBezTo>
                    <a:pt x="922" y="1693"/>
                    <a:pt x="922" y="1693"/>
                    <a:pt x="922" y="1693"/>
                  </a:cubicBezTo>
                </a:path>
              </a:pathLst>
            </a:custGeom>
            <a:noFill/>
            <a:ln w="4603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3" name="Freeform 34">
              <a:extLst>
                <a:ext uri="{FF2B5EF4-FFF2-40B4-BE49-F238E27FC236}">
                  <a16:creationId xmlns:a16="http://schemas.microsoft.com/office/drawing/2014/main" id="{13173AAD-0BC4-5EEA-BADD-F4ED0CC222D2}"/>
                </a:ext>
              </a:extLst>
            </p:cNvPr>
            <p:cNvSpPr>
              <a:spLocks noEditPoints="1"/>
            </p:cNvSpPr>
            <p:nvPr/>
          </p:nvSpPr>
          <p:spPr bwMode="auto">
            <a:xfrm>
              <a:off x="4437063" y="2339975"/>
              <a:ext cx="492125" cy="606425"/>
            </a:xfrm>
            <a:custGeom>
              <a:avLst/>
              <a:gdLst>
                <a:gd name="T0" fmla="*/ 147 w 222"/>
                <a:gd name="T1" fmla="*/ 274 h 274"/>
                <a:gd name="T2" fmla="*/ 74 w 222"/>
                <a:gd name="T3" fmla="*/ 274 h 274"/>
                <a:gd name="T4" fmla="*/ 60 w 222"/>
                <a:gd name="T5" fmla="*/ 262 h 274"/>
                <a:gd name="T6" fmla="*/ 31 w 222"/>
                <a:gd name="T7" fmla="*/ 193 h 274"/>
                <a:gd name="T8" fmla="*/ 0 w 222"/>
                <a:gd name="T9" fmla="*/ 97 h 274"/>
                <a:gd name="T10" fmla="*/ 111 w 222"/>
                <a:gd name="T11" fmla="*/ 0 h 274"/>
                <a:gd name="T12" fmla="*/ 222 w 222"/>
                <a:gd name="T13" fmla="*/ 97 h 274"/>
                <a:gd name="T14" fmla="*/ 191 w 222"/>
                <a:gd name="T15" fmla="*/ 193 h 274"/>
                <a:gd name="T16" fmla="*/ 162 w 222"/>
                <a:gd name="T17" fmla="*/ 262 h 274"/>
                <a:gd name="T18" fmla="*/ 147 w 222"/>
                <a:gd name="T19" fmla="*/ 274 h 274"/>
                <a:gd name="T20" fmla="*/ 111 w 222"/>
                <a:gd name="T21" fmla="*/ 8 h 274"/>
                <a:gd name="T22" fmla="*/ 8 w 222"/>
                <a:gd name="T23" fmla="*/ 97 h 274"/>
                <a:gd name="T24" fmla="*/ 38 w 222"/>
                <a:gd name="T25" fmla="*/ 189 h 274"/>
                <a:gd name="T26" fmla="*/ 67 w 222"/>
                <a:gd name="T27" fmla="*/ 260 h 274"/>
                <a:gd name="T28" fmla="*/ 74 w 222"/>
                <a:gd name="T29" fmla="*/ 266 h 274"/>
                <a:gd name="T30" fmla="*/ 147 w 222"/>
                <a:gd name="T31" fmla="*/ 266 h 274"/>
                <a:gd name="T32" fmla="*/ 154 w 222"/>
                <a:gd name="T33" fmla="*/ 260 h 274"/>
                <a:gd name="T34" fmla="*/ 184 w 222"/>
                <a:gd name="T35" fmla="*/ 189 h 274"/>
                <a:gd name="T36" fmla="*/ 214 w 222"/>
                <a:gd name="T37" fmla="*/ 97 h 274"/>
                <a:gd name="T38" fmla="*/ 111 w 222"/>
                <a:gd name="T39" fmla="*/ 8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22" h="274">
                  <a:moveTo>
                    <a:pt x="147" y="274"/>
                  </a:moveTo>
                  <a:cubicBezTo>
                    <a:pt x="74" y="274"/>
                    <a:pt x="74" y="274"/>
                    <a:pt x="74" y="274"/>
                  </a:cubicBezTo>
                  <a:cubicBezTo>
                    <a:pt x="67" y="274"/>
                    <a:pt x="61" y="269"/>
                    <a:pt x="60" y="262"/>
                  </a:cubicBezTo>
                  <a:cubicBezTo>
                    <a:pt x="54" y="237"/>
                    <a:pt x="43" y="215"/>
                    <a:pt x="31" y="193"/>
                  </a:cubicBezTo>
                  <a:cubicBezTo>
                    <a:pt x="16" y="164"/>
                    <a:pt x="0" y="133"/>
                    <a:pt x="0" y="97"/>
                  </a:cubicBezTo>
                  <a:cubicBezTo>
                    <a:pt x="0" y="38"/>
                    <a:pt x="44" y="0"/>
                    <a:pt x="111" y="0"/>
                  </a:cubicBezTo>
                  <a:cubicBezTo>
                    <a:pt x="174" y="0"/>
                    <a:pt x="222" y="41"/>
                    <a:pt x="222" y="97"/>
                  </a:cubicBezTo>
                  <a:cubicBezTo>
                    <a:pt x="222" y="133"/>
                    <a:pt x="206" y="164"/>
                    <a:pt x="191" y="193"/>
                  </a:cubicBezTo>
                  <a:cubicBezTo>
                    <a:pt x="179" y="215"/>
                    <a:pt x="167" y="237"/>
                    <a:pt x="162" y="262"/>
                  </a:cubicBezTo>
                  <a:cubicBezTo>
                    <a:pt x="161" y="269"/>
                    <a:pt x="155" y="274"/>
                    <a:pt x="147" y="274"/>
                  </a:cubicBezTo>
                  <a:close/>
                  <a:moveTo>
                    <a:pt x="111" y="8"/>
                  </a:moveTo>
                  <a:cubicBezTo>
                    <a:pt x="35" y="8"/>
                    <a:pt x="8" y="54"/>
                    <a:pt x="8" y="97"/>
                  </a:cubicBezTo>
                  <a:cubicBezTo>
                    <a:pt x="8" y="131"/>
                    <a:pt x="23" y="159"/>
                    <a:pt x="38" y="189"/>
                  </a:cubicBezTo>
                  <a:cubicBezTo>
                    <a:pt x="50" y="211"/>
                    <a:pt x="62" y="234"/>
                    <a:pt x="67" y="260"/>
                  </a:cubicBezTo>
                  <a:cubicBezTo>
                    <a:pt x="68" y="264"/>
                    <a:pt x="71" y="266"/>
                    <a:pt x="74" y="266"/>
                  </a:cubicBezTo>
                  <a:cubicBezTo>
                    <a:pt x="147" y="266"/>
                    <a:pt x="147" y="266"/>
                    <a:pt x="147" y="266"/>
                  </a:cubicBezTo>
                  <a:cubicBezTo>
                    <a:pt x="151" y="266"/>
                    <a:pt x="154" y="264"/>
                    <a:pt x="154" y="260"/>
                  </a:cubicBezTo>
                  <a:cubicBezTo>
                    <a:pt x="160" y="234"/>
                    <a:pt x="172" y="211"/>
                    <a:pt x="184" y="189"/>
                  </a:cubicBezTo>
                  <a:cubicBezTo>
                    <a:pt x="199" y="159"/>
                    <a:pt x="214" y="131"/>
                    <a:pt x="214" y="97"/>
                  </a:cubicBezTo>
                  <a:cubicBezTo>
                    <a:pt x="214" y="46"/>
                    <a:pt x="170" y="8"/>
                    <a:pt x="111" y="8"/>
                  </a:cubicBezTo>
                  <a:close/>
                </a:path>
              </a:pathLst>
            </a:custGeom>
            <a:solidFill>
              <a:schemeClr val="accent2"/>
            </a:solidFill>
            <a:ln w="9525">
              <a:no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5" name="Freeform 35">
              <a:extLst>
                <a:ext uri="{FF2B5EF4-FFF2-40B4-BE49-F238E27FC236}">
                  <a16:creationId xmlns:a16="http://schemas.microsoft.com/office/drawing/2014/main" id="{13A5EA2E-F00A-52A5-9992-DC689A3AD7AA}"/>
                </a:ext>
              </a:extLst>
            </p:cNvPr>
            <p:cNvSpPr>
              <a:spLocks/>
            </p:cNvSpPr>
            <p:nvPr/>
          </p:nvSpPr>
          <p:spPr bwMode="auto">
            <a:xfrm>
              <a:off x="4581526" y="2967038"/>
              <a:ext cx="203200" cy="61913"/>
            </a:xfrm>
            <a:custGeom>
              <a:avLst/>
              <a:gdLst>
                <a:gd name="T0" fmla="*/ 88 w 92"/>
                <a:gd name="T1" fmla="*/ 28 h 28"/>
                <a:gd name="T2" fmla="*/ 84 w 92"/>
                <a:gd name="T3" fmla="*/ 24 h 28"/>
                <a:gd name="T4" fmla="*/ 84 w 92"/>
                <a:gd name="T5" fmla="*/ 13 h 28"/>
                <a:gd name="T6" fmla="*/ 78 w 92"/>
                <a:gd name="T7" fmla="*/ 8 h 28"/>
                <a:gd name="T8" fmla="*/ 14 w 92"/>
                <a:gd name="T9" fmla="*/ 8 h 28"/>
                <a:gd name="T10" fmla="*/ 8 w 92"/>
                <a:gd name="T11" fmla="*/ 13 h 28"/>
                <a:gd name="T12" fmla="*/ 8 w 92"/>
                <a:gd name="T13" fmla="*/ 24 h 28"/>
                <a:gd name="T14" fmla="*/ 4 w 92"/>
                <a:gd name="T15" fmla="*/ 28 h 28"/>
                <a:gd name="T16" fmla="*/ 0 w 92"/>
                <a:gd name="T17" fmla="*/ 24 h 28"/>
                <a:gd name="T18" fmla="*/ 0 w 92"/>
                <a:gd name="T19" fmla="*/ 13 h 28"/>
                <a:gd name="T20" fmla="*/ 14 w 92"/>
                <a:gd name="T21" fmla="*/ 0 h 28"/>
                <a:gd name="T22" fmla="*/ 78 w 92"/>
                <a:gd name="T23" fmla="*/ 0 h 28"/>
                <a:gd name="T24" fmla="*/ 92 w 92"/>
                <a:gd name="T25" fmla="*/ 13 h 28"/>
                <a:gd name="T26" fmla="*/ 92 w 92"/>
                <a:gd name="T27" fmla="*/ 24 h 28"/>
                <a:gd name="T28" fmla="*/ 88 w 92"/>
                <a:gd name="T29" fmla="*/ 28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2" h="28">
                  <a:moveTo>
                    <a:pt x="88" y="28"/>
                  </a:moveTo>
                  <a:cubicBezTo>
                    <a:pt x="86" y="28"/>
                    <a:pt x="84" y="26"/>
                    <a:pt x="84" y="24"/>
                  </a:cubicBezTo>
                  <a:cubicBezTo>
                    <a:pt x="84" y="13"/>
                    <a:pt x="84" y="13"/>
                    <a:pt x="84" y="13"/>
                  </a:cubicBezTo>
                  <a:cubicBezTo>
                    <a:pt x="84" y="10"/>
                    <a:pt x="81" y="8"/>
                    <a:pt x="78" y="8"/>
                  </a:cubicBezTo>
                  <a:cubicBezTo>
                    <a:pt x="14" y="8"/>
                    <a:pt x="14" y="8"/>
                    <a:pt x="14" y="8"/>
                  </a:cubicBezTo>
                  <a:cubicBezTo>
                    <a:pt x="10" y="8"/>
                    <a:pt x="8" y="10"/>
                    <a:pt x="8" y="13"/>
                  </a:cubicBezTo>
                  <a:cubicBezTo>
                    <a:pt x="8" y="24"/>
                    <a:pt x="8" y="24"/>
                    <a:pt x="8" y="24"/>
                  </a:cubicBezTo>
                  <a:cubicBezTo>
                    <a:pt x="8" y="26"/>
                    <a:pt x="6" y="28"/>
                    <a:pt x="4" y="28"/>
                  </a:cubicBezTo>
                  <a:cubicBezTo>
                    <a:pt x="2" y="28"/>
                    <a:pt x="0" y="26"/>
                    <a:pt x="0" y="24"/>
                  </a:cubicBezTo>
                  <a:cubicBezTo>
                    <a:pt x="0" y="13"/>
                    <a:pt x="0" y="13"/>
                    <a:pt x="0" y="13"/>
                  </a:cubicBezTo>
                  <a:cubicBezTo>
                    <a:pt x="0" y="6"/>
                    <a:pt x="6" y="0"/>
                    <a:pt x="14" y="0"/>
                  </a:cubicBezTo>
                  <a:cubicBezTo>
                    <a:pt x="78" y="0"/>
                    <a:pt x="78" y="0"/>
                    <a:pt x="78" y="0"/>
                  </a:cubicBezTo>
                  <a:cubicBezTo>
                    <a:pt x="86" y="0"/>
                    <a:pt x="92" y="6"/>
                    <a:pt x="92" y="13"/>
                  </a:cubicBezTo>
                  <a:cubicBezTo>
                    <a:pt x="92" y="24"/>
                    <a:pt x="92" y="24"/>
                    <a:pt x="92" y="24"/>
                  </a:cubicBezTo>
                  <a:cubicBezTo>
                    <a:pt x="92" y="26"/>
                    <a:pt x="90" y="28"/>
                    <a:pt x="88" y="28"/>
                  </a:cubicBezTo>
                  <a:close/>
                </a:path>
              </a:pathLst>
            </a:custGeom>
            <a:solidFill>
              <a:srgbClr val="00BCD4"/>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7" name="Freeform 36">
              <a:extLst>
                <a:ext uri="{FF2B5EF4-FFF2-40B4-BE49-F238E27FC236}">
                  <a16:creationId xmlns:a16="http://schemas.microsoft.com/office/drawing/2014/main" id="{84BE9F38-F6F8-42C4-AD04-50BA9BBE7D2C}"/>
                </a:ext>
              </a:extLst>
            </p:cNvPr>
            <p:cNvSpPr>
              <a:spLocks noEditPoints="1"/>
            </p:cNvSpPr>
            <p:nvPr/>
          </p:nvSpPr>
          <p:spPr bwMode="auto">
            <a:xfrm>
              <a:off x="4581526" y="3011488"/>
              <a:ext cx="203200" cy="103188"/>
            </a:xfrm>
            <a:custGeom>
              <a:avLst/>
              <a:gdLst>
                <a:gd name="T0" fmla="*/ 79 w 92"/>
                <a:gd name="T1" fmla="*/ 47 h 47"/>
                <a:gd name="T2" fmla="*/ 12 w 92"/>
                <a:gd name="T3" fmla="*/ 47 h 47"/>
                <a:gd name="T4" fmla="*/ 0 w 92"/>
                <a:gd name="T5" fmla="*/ 35 h 47"/>
                <a:gd name="T6" fmla="*/ 0 w 92"/>
                <a:gd name="T7" fmla="*/ 4 h 47"/>
                <a:gd name="T8" fmla="*/ 4 w 92"/>
                <a:gd name="T9" fmla="*/ 0 h 47"/>
                <a:gd name="T10" fmla="*/ 88 w 92"/>
                <a:gd name="T11" fmla="*/ 0 h 47"/>
                <a:gd name="T12" fmla="*/ 92 w 92"/>
                <a:gd name="T13" fmla="*/ 4 h 47"/>
                <a:gd name="T14" fmla="*/ 92 w 92"/>
                <a:gd name="T15" fmla="*/ 35 h 47"/>
                <a:gd name="T16" fmla="*/ 79 w 92"/>
                <a:gd name="T17" fmla="*/ 47 h 47"/>
                <a:gd name="T18" fmla="*/ 8 w 92"/>
                <a:gd name="T19" fmla="*/ 8 h 47"/>
                <a:gd name="T20" fmla="*/ 8 w 92"/>
                <a:gd name="T21" fmla="*/ 35 h 47"/>
                <a:gd name="T22" fmla="*/ 12 w 92"/>
                <a:gd name="T23" fmla="*/ 39 h 47"/>
                <a:gd name="T24" fmla="*/ 79 w 92"/>
                <a:gd name="T25" fmla="*/ 39 h 47"/>
                <a:gd name="T26" fmla="*/ 84 w 92"/>
                <a:gd name="T27" fmla="*/ 35 h 47"/>
                <a:gd name="T28" fmla="*/ 84 w 92"/>
                <a:gd name="T29" fmla="*/ 8 h 47"/>
                <a:gd name="T30" fmla="*/ 8 w 92"/>
                <a:gd name="T31" fmla="*/ 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2" h="47">
                  <a:moveTo>
                    <a:pt x="79" y="47"/>
                  </a:moveTo>
                  <a:cubicBezTo>
                    <a:pt x="12" y="47"/>
                    <a:pt x="12" y="47"/>
                    <a:pt x="12" y="47"/>
                  </a:cubicBezTo>
                  <a:cubicBezTo>
                    <a:pt x="6" y="47"/>
                    <a:pt x="0" y="41"/>
                    <a:pt x="0" y="35"/>
                  </a:cubicBezTo>
                  <a:cubicBezTo>
                    <a:pt x="0" y="4"/>
                    <a:pt x="0" y="4"/>
                    <a:pt x="0" y="4"/>
                  </a:cubicBezTo>
                  <a:cubicBezTo>
                    <a:pt x="0" y="1"/>
                    <a:pt x="2" y="0"/>
                    <a:pt x="4" y="0"/>
                  </a:cubicBezTo>
                  <a:cubicBezTo>
                    <a:pt x="88" y="0"/>
                    <a:pt x="88" y="0"/>
                    <a:pt x="88" y="0"/>
                  </a:cubicBezTo>
                  <a:cubicBezTo>
                    <a:pt x="90" y="0"/>
                    <a:pt x="92" y="1"/>
                    <a:pt x="92" y="4"/>
                  </a:cubicBezTo>
                  <a:cubicBezTo>
                    <a:pt x="92" y="35"/>
                    <a:pt x="92" y="35"/>
                    <a:pt x="92" y="35"/>
                  </a:cubicBezTo>
                  <a:cubicBezTo>
                    <a:pt x="92" y="41"/>
                    <a:pt x="86" y="47"/>
                    <a:pt x="79" y="47"/>
                  </a:cubicBezTo>
                  <a:close/>
                  <a:moveTo>
                    <a:pt x="8" y="8"/>
                  </a:moveTo>
                  <a:cubicBezTo>
                    <a:pt x="8" y="35"/>
                    <a:pt x="8" y="35"/>
                    <a:pt x="8" y="35"/>
                  </a:cubicBezTo>
                  <a:cubicBezTo>
                    <a:pt x="8" y="37"/>
                    <a:pt x="10" y="39"/>
                    <a:pt x="12" y="39"/>
                  </a:cubicBezTo>
                  <a:cubicBezTo>
                    <a:pt x="79" y="39"/>
                    <a:pt x="79" y="39"/>
                    <a:pt x="79" y="39"/>
                  </a:cubicBezTo>
                  <a:cubicBezTo>
                    <a:pt x="82" y="39"/>
                    <a:pt x="84" y="37"/>
                    <a:pt x="84" y="35"/>
                  </a:cubicBezTo>
                  <a:cubicBezTo>
                    <a:pt x="84" y="8"/>
                    <a:pt x="84" y="8"/>
                    <a:pt x="84" y="8"/>
                  </a:cubicBezTo>
                  <a:lnTo>
                    <a:pt x="8" y="8"/>
                  </a:lnTo>
                  <a:close/>
                </a:path>
              </a:pathLst>
            </a:custGeom>
            <a:solidFill>
              <a:srgbClr val="00BCD4"/>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8" name="Freeform 37">
              <a:extLst>
                <a:ext uri="{FF2B5EF4-FFF2-40B4-BE49-F238E27FC236}">
                  <a16:creationId xmlns:a16="http://schemas.microsoft.com/office/drawing/2014/main" id="{A462DC35-C195-7546-1950-7748FDD79AA9}"/>
                </a:ext>
              </a:extLst>
            </p:cNvPr>
            <p:cNvSpPr>
              <a:spLocks/>
            </p:cNvSpPr>
            <p:nvPr/>
          </p:nvSpPr>
          <p:spPr bwMode="auto">
            <a:xfrm>
              <a:off x="4586288" y="3051175"/>
              <a:ext cx="195263" cy="17463"/>
            </a:xfrm>
            <a:custGeom>
              <a:avLst/>
              <a:gdLst>
                <a:gd name="T0" fmla="*/ 84 w 88"/>
                <a:gd name="T1" fmla="*/ 8 h 8"/>
                <a:gd name="T2" fmla="*/ 4 w 88"/>
                <a:gd name="T3" fmla="*/ 8 h 8"/>
                <a:gd name="T4" fmla="*/ 0 w 88"/>
                <a:gd name="T5" fmla="*/ 4 h 8"/>
                <a:gd name="T6" fmla="*/ 4 w 88"/>
                <a:gd name="T7" fmla="*/ 0 h 8"/>
                <a:gd name="T8" fmla="*/ 84 w 88"/>
                <a:gd name="T9" fmla="*/ 0 h 8"/>
                <a:gd name="T10" fmla="*/ 88 w 88"/>
                <a:gd name="T11" fmla="*/ 4 h 8"/>
                <a:gd name="T12" fmla="*/ 84 w 88"/>
                <a:gd name="T13" fmla="*/ 8 h 8"/>
              </a:gdLst>
              <a:ahLst/>
              <a:cxnLst>
                <a:cxn ang="0">
                  <a:pos x="T0" y="T1"/>
                </a:cxn>
                <a:cxn ang="0">
                  <a:pos x="T2" y="T3"/>
                </a:cxn>
                <a:cxn ang="0">
                  <a:pos x="T4" y="T5"/>
                </a:cxn>
                <a:cxn ang="0">
                  <a:pos x="T6" y="T7"/>
                </a:cxn>
                <a:cxn ang="0">
                  <a:pos x="T8" y="T9"/>
                </a:cxn>
                <a:cxn ang="0">
                  <a:pos x="T10" y="T11"/>
                </a:cxn>
                <a:cxn ang="0">
                  <a:pos x="T12" y="T13"/>
                </a:cxn>
              </a:cxnLst>
              <a:rect l="0" t="0" r="r" b="b"/>
              <a:pathLst>
                <a:path w="88" h="8">
                  <a:moveTo>
                    <a:pt x="84" y="8"/>
                  </a:moveTo>
                  <a:cubicBezTo>
                    <a:pt x="4" y="8"/>
                    <a:pt x="4" y="8"/>
                    <a:pt x="4" y="8"/>
                  </a:cubicBezTo>
                  <a:cubicBezTo>
                    <a:pt x="2" y="8"/>
                    <a:pt x="0" y="6"/>
                    <a:pt x="0" y="4"/>
                  </a:cubicBezTo>
                  <a:cubicBezTo>
                    <a:pt x="0" y="2"/>
                    <a:pt x="2" y="0"/>
                    <a:pt x="4" y="0"/>
                  </a:cubicBezTo>
                  <a:cubicBezTo>
                    <a:pt x="84" y="0"/>
                    <a:pt x="84" y="0"/>
                    <a:pt x="84" y="0"/>
                  </a:cubicBezTo>
                  <a:cubicBezTo>
                    <a:pt x="86" y="0"/>
                    <a:pt x="88" y="2"/>
                    <a:pt x="88" y="4"/>
                  </a:cubicBezTo>
                  <a:cubicBezTo>
                    <a:pt x="88" y="6"/>
                    <a:pt x="86" y="8"/>
                    <a:pt x="84" y="8"/>
                  </a:cubicBezTo>
                  <a:close/>
                </a:path>
              </a:pathLst>
            </a:custGeom>
            <a:solidFill>
              <a:srgbClr val="00BCD4"/>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9" name="Freeform 38">
              <a:extLst>
                <a:ext uri="{FF2B5EF4-FFF2-40B4-BE49-F238E27FC236}">
                  <a16:creationId xmlns:a16="http://schemas.microsoft.com/office/drawing/2014/main" id="{02A9611D-4105-D8EF-564E-A7F0EF31DDA5}"/>
                </a:ext>
              </a:extLst>
            </p:cNvPr>
            <p:cNvSpPr>
              <a:spLocks/>
            </p:cNvSpPr>
            <p:nvPr/>
          </p:nvSpPr>
          <p:spPr bwMode="auto">
            <a:xfrm>
              <a:off x="4700588" y="2636838"/>
              <a:ext cx="106363" cy="246063"/>
            </a:xfrm>
            <a:custGeom>
              <a:avLst/>
              <a:gdLst>
                <a:gd name="T0" fmla="*/ 5 w 48"/>
                <a:gd name="T1" fmla="*/ 111 h 111"/>
                <a:gd name="T2" fmla="*/ 3 w 48"/>
                <a:gd name="T3" fmla="*/ 110 h 111"/>
                <a:gd name="T4" fmla="*/ 1 w 48"/>
                <a:gd name="T5" fmla="*/ 105 h 111"/>
                <a:gd name="T6" fmla="*/ 40 w 48"/>
                <a:gd name="T7" fmla="*/ 3 h 111"/>
                <a:gd name="T8" fmla="*/ 45 w 48"/>
                <a:gd name="T9" fmla="*/ 1 h 111"/>
                <a:gd name="T10" fmla="*/ 48 w 48"/>
                <a:gd name="T11" fmla="*/ 6 h 111"/>
                <a:gd name="T12" fmla="*/ 8 w 48"/>
                <a:gd name="T13" fmla="*/ 108 h 111"/>
                <a:gd name="T14" fmla="*/ 5 w 48"/>
                <a:gd name="T15" fmla="*/ 111 h 1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8" h="111">
                  <a:moveTo>
                    <a:pt x="5" y="111"/>
                  </a:moveTo>
                  <a:cubicBezTo>
                    <a:pt x="4" y="111"/>
                    <a:pt x="4" y="111"/>
                    <a:pt x="3" y="110"/>
                  </a:cubicBezTo>
                  <a:cubicBezTo>
                    <a:pt x="1" y="110"/>
                    <a:pt x="0" y="107"/>
                    <a:pt x="1" y="105"/>
                  </a:cubicBezTo>
                  <a:cubicBezTo>
                    <a:pt x="40" y="3"/>
                    <a:pt x="40" y="3"/>
                    <a:pt x="40" y="3"/>
                  </a:cubicBezTo>
                  <a:cubicBezTo>
                    <a:pt x="41" y="1"/>
                    <a:pt x="43" y="0"/>
                    <a:pt x="45" y="1"/>
                  </a:cubicBezTo>
                  <a:cubicBezTo>
                    <a:pt x="47" y="2"/>
                    <a:pt x="48" y="4"/>
                    <a:pt x="48" y="6"/>
                  </a:cubicBezTo>
                  <a:cubicBezTo>
                    <a:pt x="8" y="108"/>
                    <a:pt x="8" y="108"/>
                    <a:pt x="8" y="108"/>
                  </a:cubicBezTo>
                  <a:cubicBezTo>
                    <a:pt x="8" y="110"/>
                    <a:pt x="6" y="111"/>
                    <a:pt x="5" y="111"/>
                  </a:cubicBezTo>
                  <a:close/>
                </a:path>
              </a:pathLst>
            </a:custGeom>
            <a:solidFill>
              <a:srgbClr val="00BCD4"/>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0" name="Freeform 39">
              <a:extLst>
                <a:ext uri="{FF2B5EF4-FFF2-40B4-BE49-F238E27FC236}">
                  <a16:creationId xmlns:a16="http://schemas.microsoft.com/office/drawing/2014/main" id="{512D687D-3D1B-D591-8F06-B22E467A4461}"/>
                </a:ext>
              </a:extLst>
            </p:cNvPr>
            <p:cNvSpPr>
              <a:spLocks/>
            </p:cNvSpPr>
            <p:nvPr/>
          </p:nvSpPr>
          <p:spPr bwMode="auto">
            <a:xfrm>
              <a:off x="4557713" y="2636838"/>
              <a:ext cx="107950" cy="246063"/>
            </a:xfrm>
            <a:custGeom>
              <a:avLst/>
              <a:gdLst>
                <a:gd name="T0" fmla="*/ 44 w 49"/>
                <a:gd name="T1" fmla="*/ 111 h 111"/>
                <a:gd name="T2" fmla="*/ 41 w 49"/>
                <a:gd name="T3" fmla="*/ 108 h 111"/>
                <a:gd name="T4" fmla="*/ 1 w 49"/>
                <a:gd name="T5" fmla="*/ 6 h 111"/>
                <a:gd name="T6" fmla="*/ 3 w 49"/>
                <a:gd name="T7" fmla="*/ 1 h 111"/>
                <a:gd name="T8" fmla="*/ 9 w 49"/>
                <a:gd name="T9" fmla="*/ 3 h 111"/>
                <a:gd name="T10" fmla="*/ 48 w 49"/>
                <a:gd name="T11" fmla="*/ 105 h 111"/>
                <a:gd name="T12" fmla="*/ 46 w 49"/>
                <a:gd name="T13" fmla="*/ 110 h 111"/>
                <a:gd name="T14" fmla="*/ 44 w 49"/>
                <a:gd name="T15" fmla="*/ 111 h 1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9" h="111">
                  <a:moveTo>
                    <a:pt x="44" y="111"/>
                  </a:moveTo>
                  <a:cubicBezTo>
                    <a:pt x="43" y="111"/>
                    <a:pt x="41" y="110"/>
                    <a:pt x="41" y="108"/>
                  </a:cubicBezTo>
                  <a:cubicBezTo>
                    <a:pt x="1" y="6"/>
                    <a:pt x="1" y="6"/>
                    <a:pt x="1" y="6"/>
                  </a:cubicBezTo>
                  <a:cubicBezTo>
                    <a:pt x="0" y="4"/>
                    <a:pt x="1" y="2"/>
                    <a:pt x="3" y="1"/>
                  </a:cubicBezTo>
                  <a:cubicBezTo>
                    <a:pt x="5" y="0"/>
                    <a:pt x="8" y="1"/>
                    <a:pt x="9" y="3"/>
                  </a:cubicBezTo>
                  <a:cubicBezTo>
                    <a:pt x="48" y="105"/>
                    <a:pt x="48" y="105"/>
                    <a:pt x="48" y="105"/>
                  </a:cubicBezTo>
                  <a:cubicBezTo>
                    <a:pt x="49" y="107"/>
                    <a:pt x="48" y="110"/>
                    <a:pt x="46" y="110"/>
                  </a:cubicBezTo>
                  <a:cubicBezTo>
                    <a:pt x="45" y="111"/>
                    <a:pt x="45" y="111"/>
                    <a:pt x="44" y="111"/>
                  </a:cubicBezTo>
                  <a:close/>
                </a:path>
              </a:pathLst>
            </a:custGeom>
            <a:solidFill>
              <a:srgbClr val="00BCD4"/>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1" name="Oval 50">
              <a:extLst>
                <a:ext uri="{FF2B5EF4-FFF2-40B4-BE49-F238E27FC236}">
                  <a16:creationId xmlns:a16="http://schemas.microsoft.com/office/drawing/2014/main" id="{0FFC46C5-E832-ECA5-3325-343A5220ECE0}"/>
                </a:ext>
              </a:extLst>
            </p:cNvPr>
            <p:cNvSpPr>
              <a:spLocks noChangeArrowheads="1"/>
            </p:cNvSpPr>
            <p:nvPr/>
          </p:nvSpPr>
          <p:spPr bwMode="auto">
            <a:xfrm>
              <a:off x="4770438" y="2616200"/>
              <a:ext cx="57150" cy="60325"/>
            </a:xfrm>
            <a:prstGeom prst="ellipse">
              <a:avLst/>
            </a:prstGeom>
            <a:solidFill>
              <a:srgbClr val="00BCD4"/>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2" name="Oval 51">
              <a:extLst>
                <a:ext uri="{FF2B5EF4-FFF2-40B4-BE49-F238E27FC236}">
                  <a16:creationId xmlns:a16="http://schemas.microsoft.com/office/drawing/2014/main" id="{FB52B83D-1332-A14B-50F0-B58FD36E839C}"/>
                </a:ext>
              </a:extLst>
            </p:cNvPr>
            <p:cNvSpPr>
              <a:spLocks noChangeArrowheads="1"/>
            </p:cNvSpPr>
            <p:nvPr/>
          </p:nvSpPr>
          <p:spPr bwMode="auto">
            <a:xfrm>
              <a:off x="4537076" y="2616200"/>
              <a:ext cx="60325" cy="60325"/>
            </a:xfrm>
            <a:prstGeom prst="ellipse">
              <a:avLst/>
            </a:prstGeom>
            <a:solidFill>
              <a:srgbClr val="00BCD4"/>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3" name="Freeform 42">
              <a:extLst>
                <a:ext uri="{FF2B5EF4-FFF2-40B4-BE49-F238E27FC236}">
                  <a16:creationId xmlns:a16="http://schemas.microsoft.com/office/drawing/2014/main" id="{B9311205-BC0B-EEED-C8D9-1298335FA5E1}"/>
                </a:ext>
              </a:extLst>
            </p:cNvPr>
            <p:cNvSpPr>
              <a:spLocks/>
            </p:cNvSpPr>
            <p:nvPr/>
          </p:nvSpPr>
          <p:spPr bwMode="auto">
            <a:xfrm>
              <a:off x="7542213" y="5167313"/>
              <a:ext cx="365125" cy="47625"/>
            </a:xfrm>
            <a:custGeom>
              <a:avLst/>
              <a:gdLst>
                <a:gd name="T0" fmla="*/ 154 w 165"/>
                <a:gd name="T1" fmla="*/ 22 h 22"/>
                <a:gd name="T2" fmla="*/ 11 w 165"/>
                <a:gd name="T3" fmla="*/ 22 h 22"/>
                <a:gd name="T4" fmla="*/ 0 w 165"/>
                <a:gd name="T5" fmla="*/ 11 h 22"/>
                <a:gd name="T6" fmla="*/ 0 w 165"/>
                <a:gd name="T7" fmla="*/ 11 h 22"/>
                <a:gd name="T8" fmla="*/ 11 w 165"/>
                <a:gd name="T9" fmla="*/ 0 h 22"/>
                <a:gd name="T10" fmla="*/ 154 w 165"/>
                <a:gd name="T11" fmla="*/ 0 h 22"/>
                <a:gd name="T12" fmla="*/ 165 w 165"/>
                <a:gd name="T13" fmla="*/ 11 h 22"/>
                <a:gd name="T14" fmla="*/ 165 w 165"/>
                <a:gd name="T15" fmla="*/ 11 h 22"/>
                <a:gd name="T16" fmla="*/ 154 w 165"/>
                <a:gd name="T17" fmla="*/ 22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5" h="22">
                  <a:moveTo>
                    <a:pt x="154" y="22"/>
                  </a:moveTo>
                  <a:cubicBezTo>
                    <a:pt x="11" y="22"/>
                    <a:pt x="11" y="22"/>
                    <a:pt x="11" y="22"/>
                  </a:cubicBezTo>
                  <a:cubicBezTo>
                    <a:pt x="5" y="22"/>
                    <a:pt x="0" y="17"/>
                    <a:pt x="0" y="11"/>
                  </a:cubicBezTo>
                  <a:cubicBezTo>
                    <a:pt x="0" y="11"/>
                    <a:pt x="0" y="11"/>
                    <a:pt x="0" y="11"/>
                  </a:cubicBezTo>
                  <a:cubicBezTo>
                    <a:pt x="0" y="5"/>
                    <a:pt x="5" y="0"/>
                    <a:pt x="11" y="0"/>
                  </a:cubicBezTo>
                  <a:cubicBezTo>
                    <a:pt x="154" y="0"/>
                    <a:pt x="154" y="0"/>
                    <a:pt x="154" y="0"/>
                  </a:cubicBezTo>
                  <a:cubicBezTo>
                    <a:pt x="160" y="0"/>
                    <a:pt x="165" y="5"/>
                    <a:pt x="165" y="11"/>
                  </a:cubicBezTo>
                  <a:cubicBezTo>
                    <a:pt x="165" y="11"/>
                    <a:pt x="165" y="11"/>
                    <a:pt x="165" y="11"/>
                  </a:cubicBezTo>
                  <a:cubicBezTo>
                    <a:pt x="165" y="17"/>
                    <a:pt x="160" y="22"/>
                    <a:pt x="154" y="22"/>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4" name="Freeform 43">
              <a:extLst>
                <a:ext uri="{FF2B5EF4-FFF2-40B4-BE49-F238E27FC236}">
                  <a16:creationId xmlns:a16="http://schemas.microsoft.com/office/drawing/2014/main" id="{F07F2827-FEAF-1EDD-ABAC-F3382A47AF96}"/>
                </a:ext>
              </a:extLst>
            </p:cNvPr>
            <p:cNvSpPr>
              <a:spLocks/>
            </p:cNvSpPr>
            <p:nvPr/>
          </p:nvSpPr>
          <p:spPr bwMode="auto">
            <a:xfrm>
              <a:off x="7600951" y="5235575"/>
              <a:ext cx="246063" cy="49213"/>
            </a:xfrm>
            <a:custGeom>
              <a:avLst/>
              <a:gdLst>
                <a:gd name="T0" fmla="*/ 102 w 111"/>
                <a:gd name="T1" fmla="*/ 22 h 22"/>
                <a:gd name="T2" fmla="*/ 9 w 111"/>
                <a:gd name="T3" fmla="*/ 22 h 22"/>
                <a:gd name="T4" fmla="*/ 0 w 111"/>
                <a:gd name="T5" fmla="*/ 13 h 22"/>
                <a:gd name="T6" fmla="*/ 0 w 111"/>
                <a:gd name="T7" fmla="*/ 9 h 22"/>
                <a:gd name="T8" fmla="*/ 9 w 111"/>
                <a:gd name="T9" fmla="*/ 0 h 22"/>
                <a:gd name="T10" fmla="*/ 102 w 111"/>
                <a:gd name="T11" fmla="*/ 0 h 22"/>
                <a:gd name="T12" fmla="*/ 111 w 111"/>
                <a:gd name="T13" fmla="*/ 9 h 22"/>
                <a:gd name="T14" fmla="*/ 111 w 111"/>
                <a:gd name="T15" fmla="*/ 13 h 22"/>
                <a:gd name="T16" fmla="*/ 102 w 111"/>
                <a:gd name="T17" fmla="*/ 22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1" h="22">
                  <a:moveTo>
                    <a:pt x="102" y="22"/>
                  </a:moveTo>
                  <a:cubicBezTo>
                    <a:pt x="9" y="22"/>
                    <a:pt x="9" y="22"/>
                    <a:pt x="9" y="22"/>
                  </a:cubicBezTo>
                  <a:cubicBezTo>
                    <a:pt x="4" y="22"/>
                    <a:pt x="0" y="18"/>
                    <a:pt x="0" y="13"/>
                  </a:cubicBezTo>
                  <a:cubicBezTo>
                    <a:pt x="0" y="9"/>
                    <a:pt x="0" y="9"/>
                    <a:pt x="0" y="9"/>
                  </a:cubicBezTo>
                  <a:cubicBezTo>
                    <a:pt x="0" y="4"/>
                    <a:pt x="4" y="0"/>
                    <a:pt x="9" y="0"/>
                  </a:cubicBezTo>
                  <a:cubicBezTo>
                    <a:pt x="102" y="0"/>
                    <a:pt x="102" y="0"/>
                    <a:pt x="102" y="0"/>
                  </a:cubicBezTo>
                  <a:cubicBezTo>
                    <a:pt x="107" y="0"/>
                    <a:pt x="111" y="4"/>
                    <a:pt x="111" y="9"/>
                  </a:cubicBezTo>
                  <a:cubicBezTo>
                    <a:pt x="111" y="13"/>
                    <a:pt x="111" y="13"/>
                    <a:pt x="111" y="13"/>
                  </a:cubicBezTo>
                  <a:cubicBezTo>
                    <a:pt x="111" y="18"/>
                    <a:pt x="107" y="22"/>
                    <a:pt x="102" y="22"/>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5" name="Freeform 44">
              <a:extLst>
                <a:ext uri="{FF2B5EF4-FFF2-40B4-BE49-F238E27FC236}">
                  <a16:creationId xmlns:a16="http://schemas.microsoft.com/office/drawing/2014/main" id="{7696538F-E660-7184-8052-3B6437E640AB}"/>
                </a:ext>
              </a:extLst>
            </p:cNvPr>
            <p:cNvSpPr>
              <a:spLocks/>
            </p:cNvSpPr>
            <p:nvPr/>
          </p:nvSpPr>
          <p:spPr bwMode="auto">
            <a:xfrm>
              <a:off x="7542213" y="5100638"/>
              <a:ext cx="365125" cy="49213"/>
            </a:xfrm>
            <a:custGeom>
              <a:avLst/>
              <a:gdLst>
                <a:gd name="T0" fmla="*/ 154 w 165"/>
                <a:gd name="T1" fmla="*/ 22 h 22"/>
                <a:gd name="T2" fmla="*/ 11 w 165"/>
                <a:gd name="T3" fmla="*/ 22 h 22"/>
                <a:gd name="T4" fmla="*/ 0 w 165"/>
                <a:gd name="T5" fmla="*/ 11 h 22"/>
                <a:gd name="T6" fmla="*/ 0 w 165"/>
                <a:gd name="T7" fmla="*/ 11 h 22"/>
                <a:gd name="T8" fmla="*/ 11 w 165"/>
                <a:gd name="T9" fmla="*/ 0 h 22"/>
                <a:gd name="T10" fmla="*/ 154 w 165"/>
                <a:gd name="T11" fmla="*/ 0 h 22"/>
                <a:gd name="T12" fmla="*/ 165 w 165"/>
                <a:gd name="T13" fmla="*/ 11 h 22"/>
                <a:gd name="T14" fmla="*/ 165 w 165"/>
                <a:gd name="T15" fmla="*/ 11 h 22"/>
                <a:gd name="T16" fmla="*/ 154 w 165"/>
                <a:gd name="T17" fmla="*/ 22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5" h="22">
                  <a:moveTo>
                    <a:pt x="154" y="22"/>
                  </a:moveTo>
                  <a:cubicBezTo>
                    <a:pt x="11" y="22"/>
                    <a:pt x="11" y="22"/>
                    <a:pt x="11" y="22"/>
                  </a:cubicBezTo>
                  <a:cubicBezTo>
                    <a:pt x="5" y="22"/>
                    <a:pt x="0" y="17"/>
                    <a:pt x="0" y="11"/>
                  </a:cubicBezTo>
                  <a:cubicBezTo>
                    <a:pt x="0" y="11"/>
                    <a:pt x="0" y="11"/>
                    <a:pt x="0" y="11"/>
                  </a:cubicBezTo>
                  <a:cubicBezTo>
                    <a:pt x="0" y="5"/>
                    <a:pt x="5" y="0"/>
                    <a:pt x="11" y="0"/>
                  </a:cubicBezTo>
                  <a:cubicBezTo>
                    <a:pt x="154" y="0"/>
                    <a:pt x="154" y="0"/>
                    <a:pt x="154" y="0"/>
                  </a:cubicBezTo>
                  <a:cubicBezTo>
                    <a:pt x="160" y="0"/>
                    <a:pt x="165" y="5"/>
                    <a:pt x="165" y="11"/>
                  </a:cubicBezTo>
                  <a:cubicBezTo>
                    <a:pt x="165" y="11"/>
                    <a:pt x="165" y="11"/>
                    <a:pt x="165" y="11"/>
                  </a:cubicBezTo>
                  <a:cubicBezTo>
                    <a:pt x="165" y="17"/>
                    <a:pt x="160" y="22"/>
                    <a:pt x="154" y="22"/>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6" name="Freeform 45">
              <a:extLst>
                <a:ext uri="{FF2B5EF4-FFF2-40B4-BE49-F238E27FC236}">
                  <a16:creationId xmlns:a16="http://schemas.microsoft.com/office/drawing/2014/main" id="{59668846-7727-2273-81FC-776D1CF5E5AC}"/>
                </a:ext>
              </a:extLst>
            </p:cNvPr>
            <p:cNvSpPr>
              <a:spLocks noEditPoints="1"/>
            </p:cNvSpPr>
            <p:nvPr/>
          </p:nvSpPr>
          <p:spPr bwMode="auto">
            <a:xfrm>
              <a:off x="7300913" y="3971925"/>
              <a:ext cx="847725" cy="1108075"/>
            </a:xfrm>
            <a:custGeom>
              <a:avLst/>
              <a:gdLst>
                <a:gd name="T0" fmla="*/ 273 w 383"/>
                <a:gd name="T1" fmla="*/ 479 h 501"/>
                <a:gd name="T2" fmla="*/ 271 w 383"/>
                <a:gd name="T3" fmla="*/ 479 h 501"/>
                <a:gd name="T4" fmla="*/ 383 w 383"/>
                <a:gd name="T5" fmla="*/ 177 h 501"/>
                <a:gd name="T6" fmla="*/ 192 w 383"/>
                <a:gd name="T7" fmla="*/ 0 h 501"/>
                <a:gd name="T8" fmla="*/ 0 w 383"/>
                <a:gd name="T9" fmla="*/ 177 h 501"/>
                <a:gd name="T10" fmla="*/ 112 w 383"/>
                <a:gd name="T11" fmla="*/ 479 h 501"/>
                <a:gd name="T12" fmla="*/ 110 w 383"/>
                <a:gd name="T13" fmla="*/ 479 h 501"/>
                <a:gd name="T14" fmla="*/ 97 w 383"/>
                <a:gd name="T15" fmla="*/ 490 h 501"/>
                <a:gd name="T16" fmla="*/ 110 w 383"/>
                <a:gd name="T17" fmla="*/ 501 h 501"/>
                <a:gd name="T18" fmla="*/ 273 w 383"/>
                <a:gd name="T19" fmla="*/ 501 h 501"/>
                <a:gd name="T20" fmla="*/ 286 w 383"/>
                <a:gd name="T21" fmla="*/ 490 h 501"/>
                <a:gd name="T22" fmla="*/ 273 w 383"/>
                <a:gd name="T23" fmla="*/ 479 h 501"/>
                <a:gd name="T24" fmla="*/ 255 w 383"/>
                <a:gd name="T25" fmla="*/ 303 h 501"/>
                <a:gd name="T26" fmla="*/ 215 w 383"/>
                <a:gd name="T27" fmla="*/ 381 h 501"/>
                <a:gd name="T28" fmla="*/ 215 w 383"/>
                <a:gd name="T29" fmla="*/ 470 h 501"/>
                <a:gd name="T30" fmla="*/ 208 w 383"/>
                <a:gd name="T31" fmla="*/ 476 h 501"/>
                <a:gd name="T32" fmla="*/ 201 w 383"/>
                <a:gd name="T33" fmla="*/ 470 h 501"/>
                <a:gd name="T34" fmla="*/ 201 w 383"/>
                <a:gd name="T35" fmla="*/ 380 h 501"/>
                <a:gd name="T36" fmla="*/ 202 w 383"/>
                <a:gd name="T37" fmla="*/ 377 h 501"/>
                <a:gd name="T38" fmla="*/ 238 w 383"/>
                <a:gd name="T39" fmla="*/ 307 h 501"/>
                <a:gd name="T40" fmla="*/ 145 w 383"/>
                <a:gd name="T41" fmla="*/ 307 h 501"/>
                <a:gd name="T42" fmla="*/ 181 w 383"/>
                <a:gd name="T43" fmla="*/ 377 h 501"/>
                <a:gd name="T44" fmla="*/ 182 w 383"/>
                <a:gd name="T45" fmla="*/ 380 h 501"/>
                <a:gd name="T46" fmla="*/ 182 w 383"/>
                <a:gd name="T47" fmla="*/ 470 h 501"/>
                <a:gd name="T48" fmla="*/ 175 w 383"/>
                <a:gd name="T49" fmla="*/ 476 h 501"/>
                <a:gd name="T50" fmla="*/ 168 w 383"/>
                <a:gd name="T51" fmla="*/ 470 h 501"/>
                <a:gd name="T52" fmla="*/ 168 w 383"/>
                <a:gd name="T53" fmla="*/ 381 h 501"/>
                <a:gd name="T54" fmla="*/ 128 w 383"/>
                <a:gd name="T55" fmla="*/ 303 h 501"/>
                <a:gd name="T56" fmla="*/ 128 w 383"/>
                <a:gd name="T57" fmla="*/ 297 h 501"/>
                <a:gd name="T58" fmla="*/ 134 w 383"/>
                <a:gd name="T59" fmla="*/ 294 h 501"/>
                <a:gd name="T60" fmla="*/ 249 w 383"/>
                <a:gd name="T61" fmla="*/ 294 h 501"/>
                <a:gd name="T62" fmla="*/ 255 w 383"/>
                <a:gd name="T63" fmla="*/ 297 h 501"/>
                <a:gd name="T64" fmla="*/ 255 w 383"/>
                <a:gd name="T65" fmla="*/ 303 h 5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83" h="501">
                  <a:moveTo>
                    <a:pt x="273" y="479"/>
                  </a:moveTo>
                  <a:cubicBezTo>
                    <a:pt x="271" y="479"/>
                    <a:pt x="271" y="479"/>
                    <a:pt x="271" y="479"/>
                  </a:cubicBezTo>
                  <a:cubicBezTo>
                    <a:pt x="271" y="363"/>
                    <a:pt x="383" y="290"/>
                    <a:pt x="383" y="177"/>
                  </a:cubicBezTo>
                  <a:cubicBezTo>
                    <a:pt x="383" y="97"/>
                    <a:pt x="305" y="0"/>
                    <a:pt x="192" y="0"/>
                  </a:cubicBezTo>
                  <a:cubicBezTo>
                    <a:pt x="62" y="0"/>
                    <a:pt x="0" y="97"/>
                    <a:pt x="0" y="177"/>
                  </a:cubicBezTo>
                  <a:cubicBezTo>
                    <a:pt x="0" y="290"/>
                    <a:pt x="112" y="363"/>
                    <a:pt x="112" y="479"/>
                  </a:cubicBezTo>
                  <a:cubicBezTo>
                    <a:pt x="110" y="479"/>
                    <a:pt x="110" y="479"/>
                    <a:pt x="110" y="479"/>
                  </a:cubicBezTo>
                  <a:cubicBezTo>
                    <a:pt x="103" y="479"/>
                    <a:pt x="97" y="484"/>
                    <a:pt x="97" y="490"/>
                  </a:cubicBezTo>
                  <a:cubicBezTo>
                    <a:pt x="97" y="496"/>
                    <a:pt x="103" y="501"/>
                    <a:pt x="110" y="501"/>
                  </a:cubicBezTo>
                  <a:cubicBezTo>
                    <a:pt x="273" y="501"/>
                    <a:pt x="273" y="501"/>
                    <a:pt x="273" y="501"/>
                  </a:cubicBezTo>
                  <a:cubicBezTo>
                    <a:pt x="280" y="501"/>
                    <a:pt x="286" y="496"/>
                    <a:pt x="286" y="490"/>
                  </a:cubicBezTo>
                  <a:cubicBezTo>
                    <a:pt x="286" y="484"/>
                    <a:pt x="280" y="479"/>
                    <a:pt x="273" y="479"/>
                  </a:cubicBezTo>
                  <a:close/>
                  <a:moveTo>
                    <a:pt x="255" y="303"/>
                  </a:moveTo>
                  <a:cubicBezTo>
                    <a:pt x="215" y="381"/>
                    <a:pt x="215" y="381"/>
                    <a:pt x="215" y="381"/>
                  </a:cubicBezTo>
                  <a:cubicBezTo>
                    <a:pt x="215" y="470"/>
                    <a:pt x="215" y="470"/>
                    <a:pt x="215" y="470"/>
                  </a:cubicBezTo>
                  <a:cubicBezTo>
                    <a:pt x="215" y="473"/>
                    <a:pt x="212" y="476"/>
                    <a:pt x="208" y="476"/>
                  </a:cubicBezTo>
                  <a:cubicBezTo>
                    <a:pt x="204" y="476"/>
                    <a:pt x="201" y="473"/>
                    <a:pt x="201" y="470"/>
                  </a:cubicBezTo>
                  <a:cubicBezTo>
                    <a:pt x="201" y="380"/>
                    <a:pt x="201" y="380"/>
                    <a:pt x="201" y="380"/>
                  </a:cubicBezTo>
                  <a:cubicBezTo>
                    <a:pt x="201" y="379"/>
                    <a:pt x="202" y="377"/>
                    <a:pt x="202" y="377"/>
                  </a:cubicBezTo>
                  <a:cubicBezTo>
                    <a:pt x="238" y="307"/>
                    <a:pt x="238" y="307"/>
                    <a:pt x="238" y="307"/>
                  </a:cubicBezTo>
                  <a:cubicBezTo>
                    <a:pt x="145" y="307"/>
                    <a:pt x="145" y="307"/>
                    <a:pt x="145" y="307"/>
                  </a:cubicBezTo>
                  <a:cubicBezTo>
                    <a:pt x="181" y="377"/>
                    <a:pt x="181" y="377"/>
                    <a:pt x="181" y="377"/>
                  </a:cubicBezTo>
                  <a:cubicBezTo>
                    <a:pt x="181" y="377"/>
                    <a:pt x="182" y="379"/>
                    <a:pt x="182" y="380"/>
                  </a:cubicBezTo>
                  <a:cubicBezTo>
                    <a:pt x="182" y="470"/>
                    <a:pt x="182" y="470"/>
                    <a:pt x="182" y="470"/>
                  </a:cubicBezTo>
                  <a:cubicBezTo>
                    <a:pt x="182" y="473"/>
                    <a:pt x="179" y="476"/>
                    <a:pt x="175" y="476"/>
                  </a:cubicBezTo>
                  <a:cubicBezTo>
                    <a:pt x="171" y="476"/>
                    <a:pt x="168" y="473"/>
                    <a:pt x="168" y="470"/>
                  </a:cubicBezTo>
                  <a:cubicBezTo>
                    <a:pt x="168" y="381"/>
                    <a:pt x="168" y="381"/>
                    <a:pt x="168" y="381"/>
                  </a:cubicBezTo>
                  <a:cubicBezTo>
                    <a:pt x="128" y="303"/>
                    <a:pt x="128" y="303"/>
                    <a:pt x="128" y="303"/>
                  </a:cubicBezTo>
                  <a:cubicBezTo>
                    <a:pt x="127" y="301"/>
                    <a:pt x="127" y="299"/>
                    <a:pt x="128" y="297"/>
                  </a:cubicBezTo>
                  <a:cubicBezTo>
                    <a:pt x="130" y="295"/>
                    <a:pt x="132" y="294"/>
                    <a:pt x="134" y="294"/>
                  </a:cubicBezTo>
                  <a:cubicBezTo>
                    <a:pt x="249" y="294"/>
                    <a:pt x="249" y="294"/>
                    <a:pt x="249" y="294"/>
                  </a:cubicBezTo>
                  <a:cubicBezTo>
                    <a:pt x="251" y="294"/>
                    <a:pt x="253" y="295"/>
                    <a:pt x="255" y="297"/>
                  </a:cubicBezTo>
                  <a:cubicBezTo>
                    <a:pt x="256" y="299"/>
                    <a:pt x="256" y="301"/>
                    <a:pt x="255" y="30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7" name="Freeform 46">
              <a:extLst>
                <a:ext uri="{FF2B5EF4-FFF2-40B4-BE49-F238E27FC236}">
                  <a16:creationId xmlns:a16="http://schemas.microsoft.com/office/drawing/2014/main" id="{AAA4341B-9042-C358-4C18-5E2D7B993737}"/>
                </a:ext>
              </a:extLst>
            </p:cNvPr>
            <p:cNvSpPr>
              <a:spLocks/>
            </p:cNvSpPr>
            <p:nvPr/>
          </p:nvSpPr>
          <p:spPr bwMode="auto">
            <a:xfrm>
              <a:off x="6278563" y="5275263"/>
              <a:ext cx="1447800" cy="1582738"/>
            </a:xfrm>
            <a:custGeom>
              <a:avLst/>
              <a:gdLst>
                <a:gd name="T0" fmla="*/ 653 w 653"/>
                <a:gd name="T1" fmla="*/ 0 h 715"/>
                <a:gd name="T2" fmla="*/ 653 w 653"/>
                <a:gd name="T3" fmla="*/ 180 h 715"/>
                <a:gd name="T4" fmla="*/ 512 w 653"/>
                <a:gd name="T5" fmla="*/ 320 h 715"/>
                <a:gd name="T6" fmla="*/ 141 w 653"/>
                <a:gd name="T7" fmla="*/ 320 h 715"/>
                <a:gd name="T8" fmla="*/ 0 w 653"/>
                <a:gd name="T9" fmla="*/ 460 h 715"/>
                <a:gd name="T10" fmla="*/ 0 w 653"/>
                <a:gd name="T11" fmla="*/ 715 h 715"/>
              </a:gdLst>
              <a:ahLst/>
              <a:cxnLst>
                <a:cxn ang="0">
                  <a:pos x="T0" y="T1"/>
                </a:cxn>
                <a:cxn ang="0">
                  <a:pos x="T2" y="T3"/>
                </a:cxn>
                <a:cxn ang="0">
                  <a:pos x="T4" y="T5"/>
                </a:cxn>
                <a:cxn ang="0">
                  <a:pos x="T6" y="T7"/>
                </a:cxn>
                <a:cxn ang="0">
                  <a:pos x="T8" y="T9"/>
                </a:cxn>
                <a:cxn ang="0">
                  <a:pos x="T10" y="T11"/>
                </a:cxn>
              </a:cxnLst>
              <a:rect l="0" t="0" r="r" b="b"/>
              <a:pathLst>
                <a:path w="653" h="715">
                  <a:moveTo>
                    <a:pt x="653" y="0"/>
                  </a:moveTo>
                  <a:cubicBezTo>
                    <a:pt x="653" y="180"/>
                    <a:pt x="653" y="180"/>
                    <a:pt x="653" y="180"/>
                  </a:cubicBezTo>
                  <a:cubicBezTo>
                    <a:pt x="653" y="257"/>
                    <a:pt x="590" y="320"/>
                    <a:pt x="512" y="320"/>
                  </a:cubicBezTo>
                  <a:cubicBezTo>
                    <a:pt x="141" y="320"/>
                    <a:pt x="141" y="320"/>
                    <a:pt x="141" y="320"/>
                  </a:cubicBezTo>
                  <a:cubicBezTo>
                    <a:pt x="63" y="320"/>
                    <a:pt x="0" y="383"/>
                    <a:pt x="0" y="460"/>
                  </a:cubicBezTo>
                  <a:cubicBezTo>
                    <a:pt x="0" y="715"/>
                    <a:pt x="0" y="715"/>
                    <a:pt x="0" y="715"/>
                  </a:cubicBezTo>
                </a:path>
              </a:pathLst>
            </a:custGeom>
            <a:noFill/>
            <a:ln w="8890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8" name="Freeform 47">
              <a:extLst>
                <a:ext uri="{FF2B5EF4-FFF2-40B4-BE49-F238E27FC236}">
                  <a16:creationId xmlns:a16="http://schemas.microsoft.com/office/drawing/2014/main" id="{E85B35B1-90A3-C21B-5E8F-613159405768}"/>
                </a:ext>
              </a:extLst>
            </p:cNvPr>
            <p:cNvSpPr>
              <a:spLocks/>
            </p:cNvSpPr>
            <p:nvPr/>
          </p:nvSpPr>
          <p:spPr bwMode="auto">
            <a:xfrm>
              <a:off x="6910388" y="4354513"/>
              <a:ext cx="196850" cy="38100"/>
            </a:xfrm>
            <a:custGeom>
              <a:avLst/>
              <a:gdLst>
                <a:gd name="T0" fmla="*/ 0 w 89"/>
                <a:gd name="T1" fmla="*/ 17 h 17"/>
                <a:gd name="T2" fmla="*/ 89 w 89"/>
                <a:gd name="T3" fmla="*/ 17 h 17"/>
                <a:gd name="T4" fmla="*/ 89 w 89"/>
                <a:gd name="T5" fmla="*/ 17 h 17"/>
                <a:gd name="T6" fmla="*/ 89 w 89"/>
                <a:gd name="T7" fmla="*/ 10 h 17"/>
                <a:gd name="T8" fmla="*/ 79 w 89"/>
                <a:gd name="T9" fmla="*/ 0 h 17"/>
                <a:gd name="T10" fmla="*/ 10 w 89"/>
                <a:gd name="T11" fmla="*/ 0 h 17"/>
                <a:gd name="T12" fmla="*/ 0 w 89"/>
                <a:gd name="T13" fmla="*/ 10 h 17"/>
                <a:gd name="T14" fmla="*/ 0 w 89"/>
                <a:gd name="T15" fmla="*/ 17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9" h="17">
                  <a:moveTo>
                    <a:pt x="0" y="17"/>
                  </a:moveTo>
                  <a:cubicBezTo>
                    <a:pt x="89" y="17"/>
                    <a:pt x="89" y="17"/>
                    <a:pt x="89" y="17"/>
                  </a:cubicBezTo>
                  <a:cubicBezTo>
                    <a:pt x="89" y="17"/>
                    <a:pt x="89" y="17"/>
                    <a:pt x="89" y="17"/>
                  </a:cubicBezTo>
                  <a:cubicBezTo>
                    <a:pt x="89" y="10"/>
                    <a:pt x="89" y="10"/>
                    <a:pt x="89" y="10"/>
                  </a:cubicBezTo>
                  <a:cubicBezTo>
                    <a:pt x="89" y="4"/>
                    <a:pt x="84" y="0"/>
                    <a:pt x="79" y="0"/>
                  </a:cubicBezTo>
                  <a:cubicBezTo>
                    <a:pt x="10" y="0"/>
                    <a:pt x="10" y="0"/>
                    <a:pt x="10" y="0"/>
                  </a:cubicBezTo>
                  <a:cubicBezTo>
                    <a:pt x="5" y="0"/>
                    <a:pt x="0" y="4"/>
                    <a:pt x="0" y="10"/>
                  </a:cubicBezTo>
                  <a:cubicBezTo>
                    <a:pt x="0" y="17"/>
                    <a:pt x="0" y="17"/>
                    <a:pt x="0" y="17"/>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9" name="Freeform 48">
              <a:extLst>
                <a:ext uri="{FF2B5EF4-FFF2-40B4-BE49-F238E27FC236}">
                  <a16:creationId xmlns:a16="http://schemas.microsoft.com/office/drawing/2014/main" id="{B6E2930A-060E-11C9-B2C5-FBC60FC921AC}"/>
                </a:ext>
              </a:extLst>
            </p:cNvPr>
            <p:cNvSpPr>
              <a:spLocks/>
            </p:cNvSpPr>
            <p:nvPr/>
          </p:nvSpPr>
          <p:spPr bwMode="auto">
            <a:xfrm>
              <a:off x="6911976" y="4410075"/>
              <a:ext cx="193675" cy="26988"/>
            </a:xfrm>
            <a:custGeom>
              <a:avLst/>
              <a:gdLst>
                <a:gd name="T0" fmla="*/ 87 w 87"/>
                <a:gd name="T1" fmla="*/ 0 h 12"/>
                <a:gd name="T2" fmla="*/ 0 w 87"/>
                <a:gd name="T3" fmla="*/ 0 h 12"/>
                <a:gd name="T4" fmla="*/ 2 w 87"/>
                <a:gd name="T5" fmla="*/ 12 h 12"/>
                <a:gd name="T6" fmla="*/ 85 w 87"/>
                <a:gd name="T7" fmla="*/ 12 h 12"/>
                <a:gd name="T8" fmla="*/ 87 w 87"/>
                <a:gd name="T9" fmla="*/ 0 h 12"/>
              </a:gdLst>
              <a:ahLst/>
              <a:cxnLst>
                <a:cxn ang="0">
                  <a:pos x="T0" y="T1"/>
                </a:cxn>
                <a:cxn ang="0">
                  <a:pos x="T2" y="T3"/>
                </a:cxn>
                <a:cxn ang="0">
                  <a:pos x="T4" y="T5"/>
                </a:cxn>
                <a:cxn ang="0">
                  <a:pos x="T6" y="T7"/>
                </a:cxn>
                <a:cxn ang="0">
                  <a:pos x="T8" y="T9"/>
                </a:cxn>
              </a:cxnLst>
              <a:rect l="0" t="0" r="r" b="b"/>
              <a:pathLst>
                <a:path w="87" h="12">
                  <a:moveTo>
                    <a:pt x="87" y="0"/>
                  </a:moveTo>
                  <a:cubicBezTo>
                    <a:pt x="0" y="0"/>
                    <a:pt x="0" y="0"/>
                    <a:pt x="0" y="0"/>
                  </a:cubicBezTo>
                  <a:cubicBezTo>
                    <a:pt x="0" y="4"/>
                    <a:pt x="1" y="8"/>
                    <a:pt x="2" y="12"/>
                  </a:cubicBezTo>
                  <a:cubicBezTo>
                    <a:pt x="85" y="12"/>
                    <a:pt x="85" y="12"/>
                    <a:pt x="85" y="12"/>
                  </a:cubicBezTo>
                  <a:cubicBezTo>
                    <a:pt x="86" y="8"/>
                    <a:pt x="87" y="4"/>
                    <a:pt x="87" y="0"/>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0" name="Freeform 49">
              <a:extLst>
                <a:ext uri="{FF2B5EF4-FFF2-40B4-BE49-F238E27FC236}">
                  <a16:creationId xmlns:a16="http://schemas.microsoft.com/office/drawing/2014/main" id="{D4938652-65C9-D109-C70F-16D50EE01E98}"/>
                </a:ext>
              </a:extLst>
            </p:cNvPr>
            <p:cNvSpPr>
              <a:spLocks/>
            </p:cNvSpPr>
            <p:nvPr/>
          </p:nvSpPr>
          <p:spPr bwMode="auto">
            <a:xfrm>
              <a:off x="6926263" y="4451350"/>
              <a:ext cx="165100" cy="47625"/>
            </a:xfrm>
            <a:custGeom>
              <a:avLst/>
              <a:gdLst>
                <a:gd name="T0" fmla="*/ 0 w 75"/>
                <a:gd name="T1" fmla="*/ 0 h 21"/>
                <a:gd name="T2" fmla="*/ 38 w 75"/>
                <a:gd name="T3" fmla="*/ 21 h 21"/>
                <a:gd name="T4" fmla="*/ 38 w 75"/>
                <a:gd name="T5" fmla="*/ 21 h 21"/>
                <a:gd name="T6" fmla="*/ 75 w 75"/>
                <a:gd name="T7" fmla="*/ 0 h 21"/>
                <a:gd name="T8" fmla="*/ 0 w 75"/>
                <a:gd name="T9" fmla="*/ 0 h 21"/>
              </a:gdLst>
              <a:ahLst/>
              <a:cxnLst>
                <a:cxn ang="0">
                  <a:pos x="T0" y="T1"/>
                </a:cxn>
                <a:cxn ang="0">
                  <a:pos x="T2" y="T3"/>
                </a:cxn>
                <a:cxn ang="0">
                  <a:pos x="T4" y="T5"/>
                </a:cxn>
                <a:cxn ang="0">
                  <a:pos x="T6" y="T7"/>
                </a:cxn>
                <a:cxn ang="0">
                  <a:pos x="T8" y="T9"/>
                </a:cxn>
              </a:cxnLst>
              <a:rect l="0" t="0" r="r" b="b"/>
              <a:pathLst>
                <a:path w="75" h="21">
                  <a:moveTo>
                    <a:pt x="0" y="0"/>
                  </a:moveTo>
                  <a:cubicBezTo>
                    <a:pt x="8" y="13"/>
                    <a:pt x="22" y="21"/>
                    <a:pt x="38" y="21"/>
                  </a:cubicBezTo>
                  <a:cubicBezTo>
                    <a:pt x="38" y="21"/>
                    <a:pt x="38" y="21"/>
                    <a:pt x="38" y="21"/>
                  </a:cubicBezTo>
                  <a:cubicBezTo>
                    <a:pt x="53" y="21"/>
                    <a:pt x="67" y="13"/>
                    <a:pt x="75" y="0"/>
                  </a:cubicBez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1" name="Freeform 50">
              <a:extLst>
                <a:ext uri="{FF2B5EF4-FFF2-40B4-BE49-F238E27FC236}">
                  <a16:creationId xmlns:a16="http://schemas.microsoft.com/office/drawing/2014/main" id="{70D6D05A-E8D9-5E1C-15A1-816674C1D802}"/>
                </a:ext>
              </a:extLst>
            </p:cNvPr>
            <p:cNvSpPr>
              <a:spLocks noEditPoints="1"/>
            </p:cNvSpPr>
            <p:nvPr/>
          </p:nvSpPr>
          <p:spPr bwMode="auto">
            <a:xfrm>
              <a:off x="6791326" y="3783013"/>
              <a:ext cx="438150" cy="550863"/>
            </a:xfrm>
            <a:custGeom>
              <a:avLst/>
              <a:gdLst>
                <a:gd name="T0" fmla="*/ 99 w 198"/>
                <a:gd name="T1" fmla="*/ 0 h 249"/>
                <a:gd name="T2" fmla="*/ 0 w 198"/>
                <a:gd name="T3" fmla="*/ 87 h 249"/>
                <a:gd name="T4" fmla="*/ 54 w 198"/>
                <a:gd name="T5" fmla="*/ 239 h 249"/>
                <a:gd name="T6" fmla="*/ 67 w 198"/>
                <a:gd name="T7" fmla="*/ 249 h 249"/>
                <a:gd name="T8" fmla="*/ 130 w 198"/>
                <a:gd name="T9" fmla="*/ 249 h 249"/>
                <a:gd name="T10" fmla="*/ 143 w 198"/>
                <a:gd name="T11" fmla="*/ 239 h 249"/>
                <a:gd name="T12" fmla="*/ 198 w 198"/>
                <a:gd name="T13" fmla="*/ 87 h 249"/>
                <a:gd name="T14" fmla="*/ 99 w 198"/>
                <a:gd name="T15" fmla="*/ 0 h 249"/>
                <a:gd name="T16" fmla="*/ 83 w 198"/>
                <a:gd name="T17" fmla="*/ 225 h 249"/>
                <a:gd name="T18" fmla="*/ 82 w 198"/>
                <a:gd name="T19" fmla="*/ 225 h 249"/>
                <a:gd name="T20" fmla="*/ 78 w 198"/>
                <a:gd name="T21" fmla="*/ 222 h 249"/>
                <a:gd name="T22" fmla="*/ 42 w 198"/>
                <a:gd name="T23" fmla="*/ 127 h 249"/>
                <a:gd name="T24" fmla="*/ 44 w 198"/>
                <a:gd name="T25" fmla="*/ 123 h 249"/>
                <a:gd name="T26" fmla="*/ 49 w 198"/>
                <a:gd name="T27" fmla="*/ 125 h 249"/>
                <a:gd name="T28" fmla="*/ 85 w 198"/>
                <a:gd name="T29" fmla="*/ 220 h 249"/>
                <a:gd name="T30" fmla="*/ 83 w 198"/>
                <a:gd name="T31" fmla="*/ 225 h 249"/>
                <a:gd name="T32" fmla="*/ 108 w 198"/>
                <a:gd name="T33" fmla="*/ 131 h 249"/>
                <a:gd name="T34" fmla="*/ 105 w 198"/>
                <a:gd name="T35" fmla="*/ 130 h 249"/>
                <a:gd name="T36" fmla="*/ 98 w 198"/>
                <a:gd name="T37" fmla="*/ 123 h 249"/>
                <a:gd name="T38" fmla="*/ 92 w 198"/>
                <a:gd name="T39" fmla="*/ 130 h 249"/>
                <a:gd name="T40" fmla="*/ 87 w 198"/>
                <a:gd name="T41" fmla="*/ 130 h 249"/>
                <a:gd name="T42" fmla="*/ 80 w 198"/>
                <a:gd name="T43" fmla="*/ 123 h 249"/>
                <a:gd name="T44" fmla="*/ 73 w 198"/>
                <a:gd name="T45" fmla="*/ 130 h 249"/>
                <a:gd name="T46" fmla="*/ 68 w 198"/>
                <a:gd name="T47" fmla="*/ 130 h 249"/>
                <a:gd name="T48" fmla="*/ 59 w 198"/>
                <a:gd name="T49" fmla="*/ 121 h 249"/>
                <a:gd name="T50" fmla="*/ 59 w 198"/>
                <a:gd name="T51" fmla="*/ 116 h 249"/>
                <a:gd name="T52" fmla="*/ 64 w 198"/>
                <a:gd name="T53" fmla="*/ 116 h 249"/>
                <a:gd name="T54" fmla="*/ 71 w 198"/>
                <a:gd name="T55" fmla="*/ 122 h 249"/>
                <a:gd name="T56" fmla="*/ 77 w 198"/>
                <a:gd name="T57" fmla="*/ 116 h 249"/>
                <a:gd name="T58" fmla="*/ 83 w 198"/>
                <a:gd name="T59" fmla="*/ 116 h 249"/>
                <a:gd name="T60" fmla="*/ 89 w 198"/>
                <a:gd name="T61" fmla="*/ 122 h 249"/>
                <a:gd name="T62" fmla="*/ 96 w 198"/>
                <a:gd name="T63" fmla="*/ 116 h 249"/>
                <a:gd name="T64" fmla="*/ 101 w 198"/>
                <a:gd name="T65" fmla="*/ 116 h 249"/>
                <a:gd name="T66" fmla="*/ 108 w 198"/>
                <a:gd name="T67" fmla="*/ 122 h 249"/>
                <a:gd name="T68" fmla="*/ 114 w 198"/>
                <a:gd name="T69" fmla="*/ 116 h 249"/>
                <a:gd name="T70" fmla="*/ 120 w 198"/>
                <a:gd name="T71" fmla="*/ 116 h 249"/>
                <a:gd name="T72" fmla="*/ 126 w 198"/>
                <a:gd name="T73" fmla="*/ 122 h 249"/>
                <a:gd name="T74" fmla="*/ 133 w 198"/>
                <a:gd name="T75" fmla="*/ 116 h 249"/>
                <a:gd name="T76" fmla="*/ 138 w 198"/>
                <a:gd name="T77" fmla="*/ 116 h 249"/>
                <a:gd name="T78" fmla="*/ 138 w 198"/>
                <a:gd name="T79" fmla="*/ 121 h 249"/>
                <a:gd name="T80" fmla="*/ 129 w 198"/>
                <a:gd name="T81" fmla="*/ 130 h 249"/>
                <a:gd name="T82" fmla="*/ 124 w 198"/>
                <a:gd name="T83" fmla="*/ 130 h 249"/>
                <a:gd name="T84" fmla="*/ 117 w 198"/>
                <a:gd name="T85" fmla="*/ 123 h 249"/>
                <a:gd name="T86" fmla="*/ 110 w 198"/>
                <a:gd name="T87" fmla="*/ 130 h 249"/>
                <a:gd name="T88" fmla="*/ 108 w 198"/>
                <a:gd name="T89" fmla="*/ 131 h 249"/>
                <a:gd name="T90" fmla="*/ 155 w 198"/>
                <a:gd name="T91" fmla="*/ 127 h 249"/>
                <a:gd name="T92" fmla="*/ 119 w 198"/>
                <a:gd name="T93" fmla="*/ 222 h 249"/>
                <a:gd name="T94" fmla="*/ 115 w 198"/>
                <a:gd name="T95" fmla="*/ 225 h 249"/>
                <a:gd name="T96" fmla="*/ 114 w 198"/>
                <a:gd name="T97" fmla="*/ 225 h 249"/>
                <a:gd name="T98" fmla="*/ 112 w 198"/>
                <a:gd name="T99" fmla="*/ 220 h 249"/>
                <a:gd name="T100" fmla="*/ 148 w 198"/>
                <a:gd name="T101" fmla="*/ 125 h 249"/>
                <a:gd name="T102" fmla="*/ 153 w 198"/>
                <a:gd name="T103" fmla="*/ 123 h 249"/>
                <a:gd name="T104" fmla="*/ 155 w 198"/>
                <a:gd name="T105" fmla="*/ 127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8" h="249">
                  <a:moveTo>
                    <a:pt x="99" y="0"/>
                  </a:moveTo>
                  <a:cubicBezTo>
                    <a:pt x="32" y="0"/>
                    <a:pt x="0" y="40"/>
                    <a:pt x="0" y="87"/>
                  </a:cubicBezTo>
                  <a:cubicBezTo>
                    <a:pt x="0" y="145"/>
                    <a:pt x="42" y="185"/>
                    <a:pt x="54" y="239"/>
                  </a:cubicBezTo>
                  <a:cubicBezTo>
                    <a:pt x="56" y="245"/>
                    <a:pt x="61" y="249"/>
                    <a:pt x="67" y="249"/>
                  </a:cubicBezTo>
                  <a:cubicBezTo>
                    <a:pt x="130" y="249"/>
                    <a:pt x="130" y="249"/>
                    <a:pt x="130" y="249"/>
                  </a:cubicBezTo>
                  <a:cubicBezTo>
                    <a:pt x="136" y="249"/>
                    <a:pt x="141" y="245"/>
                    <a:pt x="143" y="239"/>
                  </a:cubicBezTo>
                  <a:cubicBezTo>
                    <a:pt x="155" y="185"/>
                    <a:pt x="198" y="145"/>
                    <a:pt x="198" y="87"/>
                  </a:cubicBezTo>
                  <a:cubicBezTo>
                    <a:pt x="198" y="40"/>
                    <a:pt x="157" y="0"/>
                    <a:pt x="99" y="0"/>
                  </a:cubicBezTo>
                  <a:close/>
                  <a:moveTo>
                    <a:pt x="83" y="225"/>
                  </a:moveTo>
                  <a:cubicBezTo>
                    <a:pt x="83" y="225"/>
                    <a:pt x="82" y="225"/>
                    <a:pt x="82" y="225"/>
                  </a:cubicBezTo>
                  <a:cubicBezTo>
                    <a:pt x="80" y="225"/>
                    <a:pt x="79" y="224"/>
                    <a:pt x="78" y="222"/>
                  </a:cubicBezTo>
                  <a:cubicBezTo>
                    <a:pt x="42" y="127"/>
                    <a:pt x="42" y="127"/>
                    <a:pt x="42" y="127"/>
                  </a:cubicBezTo>
                  <a:cubicBezTo>
                    <a:pt x="41" y="125"/>
                    <a:pt x="42" y="123"/>
                    <a:pt x="44" y="123"/>
                  </a:cubicBezTo>
                  <a:cubicBezTo>
                    <a:pt x="46" y="122"/>
                    <a:pt x="48" y="123"/>
                    <a:pt x="49" y="125"/>
                  </a:cubicBezTo>
                  <a:cubicBezTo>
                    <a:pt x="85" y="220"/>
                    <a:pt x="85" y="220"/>
                    <a:pt x="85" y="220"/>
                  </a:cubicBezTo>
                  <a:cubicBezTo>
                    <a:pt x="86" y="222"/>
                    <a:pt x="85" y="224"/>
                    <a:pt x="83" y="225"/>
                  </a:cubicBezTo>
                  <a:close/>
                  <a:moveTo>
                    <a:pt x="108" y="131"/>
                  </a:moveTo>
                  <a:cubicBezTo>
                    <a:pt x="107" y="131"/>
                    <a:pt x="106" y="131"/>
                    <a:pt x="105" y="130"/>
                  </a:cubicBezTo>
                  <a:cubicBezTo>
                    <a:pt x="98" y="123"/>
                    <a:pt x="98" y="123"/>
                    <a:pt x="98" y="123"/>
                  </a:cubicBezTo>
                  <a:cubicBezTo>
                    <a:pt x="92" y="130"/>
                    <a:pt x="92" y="130"/>
                    <a:pt x="92" y="130"/>
                  </a:cubicBezTo>
                  <a:cubicBezTo>
                    <a:pt x="90" y="131"/>
                    <a:pt x="88" y="131"/>
                    <a:pt x="87" y="130"/>
                  </a:cubicBezTo>
                  <a:cubicBezTo>
                    <a:pt x="80" y="123"/>
                    <a:pt x="80" y="123"/>
                    <a:pt x="80" y="123"/>
                  </a:cubicBezTo>
                  <a:cubicBezTo>
                    <a:pt x="73" y="130"/>
                    <a:pt x="73" y="130"/>
                    <a:pt x="73" y="130"/>
                  </a:cubicBezTo>
                  <a:cubicBezTo>
                    <a:pt x="72" y="131"/>
                    <a:pt x="70" y="131"/>
                    <a:pt x="68" y="130"/>
                  </a:cubicBezTo>
                  <a:cubicBezTo>
                    <a:pt x="59" y="121"/>
                    <a:pt x="59" y="121"/>
                    <a:pt x="59" y="121"/>
                  </a:cubicBezTo>
                  <a:cubicBezTo>
                    <a:pt x="58" y="119"/>
                    <a:pt x="58" y="117"/>
                    <a:pt x="59" y="116"/>
                  </a:cubicBezTo>
                  <a:cubicBezTo>
                    <a:pt x="60" y="114"/>
                    <a:pt x="63" y="114"/>
                    <a:pt x="64" y="116"/>
                  </a:cubicBezTo>
                  <a:cubicBezTo>
                    <a:pt x="71" y="122"/>
                    <a:pt x="71" y="122"/>
                    <a:pt x="71" y="122"/>
                  </a:cubicBezTo>
                  <a:cubicBezTo>
                    <a:pt x="77" y="116"/>
                    <a:pt x="77" y="116"/>
                    <a:pt x="77" y="116"/>
                  </a:cubicBezTo>
                  <a:cubicBezTo>
                    <a:pt x="79" y="114"/>
                    <a:pt x="81" y="114"/>
                    <a:pt x="83" y="116"/>
                  </a:cubicBezTo>
                  <a:cubicBezTo>
                    <a:pt x="89" y="122"/>
                    <a:pt x="89" y="122"/>
                    <a:pt x="89" y="122"/>
                  </a:cubicBezTo>
                  <a:cubicBezTo>
                    <a:pt x="96" y="116"/>
                    <a:pt x="96" y="116"/>
                    <a:pt x="96" y="116"/>
                  </a:cubicBezTo>
                  <a:cubicBezTo>
                    <a:pt x="97" y="114"/>
                    <a:pt x="100" y="114"/>
                    <a:pt x="101" y="116"/>
                  </a:cubicBezTo>
                  <a:cubicBezTo>
                    <a:pt x="108" y="122"/>
                    <a:pt x="108" y="122"/>
                    <a:pt x="108" y="122"/>
                  </a:cubicBezTo>
                  <a:cubicBezTo>
                    <a:pt x="114" y="116"/>
                    <a:pt x="114" y="116"/>
                    <a:pt x="114" y="116"/>
                  </a:cubicBezTo>
                  <a:cubicBezTo>
                    <a:pt x="116" y="114"/>
                    <a:pt x="118" y="114"/>
                    <a:pt x="120" y="116"/>
                  </a:cubicBezTo>
                  <a:cubicBezTo>
                    <a:pt x="126" y="122"/>
                    <a:pt x="126" y="122"/>
                    <a:pt x="126" y="122"/>
                  </a:cubicBezTo>
                  <a:cubicBezTo>
                    <a:pt x="133" y="116"/>
                    <a:pt x="133" y="116"/>
                    <a:pt x="133" y="116"/>
                  </a:cubicBezTo>
                  <a:cubicBezTo>
                    <a:pt x="134" y="114"/>
                    <a:pt x="137" y="114"/>
                    <a:pt x="138" y="116"/>
                  </a:cubicBezTo>
                  <a:cubicBezTo>
                    <a:pt x="139" y="117"/>
                    <a:pt x="139" y="119"/>
                    <a:pt x="138" y="121"/>
                  </a:cubicBezTo>
                  <a:cubicBezTo>
                    <a:pt x="129" y="130"/>
                    <a:pt x="129" y="130"/>
                    <a:pt x="129" y="130"/>
                  </a:cubicBezTo>
                  <a:cubicBezTo>
                    <a:pt x="127" y="131"/>
                    <a:pt x="125" y="131"/>
                    <a:pt x="124" y="130"/>
                  </a:cubicBezTo>
                  <a:cubicBezTo>
                    <a:pt x="117" y="123"/>
                    <a:pt x="117" y="123"/>
                    <a:pt x="117" y="123"/>
                  </a:cubicBezTo>
                  <a:cubicBezTo>
                    <a:pt x="110" y="130"/>
                    <a:pt x="110" y="130"/>
                    <a:pt x="110" y="130"/>
                  </a:cubicBezTo>
                  <a:cubicBezTo>
                    <a:pt x="110" y="131"/>
                    <a:pt x="109" y="131"/>
                    <a:pt x="108" y="131"/>
                  </a:cubicBezTo>
                  <a:close/>
                  <a:moveTo>
                    <a:pt x="155" y="127"/>
                  </a:moveTo>
                  <a:cubicBezTo>
                    <a:pt x="119" y="222"/>
                    <a:pt x="119" y="222"/>
                    <a:pt x="119" y="222"/>
                  </a:cubicBezTo>
                  <a:cubicBezTo>
                    <a:pt x="118" y="224"/>
                    <a:pt x="117" y="225"/>
                    <a:pt x="115" y="225"/>
                  </a:cubicBezTo>
                  <a:cubicBezTo>
                    <a:pt x="115" y="225"/>
                    <a:pt x="114" y="225"/>
                    <a:pt x="114" y="225"/>
                  </a:cubicBezTo>
                  <a:cubicBezTo>
                    <a:pt x="112" y="224"/>
                    <a:pt x="111" y="222"/>
                    <a:pt x="112" y="220"/>
                  </a:cubicBezTo>
                  <a:cubicBezTo>
                    <a:pt x="148" y="125"/>
                    <a:pt x="148" y="125"/>
                    <a:pt x="148" y="125"/>
                  </a:cubicBezTo>
                  <a:cubicBezTo>
                    <a:pt x="149" y="123"/>
                    <a:pt x="151" y="122"/>
                    <a:pt x="153" y="123"/>
                  </a:cubicBezTo>
                  <a:cubicBezTo>
                    <a:pt x="155" y="123"/>
                    <a:pt x="156" y="125"/>
                    <a:pt x="155" y="127"/>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2" name="Freeform 51">
              <a:extLst>
                <a:ext uri="{FF2B5EF4-FFF2-40B4-BE49-F238E27FC236}">
                  <a16:creationId xmlns:a16="http://schemas.microsoft.com/office/drawing/2014/main" id="{F025B09A-4FC4-7997-A96C-293F02435CCB}"/>
                </a:ext>
              </a:extLst>
            </p:cNvPr>
            <p:cNvSpPr>
              <a:spLocks/>
            </p:cNvSpPr>
            <p:nvPr/>
          </p:nvSpPr>
          <p:spPr bwMode="auto">
            <a:xfrm>
              <a:off x="6575426" y="4479925"/>
              <a:ext cx="434975" cy="2378075"/>
            </a:xfrm>
            <a:custGeom>
              <a:avLst/>
              <a:gdLst>
                <a:gd name="T0" fmla="*/ 196 w 196"/>
                <a:gd name="T1" fmla="*/ 0 h 1074"/>
                <a:gd name="T2" fmla="*/ 196 w 196"/>
                <a:gd name="T3" fmla="*/ 211 h 1074"/>
                <a:gd name="T4" fmla="*/ 139 w 196"/>
                <a:gd name="T5" fmla="*/ 268 h 1074"/>
                <a:gd name="T6" fmla="*/ 57 w 196"/>
                <a:gd name="T7" fmla="*/ 268 h 1074"/>
                <a:gd name="T8" fmla="*/ 0 w 196"/>
                <a:gd name="T9" fmla="*/ 324 h 1074"/>
                <a:gd name="T10" fmla="*/ 0 w 196"/>
                <a:gd name="T11" fmla="*/ 1074 h 1074"/>
              </a:gdLst>
              <a:ahLst/>
              <a:cxnLst>
                <a:cxn ang="0">
                  <a:pos x="T0" y="T1"/>
                </a:cxn>
                <a:cxn ang="0">
                  <a:pos x="T2" y="T3"/>
                </a:cxn>
                <a:cxn ang="0">
                  <a:pos x="T4" y="T5"/>
                </a:cxn>
                <a:cxn ang="0">
                  <a:pos x="T6" y="T7"/>
                </a:cxn>
                <a:cxn ang="0">
                  <a:pos x="T8" y="T9"/>
                </a:cxn>
                <a:cxn ang="0">
                  <a:pos x="T10" y="T11"/>
                </a:cxn>
              </a:cxnLst>
              <a:rect l="0" t="0" r="r" b="b"/>
              <a:pathLst>
                <a:path w="196" h="1074">
                  <a:moveTo>
                    <a:pt x="196" y="0"/>
                  </a:moveTo>
                  <a:cubicBezTo>
                    <a:pt x="196" y="211"/>
                    <a:pt x="196" y="211"/>
                    <a:pt x="196" y="211"/>
                  </a:cubicBezTo>
                  <a:cubicBezTo>
                    <a:pt x="196" y="243"/>
                    <a:pt x="170" y="268"/>
                    <a:pt x="139" y="268"/>
                  </a:cubicBezTo>
                  <a:cubicBezTo>
                    <a:pt x="57" y="268"/>
                    <a:pt x="57" y="268"/>
                    <a:pt x="57" y="268"/>
                  </a:cubicBezTo>
                  <a:cubicBezTo>
                    <a:pt x="25" y="268"/>
                    <a:pt x="0" y="293"/>
                    <a:pt x="0" y="324"/>
                  </a:cubicBezTo>
                  <a:cubicBezTo>
                    <a:pt x="0" y="1074"/>
                    <a:pt x="0" y="1074"/>
                    <a:pt x="0" y="1074"/>
                  </a:cubicBezTo>
                </a:path>
              </a:pathLst>
            </a:custGeom>
            <a:noFill/>
            <a:ln w="38100" cap="flat">
              <a:solidFill>
                <a:schemeClr val="accent5"/>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3" name="Freeform 52">
              <a:extLst>
                <a:ext uri="{FF2B5EF4-FFF2-40B4-BE49-F238E27FC236}">
                  <a16:creationId xmlns:a16="http://schemas.microsoft.com/office/drawing/2014/main" id="{246814A4-F82C-FB53-B419-70FDF1A11CC2}"/>
                </a:ext>
              </a:extLst>
            </p:cNvPr>
            <p:cNvSpPr>
              <a:spLocks/>
            </p:cNvSpPr>
            <p:nvPr/>
          </p:nvSpPr>
          <p:spPr bwMode="auto">
            <a:xfrm>
              <a:off x="4891088" y="5578475"/>
              <a:ext cx="1085850" cy="1279525"/>
            </a:xfrm>
            <a:custGeom>
              <a:avLst/>
              <a:gdLst>
                <a:gd name="T0" fmla="*/ 0 w 490"/>
                <a:gd name="T1" fmla="*/ 0 h 578"/>
                <a:gd name="T2" fmla="*/ 0 w 490"/>
                <a:gd name="T3" fmla="*/ 59 h 578"/>
                <a:gd name="T4" fmla="*/ 70 w 490"/>
                <a:gd name="T5" fmla="*/ 130 h 578"/>
                <a:gd name="T6" fmla="*/ 419 w 490"/>
                <a:gd name="T7" fmla="*/ 128 h 578"/>
                <a:gd name="T8" fmla="*/ 490 w 490"/>
                <a:gd name="T9" fmla="*/ 199 h 578"/>
                <a:gd name="T10" fmla="*/ 490 w 490"/>
                <a:gd name="T11" fmla="*/ 578 h 578"/>
              </a:gdLst>
              <a:ahLst/>
              <a:cxnLst>
                <a:cxn ang="0">
                  <a:pos x="T0" y="T1"/>
                </a:cxn>
                <a:cxn ang="0">
                  <a:pos x="T2" y="T3"/>
                </a:cxn>
                <a:cxn ang="0">
                  <a:pos x="T4" y="T5"/>
                </a:cxn>
                <a:cxn ang="0">
                  <a:pos x="T6" y="T7"/>
                </a:cxn>
                <a:cxn ang="0">
                  <a:pos x="T8" y="T9"/>
                </a:cxn>
                <a:cxn ang="0">
                  <a:pos x="T10" y="T11"/>
                </a:cxn>
              </a:cxnLst>
              <a:rect l="0" t="0" r="r" b="b"/>
              <a:pathLst>
                <a:path w="490" h="578">
                  <a:moveTo>
                    <a:pt x="0" y="0"/>
                  </a:moveTo>
                  <a:cubicBezTo>
                    <a:pt x="0" y="59"/>
                    <a:pt x="0" y="59"/>
                    <a:pt x="0" y="59"/>
                  </a:cubicBezTo>
                  <a:cubicBezTo>
                    <a:pt x="0" y="98"/>
                    <a:pt x="31" y="130"/>
                    <a:pt x="70" y="130"/>
                  </a:cubicBezTo>
                  <a:cubicBezTo>
                    <a:pt x="419" y="128"/>
                    <a:pt x="419" y="128"/>
                    <a:pt x="419" y="128"/>
                  </a:cubicBezTo>
                  <a:cubicBezTo>
                    <a:pt x="458" y="128"/>
                    <a:pt x="490" y="160"/>
                    <a:pt x="490" y="199"/>
                  </a:cubicBezTo>
                  <a:cubicBezTo>
                    <a:pt x="490" y="578"/>
                    <a:pt x="490" y="578"/>
                    <a:pt x="490" y="578"/>
                  </a:cubicBezTo>
                </a:path>
              </a:pathLst>
            </a:custGeom>
            <a:noFill/>
            <a:ln w="17463" cap="flat">
              <a:solidFill>
                <a:schemeClr val="accent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4" name="Freeform 53">
              <a:extLst>
                <a:ext uri="{FF2B5EF4-FFF2-40B4-BE49-F238E27FC236}">
                  <a16:creationId xmlns:a16="http://schemas.microsoft.com/office/drawing/2014/main" id="{13F119BE-9B8A-6D6B-48C1-1E2313107BF0}"/>
                </a:ext>
              </a:extLst>
            </p:cNvPr>
            <p:cNvSpPr>
              <a:spLocks noEditPoints="1"/>
            </p:cNvSpPr>
            <p:nvPr/>
          </p:nvSpPr>
          <p:spPr bwMode="auto">
            <a:xfrm>
              <a:off x="4681538" y="4919663"/>
              <a:ext cx="420688" cy="519113"/>
            </a:xfrm>
            <a:custGeom>
              <a:avLst/>
              <a:gdLst>
                <a:gd name="T0" fmla="*/ 134 w 190"/>
                <a:gd name="T1" fmla="*/ 235 h 235"/>
                <a:gd name="T2" fmla="*/ 56 w 190"/>
                <a:gd name="T3" fmla="*/ 235 h 235"/>
                <a:gd name="T4" fmla="*/ 52 w 190"/>
                <a:gd name="T5" fmla="*/ 232 h 235"/>
                <a:gd name="T6" fmla="*/ 27 w 190"/>
                <a:gd name="T7" fmla="*/ 165 h 235"/>
                <a:gd name="T8" fmla="*/ 0 w 190"/>
                <a:gd name="T9" fmla="*/ 83 h 235"/>
                <a:gd name="T10" fmla="*/ 95 w 190"/>
                <a:gd name="T11" fmla="*/ 0 h 235"/>
                <a:gd name="T12" fmla="*/ 190 w 190"/>
                <a:gd name="T13" fmla="*/ 83 h 235"/>
                <a:gd name="T14" fmla="*/ 163 w 190"/>
                <a:gd name="T15" fmla="*/ 165 h 235"/>
                <a:gd name="T16" fmla="*/ 137 w 190"/>
                <a:gd name="T17" fmla="*/ 232 h 235"/>
                <a:gd name="T18" fmla="*/ 134 w 190"/>
                <a:gd name="T19" fmla="*/ 235 h 235"/>
                <a:gd name="T20" fmla="*/ 58 w 190"/>
                <a:gd name="T21" fmla="*/ 228 h 235"/>
                <a:gd name="T22" fmla="*/ 131 w 190"/>
                <a:gd name="T23" fmla="*/ 228 h 235"/>
                <a:gd name="T24" fmla="*/ 157 w 190"/>
                <a:gd name="T25" fmla="*/ 162 h 235"/>
                <a:gd name="T26" fmla="*/ 183 w 190"/>
                <a:gd name="T27" fmla="*/ 83 h 235"/>
                <a:gd name="T28" fmla="*/ 95 w 190"/>
                <a:gd name="T29" fmla="*/ 7 h 235"/>
                <a:gd name="T30" fmla="*/ 7 w 190"/>
                <a:gd name="T31" fmla="*/ 83 h 235"/>
                <a:gd name="T32" fmla="*/ 33 w 190"/>
                <a:gd name="T33" fmla="*/ 162 h 235"/>
                <a:gd name="T34" fmla="*/ 58 w 190"/>
                <a:gd name="T35" fmla="*/ 228 h 2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90" h="235">
                  <a:moveTo>
                    <a:pt x="134" y="235"/>
                  </a:moveTo>
                  <a:cubicBezTo>
                    <a:pt x="56" y="235"/>
                    <a:pt x="56" y="235"/>
                    <a:pt x="56" y="235"/>
                  </a:cubicBezTo>
                  <a:cubicBezTo>
                    <a:pt x="54" y="235"/>
                    <a:pt x="52" y="233"/>
                    <a:pt x="52" y="232"/>
                  </a:cubicBezTo>
                  <a:cubicBezTo>
                    <a:pt x="49" y="207"/>
                    <a:pt x="37" y="186"/>
                    <a:pt x="27" y="165"/>
                  </a:cubicBezTo>
                  <a:cubicBezTo>
                    <a:pt x="13" y="140"/>
                    <a:pt x="0" y="114"/>
                    <a:pt x="0" y="83"/>
                  </a:cubicBezTo>
                  <a:cubicBezTo>
                    <a:pt x="0" y="32"/>
                    <a:pt x="37" y="0"/>
                    <a:pt x="95" y="0"/>
                  </a:cubicBezTo>
                  <a:cubicBezTo>
                    <a:pt x="149" y="0"/>
                    <a:pt x="190" y="36"/>
                    <a:pt x="190" y="83"/>
                  </a:cubicBezTo>
                  <a:cubicBezTo>
                    <a:pt x="190" y="114"/>
                    <a:pt x="176" y="140"/>
                    <a:pt x="163" y="165"/>
                  </a:cubicBezTo>
                  <a:cubicBezTo>
                    <a:pt x="152" y="186"/>
                    <a:pt x="141" y="207"/>
                    <a:pt x="137" y="232"/>
                  </a:cubicBezTo>
                  <a:cubicBezTo>
                    <a:pt x="137" y="233"/>
                    <a:pt x="136" y="235"/>
                    <a:pt x="134" y="235"/>
                  </a:cubicBezTo>
                  <a:close/>
                  <a:moveTo>
                    <a:pt x="58" y="228"/>
                  </a:moveTo>
                  <a:cubicBezTo>
                    <a:pt x="131" y="228"/>
                    <a:pt x="131" y="228"/>
                    <a:pt x="131" y="228"/>
                  </a:cubicBezTo>
                  <a:cubicBezTo>
                    <a:pt x="135" y="203"/>
                    <a:pt x="146" y="182"/>
                    <a:pt x="157" y="162"/>
                  </a:cubicBezTo>
                  <a:cubicBezTo>
                    <a:pt x="170" y="136"/>
                    <a:pt x="183" y="112"/>
                    <a:pt x="183" y="83"/>
                  </a:cubicBezTo>
                  <a:cubicBezTo>
                    <a:pt x="183" y="40"/>
                    <a:pt x="145" y="7"/>
                    <a:pt x="95" y="7"/>
                  </a:cubicBezTo>
                  <a:cubicBezTo>
                    <a:pt x="30" y="7"/>
                    <a:pt x="7" y="46"/>
                    <a:pt x="7" y="83"/>
                  </a:cubicBezTo>
                  <a:cubicBezTo>
                    <a:pt x="7" y="112"/>
                    <a:pt x="19" y="136"/>
                    <a:pt x="33" y="162"/>
                  </a:cubicBezTo>
                  <a:cubicBezTo>
                    <a:pt x="43" y="182"/>
                    <a:pt x="54" y="203"/>
                    <a:pt x="58" y="228"/>
                  </a:cubicBezTo>
                  <a:close/>
                </a:path>
              </a:pathLst>
            </a:custGeom>
            <a:solidFill>
              <a:schemeClr val="accent6"/>
            </a:solidFill>
            <a:ln w="9525">
              <a:no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5" name="Freeform 54">
              <a:extLst>
                <a:ext uri="{FF2B5EF4-FFF2-40B4-BE49-F238E27FC236}">
                  <a16:creationId xmlns:a16="http://schemas.microsoft.com/office/drawing/2014/main" id="{A6F1D457-E9D0-5B5E-BD1D-8F3DA80F60B9}"/>
                </a:ext>
              </a:extLst>
            </p:cNvPr>
            <p:cNvSpPr>
              <a:spLocks noEditPoints="1"/>
            </p:cNvSpPr>
            <p:nvPr/>
          </p:nvSpPr>
          <p:spPr bwMode="auto">
            <a:xfrm>
              <a:off x="4783138" y="5422900"/>
              <a:ext cx="217488" cy="165100"/>
            </a:xfrm>
            <a:custGeom>
              <a:avLst/>
              <a:gdLst>
                <a:gd name="T0" fmla="*/ 49 w 98"/>
                <a:gd name="T1" fmla="*/ 74 h 74"/>
                <a:gd name="T2" fmla="*/ 0 w 98"/>
                <a:gd name="T3" fmla="*/ 25 h 74"/>
                <a:gd name="T4" fmla="*/ 0 w 98"/>
                <a:gd name="T5" fmla="*/ 13 h 74"/>
                <a:gd name="T6" fmla="*/ 14 w 98"/>
                <a:gd name="T7" fmla="*/ 0 h 74"/>
                <a:gd name="T8" fmla="*/ 84 w 98"/>
                <a:gd name="T9" fmla="*/ 0 h 74"/>
                <a:gd name="T10" fmla="*/ 98 w 98"/>
                <a:gd name="T11" fmla="*/ 13 h 74"/>
                <a:gd name="T12" fmla="*/ 98 w 98"/>
                <a:gd name="T13" fmla="*/ 25 h 74"/>
                <a:gd name="T14" fmla="*/ 49 w 98"/>
                <a:gd name="T15" fmla="*/ 74 h 74"/>
                <a:gd name="T16" fmla="*/ 14 w 98"/>
                <a:gd name="T17" fmla="*/ 7 h 74"/>
                <a:gd name="T18" fmla="*/ 7 w 98"/>
                <a:gd name="T19" fmla="*/ 13 h 74"/>
                <a:gd name="T20" fmla="*/ 7 w 98"/>
                <a:gd name="T21" fmla="*/ 25 h 74"/>
                <a:gd name="T22" fmla="*/ 49 w 98"/>
                <a:gd name="T23" fmla="*/ 67 h 74"/>
                <a:gd name="T24" fmla="*/ 91 w 98"/>
                <a:gd name="T25" fmla="*/ 25 h 74"/>
                <a:gd name="T26" fmla="*/ 91 w 98"/>
                <a:gd name="T27" fmla="*/ 13 h 74"/>
                <a:gd name="T28" fmla="*/ 84 w 98"/>
                <a:gd name="T29" fmla="*/ 7 h 74"/>
                <a:gd name="T30" fmla="*/ 14 w 98"/>
                <a:gd name="T31" fmla="*/ 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8" h="74">
                  <a:moveTo>
                    <a:pt x="49" y="74"/>
                  </a:moveTo>
                  <a:cubicBezTo>
                    <a:pt x="22" y="74"/>
                    <a:pt x="0" y="52"/>
                    <a:pt x="0" y="25"/>
                  </a:cubicBezTo>
                  <a:cubicBezTo>
                    <a:pt x="0" y="13"/>
                    <a:pt x="0" y="13"/>
                    <a:pt x="0" y="13"/>
                  </a:cubicBezTo>
                  <a:cubicBezTo>
                    <a:pt x="0" y="6"/>
                    <a:pt x="6" y="0"/>
                    <a:pt x="14" y="0"/>
                  </a:cubicBezTo>
                  <a:cubicBezTo>
                    <a:pt x="84" y="0"/>
                    <a:pt x="84" y="0"/>
                    <a:pt x="84" y="0"/>
                  </a:cubicBezTo>
                  <a:cubicBezTo>
                    <a:pt x="92" y="0"/>
                    <a:pt x="98" y="6"/>
                    <a:pt x="98" y="13"/>
                  </a:cubicBezTo>
                  <a:cubicBezTo>
                    <a:pt x="98" y="25"/>
                    <a:pt x="98" y="25"/>
                    <a:pt x="98" y="25"/>
                  </a:cubicBezTo>
                  <a:cubicBezTo>
                    <a:pt x="98" y="52"/>
                    <a:pt x="76" y="74"/>
                    <a:pt x="49" y="74"/>
                  </a:cubicBezTo>
                  <a:close/>
                  <a:moveTo>
                    <a:pt x="14" y="7"/>
                  </a:moveTo>
                  <a:cubicBezTo>
                    <a:pt x="10" y="7"/>
                    <a:pt x="7" y="10"/>
                    <a:pt x="7" y="13"/>
                  </a:cubicBezTo>
                  <a:cubicBezTo>
                    <a:pt x="7" y="25"/>
                    <a:pt x="7" y="25"/>
                    <a:pt x="7" y="25"/>
                  </a:cubicBezTo>
                  <a:cubicBezTo>
                    <a:pt x="7" y="48"/>
                    <a:pt x="26" y="67"/>
                    <a:pt x="49" y="67"/>
                  </a:cubicBezTo>
                  <a:cubicBezTo>
                    <a:pt x="72" y="67"/>
                    <a:pt x="91" y="48"/>
                    <a:pt x="91" y="25"/>
                  </a:cubicBezTo>
                  <a:cubicBezTo>
                    <a:pt x="91" y="13"/>
                    <a:pt x="91" y="13"/>
                    <a:pt x="91" y="13"/>
                  </a:cubicBezTo>
                  <a:cubicBezTo>
                    <a:pt x="91" y="10"/>
                    <a:pt x="88" y="7"/>
                    <a:pt x="84" y="7"/>
                  </a:cubicBezTo>
                  <a:lnTo>
                    <a:pt x="14" y="7"/>
                  </a:ln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6" name="Freeform 55">
              <a:extLst>
                <a:ext uri="{FF2B5EF4-FFF2-40B4-BE49-F238E27FC236}">
                  <a16:creationId xmlns:a16="http://schemas.microsoft.com/office/drawing/2014/main" id="{5D31FA3C-69AF-91ED-0D66-45A80B87353D}"/>
                </a:ext>
              </a:extLst>
            </p:cNvPr>
            <p:cNvSpPr>
              <a:spLocks/>
            </p:cNvSpPr>
            <p:nvPr/>
          </p:nvSpPr>
          <p:spPr bwMode="auto">
            <a:xfrm>
              <a:off x="4789488" y="5470525"/>
              <a:ext cx="204788" cy="14288"/>
            </a:xfrm>
            <a:custGeom>
              <a:avLst/>
              <a:gdLst>
                <a:gd name="T0" fmla="*/ 88 w 92"/>
                <a:gd name="T1" fmla="*/ 7 h 7"/>
                <a:gd name="T2" fmla="*/ 3 w 92"/>
                <a:gd name="T3" fmla="*/ 7 h 7"/>
                <a:gd name="T4" fmla="*/ 0 w 92"/>
                <a:gd name="T5" fmla="*/ 4 h 7"/>
                <a:gd name="T6" fmla="*/ 3 w 92"/>
                <a:gd name="T7" fmla="*/ 0 h 7"/>
                <a:gd name="T8" fmla="*/ 88 w 92"/>
                <a:gd name="T9" fmla="*/ 0 h 7"/>
                <a:gd name="T10" fmla="*/ 92 w 92"/>
                <a:gd name="T11" fmla="*/ 4 h 7"/>
                <a:gd name="T12" fmla="*/ 88 w 92"/>
                <a:gd name="T13" fmla="*/ 7 h 7"/>
              </a:gdLst>
              <a:ahLst/>
              <a:cxnLst>
                <a:cxn ang="0">
                  <a:pos x="T0" y="T1"/>
                </a:cxn>
                <a:cxn ang="0">
                  <a:pos x="T2" y="T3"/>
                </a:cxn>
                <a:cxn ang="0">
                  <a:pos x="T4" y="T5"/>
                </a:cxn>
                <a:cxn ang="0">
                  <a:pos x="T6" y="T7"/>
                </a:cxn>
                <a:cxn ang="0">
                  <a:pos x="T8" y="T9"/>
                </a:cxn>
                <a:cxn ang="0">
                  <a:pos x="T10" y="T11"/>
                </a:cxn>
                <a:cxn ang="0">
                  <a:pos x="T12" y="T13"/>
                </a:cxn>
              </a:cxnLst>
              <a:rect l="0" t="0" r="r" b="b"/>
              <a:pathLst>
                <a:path w="92" h="7">
                  <a:moveTo>
                    <a:pt x="88" y="7"/>
                  </a:moveTo>
                  <a:cubicBezTo>
                    <a:pt x="3" y="7"/>
                    <a:pt x="3" y="7"/>
                    <a:pt x="3" y="7"/>
                  </a:cubicBezTo>
                  <a:cubicBezTo>
                    <a:pt x="1" y="7"/>
                    <a:pt x="0" y="6"/>
                    <a:pt x="0" y="4"/>
                  </a:cubicBezTo>
                  <a:cubicBezTo>
                    <a:pt x="0" y="2"/>
                    <a:pt x="1" y="0"/>
                    <a:pt x="3" y="0"/>
                  </a:cubicBezTo>
                  <a:cubicBezTo>
                    <a:pt x="88" y="0"/>
                    <a:pt x="88" y="0"/>
                    <a:pt x="88" y="0"/>
                  </a:cubicBezTo>
                  <a:cubicBezTo>
                    <a:pt x="90" y="0"/>
                    <a:pt x="92" y="2"/>
                    <a:pt x="92" y="4"/>
                  </a:cubicBezTo>
                  <a:cubicBezTo>
                    <a:pt x="92" y="6"/>
                    <a:pt x="90" y="7"/>
                    <a:pt x="88" y="7"/>
                  </a:cubicBez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7" name="Freeform 56">
              <a:extLst>
                <a:ext uri="{FF2B5EF4-FFF2-40B4-BE49-F238E27FC236}">
                  <a16:creationId xmlns:a16="http://schemas.microsoft.com/office/drawing/2014/main" id="{EA149405-55A2-2DF0-D961-D080827369EB}"/>
                </a:ext>
              </a:extLst>
            </p:cNvPr>
            <p:cNvSpPr>
              <a:spLocks/>
            </p:cNvSpPr>
            <p:nvPr/>
          </p:nvSpPr>
          <p:spPr bwMode="auto">
            <a:xfrm>
              <a:off x="4799013" y="5516563"/>
              <a:ext cx="184150" cy="15875"/>
            </a:xfrm>
            <a:custGeom>
              <a:avLst/>
              <a:gdLst>
                <a:gd name="T0" fmla="*/ 80 w 83"/>
                <a:gd name="T1" fmla="*/ 7 h 7"/>
                <a:gd name="T2" fmla="*/ 3 w 83"/>
                <a:gd name="T3" fmla="*/ 7 h 7"/>
                <a:gd name="T4" fmla="*/ 0 w 83"/>
                <a:gd name="T5" fmla="*/ 3 h 7"/>
                <a:gd name="T6" fmla="*/ 3 w 83"/>
                <a:gd name="T7" fmla="*/ 0 h 7"/>
                <a:gd name="T8" fmla="*/ 80 w 83"/>
                <a:gd name="T9" fmla="*/ 0 h 7"/>
                <a:gd name="T10" fmla="*/ 83 w 83"/>
                <a:gd name="T11" fmla="*/ 3 h 7"/>
                <a:gd name="T12" fmla="*/ 80 w 83"/>
                <a:gd name="T13" fmla="*/ 7 h 7"/>
              </a:gdLst>
              <a:ahLst/>
              <a:cxnLst>
                <a:cxn ang="0">
                  <a:pos x="T0" y="T1"/>
                </a:cxn>
                <a:cxn ang="0">
                  <a:pos x="T2" y="T3"/>
                </a:cxn>
                <a:cxn ang="0">
                  <a:pos x="T4" y="T5"/>
                </a:cxn>
                <a:cxn ang="0">
                  <a:pos x="T6" y="T7"/>
                </a:cxn>
                <a:cxn ang="0">
                  <a:pos x="T8" y="T9"/>
                </a:cxn>
                <a:cxn ang="0">
                  <a:pos x="T10" y="T11"/>
                </a:cxn>
                <a:cxn ang="0">
                  <a:pos x="T12" y="T13"/>
                </a:cxn>
              </a:cxnLst>
              <a:rect l="0" t="0" r="r" b="b"/>
              <a:pathLst>
                <a:path w="83" h="7">
                  <a:moveTo>
                    <a:pt x="80" y="7"/>
                  </a:moveTo>
                  <a:cubicBezTo>
                    <a:pt x="3" y="7"/>
                    <a:pt x="3" y="7"/>
                    <a:pt x="3" y="7"/>
                  </a:cubicBezTo>
                  <a:cubicBezTo>
                    <a:pt x="2" y="7"/>
                    <a:pt x="0" y="5"/>
                    <a:pt x="0" y="3"/>
                  </a:cubicBezTo>
                  <a:cubicBezTo>
                    <a:pt x="0" y="1"/>
                    <a:pt x="2" y="0"/>
                    <a:pt x="3" y="0"/>
                  </a:cubicBezTo>
                  <a:cubicBezTo>
                    <a:pt x="80" y="0"/>
                    <a:pt x="80" y="0"/>
                    <a:pt x="80" y="0"/>
                  </a:cubicBezTo>
                  <a:cubicBezTo>
                    <a:pt x="82" y="0"/>
                    <a:pt x="83" y="1"/>
                    <a:pt x="83" y="3"/>
                  </a:cubicBezTo>
                  <a:cubicBezTo>
                    <a:pt x="83" y="5"/>
                    <a:pt x="82" y="7"/>
                    <a:pt x="80" y="7"/>
                  </a:cubicBez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8" name="Freeform 57">
              <a:extLst>
                <a:ext uri="{FF2B5EF4-FFF2-40B4-BE49-F238E27FC236}">
                  <a16:creationId xmlns:a16="http://schemas.microsoft.com/office/drawing/2014/main" id="{BF66C394-A163-234A-8024-39F68DAEBD1C}"/>
                </a:ext>
              </a:extLst>
            </p:cNvPr>
            <p:cNvSpPr>
              <a:spLocks/>
            </p:cNvSpPr>
            <p:nvPr/>
          </p:nvSpPr>
          <p:spPr bwMode="auto">
            <a:xfrm>
              <a:off x="4916488" y="5173663"/>
              <a:ext cx="92075" cy="207963"/>
            </a:xfrm>
            <a:custGeom>
              <a:avLst/>
              <a:gdLst>
                <a:gd name="T0" fmla="*/ 4 w 42"/>
                <a:gd name="T1" fmla="*/ 94 h 94"/>
                <a:gd name="T2" fmla="*/ 3 w 42"/>
                <a:gd name="T3" fmla="*/ 94 h 94"/>
                <a:gd name="T4" fmla="*/ 1 w 42"/>
                <a:gd name="T5" fmla="*/ 90 h 94"/>
                <a:gd name="T6" fmla="*/ 35 w 42"/>
                <a:gd name="T7" fmla="*/ 2 h 94"/>
                <a:gd name="T8" fmla="*/ 39 w 42"/>
                <a:gd name="T9" fmla="*/ 1 h 94"/>
                <a:gd name="T10" fmla="*/ 41 w 42"/>
                <a:gd name="T11" fmla="*/ 5 h 94"/>
                <a:gd name="T12" fmla="*/ 8 w 42"/>
                <a:gd name="T13" fmla="*/ 92 h 94"/>
                <a:gd name="T14" fmla="*/ 4 w 42"/>
                <a:gd name="T15" fmla="*/ 94 h 9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2" h="94">
                  <a:moveTo>
                    <a:pt x="4" y="94"/>
                  </a:moveTo>
                  <a:cubicBezTo>
                    <a:pt x="4" y="94"/>
                    <a:pt x="3" y="94"/>
                    <a:pt x="3" y="94"/>
                  </a:cubicBezTo>
                  <a:cubicBezTo>
                    <a:pt x="1" y="93"/>
                    <a:pt x="0" y="91"/>
                    <a:pt x="1" y="90"/>
                  </a:cubicBezTo>
                  <a:cubicBezTo>
                    <a:pt x="35" y="2"/>
                    <a:pt x="35" y="2"/>
                    <a:pt x="35" y="2"/>
                  </a:cubicBezTo>
                  <a:cubicBezTo>
                    <a:pt x="36" y="1"/>
                    <a:pt x="38" y="0"/>
                    <a:pt x="39" y="1"/>
                  </a:cubicBezTo>
                  <a:cubicBezTo>
                    <a:pt x="41" y="1"/>
                    <a:pt x="42" y="3"/>
                    <a:pt x="41" y="5"/>
                  </a:cubicBezTo>
                  <a:cubicBezTo>
                    <a:pt x="8" y="92"/>
                    <a:pt x="8" y="92"/>
                    <a:pt x="8" y="92"/>
                  </a:cubicBezTo>
                  <a:cubicBezTo>
                    <a:pt x="7" y="93"/>
                    <a:pt x="6" y="94"/>
                    <a:pt x="4" y="94"/>
                  </a:cubicBez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9" name="Freeform 58">
              <a:extLst>
                <a:ext uri="{FF2B5EF4-FFF2-40B4-BE49-F238E27FC236}">
                  <a16:creationId xmlns:a16="http://schemas.microsoft.com/office/drawing/2014/main" id="{8BD1EC62-90F9-CA13-8781-4AF4D3712BA6}"/>
                </a:ext>
              </a:extLst>
            </p:cNvPr>
            <p:cNvSpPr>
              <a:spLocks/>
            </p:cNvSpPr>
            <p:nvPr/>
          </p:nvSpPr>
          <p:spPr bwMode="auto">
            <a:xfrm>
              <a:off x="4773613" y="5173663"/>
              <a:ext cx="92075" cy="207963"/>
            </a:xfrm>
            <a:custGeom>
              <a:avLst/>
              <a:gdLst>
                <a:gd name="T0" fmla="*/ 37 w 41"/>
                <a:gd name="T1" fmla="*/ 94 h 94"/>
                <a:gd name="T2" fmla="*/ 34 w 41"/>
                <a:gd name="T3" fmla="*/ 92 h 94"/>
                <a:gd name="T4" fmla="*/ 0 w 41"/>
                <a:gd name="T5" fmla="*/ 5 h 94"/>
                <a:gd name="T6" fmla="*/ 2 w 41"/>
                <a:gd name="T7" fmla="*/ 1 h 94"/>
                <a:gd name="T8" fmla="*/ 7 w 41"/>
                <a:gd name="T9" fmla="*/ 2 h 94"/>
                <a:gd name="T10" fmla="*/ 40 w 41"/>
                <a:gd name="T11" fmla="*/ 90 h 94"/>
                <a:gd name="T12" fmla="*/ 38 w 41"/>
                <a:gd name="T13" fmla="*/ 94 h 94"/>
                <a:gd name="T14" fmla="*/ 37 w 41"/>
                <a:gd name="T15" fmla="*/ 94 h 9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1" h="94">
                  <a:moveTo>
                    <a:pt x="37" y="94"/>
                  </a:moveTo>
                  <a:cubicBezTo>
                    <a:pt x="36" y="94"/>
                    <a:pt x="35" y="93"/>
                    <a:pt x="34" y="92"/>
                  </a:cubicBezTo>
                  <a:cubicBezTo>
                    <a:pt x="0" y="5"/>
                    <a:pt x="0" y="5"/>
                    <a:pt x="0" y="5"/>
                  </a:cubicBezTo>
                  <a:cubicBezTo>
                    <a:pt x="0" y="3"/>
                    <a:pt x="1" y="1"/>
                    <a:pt x="2" y="1"/>
                  </a:cubicBezTo>
                  <a:cubicBezTo>
                    <a:pt x="4" y="0"/>
                    <a:pt x="6" y="1"/>
                    <a:pt x="7" y="2"/>
                  </a:cubicBezTo>
                  <a:cubicBezTo>
                    <a:pt x="40" y="90"/>
                    <a:pt x="40" y="90"/>
                    <a:pt x="40" y="90"/>
                  </a:cubicBezTo>
                  <a:cubicBezTo>
                    <a:pt x="41" y="91"/>
                    <a:pt x="40" y="93"/>
                    <a:pt x="38" y="94"/>
                  </a:cubicBezTo>
                  <a:cubicBezTo>
                    <a:pt x="38" y="94"/>
                    <a:pt x="38" y="94"/>
                    <a:pt x="37" y="94"/>
                  </a:cubicBez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0" name="Freeform 59">
              <a:extLst>
                <a:ext uri="{FF2B5EF4-FFF2-40B4-BE49-F238E27FC236}">
                  <a16:creationId xmlns:a16="http://schemas.microsoft.com/office/drawing/2014/main" id="{94440531-5DDB-0506-25F9-1A6AB376B94D}"/>
                </a:ext>
              </a:extLst>
            </p:cNvPr>
            <p:cNvSpPr>
              <a:spLocks/>
            </p:cNvSpPr>
            <p:nvPr/>
          </p:nvSpPr>
          <p:spPr bwMode="auto">
            <a:xfrm>
              <a:off x="4806951" y="5157788"/>
              <a:ext cx="168275" cy="34925"/>
            </a:xfrm>
            <a:custGeom>
              <a:avLst/>
              <a:gdLst>
                <a:gd name="T0" fmla="*/ 12 w 76"/>
                <a:gd name="T1" fmla="*/ 15 h 16"/>
                <a:gd name="T2" fmla="*/ 10 w 76"/>
                <a:gd name="T3" fmla="*/ 14 h 16"/>
                <a:gd name="T4" fmla="*/ 1 w 76"/>
                <a:gd name="T5" fmla="*/ 6 h 16"/>
                <a:gd name="T6" fmla="*/ 1 w 76"/>
                <a:gd name="T7" fmla="*/ 1 h 16"/>
                <a:gd name="T8" fmla="*/ 6 w 76"/>
                <a:gd name="T9" fmla="*/ 1 h 16"/>
                <a:gd name="T10" fmla="*/ 12 w 76"/>
                <a:gd name="T11" fmla="*/ 7 h 16"/>
                <a:gd name="T12" fmla="*/ 18 w 76"/>
                <a:gd name="T13" fmla="*/ 1 h 16"/>
                <a:gd name="T14" fmla="*/ 23 w 76"/>
                <a:gd name="T15" fmla="*/ 1 h 16"/>
                <a:gd name="T16" fmla="*/ 29 w 76"/>
                <a:gd name="T17" fmla="*/ 7 h 16"/>
                <a:gd name="T18" fmla="*/ 35 w 76"/>
                <a:gd name="T19" fmla="*/ 1 h 16"/>
                <a:gd name="T20" fmla="*/ 40 w 76"/>
                <a:gd name="T21" fmla="*/ 1 h 16"/>
                <a:gd name="T22" fmla="*/ 46 w 76"/>
                <a:gd name="T23" fmla="*/ 7 h 16"/>
                <a:gd name="T24" fmla="*/ 52 w 76"/>
                <a:gd name="T25" fmla="*/ 1 h 16"/>
                <a:gd name="T26" fmla="*/ 57 w 76"/>
                <a:gd name="T27" fmla="*/ 1 h 16"/>
                <a:gd name="T28" fmla="*/ 63 w 76"/>
                <a:gd name="T29" fmla="*/ 7 h 16"/>
                <a:gd name="T30" fmla="*/ 69 w 76"/>
                <a:gd name="T31" fmla="*/ 1 h 16"/>
                <a:gd name="T32" fmla="*/ 74 w 76"/>
                <a:gd name="T33" fmla="*/ 1 h 16"/>
                <a:gd name="T34" fmla="*/ 74 w 76"/>
                <a:gd name="T35" fmla="*/ 6 h 16"/>
                <a:gd name="T36" fmla="*/ 66 w 76"/>
                <a:gd name="T37" fmla="*/ 14 h 16"/>
                <a:gd name="T38" fmla="*/ 61 w 76"/>
                <a:gd name="T39" fmla="*/ 14 h 16"/>
                <a:gd name="T40" fmla="*/ 55 w 76"/>
                <a:gd name="T41" fmla="*/ 8 h 16"/>
                <a:gd name="T42" fmla="*/ 49 w 76"/>
                <a:gd name="T43" fmla="*/ 14 h 16"/>
                <a:gd name="T44" fmla="*/ 44 w 76"/>
                <a:gd name="T45" fmla="*/ 14 h 16"/>
                <a:gd name="T46" fmla="*/ 38 w 76"/>
                <a:gd name="T47" fmla="*/ 8 h 16"/>
                <a:gd name="T48" fmla="*/ 32 w 76"/>
                <a:gd name="T49" fmla="*/ 14 h 16"/>
                <a:gd name="T50" fmla="*/ 27 w 76"/>
                <a:gd name="T51" fmla="*/ 14 h 16"/>
                <a:gd name="T52" fmla="*/ 21 w 76"/>
                <a:gd name="T53" fmla="*/ 8 h 16"/>
                <a:gd name="T54" fmla="*/ 15 w 76"/>
                <a:gd name="T55" fmla="*/ 14 h 16"/>
                <a:gd name="T56" fmla="*/ 12 w 76"/>
                <a:gd name="T57" fmla="*/ 15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16">
                  <a:moveTo>
                    <a:pt x="12" y="15"/>
                  </a:moveTo>
                  <a:cubicBezTo>
                    <a:pt x="11" y="15"/>
                    <a:pt x="10" y="15"/>
                    <a:pt x="10" y="14"/>
                  </a:cubicBezTo>
                  <a:cubicBezTo>
                    <a:pt x="1" y="6"/>
                    <a:pt x="1" y="6"/>
                    <a:pt x="1" y="6"/>
                  </a:cubicBezTo>
                  <a:cubicBezTo>
                    <a:pt x="0" y="5"/>
                    <a:pt x="0" y="2"/>
                    <a:pt x="1" y="1"/>
                  </a:cubicBezTo>
                  <a:cubicBezTo>
                    <a:pt x="3" y="0"/>
                    <a:pt x="5" y="0"/>
                    <a:pt x="6" y="1"/>
                  </a:cubicBezTo>
                  <a:cubicBezTo>
                    <a:pt x="12" y="7"/>
                    <a:pt x="12" y="7"/>
                    <a:pt x="12" y="7"/>
                  </a:cubicBezTo>
                  <a:cubicBezTo>
                    <a:pt x="18" y="1"/>
                    <a:pt x="18" y="1"/>
                    <a:pt x="18" y="1"/>
                  </a:cubicBezTo>
                  <a:cubicBezTo>
                    <a:pt x="20" y="0"/>
                    <a:pt x="22" y="0"/>
                    <a:pt x="23" y="1"/>
                  </a:cubicBezTo>
                  <a:cubicBezTo>
                    <a:pt x="29" y="7"/>
                    <a:pt x="29" y="7"/>
                    <a:pt x="29" y="7"/>
                  </a:cubicBezTo>
                  <a:cubicBezTo>
                    <a:pt x="35" y="1"/>
                    <a:pt x="35" y="1"/>
                    <a:pt x="35" y="1"/>
                  </a:cubicBezTo>
                  <a:cubicBezTo>
                    <a:pt x="37" y="0"/>
                    <a:pt x="39" y="0"/>
                    <a:pt x="40" y="1"/>
                  </a:cubicBezTo>
                  <a:cubicBezTo>
                    <a:pt x="46" y="7"/>
                    <a:pt x="46" y="7"/>
                    <a:pt x="46" y="7"/>
                  </a:cubicBezTo>
                  <a:cubicBezTo>
                    <a:pt x="52" y="1"/>
                    <a:pt x="52" y="1"/>
                    <a:pt x="52" y="1"/>
                  </a:cubicBezTo>
                  <a:cubicBezTo>
                    <a:pt x="54" y="0"/>
                    <a:pt x="56" y="0"/>
                    <a:pt x="57" y="1"/>
                  </a:cubicBezTo>
                  <a:cubicBezTo>
                    <a:pt x="63" y="7"/>
                    <a:pt x="63" y="7"/>
                    <a:pt x="63" y="7"/>
                  </a:cubicBezTo>
                  <a:cubicBezTo>
                    <a:pt x="69" y="1"/>
                    <a:pt x="69" y="1"/>
                    <a:pt x="69" y="1"/>
                  </a:cubicBezTo>
                  <a:cubicBezTo>
                    <a:pt x="71" y="0"/>
                    <a:pt x="73" y="0"/>
                    <a:pt x="74" y="1"/>
                  </a:cubicBezTo>
                  <a:cubicBezTo>
                    <a:pt x="76" y="2"/>
                    <a:pt x="76" y="5"/>
                    <a:pt x="74" y="6"/>
                  </a:cubicBezTo>
                  <a:cubicBezTo>
                    <a:pt x="66" y="14"/>
                    <a:pt x="66" y="14"/>
                    <a:pt x="66" y="14"/>
                  </a:cubicBezTo>
                  <a:cubicBezTo>
                    <a:pt x="64" y="16"/>
                    <a:pt x="62" y="16"/>
                    <a:pt x="61" y="14"/>
                  </a:cubicBezTo>
                  <a:cubicBezTo>
                    <a:pt x="55" y="8"/>
                    <a:pt x="55" y="8"/>
                    <a:pt x="55" y="8"/>
                  </a:cubicBezTo>
                  <a:cubicBezTo>
                    <a:pt x="49" y="14"/>
                    <a:pt x="49" y="14"/>
                    <a:pt x="49" y="14"/>
                  </a:cubicBezTo>
                  <a:cubicBezTo>
                    <a:pt x="47" y="16"/>
                    <a:pt x="45" y="16"/>
                    <a:pt x="44" y="14"/>
                  </a:cubicBezTo>
                  <a:cubicBezTo>
                    <a:pt x="38" y="8"/>
                    <a:pt x="38" y="8"/>
                    <a:pt x="38" y="8"/>
                  </a:cubicBezTo>
                  <a:cubicBezTo>
                    <a:pt x="32" y="14"/>
                    <a:pt x="32" y="14"/>
                    <a:pt x="32" y="14"/>
                  </a:cubicBezTo>
                  <a:cubicBezTo>
                    <a:pt x="30" y="16"/>
                    <a:pt x="28" y="16"/>
                    <a:pt x="27" y="14"/>
                  </a:cubicBezTo>
                  <a:cubicBezTo>
                    <a:pt x="21" y="8"/>
                    <a:pt x="21" y="8"/>
                    <a:pt x="21" y="8"/>
                  </a:cubicBezTo>
                  <a:cubicBezTo>
                    <a:pt x="15" y="14"/>
                    <a:pt x="15" y="14"/>
                    <a:pt x="15" y="14"/>
                  </a:cubicBezTo>
                  <a:cubicBezTo>
                    <a:pt x="14" y="15"/>
                    <a:pt x="13" y="15"/>
                    <a:pt x="12" y="15"/>
                  </a:cubicBez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1" name="Line 60">
              <a:extLst>
                <a:ext uri="{FF2B5EF4-FFF2-40B4-BE49-F238E27FC236}">
                  <a16:creationId xmlns:a16="http://schemas.microsoft.com/office/drawing/2014/main" id="{F6B5410A-B24C-3046-F4BA-0289FBA5F9F1}"/>
                </a:ext>
              </a:extLst>
            </p:cNvPr>
            <p:cNvSpPr>
              <a:spLocks noChangeShapeType="1"/>
            </p:cNvSpPr>
            <p:nvPr/>
          </p:nvSpPr>
          <p:spPr bwMode="auto">
            <a:xfrm>
              <a:off x="6108701" y="3473450"/>
              <a:ext cx="0" cy="3384550"/>
            </a:xfrm>
            <a:prstGeom prst="line">
              <a:avLst/>
            </a:prstGeom>
            <a:noFill/>
            <a:ln w="106363"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2" name="Freeform 61">
              <a:extLst>
                <a:ext uri="{FF2B5EF4-FFF2-40B4-BE49-F238E27FC236}">
                  <a16:creationId xmlns:a16="http://schemas.microsoft.com/office/drawing/2014/main" id="{E8556081-7975-B8BD-C870-264836F5C9E9}"/>
                </a:ext>
              </a:extLst>
            </p:cNvPr>
            <p:cNvSpPr>
              <a:spLocks/>
            </p:cNvSpPr>
            <p:nvPr/>
          </p:nvSpPr>
          <p:spPr bwMode="auto">
            <a:xfrm>
              <a:off x="5851526" y="3351213"/>
              <a:ext cx="511175" cy="68263"/>
            </a:xfrm>
            <a:custGeom>
              <a:avLst/>
              <a:gdLst>
                <a:gd name="T0" fmla="*/ 216 w 231"/>
                <a:gd name="T1" fmla="*/ 31 h 31"/>
                <a:gd name="T2" fmla="*/ 15 w 231"/>
                <a:gd name="T3" fmla="*/ 31 h 31"/>
                <a:gd name="T4" fmla="*/ 0 w 231"/>
                <a:gd name="T5" fmla="*/ 16 h 31"/>
                <a:gd name="T6" fmla="*/ 0 w 231"/>
                <a:gd name="T7" fmla="*/ 16 h 31"/>
                <a:gd name="T8" fmla="*/ 15 w 231"/>
                <a:gd name="T9" fmla="*/ 0 h 31"/>
                <a:gd name="T10" fmla="*/ 216 w 231"/>
                <a:gd name="T11" fmla="*/ 0 h 31"/>
                <a:gd name="T12" fmla="*/ 231 w 231"/>
                <a:gd name="T13" fmla="*/ 16 h 31"/>
                <a:gd name="T14" fmla="*/ 231 w 231"/>
                <a:gd name="T15" fmla="*/ 16 h 31"/>
                <a:gd name="T16" fmla="*/ 216 w 231"/>
                <a:gd name="T17" fmla="*/ 31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1" h="31">
                  <a:moveTo>
                    <a:pt x="216" y="31"/>
                  </a:moveTo>
                  <a:cubicBezTo>
                    <a:pt x="15" y="31"/>
                    <a:pt x="15" y="31"/>
                    <a:pt x="15" y="31"/>
                  </a:cubicBezTo>
                  <a:cubicBezTo>
                    <a:pt x="7" y="31"/>
                    <a:pt x="0" y="24"/>
                    <a:pt x="0" y="16"/>
                  </a:cubicBezTo>
                  <a:cubicBezTo>
                    <a:pt x="0" y="16"/>
                    <a:pt x="0" y="16"/>
                    <a:pt x="0" y="16"/>
                  </a:cubicBezTo>
                  <a:cubicBezTo>
                    <a:pt x="0" y="7"/>
                    <a:pt x="7" y="0"/>
                    <a:pt x="15" y="0"/>
                  </a:cubicBezTo>
                  <a:cubicBezTo>
                    <a:pt x="216" y="0"/>
                    <a:pt x="216" y="0"/>
                    <a:pt x="216" y="0"/>
                  </a:cubicBezTo>
                  <a:cubicBezTo>
                    <a:pt x="224" y="0"/>
                    <a:pt x="231" y="7"/>
                    <a:pt x="231" y="16"/>
                  </a:cubicBezTo>
                  <a:cubicBezTo>
                    <a:pt x="231" y="16"/>
                    <a:pt x="231" y="16"/>
                    <a:pt x="231" y="16"/>
                  </a:cubicBezTo>
                  <a:cubicBezTo>
                    <a:pt x="231" y="24"/>
                    <a:pt x="224" y="31"/>
                    <a:pt x="216" y="3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3" name="Freeform 62">
              <a:extLst>
                <a:ext uri="{FF2B5EF4-FFF2-40B4-BE49-F238E27FC236}">
                  <a16:creationId xmlns:a16="http://schemas.microsoft.com/office/drawing/2014/main" id="{EB1857B5-F222-7CDE-5C2F-CD600D39D606}"/>
                </a:ext>
              </a:extLst>
            </p:cNvPr>
            <p:cNvSpPr>
              <a:spLocks/>
            </p:cNvSpPr>
            <p:nvPr/>
          </p:nvSpPr>
          <p:spPr bwMode="auto">
            <a:xfrm>
              <a:off x="5937251" y="3446463"/>
              <a:ext cx="339725" cy="68263"/>
            </a:xfrm>
            <a:custGeom>
              <a:avLst/>
              <a:gdLst>
                <a:gd name="T0" fmla="*/ 141 w 153"/>
                <a:gd name="T1" fmla="*/ 31 h 31"/>
                <a:gd name="T2" fmla="*/ 12 w 153"/>
                <a:gd name="T3" fmla="*/ 31 h 31"/>
                <a:gd name="T4" fmla="*/ 0 w 153"/>
                <a:gd name="T5" fmla="*/ 18 h 31"/>
                <a:gd name="T6" fmla="*/ 0 w 153"/>
                <a:gd name="T7" fmla="*/ 13 h 31"/>
                <a:gd name="T8" fmla="*/ 12 w 153"/>
                <a:gd name="T9" fmla="*/ 0 h 31"/>
                <a:gd name="T10" fmla="*/ 141 w 153"/>
                <a:gd name="T11" fmla="*/ 0 h 31"/>
                <a:gd name="T12" fmla="*/ 153 w 153"/>
                <a:gd name="T13" fmla="*/ 13 h 31"/>
                <a:gd name="T14" fmla="*/ 153 w 153"/>
                <a:gd name="T15" fmla="*/ 18 h 31"/>
                <a:gd name="T16" fmla="*/ 141 w 153"/>
                <a:gd name="T17" fmla="*/ 31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3" h="31">
                  <a:moveTo>
                    <a:pt x="141" y="31"/>
                  </a:moveTo>
                  <a:cubicBezTo>
                    <a:pt x="12" y="31"/>
                    <a:pt x="12" y="31"/>
                    <a:pt x="12" y="31"/>
                  </a:cubicBezTo>
                  <a:cubicBezTo>
                    <a:pt x="5" y="31"/>
                    <a:pt x="0" y="25"/>
                    <a:pt x="0" y="18"/>
                  </a:cubicBezTo>
                  <a:cubicBezTo>
                    <a:pt x="0" y="13"/>
                    <a:pt x="0" y="13"/>
                    <a:pt x="0" y="13"/>
                  </a:cubicBezTo>
                  <a:cubicBezTo>
                    <a:pt x="0" y="6"/>
                    <a:pt x="5" y="0"/>
                    <a:pt x="12" y="0"/>
                  </a:cubicBezTo>
                  <a:cubicBezTo>
                    <a:pt x="141" y="0"/>
                    <a:pt x="141" y="0"/>
                    <a:pt x="141" y="0"/>
                  </a:cubicBezTo>
                  <a:cubicBezTo>
                    <a:pt x="148" y="0"/>
                    <a:pt x="153" y="6"/>
                    <a:pt x="153" y="13"/>
                  </a:cubicBezTo>
                  <a:cubicBezTo>
                    <a:pt x="153" y="18"/>
                    <a:pt x="153" y="18"/>
                    <a:pt x="153" y="18"/>
                  </a:cubicBezTo>
                  <a:cubicBezTo>
                    <a:pt x="153" y="25"/>
                    <a:pt x="148" y="31"/>
                    <a:pt x="141" y="3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4" name="Freeform 63">
              <a:extLst>
                <a:ext uri="{FF2B5EF4-FFF2-40B4-BE49-F238E27FC236}">
                  <a16:creationId xmlns:a16="http://schemas.microsoft.com/office/drawing/2014/main" id="{AAA3BF37-50D1-F968-030F-5976A3253471}"/>
                </a:ext>
              </a:extLst>
            </p:cNvPr>
            <p:cNvSpPr>
              <a:spLocks/>
            </p:cNvSpPr>
            <p:nvPr/>
          </p:nvSpPr>
          <p:spPr bwMode="auto">
            <a:xfrm>
              <a:off x="5851526" y="3259138"/>
              <a:ext cx="511175" cy="66675"/>
            </a:xfrm>
            <a:custGeom>
              <a:avLst/>
              <a:gdLst>
                <a:gd name="T0" fmla="*/ 216 w 231"/>
                <a:gd name="T1" fmla="*/ 30 h 30"/>
                <a:gd name="T2" fmla="*/ 15 w 231"/>
                <a:gd name="T3" fmla="*/ 30 h 30"/>
                <a:gd name="T4" fmla="*/ 0 w 231"/>
                <a:gd name="T5" fmla="*/ 15 h 30"/>
                <a:gd name="T6" fmla="*/ 0 w 231"/>
                <a:gd name="T7" fmla="*/ 15 h 30"/>
                <a:gd name="T8" fmla="*/ 15 w 231"/>
                <a:gd name="T9" fmla="*/ 0 h 30"/>
                <a:gd name="T10" fmla="*/ 216 w 231"/>
                <a:gd name="T11" fmla="*/ 0 h 30"/>
                <a:gd name="T12" fmla="*/ 231 w 231"/>
                <a:gd name="T13" fmla="*/ 15 h 30"/>
                <a:gd name="T14" fmla="*/ 231 w 231"/>
                <a:gd name="T15" fmla="*/ 15 h 30"/>
                <a:gd name="T16" fmla="*/ 216 w 231"/>
                <a:gd name="T17" fmla="*/ 3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1" h="30">
                  <a:moveTo>
                    <a:pt x="216" y="30"/>
                  </a:moveTo>
                  <a:cubicBezTo>
                    <a:pt x="15" y="30"/>
                    <a:pt x="15" y="30"/>
                    <a:pt x="15" y="30"/>
                  </a:cubicBezTo>
                  <a:cubicBezTo>
                    <a:pt x="7" y="30"/>
                    <a:pt x="0" y="23"/>
                    <a:pt x="0" y="15"/>
                  </a:cubicBezTo>
                  <a:cubicBezTo>
                    <a:pt x="0" y="15"/>
                    <a:pt x="0" y="15"/>
                    <a:pt x="0" y="15"/>
                  </a:cubicBezTo>
                  <a:cubicBezTo>
                    <a:pt x="0" y="7"/>
                    <a:pt x="7" y="0"/>
                    <a:pt x="15" y="0"/>
                  </a:cubicBezTo>
                  <a:cubicBezTo>
                    <a:pt x="216" y="0"/>
                    <a:pt x="216" y="0"/>
                    <a:pt x="216" y="0"/>
                  </a:cubicBezTo>
                  <a:cubicBezTo>
                    <a:pt x="224" y="0"/>
                    <a:pt x="231" y="7"/>
                    <a:pt x="231" y="15"/>
                  </a:cubicBezTo>
                  <a:cubicBezTo>
                    <a:pt x="231" y="15"/>
                    <a:pt x="231" y="15"/>
                    <a:pt x="231" y="15"/>
                  </a:cubicBezTo>
                  <a:cubicBezTo>
                    <a:pt x="231" y="23"/>
                    <a:pt x="224" y="30"/>
                    <a:pt x="216" y="30"/>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5" name="Freeform 64">
              <a:extLst>
                <a:ext uri="{FF2B5EF4-FFF2-40B4-BE49-F238E27FC236}">
                  <a16:creationId xmlns:a16="http://schemas.microsoft.com/office/drawing/2014/main" id="{9A46B251-E357-7CD6-3E8F-E50FC0A3D941}"/>
                </a:ext>
              </a:extLst>
            </p:cNvPr>
            <p:cNvSpPr>
              <a:spLocks noEditPoints="1"/>
            </p:cNvSpPr>
            <p:nvPr/>
          </p:nvSpPr>
          <p:spPr bwMode="auto">
            <a:xfrm>
              <a:off x="5514976" y="1682750"/>
              <a:ext cx="1184275" cy="1549400"/>
            </a:xfrm>
            <a:custGeom>
              <a:avLst/>
              <a:gdLst>
                <a:gd name="T0" fmla="*/ 382 w 535"/>
                <a:gd name="T1" fmla="*/ 669 h 700"/>
                <a:gd name="T2" fmla="*/ 379 w 535"/>
                <a:gd name="T3" fmla="*/ 669 h 700"/>
                <a:gd name="T4" fmla="*/ 535 w 535"/>
                <a:gd name="T5" fmla="*/ 248 h 700"/>
                <a:gd name="T6" fmla="*/ 268 w 535"/>
                <a:gd name="T7" fmla="*/ 0 h 700"/>
                <a:gd name="T8" fmla="*/ 0 w 535"/>
                <a:gd name="T9" fmla="*/ 248 h 700"/>
                <a:gd name="T10" fmla="*/ 156 w 535"/>
                <a:gd name="T11" fmla="*/ 669 h 700"/>
                <a:gd name="T12" fmla="*/ 154 w 535"/>
                <a:gd name="T13" fmla="*/ 669 h 700"/>
                <a:gd name="T14" fmla="*/ 136 w 535"/>
                <a:gd name="T15" fmla="*/ 684 h 700"/>
                <a:gd name="T16" fmla="*/ 154 w 535"/>
                <a:gd name="T17" fmla="*/ 700 h 700"/>
                <a:gd name="T18" fmla="*/ 382 w 535"/>
                <a:gd name="T19" fmla="*/ 700 h 700"/>
                <a:gd name="T20" fmla="*/ 399 w 535"/>
                <a:gd name="T21" fmla="*/ 684 h 700"/>
                <a:gd name="T22" fmla="*/ 382 w 535"/>
                <a:gd name="T23" fmla="*/ 669 h 700"/>
                <a:gd name="T24" fmla="*/ 254 w 535"/>
                <a:gd name="T25" fmla="*/ 656 h 700"/>
                <a:gd name="T26" fmla="*/ 245 w 535"/>
                <a:gd name="T27" fmla="*/ 665 h 700"/>
                <a:gd name="T28" fmla="*/ 235 w 535"/>
                <a:gd name="T29" fmla="*/ 656 h 700"/>
                <a:gd name="T30" fmla="*/ 235 w 535"/>
                <a:gd name="T31" fmla="*/ 556 h 700"/>
                <a:gd name="T32" fmla="*/ 180 w 535"/>
                <a:gd name="T33" fmla="*/ 467 h 700"/>
                <a:gd name="T34" fmla="*/ 183 w 535"/>
                <a:gd name="T35" fmla="*/ 454 h 700"/>
                <a:gd name="T36" fmla="*/ 196 w 535"/>
                <a:gd name="T37" fmla="*/ 457 h 700"/>
                <a:gd name="T38" fmla="*/ 252 w 535"/>
                <a:gd name="T39" fmla="*/ 548 h 700"/>
                <a:gd name="T40" fmla="*/ 254 w 535"/>
                <a:gd name="T41" fmla="*/ 553 h 700"/>
                <a:gd name="T42" fmla="*/ 254 w 535"/>
                <a:gd name="T43" fmla="*/ 656 h 700"/>
                <a:gd name="T44" fmla="*/ 355 w 535"/>
                <a:gd name="T45" fmla="*/ 467 h 700"/>
                <a:gd name="T46" fmla="*/ 300 w 535"/>
                <a:gd name="T47" fmla="*/ 556 h 700"/>
                <a:gd name="T48" fmla="*/ 300 w 535"/>
                <a:gd name="T49" fmla="*/ 656 h 700"/>
                <a:gd name="T50" fmla="*/ 291 w 535"/>
                <a:gd name="T51" fmla="*/ 665 h 700"/>
                <a:gd name="T52" fmla="*/ 281 w 535"/>
                <a:gd name="T53" fmla="*/ 656 h 700"/>
                <a:gd name="T54" fmla="*/ 281 w 535"/>
                <a:gd name="T55" fmla="*/ 553 h 700"/>
                <a:gd name="T56" fmla="*/ 283 w 535"/>
                <a:gd name="T57" fmla="*/ 548 h 700"/>
                <a:gd name="T58" fmla="*/ 340 w 535"/>
                <a:gd name="T59" fmla="*/ 457 h 700"/>
                <a:gd name="T60" fmla="*/ 353 w 535"/>
                <a:gd name="T61" fmla="*/ 454 h 700"/>
                <a:gd name="T62" fmla="*/ 355 w 535"/>
                <a:gd name="T63" fmla="*/ 467 h 700"/>
                <a:gd name="T64" fmla="*/ 348 w 535"/>
                <a:gd name="T65" fmla="*/ 426 h 700"/>
                <a:gd name="T66" fmla="*/ 188 w 535"/>
                <a:gd name="T67" fmla="*/ 426 h 700"/>
                <a:gd name="T68" fmla="*/ 178 w 535"/>
                <a:gd name="T69" fmla="*/ 417 h 700"/>
                <a:gd name="T70" fmla="*/ 188 w 535"/>
                <a:gd name="T71" fmla="*/ 407 h 700"/>
                <a:gd name="T72" fmla="*/ 348 w 535"/>
                <a:gd name="T73" fmla="*/ 407 h 700"/>
                <a:gd name="T74" fmla="*/ 357 w 535"/>
                <a:gd name="T75" fmla="*/ 417 h 700"/>
                <a:gd name="T76" fmla="*/ 348 w 535"/>
                <a:gd name="T77" fmla="*/ 426 h 700"/>
                <a:gd name="T78" fmla="*/ 348 w 535"/>
                <a:gd name="T79" fmla="*/ 385 h 700"/>
                <a:gd name="T80" fmla="*/ 188 w 535"/>
                <a:gd name="T81" fmla="*/ 385 h 700"/>
                <a:gd name="T82" fmla="*/ 178 w 535"/>
                <a:gd name="T83" fmla="*/ 375 h 700"/>
                <a:gd name="T84" fmla="*/ 188 w 535"/>
                <a:gd name="T85" fmla="*/ 366 h 700"/>
                <a:gd name="T86" fmla="*/ 348 w 535"/>
                <a:gd name="T87" fmla="*/ 366 h 700"/>
                <a:gd name="T88" fmla="*/ 357 w 535"/>
                <a:gd name="T89" fmla="*/ 375 h 700"/>
                <a:gd name="T90" fmla="*/ 348 w 535"/>
                <a:gd name="T91" fmla="*/ 385 h 700"/>
                <a:gd name="T92" fmla="*/ 348 w 535"/>
                <a:gd name="T93" fmla="*/ 344 h 700"/>
                <a:gd name="T94" fmla="*/ 188 w 535"/>
                <a:gd name="T95" fmla="*/ 344 h 700"/>
                <a:gd name="T96" fmla="*/ 178 w 535"/>
                <a:gd name="T97" fmla="*/ 334 h 700"/>
                <a:gd name="T98" fmla="*/ 188 w 535"/>
                <a:gd name="T99" fmla="*/ 325 h 700"/>
                <a:gd name="T100" fmla="*/ 348 w 535"/>
                <a:gd name="T101" fmla="*/ 325 h 700"/>
                <a:gd name="T102" fmla="*/ 357 w 535"/>
                <a:gd name="T103" fmla="*/ 334 h 700"/>
                <a:gd name="T104" fmla="*/ 348 w 535"/>
                <a:gd name="T105" fmla="*/ 344 h 7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535" h="700">
                  <a:moveTo>
                    <a:pt x="382" y="669"/>
                  </a:moveTo>
                  <a:cubicBezTo>
                    <a:pt x="379" y="669"/>
                    <a:pt x="379" y="669"/>
                    <a:pt x="379" y="669"/>
                  </a:cubicBezTo>
                  <a:cubicBezTo>
                    <a:pt x="379" y="506"/>
                    <a:pt x="535" y="405"/>
                    <a:pt x="535" y="248"/>
                  </a:cubicBezTo>
                  <a:cubicBezTo>
                    <a:pt x="535" y="137"/>
                    <a:pt x="426" y="0"/>
                    <a:pt x="268" y="0"/>
                  </a:cubicBezTo>
                  <a:cubicBezTo>
                    <a:pt x="88" y="0"/>
                    <a:pt x="0" y="137"/>
                    <a:pt x="0" y="248"/>
                  </a:cubicBezTo>
                  <a:cubicBezTo>
                    <a:pt x="0" y="405"/>
                    <a:pt x="156" y="506"/>
                    <a:pt x="156" y="669"/>
                  </a:cubicBezTo>
                  <a:cubicBezTo>
                    <a:pt x="154" y="669"/>
                    <a:pt x="154" y="669"/>
                    <a:pt x="154" y="669"/>
                  </a:cubicBezTo>
                  <a:cubicBezTo>
                    <a:pt x="144" y="669"/>
                    <a:pt x="136" y="676"/>
                    <a:pt x="136" y="684"/>
                  </a:cubicBezTo>
                  <a:cubicBezTo>
                    <a:pt x="136" y="693"/>
                    <a:pt x="144" y="700"/>
                    <a:pt x="154" y="700"/>
                  </a:cubicBezTo>
                  <a:cubicBezTo>
                    <a:pt x="382" y="700"/>
                    <a:pt x="382" y="700"/>
                    <a:pt x="382" y="700"/>
                  </a:cubicBezTo>
                  <a:cubicBezTo>
                    <a:pt x="391" y="700"/>
                    <a:pt x="399" y="693"/>
                    <a:pt x="399" y="684"/>
                  </a:cubicBezTo>
                  <a:cubicBezTo>
                    <a:pt x="399" y="676"/>
                    <a:pt x="391" y="669"/>
                    <a:pt x="382" y="669"/>
                  </a:cubicBezTo>
                  <a:close/>
                  <a:moveTo>
                    <a:pt x="254" y="656"/>
                  </a:moveTo>
                  <a:cubicBezTo>
                    <a:pt x="254" y="661"/>
                    <a:pt x="250" y="665"/>
                    <a:pt x="245" y="665"/>
                  </a:cubicBezTo>
                  <a:cubicBezTo>
                    <a:pt x="239" y="665"/>
                    <a:pt x="235" y="661"/>
                    <a:pt x="235" y="656"/>
                  </a:cubicBezTo>
                  <a:cubicBezTo>
                    <a:pt x="235" y="556"/>
                    <a:pt x="235" y="556"/>
                    <a:pt x="235" y="556"/>
                  </a:cubicBezTo>
                  <a:cubicBezTo>
                    <a:pt x="180" y="467"/>
                    <a:pt x="180" y="467"/>
                    <a:pt x="180" y="467"/>
                  </a:cubicBezTo>
                  <a:cubicBezTo>
                    <a:pt x="177" y="463"/>
                    <a:pt x="178" y="457"/>
                    <a:pt x="183" y="454"/>
                  </a:cubicBezTo>
                  <a:cubicBezTo>
                    <a:pt x="187" y="452"/>
                    <a:pt x="193" y="453"/>
                    <a:pt x="196" y="457"/>
                  </a:cubicBezTo>
                  <a:cubicBezTo>
                    <a:pt x="252" y="548"/>
                    <a:pt x="252" y="548"/>
                    <a:pt x="252" y="548"/>
                  </a:cubicBezTo>
                  <a:cubicBezTo>
                    <a:pt x="253" y="549"/>
                    <a:pt x="254" y="551"/>
                    <a:pt x="254" y="553"/>
                  </a:cubicBezTo>
                  <a:lnTo>
                    <a:pt x="254" y="656"/>
                  </a:lnTo>
                  <a:close/>
                  <a:moveTo>
                    <a:pt x="355" y="467"/>
                  </a:moveTo>
                  <a:cubicBezTo>
                    <a:pt x="300" y="556"/>
                    <a:pt x="300" y="556"/>
                    <a:pt x="300" y="556"/>
                  </a:cubicBezTo>
                  <a:cubicBezTo>
                    <a:pt x="300" y="656"/>
                    <a:pt x="300" y="656"/>
                    <a:pt x="300" y="656"/>
                  </a:cubicBezTo>
                  <a:cubicBezTo>
                    <a:pt x="300" y="661"/>
                    <a:pt x="296" y="665"/>
                    <a:pt x="291" y="665"/>
                  </a:cubicBezTo>
                  <a:cubicBezTo>
                    <a:pt x="286" y="665"/>
                    <a:pt x="281" y="661"/>
                    <a:pt x="281" y="656"/>
                  </a:cubicBezTo>
                  <a:cubicBezTo>
                    <a:pt x="281" y="553"/>
                    <a:pt x="281" y="553"/>
                    <a:pt x="281" y="553"/>
                  </a:cubicBezTo>
                  <a:cubicBezTo>
                    <a:pt x="281" y="551"/>
                    <a:pt x="282" y="549"/>
                    <a:pt x="283" y="548"/>
                  </a:cubicBezTo>
                  <a:cubicBezTo>
                    <a:pt x="340" y="457"/>
                    <a:pt x="340" y="457"/>
                    <a:pt x="340" y="457"/>
                  </a:cubicBezTo>
                  <a:cubicBezTo>
                    <a:pt x="342" y="453"/>
                    <a:pt x="348" y="452"/>
                    <a:pt x="353" y="454"/>
                  </a:cubicBezTo>
                  <a:cubicBezTo>
                    <a:pt x="357" y="457"/>
                    <a:pt x="358" y="463"/>
                    <a:pt x="355" y="467"/>
                  </a:cubicBezTo>
                  <a:close/>
                  <a:moveTo>
                    <a:pt x="348" y="426"/>
                  </a:moveTo>
                  <a:cubicBezTo>
                    <a:pt x="188" y="426"/>
                    <a:pt x="188" y="426"/>
                    <a:pt x="188" y="426"/>
                  </a:cubicBezTo>
                  <a:cubicBezTo>
                    <a:pt x="183" y="426"/>
                    <a:pt x="178" y="422"/>
                    <a:pt x="178" y="417"/>
                  </a:cubicBezTo>
                  <a:cubicBezTo>
                    <a:pt x="178" y="411"/>
                    <a:pt x="183" y="407"/>
                    <a:pt x="188" y="407"/>
                  </a:cubicBezTo>
                  <a:cubicBezTo>
                    <a:pt x="348" y="407"/>
                    <a:pt x="348" y="407"/>
                    <a:pt x="348" y="407"/>
                  </a:cubicBezTo>
                  <a:cubicBezTo>
                    <a:pt x="353" y="407"/>
                    <a:pt x="357" y="411"/>
                    <a:pt x="357" y="417"/>
                  </a:cubicBezTo>
                  <a:cubicBezTo>
                    <a:pt x="357" y="422"/>
                    <a:pt x="353" y="426"/>
                    <a:pt x="348" y="426"/>
                  </a:cubicBezTo>
                  <a:close/>
                  <a:moveTo>
                    <a:pt x="348" y="385"/>
                  </a:moveTo>
                  <a:cubicBezTo>
                    <a:pt x="188" y="385"/>
                    <a:pt x="188" y="385"/>
                    <a:pt x="188" y="385"/>
                  </a:cubicBezTo>
                  <a:cubicBezTo>
                    <a:pt x="183" y="385"/>
                    <a:pt x="178" y="381"/>
                    <a:pt x="178" y="375"/>
                  </a:cubicBezTo>
                  <a:cubicBezTo>
                    <a:pt x="178" y="370"/>
                    <a:pt x="183" y="366"/>
                    <a:pt x="188" y="366"/>
                  </a:cubicBezTo>
                  <a:cubicBezTo>
                    <a:pt x="348" y="366"/>
                    <a:pt x="348" y="366"/>
                    <a:pt x="348" y="366"/>
                  </a:cubicBezTo>
                  <a:cubicBezTo>
                    <a:pt x="353" y="366"/>
                    <a:pt x="357" y="370"/>
                    <a:pt x="357" y="375"/>
                  </a:cubicBezTo>
                  <a:cubicBezTo>
                    <a:pt x="357" y="381"/>
                    <a:pt x="353" y="385"/>
                    <a:pt x="348" y="385"/>
                  </a:cubicBezTo>
                  <a:close/>
                  <a:moveTo>
                    <a:pt x="348" y="344"/>
                  </a:moveTo>
                  <a:cubicBezTo>
                    <a:pt x="188" y="344"/>
                    <a:pt x="188" y="344"/>
                    <a:pt x="188" y="344"/>
                  </a:cubicBezTo>
                  <a:cubicBezTo>
                    <a:pt x="183" y="344"/>
                    <a:pt x="178" y="339"/>
                    <a:pt x="178" y="334"/>
                  </a:cubicBezTo>
                  <a:cubicBezTo>
                    <a:pt x="178" y="329"/>
                    <a:pt x="183" y="325"/>
                    <a:pt x="188" y="325"/>
                  </a:cubicBezTo>
                  <a:cubicBezTo>
                    <a:pt x="348" y="325"/>
                    <a:pt x="348" y="325"/>
                    <a:pt x="348" y="325"/>
                  </a:cubicBezTo>
                  <a:cubicBezTo>
                    <a:pt x="353" y="325"/>
                    <a:pt x="357" y="329"/>
                    <a:pt x="357" y="334"/>
                  </a:cubicBezTo>
                  <a:cubicBezTo>
                    <a:pt x="357" y="339"/>
                    <a:pt x="353" y="344"/>
                    <a:pt x="348" y="34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6" name="Freeform 65">
              <a:extLst>
                <a:ext uri="{FF2B5EF4-FFF2-40B4-BE49-F238E27FC236}">
                  <a16:creationId xmlns:a16="http://schemas.microsoft.com/office/drawing/2014/main" id="{2833FC9A-7B98-121D-EFD2-17E920BDC1DB}"/>
                </a:ext>
              </a:extLst>
            </p:cNvPr>
            <p:cNvSpPr>
              <a:spLocks/>
            </p:cNvSpPr>
            <p:nvPr/>
          </p:nvSpPr>
          <p:spPr bwMode="auto">
            <a:xfrm>
              <a:off x="6061076" y="1241425"/>
              <a:ext cx="69850" cy="1023938"/>
            </a:xfrm>
            <a:custGeom>
              <a:avLst/>
              <a:gdLst>
                <a:gd name="T0" fmla="*/ 31 w 31"/>
                <a:gd name="T1" fmla="*/ 17 h 462"/>
                <a:gd name="T2" fmla="*/ 21 w 31"/>
                <a:gd name="T3" fmla="*/ 462 h 462"/>
                <a:gd name="T4" fmla="*/ 0 w 31"/>
                <a:gd name="T5" fmla="*/ 17 h 462"/>
                <a:gd name="T6" fmla="*/ 15 w 31"/>
                <a:gd name="T7" fmla="*/ 1 h 462"/>
                <a:gd name="T8" fmla="*/ 31 w 31"/>
                <a:gd name="T9" fmla="*/ 16 h 462"/>
                <a:gd name="T10" fmla="*/ 31 w 31"/>
                <a:gd name="T11" fmla="*/ 17 h 462"/>
              </a:gdLst>
              <a:ahLst/>
              <a:cxnLst>
                <a:cxn ang="0">
                  <a:pos x="T0" y="T1"/>
                </a:cxn>
                <a:cxn ang="0">
                  <a:pos x="T2" y="T3"/>
                </a:cxn>
                <a:cxn ang="0">
                  <a:pos x="T4" y="T5"/>
                </a:cxn>
                <a:cxn ang="0">
                  <a:pos x="T6" y="T7"/>
                </a:cxn>
                <a:cxn ang="0">
                  <a:pos x="T8" y="T9"/>
                </a:cxn>
                <a:cxn ang="0">
                  <a:pos x="T10" y="T11"/>
                </a:cxn>
              </a:cxnLst>
              <a:rect l="0" t="0" r="r" b="b"/>
              <a:pathLst>
                <a:path w="31" h="462">
                  <a:moveTo>
                    <a:pt x="31" y="17"/>
                  </a:moveTo>
                  <a:cubicBezTo>
                    <a:pt x="21" y="462"/>
                    <a:pt x="21" y="462"/>
                    <a:pt x="21" y="462"/>
                  </a:cubicBezTo>
                  <a:cubicBezTo>
                    <a:pt x="0" y="17"/>
                    <a:pt x="0" y="17"/>
                    <a:pt x="0" y="17"/>
                  </a:cubicBezTo>
                  <a:cubicBezTo>
                    <a:pt x="0" y="9"/>
                    <a:pt x="6" y="1"/>
                    <a:pt x="15" y="1"/>
                  </a:cubicBezTo>
                  <a:cubicBezTo>
                    <a:pt x="24" y="0"/>
                    <a:pt x="31" y="7"/>
                    <a:pt x="31" y="16"/>
                  </a:cubicBezTo>
                  <a:cubicBezTo>
                    <a:pt x="31" y="16"/>
                    <a:pt x="31" y="16"/>
                    <a:pt x="31" y="17"/>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7" name="Freeform 66">
              <a:extLst>
                <a:ext uri="{FF2B5EF4-FFF2-40B4-BE49-F238E27FC236}">
                  <a16:creationId xmlns:a16="http://schemas.microsoft.com/office/drawing/2014/main" id="{BA8E0E10-6ED2-DD3E-D4C8-2088A1BE7A25}"/>
                </a:ext>
              </a:extLst>
            </p:cNvPr>
            <p:cNvSpPr>
              <a:spLocks/>
            </p:cNvSpPr>
            <p:nvPr/>
          </p:nvSpPr>
          <p:spPr bwMode="auto">
            <a:xfrm>
              <a:off x="5719763" y="1301750"/>
              <a:ext cx="388938" cy="963613"/>
            </a:xfrm>
            <a:custGeom>
              <a:avLst/>
              <a:gdLst>
                <a:gd name="T0" fmla="*/ 32 w 175"/>
                <a:gd name="T1" fmla="*/ 13 h 435"/>
                <a:gd name="T2" fmla="*/ 175 w 175"/>
                <a:gd name="T3" fmla="*/ 435 h 435"/>
                <a:gd name="T4" fmla="*/ 3 w 175"/>
                <a:gd name="T5" fmla="*/ 24 h 435"/>
                <a:gd name="T6" fmla="*/ 11 w 175"/>
                <a:gd name="T7" fmla="*/ 4 h 435"/>
                <a:gd name="T8" fmla="*/ 32 w 175"/>
                <a:gd name="T9" fmla="*/ 12 h 435"/>
                <a:gd name="T10" fmla="*/ 32 w 175"/>
                <a:gd name="T11" fmla="*/ 13 h 435"/>
              </a:gdLst>
              <a:ahLst/>
              <a:cxnLst>
                <a:cxn ang="0">
                  <a:pos x="T0" y="T1"/>
                </a:cxn>
                <a:cxn ang="0">
                  <a:pos x="T2" y="T3"/>
                </a:cxn>
                <a:cxn ang="0">
                  <a:pos x="T4" y="T5"/>
                </a:cxn>
                <a:cxn ang="0">
                  <a:pos x="T6" y="T7"/>
                </a:cxn>
                <a:cxn ang="0">
                  <a:pos x="T8" y="T9"/>
                </a:cxn>
                <a:cxn ang="0">
                  <a:pos x="T10" y="T11"/>
                </a:cxn>
              </a:cxnLst>
              <a:rect l="0" t="0" r="r" b="b"/>
              <a:pathLst>
                <a:path w="175" h="435">
                  <a:moveTo>
                    <a:pt x="32" y="13"/>
                  </a:moveTo>
                  <a:cubicBezTo>
                    <a:pt x="175" y="435"/>
                    <a:pt x="175" y="435"/>
                    <a:pt x="175" y="435"/>
                  </a:cubicBezTo>
                  <a:cubicBezTo>
                    <a:pt x="3" y="24"/>
                    <a:pt x="3" y="24"/>
                    <a:pt x="3" y="24"/>
                  </a:cubicBezTo>
                  <a:cubicBezTo>
                    <a:pt x="0" y="16"/>
                    <a:pt x="3" y="7"/>
                    <a:pt x="11" y="4"/>
                  </a:cubicBezTo>
                  <a:cubicBezTo>
                    <a:pt x="19" y="0"/>
                    <a:pt x="29" y="4"/>
                    <a:pt x="32" y="12"/>
                  </a:cubicBezTo>
                  <a:cubicBezTo>
                    <a:pt x="32" y="12"/>
                    <a:pt x="32" y="13"/>
                    <a:pt x="32" y="13"/>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8" name="Freeform 67">
              <a:extLst>
                <a:ext uri="{FF2B5EF4-FFF2-40B4-BE49-F238E27FC236}">
                  <a16:creationId xmlns:a16="http://schemas.microsoft.com/office/drawing/2014/main" id="{376D2F12-0960-7AF1-31AD-383F0A933FA4}"/>
                </a:ext>
              </a:extLst>
            </p:cNvPr>
            <p:cNvSpPr>
              <a:spLocks/>
            </p:cNvSpPr>
            <p:nvPr/>
          </p:nvSpPr>
          <p:spPr bwMode="auto">
            <a:xfrm>
              <a:off x="5426076" y="1479550"/>
              <a:ext cx="682625" cy="785813"/>
            </a:xfrm>
            <a:custGeom>
              <a:avLst/>
              <a:gdLst>
                <a:gd name="T0" fmla="*/ 29 w 308"/>
                <a:gd name="T1" fmla="*/ 7 h 355"/>
                <a:gd name="T2" fmla="*/ 308 w 308"/>
                <a:gd name="T3" fmla="*/ 355 h 355"/>
                <a:gd name="T4" fmla="*/ 6 w 308"/>
                <a:gd name="T5" fmla="*/ 28 h 355"/>
                <a:gd name="T6" fmla="*/ 7 w 308"/>
                <a:gd name="T7" fmla="*/ 5 h 355"/>
                <a:gd name="T8" fmla="*/ 29 w 308"/>
                <a:gd name="T9" fmla="*/ 6 h 355"/>
                <a:gd name="T10" fmla="*/ 29 w 308"/>
                <a:gd name="T11" fmla="*/ 7 h 355"/>
              </a:gdLst>
              <a:ahLst/>
              <a:cxnLst>
                <a:cxn ang="0">
                  <a:pos x="T0" y="T1"/>
                </a:cxn>
                <a:cxn ang="0">
                  <a:pos x="T2" y="T3"/>
                </a:cxn>
                <a:cxn ang="0">
                  <a:pos x="T4" y="T5"/>
                </a:cxn>
                <a:cxn ang="0">
                  <a:pos x="T6" y="T7"/>
                </a:cxn>
                <a:cxn ang="0">
                  <a:pos x="T8" y="T9"/>
                </a:cxn>
                <a:cxn ang="0">
                  <a:pos x="T10" y="T11"/>
                </a:cxn>
              </a:cxnLst>
              <a:rect l="0" t="0" r="r" b="b"/>
              <a:pathLst>
                <a:path w="308" h="355">
                  <a:moveTo>
                    <a:pt x="29" y="7"/>
                  </a:moveTo>
                  <a:cubicBezTo>
                    <a:pt x="308" y="355"/>
                    <a:pt x="308" y="355"/>
                    <a:pt x="308" y="355"/>
                  </a:cubicBezTo>
                  <a:cubicBezTo>
                    <a:pt x="6" y="28"/>
                    <a:pt x="6" y="28"/>
                    <a:pt x="6" y="28"/>
                  </a:cubicBezTo>
                  <a:cubicBezTo>
                    <a:pt x="0" y="21"/>
                    <a:pt x="0" y="11"/>
                    <a:pt x="7" y="5"/>
                  </a:cubicBezTo>
                  <a:cubicBezTo>
                    <a:pt x="13" y="0"/>
                    <a:pt x="23" y="0"/>
                    <a:pt x="29" y="6"/>
                  </a:cubicBezTo>
                  <a:cubicBezTo>
                    <a:pt x="29" y="7"/>
                    <a:pt x="29" y="7"/>
                    <a:pt x="29" y="7"/>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9" name="Freeform 68">
              <a:extLst>
                <a:ext uri="{FF2B5EF4-FFF2-40B4-BE49-F238E27FC236}">
                  <a16:creationId xmlns:a16="http://schemas.microsoft.com/office/drawing/2014/main" id="{4FC87EFF-9BF4-462E-EE41-0AC63436B390}"/>
                </a:ext>
              </a:extLst>
            </p:cNvPr>
            <p:cNvSpPr>
              <a:spLocks/>
            </p:cNvSpPr>
            <p:nvPr/>
          </p:nvSpPr>
          <p:spPr bwMode="auto">
            <a:xfrm>
              <a:off x="5207001" y="1743075"/>
              <a:ext cx="901700" cy="522288"/>
            </a:xfrm>
            <a:custGeom>
              <a:avLst/>
              <a:gdLst>
                <a:gd name="T0" fmla="*/ 26 w 407"/>
                <a:gd name="T1" fmla="*/ 4 h 236"/>
                <a:gd name="T2" fmla="*/ 407 w 407"/>
                <a:gd name="T3" fmla="*/ 236 h 236"/>
                <a:gd name="T4" fmla="*/ 11 w 407"/>
                <a:gd name="T5" fmla="*/ 32 h 236"/>
                <a:gd name="T6" fmla="*/ 4 w 407"/>
                <a:gd name="T7" fmla="*/ 11 h 236"/>
                <a:gd name="T8" fmla="*/ 25 w 407"/>
                <a:gd name="T9" fmla="*/ 4 h 236"/>
                <a:gd name="T10" fmla="*/ 26 w 407"/>
                <a:gd name="T11" fmla="*/ 4 h 236"/>
              </a:gdLst>
              <a:ahLst/>
              <a:cxnLst>
                <a:cxn ang="0">
                  <a:pos x="T0" y="T1"/>
                </a:cxn>
                <a:cxn ang="0">
                  <a:pos x="T2" y="T3"/>
                </a:cxn>
                <a:cxn ang="0">
                  <a:pos x="T4" y="T5"/>
                </a:cxn>
                <a:cxn ang="0">
                  <a:pos x="T6" y="T7"/>
                </a:cxn>
                <a:cxn ang="0">
                  <a:pos x="T8" y="T9"/>
                </a:cxn>
                <a:cxn ang="0">
                  <a:pos x="T10" y="T11"/>
                </a:cxn>
              </a:cxnLst>
              <a:rect l="0" t="0" r="r" b="b"/>
              <a:pathLst>
                <a:path w="407" h="236">
                  <a:moveTo>
                    <a:pt x="26" y="4"/>
                  </a:moveTo>
                  <a:cubicBezTo>
                    <a:pt x="407" y="236"/>
                    <a:pt x="407" y="236"/>
                    <a:pt x="407" y="236"/>
                  </a:cubicBezTo>
                  <a:cubicBezTo>
                    <a:pt x="11" y="32"/>
                    <a:pt x="11" y="32"/>
                    <a:pt x="11" y="32"/>
                  </a:cubicBezTo>
                  <a:cubicBezTo>
                    <a:pt x="3" y="28"/>
                    <a:pt x="0" y="18"/>
                    <a:pt x="4" y="11"/>
                  </a:cubicBezTo>
                  <a:cubicBezTo>
                    <a:pt x="8" y="3"/>
                    <a:pt x="17" y="0"/>
                    <a:pt x="25" y="4"/>
                  </a:cubicBezTo>
                  <a:cubicBezTo>
                    <a:pt x="25" y="4"/>
                    <a:pt x="26" y="4"/>
                    <a:pt x="26" y="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0" name="Freeform 69">
              <a:extLst>
                <a:ext uri="{FF2B5EF4-FFF2-40B4-BE49-F238E27FC236}">
                  <a16:creationId xmlns:a16="http://schemas.microsoft.com/office/drawing/2014/main" id="{C6E92B02-5F6B-F4DF-252E-594E14E32620}"/>
                </a:ext>
              </a:extLst>
            </p:cNvPr>
            <p:cNvSpPr>
              <a:spLocks/>
            </p:cNvSpPr>
            <p:nvPr/>
          </p:nvSpPr>
          <p:spPr bwMode="auto">
            <a:xfrm>
              <a:off x="5095876" y="2066925"/>
              <a:ext cx="1012825" cy="198438"/>
            </a:xfrm>
            <a:custGeom>
              <a:avLst/>
              <a:gdLst>
                <a:gd name="T0" fmla="*/ 20 w 457"/>
                <a:gd name="T1" fmla="*/ 2 h 89"/>
                <a:gd name="T2" fmla="*/ 457 w 457"/>
                <a:gd name="T3" fmla="*/ 89 h 89"/>
                <a:gd name="T4" fmla="*/ 15 w 457"/>
                <a:gd name="T5" fmla="*/ 32 h 89"/>
                <a:gd name="T6" fmla="*/ 1 w 457"/>
                <a:gd name="T7" fmla="*/ 15 h 89"/>
                <a:gd name="T8" fmla="*/ 19 w 457"/>
                <a:gd name="T9" fmla="*/ 1 h 89"/>
                <a:gd name="T10" fmla="*/ 20 w 457"/>
                <a:gd name="T11" fmla="*/ 2 h 89"/>
              </a:gdLst>
              <a:ahLst/>
              <a:cxnLst>
                <a:cxn ang="0">
                  <a:pos x="T0" y="T1"/>
                </a:cxn>
                <a:cxn ang="0">
                  <a:pos x="T2" y="T3"/>
                </a:cxn>
                <a:cxn ang="0">
                  <a:pos x="T4" y="T5"/>
                </a:cxn>
                <a:cxn ang="0">
                  <a:pos x="T6" y="T7"/>
                </a:cxn>
                <a:cxn ang="0">
                  <a:pos x="T8" y="T9"/>
                </a:cxn>
                <a:cxn ang="0">
                  <a:pos x="T10" y="T11"/>
                </a:cxn>
              </a:cxnLst>
              <a:rect l="0" t="0" r="r" b="b"/>
              <a:pathLst>
                <a:path w="457" h="89">
                  <a:moveTo>
                    <a:pt x="20" y="2"/>
                  </a:moveTo>
                  <a:cubicBezTo>
                    <a:pt x="457" y="89"/>
                    <a:pt x="457" y="89"/>
                    <a:pt x="457" y="89"/>
                  </a:cubicBezTo>
                  <a:cubicBezTo>
                    <a:pt x="15" y="32"/>
                    <a:pt x="15" y="32"/>
                    <a:pt x="15" y="32"/>
                  </a:cubicBezTo>
                  <a:cubicBezTo>
                    <a:pt x="6" y="31"/>
                    <a:pt x="0" y="23"/>
                    <a:pt x="1" y="15"/>
                  </a:cubicBezTo>
                  <a:cubicBezTo>
                    <a:pt x="2" y="6"/>
                    <a:pt x="10" y="0"/>
                    <a:pt x="19" y="1"/>
                  </a:cubicBezTo>
                  <a:cubicBezTo>
                    <a:pt x="19" y="1"/>
                    <a:pt x="19" y="1"/>
                    <a:pt x="20" y="2"/>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1" name="Freeform 70">
              <a:extLst>
                <a:ext uri="{FF2B5EF4-FFF2-40B4-BE49-F238E27FC236}">
                  <a16:creationId xmlns:a16="http://schemas.microsoft.com/office/drawing/2014/main" id="{B9B6554A-041D-9714-3D48-25967D5CD2D6}"/>
                </a:ext>
              </a:extLst>
            </p:cNvPr>
            <p:cNvSpPr>
              <a:spLocks/>
            </p:cNvSpPr>
            <p:nvPr/>
          </p:nvSpPr>
          <p:spPr bwMode="auto">
            <a:xfrm>
              <a:off x="5097463" y="2265363"/>
              <a:ext cx="1011238" cy="220663"/>
            </a:xfrm>
            <a:custGeom>
              <a:avLst/>
              <a:gdLst>
                <a:gd name="T0" fmla="*/ 15 w 456"/>
                <a:gd name="T1" fmla="*/ 67 h 100"/>
                <a:gd name="T2" fmla="*/ 456 w 456"/>
                <a:gd name="T3" fmla="*/ 0 h 100"/>
                <a:gd name="T4" fmla="*/ 21 w 456"/>
                <a:gd name="T5" fmla="*/ 98 h 100"/>
                <a:gd name="T6" fmla="*/ 2 w 456"/>
                <a:gd name="T7" fmla="*/ 86 h 100"/>
                <a:gd name="T8" fmla="*/ 14 w 456"/>
                <a:gd name="T9" fmla="*/ 67 h 100"/>
                <a:gd name="T10" fmla="*/ 15 w 456"/>
                <a:gd name="T11" fmla="*/ 67 h 100"/>
              </a:gdLst>
              <a:ahLst/>
              <a:cxnLst>
                <a:cxn ang="0">
                  <a:pos x="T0" y="T1"/>
                </a:cxn>
                <a:cxn ang="0">
                  <a:pos x="T2" y="T3"/>
                </a:cxn>
                <a:cxn ang="0">
                  <a:pos x="T4" y="T5"/>
                </a:cxn>
                <a:cxn ang="0">
                  <a:pos x="T6" y="T7"/>
                </a:cxn>
                <a:cxn ang="0">
                  <a:pos x="T8" y="T9"/>
                </a:cxn>
                <a:cxn ang="0">
                  <a:pos x="T10" y="T11"/>
                </a:cxn>
              </a:cxnLst>
              <a:rect l="0" t="0" r="r" b="b"/>
              <a:pathLst>
                <a:path w="456" h="100">
                  <a:moveTo>
                    <a:pt x="15" y="67"/>
                  </a:moveTo>
                  <a:cubicBezTo>
                    <a:pt x="456" y="0"/>
                    <a:pt x="456" y="0"/>
                    <a:pt x="456" y="0"/>
                  </a:cubicBezTo>
                  <a:cubicBezTo>
                    <a:pt x="21" y="98"/>
                    <a:pt x="21" y="98"/>
                    <a:pt x="21" y="98"/>
                  </a:cubicBezTo>
                  <a:cubicBezTo>
                    <a:pt x="12" y="100"/>
                    <a:pt x="4" y="95"/>
                    <a:pt x="2" y="86"/>
                  </a:cubicBezTo>
                  <a:cubicBezTo>
                    <a:pt x="0" y="78"/>
                    <a:pt x="5" y="69"/>
                    <a:pt x="14" y="67"/>
                  </a:cubicBezTo>
                  <a:cubicBezTo>
                    <a:pt x="14" y="67"/>
                    <a:pt x="15" y="67"/>
                    <a:pt x="15" y="67"/>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2" name="Freeform 71">
              <a:extLst>
                <a:ext uri="{FF2B5EF4-FFF2-40B4-BE49-F238E27FC236}">
                  <a16:creationId xmlns:a16="http://schemas.microsoft.com/office/drawing/2014/main" id="{36FE0D1C-2299-970B-F2F9-B6D640B73F01}"/>
                </a:ext>
              </a:extLst>
            </p:cNvPr>
            <p:cNvSpPr>
              <a:spLocks/>
            </p:cNvSpPr>
            <p:nvPr/>
          </p:nvSpPr>
          <p:spPr bwMode="auto">
            <a:xfrm>
              <a:off x="5218113" y="2265363"/>
              <a:ext cx="890588" cy="544513"/>
            </a:xfrm>
            <a:custGeom>
              <a:avLst/>
              <a:gdLst>
                <a:gd name="T0" fmla="*/ 10 w 402"/>
                <a:gd name="T1" fmla="*/ 214 h 246"/>
                <a:gd name="T2" fmla="*/ 402 w 402"/>
                <a:gd name="T3" fmla="*/ 0 h 246"/>
                <a:gd name="T4" fmla="*/ 26 w 402"/>
                <a:gd name="T5" fmla="*/ 241 h 246"/>
                <a:gd name="T6" fmla="*/ 5 w 402"/>
                <a:gd name="T7" fmla="*/ 236 h 246"/>
                <a:gd name="T8" fmla="*/ 9 w 402"/>
                <a:gd name="T9" fmla="*/ 214 h 246"/>
                <a:gd name="T10" fmla="*/ 10 w 402"/>
                <a:gd name="T11" fmla="*/ 214 h 246"/>
              </a:gdLst>
              <a:ahLst/>
              <a:cxnLst>
                <a:cxn ang="0">
                  <a:pos x="T0" y="T1"/>
                </a:cxn>
                <a:cxn ang="0">
                  <a:pos x="T2" y="T3"/>
                </a:cxn>
                <a:cxn ang="0">
                  <a:pos x="T4" y="T5"/>
                </a:cxn>
                <a:cxn ang="0">
                  <a:pos x="T6" y="T7"/>
                </a:cxn>
                <a:cxn ang="0">
                  <a:pos x="T8" y="T9"/>
                </a:cxn>
                <a:cxn ang="0">
                  <a:pos x="T10" y="T11"/>
                </a:cxn>
              </a:cxnLst>
              <a:rect l="0" t="0" r="r" b="b"/>
              <a:pathLst>
                <a:path w="402" h="246">
                  <a:moveTo>
                    <a:pt x="10" y="214"/>
                  </a:moveTo>
                  <a:cubicBezTo>
                    <a:pt x="402" y="0"/>
                    <a:pt x="402" y="0"/>
                    <a:pt x="402" y="0"/>
                  </a:cubicBezTo>
                  <a:cubicBezTo>
                    <a:pt x="26" y="241"/>
                    <a:pt x="26" y="241"/>
                    <a:pt x="26" y="241"/>
                  </a:cubicBezTo>
                  <a:cubicBezTo>
                    <a:pt x="19" y="246"/>
                    <a:pt x="9" y="243"/>
                    <a:pt x="5" y="236"/>
                  </a:cubicBezTo>
                  <a:cubicBezTo>
                    <a:pt x="0" y="229"/>
                    <a:pt x="2" y="219"/>
                    <a:pt x="9" y="214"/>
                  </a:cubicBezTo>
                  <a:cubicBezTo>
                    <a:pt x="10" y="214"/>
                    <a:pt x="10" y="214"/>
                    <a:pt x="10" y="21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3" name="Freeform 72">
              <a:extLst>
                <a:ext uri="{FF2B5EF4-FFF2-40B4-BE49-F238E27FC236}">
                  <a16:creationId xmlns:a16="http://schemas.microsoft.com/office/drawing/2014/main" id="{5EA8C390-B15E-7783-1509-D534B967386A}"/>
                </a:ext>
              </a:extLst>
            </p:cNvPr>
            <p:cNvSpPr>
              <a:spLocks/>
            </p:cNvSpPr>
            <p:nvPr/>
          </p:nvSpPr>
          <p:spPr bwMode="auto">
            <a:xfrm>
              <a:off x="5441951" y="2265363"/>
              <a:ext cx="666750" cy="803275"/>
            </a:xfrm>
            <a:custGeom>
              <a:avLst/>
              <a:gdLst>
                <a:gd name="T0" fmla="*/ 6 w 301"/>
                <a:gd name="T1" fmla="*/ 335 h 363"/>
                <a:gd name="T2" fmla="*/ 301 w 301"/>
                <a:gd name="T3" fmla="*/ 0 h 363"/>
                <a:gd name="T4" fmla="*/ 30 w 301"/>
                <a:gd name="T5" fmla="*/ 355 h 363"/>
                <a:gd name="T6" fmla="*/ 8 w 301"/>
                <a:gd name="T7" fmla="*/ 358 h 363"/>
                <a:gd name="T8" fmla="*/ 5 w 301"/>
                <a:gd name="T9" fmla="*/ 336 h 363"/>
                <a:gd name="T10" fmla="*/ 6 w 301"/>
                <a:gd name="T11" fmla="*/ 335 h 363"/>
              </a:gdLst>
              <a:ahLst/>
              <a:cxnLst>
                <a:cxn ang="0">
                  <a:pos x="T0" y="T1"/>
                </a:cxn>
                <a:cxn ang="0">
                  <a:pos x="T2" y="T3"/>
                </a:cxn>
                <a:cxn ang="0">
                  <a:pos x="T4" y="T5"/>
                </a:cxn>
                <a:cxn ang="0">
                  <a:pos x="T6" y="T7"/>
                </a:cxn>
                <a:cxn ang="0">
                  <a:pos x="T8" y="T9"/>
                </a:cxn>
                <a:cxn ang="0">
                  <a:pos x="T10" y="T11"/>
                </a:cxn>
              </a:cxnLst>
              <a:rect l="0" t="0" r="r" b="b"/>
              <a:pathLst>
                <a:path w="301" h="363">
                  <a:moveTo>
                    <a:pt x="6" y="335"/>
                  </a:moveTo>
                  <a:cubicBezTo>
                    <a:pt x="301" y="0"/>
                    <a:pt x="301" y="0"/>
                    <a:pt x="301" y="0"/>
                  </a:cubicBezTo>
                  <a:cubicBezTo>
                    <a:pt x="30" y="355"/>
                    <a:pt x="30" y="355"/>
                    <a:pt x="30" y="355"/>
                  </a:cubicBezTo>
                  <a:cubicBezTo>
                    <a:pt x="25" y="362"/>
                    <a:pt x="15" y="363"/>
                    <a:pt x="8" y="358"/>
                  </a:cubicBezTo>
                  <a:cubicBezTo>
                    <a:pt x="1" y="352"/>
                    <a:pt x="0" y="343"/>
                    <a:pt x="5" y="336"/>
                  </a:cubicBezTo>
                  <a:cubicBezTo>
                    <a:pt x="6" y="335"/>
                    <a:pt x="6" y="335"/>
                    <a:pt x="6" y="335"/>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4" name="Freeform 73">
              <a:extLst>
                <a:ext uri="{FF2B5EF4-FFF2-40B4-BE49-F238E27FC236}">
                  <a16:creationId xmlns:a16="http://schemas.microsoft.com/office/drawing/2014/main" id="{CD2AE283-901C-6E19-53B1-D4734937B8F8}"/>
                </a:ext>
              </a:extLst>
            </p:cNvPr>
            <p:cNvSpPr>
              <a:spLocks/>
            </p:cNvSpPr>
            <p:nvPr/>
          </p:nvSpPr>
          <p:spPr bwMode="auto">
            <a:xfrm>
              <a:off x="6108701" y="2265363"/>
              <a:ext cx="679450" cy="787400"/>
            </a:xfrm>
            <a:custGeom>
              <a:avLst/>
              <a:gdLst>
                <a:gd name="T0" fmla="*/ 278 w 307"/>
                <a:gd name="T1" fmla="*/ 349 h 356"/>
                <a:gd name="T2" fmla="*/ 0 w 307"/>
                <a:gd name="T3" fmla="*/ 0 h 356"/>
                <a:gd name="T4" fmla="*/ 302 w 307"/>
                <a:gd name="T5" fmla="*/ 328 h 356"/>
                <a:gd name="T6" fmla="*/ 301 w 307"/>
                <a:gd name="T7" fmla="*/ 350 h 356"/>
                <a:gd name="T8" fmla="*/ 279 w 307"/>
                <a:gd name="T9" fmla="*/ 349 h 356"/>
                <a:gd name="T10" fmla="*/ 278 w 307"/>
                <a:gd name="T11" fmla="*/ 349 h 356"/>
              </a:gdLst>
              <a:ahLst/>
              <a:cxnLst>
                <a:cxn ang="0">
                  <a:pos x="T0" y="T1"/>
                </a:cxn>
                <a:cxn ang="0">
                  <a:pos x="T2" y="T3"/>
                </a:cxn>
                <a:cxn ang="0">
                  <a:pos x="T4" y="T5"/>
                </a:cxn>
                <a:cxn ang="0">
                  <a:pos x="T6" y="T7"/>
                </a:cxn>
                <a:cxn ang="0">
                  <a:pos x="T8" y="T9"/>
                </a:cxn>
                <a:cxn ang="0">
                  <a:pos x="T10" y="T11"/>
                </a:cxn>
              </a:cxnLst>
              <a:rect l="0" t="0" r="r" b="b"/>
              <a:pathLst>
                <a:path w="307" h="356">
                  <a:moveTo>
                    <a:pt x="278" y="349"/>
                  </a:moveTo>
                  <a:cubicBezTo>
                    <a:pt x="0" y="0"/>
                    <a:pt x="0" y="0"/>
                    <a:pt x="0" y="0"/>
                  </a:cubicBezTo>
                  <a:cubicBezTo>
                    <a:pt x="302" y="328"/>
                    <a:pt x="302" y="328"/>
                    <a:pt x="302" y="328"/>
                  </a:cubicBezTo>
                  <a:cubicBezTo>
                    <a:pt x="307" y="334"/>
                    <a:pt x="307" y="344"/>
                    <a:pt x="301" y="350"/>
                  </a:cubicBezTo>
                  <a:cubicBezTo>
                    <a:pt x="294" y="356"/>
                    <a:pt x="284" y="356"/>
                    <a:pt x="279" y="349"/>
                  </a:cubicBezTo>
                  <a:cubicBezTo>
                    <a:pt x="278" y="349"/>
                    <a:pt x="278" y="349"/>
                    <a:pt x="278" y="349"/>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5" name="Freeform 74">
              <a:extLst>
                <a:ext uri="{FF2B5EF4-FFF2-40B4-BE49-F238E27FC236}">
                  <a16:creationId xmlns:a16="http://schemas.microsoft.com/office/drawing/2014/main" id="{DB24D37E-BDF8-99C9-D5CB-16D0636745CD}"/>
                </a:ext>
              </a:extLst>
            </p:cNvPr>
            <p:cNvSpPr>
              <a:spLocks/>
            </p:cNvSpPr>
            <p:nvPr/>
          </p:nvSpPr>
          <p:spPr bwMode="auto">
            <a:xfrm>
              <a:off x="6108701" y="2265363"/>
              <a:ext cx="898525" cy="523875"/>
            </a:xfrm>
            <a:custGeom>
              <a:avLst/>
              <a:gdLst>
                <a:gd name="T0" fmla="*/ 380 w 406"/>
                <a:gd name="T1" fmla="*/ 232 h 237"/>
                <a:gd name="T2" fmla="*/ 0 w 406"/>
                <a:gd name="T3" fmla="*/ 0 h 237"/>
                <a:gd name="T4" fmla="*/ 395 w 406"/>
                <a:gd name="T5" fmla="*/ 205 h 237"/>
                <a:gd name="T6" fmla="*/ 402 w 406"/>
                <a:gd name="T7" fmla="*/ 226 h 237"/>
                <a:gd name="T8" fmla="*/ 381 w 406"/>
                <a:gd name="T9" fmla="*/ 233 h 237"/>
                <a:gd name="T10" fmla="*/ 380 w 406"/>
                <a:gd name="T11" fmla="*/ 232 h 237"/>
              </a:gdLst>
              <a:ahLst/>
              <a:cxnLst>
                <a:cxn ang="0">
                  <a:pos x="T0" y="T1"/>
                </a:cxn>
                <a:cxn ang="0">
                  <a:pos x="T2" y="T3"/>
                </a:cxn>
                <a:cxn ang="0">
                  <a:pos x="T4" y="T5"/>
                </a:cxn>
                <a:cxn ang="0">
                  <a:pos x="T6" y="T7"/>
                </a:cxn>
                <a:cxn ang="0">
                  <a:pos x="T8" y="T9"/>
                </a:cxn>
                <a:cxn ang="0">
                  <a:pos x="T10" y="T11"/>
                </a:cxn>
              </a:cxnLst>
              <a:rect l="0" t="0" r="r" b="b"/>
              <a:pathLst>
                <a:path w="406" h="237">
                  <a:moveTo>
                    <a:pt x="380" y="232"/>
                  </a:moveTo>
                  <a:cubicBezTo>
                    <a:pt x="0" y="0"/>
                    <a:pt x="0" y="0"/>
                    <a:pt x="0" y="0"/>
                  </a:cubicBezTo>
                  <a:cubicBezTo>
                    <a:pt x="395" y="205"/>
                    <a:pt x="395" y="205"/>
                    <a:pt x="395" y="205"/>
                  </a:cubicBezTo>
                  <a:cubicBezTo>
                    <a:pt x="403" y="209"/>
                    <a:pt x="406" y="218"/>
                    <a:pt x="402" y="226"/>
                  </a:cubicBezTo>
                  <a:cubicBezTo>
                    <a:pt x="398" y="234"/>
                    <a:pt x="389" y="237"/>
                    <a:pt x="381" y="233"/>
                  </a:cubicBezTo>
                  <a:cubicBezTo>
                    <a:pt x="381" y="233"/>
                    <a:pt x="380" y="233"/>
                    <a:pt x="380" y="232"/>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6" name="Freeform 75">
              <a:extLst>
                <a:ext uri="{FF2B5EF4-FFF2-40B4-BE49-F238E27FC236}">
                  <a16:creationId xmlns:a16="http://schemas.microsoft.com/office/drawing/2014/main" id="{4413E70C-D189-7A09-5614-FEF85B87E261}"/>
                </a:ext>
              </a:extLst>
            </p:cNvPr>
            <p:cNvSpPr>
              <a:spLocks/>
            </p:cNvSpPr>
            <p:nvPr/>
          </p:nvSpPr>
          <p:spPr bwMode="auto">
            <a:xfrm>
              <a:off x="6108701" y="2265363"/>
              <a:ext cx="1009650" cy="198438"/>
            </a:xfrm>
            <a:custGeom>
              <a:avLst/>
              <a:gdLst>
                <a:gd name="T0" fmla="*/ 437 w 456"/>
                <a:gd name="T1" fmla="*/ 88 h 90"/>
                <a:gd name="T2" fmla="*/ 0 w 456"/>
                <a:gd name="T3" fmla="*/ 0 h 90"/>
                <a:gd name="T4" fmla="*/ 442 w 456"/>
                <a:gd name="T5" fmla="*/ 57 h 90"/>
                <a:gd name="T6" fmla="*/ 455 w 456"/>
                <a:gd name="T7" fmla="*/ 75 h 90"/>
                <a:gd name="T8" fmla="*/ 438 w 456"/>
                <a:gd name="T9" fmla="*/ 88 h 90"/>
                <a:gd name="T10" fmla="*/ 437 w 456"/>
                <a:gd name="T11" fmla="*/ 88 h 90"/>
              </a:gdLst>
              <a:ahLst/>
              <a:cxnLst>
                <a:cxn ang="0">
                  <a:pos x="T0" y="T1"/>
                </a:cxn>
                <a:cxn ang="0">
                  <a:pos x="T2" y="T3"/>
                </a:cxn>
                <a:cxn ang="0">
                  <a:pos x="T4" y="T5"/>
                </a:cxn>
                <a:cxn ang="0">
                  <a:pos x="T6" y="T7"/>
                </a:cxn>
                <a:cxn ang="0">
                  <a:pos x="T8" y="T9"/>
                </a:cxn>
                <a:cxn ang="0">
                  <a:pos x="T10" y="T11"/>
                </a:cxn>
              </a:cxnLst>
              <a:rect l="0" t="0" r="r" b="b"/>
              <a:pathLst>
                <a:path w="456" h="90">
                  <a:moveTo>
                    <a:pt x="437" y="88"/>
                  </a:moveTo>
                  <a:cubicBezTo>
                    <a:pt x="0" y="0"/>
                    <a:pt x="0" y="0"/>
                    <a:pt x="0" y="0"/>
                  </a:cubicBezTo>
                  <a:cubicBezTo>
                    <a:pt x="442" y="57"/>
                    <a:pt x="442" y="57"/>
                    <a:pt x="442" y="57"/>
                  </a:cubicBezTo>
                  <a:cubicBezTo>
                    <a:pt x="450" y="58"/>
                    <a:pt x="456" y="66"/>
                    <a:pt x="455" y="75"/>
                  </a:cubicBezTo>
                  <a:cubicBezTo>
                    <a:pt x="454" y="83"/>
                    <a:pt x="446" y="90"/>
                    <a:pt x="438" y="88"/>
                  </a:cubicBezTo>
                  <a:cubicBezTo>
                    <a:pt x="437" y="88"/>
                    <a:pt x="437" y="88"/>
                    <a:pt x="437" y="88"/>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7" name="Freeform 76">
              <a:extLst>
                <a:ext uri="{FF2B5EF4-FFF2-40B4-BE49-F238E27FC236}">
                  <a16:creationId xmlns:a16="http://schemas.microsoft.com/office/drawing/2014/main" id="{6E3AA83B-3FDC-D774-8839-D68EFF48E239}"/>
                </a:ext>
              </a:extLst>
            </p:cNvPr>
            <p:cNvSpPr>
              <a:spLocks/>
            </p:cNvSpPr>
            <p:nvPr/>
          </p:nvSpPr>
          <p:spPr bwMode="auto">
            <a:xfrm>
              <a:off x="6108701" y="2046288"/>
              <a:ext cx="1008063" cy="219075"/>
            </a:xfrm>
            <a:custGeom>
              <a:avLst/>
              <a:gdLst>
                <a:gd name="T0" fmla="*/ 440 w 455"/>
                <a:gd name="T1" fmla="*/ 33 h 99"/>
                <a:gd name="T2" fmla="*/ 0 w 455"/>
                <a:gd name="T3" fmla="*/ 99 h 99"/>
                <a:gd name="T4" fmla="*/ 434 w 455"/>
                <a:gd name="T5" fmla="*/ 2 h 99"/>
                <a:gd name="T6" fmla="*/ 453 w 455"/>
                <a:gd name="T7" fmla="*/ 14 h 99"/>
                <a:gd name="T8" fmla="*/ 441 w 455"/>
                <a:gd name="T9" fmla="*/ 32 h 99"/>
                <a:gd name="T10" fmla="*/ 440 w 455"/>
                <a:gd name="T11" fmla="*/ 33 h 99"/>
              </a:gdLst>
              <a:ahLst/>
              <a:cxnLst>
                <a:cxn ang="0">
                  <a:pos x="T0" y="T1"/>
                </a:cxn>
                <a:cxn ang="0">
                  <a:pos x="T2" y="T3"/>
                </a:cxn>
                <a:cxn ang="0">
                  <a:pos x="T4" y="T5"/>
                </a:cxn>
                <a:cxn ang="0">
                  <a:pos x="T6" y="T7"/>
                </a:cxn>
                <a:cxn ang="0">
                  <a:pos x="T8" y="T9"/>
                </a:cxn>
                <a:cxn ang="0">
                  <a:pos x="T10" y="T11"/>
                </a:cxn>
              </a:cxnLst>
              <a:rect l="0" t="0" r="r" b="b"/>
              <a:pathLst>
                <a:path w="455" h="99">
                  <a:moveTo>
                    <a:pt x="440" y="33"/>
                  </a:moveTo>
                  <a:cubicBezTo>
                    <a:pt x="0" y="99"/>
                    <a:pt x="0" y="99"/>
                    <a:pt x="0" y="99"/>
                  </a:cubicBezTo>
                  <a:cubicBezTo>
                    <a:pt x="434" y="2"/>
                    <a:pt x="434" y="2"/>
                    <a:pt x="434" y="2"/>
                  </a:cubicBezTo>
                  <a:cubicBezTo>
                    <a:pt x="443" y="0"/>
                    <a:pt x="451" y="5"/>
                    <a:pt x="453" y="14"/>
                  </a:cubicBezTo>
                  <a:cubicBezTo>
                    <a:pt x="455" y="22"/>
                    <a:pt x="450" y="30"/>
                    <a:pt x="441" y="32"/>
                  </a:cubicBezTo>
                  <a:cubicBezTo>
                    <a:pt x="441" y="32"/>
                    <a:pt x="441" y="32"/>
                    <a:pt x="440" y="33"/>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8" name="Freeform 77">
              <a:extLst>
                <a:ext uri="{FF2B5EF4-FFF2-40B4-BE49-F238E27FC236}">
                  <a16:creationId xmlns:a16="http://schemas.microsoft.com/office/drawing/2014/main" id="{6830A5B3-96E6-1A84-42A8-AB90EF6DB113}"/>
                </a:ext>
              </a:extLst>
            </p:cNvPr>
            <p:cNvSpPr>
              <a:spLocks/>
            </p:cNvSpPr>
            <p:nvPr/>
          </p:nvSpPr>
          <p:spPr bwMode="auto">
            <a:xfrm>
              <a:off x="6108701" y="1722438"/>
              <a:ext cx="887413" cy="542925"/>
            </a:xfrm>
            <a:custGeom>
              <a:avLst/>
              <a:gdLst>
                <a:gd name="T0" fmla="*/ 391 w 401"/>
                <a:gd name="T1" fmla="*/ 32 h 245"/>
                <a:gd name="T2" fmla="*/ 0 w 401"/>
                <a:gd name="T3" fmla="*/ 245 h 245"/>
                <a:gd name="T4" fmla="*/ 375 w 401"/>
                <a:gd name="T5" fmla="*/ 5 h 245"/>
                <a:gd name="T6" fmla="*/ 396 w 401"/>
                <a:gd name="T7" fmla="*/ 10 h 245"/>
                <a:gd name="T8" fmla="*/ 392 w 401"/>
                <a:gd name="T9" fmla="*/ 31 h 245"/>
                <a:gd name="T10" fmla="*/ 391 w 401"/>
                <a:gd name="T11" fmla="*/ 32 h 245"/>
              </a:gdLst>
              <a:ahLst/>
              <a:cxnLst>
                <a:cxn ang="0">
                  <a:pos x="T0" y="T1"/>
                </a:cxn>
                <a:cxn ang="0">
                  <a:pos x="T2" y="T3"/>
                </a:cxn>
                <a:cxn ang="0">
                  <a:pos x="T4" y="T5"/>
                </a:cxn>
                <a:cxn ang="0">
                  <a:pos x="T6" y="T7"/>
                </a:cxn>
                <a:cxn ang="0">
                  <a:pos x="T8" y="T9"/>
                </a:cxn>
                <a:cxn ang="0">
                  <a:pos x="T10" y="T11"/>
                </a:cxn>
              </a:cxnLst>
              <a:rect l="0" t="0" r="r" b="b"/>
              <a:pathLst>
                <a:path w="401" h="245">
                  <a:moveTo>
                    <a:pt x="391" y="32"/>
                  </a:moveTo>
                  <a:cubicBezTo>
                    <a:pt x="0" y="245"/>
                    <a:pt x="0" y="245"/>
                    <a:pt x="0" y="245"/>
                  </a:cubicBezTo>
                  <a:cubicBezTo>
                    <a:pt x="375" y="5"/>
                    <a:pt x="375" y="5"/>
                    <a:pt x="375" y="5"/>
                  </a:cubicBezTo>
                  <a:cubicBezTo>
                    <a:pt x="382" y="0"/>
                    <a:pt x="392" y="2"/>
                    <a:pt x="396" y="10"/>
                  </a:cubicBezTo>
                  <a:cubicBezTo>
                    <a:pt x="401" y="17"/>
                    <a:pt x="399" y="27"/>
                    <a:pt x="392" y="31"/>
                  </a:cubicBezTo>
                  <a:cubicBezTo>
                    <a:pt x="391" y="31"/>
                    <a:pt x="391" y="32"/>
                    <a:pt x="391" y="32"/>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9" name="Freeform 78">
              <a:extLst>
                <a:ext uri="{FF2B5EF4-FFF2-40B4-BE49-F238E27FC236}">
                  <a16:creationId xmlns:a16="http://schemas.microsoft.com/office/drawing/2014/main" id="{EC79DAA7-1722-1384-FFEF-72B837493EC4}"/>
                </a:ext>
              </a:extLst>
            </p:cNvPr>
            <p:cNvSpPr>
              <a:spLocks/>
            </p:cNvSpPr>
            <p:nvPr/>
          </p:nvSpPr>
          <p:spPr bwMode="auto">
            <a:xfrm>
              <a:off x="6108701" y="1463675"/>
              <a:ext cx="663575" cy="801688"/>
            </a:xfrm>
            <a:custGeom>
              <a:avLst/>
              <a:gdLst>
                <a:gd name="T0" fmla="*/ 294 w 300"/>
                <a:gd name="T1" fmla="*/ 28 h 362"/>
                <a:gd name="T2" fmla="*/ 0 w 300"/>
                <a:gd name="T3" fmla="*/ 362 h 362"/>
                <a:gd name="T4" fmla="*/ 270 w 300"/>
                <a:gd name="T5" fmla="*/ 8 h 362"/>
                <a:gd name="T6" fmla="*/ 292 w 300"/>
                <a:gd name="T7" fmla="*/ 5 h 362"/>
                <a:gd name="T8" fmla="*/ 295 w 300"/>
                <a:gd name="T9" fmla="*/ 27 h 362"/>
                <a:gd name="T10" fmla="*/ 294 w 300"/>
                <a:gd name="T11" fmla="*/ 28 h 362"/>
              </a:gdLst>
              <a:ahLst/>
              <a:cxnLst>
                <a:cxn ang="0">
                  <a:pos x="T0" y="T1"/>
                </a:cxn>
                <a:cxn ang="0">
                  <a:pos x="T2" y="T3"/>
                </a:cxn>
                <a:cxn ang="0">
                  <a:pos x="T4" y="T5"/>
                </a:cxn>
                <a:cxn ang="0">
                  <a:pos x="T6" y="T7"/>
                </a:cxn>
                <a:cxn ang="0">
                  <a:pos x="T8" y="T9"/>
                </a:cxn>
                <a:cxn ang="0">
                  <a:pos x="T10" y="T11"/>
                </a:cxn>
              </a:cxnLst>
              <a:rect l="0" t="0" r="r" b="b"/>
              <a:pathLst>
                <a:path w="300" h="362">
                  <a:moveTo>
                    <a:pt x="294" y="28"/>
                  </a:moveTo>
                  <a:cubicBezTo>
                    <a:pt x="0" y="362"/>
                    <a:pt x="0" y="362"/>
                    <a:pt x="0" y="362"/>
                  </a:cubicBezTo>
                  <a:cubicBezTo>
                    <a:pt x="270" y="8"/>
                    <a:pt x="270" y="8"/>
                    <a:pt x="270" y="8"/>
                  </a:cubicBezTo>
                  <a:cubicBezTo>
                    <a:pt x="275" y="1"/>
                    <a:pt x="285" y="0"/>
                    <a:pt x="292" y="5"/>
                  </a:cubicBezTo>
                  <a:cubicBezTo>
                    <a:pt x="299" y="10"/>
                    <a:pt x="300" y="20"/>
                    <a:pt x="295" y="27"/>
                  </a:cubicBezTo>
                  <a:cubicBezTo>
                    <a:pt x="295" y="27"/>
                    <a:pt x="294" y="28"/>
                    <a:pt x="294" y="28"/>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0" name="Freeform 79">
              <a:extLst>
                <a:ext uri="{FF2B5EF4-FFF2-40B4-BE49-F238E27FC236}">
                  <a16:creationId xmlns:a16="http://schemas.microsoft.com/office/drawing/2014/main" id="{D3D3A88F-D00B-B690-6B21-6F7F34044256}"/>
                </a:ext>
              </a:extLst>
            </p:cNvPr>
            <p:cNvSpPr>
              <a:spLocks/>
            </p:cNvSpPr>
            <p:nvPr/>
          </p:nvSpPr>
          <p:spPr bwMode="auto">
            <a:xfrm>
              <a:off x="6108701" y="1295400"/>
              <a:ext cx="365125" cy="969963"/>
            </a:xfrm>
            <a:custGeom>
              <a:avLst/>
              <a:gdLst>
                <a:gd name="T0" fmla="*/ 162 w 165"/>
                <a:gd name="T1" fmla="*/ 23 h 438"/>
                <a:gd name="T2" fmla="*/ 0 w 165"/>
                <a:gd name="T3" fmla="*/ 438 h 438"/>
                <a:gd name="T4" fmla="*/ 132 w 165"/>
                <a:gd name="T5" fmla="*/ 13 h 438"/>
                <a:gd name="T6" fmla="*/ 152 w 165"/>
                <a:gd name="T7" fmla="*/ 3 h 438"/>
                <a:gd name="T8" fmla="*/ 162 w 165"/>
                <a:gd name="T9" fmla="*/ 22 h 438"/>
                <a:gd name="T10" fmla="*/ 162 w 165"/>
                <a:gd name="T11" fmla="*/ 23 h 438"/>
              </a:gdLst>
              <a:ahLst/>
              <a:cxnLst>
                <a:cxn ang="0">
                  <a:pos x="T0" y="T1"/>
                </a:cxn>
                <a:cxn ang="0">
                  <a:pos x="T2" y="T3"/>
                </a:cxn>
                <a:cxn ang="0">
                  <a:pos x="T4" y="T5"/>
                </a:cxn>
                <a:cxn ang="0">
                  <a:pos x="T6" y="T7"/>
                </a:cxn>
                <a:cxn ang="0">
                  <a:pos x="T8" y="T9"/>
                </a:cxn>
                <a:cxn ang="0">
                  <a:pos x="T10" y="T11"/>
                </a:cxn>
              </a:cxnLst>
              <a:rect l="0" t="0" r="r" b="b"/>
              <a:pathLst>
                <a:path w="165" h="438">
                  <a:moveTo>
                    <a:pt x="162" y="23"/>
                  </a:moveTo>
                  <a:cubicBezTo>
                    <a:pt x="0" y="438"/>
                    <a:pt x="0" y="438"/>
                    <a:pt x="0" y="438"/>
                  </a:cubicBezTo>
                  <a:cubicBezTo>
                    <a:pt x="132" y="13"/>
                    <a:pt x="132" y="13"/>
                    <a:pt x="132" y="13"/>
                  </a:cubicBezTo>
                  <a:cubicBezTo>
                    <a:pt x="135" y="5"/>
                    <a:pt x="144" y="0"/>
                    <a:pt x="152" y="3"/>
                  </a:cubicBezTo>
                  <a:cubicBezTo>
                    <a:pt x="160" y="5"/>
                    <a:pt x="165" y="14"/>
                    <a:pt x="162" y="22"/>
                  </a:cubicBezTo>
                  <a:cubicBezTo>
                    <a:pt x="162" y="23"/>
                    <a:pt x="162" y="23"/>
                    <a:pt x="162" y="23"/>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4" name="Rectangle 80">
            <a:extLst>
              <a:ext uri="{FF2B5EF4-FFF2-40B4-BE49-F238E27FC236}">
                <a16:creationId xmlns:a16="http://schemas.microsoft.com/office/drawing/2014/main" id="{41AD7DAB-FBB6-A7C9-8865-7C83509D5330}"/>
              </a:ext>
            </a:extLst>
          </p:cNvPr>
          <p:cNvSpPr/>
          <p:nvPr/>
        </p:nvSpPr>
        <p:spPr>
          <a:xfrm>
            <a:off x="8723231" y="1872079"/>
            <a:ext cx="3005301" cy="923330"/>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800">
                <a:effectLst/>
                <a:latin typeface="Arial" panose="020B0604020202020204" pitchFamily="34" charset="0"/>
                <a:ea typeface="Calibri" panose="020F0502020204030204" pitchFamily="34" charset="0"/>
                <a:cs typeface="Arial" panose="020B0604020202020204" pitchFamily="34" charset="0"/>
              </a:rPr>
              <a:t>Schramm’s model of business communication recommended</a:t>
            </a:r>
            <a:endParaRPr lang="en-US">
              <a:latin typeface="Arial" panose="020B0604020202020204" pitchFamily="34" charset="0"/>
              <a:cs typeface="Arial" panose="020B0604020202020204" pitchFamily="34" charset="0"/>
            </a:endParaRPr>
          </a:p>
        </p:txBody>
      </p:sp>
      <p:sp>
        <p:nvSpPr>
          <p:cNvPr id="6" name="Rectangle 82">
            <a:extLst>
              <a:ext uri="{FF2B5EF4-FFF2-40B4-BE49-F238E27FC236}">
                <a16:creationId xmlns:a16="http://schemas.microsoft.com/office/drawing/2014/main" id="{E3BE64FD-B2A1-F871-8767-CC6AC26A1142}"/>
              </a:ext>
            </a:extLst>
          </p:cNvPr>
          <p:cNvSpPr/>
          <p:nvPr/>
        </p:nvSpPr>
        <p:spPr>
          <a:xfrm>
            <a:off x="985451" y="1892349"/>
            <a:ext cx="2445576" cy="923330"/>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pc="-150">
                <a:solidFill>
                  <a:schemeClr val="tx1">
                    <a:lumMod val="75000"/>
                    <a:lumOff val="25000"/>
                  </a:schemeClr>
                </a:solidFill>
                <a:latin typeface="Arial" panose="020B0604020202020204" pitchFamily="34" charset="0"/>
                <a:cs typeface="Arial" panose="020B0604020202020204" pitchFamily="34" charset="0"/>
              </a:rPr>
              <a:t>Chanel of communication recommended: Video Meeting</a:t>
            </a:r>
            <a:endParaRPr lang="en-US"/>
          </a:p>
        </p:txBody>
      </p:sp>
      <p:sp>
        <p:nvSpPr>
          <p:cNvPr id="92" name="Rectangle 81">
            <a:extLst>
              <a:ext uri="{FF2B5EF4-FFF2-40B4-BE49-F238E27FC236}">
                <a16:creationId xmlns:a16="http://schemas.microsoft.com/office/drawing/2014/main" id="{77ABCE93-7ECE-0B2C-C502-F59892A002BB}"/>
              </a:ext>
            </a:extLst>
          </p:cNvPr>
          <p:cNvSpPr/>
          <p:nvPr/>
        </p:nvSpPr>
        <p:spPr>
          <a:xfrm>
            <a:off x="922154" y="3943716"/>
            <a:ext cx="2761916" cy="1477328"/>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pc="-150">
                <a:solidFill>
                  <a:schemeClr val="tx1">
                    <a:lumMod val="75000"/>
                    <a:lumOff val="25000"/>
                  </a:schemeClr>
                </a:solidFill>
                <a:latin typeface="Arial" panose="020B0604020202020204" pitchFamily="34" charset="0"/>
                <a:cs typeface="Arial" panose="020B0604020202020204" pitchFamily="34" charset="0"/>
              </a:rPr>
              <a:t>In order to overcome the communication barriers, Tom Jackson may need to assess the effective communication solutions recommended.</a:t>
            </a:r>
            <a:endParaRPr lang="en-US"/>
          </a:p>
        </p:txBody>
      </p:sp>
      <p:sp>
        <p:nvSpPr>
          <p:cNvPr id="94" name="Rectangle 80">
            <a:extLst>
              <a:ext uri="{FF2B5EF4-FFF2-40B4-BE49-F238E27FC236}">
                <a16:creationId xmlns:a16="http://schemas.microsoft.com/office/drawing/2014/main" id="{79BD5D01-9031-DBDA-13D9-1774C4269C37}"/>
              </a:ext>
            </a:extLst>
          </p:cNvPr>
          <p:cNvSpPr/>
          <p:nvPr/>
        </p:nvSpPr>
        <p:spPr>
          <a:xfrm>
            <a:off x="8839533" y="3711554"/>
            <a:ext cx="3005301" cy="1754326"/>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atin typeface="Arial" panose="020B0604020202020204" pitchFamily="34" charset="0"/>
                <a:ea typeface="Calibri" panose="020F0502020204030204" pitchFamily="34" charset="0"/>
                <a:cs typeface="Arial" panose="020B0604020202020204" pitchFamily="34" charset="0"/>
              </a:rPr>
              <a:t>It is recommended that communication is concise and that each project team member is given a chance to express their input on business matters.</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79713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904235-3CBC-92AD-9A78-250EB3873380}"/>
              </a:ext>
            </a:extLst>
          </p:cNvPr>
          <p:cNvSpPr>
            <a:spLocks noGrp="1"/>
          </p:cNvSpPr>
          <p:nvPr>
            <p:ph type="title"/>
          </p:nvPr>
        </p:nvSpPr>
        <p:spPr>
          <a:xfrm>
            <a:off x="838200" y="365125"/>
            <a:ext cx="10515600" cy="1325563"/>
          </a:xfrm>
        </p:spPr>
        <p:txBody>
          <a:bodyPr>
            <a:normAutofit/>
          </a:bodyPr>
          <a:lstStyle/>
          <a:p>
            <a:r>
              <a:rPr lang="en-GB" sz="5400" b="1">
                <a:latin typeface="Arial" panose="020B0604020202020204" pitchFamily="34" charset="0"/>
                <a:cs typeface="Arial" panose="020B0604020202020204" pitchFamily="34" charset="0"/>
              </a:rPr>
              <a:t>References</a:t>
            </a:r>
          </a:p>
        </p:txBody>
      </p:sp>
      <p:sp>
        <p:nvSpPr>
          <p:cNvPr id="4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E6D61D-0CCD-F7E2-3708-8A4E95198320}"/>
              </a:ext>
            </a:extLst>
          </p:cNvPr>
          <p:cNvSpPr>
            <a:spLocks noGrp="1"/>
          </p:cNvSpPr>
          <p:nvPr>
            <p:ph idx="1"/>
          </p:nvPr>
        </p:nvSpPr>
        <p:spPr>
          <a:xfrm>
            <a:off x="838200" y="1929384"/>
            <a:ext cx="10515600" cy="4251960"/>
          </a:xfrm>
        </p:spPr>
        <p:txBody>
          <a:bodyPr>
            <a:normAutofit fontScale="92500" lnSpcReduction="20000"/>
          </a:bodyPr>
          <a:lstStyle/>
          <a:p>
            <a:pPr>
              <a:buFont typeface="Wingdings" panose="05000000000000000000" pitchFamily="2" charset="2"/>
              <a:buChar char="v"/>
              <a:defRPr/>
            </a:pPr>
            <a:r>
              <a:rPr lang="en-GB" sz="1200">
                <a:effectLst/>
                <a:latin typeface="Arial" panose="020B0604020202020204" pitchFamily="34" charset="0"/>
                <a:ea typeface="Calibri" panose="020F0502020204030204" pitchFamily="34" charset="0"/>
                <a:cs typeface="Arial" panose="020B0604020202020204" pitchFamily="34" charset="0"/>
              </a:rPr>
              <a:t>Allen, D. G., &amp; </a:t>
            </a:r>
            <a:r>
              <a:rPr lang="en-GB" sz="1200" err="1">
                <a:effectLst/>
                <a:latin typeface="Arial" panose="020B0604020202020204" pitchFamily="34" charset="0"/>
                <a:ea typeface="Calibri" panose="020F0502020204030204" pitchFamily="34" charset="0"/>
                <a:cs typeface="Arial" panose="020B0604020202020204" pitchFamily="34" charset="0"/>
              </a:rPr>
              <a:t>Griffeth</a:t>
            </a:r>
            <a:r>
              <a:rPr lang="en-GB" sz="1200">
                <a:effectLst/>
                <a:latin typeface="Arial" panose="020B0604020202020204" pitchFamily="34" charset="0"/>
                <a:ea typeface="Calibri" panose="020F0502020204030204" pitchFamily="34" charset="0"/>
                <a:cs typeface="Arial" panose="020B0604020202020204" pitchFamily="34" charset="0"/>
              </a:rPr>
              <a:t>, R. W. (1997). Vertical and lateral information processing.</a:t>
            </a:r>
          </a:p>
          <a:p>
            <a:pPr>
              <a:buFont typeface="Wingdings" panose="05000000000000000000" pitchFamily="2" charset="2"/>
              <a:buChar char="v"/>
              <a:defRPr/>
            </a:pPr>
            <a:r>
              <a:rPr lang="en-GB" sz="1200">
                <a:effectLst/>
                <a:latin typeface="Arial" panose="020B0604020202020204" pitchFamily="34" charset="0"/>
                <a:ea typeface="Calibri" panose="020F0502020204030204" pitchFamily="34" charset="0"/>
                <a:cs typeface="Arial" panose="020B0604020202020204" pitchFamily="34" charset="0"/>
              </a:rPr>
              <a:t>Boddy, D 2016, Management: An Introduction, Pearson Education Limited, Harlow, United Kingdom.</a:t>
            </a:r>
            <a:endParaRPr kumimoji="0" lang="en-GB" sz="12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endParaRPr>
          </a:p>
          <a:p>
            <a:pPr marL="228600" marR="0" lvl="0" indent="-228600" defTabSz="914400" rtl="0" eaLnBrk="1" fontAlgn="auto" latinLnBrk="0" hangingPunct="1">
              <a:spcBef>
                <a:spcPts val="1000"/>
              </a:spcBef>
              <a:spcAft>
                <a:spcPts val="0"/>
              </a:spcAft>
              <a:buClrTx/>
              <a:buSzTx/>
              <a:buFont typeface="Wingdings" panose="05000000000000000000" pitchFamily="2" charset="2"/>
              <a:buChar char="v"/>
              <a:tabLst/>
              <a:defRPr/>
            </a:pPr>
            <a:r>
              <a:rPr kumimoji="0" lang="en-GB" sz="12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Bowman, J. P., &amp; </a:t>
            </a:r>
            <a:r>
              <a:rPr kumimoji="0" lang="en-GB" sz="1200" b="0" i="0" u="none" strike="noStrike" kern="1200" cap="none" spc="0" normalizeH="0" baseline="0" noProof="0" err="1">
                <a:ln>
                  <a:noFill/>
                </a:ln>
                <a:effectLst/>
                <a:uLnTx/>
                <a:uFillTx/>
                <a:latin typeface="Arial" panose="020B0604020202020204" pitchFamily="34" charset="0"/>
                <a:ea typeface="+mn-ea"/>
                <a:cs typeface="Arial" panose="020B0604020202020204" pitchFamily="34" charset="0"/>
              </a:rPr>
              <a:t>Targowski</a:t>
            </a:r>
            <a:r>
              <a:rPr kumimoji="0" lang="en-GB" sz="12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 A. S. (1987). </a:t>
            </a:r>
            <a:r>
              <a:rPr kumimoji="0" lang="en-GB" sz="1200" b="0" i="1" u="none" strike="noStrike" kern="1200" cap="none" spc="0" normalizeH="0" baseline="0" noProof="0" err="1">
                <a:ln>
                  <a:noFill/>
                </a:ln>
                <a:effectLst/>
                <a:uLnTx/>
                <a:uFillTx/>
                <a:latin typeface="Arial" panose="020B0604020202020204" pitchFamily="34" charset="0"/>
                <a:ea typeface="+mn-ea"/>
                <a:cs typeface="Arial" panose="020B0604020202020204" pitchFamily="34" charset="0"/>
              </a:rPr>
              <a:t>Modeling</a:t>
            </a:r>
            <a:r>
              <a:rPr kumimoji="0" lang="en-GB" sz="1200" b="0" i="1"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 the communication process: The map is not the territory</a:t>
            </a:r>
            <a:r>
              <a:rPr kumimoji="0" lang="en-GB" sz="12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 The Journal of Business Communication (1973). Available at: </a:t>
            </a:r>
            <a:r>
              <a:rPr kumimoji="0" lang="en-GB" sz="12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hlinkClick r:id="rId2"/>
              </a:rPr>
              <a:t>https://live-sagecompanion.pantheonsite.io/sites/default/files/CH2_Journal%20of%20Business%20Communication-1987-Bowman-21-34.pdf</a:t>
            </a:r>
            <a:r>
              <a:rPr kumimoji="0" lang="en-GB" sz="12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 (Accessed: 11 November 2022).</a:t>
            </a:r>
          </a:p>
          <a:p>
            <a:pPr marL="228600" marR="0" lvl="0" indent="-228600" defTabSz="914400" rtl="0" eaLnBrk="1" fontAlgn="auto" latinLnBrk="0" hangingPunct="1">
              <a:spcBef>
                <a:spcPts val="1000"/>
              </a:spcBef>
              <a:spcAft>
                <a:spcPts val="0"/>
              </a:spcAft>
              <a:buClrTx/>
              <a:buSzTx/>
              <a:buFont typeface="Wingdings" panose="05000000000000000000" pitchFamily="2" charset="2"/>
              <a:buChar char="v"/>
              <a:tabLst/>
              <a:defRPr/>
            </a:pPr>
            <a:r>
              <a:rPr kumimoji="0" lang="en-GB" sz="1200" b="0" i="0" u="none" strike="noStrike" kern="1200" cap="none" spc="0" normalizeH="0" baseline="0" noProof="0">
                <a:ln>
                  <a:noFill/>
                </a:ln>
                <a:effectLst/>
                <a:uLnTx/>
                <a:uFillTx/>
                <a:latin typeface="Arial" panose="020B0604020202020204" pitchFamily="34" charset="0"/>
                <a:ea typeface="Calibri" panose="020F0502020204030204" pitchFamily="34" charset="0"/>
                <a:cs typeface="Arial" panose="020B0604020202020204" pitchFamily="34" charset="0"/>
              </a:rPr>
              <a:t>Button, K., </a:t>
            </a:r>
            <a:r>
              <a:rPr kumimoji="0" lang="en-GB" sz="1200" b="0" i="0" u="none" strike="noStrike" kern="1200" cap="none" spc="0" normalizeH="0" baseline="0" noProof="0" err="1">
                <a:ln>
                  <a:noFill/>
                </a:ln>
                <a:effectLst/>
                <a:uLnTx/>
                <a:uFillTx/>
                <a:latin typeface="Arial" panose="020B0604020202020204" pitchFamily="34" charset="0"/>
                <a:ea typeface="Calibri" panose="020F0502020204030204" pitchFamily="34" charset="0"/>
                <a:cs typeface="Arial" panose="020B0604020202020204" pitchFamily="34" charset="0"/>
              </a:rPr>
              <a:t>Rossera</a:t>
            </a:r>
            <a:r>
              <a:rPr kumimoji="0" lang="en-GB" sz="1200" b="0" i="0" u="none" strike="noStrike" kern="1200" cap="none" spc="0" normalizeH="0" baseline="0" noProof="0">
                <a:ln>
                  <a:noFill/>
                </a:ln>
                <a:effectLst/>
                <a:uLnTx/>
                <a:uFillTx/>
                <a:latin typeface="Arial" panose="020B0604020202020204" pitchFamily="34" charset="0"/>
                <a:ea typeface="Calibri" panose="020F0502020204030204" pitchFamily="34" charset="0"/>
                <a:cs typeface="Arial" panose="020B0604020202020204" pitchFamily="34" charset="0"/>
              </a:rPr>
              <a:t>, F, (1990), </a:t>
            </a:r>
            <a:r>
              <a:rPr kumimoji="0" lang="en-GB" sz="1200" b="1" i="0" u="none" strike="noStrike" kern="1200" cap="none" spc="0" normalizeH="0" baseline="0" noProof="0">
                <a:ln>
                  <a:noFill/>
                </a:ln>
                <a:effectLst/>
                <a:uLnTx/>
                <a:uFillTx/>
                <a:latin typeface="Arial" panose="020B0604020202020204" pitchFamily="34" charset="0"/>
                <a:ea typeface="Calibri" panose="020F0502020204030204" pitchFamily="34" charset="0"/>
                <a:cs typeface="Arial" panose="020B0604020202020204" pitchFamily="34" charset="0"/>
              </a:rPr>
              <a:t>Barriers to communication</a:t>
            </a:r>
            <a:r>
              <a:rPr kumimoji="0" lang="en-GB" sz="1200" b="0" i="0" u="none" strike="noStrike" kern="1200" cap="none" spc="0" normalizeH="0" baseline="0" noProof="0">
                <a:ln>
                  <a:noFill/>
                </a:ln>
                <a:effectLst/>
                <a:uLnTx/>
                <a:uFillTx/>
                <a:latin typeface="Arial" panose="020B0604020202020204" pitchFamily="34" charset="0"/>
                <a:ea typeface="Calibri" panose="020F0502020204030204" pitchFamily="34" charset="0"/>
                <a:cs typeface="Arial" panose="020B0604020202020204" pitchFamily="34" charset="0"/>
              </a:rPr>
              <a:t>, The Annals of Regional Science, 24.</a:t>
            </a:r>
            <a:endParaRPr lang="en-GB" sz="1200" b="0" i="0">
              <a:effectLst/>
              <a:latin typeface="Arial" panose="020B0604020202020204" pitchFamily="34" charset="0"/>
              <a:cs typeface="Arial" panose="020B0604020202020204" pitchFamily="34" charset="0"/>
            </a:endParaRPr>
          </a:p>
          <a:p>
            <a:pPr>
              <a:buFont typeface="Wingdings" panose="05000000000000000000" pitchFamily="2" charset="2"/>
              <a:buChar char="v"/>
            </a:pPr>
            <a:r>
              <a:rPr lang="en-GB" sz="1200" b="0" i="0">
                <a:effectLst/>
                <a:latin typeface="Arial" panose="020B0604020202020204" pitchFamily="34" charset="0"/>
                <a:cs typeface="Arial" panose="020B0604020202020204" pitchFamily="34" charset="0"/>
              </a:rPr>
              <a:t>Daft, R. L., &amp; Lengel, R. H. (1984). Information richness: A new approach to managerial </a:t>
            </a:r>
            <a:r>
              <a:rPr lang="en-GB" sz="1200" b="0" i="0" err="1">
                <a:effectLst/>
                <a:latin typeface="Arial" panose="020B0604020202020204" pitchFamily="34" charset="0"/>
                <a:cs typeface="Arial" panose="020B0604020202020204" pitchFamily="34" charset="0"/>
              </a:rPr>
              <a:t>behavior</a:t>
            </a:r>
            <a:r>
              <a:rPr lang="en-GB" sz="1200" b="0" i="0">
                <a:effectLst/>
                <a:latin typeface="Arial" panose="020B0604020202020204" pitchFamily="34" charset="0"/>
                <a:cs typeface="Arial" panose="020B0604020202020204" pitchFamily="34" charset="0"/>
              </a:rPr>
              <a:t> and organizational design.</a:t>
            </a:r>
          </a:p>
          <a:p>
            <a:pPr>
              <a:buFont typeface="Wingdings" panose="05000000000000000000" pitchFamily="2" charset="2"/>
              <a:buChar char="v"/>
            </a:pPr>
            <a:r>
              <a:rPr lang="en-GB" sz="1200" err="1">
                <a:latin typeface="Arial" panose="020B0604020202020204" pitchFamily="34" charset="0"/>
                <a:cs typeface="Arial" panose="020B0604020202020204" pitchFamily="34" charset="0"/>
              </a:rPr>
              <a:t>Djafar</a:t>
            </a:r>
            <a:r>
              <a:rPr lang="en-GB" sz="1200">
                <a:latin typeface="Arial" panose="020B0604020202020204" pitchFamily="34" charset="0"/>
                <a:cs typeface="Arial" panose="020B0604020202020204" pitchFamily="34" charset="0"/>
              </a:rPr>
              <a:t>, M. and Lowell, S. (2020). Essentials of Modern Communications. John Wiley &amp; Sons. Available at: </a:t>
            </a:r>
            <a:r>
              <a:rPr lang="en-GB" sz="1200">
                <a:latin typeface="Arial" panose="020B0604020202020204" pitchFamily="34" charset="0"/>
                <a:cs typeface="Arial" panose="020B0604020202020204" pitchFamily="34" charset="0"/>
                <a:hlinkClick r:id="rId3"/>
              </a:rPr>
              <a:t>https://books.google.co.uk/books?id=MlruDwAAQBAJ&amp;lpg=PA5&amp;dq=Communication%20is%20defined%20as%20an%20exchange%20of%20information.&amp;hl=ro&amp;pg=PA5#v=onepage&amp;q=Communication%20is%20defined%20as%20an%20exchange%20of%20information.&amp;f=false</a:t>
            </a:r>
            <a:r>
              <a:rPr lang="en-GB" sz="1200">
                <a:latin typeface="Arial" panose="020B0604020202020204" pitchFamily="34" charset="0"/>
                <a:cs typeface="Arial" panose="020B0604020202020204" pitchFamily="34" charset="0"/>
              </a:rPr>
              <a:t>  (Accessed 13 November 2022).</a:t>
            </a:r>
            <a:endParaRPr lang="en-US" sz="1200">
              <a:latin typeface="Arial" panose="020B0604020202020204" pitchFamily="34" charset="0"/>
              <a:cs typeface="Arial" panose="020B0604020202020204" pitchFamily="34" charset="0"/>
            </a:endParaRPr>
          </a:p>
          <a:p>
            <a:pPr>
              <a:buFont typeface="Wingdings" panose="05000000000000000000" pitchFamily="2" charset="2"/>
              <a:buChar char="v"/>
            </a:pPr>
            <a:r>
              <a:rPr lang="en-GB" sz="1200">
                <a:latin typeface="Arial" panose="020B0604020202020204" pitchFamily="34" charset="0"/>
                <a:cs typeface="Arial" panose="020B0604020202020204" pitchFamily="34" charset="0"/>
              </a:rPr>
              <a:t>J.R. Dingwall, et. al., Professional Communications, </a:t>
            </a:r>
          </a:p>
          <a:p>
            <a:pPr>
              <a:buFont typeface="Wingdings" panose="05000000000000000000" pitchFamily="2" charset="2"/>
              <a:buChar char="v"/>
            </a:pPr>
            <a:r>
              <a:rPr lang="en-GB" sz="1200" err="1">
                <a:effectLst/>
                <a:latin typeface="Arial" panose="020B0604020202020204" pitchFamily="34" charset="0"/>
                <a:ea typeface="Calibri" panose="020F0502020204030204" pitchFamily="34" charset="0"/>
                <a:cs typeface="Arial" panose="020B0604020202020204" pitchFamily="34" charset="0"/>
              </a:rPr>
              <a:t>Kalogiannidis</a:t>
            </a:r>
            <a:r>
              <a:rPr lang="en-GB" sz="1200">
                <a:effectLst/>
                <a:latin typeface="Arial" panose="020B0604020202020204" pitchFamily="34" charset="0"/>
                <a:ea typeface="Calibri" panose="020F0502020204030204" pitchFamily="34" charset="0"/>
                <a:cs typeface="Arial" panose="020B0604020202020204" pitchFamily="34" charset="0"/>
              </a:rPr>
              <a:t>, S., &amp; </a:t>
            </a:r>
            <a:r>
              <a:rPr lang="en-GB" sz="1200" err="1">
                <a:effectLst/>
                <a:latin typeface="Arial" panose="020B0604020202020204" pitchFamily="34" charset="0"/>
                <a:ea typeface="Calibri" panose="020F0502020204030204" pitchFamily="34" charset="0"/>
                <a:cs typeface="Arial" panose="020B0604020202020204" pitchFamily="34" charset="0"/>
              </a:rPr>
              <a:t>Papaevangelou</a:t>
            </a:r>
            <a:r>
              <a:rPr lang="en-GB" sz="1200">
                <a:effectLst/>
                <a:latin typeface="Arial" panose="020B0604020202020204" pitchFamily="34" charset="0"/>
                <a:ea typeface="Calibri" panose="020F0502020204030204" pitchFamily="34" charset="0"/>
                <a:cs typeface="Arial" panose="020B0604020202020204" pitchFamily="34" charset="0"/>
              </a:rPr>
              <a:t>, O. (2020). </a:t>
            </a:r>
            <a:r>
              <a:rPr lang="en-GB" sz="1200" i="1">
                <a:effectLst/>
                <a:latin typeface="Arial" panose="020B0604020202020204" pitchFamily="34" charset="0"/>
                <a:ea typeface="Calibri" panose="020F0502020204030204" pitchFamily="34" charset="0"/>
                <a:cs typeface="Arial" panose="020B0604020202020204" pitchFamily="34" charset="0"/>
              </a:rPr>
              <a:t>Impact of Business Communication on the Performance of Adult Trainees</a:t>
            </a:r>
            <a:r>
              <a:rPr lang="en-GB" sz="1200">
                <a:effectLst/>
                <a:latin typeface="Arial" panose="020B0604020202020204" pitchFamily="34" charset="0"/>
                <a:ea typeface="Calibri" panose="020F0502020204030204" pitchFamily="34" charset="0"/>
                <a:cs typeface="Arial" panose="020B0604020202020204" pitchFamily="34" charset="0"/>
              </a:rPr>
              <a:t>. International Journal of Academic Research in Progressive Education and Development. Available at: </a:t>
            </a:r>
            <a:r>
              <a:rPr lang="en-GB" sz="1200" u="sng">
                <a:effectLst/>
                <a:latin typeface="Arial" panose="020B0604020202020204" pitchFamily="34" charset="0"/>
                <a:ea typeface="Calibri" panose="020F0502020204030204" pitchFamily="34" charset="0"/>
                <a:cs typeface="Arial" panose="020B0604020202020204" pitchFamily="34" charset="0"/>
                <a:hlinkClick r:id="rId4"/>
              </a:rPr>
              <a:t>https://www.researchgate.net/profile/Stavros-Kalogiannidis/publication/348199192_Impact_of_Business_Communication_on_the_Performance_of_Adult_Trainees/links/5ff9db9d92851c13feffb3a6/Impact-of-Business-Communication-on-the-Performance-of-Adult-Trainees.pdf</a:t>
            </a:r>
            <a:r>
              <a:rPr lang="en-GB" sz="1200">
                <a:effectLst/>
                <a:latin typeface="Arial" panose="020B0604020202020204" pitchFamily="34" charset="0"/>
                <a:ea typeface="Calibri" panose="020F0502020204030204" pitchFamily="34" charset="0"/>
                <a:cs typeface="Arial" panose="020B0604020202020204" pitchFamily="34" charset="0"/>
              </a:rPr>
              <a:t> (Accessed: 11 November 2022).</a:t>
            </a:r>
          </a:p>
          <a:p>
            <a:pPr>
              <a:buFont typeface="Wingdings" panose="05000000000000000000" pitchFamily="2" charset="2"/>
              <a:buChar char="v"/>
            </a:pPr>
            <a:r>
              <a:rPr lang="en-GB" sz="1200">
                <a:effectLst/>
                <a:latin typeface="Arial" panose="020B0604020202020204" pitchFamily="34" charset="0"/>
                <a:ea typeface="Calibri" panose="020F0502020204030204" pitchFamily="34" charset="0"/>
                <a:cs typeface="Arial" panose="020B0604020202020204" pitchFamily="34" charset="0"/>
              </a:rPr>
              <a:t>Kubota, M. (2019). </a:t>
            </a:r>
            <a:r>
              <a:rPr lang="en-GB" sz="1200" i="1">
                <a:effectLst/>
                <a:latin typeface="Arial" panose="020B0604020202020204" pitchFamily="34" charset="0"/>
                <a:ea typeface="Calibri" panose="020F0502020204030204" pitchFamily="34" charset="0"/>
                <a:cs typeface="Arial" panose="020B0604020202020204" pitchFamily="34" charset="0"/>
              </a:rPr>
              <a:t>What is “Communication”? - Beyond the Shannon &amp; Weaver’s Model―.</a:t>
            </a:r>
            <a:r>
              <a:rPr lang="en-GB" sz="1200">
                <a:effectLst/>
                <a:latin typeface="Arial" panose="020B0604020202020204" pitchFamily="34" charset="0"/>
                <a:ea typeface="Calibri" panose="020F0502020204030204" pitchFamily="34" charset="0"/>
                <a:cs typeface="Arial" panose="020B0604020202020204" pitchFamily="34" charset="0"/>
              </a:rPr>
              <a:t> </a:t>
            </a:r>
            <a:r>
              <a:rPr lang="en-GB" sz="1200">
                <a:effectLst/>
                <a:latin typeface="Arial" panose="020B0604020202020204" pitchFamily="34" charset="0"/>
                <a:cs typeface="Arial" panose="020B0604020202020204" pitchFamily="34" charset="0"/>
              </a:rPr>
              <a:t>International Journal. Available at: </a:t>
            </a:r>
            <a:r>
              <a:rPr lang="en-GB" sz="1200" u="sng">
                <a:effectLst/>
                <a:latin typeface="Arial" panose="020B0604020202020204" pitchFamily="34" charset="0"/>
                <a:cs typeface="Arial" panose="020B0604020202020204" pitchFamily="34" charset="0"/>
                <a:hlinkClick r:id="rId5"/>
              </a:rPr>
              <a:t>https://jaems.jp/contents/icomej/vol13/06_Kubota.pdf</a:t>
            </a:r>
            <a:r>
              <a:rPr lang="en-GB" sz="1200">
                <a:effectLst/>
                <a:latin typeface="Arial" panose="020B0604020202020204" pitchFamily="34" charset="0"/>
                <a:cs typeface="Arial" panose="020B0604020202020204" pitchFamily="34" charset="0"/>
              </a:rPr>
              <a:t> (Accessed: 11 November 2022).</a:t>
            </a:r>
            <a:endParaRPr lang="en-GB" sz="1200">
              <a:latin typeface="Arial" panose="020B0604020202020204" pitchFamily="34" charset="0"/>
              <a:cs typeface="Arial" panose="020B0604020202020204" pitchFamily="34" charset="0"/>
            </a:endParaRPr>
          </a:p>
          <a:p>
            <a:pPr>
              <a:buFont typeface="Wingdings" panose="05000000000000000000" pitchFamily="2" charset="2"/>
              <a:buChar char="v"/>
            </a:pPr>
            <a:r>
              <a:rPr lang="en-GB" sz="1200">
                <a:effectLst/>
                <a:latin typeface="Arial" panose="020B0604020202020204" pitchFamily="34" charset="0"/>
                <a:ea typeface="Calibri" panose="020F0502020204030204" pitchFamily="34" charset="0"/>
                <a:cs typeface="Arial" panose="020B0604020202020204" pitchFamily="34" charset="0"/>
              </a:rPr>
              <a:t>Narula, U. (2006). </a:t>
            </a:r>
            <a:r>
              <a:rPr lang="en-GB" sz="1200" i="1">
                <a:effectLst/>
                <a:latin typeface="Arial" panose="020B0604020202020204" pitchFamily="34" charset="0"/>
                <a:ea typeface="Calibri" panose="020F0502020204030204" pitchFamily="34" charset="0"/>
                <a:cs typeface="Arial" panose="020B0604020202020204" pitchFamily="34" charset="0"/>
              </a:rPr>
              <a:t>Handbook of communication models, perspectives, strategies</a:t>
            </a:r>
            <a:r>
              <a:rPr lang="en-GB" sz="1200">
                <a:effectLst/>
                <a:latin typeface="Arial" panose="020B0604020202020204" pitchFamily="34" charset="0"/>
                <a:ea typeface="Calibri" panose="020F0502020204030204" pitchFamily="34" charset="0"/>
                <a:cs typeface="Arial" panose="020B0604020202020204" pitchFamily="34" charset="0"/>
              </a:rPr>
              <a:t>. Atlantic Publishers &amp; Dist. Available at: </a:t>
            </a:r>
            <a:r>
              <a:rPr lang="en-GB" sz="1200" u="sng">
                <a:effectLst/>
                <a:latin typeface="Arial" panose="020B0604020202020204" pitchFamily="34" charset="0"/>
                <a:ea typeface="Calibri" panose="020F0502020204030204" pitchFamily="34" charset="0"/>
                <a:cs typeface="Arial" panose="020B0604020202020204" pitchFamily="34" charset="0"/>
                <a:hlinkClick r:id="rId6"/>
              </a:rPr>
              <a:t>https://books.google.co.uk/books?id=AuRyXwyAJ78C&amp;lpg=PR5&amp;ots=D-C_NSbo4v&amp;dq=communication%20models%20berlo&amp;lr&amp;hl=ro&amp;pg=PA23#v=onepage&amp;q=communication%20models%20berlo&amp;f=true</a:t>
            </a:r>
            <a:r>
              <a:rPr lang="en-GB" sz="1200">
                <a:effectLst/>
                <a:latin typeface="Arial" panose="020B0604020202020204" pitchFamily="34" charset="0"/>
                <a:ea typeface="Calibri" panose="020F0502020204030204" pitchFamily="34" charset="0"/>
                <a:cs typeface="Arial" panose="020B0604020202020204" pitchFamily="34" charset="0"/>
              </a:rPr>
              <a:t> (Accessed: 11 November 2022).</a:t>
            </a:r>
          </a:p>
          <a:p>
            <a:pPr>
              <a:buFont typeface="Wingdings" panose="05000000000000000000" pitchFamily="2" charset="2"/>
              <a:buChar char="v"/>
            </a:pPr>
            <a:r>
              <a:rPr lang="en-GB" sz="1200">
                <a:effectLst/>
                <a:latin typeface="Arial" panose="020B0604020202020204" pitchFamily="34" charset="0"/>
                <a:ea typeface="Calibri" panose="020F0502020204030204" pitchFamily="34" charset="0"/>
                <a:cs typeface="Arial" panose="020B0604020202020204" pitchFamily="34" charset="0"/>
              </a:rPr>
              <a:t>Shannon, C. and Weaver, W. (1949). </a:t>
            </a:r>
            <a:r>
              <a:rPr lang="en-GB" sz="1200" i="1">
                <a:effectLst/>
                <a:latin typeface="Arial" panose="020B0604020202020204" pitchFamily="34" charset="0"/>
                <a:ea typeface="Calibri" panose="020F0502020204030204" pitchFamily="34" charset="0"/>
                <a:cs typeface="Arial" panose="020B0604020202020204" pitchFamily="34" charset="0"/>
              </a:rPr>
              <a:t>The Mathematical Theory of Communication</a:t>
            </a:r>
            <a:r>
              <a:rPr lang="en-GB" sz="1200">
                <a:effectLst/>
                <a:latin typeface="Arial" panose="020B0604020202020204" pitchFamily="34" charset="0"/>
                <a:ea typeface="Calibri" panose="020F0502020204030204" pitchFamily="34" charset="0"/>
                <a:cs typeface="Arial" panose="020B0604020202020204" pitchFamily="34" charset="0"/>
              </a:rPr>
              <a:t>. Urbana, IL: University of Illinois Press. Available at: </a:t>
            </a:r>
            <a:r>
              <a:rPr lang="en-GB" sz="1200" u="sng">
                <a:effectLst/>
                <a:latin typeface="Arial" panose="020B0604020202020204" pitchFamily="34" charset="0"/>
                <a:ea typeface="Calibri" panose="020F0502020204030204" pitchFamily="34" charset="0"/>
                <a:cs typeface="Arial" panose="020B0604020202020204" pitchFamily="34" charset="0"/>
                <a:hlinkClick r:id="rId7"/>
              </a:rPr>
              <a:t>https://pure.mpg.de/rest/items/item_2383164/component/file_2383163/content</a:t>
            </a:r>
            <a:r>
              <a:rPr lang="en-GB" sz="1200">
                <a:effectLst/>
                <a:latin typeface="Arial" panose="020B0604020202020204" pitchFamily="34" charset="0"/>
                <a:ea typeface="Calibri" panose="020F0502020204030204" pitchFamily="34" charset="0"/>
                <a:cs typeface="Arial" panose="020B0604020202020204" pitchFamily="34" charset="0"/>
              </a:rPr>
              <a:t> (Accessed: 11 November 2022).</a:t>
            </a:r>
          </a:p>
          <a:p>
            <a:pPr>
              <a:buFont typeface="Wingdings" panose="05000000000000000000" pitchFamily="2" charset="2"/>
              <a:buChar char="v"/>
            </a:pPr>
            <a:endParaRPr lang="en-GB" sz="120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947035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8A298B0-AE3D-CBC5-7C7C-70402CBF1AC0}"/>
              </a:ext>
            </a:extLst>
          </p:cNvPr>
          <p:cNvPicPr>
            <a:picLocks noGrp="1" noChangeAspect="1"/>
          </p:cNvPicPr>
          <p:nvPr>
            <p:ph idx="1"/>
          </p:nvPr>
        </p:nvPicPr>
        <p:blipFill>
          <a:blip r:embed="rId2"/>
          <a:stretch>
            <a:fillRect/>
          </a:stretch>
        </p:blipFill>
        <p:spPr>
          <a:xfrm>
            <a:off x="343238" y="265300"/>
            <a:ext cx="10509145" cy="5655854"/>
          </a:xfrm>
        </p:spPr>
      </p:pic>
      <p:sp>
        <p:nvSpPr>
          <p:cNvPr id="3" name="CasetăText 2">
            <a:extLst>
              <a:ext uri="{FF2B5EF4-FFF2-40B4-BE49-F238E27FC236}">
                <a16:creationId xmlns:a16="http://schemas.microsoft.com/office/drawing/2014/main" id="{514BBC57-5DB9-2D3B-0260-FB6A17C50B50}"/>
              </a:ext>
            </a:extLst>
          </p:cNvPr>
          <p:cNvSpPr txBox="1"/>
          <p:nvPr/>
        </p:nvSpPr>
        <p:spPr>
          <a:xfrm>
            <a:off x="4444181" y="1271725"/>
            <a:ext cx="6096000" cy="1098762"/>
          </a:xfrm>
          <a:prstGeom prst="rect">
            <a:avLst/>
          </a:prstGeom>
          <a:noFill/>
        </p:spPr>
        <p:txBody>
          <a:bodyPr wrap="square">
            <a:spAutoFit/>
          </a:bodyPr>
          <a:lstStyle/>
          <a:p>
            <a:pPr indent="-228600">
              <a:lnSpc>
                <a:spcPct val="90000"/>
              </a:lnSpc>
              <a:spcBef>
                <a:spcPct val="20000"/>
              </a:spcBef>
              <a:spcAft>
                <a:spcPts val="600"/>
              </a:spcAft>
              <a:buClr>
                <a:schemeClr val="accent1"/>
              </a:buClr>
              <a:buSzPct val="115000"/>
              <a:buFont typeface="Arial" panose="020B0604020202020204" pitchFamily="34" charset="0"/>
              <a:buChar char="•"/>
            </a:pPr>
            <a:r>
              <a:rPr lang="en-US" sz="1200" dirty="0">
                <a:latin typeface="Arial" panose="020B0604020202020204" pitchFamily="34" charset="0"/>
                <a:cs typeface="Arial" panose="020B0604020202020204" pitchFamily="34" charset="0"/>
              </a:rPr>
              <a:t>Cristina </a:t>
            </a:r>
            <a:r>
              <a:rPr lang="en-US" sz="1200" dirty="0" err="1">
                <a:latin typeface="Arial" panose="020B0604020202020204" pitchFamily="34" charset="0"/>
                <a:cs typeface="Arial" panose="020B0604020202020204" pitchFamily="34" charset="0"/>
              </a:rPr>
              <a:t>Serban</a:t>
            </a:r>
            <a:endParaRPr lang="en-US" sz="1200" dirty="0">
              <a:latin typeface="Arial" panose="020B0604020202020204" pitchFamily="34" charset="0"/>
              <a:cs typeface="Arial" panose="020B0604020202020204" pitchFamily="34" charset="0"/>
            </a:endParaRPr>
          </a:p>
          <a:p>
            <a:pPr indent="-228600">
              <a:lnSpc>
                <a:spcPct val="90000"/>
              </a:lnSpc>
              <a:spcBef>
                <a:spcPct val="20000"/>
              </a:spcBef>
              <a:spcAft>
                <a:spcPts val="600"/>
              </a:spcAft>
              <a:buClr>
                <a:schemeClr val="accent1"/>
              </a:buClr>
              <a:buSzPct val="115000"/>
              <a:buFont typeface="Arial" panose="020B0604020202020204" pitchFamily="34" charset="0"/>
              <a:buChar char="•"/>
            </a:pPr>
            <a:r>
              <a:rPr lang="en-US" sz="1200" dirty="0">
                <a:latin typeface="Arial" panose="020B0604020202020204" pitchFamily="34" charset="0"/>
                <a:cs typeface="Arial" panose="020B0604020202020204" pitchFamily="34" charset="0"/>
              </a:rPr>
              <a:t>Elena Mihaela Radu</a:t>
            </a:r>
          </a:p>
          <a:p>
            <a:pPr indent="-228600">
              <a:lnSpc>
                <a:spcPct val="90000"/>
              </a:lnSpc>
              <a:spcBef>
                <a:spcPct val="20000"/>
              </a:spcBef>
              <a:spcAft>
                <a:spcPts val="600"/>
              </a:spcAft>
              <a:buClr>
                <a:schemeClr val="accent1"/>
              </a:buClr>
              <a:buSzPct val="115000"/>
              <a:buFont typeface="Arial" panose="020B0604020202020204" pitchFamily="34" charset="0"/>
              <a:buChar char="•"/>
            </a:pPr>
            <a:r>
              <a:rPr lang="en-US" sz="1200" dirty="0">
                <a:latin typeface="Arial" panose="020B0604020202020204" pitchFamily="34" charset="0"/>
                <a:cs typeface="Arial" panose="020B0604020202020204" pitchFamily="34" charset="0"/>
              </a:rPr>
              <a:t>Maricela Simona </a:t>
            </a:r>
            <a:r>
              <a:rPr lang="en-US" sz="1200" dirty="0" err="1">
                <a:latin typeface="Arial" panose="020B0604020202020204" pitchFamily="34" charset="0"/>
                <a:cs typeface="Arial" panose="020B0604020202020204" pitchFamily="34" charset="0"/>
              </a:rPr>
              <a:t>Baiceanu</a:t>
            </a:r>
            <a:r>
              <a:rPr lang="en-US" sz="1200" dirty="0">
                <a:latin typeface="Arial" panose="020B0604020202020204" pitchFamily="34" charset="0"/>
                <a:cs typeface="Arial" panose="020B0604020202020204" pitchFamily="34" charset="0"/>
              </a:rPr>
              <a:t> </a:t>
            </a:r>
          </a:p>
          <a:p>
            <a:pPr indent="-228600">
              <a:lnSpc>
                <a:spcPct val="90000"/>
              </a:lnSpc>
              <a:spcBef>
                <a:spcPct val="20000"/>
              </a:spcBef>
              <a:spcAft>
                <a:spcPts val="600"/>
              </a:spcAft>
              <a:buClr>
                <a:schemeClr val="accent1"/>
              </a:buClr>
              <a:buSzPct val="115000"/>
              <a:buFont typeface="Arial" panose="020B0604020202020204" pitchFamily="34" charset="0"/>
              <a:buChar char="•"/>
            </a:pPr>
            <a:endParaRPr lang="en-US" sz="1200" b="1" dirty="0">
              <a:latin typeface="Arial" panose="020B0604020202020204" pitchFamily="34" charset="0"/>
              <a:cs typeface="Arial" panose="020B0604020202020204" pitchFamily="34" charset="0"/>
            </a:endParaRPr>
          </a:p>
        </p:txBody>
      </p:sp>
      <p:sp>
        <p:nvSpPr>
          <p:cNvPr id="4" name="CasetăText 3">
            <a:extLst>
              <a:ext uri="{FF2B5EF4-FFF2-40B4-BE49-F238E27FC236}">
                <a16:creationId xmlns:a16="http://schemas.microsoft.com/office/drawing/2014/main" id="{3FD4D648-8990-BE30-12B0-3B98C7F51692}"/>
              </a:ext>
            </a:extLst>
          </p:cNvPr>
          <p:cNvSpPr txBox="1"/>
          <p:nvPr/>
        </p:nvSpPr>
        <p:spPr>
          <a:xfrm>
            <a:off x="4227871" y="2585884"/>
            <a:ext cx="539791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We wanted to create a quality project that would contain useful information.</a:t>
            </a:r>
          </a:p>
        </p:txBody>
      </p:sp>
      <p:sp>
        <p:nvSpPr>
          <p:cNvPr id="6" name="CasetăText 5">
            <a:extLst>
              <a:ext uri="{FF2B5EF4-FFF2-40B4-BE49-F238E27FC236}">
                <a16:creationId xmlns:a16="http://schemas.microsoft.com/office/drawing/2014/main" id="{5BA80AAB-EE05-78DD-8C5E-32EBD578C6EE}"/>
              </a:ext>
            </a:extLst>
          </p:cNvPr>
          <p:cNvSpPr txBox="1"/>
          <p:nvPr/>
        </p:nvSpPr>
        <p:spPr>
          <a:xfrm>
            <a:off x="4227871" y="3122724"/>
            <a:ext cx="5968181"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Two days before handing over the project a member of the team decided to give up and his part of the project had to be finish by us.</a:t>
            </a:r>
          </a:p>
        </p:txBody>
      </p:sp>
      <p:sp>
        <p:nvSpPr>
          <p:cNvPr id="7" name="CasetăText 6">
            <a:extLst>
              <a:ext uri="{FF2B5EF4-FFF2-40B4-BE49-F238E27FC236}">
                <a16:creationId xmlns:a16="http://schemas.microsoft.com/office/drawing/2014/main" id="{27A998A8-3FB6-32E6-F288-0A7B0F4A6692}"/>
              </a:ext>
            </a:extLst>
          </p:cNvPr>
          <p:cNvSpPr txBox="1"/>
          <p:nvPr/>
        </p:nvSpPr>
        <p:spPr>
          <a:xfrm>
            <a:off x="4301612" y="4288326"/>
            <a:ext cx="584036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 think next time I will personally choose my team members.</a:t>
            </a:r>
          </a:p>
        </p:txBody>
      </p:sp>
      <p:sp>
        <p:nvSpPr>
          <p:cNvPr id="9" name="CasetăText 8">
            <a:extLst>
              <a:ext uri="{FF2B5EF4-FFF2-40B4-BE49-F238E27FC236}">
                <a16:creationId xmlns:a16="http://schemas.microsoft.com/office/drawing/2014/main" id="{791556E4-ACFE-2E9A-E20B-37C18B313CCA}"/>
              </a:ext>
            </a:extLst>
          </p:cNvPr>
          <p:cNvSpPr txBox="1"/>
          <p:nvPr/>
        </p:nvSpPr>
        <p:spPr>
          <a:xfrm>
            <a:off x="4301612" y="5269262"/>
            <a:ext cx="574695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 would rate my team a 6/10 overall.</a:t>
            </a:r>
          </a:p>
        </p:txBody>
      </p:sp>
    </p:spTree>
    <p:extLst>
      <p:ext uri="{BB962C8B-B14F-4D97-AF65-F5344CB8AC3E}">
        <p14:creationId xmlns:p14="http://schemas.microsoft.com/office/powerpoint/2010/main" val="20918008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8" ma:contentTypeDescription="Create a new document." ma:contentTypeScope="" ma:versionID="0d0ce53f67da721eed5e447817481287">
  <xsd:schema xmlns:xsd="http://www.w3.org/2001/XMLSchema" xmlns:xs="http://www.w3.org/2001/XMLSchema" xmlns:p="http://schemas.microsoft.com/office/2006/metadata/properties" xmlns:ns3="01059ada-d055-41df-ae87-635bd8b92658" xmlns:ns4="5c225c8a-d58b-4f92-9659-fc93657787ef" targetNamespace="http://schemas.microsoft.com/office/2006/metadata/properties" ma:root="true" ma:fieldsID="e87604b063f830359bb35f4615b8b3e9" ns3:_="" ns4:_="">
    <xsd:import namespace="01059ada-d055-41df-ae87-635bd8b92658"/>
    <xsd:import namespace="5c225c8a-d58b-4f92-9659-fc93657787ef"/>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09B95AD-12EC-47FA-A646-1079383F7C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1059ada-d055-41df-ae87-635bd8b92658"/>
    <ds:schemaRef ds:uri="5c225c8a-d58b-4f92-9659-fc93657787e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59095F1-99BE-4E3E-B8D2-C3CB90AF9C07}">
  <ds:schemaRefs>
    <ds:schemaRef ds:uri="http://schemas.microsoft.com/sharepoint/v3/contenttype/forms"/>
  </ds:schemaRefs>
</ds:datastoreItem>
</file>

<file path=customXml/itemProps3.xml><?xml version="1.0" encoding="utf-8"?>
<ds:datastoreItem xmlns:ds="http://schemas.openxmlformats.org/officeDocument/2006/customXml" ds:itemID="{DB339A46-8745-4003-91AB-876F6ACD75F7}">
  <ds:schemaRefs>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www.w3.org/XML/1998/namespace"/>
    <ds:schemaRef ds:uri="http://schemas.microsoft.com/office/infopath/2007/PartnerControls"/>
    <ds:schemaRef ds:uri="5c225c8a-d58b-4f92-9659-fc93657787ef"/>
    <ds:schemaRef ds:uri="01059ada-d055-41df-ae87-635bd8b92658"/>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40</TotalTime>
  <Words>1615</Words>
  <Application>Microsoft Office PowerPoint</Application>
  <PresentationFormat>Ecran lat</PresentationFormat>
  <Paragraphs>162</Paragraphs>
  <Slides>22</Slides>
  <Notes>4</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22</vt:i4>
      </vt:variant>
    </vt:vector>
  </HeadingPairs>
  <TitlesOfParts>
    <vt:vector size="28" baseType="lpstr">
      <vt:lpstr>Arial</vt:lpstr>
      <vt:lpstr>Calibri</vt:lpstr>
      <vt:lpstr>Calibri Light</vt:lpstr>
      <vt:lpstr>Times New Roman</vt:lpstr>
      <vt:lpstr>Wingdings</vt:lpstr>
      <vt:lpstr>Office Theme</vt:lpstr>
      <vt:lpstr>Strategies for Effective Communication in a Business Setting</vt:lpstr>
      <vt:lpstr>Prezentare PowerPoint</vt:lpstr>
      <vt:lpstr>The benefits of effective communication Based on Amazon case study</vt:lpstr>
      <vt:lpstr>Prezentare PowerPoint</vt:lpstr>
      <vt:lpstr>Communication Models </vt:lpstr>
      <vt:lpstr>Shannon &amp; Weaver’s Communication Model</vt:lpstr>
      <vt:lpstr>Berlo’s model of communication</vt:lpstr>
      <vt:lpstr>Schramm’s model of communication </vt:lpstr>
      <vt:lpstr>What model or models of communication should Tom apply and why?  </vt:lpstr>
      <vt:lpstr>Communication barriers </vt:lpstr>
      <vt:lpstr>Prezentare PowerPoint</vt:lpstr>
      <vt:lpstr>Prezentare PowerPoint</vt:lpstr>
      <vt:lpstr>Channels of communication</vt:lpstr>
      <vt:lpstr>Communication channels can be categorized into four principal channels</vt:lpstr>
      <vt:lpstr>TWO TYPES OF CHANNELS OF COMMUNICATION</vt:lpstr>
      <vt:lpstr>Prezentare PowerPoint</vt:lpstr>
      <vt:lpstr>Theory of Channel Richness</vt:lpstr>
      <vt:lpstr>Prezentare PowerPoint</vt:lpstr>
      <vt:lpstr>The solutions - channel of communication to be used by Tom to improve communication</vt:lpstr>
      <vt:lpstr>Final recommendations for Tom</vt:lpstr>
      <vt:lpstr>References</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Alexandra Tuica</dc:creator>
  <cp:lastModifiedBy>Alexandra Tuica</cp:lastModifiedBy>
  <cp:revision>3</cp:revision>
  <dcterms:created xsi:type="dcterms:W3CDTF">2022-10-22T11:10:13Z</dcterms:created>
  <dcterms:modified xsi:type="dcterms:W3CDTF">2022-11-13T16:30:37Z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