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43"/>
  </p:notesMasterIdLst>
  <p:sldIdLst>
    <p:sldId id="292" r:id="rId9"/>
    <p:sldId id="294" r:id="rId10"/>
    <p:sldId id="931" r:id="rId11"/>
    <p:sldId id="295" r:id="rId12"/>
    <p:sldId id="293" r:id="rId13"/>
    <p:sldId id="353" r:id="rId14"/>
    <p:sldId id="354" r:id="rId15"/>
    <p:sldId id="355" r:id="rId16"/>
    <p:sldId id="334" r:id="rId17"/>
    <p:sldId id="335" r:id="rId18"/>
    <p:sldId id="331" r:id="rId19"/>
    <p:sldId id="332" r:id="rId20"/>
    <p:sldId id="333" r:id="rId21"/>
    <p:sldId id="339" r:id="rId22"/>
    <p:sldId id="928" r:id="rId23"/>
    <p:sldId id="932" r:id="rId24"/>
    <p:sldId id="341" r:id="rId25"/>
    <p:sldId id="342" r:id="rId26"/>
    <p:sldId id="343" r:id="rId27"/>
    <p:sldId id="929" r:id="rId28"/>
    <p:sldId id="344" r:id="rId29"/>
    <p:sldId id="345" r:id="rId30"/>
    <p:sldId id="346" r:id="rId31"/>
    <p:sldId id="347" r:id="rId32"/>
    <p:sldId id="930" r:id="rId33"/>
    <p:sldId id="356" r:id="rId34"/>
    <p:sldId id="357" r:id="rId35"/>
    <p:sldId id="358" r:id="rId36"/>
    <p:sldId id="365" r:id="rId37"/>
    <p:sldId id="366" r:id="rId38"/>
    <p:sldId id="367" r:id="rId39"/>
    <p:sldId id="368" r:id="rId40"/>
    <p:sldId id="369" r:id="rId41"/>
    <p:sldId id="35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53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246" autoAdjust="0"/>
    <p:restoredTop sz="77309" autoAdjust="0"/>
  </p:normalViewPr>
  <p:slideViewPr>
    <p:cSldViewPr snapToGrid="0">
      <p:cViewPr varScale="1">
        <p:scale>
          <a:sx n="87" d="100"/>
          <a:sy n="87" d="100"/>
        </p:scale>
        <p:origin x="57"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notesMaster" Target="notesMasters/notesMaster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theme" Target="theme/theme1.xml"/><Relationship Id="rId20" Type="http://schemas.openxmlformats.org/officeDocument/2006/relationships/slide" Target="slides/slide12.xml"/><Relationship Id="rId41"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24/03/2022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a:t>
            </a:fld>
            <a:endParaRPr lang="en-GB"/>
          </a:p>
        </p:txBody>
      </p:sp>
    </p:spTree>
    <p:extLst>
      <p:ext uri="{BB962C8B-B14F-4D97-AF65-F5344CB8AC3E}">
        <p14:creationId xmlns:p14="http://schemas.microsoft.com/office/powerpoint/2010/main" val="1635993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12</a:t>
            </a:fld>
            <a:endParaRPr lang="en-GB"/>
          </a:p>
        </p:txBody>
      </p:sp>
    </p:spTree>
    <p:extLst>
      <p:ext uri="{BB962C8B-B14F-4D97-AF65-F5344CB8AC3E}">
        <p14:creationId xmlns:p14="http://schemas.microsoft.com/office/powerpoint/2010/main" val="2045361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6126064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23</a:t>
            </a:fld>
            <a:endParaRPr lang="en-GB"/>
          </a:p>
        </p:txBody>
      </p:sp>
    </p:spTree>
    <p:extLst>
      <p:ext uri="{BB962C8B-B14F-4D97-AF65-F5344CB8AC3E}">
        <p14:creationId xmlns:p14="http://schemas.microsoft.com/office/powerpoint/2010/main" val="827828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gn="just">
              <a:buFont typeface="Wingdings" panose="05000000000000000000" pitchFamily="2" charset="2"/>
              <a:buChar char="§"/>
            </a:pPr>
            <a:endParaRPr lang="en-GB" sz="2400" dirty="0"/>
          </a:p>
        </p:txBody>
      </p:sp>
      <p:sp>
        <p:nvSpPr>
          <p:cNvPr id="4" name="Slide Number Placeholder 3"/>
          <p:cNvSpPr>
            <a:spLocks noGrp="1"/>
          </p:cNvSpPr>
          <p:nvPr>
            <p:ph type="sldNum" sz="quarter" idx="10"/>
          </p:nvPr>
        </p:nvSpPr>
        <p:spPr/>
        <p:txBody>
          <a:bodyPr/>
          <a:lstStyle/>
          <a:p>
            <a:fld id="{1FD43D11-169C-403B-AE90-DBA81AF33F77}" type="slidenum">
              <a:rPr lang="en-GB" smtClean="0"/>
              <a:t>26</a:t>
            </a:fld>
            <a:endParaRPr lang="en-GB"/>
          </a:p>
        </p:txBody>
      </p:sp>
    </p:spTree>
    <p:extLst>
      <p:ext uri="{BB962C8B-B14F-4D97-AF65-F5344CB8AC3E}">
        <p14:creationId xmlns:p14="http://schemas.microsoft.com/office/powerpoint/2010/main" val="1438254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gn="just">
              <a:buFont typeface="Wingdings" panose="05000000000000000000" pitchFamily="2" charset="2"/>
              <a:buChar char="§"/>
            </a:pPr>
            <a:endParaRPr lang="en-GB" sz="2400" dirty="0"/>
          </a:p>
        </p:txBody>
      </p:sp>
      <p:sp>
        <p:nvSpPr>
          <p:cNvPr id="4" name="Slide Number Placeholder 3"/>
          <p:cNvSpPr>
            <a:spLocks noGrp="1"/>
          </p:cNvSpPr>
          <p:nvPr>
            <p:ph type="sldNum" sz="quarter" idx="10"/>
          </p:nvPr>
        </p:nvSpPr>
        <p:spPr/>
        <p:txBody>
          <a:bodyPr/>
          <a:lstStyle/>
          <a:p>
            <a:fld id="{1FD43D11-169C-403B-AE90-DBA81AF33F77}" type="slidenum">
              <a:rPr lang="en-GB" smtClean="0"/>
              <a:t>27</a:t>
            </a:fld>
            <a:endParaRPr lang="en-GB"/>
          </a:p>
        </p:txBody>
      </p:sp>
    </p:spTree>
    <p:extLst>
      <p:ext uri="{BB962C8B-B14F-4D97-AF65-F5344CB8AC3E}">
        <p14:creationId xmlns:p14="http://schemas.microsoft.com/office/powerpoint/2010/main" val="2428074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Performance Monitor is a Windows </a:t>
            </a:r>
            <a:r>
              <a:rPr lang="en-GB" sz="1200" b="1" i="0" u="none" strike="noStrike" kern="1200" baseline="0" dirty="0">
                <a:solidFill>
                  <a:schemeClr val="tx1"/>
                </a:solidFill>
                <a:latin typeface="+mn-lt"/>
                <a:ea typeface="+mn-ea"/>
                <a:cs typeface="+mn-cs"/>
              </a:rPr>
              <a:t>Microsoft Management Console </a:t>
            </a:r>
            <a:r>
              <a:rPr lang="en-GB" sz="1200" b="0" i="0" u="none" strike="noStrike" kern="1200" baseline="0" dirty="0">
                <a:solidFill>
                  <a:schemeClr val="tx1"/>
                </a:solidFill>
                <a:latin typeface="+mn-lt"/>
                <a:ea typeface="+mn-ea"/>
                <a:cs typeface="+mn-cs"/>
              </a:rPr>
              <a:t>(</a:t>
            </a:r>
            <a:r>
              <a:rPr lang="en-GB" sz="1200" b="1" i="0" u="none" strike="noStrike" kern="1200" baseline="0" dirty="0">
                <a:solidFill>
                  <a:schemeClr val="tx1"/>
                </a:solidFill>
                <a:latin typeface="+mn-lt"/>
                <a:ea typeface="+mn-ea"/>
                <a:cs typeface="+mn-cs"/>
              </a:rPr>
              <a:t>MMC</a:t>
            </a:r>
            <a:r>
              <a:rPr lang="en-GB" sz="1200" b="0" i="0" u="none" strike="noStrike" kern="1200" baseline="0" dirty="0">
                <a:solidFill>
                  <a:schemeClr val="tx1"/>
                </a:solidFill>
                <a:latin typeface="+mn-lt"/>
                <a:ea typeface="+mn-ea"/>
                <a:cs typeface="+mn-cs"/>
              </a:rPr>
              <a:t>) that monitors the server's performance. It enables us to visualize performance information, either in real time or from a log file. The examined performance information is displayed in formats such as a line graph, histogram bar, or report</a:t>
            </a:r>
            <a:endParaRPr lang="en-GB" sz="3600" dirty="0"/>
          </a:p>
        </p:txBody>
      </p:sp>
      <p:sp>
        <p:nvSpPr>
          <p:cNvPr id="4" name="Slide Number Placeholder 3"/>
          <p:cNvSpPr>
            <a:spLocks noGrp="1"/>
          </p:cNvSpPr>
          <p:nvPr>
            <p:ph type="sldNum" sz="quarter" idx="10"/>
          </p:nvPr>
        </p:nvSpPr>
        <p:spPr/>
        <p:txBody>
          <a:bodyPr/>
          <a:lstStyle/>
          <a:p>
            <a:fld id="{1FD43D11-169C-403B-AE90-DBA81AF33F77}" type="slidenum">
              <a:rPr lang="en-GB" smtClean="0"/>
              <a:t>28</a:t>
            </a:fld>
            <a:endParaRPr lang="en-GB"/>
          </a:p>
        </p:txBody>
      </p:sp>
    </p:spTree>
    <p:extLst>
      <p:ext uri="{BB962C8B-B14F-4D97-AF65-F5344CB8AC3E}">
        <p14:creationId xmlns:p14="http://schemas.microsoft.com/office/powerpoint/2010/main" val="3753474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You can learn more about the ISO 9000 standard at http:/ / </a:t>
            </a:r>
            <a:r>
              <a:rPr lang="en-GB" sz="1200" b="0" i="0" u="none" strike="noStrike" kern="1200" baseline="0" dirty="0" err="1">
                <a:solidFill>
                  <a:schemeClr val="tx1"/>
                </a:solidFill>
                <a:latin typeface="+mn-lt"/>
                <a:ea typeface="+mn-ea"/>
                <a:cs typeface="+mn-cs"/>
              </a:rPr>
              <a:t>asq</a:t>
            </a:r>
            <a:r>
              <a:rPr lang="en-GB" sz="1200" b="0" i="0" u="none" strike="noStrike" kern="1200" baseline="0" dirty="0">
                <a:solidFill>
                  <a:schemeClr val="tx1"/>
                </a:solidFill>
                <a:latin typeface="+mn-lt"/>
                <a:ea typeface="+mn-ea"/>
                <a:cs typeface="+mn-cs"/>
              </a:rPr>
              <a:t>. org/ </a:t>
            </a:r>
          </a:p>
          <a:p>
            <a:r>
              <a:rPr lang="en-GB" sz="1200" b="0" i="0" u="none" strike="noStrike" kern="1200" baseline="0" dirty="0">
                <a:solidFill>
                  <a:schemeClr val="tx1"/>
                </a:solidFill>
                <a:latin typeface="+mn-lt"/>
                <a:ea typeface="+mn-ea"/>
                <a:cs typeface="+mn-cs"/>
              </a:rPr>
              <a:t>learn- about- quality/ </a:t>
            </a:r>
            <a:r>
              <a:rPr lang="en-GB" sz="1200" b="0" i="0" u="none" strike="noStrike" kern="1200" baseline="0" dirty="0" err="1">
                <a:solidFill>
                  <a:schemeClr val="tx1"/>
                </a:solidFill>
                <a:latin typeface="+mn-lt"/>
                <a:ea typeface="+mn-ea"/>
                <a:cs typeface="+mn-cs"/>
              </a:rPr>
              <a:t>iso</a:t>
            </a:r>
            <a:r>
              <a:rPr lang="en-GB" sz="1200" b="0" i="0" u="none" strike="noStrike" kern="1200" baseline="0" dirty="0">
                <a:solidFill>
                  <a:schemeClr val="tx1"/>
                </a:solidFill>
                <a:latin typeface="+mn-lt"/>
                <a:ea typeface="+mn-ea"/>
                <a:cs typeface="+mn-cs"/>
              </a:rPr>
              <a:t>- 9000/ overview/ overview. html and the ISO</a:t>
            </a:r>
          </a:p>
          <a:p>
            <a:r>
              <a:rPr lang="en-GB" sz="1200" b="0" i="0" u="none" strike="noStrike" kern="1200" baseline="0" dirty="0">
                <a:solidFill>
                  <a:schemeClr val="tx1"/>
                </a:solidFill>
                <a:latin typeface="+mn-lt"/>
                <a:ea typeface="+mn-ea"/>
                <a:cs typeface="+mn-cs"/>
              </a:rPr>
              <a:t>14001 standard at http:/ / </a:t>
            </a:r>
            <a:r>
              <a:rPr lang="en-GB" sz="1200" b="0" i="0" u="none" strike="noStrike" kern="1200" baseline="0" dirty="0" err="1">
                <a:solidFill>
                  <a:schemeClr val="tx1"/>
                </a:solidFill>
                <a:latin typeface="+mn-lt"/>
                <a:ea typeface="+mn-ea"/>
                <a:cs typeface="+mn-cs"/>
              </a:rPr>
              <a:t>asq</a:t>
            </a:r>
            <a:r>
              <a:rPr lang="en-GB" sz="1200" b="0" i="0" u="none" strike="noStrike" kern="1200" baseline="0" dirty="0">
                <a:solidFill>
                  <a:schemeClr val="tx1"/>
                </a:solidFill>
                <a:latin typeface="+mn-lt"/>
                <a:ea typeface="+mn-ea"/>
                <a:cs typeface="+mn-cs"/>
              </a:rPr>
              <a:t>. org/ learn- about- quality/ learn- </a:t>
            </a:r>
            <a:r>
              <a:rPr lang="en-GB" sz="1200" b="0" i="0" u="none" strike="noStrike" kern="1200" baseline="0" dirty="0" err="1">
                <a:solidFill>
                  <a:schemeClr val="tx1"/>
                </a:solidFill>
                <a:latin typeface="+mn-lt"/>
                <a:ea typeface="+mn-ea"/>
                <a:cs typeface="+mn-cs"/>
              </a:rPr>
              <a:t>aboutstandards</a:t>
            </a:r>
            <a:r>
              <a:rPr lang="en-GB" sz="1200" b="0" i="0" u="none" strike="noStrike" kern="1200" baseline="0" dirty="0">
                <a:solidFill>
                  <a:schemeClr val="tx1"/>
                </a:solidFill>
                <a:latin typeface="+mn-lt"/>
                <a:ea typeface="+mn-ea"/>
                <a:cs typeface="+mn-cs"/>
              </a:rPr>
              <a:t>/</a:t>
            </a:r>
          </a:p>
          <a:p>
            <a:r>
              <a:rPr lang="en-GB" sz="1200" b="0" i="0" u="none" strike="noStrike" kern="1200" baseline="0" dirty="0" err="1">
                <a:solidFill>
                  <a:schemeClr val="tx1"/>
                </a:solidFill>
                <a:latin typeface="+mn-lt"/>
                <a:ea typeface="+mn-ea"/>
                <a:cs typeface="+mn-cs"/>
              </a:rPr>
              <a:t>iso</a:t>
            </a:r>
            <a:r>
              <a:rPr lang="en-GB" sz="1200" b="0" i="0" u="none" strike="noStrike" kern="1200" baseline="0" dirty="0">
                <a:solidFill>
                  <a:schemeClr val="tx1"/>
                </a:solidFill>
                <a:latin typeface="+mn-lt"/>
                <a:ea typeface="+mn-ea"/>
                <a:cs typeface="+mn-cs"/>
              </a:rPr>
              <a:t>- 14001.</a:t>
            </a:r>
            <a:endParaRPr lang="en-GB" sz="3600" dirty="0"/>
          </a:p>
        </p:txBody>
      </p:sp>
      <p:sp>
        <p:nvSpPr>
          <p:cNvPr id="4" name="Slide Number Placeholder 3"/>
          <p:cNvSpPr>
            <a:spLocks noGrp="1"/>
          </p:cNvSpPr>
          <p:nvPr>
            <p:ph type="sldNum" sz="quarter" idx="10"/>
          </p:nvPr>
        </p:nvSpPr>
        <p:spPr/>
        <p:txBody>
          <a:bodyPr/>
          <a:lstStyle/>
          <a:p>
            <a:fld id="{1FD43D11-169C-403B-AE90-DBA81AF33F77}" type="slidenum">
              <a:rPr lang="en-GB" smtClean="0"/>
              <a:t>29</a:t>
            </a:fld>
            <a:endParaRPr lang="en-GB"/>
          </a:p>
        </p:txBody>
      </p:sp>
    </p:spTree>
    <p:extLst>
      <p:ext uri="{BB962C8B-B14F-4D97-AF65-F5344CB8AC3E}">
        <p14:creationId xmlns:p14="http://schemas.microsoft.com/office/powerpoint/2010/main" val="4156955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600" dirty="0"/>
          </a:p>
        </p:txBody>
      </p:sp>
      <p:sp>
        <p:nvSpPr>
          <p:cNvPr id="4" name="Slide Number Placeholder 3"/>
          <p:cNvSpPr>
            <a:spLocks noGrp="1"/>
          </p:cNvSpPr>
          <p:nvPr>
            <p:ph type="sldNum" sz="quarter" idx="10"/>
          </p:nvPr>
        </p:nvSpPr>
        <p:spPr/>
        <p:txBody>
          <a:bodyPr/>
          <a:lstStyle/>
          <a:p>
            <a:fld id="{1FD43D11-169C-403B-AE90-DBA81AF33F77}" type="slidenum">
              <a:rPr lang="en-GB" smtClean="0"/>
              <a:t>30</a:t>
            </a:fld>
            <a:endParaRPr lang="en-GB"/>
          </a:p>
        </p:txBody>
      </p:sp>
    </p:spTree>
    <p:extLst>
      <p:ext uri="{BB962C8B-B14F-4D97-AF65-F5344CB8AC3E}">
        <p14:creationId xmlns:p14="http://schemas.microsoft.com/office/powerpoint/2010/main" val="681275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600" dirty="0"/>
          </a:p>
        </p:txBody>
      </p:sp>
      <p:sp>
        <p:nvSpPr>
          <p:cNvPr id="4" name="Slide Number Placeholder 3"/>
          <p:cNvSpPr>
            <a:spLocks noGrp="1"/>
          </p:cNvSpPr>
          <p:nvPr>
            <p:ph type="sldNum" sz="quarter" idx="10"/>
          </p:nvPr>
        </p:nvSpPr>
        <p:spPr/>
        <p:txBody>
          <a:bodyPr/>
          <a:lstStyle/>
          <a:p>
            <a:fld id="{1FD43D11-169C-403B-AE90-DBA81AF33F77}" type="slidenum">
              <a:rPr lang="en-GB" smtClean="0"/>
              <a:t>31</a:t>
            </a:fld>
            <a:endParaRPr lang="en-GB"/>
          </a:p>
        </p:txBody>
      </p:sp>
    </p:spTree>
    <p:extLst>
      <p:ext uri="{BB962C8B-B14F-4D97-AF65-F5344CB8AC3E}">
        <p14:creationId xmlns:p14="http://schemas.microsoft.com/office/powerpoint/2010/main" val="5837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600" dirty="0"/>
          </a:p>
        </p:txBody>
      </p:sp>
      <p:sp>
        <p:nvSpPr>
          <p:cNvPr id="4" name="Slide Number Placeholder 3"/>
          <p:cNvSpPr>
            <a:spLocks noGrp="1"/>
          </p:cNvSpPr>
          <p:nvPr>
            <p:ph type="sldNum" sz="quarter" idx="10"/>
          </p:nvPr>
        </p:nvSpPr>
        <p:spPr/>
        <p:txBody>
          <a:bodyPr/>
          <a:lstStyle/>
          <a:p>
            <a:fld id="{1FD43D11-169C-403B-AE90-DBA81AF33F77}" type="slidenum">
              <a:rPr lang="en-GB" smtClean="0"/>
              <a:t>32</a:t>
            </a:fld>
            <a:endParaRPr lang="en-GB"/>
          </a:p>
        </p:txBody>
      </p:sp>
    </p:spTree>
    <p:extLst>
      <p:ext uri="{BB962C8B-B14F-4D97-AF65-F5344CB8AC3E}">
        <p14:creationId xmlns:p14="http://schemas.microsoft.com/office/powerpoint/2010/main" val="2963633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600" dirty="0"/>
          </a:p>
        </p:txBody>
      </p:sp>
      <p:sp>
        <p:nvSpPr>
          <p:cNvPr id="4" name="Slide Number Placeholder 3"/>
          <p:cNvSpPr>
            <a:spLocks noGrp="1"/>
          </p:cNvSpPr>
          <p:nvPr>
            <p:ph type="sldNum" sz="quarter" idx="10"/>
          </p:nvPr>
        </p:nvSpPr>
        <p:spPr/>
        <p:txBody>
          <a:bodyPr/>
          <a:lstStyle/>
          <a:p>
            <a:fld id="{1FD43D11-169C-403B-AE90-DBA81AF33F77}" type="slidenum">
              <a:rPr lang="en-GB" smtClean="0"/>
              <a:t>33</a:t>
            </a:fld>
            <a:endParaRPr lang="en-GB"/>
          </a:p>
        </p:txBody>
      </p:sp>
    </p:spTree>
    <p:extLst>
      <p:ext uri="{BB962C8B-B14F-4D97-AF65-F5344CB8AC3E}">
        <p14:creationId xmlns:p14="http://schemas.microsoft.com/office/powerpoint/2010/main" val="3837787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F0CA4A-02EA-4CA6-8630-05FD97806B1F}" type="datetimeFigureOut">
              <a:rPr lang="en-GB" smtClean="0"/>
              <a:t>24/03/2022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857842-4F61-437C-8A55-3396480598E2}" type="slidenum">
              <a:rPr lang="en-GB" smtClean="0"/>
              <a:t>‹#›</a:t>
            </a:fld>
            <a:endParaRPr lang="en-GB"/>
          </a:p>
        </p:txBody>
      </p:sp>
    </p:spTree>
    <p:extLst>
      <p:ext uri="{BB962C8B-B14F-4D97-AF65-F5344CB8AC3E}">
        <p14:creationId xmlns:p14="http://schemas.microsoft.com/office/powerpoint/2010/main" val="2368532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3/24/2022</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p:txBody>
          <a:bodyPr/>
          <a:lstStyle/>
          <a:p>
            <a:r>
              <a:rPr lang="en-US" sz="3200" dirty="0"/>
              <a:t>Storing Data</a:t>
            </a:r>
          </a:p>
          <a:p>
            <a:r>
              <a:rPr lang="en-US" sz="3200" dirty="0"/>
              <a:t>Monitoring</a:t>
            </a:r>
          </a:p>
          <a:p>
            <a:r>
              <a:rPr lang="en-US" sz="3200" dirty="0"/>
              <a:t>Troubleshooting</a:t>
            </a:r>
            <a:br>
              <a:rPr lang="en-GB" sz="3200" dirty="0"/>
            </a:br>
            <a:endParaRPr lang="en-GB" sz="3200"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a:xfrm>
            <a:off x="5963604" y="2571725"/>
            <a:ext cx="5633822" cy="3864989"/>
          </a:xfrm>
        </p:spPr>
        <p:txBody>
          <a:bodyPr/>
          <a:lstStyle/>
          <a:p>
            <a:endParaRPr lang="en-GB" dirty="0"/>
          </a:p>
          <a:p>
            <a:endParaRPr lang="en-GB" dirty="0"/>
          </a:p>
          <a:p>
            <a:endParaRPr lang="en-GB" dirty="0"/>
          </a:p>
          <a:p>
            <a:endParaRPr lang="en-GB" dirty="0"/>
          </a:p>
          <a:p>
            <a:endParaRPr lang="en-GB" dirty="0"/>
          </a:p>
          <a:p>
            <a:r>
              <a:rPr lang="en-GB" b="1" i="1" dirty="0"/>
              <a:t>Network Operating Systems and Services </a:t>
            </a:r>
          </a:p>
          <a:p>
            <a:r>
              <a:rPr lang="en-GB" b="1" i="1" dirty="0"/>
              <a:t>(ACCA5023)</a:t>
            </a:r>
          </a:p>
          <a:p>
            <a:r>
              <a:rPr lang="en-GB" dirty="0"/>
              <a:t>Applied Computing - WISA</a:t>
            </a:r>
          </a:p>
          <a:p>
            <a:endParaRPr lang="en-GB" dirty="0"/>
          </a:p>
        </p:txBody>
      </p:sp>
      <p:sp>
        <p:nvSpPr>
          <p:cNvPr id="4" name="Rectangle 3"/>
          <p:cNvSpPr/>
          <p:nvPr/>
        </p:nvSpPr>
        <p:spPr>
          <a:xfrm>
            <a:off x="7155714" y="2680131"/>
            <a:ext cx="4737279" cy="369332"/>
          </a:xfrm>
          <a:prstGeom prst="rect">
            <a:avLst/>
          </a:prstGeom>
        </p:spPr>
        <p:txBody>
          <a:bodyPr wrap="square">
            <a:spAutoFit/>
          </a:bodyPr>
          <a:lstStyle/>
          <a:p>
            <a:r>
              <a:rPr lang="en-GB" i="1" dirty="0">
                <a:solidFill>
                  <a:schemeClr val="bg1"/>
                </a:solidFill>
              </a:rPr>
              <a:t>Nitheesh Murugan Kaliyamurthy &amp; Lee Cobley</a:t>
            </a:r>
            <a:endParaRPr lang="en-GB" dirty="0">
              <a:solidFill>
                <a:srgbClr val="FF0000"/>
              </a:solidFill>
            </a:endParaRP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E89FB-0E7F-4FF3-8686-61BEBC963822}"/>
              </a:ext>
            </a:extLst>
          </p:cNvPr>
          <p:cNvSpPr>
            <a:spLocks noGrp="1"/>
          </p:cNvSpPr>
          <p:nvPr>
            <p:ph type="title"/>
          </p:nvPr>
        </p:nvSpPr>
        <p:spPr/>
        <p:txBody>
          <a:bodyPr/>
          <a:lstStyle/>
          <a:p>
            <a:r>
              <a:rPr lang="en-GB" dirty="0"/>
              <a:t>Announcements</a:t>
            </a:r>
          </a:p>
        </p:txBody>
      </p:sp>
      <p:sp>
        <p:nvSpPr>
          <p:cNvPr id="3" name="Content Placeholder 2">
            <a:extLst>
              <a:ext uri="{FF2B5EF4-FFF2-40B4-BE49-F238E27FC236}">
                <a16:creationId xmlns:a16="http://schemas.microsoft.com/office/drawing/2014/main" id="{BA29856B-C5FF-46E9-8722-8DCF8D8C2FF8}"/>
              </a:ext>
            </a:extLst>
          </p:cNvPr>
          <p:cNvSpPr>
            <a:spLocks noGrp="1"/>
          </p:cNvSpPr>
          <p:nvPr>
            <p:ph idx="1"/>
          </p:nvPr>
        </p:nvSpPr>
        <p:spPr/>
        <p:txBody>
          <a:bodyPr/>
          <a:lstStyle/>
          <a:p>
            <a:pPr marL="0" indent="0">
              <a:buNone/>
            </a:pPr>
            <a:r>
              <a:rPr lang="en-GB" dirty="0"/>
              <a:t>Extra Sessions </a:t>
            </a:r>
          </a:p>
          <a:p>
            <a:pPr algn="l" fontAlgn="base"/>
            <a:endParaRPr lang="en-US" sz="1800" b="0" i="0" dirty="0">
              <a:solidFill>
                <a:srgbClr val="000000"/>
              </a:solidFill>
              <a:effectLst/>
              <a:latin typeface="Calibri" panose="020F0502020204030204" pitchFamily="34" charset="0"/>
            </a:endParaRPr>
          </a:p>
          <a:p>
            <a:pPr algn="l" fontAlgn="base"/>
            <a:r>
              <a:rPr lang="en-US" sz="1800" b="0" i="0" dirty="0">
                <a:solidFill>
                  <a:srgbClr val="000000"/>
                </a:solidFill>
                <a:effectLst/>
                <a:latin typeface="Calibri" panose="020F0502020204030204" pitchFamily="34" charset="0"/>
              </a:rPr>
              <a:t>Face to Face:  Monday  04</a:t>
            </a:r>
            <a:r>
              <a:rPr lang="en-US" sz="1800" b="0" i="0" baseline="30000" dirty="0">
                <a:solidFill>
                  <a:srgbClr val="000000"/>
                </a:solidFill>
                <a:effectLst/>
                <a:latin typeface="Calibri" panose="020F0502020204030204" pitchFamily="34" charset="0"/>
              </a:rPr>
              <a:t>th</a:t>
            </a:r>
            <a:r>
              <a:rPr lang="en-US" sz="1800" b="0" i="0" dirty="0">
                <a:solidFill>
                  <a:srgbClr val="000000"/>
                </a:solidFill>
                <a:effectLst/>
                <a:latin typeface="Calibri" panose="020F0502020204030204" pitchFamily="34" charset="0"/>
              </a:rPr>
              <a:t> April 2022 10.00 am @ IQ108 </a:t>
            </a:r>
          </a:p>
          <a:p>
            <a:pPr marL="0" indent="0" algn="l" fontAlgn="base">
              <a:buNone/>
            </a:pPr>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l" fontAlgn="base"/>
            <a:r>
              <a:rPr lang="en-US" sz="1800" b="0" i="0" dirty="0">
                <a:solidFill>
                  <a:srgbClr val="000000"/>
                </a:solidFill>
                <a:effectLst/>
                <a:latin typeface="Calibri" panose="020F0502020204030204" pitchFamily="34" charset="0"/>
              </a:rPr>
              <a:t>Online Session: Thursday 07</a:t>
            </a:r>
            <a:r>
              <a:rPr lang="en-US" sz="1800" b="0" i="0" baseline="30000" dirty="0">
                <a:solidFill>
                  <a:srgbClr val="000000"/>
                </a:solidFill>
                <a:effectLst/>
                <a:latin typeface="Calibri" panose="020F0502020204030204" pitchFamily="34" charset="0"/>
              </a:rPr>
              <a:t>th</a:t>
            </a:r>
            <a:r>
              <a:rPr lang="en-US" sz="1800" b="0" i="0" dirty="0">
                <a:solidFill>
                  <a:srgbClr val="000000"/>
                </a:solidFill>
                <a:effectLst/>
                <a:latin typeface="Calibri" panose="020F0502020204030204" pitchFamily="34" charset="0"/>
              </a:rPr>
              <a:t> April 2022 11.00 am (Team Link will be sent to all students)</a:t>
            </a:r>
          </a:p>
          <a:p>
            <a:pPr marL="0" indent="0">
              <a:buNone/>
            </a:pPr>
            <a:endParaRPr lang="en-GB" dirty="0"/>
          </a:p>
        </p:txBody>
      </p:sp>
    </p:spTree>
    <p:extLst>
      <p:ext uri="{BB962C8B-B14F-4D97-AF65-F5344CB8AC3E}">
        <p14:creationId xmlns:p14="http://schemas.microsoft.com/office/powerpoint/2010/main" val="281935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8D6B0D-379E-4E4E-9087-8F6E00E433A5}"/>
              </a:ext>
            </a:extLst>
          </p:cNvPr>
          <p:cNvSpPr>
            <a:spLocks noGrp="1"/>
          </p:cNvSpPr>
          <p:nvPr>
            <p:ph idx="1"/>
          </p:nvPr>
        </p:nvSpPr>
        <p:spPr>
          <a:xfrm>
            <a:off x="6812592" y="1677195"/>
            <a:ext cx="4535079" cy="3864989"/>
          </a:xfrm>
        </p:spPr>
        <p:txBody>
          <a:bodyPr/>
          <a:lstStyle/>
          <a:p>
            <a:r>
              <a:rPr lang="en-GB" b="1" dirty="0">
                <a:solidFill>
                  <a:schemeClr val="tx1"/>
                </a:solidFill>
              </a:rPr>
              <a:t>Objectives</a:t>
            </a:r>
          </a:p>
          <a:p>
            <a:r>
              <a:rPr lang="en-US" b="1" i="1" dirty="0">
                <a:solidFill>
                  <a:schemeClr val="tx1"/>
                </a:solidFill>
              </a:rPr>
              <a:t>To understand</a:t>
            </a:r>
          </a:p>
          <a:p>
            <a:pPr marL="457200" indent="-457200">
              <a:buFont typeface="Wingdings" panose="05000000000000000000" pitchFamily="2" charset="2"/>
              <a:buChar char="Ø"/>
            </a:pPr>
            <a:r>
              <a:rPr lang="en-GB" b="1" i="1" dirty="0">
                <a:solidFill>
                  <a:schemeClr val="tx1"/>
                </a:solidFill>
              </a:rPr>
              <a:t>Storage</a:t>
            </a:r>
          </a:p>
          <a:p>
            <a:pPr marL="457200" indent="-457200">
              <a:buFont typeface="Wingdings" panose="05000000000000000000" pitchFamily="2" charset="2"/>
              <a:buChar char="Ø"/>
            </a:pPr>
            <a:r>
              <a:rPr lang="en-GB" b="1" i="1" dirty="0">
                <a:solidFill>
                  <a:schemeClr val="tx1"/>
                </a:solidFill>
              </a:rPr>
              <a:t>Disk Types</a:t>
            </a:r>
          </a:p>
          <a:p>
            <a:pPr marL="457200" indent="-457200">
              <a:buFont typeface="Wingdings" panose="05000000000000000000" pitchFamily="2" charset="2"/>
              <a:buChar char="Ø"/>
            </a:pPr>
            <a:r>
              <a:rPr lang="en-GB" b="1" i="1" dirty="0">
                <a:solidFill>
                  <a:schemeClr val="tx1"/>
                </a:solidFill>
              </a:rPr>
              <a:t>RAID</a:t>
            </a:r>
          </a:p>
          <a:p>
            <a:pPr marL="457200" indent="-457200">
              <a:buFont typeface="Wingdings" panose="05000000000000000000" pitchFamily="2" charset="2"/>
              <a:buChar char="Ø"/>
            </a:pPr>
            <a:r>
              <a:rPr lang="en-GB" b="1" i="1" dirty="0">
                <a:solidFill>
                  <a:schemeClr val="tx1"/>
                </a:solidFill>
              </a:rPr>
              <a:t>Performance Monitoring</a:t>
            </a:r>
          </a:p>
          <a:p>
            <a:pPr marL="457200" indent="-457200">
              <a:buFont typeface="Wingdings" panose="05000000000000000000" pitchFamily="2" charset="2"/>
              <a:buChar char="Ø"/>
            </a:pPr>
            <a:r>
              <a:rPr lang="en-GB" b="1" i="1" dirty="0">
                <a:solidFill>
                  <a:schemeClr val="tx1"/>
                </a:solidFill>
              </a:rPr>
              <a:t>Troubleshooting</a:t>
            </a:r>
          </a:p>
          <a:p>
            <a:pPr marL="457200" indent="-457200">
              <a:buFont typeface="Wingdings" panose="05000000000000000000" pitchFamily="2" charset="2"/>
              <a:buChar char="Ø"/>
            </a:pPr>
            <a:endParaRPr lang="en-GB" b="1" i="1" dirty="0"/>
          </a:p>
        </p:txBody>
      </p:sp>
      <p:pic>
        <p:nvPicPr>
          <p:cNvPr id="5" name="Picture 4">
            <a:extLst>
              <a:ext uri="{FF2B5EF4-FFF2-40B4-BE49-F238E27FC236}">
                <a16:creationId xmlns:a16="http://schemas.microsoft.com/office/drawing/2014/main" id="{961390BA-6482-4793-8E13-AAF02E8996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6" name="TextBox 5">
            <a:extLst>
              <a:ext uri="{FF2B5EF4-FFF2-40B4-BE49-F238E27FC236}">
                <a16:creationId xmlns:a16="http://schemas.microsoft.com/office/drawing/2014/main" id="{BBA43ADC-3BAD-4966-A6C0-2BC50D8F9F69}"/>
              </a:ext>
            </a:extLst>
          </p:cNvPr>
          <p:cNvSpPr txBox="1"/>
          <p:nvPr/>
        </p:nvSpPr>
        <p:spPr>
          <a:xfrm>
            <a:off x="485946" y="1840761"/>
            <a:ext cx="5230423" cy="1569660"/>
          </a:xfrm>
          <a:prstGeom prst="rect">
            <a:avLst/>
          </a:prstGeom>
          <a:noFill/>
        </p:spPr>
        <p:txBody>
          <a:bodyPr wrap="square">
            <a:spAutoFit/>
          </a:bodyPr>
          <a:lstStyle/>
          <a:p>
            <a:r>
              <a:rPr lang="en-US" sz="3200" dirty="0">
                <a:solidFill>
                  <a:schemeClr val="bg1"/>
                </a:solidFill>
              </a:rPr>
              <a:t>Storing Data</a:t>
            </a:r>
          </a:p>
          <a:p>
            <a:r>
              <a:rPr lang="en-US" sz="3200" dirty="0">
                <a:solidFill>
                  <a:schemeClr val="bg1"/>
                </a:solidFill>
              </a:rPr>
              <a:t>Monitoring</a:t>
            </a:r>
          </a:p>
          <a:p>
            <a:r>
              <a:rPr lang="en-US" sz="3200" dirty="0">
                <a:solidFill>
                  <a:schemeClr val="bg1"/>
                </a:solidFill>
              </a:rPr>
              <a:t>Troubleshooting</a:t>
            </a:r>
            <a:endParaRPr lang="en-GB" sz="3200" dirty="0">
              <a:solidFill>
                <a:schemeClr val="bg1"/>
              </a:solidFill>
            </a:endParaRPr>
          </a:p>
        </p:txBody>
      </p:sp>
    </p:spTree>
    <p:extLst>
      <p:ext uri="{BB962C8B-B14F-4D97-AF65-F5344CB8AC3E}">
        <p14:creationId xmlns:p14="http://schemas.microsoft.com/office/powerpoint/2010/main" val="3229398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3091562" cy="900979"/>
          </a:xfrm>
        </p:spPr>
        <p:txBody>
          <a:bodyPr>
            <a:normAutofit/>
          </a:bodyPr>
          <a:lstStyle/>
          <a:p>
            <a:r>
              <a:rPr lang="en-GB" sz="3200" dirty="0"/>
              <a:t>Storage</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2" y="1030721"/>
            <a:ext cx="7340526" cy="3575934"/>
          </a:xfrm>
        </p:spPr>
        <p:txBody>
          <a:bodyPr>
            <a:normAutofit/>
          </a:bodyPr>
          <a:lstStyle/>
          <a:p>
            <a:pPr algn="just">
              <a:buFont typeface="Wingdings" panose="05000000000000000000" pitchFamily="2" charset="2"/>
              <a:buChar char="§"/>
            </a:pPr>
            <a:r>
              <a:rPr lang="en-US" sz="2400" dirty="0">
                <a:ea typeface="ＭＳ Ｐゴシック" charset="0"/>
              </a:rPr>
              <a:t>So far, we were discussing  various services of </a:t>
            </a:r>
            <a:r>
              <a:rPr lang="en-GB" sz="2400" dirty="0">
                <a:ea typeface="ＭＳ Ｐゴシック" charset="0"/>
              </a:rPr>
              <a:t>Network Operating Systems. DHCP, DNS, Webserver, Mail server, </a:t>
            </a:r>
            <a:r>
              <a:rPr lang="en-GB" sz="2400" dirty="0" err="1">
                <a:ea typeface="ＭＳ Ｐゴシック" charset="0"/>
              </a:rPr>
              <a:t>e.t.c</a:t>
            </a:r>
            <a:endParaRPr lang="en-GB" sz="2400" dirty="0">
              <a:ea typeface="ＭＳ Ｐゴシック" charset="0"/>
            </a:endParaRPr>
          </a:p>
          <a:p>
            <a:pPr algn="just">
              <a:buFont typeface="Wingdings" panose="05000000000000000000" pitchFamily="2" charset="2"/>
              <a:buChar char="§"/>
            </a:pPr>
            <a:r>
              <a:rPr lang="en-GB" sz="2400" dirty="0">
                <a:ea typeface="ＭＳ Ｐゴシック" charset="0"/>
              </a:rPr>
              <a:t>Regardless of the above aspects, </a:t>
            </a:r>
            <a:r>
              <a:rPr lang="en-GB" sz="2400" b="1" dirty="0">
                <a:ea typeface="ＭＳ Ｐゴシック" charset="0"/>
              </a:rPr>
              <a:t>STORAGE SPACE</a:t>
            </a:r>
            <a:r>
              <a:rPr lang="en-GB" sz="2400" dirty="0">
                <a:ea typeface="ＭＳ Ｐゴシック" charset="0"/>
              </a:rPr>
              <a:t> is also a vital requirement to consider.</a:t>
            </a:r>
          </a:p>
          <a:p>
            <a:pPr algn="just">
              <a:buFont typeface="Wingdings" panose="05000000000000000000" pitchFamily="2" charset="2"/>
              <a:buChar char="§"/>
            </a:pPr>
            <a:r>
              <a:rPr lang="en-GB" sz="2400" dirty="0">
                <a:ea typeface="ＭＳ Ｐゴシック" charset="0"/>
              </a:rPr>
              <a:t>Technologies like SCSI,USB DAS, NAS, SAN, RAID are some of the storage technology options. </a:t>
            </a:r>
            <a:endParaRPr lang="en-US" sz="2400" dirty="0">
              <a:ea typeface="ＭＳ Ｐゴシック" charset="0"/>
            </a:endParaRPr>
          </a:p>
        </p:txBody>
      </p:sp>
      <p:sp>
        <p:nvSpPr>
          <p:cNvPr id="4" name="Rectangle 3"/>
          <p:cNvSpPr/>
          <p:nvPr/>
        </p:nvSpPr>
        <p:spPr>
          <a:xfrm>
            <a:off x="8001378" y="616744"/>
            <a:ext cx="4073689" cy="3693319"/>
          </a:xfrm>
          <a:prstGeom prst="rect">
            <a:avLst/>
          </a:prstGeom>
        </p:spPr>
        <p:txBody>
          <a:bodyPr wrap="square">
            <a:spAutoFit/>
          </a:bodyPr>
          <a:lstStyle/>
          <a:p>
            <a:r>
              <a:rPr lang="en-GB" b="1" dirty="0">
                <a:solidFill>
                  <a:srgbClr val="12537C"/>
                </a:solidFill>
                <a:effectLst>
                  <a:outerShdw blurRad="38100" dist="38100" dir="2700000" algn="tl">
                    <a:srgbClr val="000000">
                      <a:alpha val="43137"/>
                    </a:srgbClr>
                  </a:outerShdw>
                </a:effectLst>
              </a:rPr>
              <a:t>1890	PUNCH CARDS</a:t>
            </a:r>
          </a:p>
          <a:p>
            <a:r>
              <a:rPr lang="en-GB" b="1" dirty="0">
                <a:solidFill>
                  <a:srgbClr val="12537C"/>
                </a:solidFill>
                <a:effectLst>
                  <a:outerShdw blurRad="38100" dist="38100" dir="2700000" algn="tl">
                    <a:srgbClr val="000000">
                      <a:alpha val="43137"/>
                    </a:srgbClr>
                  </a:outerShdw>
                </a:effectLst>
              </a:rPr>
              <a:t>1932	MAGNETIC DRUM</a:t>
            </a:r>
          </a:p>
          <a:p>
            <a:r>
              <a:rPr lang="en-GB" b="1" dirty="0">
                <a:solidFill>
                  <a:srgbClr val="12537C"/>
                </a:solidFill>
                <a:effectLst>
                  <a:outerShdw blurRad="38100" dist="38100" dir="2700000" algn="tl">
                    <a:srgbClr val="000000">
                      <a:alpha val="43137"/>
                    </a:srgbClr>
                  </a:outerShdw>
                </a:effectLst>
              </a:rPr>
              <a:t>1947	1st RAM (Very small memory)</a:t>
            </a:r>
          </a:p>
          <a:p>
            <a:r>
              <a:rPr lang="en-GB" b="1" dirty="0">
                <a:solidFill>
                  <a:srgbClr val="12537C"/>
                </a:solidFill>
                <a:effectLst>
                  <a:outerShdw blurRad="38100" dist="38100" dir="2700000" algn="tl">
                    <a:srgbClr val="000000">
                      <a:alpha val="43137"/>
                    </a:srgbClr>
                  </a:outerShdw>
                </a:effectLst>
              </a:rPr>
              <a:t>1951	Magnetic Tape Drive</a:t>
            </a:r>
          </a:p>
          <a:p>
            <a:r>
              <a:rPr lang="en-GB" b="1" dirty="0">
                <a:solidFill>
                  <a:srgbClr val="12537C"/>
                </a:solidFill>
                <a:effectLst>
                  <a:outerShdw blurRad="38100" dist="38100" dir="2700000" algn="tl">
                    <a:srgbClr val="000000">
                      <a:alpha val="43137"/>
                    </a:srgbClr>
                  </a:outerShdw>
                </a:effectLst>
              </a:rPr>
              <a:t>1956	Hard Disk Drive (HDD)</a:t>
            </a:r>
          </a:p>
          <a:p>
            <a:r>
              <a:rPr lang="en-GB" b="1" dirty="0">
                <a:solidFill>
                  <a:srgbClr val="12537C"/>
                </a:solidFill>
                <a:effectLst>
                  <a:outerShdw blurRad="38100" dist="38100" dir="2700000" algn="tl">
                    <a:srgbClr val="000000">
                      <a:alpha val="43137"/>
                    </a:srgbClr>
                  </a:outerShdw>
                </a:effectLst>
              </a:rPr>
              <a:t>1967	Floppy Disk Drive</a:t>
            </a:r>
          </a:p>
          <a:p>
            <a:r>
              <a:rPr lang="en-GB" b="1" dirty="0">
                <a:solidFill>
                  <a:srgbClr val="12537C"/>
                </a:solidFill>
                <a:effectLst>
                  <a:outerShdw blurRad="38100" dist="38100" dir="2700000" algn="tl">
                    <a:srgbClr val="000000">
                      <a:alpha val="43137"/>
                    </a:srgbClr>
                  </a:outerShdw>
                </a:effectLst>
              </a:rPr>
              <a:t>1982	Compact Disc</a:t>
            </a:r>
          </a:p>
          <a:p>
            <a:r>
              <a:rPr lang="en-GB" b="1" dirty="0">
                <a:solidFill>
                  <a:srgbClr val="12537C"/>
                </a:solidFill>
                <a:effectLst>
                  <a:outerShdw blurRad="38100" dist="38100" dir="2700000" algn="tl">
                    <a:srgbClr val="000000">
                      <a:alpha val="43137"/>
                    </a:srgbClr>
                  </a:outerShdw>
                </a:effectLst>
              </a:rPr>
              <a:t>1994 	Zip Drive</a:t>
            </a:r>
          </a:p>
          <a:p>
            <a:r>
              <a:rPr lang="en-GB" b="1" dirty="0">
                <a:solidFill>
                  <a:srgbClr val="12537C"/>
                </a:solidFill>
                <a:effectLst>
                  <a:outerShdw blurRad="38100" dist="38100" dir="2700000" algn="tl">
                    <a:srgbClr val="000000">
                      <a:alpha val="43137"/>
                    </a:srgbClr>
                  </a:outerShdw>
                </a:effectLst>
              </a:rPr>
              <a:t>1995 	Digital Video Disc (DVD)</a:t>
            </a:r>
          </a:p>
          <a:p>
            <a:r>
              <a:rPr lang="en-GB" b="1" dirty="0">
                <a:solidFill>
                  <a:srgbClr val="12537C"/>
                </a:solidFill>
                <a:effectLst>
                  <a:outerShdw blurRad="38100" dist="38100" dir="2700000" algn="tl">
                    <a:srgbClr val="000000">
                      <a:alpha val="43137"/>
                    </a:srgbClr>
                  </a:outerShdw>
                </a:effectLst>
              </a:rPr>
              <a:t>1999 	SD Card</a:t>
            </a:r>
          </a:p>
          <a:p>
            <a:r>
              <a:rPr lang="en-GB" b="1" dirty="0">
                <a:solidFill>
                  <a:srgbClr val="12537C"/>
                </a:solidFill>
                <a:effectLst>
                  <a:outerShdw blurRad="38100" dist="38100" dir="2700000" algn="tl">
                    <a:srgbClr val="000000">
                      <a:alpha val="43137"/>
                    </a:srgbClr>
                  </a:outerShdw>
                </a:effectLst>
              </a:rPr>
              <a:t>1999 	USB Flash Drive</a:t>
            </a:r>
          </a:p>
          <a:p>
            <a:r>
              <a:rPr lang="en-GB" b="1" dirty="0">
                <a:solidFill>
                  <a:srgbClr val="12537C"/>
                </a:solidFill>
                <a:effectLst>
                  <a:outerShdw blurRad="38100" dist="38100" dir="2700000" algn="tl">
                    <a:srgbClr val="000000">
                      <a:alpha val="43137"/>
                    </a:srgbClr>
                  </a:outerShdw>
                </a:effectLst>
              </a:rPr>
              <a:t>2003 	Blu-ray Optical Disc</a:t>
            </a:r>
          </a:p>
          <a:p>
            <a:r>
              <a:rPr lang="en-GB" b="1" dirty="0">
                <a:solidFill>
                  <a:srgbClr val="12537C"/>
                </a:solidFill>
                <a:effectLst>
                  <a:outerShdw blurRad="38100" dist="38100" dir="2700000" algn="tl">
                    <a:srgbClr val="000000">
                      <a:alpha val="43137"/>
                    </a:srgbClr>
                  </a:outerShdw>
                </a:effectLst>
              </a:rPr>
              <a:t>2006	Cloud Data Storage</a:t>
            </a:r>
          </a:p>
        </p:txBody>
      </p:sp>
    </p:spTree>
    <p:extLst>
      <p:ext uri="{BB962C8B-B14F-4D97-AF65-F5344CB8AC3E}">
        <p14:creationId xmlns:p14="http://schemas.microsoft.com/office/powerpoint/2010/main" val="3611886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7821035" cy="900979"/>
          </a:xfrm>
        </p:spPr>
        <p:txBody>
          <a:bodyPr>
            <a:normAutofit/>
          </a:bodyPr>
          <a:lstStyle/>
          <a:p>
            <a:r>
              <a:rPr lang="en-GB" sz="2800" b="1" dirty="0"/>
              <a:t>Qualities/Characteristics of a Server</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41281" y="960005"/>
            <a:ext cx="11406219" cy="4715174"/>
          </a:xfrm>
        </p:spPr>
        <p:txBody>
          <a:bodyPr>
            <a:noAutofit/>
          </a:bodyPr>
          <a:lstStyle/>
          <a:p>
            <a:pPr algn="l">
              <a:buFont typeface="Arial" panose="020B0604020202020204" pitchFamily="34" charset="0"/>
              <a:buChar char="•"/>
            </a:pPr>
            <a:endParaRPr lang="en-US" sz="2400" b="0" i="0" dirty="0">
              <a:solidFill>
                <a:srgbClr val="202124"/>
              </a:solidFill>
              <a:effectLst/>
              <a:latin typeface="arial" panose="020B0604020202020204" pitchFamily="34" charset="0"/>
            </a:endParaRPr>
          </a:p>
          <a:p>
            <a:pPr algn="l">
              <a:buFont typeface="Arial" panose="020B0604020202020204" pitchFamily="34" charset="0"/>
              <a:buChar char="•"/>
            </a:pPr>
            <a:r>
              <a:rPr lang="en-US" sz="2400" b="0" i="0" dirty="0">
                <a:solidFill>
                  <a:srgbClr val="202124"/>
                </a:solidFill>
                <a:effectLst/>
              </a:rPr>
              <a:t>The ability to update hardware and software without a restart or reboot.</a:t>
            </a:r>
          </a:p>
          <a:p>
            <a:pPr algn="l">
              <a:buFont typeface="Arial" panose="020B0604020202020204" pitchFamily="34" charset="0"/>
              <a:buChar char="•"/>
            </a:pPr>
            <a:r>
              <a:rPr lang="en-US" sz="2400" dirty="0">
                <a:solidFill>
                  <a:srgbClr val="202124"/>
                </a:solidFill>
              </a:rPr>
              <a:t>Need to operate 24/7, reliable, with little to no downtime</a:t>
            </a:r>
            <a:endParaRPr lang="en-US" sz="2400" b="0" i="0" dirty="0">
              <a:solidFill>
                <a:srgbClr val="202124"/>
              </a:solidFill>
              <a:effectLst/>
            </a:endParaRPr>
          </a:p>
          <a:p>
            <a:pPr algn="l">
              <a:buFont typeface="Arial" panose="020B0604020202020204" pitchFamily="34" charset="0"/>
              <a:buChar char="•"/>
            </a:pPr>
            <a:r>
              <a:rPr lang="en-US" sz="2400" b="0" i="0" dirty="0">
                <a:solidFill>
                  <a:srgbClr val="202124"/>
                </a:solidFill>
                <a:effectLst/>
              </a:rPr>
              <a:t>Advanced backup capability for frequent backup of critical data.</a:t>
            </a:r>
          </a:p>
          <a:p>
            <a:pPr algn="l">
              <a:buFont typeface="Arial" panose="020B0604020202020204" pitchFamily="34" charset="0"/>
              <a:buChar char="•"/>
            </a:pPr>
            <a:r>
              <a:rPr lang="en-US" sz="2400" b="0" i="0" dirty="0">
                <a:solidFill>
                  <a:srgbClr val="202124"/>
                </a:solidFill>
                <a:effectLst/>
              </a:rPr>
              <a:t>Advanced networking performance. (NOS </a:t>
            </a:r>
            <a:r>
              <a:rPr lang="en-US" sz="2400" b="0" i="0" dirty="0" err="1">
                <a:solidFill>
                  <a:srgbClr val="202124"/>
                </a:solidFill>
                <a:effectLst/>
              </a:rPr>
              <a:t>e.g</a:t>
            </a:r>
            <a:r>
              <a:rPr lang="en-US" sz="2400" b="0" i="0" dirty="0">
                <a:solidFill>
                  <a:srgbClr val="202124"/>
                </a:solidFill>
                <a:effectLst/>
              </a:rPr>
              <a:t> Win Server 2019 to support concurrent connections as they are stable and robust)</a:t>
            </a:r>
          </a:p>
          <a:p>
            <a:pPr algn="l">
              <a:buFont typeface="Arial" panose="020B0604020202020204" pitchFamily="34" charset="0"/>
              <a:buChar char="•"/>
            </a:pPr>
            <a:r>
              <a:rPr lang="en-US" sz="2400" b="0" i="0" dirty="0">
                <a:solidFill>
                  <a:srgbClr val="202124"/>
                </a:solidFill>
                <a:effectLst/>
              </a:rPr>
              <a:t>Automatic (invisible to the user) data transfer between devices.</a:t>
            </a:r>
          </a:p>
          <a:p>
            <a:pPr algn="l">
              <a:buFont typeface="Arial" panose="020B0604020202020204" pitchFamily="34" charset="0"/>
              <a:buChar char="•"/>
            </a:pPr>
            <a:r>
              <a:rPr lang="en-US" sz="2400" b="0" i="0" dirty="0">
                <a:solidFill>
                  <a:srgbClr val="202124"/>
                </a:solidFill>
                <a:effectLst/>
              </a:rPr>
              <a:t>High security for resources, data and memory protection.</a:t>
            </a:r>
          </a:p>
          <a:p>
            <a:pPr algn="l">
              <a:buFont typeface="Arial" panose="020B0604020202020204" pitchFamily="34" charset="0"/>
              <a:buChar char="•"/>
            </a:pPr>
            <a:r>
              <a:rPr lang="en-US" sz="2400" dirty="0">
                <a:solidFill>
                  <a:srgbClr val="202124"/>
                </a:solidFill>
              </a:rPr>
              <a:t>Robust hardware</a:t>
            </a:r>
            <a:endParaRPr lang="en-US" sz="2400" b="0" i="0" dirty="0">
              <a:solidFill>
                <a:srgbClr val="202124"/>
              </a:solidFill>
              <a:effectLst/>
            </a:endParaRPr>
          </a:p>
          <a:p>
            <a:pPr lvl="1">
              <a:buFont typeface="Wingdings" panose="05000000000000000000" pitchFamily="2" charset="2"/>
              <a:buChar char="ü"/>
            </a:pPr>
            <a:endParaRPr lang="en-US" sz="1800" b="1" i="1" dirty="0">
              <a:ea typeface="ＭＳ Ｐゴシック" charset="0"/>
            </a:endParaRPr>
          </a:p>
        </p:txBody>
      </p:sp>
    </p:spTree>
    <p:extLst>
      <p:ext uri="{BB962C8B-B14F-4D97-AF65-F5344CB8AC3E}">
        <p14:creationId xmlns:p14="http://schemas.microsoft.com/office/powerpoint/2010/main" val="493117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7821035" cy="900979"/>
          </a:xfrm>
        </p:spPr>
        <p:txBody>
          <a:bodyPr>
            <a:normAutofit/>
          </a:bodyPr>
          <a:lstStyle/>
          <a:p>
            <a:r>
              <a:rPr lang="en-GB" sz="2800" b="1" dirty="0"/>
              <a:t>Hardware Components</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41281" y="960005"/>
            <a:ext cx="11406219" cy="4715174"/>
          </a:xfrm>
        </p:spPr>
        <p:txBody>
          <a:bodyPr>
            <a:noAutofit/>
          </a:bodyPr>
          <a:lstStyle/>
          <a:p>
            <a:pPr marL="0" indent="0" algn="l">
              <a:buNone/>
            </a:pPr>
            <a:r>
              <a:rPr lang="en-GB" sz="2400" b="1" i="0" dirty="0">
                <a:solidFill>
                  <a:srgbClr val="323232"/>
                </a:solidFill>
                <a:effectLst/>
              </a:rPr>
              <a:t>Motherboard (Designed for Servers)</a:t>
            </a:r>
          </a:p>
          <a:p>
            <a:pPr algn="l"/>
            <a:r>
              <a:rPr lang="en-GB" sz="2000" b="1" dirty="0">
                <a:solidFill>
                  <a:srgbClr val="323232"/>
                </a:solidFill>
              </a:rPr>
              <a:t>           </a:t>
            </a:r>
            <a:r>
              <a:rPr lang="en-US" sz="2000" i="0" dirty="0">
                <a:effectLst/>
              </a:rPr>
              <a:t>main printed circuit board in a computing system</a:t>
            </a:r>
          </a:p>
          <a:p>
            <a:r>
              <a:rPr lang="en-US" sz="2000" dirty="0"/>
              <a:t>           It holds the </a:t>
            </a:r>
            <a:r>
              <a:rPr lang="en-US" sz="2000" dirty="0" err="1"/>
              <a:t>CPU,Provides</a:t>
            </a:r>
            <a:r>
              <a:rPr lang="en-US" sz="2000" dirty="0"/>
              <a:t> firmware (BIOS), slots for memory modules, </a:t>
            </a:r>
          </a:p>
          <a:p>
            <a:r>
              <a:rPr lang="en-US" sz="2000" i="0" dirty="0">
                <a:effectLst/>
              </a:rPr>
              <a:t>           </a:t>
            </a:r>
            <a:r>
              <a:rPr lang="en-US" sz="2000" dirty="0"/>
              <a:t>expansion slots for networks cards/graphics adapters</a:t>
            </a:r>
          </a:p>
          <a:p>
            <a:r>
              <a:rPr lang="en-US" sz="2000" i="0" dirty="0">
                <a:effectLst/>
              </a:rPr>
              <a:t>            interfaces </a:t>
            </a:r>
            <a:r>
              <a:rPr lang="en-US" sz="2000" dirty="0"/>
              <a:t>storage devices</a:t>
            </a:r>
            <a:endParaRPr lang="en-GB" sz="2000" i="0" dirty="0">
              <a:effectLst/>
            </a:endParaRPr>
          </a:p>
          <a:p>
            <a:pPr marL="0" indent="0" algn="l">
              <a:buNone/>
            </a:pPr>
            <a:r>
              <a:rPr lang="en-GB" sz="2400" b="1" i="0" dirty="0">
                <a:solidFill>
                  <a:srgbClr val="323232"/>
                </a:solidFill>
                <a:effectLst/>
              </a:rPr>
              <a:t>Processor (</a:t>
            </a:r>
            <a:r>
              <a:rPr lang="en-GB" sz="2400" b="1" i="0" dirty="0" err="1">
                <a:solidFill>
                  <a:srgbClr val="323232"/>
                </a:solidFill>
                <a:effectLst/>
              </a:rPr>
              <a:t>e.g</a:t>
            </a:r>
            <a:r>
              <a:rPr lang="en-GB" sz="2400" b="1" i="0" dirty="0">
                <a:solidFill>
                  <a:srgbClr val="323232"/>
                </a:solidFill>
                <a:effectLst/>
              </a:rPr>
              <a:t> Intel Xeon, and </a:t>
            </a:r>
            <a:r>
              <a:rPr lang="en-GB" sz="2400" b="1" i="0" dirty="0">
                <a:solidFill>
                  <a:srgbClr val="FF0000"/>
                </a:solidFill>
                <a:effectLst/>
              </a:rPr>
              <a:t>not</a:t>
            </a:r>
            <a:r>
              <a:rPr lang="en-GB" sz="2400" b="1" i="0" dirty="0">
                <a:solidFill>
                  <a:srgbClr val="323232"/>
                </a:solidFill>
                <a:effectLst/>
              </a:rPr>
              <a:t> intel core i7)</a:t>
            </a:r>
          </a:p>
          <a:p>
            <a:pPr algn="l"/>
            <a:r>
              <a:rPr lang="en-US" sz="2000" b="0" i="0" dirty="0">
                <a:effectLst/>
              </a:rPr>
              <a:t>performs basic arithmetic ,logic, controlling, and input/output(I/O) operations specified by the instructions in the program. Should be fast and be able to execute a lot of tasks/instructions simultaneously. Most of the time are designed to work with other processors)</a:t>
            </a:r>
          </a:p>
          <a:p>
            <a:pPr marL="0" indent="0">
              <a:buNone/>
            </a:pPr>
            <a:r>
              <a:rPr lang="en-GB" sz="2400" b="1" i="0" dirty="0">
                <a:effectLst/>
              </a:rPr>
              <a:t>Random access memory (special with ECC Error-Correcting Code(</a:t>
            </a:r>
            <a:r>
              <a:rPr lang="en-GB" sz="2400" b="1" i="0" dirty="0">
                <a:effectLst/>
                <a:highlight>
                  <a:srgbClr val="FFFF00"/>
                </a:highlight>
              </a:rPr>
              <a:t>expensive</a:t>
            </a:r>
            <a:r>
              <a:rPr lang="en-GB" sz="2400" b="1" i="0" dirty="0">
                <a:effectLst/>
              </a:rPr>
              <a:t>))</a:t>
            </a:r>
          </a:p>
          <a:p>
            <a:pPr marL="0" indent="0">
              <a:buNone/>
            </a:pPr>
            <a:r>
              <a:rPr lang="en-GB" sz="1600" b="1" i="0" dirty="0">
                <a:solidFill>
                  <a:srgbClr val="323232"/>
                </a:solidFill>
                <a:effectLst/>
              </a:rPr>
              <a:t>-</a:t>
            </a:r>
            <a:r>
              <a:rPr lang="en-US" sz="2000" b="0" i="0" dirty="0">
                <a:effectLst/>
              </a:rPr>
              <a:t>holds the software instructions and data needed by the processor, along with any output from the processor, such as data to be moved to a storage device.</a:t>
            </a:r>
          </a:p>
          <a:p>
            <a:pPr marL="0" indent="0">
              <a:buNone/>
            </a:pPr>
            <a:endParaRPr lang="en-US" sz="2000" b="0" i="0" dirty="0">
              <a:effectLst/>
            </a:endParaRPr>
          </a:p>
          <a:p>
            <a:pPr marL="0" indent="0">
              <a:buNone/>
            </a:pPr>
            <a:endParaRPr lang="en-GB" sz="2400" b="1" i="0" dirty="0">
              <a:solidFill>
                <a:srgbClr val="323232"/>
              </a:solidFill>
              <a:effectLst/>
              <a:latin typeface="Arial" panose="020B0604020202020204" pitchFamily="34" charset="0"/>
            </a:endParaRPr>
          </a:p>
          <a:p>
            <a:pPr lvl="1">
              <a:buFont typeface="Wingdings" panose="05000000000000000000" pitchFamily="2" charset="2"/>
              <a:buChar char="ü"/>
            </a:pPr>
            <a:endParaRPr lang="en-US" sz="1800" b="1" i="1" dirty="0">
              <a:ea typeface="ＭＳ Ｐゴシック" charset="0"/>
            </a:endParaRPr>
          </a:p>
        </p:txBody>
      </p:sp>
    </p:spTree>
    <p:extLst>
      <p:ext uri="{BB962C8B-B14F-4D97-AF65-F5344CB8AC3E}">
        <p14:creationId xmlns:p14="http://schemas.microsoft.com/office/powerpoint/2010/main" val="549712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7821035" cy="900979"/>
          </a:xfrm>
        </p:spPr>
        <p:txBody>
          <a:bodyPr>
            <a:normAutofit/>
          </a:bodyPr>
          <a:lstStyle/>
          <a:p>
            <a:r>
              <a:rPr lang="en-GB" sz="2800" dirty="0"/>
              <a:t>Hardware Components   continue….</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41281" y="960005"/>
            <a:ext cx="11406219" cy="4715174"/>
          </a:xfrm>
        </p:spPr>
        <p:txBody>
          <a:bodyPr>
            <a:noAutofit/>
          </a:bodyPr>
          <a:lstStyle/>
          <a:p>
            <a:pPr marL="0" indent="0">
              <a:buNone/>
            </a:pPr>
            <a:r>
              <a:rPr lang="en-GB" sz="1400" b="1" i="0" dirty="0">
                <a:solidFill>
                  <a:srgbClr val="323232"/>
                </a:solidFill>
                <a:effectLst/>
                <a:latin typeface="Arial" panose="020B0604020202020204" pitchFamily="34" charset="0"/>
              </a:rPr>
              <a:t> </a:t>
            </a:r>
            <a:r>
              <a:rPr lang="en-GB" sz="2400" b="1" i="0" dirty="0">
                <a:solidFill>
                  <a:srgbClr val="323232"/>
                </a:solidFill>
                <a:effectLst/>
              </a:rPr>
              <a:t>Hard disk drive /Solid State Drives</a:t>
            </a:r>
          </a:p>
          <a:p>
            <a:pPr marL="0" indent="0">
              <a:buNone/>
            </a:pPr>
            <a:r>
              <a:rPr lang="en-GB" sz="2000" b="1" dirty="0">
                <a:solidFill>
                  <a:srgbClr val="323232"/>
                </a:solidFill>
              </a:rPr>
              <a:t>-</a:t>
            </a:r>
            <a:r>
              <a:rPr lang="en-US" sz="2000" b="0" i="0" dirty="0">
                <a:effectLst/>
              </a:rPr>
              <a:t>SSDs are more expensive than hard disks, so organizations often use a mix of hard drive and solid-state storage in their servers to  meet the unique performance demands of different workload.</a:t>
            </a:r>
          </a:p>
          <a:p>
            <a:pPr marL="0" indent="0">
              <a:buNone/>
            </a:pPr>
            <a:r>
              <a:rPr lang="en-US" sz="2000" dirty="0"/>
              <a:t>-Support hot swappable hard drives</a:t>
            </a:r>
            <a:endParaRPr lang="en-GB" sz="2000" b="1" i="0" dirty="0">
              <a:effectLst/>
            </a:endParaRPr>
          </a:p>
          <a:p>
            <a:pPr algn="l"/>
            <a:endParaRPr lang="en-GB" sz="1400" b="1" i="0" dirty="0">
              <a:solidFill>
                <a:srgbClr val="323232"/>
              </a:solidFill>
              <a:effectLst/>
            </a:endParaRPr>
          </a:p>
          <a:p>
            <a:pPr marL="0" indent="0" algn="l">
              <a:buNone/>
            </a:pPr>
            <a:r>
              <a:rPr lang="en-GB" sz="2400" b="1" i="0" dirty="0">
                <a:solidFill>
                  <a:srgbClr val="323232"/>
                </a:solidFill>
                <a:effectLst/>
              </a:rPr>
              <a:t>Network connection</a:t>
            </a:r>
            <a:r>
              <a:rPr lang="en-GB" sz="2400" b="1" dirty="0">
                <a:solidFill>
                  <a:srgbClr val="323232"/>
                </a:solidFill>
              </a:rPr>
              <a:t>          </a:t>
            </a:r>
          </a:p>
          <a:p>
            <a:pPr marL="0" indent="0" algn="l">
              <a:buNone/>
            </a:pPr>
            <a:r>
              <a:rPr lang="en-GB" sz="2000" dirty="0"/>
              <a:t>d</a:t>
            </a:r>
            <a:r>
              <a:rPr lang="en-US" sz="2000" i="0" dirty="0" err="1">
                <a:effectLst/>
              </a:rPr>
              <a:t>epend</a:t>
            </a:r>
            <a:r>
              <a:rPr lang="en-US" sz="2000" i="0" dirty="0">
                <a:effectLst/>
              </a:rPr>
              <a:t> on at least one network connection to maintain communication between the server and a data center LAN</a:t>
            </a:r>
          </a:p>
          <a:p>
            <a:pPr marL="0" indent="0" algn="l">
              <a:buNone/>
            </a:pPr>
            <a:r>
              <a:rPr lang="en-GB" sz="2400" b="1" i="0" dirty="0">
                <a:solidFill>
                  <a:srgbClr val="323232"/>
                </a:solidFill>
                <a:effectLst/>
              </a:rPr>
              <a:t>Power Supply</a:t>
            </a:r>
          </a:p>
          <a:p>
            <a:pPr marL="0" indent="0" algn="l">
              <a:buNone/>
            </a:pPr>
            <a:r>
              <a:rPr lang="en-US" sz="2000" b="0" i="0" dirty="0">
                <a:effectLst/>
              </a:rPr>
              <a:t>In poor design the PS is a single point of failure in the server, therefore there is need of redundant power supplies where a backup power supply can take over if the main power supply fails.</a:t>
            </a:r>
            <a:endParaRPr lang="en-GB" sz="2000" b="1" i="0" dirty="0">
              <a:effectLst/>
            </a:endParaRPr>
          </a:p>
          <a:p>
            <a:pPr marL="457200" lvl="1" indent="0">
              <a:buNone/>
            </a:pPr>
            <a:endParaRPr lang="en-US" sz="1800" b="1" i="1" dirty="0">
              <a:ea typeface="ＭＳ Ｐゴシック" charset="0"/>
            </a:endParaRPr>
          </a:p>
        </p:txBody>
      </p:sp>
    </p:spTree>
    <p:extLst>
      <p:ext uri="{BB962C8B-B14F-4D97-AF65-F5344CB8AC3E}">
        <p14:creationId xmlns:p14="http://schemas.microsoft.com/office/powerpoint/2010/main" val="646404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77219" y="59026"/>
            <a:ext cx="3503157" cy="900979"/>
          </a:xfrm>
        </p:spPr>
        <p:txBody>
          <a:bodyPr>
            <a:normAutofit/>
          </a:bodyPr>
          <a:lstStyle/>
          <a:p>
            <a:r>
              <a:rPr lang="en-GB" sz="3200" dirty="0"/>
              <a:t>Storage Protocols </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41281" y="719085"/>
            <a:ext cx="11406219" cy="2158440"/>
          </a:xfrm>
        </p:spPr>
        <p:txBody>
          <a:bodyPr>
            <a:noAutofit/>
          </a:bodyPr>
          <a:lstStyle/>
          <a:p>
            <a:pPr marL="0" indent="0">
              <a:buNone/>
            </a:pPr>
            <a:r>
              <a:rPr lang="en-GB" sz="1800" b="1" i="1" dirty="0">
                <a:ea typeface="ＭＳ Ｐゴシック" charset="0"/>
              </a:rPr>
              <a:t>-enables applications, servers and other systems to interface with storage across the network</a:t>
            </a:r>
          </a:p>
          <a:p>
            <a:pPr marL="0" indent="0">
              <a:buNone/>
            </a:pPr>
            <a:r>
              <a:rPr lang="en-GB" sz="1800" b="1" i="1" dirty="0">
                <a:ea typeface="ＭＳ Ｐゴシック" charset="0"/>
              </a:rPr>
              <a:t>-Provide  a standard set of rules that define how data is transmitted between devices</a:t>
            </a:r>
            <a:endParaRPr lang="en-US" sz="1800" b="1" i="1" dirty="0">
              <a:ea typeface="ＭＳ Ｐゴシック" charset="0"/>
            </a:endParaRPr>
          </a:p>
          <a:p>
            <a:pPr>
              <a:buFont typeface="Wingdings" panose="05000000000000000000" pitchFamily="2" charset="2"/>
              <a:buChar char="§"/>
            </a:pPr>
            <a:r>
              <a:rPr lang="en-US" sz="1800" b="1" i="1" dirty="0">
                <a:ea typeface="ＭＳ Ｐゴシック" charset="0"/>
              </a:rPr>
              <a:t>Server Message Block(SMB)</a:t>
            </a:r>
          </a:p>
          <a:p>
            <a:pPr lvl="1">
              <a:buFont typeface="Wingdings" panose="05000000000000000000" pitchFamily="2" charset="2"/>
              <a:buChar char="ü"/>
            </a:pPr>
            <a:r>
              <a:rPr lang="en-US" sz="1800" b="1" i="1" dirty="0">
                <a:ea typeface="ＭＳ Ｐゴシック" charset="0"/>
              </a:rPr>
              <a:t>-client-server communication protocol that enables users and applications to access storage and other network resources on a remote server.</a:t>
            </a:r>
          </a:p>
          <a:p>
            <a:pPr lvl="1">
              <a:buFont typeface="Wingdings" panose="05000000000000000000" pitchFamily="2" charset="2"/>
              <a:buChar char="ü"/>
            </a:pPr>
            <a:r>
              <a:rPr lang="en-US" sz="1800" b="1" i="1" dirty="0">
                <a:ea typeface="ＭＳ Ｐゴシック" charset="0"/>
              </a:rPr>
              <a:t>It operates at the application layer and can run on TCP/IP networks</a:t>
            </a:r>
          </a:p>
          <a:p>
            <a:pPr>
              <a:buFont typeface="Wingdings" panose="05000000000000000000" pitchFamily="2" charset="2"/>
              <a:buChar char="§"/>
            </a:pPr>
            <a:r>
              <a:rPr lang="en-US" sz="1800" b="1" i="1" dirty="0">
                <a:ea typeface="ＭＳ Ｐゴシック" charset="0"/>
              </a:rPr>
              <a:t>iSCSI: (Internet Small Computers System Interface)</a:t>
            </a:r>
          </a:p>
          <a:p>
            <a:pPr lvl="1">
              <a:buFont typeface="Wingdings" panose="05000000000000000000" pitchFamily="2" charset="2"/>
              <a:buChar char="ü"/>
            </a:pPr>
            <a:r>
              <a:rPr lang="en-US" sz="1800" b="1" i="1" dirty="0">
                <a:ea typeface="ＭＳ Ｐゴシック" charset="0"/>
              </a:rPr>
              <a:t>Transport layer protocol that provides block-level access to storage devices over TCP/IP network</a:t>
            </a:r>
          </a:p>
          <a:p>
            <a:pPr lvl="1">
              <a:buFont typeface="Wingdings" panose="05000000000000000000" pitchFamily="2" charset="2"/>
              <a:buChar char="ü"/>
            </a:pPr>
            <a:r>
              <a:rPr lang="en-US" sz="1800" b="1" i="1" dirty="0">
                <a:ea typeface="ＭＳ Ｐゴシック" charset="0"/>
              </a:rPr>
              <a:t>It describes how to format SCSI across LANS, and WANs and enables IT to set up a shared storage network </a:t>
            </a:r>
            <a:r>
              <a:rPr lang="en-US" sz="1800" b="1" i="1" dirty="0" err="1">
                <a:ea typeface="ＭＳ Ｐゴシック" charset="0"/>
              </a:rPr>
              <a:t>e.g</a:t>
            </a:r>
            <a:r>
              <a:rPr lang="en-US" sz="1800" b="1" i="1" dirty="0">
                <a:ea typeface="ＭＳ Ｐゴシック" charset="0"/>
              </a:rPr>
              <a:t> SAN</a:t>
            </a:r>
          </a:p>
          <a:p>
            <a:pPr>
              <a:buFont typeface="Wingdings" panose="05000000000000000000" pitchFamily="2" charset="2"/>
              <a:buChar char="§"/>
            </a:pPr>
            <a:r>
              <a:rPr lang="en-US" sz="1800" b="1" i="1" dirty="0">
                <a:ea typeface="ＭＳ Ｐゴシック" charset="0"/>
              </a:rPr>
              <a:t>HTTP:( Hypertext Transfer Protocol) </a:t>
            </a:r>
          </a:p>
          <a:p>
            <a:pPr lvl="1">
              <a:buFont typeface="Wingdings" panose="05000000000000000000" pitchFamily="2" charset="2"/>
              <a:buChar char="ü"/>
            </a:pPr>
            <a:r>
              <a:rPr lang="en-US" sz="1800" b="1" i="1" dirty="0">
                <a:ea typeface="ＭＳ Ｐゴシック" charset="0"/>
              </a:rPr>
              <a:t>Besides being used to request web pages, also embedded in APIs that supports access to cloud storage services</a:t>
            </a:r>
          </a:p>
          <a:p>
            <a:pPr>
              <a:buFont typeface="Wingdings" panose="05000000000000000000" pitchFamily="2" charset="2"/>
              <a:buChar char="§"/>
            </a:pPr>
            <a:r>
              <a:rPr lang="en-US" sz="1800" b="1" i="1" dirty="0" err="1">
                <a:ea typeface="ＭＳ Ｐゴシック" charset="0"/>
              </a:rPr>
              <a:t>Fibre</a:t>
            </a:r>
            <a:r>
              <a:rPr lang="en-US" sz="1800" b="1" i="1" dirty="0">
                <a:ea typeface="ＭＳ Ｐゴシック" charset="0"/>
              </a:rPr>
              <a:t> Channel over Ethernet: </a:t>
            </a:r>
          </a:p>
          <a:p>
            <a:pPr lvl="1">
              <a:buFont typeface="Wingdings" panose="05000000000000000000" pitchFamily="2" charset="2"/>
              <a:buChar char="ü"/>
            </a:pPr>
            <a:r>
              <a:rPr lang="en-US" sz="1800" b="1" i="1" dirty="0">
                <a:ea typeface="ＭＳ Ｐゴシック" charset="0"/>
              </a:rPr>
              <a:t>Extends across Ethernet Networks achieving longer distances coverage </a:t>
            </a:r>
          </a:p>
          <a:p>
            <a:pPr marL="457200" lvl="1" indent="0">
              <a:buNone/>
            </a:pPr>
            <a:r>
              <a:rPr lang="en-US" sz="1800" b="1" i="1" dirty="0">
                <a:ea typeface="ＭＳ Ｐゴシック" charset="0"/>
              </a:rPr>
              <a:t>Factors for choosing storage network protocols include</a:t>
            </a:r>
            <a:r>
              <a:rPr lang="en-US" sz="1800" b="1" i="1" dirty="0">
                <a:highlight>
                  <a:srgbClr val="FFFF00"/>
                </a:highlight>
                <a:ea typeface="ＭＳ Ｐゴシック" charset="0"/>
              </a:rPr>
              <a:t>, performance, Reliability, complexity, cost</a:t>
            </a:r>
          </a:p>
          <a:p>
            <a:pPr marL="457200" lvl="1" indent="0">
              <a:buNone/>
            </a:pPr>
            <a:endParaRPr lang="en-US" sz="1800" b="1" i="1" dirty="0">
              <a:ea typeface="ＭＳ Ｐゴシック" charset="0"/>
            </a:endParaRPr>
          </a:p>
        </p:txBody>
      </p:sp>
    </p:spTree>
    <p:extLst>
      <p:ext uri="{BB962C8B-B14F-4D97-AF65-F5344CB8AC3E}">
        <p14:creationId xmlns:p14="http://schemas.microsoft.com/office/powerpoint/2010/main" val="2541547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3503157" cy="900979"/>
          </a:xfrm>
        </p:spPr>
        <p:txBody>
          <a:bodyPr>
            <a:normAutofit fontScale="90000"/>
          </a:bodyPr>
          <a:lstStyle/>
          <a:p>
            <a:r>
              <a:rPr lang="en-GB" sz="3200" dirty="0"/>
              <a:t>File Sharing Protocols </a:t>
            </a:r>
          </a:p>
        </p:txBody>
      </p:sp>
      <p:pic>
        <p:nvPicPr>
          <p:cNvPr id="11" name="Picture 10"/>
          <p:cNvPicPr>
            <a:picLocks noChangeAspect="1"/>
          </p:cNvPicPr>
          <p:nvPr/>
        </p:nvPicPr>
        <p:blipFill>
          <a:blip r:embed="rId2"/>
          <a:stretch>
            <a:fillRect/>
          </a:stretch>
        </p:blipFill>
        <p:spPr>
          <a:xfrm>
            <a:off x="2749550" y="1579154"/>
            <a:ext cx="8623300" cy="3808688"/>
          </a:xfrm>
          <a:prstGeom prst="rect">
            <a:avLst/>
          </a:prstGeom>
        </p:spPr>
      </p:pic>
      <p:sp>
        <p:nvSpPr>
          <p:cNvPr id="6" name="Content Placeholder 2">
            <a:extLst>
              <a:ext uri="{FF2B5EF4-FFF2-40B4-BE49-F238E27FC236}">
                <a16:creationId xmlns:a16="http://schemas.microsoft.com/office/drawing/2014/main" id="{35B80D8E-24DC-4DB6-9B28-2C3CE35E0859}"/>
              </a:ext>
            </a:extLst>
          </p:cNvPr>
          <p:cNvSpPr>
            <a:spLocks noGrp="1"/>
          </p:cNvSpPr>
          <p:nvPr>
            <p:ph idx="1"/>
          </p:nvPr>
        </p:nvSpPr>
        <p:spPr>
          <a:xfrm>
            <a:off x="463550" y="977919"/>
            <a:ext cx="11406219" cy="468745"/>
          </a:xfrm>
        </p:spPr>
        <p:txBody>
          <a:bodyPr>
            <a:noAutofit/>
          </a:bodyPr>
          <a:lstStyle/>
          <a:p>
            <a:pPr marL="0" indent="0">
              <a:buNone/>
            </a:pPr>
            <a:r>
              <a:rPr lang="en-GB" sz="1800" b="1" i="1" dirty="0">
                <a:ea typeface="ＭＳ Ｐゴシック" charset="0"/>
              </a:rPr>
              <a:t>File Sharing Protocols enable data sharing over LAN’s, WAN’s and Internet…</a:t>
            </a:r>
            <a:endParaRPr lang="en-US" sz="1800" b="1" i="1" dirty="0">
              <a:ea typeface="ＭＳ Ｐゴシック" charset="0"/>
            </a:endParaRPr>
          </a:p>
        </p:txBody>
      </p:sp>
    </p:spTree>
    <p:extLst>
      <p:ext uri="{BB962C8B-B14F-4D97-AF65-F5344CB8AC3E}">
        <p14:creationId xmlns:p14="http://schemas.microsoft.com/office/powerpoint/2010/main" val="1177893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t="1341" b="27839"/>
          <a:stretch/>
        </p:blipFill>
        <p:spPr>
          <a:xfrm>
            <a:off x="127714" y="166255"/>
            <a:ext cx="8532067" cy="4029075"/>
          </a:xfrm>
          <a:prstGeom prst="rect">
            <a:avLst/>
          </a:prstGeom>
        </p:spPr>
      </p:pic>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4225139" y="166255"/>
            <a:ext cx="4171914" cy="900979"/>
          </a:xfrm>
        </p:spPr>
        <p:txBody>
          <a:bodyPr>
            <a:normAutofit fontScale="90000"/>
          </a:bodyPr>
          <a:lstStyle/>
          <a:p>
            <a:r>
              <a:rPr lang="en-GB" sz="3200" b="1" dirty="0"/>
              <a:t>Direct – Attached Storage</a:t>
            </a:r>
          </a:p>
        </p:txBody>
      </p:sp>
      <p:pic>
        <p:nvPicPr>
          <p:cNvPr id="7" name="Picture 6"/>
          <p:cNvPicPr>
            <a:picLocks noChangeAspect="1"/>
          </p:cNvPicPr>
          <p:nvPr/>
        </p:nvPicPr>
        <p:blipFill rotWithShape="1">
          <a:blip r:embed="rId3"/>
          <a:srcRect t="1" b="65195"/>
          <a:stretch/>
        </p:blipFill>
        <p:spPr>
          <a:xfrm>
            <a:off x="4225139" y="3834408"/>
            <a:ext cx="7798252" cy="1809786"/>
          </a:xfrm>
          <a:prstGeom prst="rect">
            <a:avLst/>
          </a:prstGeom>
        </p:spPr>
      </p:pic>
      <p:pic>
        <p:nvPicPr>
          <p:cNvPr id="8" name="Picture 7"/>
          <p:cNvPicPr>
            <a:picLocks noChangeAspect="1"/>
          </p:cNvPicPr>
          <p:nvPr/>
        </p:nvPicPr>
        <p:blipFill>
          <a:blip r:embed="rId4"/>
          <a:stretch>
            <a:fillRect/>
          </a:stretch>
        </p:blipFill>
        <p:spPr>
          <a:xfrm>
            <a:off x="299373" y="4366780"/>
            <a:ext cx="3489520" cy="1197407"/>
          </a:xfrm>
          <a:prstGeom prst="rect">
            <a:avLst/>
          </a:prstGeom>
        </p:spPr>
      </p:pic>
      <p:sp>
        <p:nvSpPr>
          <p:cNvPr id="9" name="Rectangle 8"/>
          <p:cNvSpPr/>
          <p:nvPr/>
        </p:nvSpPr>
        <p:spPr>
          <a:xfrm>
            <a:off x="3650630" y="3911723"/>
            <a:ext cx="712772" cy="369332"/>
          </a:xfrm>
          <a:prstGeom prst="rect">
            <a:avLst/>
          </a:prstGeom>
        </p:spPr>
        <p:txBody>
          <a:bodyPr wrap="square">
            <a:spAutoFit/>
          </a:bodyPr>
          <a:lstStyle/>
          <a:p>
            <a:r>
              <a:rPr lang="en-GB" b="1" dirty="0">
                <a:solidFill>
                  <a:srgbClr val="12537C"/>
                </a:solidFill>
                <a:effectLst>
                  <a:outerShdw blurRad="38100" dist="38100" dir="2700000" algn="tl">
                    <a:srgbClr val="000000">
                      <a:alpha val="43137"/>
                    </a:srgbClr>
                  </a:outerShdw>
                </a:effectLst>
              </a:rPr>
              <a:t>DAS </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8659781" y="166255"/>
            <a:ext cx="3532219" cy="2158440"/>
          </a:xfrm>
        </p:spPr>
        <p:txBody>
          <a:bodyPr>
            <a:noAutofit/>
          </a:bodyPr>
          <a:lstStyle/>
          <a:p>
            <a:pPr>
              <a:buFont typeface="Wingdings" panose="05000000000000000000" pitchFamily="2" charset="2"/>
              <a:buChar char="ü"/>
            </a:pPr>
            <a:r>
              <a:rPr lang="en-GB" sz="1800" b="1" i="1" dirty="0">
                <a:ea typeface="ＭＳ Ｐゴシック" charset="0"/>
              </a:rPr>
              <a:t>Block Storage</a:t>
            </a:r>
          </a:p>
          <a:p>
            <a:pPr>
              <a:buFont typeface="Wingdings" panose="05000000000000000000" pitchFamily="2" charset="2"/>
              <a:buChar char="ü"/>
            </a:pPr>
            <a:r>
              <a:rPr lang="en-GB" sz="1800" b="1" i="1" dirty="0">
                <a:ea typeface="ＭＳ Ｐゴシック" charset="0"/>
              </a:rPr>
              <a:t>Single Machine</a:t>
            </a:r>
          </a:p>
          <a:p>
            <a:pPr>
              <a:buFont typeface="Wingdings" panose="05000000000000000000" pitchFamily="2" charset="2"/>
              <a:buChar char="ü"/>
            </a:pPr>
            <a:r>
              <a:rPr lang="en-GB" sz="1800" b="1" i="1" dirty="0">
                <a:ea typeface="ＭＳ Ｐゴシック" charset="0"/>
              </a:rPr>
              <a:t>No Resource Management</a:t>
            </a:r>
          </a:p>
          <a:p>
            <a:pPr>
              <a:buFont typeface="Wingdings" panose="05000000000000000000" pitchFamily="2" charset="2"/>
              <a:buChar char="ü"/>
            </a:pPr>
            <a:r>
              <a:rPr lang="en-GB" sz="1800" b="1" i="1" dirty="0">
                <a:ea typeface="ＭＳ Ｐゴシック" charset="0"/>
              </a:rPr>
              <a:t>No Sharing</a:t>
            </a:r>
          </a:p>
          <a:p>
            <a:pPr>
              <a:buFont typeface="Wingdings" panose="05000000000000000000" pitchFamily="2" charset="2"/>
              <a:buChar char="ü"/>
            </a:pPr>
            <a:r>
              <a:rPr lang="en-GB" sz="1800" b="1" i="1" dirty="0">
                <a:ea typeface="ＭＳ Ｐゴシック" charset="0"/>
              </a:rPr>
              <a:t>Limited Scalability</a:t>
            </a:r>
          </a:p>
          <a:p>
            <a:pPr>
              <a:buFont typeface="Wingdings" panose="05000000000000000000" pitchFamily="2" charset="2"/>
              <a:buChar char="ü"/>
            </a:pPr>
            <a:r>
              <a:rPr lang="en-GB" sz="1800" b="1" i="1" dirty="0">
                <a:ea typeface="ＭＳ Ｐゴシック" charset="0"/>
              </a:rPr>
              <a:t>Reboot during installation/ troubleshooting – Prominent to Downtime.</a:t>
            </a:r>
          </a:p>
          <a:p>
            <a:pPr>
              <a:buFont typeface="Wingdings" panose="05000000000000000000" pitchFamily="2" charset="2"/>
              <a:buChar char="ü"/>
            </a:pPr>
            <a:r>
              <a:rPr lang="en-GB" sz="1800" b="1" i="1" dirty="0">
                <a:ea typeface="ＭＳ Ｐゴシック" charset="0"/>
              </a:rPr>
              <a:t>Suitable for High Data Availability Environment.</a:t>
            </a:r>
            <a:endParaRPr lang="en-US" sz="1800" b="1" i="1" dirty="0">
              <a:ea typeface="ＭＳ Ｐゴシック" charset="0"/>
            </a:endParaRPr>
          </a:p>
        </p:txBody>
      </p:sp>
    </p:spTree>
    <p:extLst>
      <p:ext uri="{BB962C8B-B14F-4D97-AF65-F5344CB8AC3E}">
        <p14:creationId xmlns:p14="http://schemas.microsoft.com/office/powerpoint/2010/main" val="3621083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4225138" y="166255"/>
            <a:ext cx="4334661" cy="900979"/>
          </a:xfrm>
        </p:spPr>
        <p:txBody>
          <a:bodyPr>
            <a:normAutofit fontScale="90000"/>
          </a:bodyPr>
          <a:lstStyle/>
          <a:p>
            <a:r>
              <a:rPr lang="en-GB" sz="3200" b="1" dirty="0"/>
              <a:t>Network – Attached Storage</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7361871" y="3429434"/>
            <a:ext cx="4573619" cy="2158440"/>
          </a:xfrm>
        </p:spPr>
        <p:txBody>
          <a:bodyPr>
            <a:noAutofit/>
          </a:bodyPr>
          <a:lstStyle/>
          <a:p>
            <a:pPr>
              <a:buFont typeface="Wingdings" panose="05000000000000000000" pitchFamily="2" charset="2"/>
              <a:buChar char="ü"/>
            </a:pPr>
            <a:r>
              <a:rPr lang="en-GB" sz="1800" b="1" i="1" dirty="0">
                <a:ea typeface="ＭＳ Ｐゴシック" charset="0"/>
              </a:rPr>
              <a:t>Concept of File Sharing : File access method</a:t>
            </a:r>
          </a:p>
          <a:p>
            <a:pPr>
              <a:buFont typeface="Wingdings" panose="05000000000000000000" pitchFamily="2" charset="2"/>
              <a:buChar char="ü"/>
            </a:pPr>
            <a:r>
              <a:rPr lang="en-GB" sz="1800" b="1" i="1" dirty="0">
                <a:ea typeface="ＭＳ Ｐゴシック" charset="0"/>
              </a:rPr>
              <a:t>Uses Ethernet (Connected via NIC)</a:t>
            </a:r>
          </a:p>
          <a:p>
            <a:pPr>
              <a:buFont typeface="Wingdings" panose="05000000000000000000" pitchFamily="2" charset="2"/>
              <a:buChar char="ü"/>
            </a:pPr>
            <a:r>
              <a:rPr lang="en-GB" sz="1800" b="1" i="1" dirty="0">
                <a:ea typeface="ＭＳ Ｐゴシック" charset="0"/>
              </a:rPr>
              <a:t>Layer over TCP/IP protocol</a:t>
            </a:r>
          </a:p>
          <a:p>
            <a:pPr>
              <a:buFont typeface="Wingdings" panose="05000000000000000000" pitchFamily="2" charset="2"/>
              <a:buChar char="ü"/>
            </a:pPr>
            <a:r>
              <a:rPr lang="en-GB" sz="1800" b="1" i="1" dirty="0">
                <a:ea typeface="ＭＳ Ｐゴシック" charset="0"/>
              </a:rPr>
              <a:t>Connected to Workstations </a:t>
            </a:r>
          </a:p>
          <a:p>
            <a:pPr>
              <a:buFont typeface="Wingdings" panose="05000000000000000000" pitchFamily="2" charset="2"/>
              <a:buChar char="ü"/>
            </a:pPr>
            <a:r>
              <a:rPr lang="en-US" sz="1800" b="1" i="1" dirty="0">
                <a:ea typeface="ＭＳ Ｐゴシック" charset="0"/>
              </a:rPr>
              <a:t>Comparatively efficient enough to DAS</a:t>
            </a:r>
          </a:p>
          <a:p>
            <a:pPr>
              <a:buFont typeface="Wingdings" panose="05000000000000000000" pitchFamily="2" charset="2"/>
              <a:buChar char="ü"/>
            </a:pPr>
            <a:r>
              <a:rPr lang="en-US" sz="1800" b="1" i="1" dirty="0">
                <a:ea typeface="ＭＳ Ｐゴシック" charset="0"/>
              </a:rPr>
              <a:t>Capable of Sharing and Managing  </a:t>
            </a:r>
          </a:p>
        </p:txBody>
      </p:sp>
      <p:pic>
        <p:nvPicPr>
          <p:cNvPr id="3" name="Picture 2"/>
          <p:cNvPicPr>
            <a:picLocks noChangeAspect="1"/>
          </p:cNvPicPr>
          <p:nvPr/>
        </p:nvPicPr>
        <p:blipFill rotWithShape="1">
          <a:blip r:embed="rId3"/>
          <a:srcRect l="67385" t="10737" b="54566"/>
          <a:stretch/>
        </p:blipFill>
        <p:spPr>
          <a:xfrm>
            <a:off x="8249850" y="1067234"/>
            <a:ext cx="2918215" cy="2070100"/>
          </a:xfrm>
          <a:prstGeom prst="rect">
            <a:avLst/>
          </a:prstGeom>
        </p:spPr>
      </p:pic>
      <p:pic>
        <p:nvPicPr>
          <p:cNvPr id="5" name="Picture 4"/>
          <p:cNvPicPr>
            <a:picLocks noChangeAspect="1"/>
          </p:cNvPicPr>
          <p:nvPr/>
        </p:nvPicPr>
        <p:blipFill rotWithShape="1">
          <a:blip r:embed="rId3"/>
          <a:srcRect l="-1" t="5975" r="32738" b="42498"/>
          <a:stretch/>
        </p:blipFill>
        <p:spPr>
          <a:xfrm>
            <a:off x="131357" y="1435808"/>
            <a:ext cx="7159119" cy="3656891"/>
          </a:xfrm>
          <a:prstGeom prst="rect">
            <a:avLst/>
          </a:prstGeom>
        </p:spPr>
      </p:pic>
    </p:spTree>
    <p:extLst>
      <p:ext uri="{BB962C8B-B14F-4D97-AF65-F5344CB8AC3E}">
        <p14:creationId xmlns:p14="http://schemas.microsoft.com/office/powerpoint/2010/main" val="811287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4225138" y="166255"/>
            <a:ext cx="4334661" cy="900979"/>
          </a:xfrm>
        </p:spPr>
        <p:txBody>
          <a:bodyPr>
            <a:normAutofit/>
          </a:bodyPr>
          <a:lstStyle/>
          <a:p>
            <a:r>
              <a:rPr lang="en-GB" sz="3200" b="1" dirty="0"/>
              <a:t>Storage Area Network</a:t>
            </a:r>
          </a:p>
        </p:txBody>
      </p:sp>
      <p:sp>
        <p:nvSpPr>
          <p:cNvPr id="10" name="Content Placeholder 2">
            <a:extLst>
              <a:ext uri="{FF2B5EF4-FFF2-40B4-BE49-F238E27FC236}">
                <a16:creationId xmlns:a16="http://schemas.microsoft.com/office/drawing/2014/main" id="{35B80D8E-24DC-4DB6-9B28-2C3CE35E0859}"/>
              </a:ext>
            </a:extLst>
          </p:cNvPr>
          <p:cNvSpPr>
            <a:spLocks noGrp="1"/>
          </p:cNvSpPr>
          <p:nvPr>
            <p:ph idx="1"/>
          </p:nvPr>
        </p:nvSpPr>
        <p:spPr>
          <a:xfrm>
            <a:off x="7602165" y="2474420"/>
            <a:ext cx="4535714" cy="2158440"/>
          </a:xfrm>
        </p:spPr>
        <p:txBody>
          <a:bodyPr>
            <a:noAutofit/>
          </a:bodyPr>
          <a:lstStyle/>
          <a:p>
            <a:pPr>
              <a:buFont typeface="Wingdings" panose="05000000000000000000" pitchFamily="2" charset="2"/>
              <a:buChar char="ü"/>
            </a:pPr>
            <a:r>
              <a:rPr lang="en-GB" sz="1800" b="1" i="1" dirty="0">
                <a:ea typeface="ＭＳ Ｐゴシック" charset="0"/>
              </a:rPr>
              <a:t>Block Storage Sharing</a:t>
            </a:r>
          </a:p>
          <a:p>
            <a:pPr>
              <a:buFont typeface="Wingdings" panose="05000000000000000000" pitchFamily="2" charset="2"/>
              <a:buChar char="ü"/>
            </a:pPr>
            <a:r>
              <a:rPr lang="en-GB" sz="1800" b="1" i="1" dirty="0">
                <a:ea typeface="ＭＳ Ｐゴシック" charset="0"/>
              </a:rPr>
              <a:t>Uses </a:t>
            </a:r>
            <a:r>
              <a:rPr lang="en-GB" sz="1800" b="1" i="1" dirty="0" err="1">
                <a:ea typeface="ＭＳ Ｐゴシック" charset="0"/>
              </a:rPr>
              <a:t>Fiber</a:t>
            </a:r>
            <a:r>
              <a:rPr lang="en-GB" sz="1800" b="1" i="1" dirty="0">
                <a:ea typeface="ＭＳ Ｐゴシック" charset="0"/>
              </a:rPr>
              <a:t> Channel </a:t>
            </a:r>
          </a:p>
          <a:p>
            <a:pPr>
              <a:buFont typeface="Wingdings" panose="05000000000000000000" pitchFamily="2" charset="2"/>
              <a:buChar char="ü"/>
            </a:pPr>
            <a:r>
              <a:rPr lang="en-GB" sz="1800" b="1" i="1" dirty="0">
                <a:ea typeface="ＭＳ Ｐゴシック" charset="0"/>
              </a:rPr>
              <a:t>Proprietary Protocols or Simple Network Management Protocols</a:t>
            </a:r>
          </a:p>
          <a:p>
            <a:pPr>
              <a:buFont typeface="Wingdings" panose="05000000000000000000" pitchFamily="2" charset="2"/>
              <a:buChar char="ü"/>
            </a:pPr>
            <a:r>
              <a:rPr lang="en-GB" sz="1800" b="1" i="1" dirty="0">
                <a:ea typeface="ＭＳ Ｐゴシック" charset="0"/>
              </a:rPr>
              <a:t>Connected to Servers </a:t>
            </a:r>
          </a:p>
          <a:p>
            <a:pPr>
              <a:buFont typeface="Wingdings" panose="05000000000000000000" pitchFamily="2" charset="2"/>
              <a:buChar char="ü"/>
            </a:pPr>
            <a:r>
              <a:rPr lang="en-US" sz="1800" b="1" i="1" dirty="0">
                <a:ea typeface="ＭＳ Ｐゴシック" charset="0"/>
              </a:rPr>
              <a:t>Highly efficient of other storage techniques</a:t>
            </a:r>
          </a:p>
          <a:p>
            <a:pPr>
              <a:buFont typeface="Wingdings" panose="05000000000000000000" pitchFamily="2" charset="2"/>
              <a:buChar char="ü"/>
            </a:pPr>
            <a:r>
              <a:rPr lang="en-US" sz="1800" b="1" i="1" dirty="0">
                <a:ea typeface="ＭＳ Ｐゴシック" charset="0"/>
              </a:rPr>
              <a:t>High Integrity</a:t>
            </a:r>
          </a:p>
          <a:p>
            <a:pPr>
              <a:buFont typeface="Wingdings" panose="05000000000000000000" pitchFamily="2" charset="2"/>
              <a:buChar char="ü"/>
            </a:pPr>
            <a:r>
              <a:rPr lang="en-US" sz="1800" b="1" i="1" dirty="0">
                <a:ea typeface="ＭＳ Ｐゴシック" charset="0"/>
              </a:rPr>
              <a:t>Dedicated Storage System</a:t>
            </a:r>
          </a:p>
        </p:txBody>
      </p:sp>
      <p:pic>
        <p:nvPicPr>
          <p:cNvPr id="4" name="Picture 3"/>
          <p:cNvPicPr>
            <a:picLocks noChangeAspect="1"/>
          </p:cNvPicPr>
          <p:nvPr/>
        </p:nvPicPr>
        <p:blipFill rotWithShape="1">
          <a:blip r:embed="rId2"/>
          <a:srcRect r="41553" b="54925"/>
          <a:stretch/>
        </p:blipFill>
        <p:spPr>
          <a:xfrm>
            <a:off x="175078" y="1240601"/>
            <a:ext cx="7510237" cy="3862104"/>
          </a:xfrm>
          <a:prstGeom prst="rect">
            <a:avLst/>
          </a:prstGeom>
        </p:spPr>
      </p:pic>
      <p:pic>
        <p:nvPicPr>
          <p:cNvPr id="7" name="Picture 6"/>
          <p:cNvPicPr>
            <a:picLocks noChangeAspect="1"/>
          </p:cNvPicPr>
          <p:nvPr/>
        </p:nvPicPr>
        <p:blipFill rotWithShape="1">
          <a:blip r:embed="rId2"/>
          <a:srcRect l="66676" t="1872" b="83765"/>
          <a:stretch/>
        </p:blipFill>
        <p:spPr>
          <a:xfrm>
            <a:off x="8002216" y="1156486"/>
            <a:ext cx="3409042" cy="979715"/>
          </a:xfrm>
          <a:prstGeom prst="rect">
            <a:avLst/>
          </a:prstGeom>
        </p:spPr>
      </p:pic>
      <p:pic>
        <p:nvPicPr>
          <p:cNvPr id="3" name="Picture 2"/>
          <p:cNvPicPr>
            <a:picLocks noChangeAspect="1"/>
          </p:cNvPicPr>
          <p:nvPr/>
        </p:nvPicPr>
        <p:blipFill rotWithShape="1">
          <a:blip r:embed="rId3"/>
          <a:srcRect t="4086"/>
          <a:stretch/>
        </p:blipFill>
        <p:spPr>
          <a:xfrm>
            <a:off x="4394200" y="4281327"/>
            <a:ext cx="2082800" cy="1336072"/>
          </a:xfrm>
          <a:prstGeom prst="rect">
            <a:avLst/>
          </a:prstGeom>
        </p:spPr>
      </p:pic>
    </p:spTree>
    <p:extLst>
      <p:ext uri="{BB962C8B-B14F-4D97-AF65-F5344CB8AC3E}">
        <p14:creationId xmlns:p14="http://schemas.microsoft.com/office/powerpoint/2010/main" val="3274178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Redundant Array of Independent Disks (RAID)</a:t>
            </a:r>
          </a:p>
        </p:txBody>
      </p:sp>
      <p:sp>
        <p:nvSpPr>
          <p:cNvPr id="4" name="Rectangle 2">
            <a:extLst>
              <a:ext uri="{FF2B5EF4-FFF2-40B4-BE49-F238E27FC236}">
                <a16:creationId xmlns:a16="http://schemas.microsoft.com/office/drawing/2014/main" id="{665DD0E1-D5DB-4E6D-B884-23A8B48F5ACC}"/>
              </a:ext>
            </a:extLst>
          </p:cNvPr>
          <p:cNvSpPr>
            <a:spLocks noGrp="1" noChangeArrowheads="1"/>
          </p:cNvSpPr>
          <p:nvPr>
            <p:ph idx="1"/>
          </p:nvPr>
        </p:nvSpPr>
        <p:spPr>
          <a:xfrm>
            <a:off x="358775" y="1690688"/>
            <a:ext cx="6775735" cy="3576637"/>
          </a:xfrm>
        </p:spPr>
        <p:txBody>
          <a:bodyPr>
            <a:normAutofit fontScale="97500" lnSpcReduction="10000"/>
          </a:bodyPr>
          <a:lstStyle/>
          <a:p>
            <a:pPr marL="0" indent="0" eaLnBrk="1" hangingPunct="1">
              <a:buNone/>
            </a:pPr>
            <a:r>
              <a:rPr lang="en-US" sz="2800" dirty="0">
                <a:latin typeface="Arial" charset="0"/>
              </a:rPr>
              <a:t>Redundancy</a:t>
            </a:r>
          </a:p>
          <a:p>
            <a:pPr marL="228600" lvl="1" indent="-171450"/>
            <a:r>
              <a:rPr lang="en-US" sz="2000" dirty="0"/>
              <a:t>A </a:t>
            </a:r>
            <a:r>
              <a:rPr lang="en-US" sz="2000" b="1" dirty="0"/>
              <a:t>single point of failure </a:t>
            </a:r>
            <a:r>
              <a:rPr lang="en-US" sz="2000" dirty="0"/>
              <a:t>must be identified and addressed. A single point of failure can be a specific piece of hardware, a process, a specific piece of data, or even an essential utility. </a:t>
            </a:r>
          </a:p>
          <a:p>
            <a:pPr marL="228600" lvl="1" indent="-171450"/>
            <a:r>
              <a:rPr lang="en-US" sz="2000" dirty="0"/>
              <a:t>Single points of failure are the weak links in the chain that can cause disruption of the organization's operations. </a:t>
            </a:r>
          </a:p>
          <a:p>
            <a:pPr marL="228600" lvl="1" indent="-171450"/>
            <a:r>
              <a:rPr lang="en-US" sz="2000" dirty="0"/>
              <a:t>Generally, the solution to a single point of failure is to modify the critical operation so that it does not rely on a single element. </a:t>
            </a:r>
          </a:p>
          <a:p>
            <a:pPr marL="228600" lvl="1" indent="-171450"/>
            <a:r>
              <a:rPr lang="en-US" sz="2000" dirty="0"/>
              <a:t>The organization can also build redundant components into the critical operation to take over the process should one of these points fail.</a:t>
            </a:r>
          </a:p>
          <a:p>
            <a:pPr marL="0" indent="0" eaLnBrk="1" hangingPunct="1">
              <a:buNone/>
            </a:pPr>
            <a:endParaRPr lang="en-US" sz="4400" dirty="0">
              <a:latin typeface="Arial" charset="0"/>
            </a:endParaRPr>
          </a:p>
        </p:txBody>
      </p:sp>
      <p:pic>
        <p:nvPicPr>
          <p:cNvPr id="5" name="Picture 4">
            <a:extLst>
              <a:ext uri="{FF2B5EF4-FFF2-40B4-BE49-F238E27FC236}">
                <a16:creationId xmlns:a16="http://schemas.microsoft.com/office/drawing/2014/main" id="{459369C2-F255-41CB-9C2A-1767E5876B29}"/>
              </a:ext>
            </a:extLst>
          </p:cNvPr>
          <p:cNvPicPr>
            <a:picLocks noChangeAspect="1"/>
          </p:cNvPicPr>
          <p:nvPr/>
        </p:nvPicPr>
        <p:blipFill>
          <a:blip r:embed="rId2"/>
          <a:stretch>
            <a:fillRect/>
          </a:stretch>
        </p:blipFill>
        <p:spPr>
          <a:xfrm>
            <a:off x="7267576" y="2435830"/>
            <a:ext cx="2890837" cy="2145695"/>
          </a:xfrm>
          <a:prstGeom prst="rect">
            <a:avLst/>
          </a:prstGeom>
        </p:spPr>
      </p:pic>
    </p:spTree>
    <p:extLst>
      <p:ext uri="{BB962C8B-B14F-4D97-AF65-F5344CB8AC3E}">
        <p14:creationId xmlns:p14="http://schemas.microsoft.com/office/powerpoint/2010/main" val="2208352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926744" y="943906"/>
            <a:ext cx="8772157" cy="711200"/>
          </a:xfrm>
        </p:spPr>
        <p:txBody>
          <a:bodyPr>
            <a:normAutofit fontScale="90000"/>
          </a:bodyPr>
          <a:lstStyle/>
          <a:p>
            <a:pPr eaLnBrk="1" hangingPunct="1"/>
            <a:br>
              <a:rPr lang="en-US" sz="2800" dirty="0">
                <a:latin typeface="Arial" charset="0"/>
              </a:rPr>
            </a:br>
            <a:r>
              <a:rPr lang="en-US" sz="2800" dirty="0">
                <a:latin typeface="Arial" charset="0"/>
              </a:rPr>
              <a:t>Redundancy (Cont.)</a:t>
            </a:r>
            <a:endParaRPr lang="en-US" sz="4400" dirty="0">
              <a:latin typeface="Arial" charset="0"/>
            </a:endParaRPr>
          </a:p>
        </p:txBody>
      </p:sp>
      <p:sp>
        <p:nvSpPr>
          <p:cNvPr id="2" name="Content Placeholder 1"/>
          <p:cNvSpPr>
            <a:spLocks noGrp="1"/>
          </p:cNvSpPr>
          <p:nvPr>
            <p:ph idx="1"/>
          </p:nvPr>
        </p:nvSpPr>
        <p:spPr>
          <a:xfrm>
            <a:off x="1193603" y="1914196"/>
            <a:ext cx="8365162" cy="2156402"/>
          </a:xfrm>
        </p:spPr>
        <p:txBody>
          <a:bodyPr>
            <a:normAutofit fontScale="25000" lnSpcReduction="20000"/>
          </a:bodyPr>
          <a:lstStyle/>
          <a:p>
            <a:r>
              <a:rPr lang="en-US" sz="7200" dirty="0"/>
              <a:t>A </a:t>
            </a:r>
            <a:r>
              <a:rPr lang="en-US" sz="7200" b="1" dirty="0"/>
              <a:t>redundant array of independent disks (RAID) </a:t>
            </a:r>
            <a:r>
              <a:rPr lang="en-US" sz="7200" dirty="0"/>
              <a:t>combines multiple physical hard drives into a single logical unit to provide data redundancy and improve performance. </a:t>
            </a:r>
          </a:p>
          <a:p>
            <a:r>
              <a:rPr lang="en-US" sz="7200" dirty="0"/>
              <a:t>RAID takes data that is normally stored on a single disk and spreads it out among several drives. If any single disk is lost, the user can recover data from the other disks where the data also resides.</a:t>
            </a:r>
          </a:p>
          <a:p>
            <a:r>
              <a:rPr lang="en-US" sz="7200" dirty="0"/>
              <a:t>RAID can also increase the speed of data recovery. </a:t>
            </a:r>
          </a:p>
          <a:p>
            <a:r>
              <a:rPr lang="en-US" sz="7200" dirty="0"/>
              <a:t>Using multiple drives makes retrieving requested data faster, instead of relying on just one disk to do the work.</a:t>
            </a:r>
          </a:p>
          <a:p>
            <a:r>
              <a:rPr lang="en-US" sz="7200" dirty="0"/>
              <a:t>A RAID solution can be either hardware-based or software-based. The following terms describe how RAID stores data on the various disks:</a:t>
            </a:r>
          </a:p>
          <a:p>
            <a:pPr marL="623887" lvl="1" indent="-285750"/>
            <a:r>
              <a:rPr lang="en-US" sz="7200" b="1" dirty="0"/>
              <a:t>Parity</a:t>
            </a:r>
            <a:r>
              <a:rPr lang="en-US" sz="7200" dirty="0"/>
              <a:t> - Detects data errors.</a:t>
            </a:r>
          </a:p>
          <a:p>
            <a:pPr marL="623887" lvl="1" indent="-285750"/>
            <a:r>
              <a:rPr lang="en-US" sz="7200" b="1" dirty="0"/>
              <a:t>Striping</a:t>
            </a:r>
            <a:r>
              <a:rPr lang="en-US" sz="7200" dirty="0"/>
              <a:t> - Writes data across multiple drives.</a:t>
            </a:r>
          </a:p>
          <a:p>
            <a:pPr marL="623887" lvl="1" indent="-285750"/>
            <a:r>
              <a:rPr lang="en-US" sz="7200" b="1" dirty="0"/>
              <a:t>Mirroring</a:t>
            </a:r>
            <a:r>
              <a:rPr lang="en-US" sz="7200" dirty="0"/>
              <a:t> - Stores duplicate data on a second drive.</a:t>
            </a:r>
          </a:p>
          <a:p>
            <a:pPr marL="0" indent="0">
              <a:buNone/>
            </a:pPr>
            <a:endParaRPr lang="en-US" sz="1800" dirty="0"/>
          </a:p>
        </p:txBody>
      </p:sp>
      <p:sp>
        <p:nvSpPr>
          <p:cNvPr id="4" name="Title 1">
            <a:extLst>
              <a:ext uri="{FF2B5EF4-FFF2-40B4-BE49-F238E27FC236}">
                <a16:creationId xmlns:a16="http://schemas.microsoft.com/office/drawing/2014/main" id="{43CA3ADD-84BB-4B7D-BEE1-53DA69CBD4C3}"/>
              </a:ext>
            </a:extLst>
          </p:cNvPr>
          <p:cNvSpPr txBox="1">
            <a:spLocks/>
          </p:cNvSpPr>
          <p:nvPr/>
        </p:nvSpPr>
        <p:spPr>
          <a:xfrm>
            <a:off x="276088" y="-74036"/>
            <a:ext cx="11481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GB" sz="3200" dirty="0"/>
              <a:t>Redundant Array of Independent Disks (RAID)</a:t>
            </a:r>
          </a:p>
        </p:txBody>
      </p:sp>
    </p:spTree>
    <p:extLst>
      <p:ext uri="{BB962C8B-B14F-4D97-AF65-F5344CB8AC3E}">
        <p14:creationId xmlns:p14="http://schemas.microsoft.com/office/powerpoint/2010/main" val="3932658168"/>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Redundant Array of Independent Disks (RAID)</a:t>
            </a:r>
          </a:p>
        </p:txBody>
      </p:sp>
      <p:sp>
        <p:nvSpPr>
          <p:cNvPr id="3" name="Content Placeholder 2"/>
          <p:cNvSpPr>
            <a:spLocks noGrp="1"/>
          </p:cNvSpPr>
          <p:nvPr>
            <p:ph idx="1"/>
          </p:nvPr>
        </p:nvSpPr>
        <p:spPr>
          <a:xfrm>
            <a:off x="358219" y="1690688"/>
            <a:ext cx="11481847" cy="3575934"/>
          </a:xfrm>
        </p:spPr>
        <p:txBody>
          <a:bodyPr>
            <a:noAutofit/>
          </a:bodyPr>
          <a:lstStyle/>
          <a:p>
            <a:pPr algn="just">
              <a:buFont typeface="Wingdings" panose="05000000000000000000" pitchFamily="2" charset="2"/>
              <a:buChar char="§"/>
            </a:pPr>
            <a:r>
              <a:rPr lang="en-GB" sz="1800" dirty="0"/>
              <a:t>There are a lot of different ways a RAID may be configured.</a:t>
            </a:r>
          </a:p>
          <a:p>
            <a:pPr lvl="1" algn="just">
              <a:buFont typeface="Wingdings" panose="05000000000000000000" pitchFamily="2" charset="2"/>
              <a:buChar char="ü"/>
            </a:pPr>
            <a:r>
              <a:rPr lang="en-GB" sz="1800" dirty="0"/>
              <a:t>These are numbered, from 0 to 6, with it also being possible to combine RAID 1 and RAID 0, usually named 1 + 0, or just RAID 10 (said “ten”).</a:t>
            </a:r>
          </a:p>
          <a:p>
            <a:pPr lvl="1" algn="just">
              <a:buFont typeface="Wingdings" panose="05000000000000000000" pitchFamily="2" charset="2"/>
              <a:buChar char="ü"/>
            </a:pPr>
            <a:r>
              <a:rPr lang="en-GB" sz="1800" dirty="0"/>
              <a:t>We usually only ever see configurations of RAID 0, 1, 5,  and 10.  2, 3 , 4 and 6 fill specific purposes which don’t come up that often – we won’t look at them, but feel free to investigate if especially interested</a:t>
            </a:r>
            <a:r>
              <a:rPr lang="en-GB" sz="1800" dirty="0">
                <a:sym typeface="Wingdings" panose="05000000000000000000" pitchFamily="2" charset="2"/>
              </a:rPr>
              <a:t>.</a:t>
            </a:r>
          </a:p>
          <a:p>
            <a:pPr algn="just">
              <a:buFont typeface="Wingdings" panose="05000000000000000000" pitchFamily="2" charset="2"/>
              <a:buChar char="§"/>
            </a:pPr>
            <a:r>
              <a:rPr lang="en-GB" sz="1800" dirty="0">
                <a:sym typeface="Wingdings" panose="05000000000000000000" pitchFamily="2" charset="2"/>
              </a:rPr>
              <a:t>Different RAID levels suit different circumstances, have different levels of performance in different situations, in addition to added implied risk.</a:t>
            </a:r>
          </a:p>
          <a:p>
            <a:pPr algn="just">
              <a:buFont typeface="Wingdings" panose="05000000000000000000" pitchFamily="2" charset="2"/>
              <a:buChar char="§"/>
            </a:pPr>
            <a:r>
              <a:rPr lang="en-GB" sz="1800" dirty="0">
                <a:sym typeface="Wingdings" panose="05000000000000000000" pitchFamily="2" charset="2"/>
              </a:rPr>
              <a:t>Some assumptions about hard drives and RAID to be aware of:</a:t>
            </a:r>
          </a:p>
          <a:p>
            <a:pPr lvl="1" algn="just">
              <a:buFont typeface="Wingdings" panose="05000000000000000000" pitchFamily="2" charset="2"/>
              <a:buChar char="ü"/>
            </a:pPr>
            <a:r>
              <a:rPr lang="en-GB" sz="1800" dirty="0">
                <a:sym typeface="Wingdings" panose="05000000000000000000" pitchFamily="2" charset="2"/>
              </a:rPr>
              <a:t>They fail, a lot.</a:t>
            </a:r>
          </a:p>
          <a:p>
            <a:pPr lvl="1" algn="just">
              <a:buFont typeface="Wingdings" panose="05000000000000000000" pitchFamily="2" charset="2"/>
              <a:buChar char="ü"/>
            </a:pPr>
            <a:r>
              <a:rPr lang="en-GB" sz="1800" dirty="0">
                <a:sym typeface="Wingdings" panose="05000000000000000000" pitchFamily="2" charset="2"/>
              </a:rPr>
              <a:t>They fail more the older they are.  Multiple hard drives bought simultaneously and used evenly have a reasonable chance of crashing quite close to one another.</a:t>
            </a:r>
          </a:p>
          <a:p>
            <a:pPr lvl="1" algn="just">
              <a:buFont typeface="Wingdings" panose="05000000000000000000" pitchFamily="2" charset="2"/>
              <a:buChar char="ü"/>
            </a:pPr>
            <a:r>
              <a:rPr lang="en-GB" sz="1800" dirty="0">
                <a:sym typeface="Wingdings" panose="05000000000000000000" pitchFamily="2" charset="2"/>
              </a:rPr>
              <a:t>They’re usually the “slowest” component in a computer.</a:t>
            </a:r>
            <a:endParaRPr lang="en-GB" sz="1800" dirty="0"/>
          </a:p>
        </p:txBody>
      </p:sp>
    </p:spTree>
    <p:extLst>
      <p:ext uri="{BB962C8B-B14F-4D97-AF65-F5344CB8AC3E}">
        <p14:creationId xmlns:p14="http://schemas.microsoft.com/office/powerpoint/2010/main" val="2044621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RAID levels – RAID 0 (striped)</a:t>
            </a:r>
          </a:p>
        </p:txBody>
      </p:sp>
      <p:sp>
        <p:nvSpPr>
          <p:cNvPr id="3" name="Content Placeholder 2"/>
          <p:cNvSpPr>
            <a:spLocks noGrp="1"/>
          </p:cNvSpPr>
          <p:nvPr>
            <p:ph idx="1"/>
          </p:nvPr>
        </p:nvSpPr>
        <p:spPr>
          <a:xfrm>
            <a:off x="300163" y="1690687"/>
            <a:ext cx="9315552" cy="4061183"/>
          </a:xfrm>
        </p:spPr>
        <p:txBody>
          <a:bodyPr>
            <a:noAutofit/>
          </a:bodyPr>
          <a:lstStyle/>
          <a:p>
            <a:pPr algn="just">
              <a:buFont typeface="Wingdings" panose="05000000000000000000" pitchFamily="2" charset="2"/>
              <a:buChar char="§"/>
            </a:pPr>
            <a:r>
              <a:rPr lang="en-GB" sz="1800" dirty="0"/>
              <a:t>RAID 0 is strange, because it isn’t actually redundant.  In fact, it’s sort of the opposite of what we’re trying to achieve.</a:t>
            </a:r>
          </a:p>
          <a:p>
            <a:pPr lvl="1" algn="just">
              <a:buFont typeface="Wingdings" panose="05000000000000000000" pitchFamily="2" charset="2"/>
              <a:buChar char="ü"/>
            </a:pPr>
            <a:r>
              <a:rPr lang="en-GB" sz="1800" dirty="0"/>
              <a:t>Some people argue it shouldn’t be considered a RAID level at all because its  not fault-tolerant</a:t>
            </a:r>
          </a:p>
          <a:p>
            <a:pPr lvl="1" algn="just">
              <a:buFont typeface="Wingdings" panose="05000000000000000000" pitchFamily="2" charset="2"/>
              <a:buChar char="ü"/>
            </a:pPr>
            <a:r>
              <a:rPr lang="en-US" sz="1800" i="0" dirty="0">
                <a:solidFill>
                  <a:srgbClr val="2D2D59"/>
                </a:solidFill>
                <a:effectLst/>
                <a:latin typeface="open-sans"/>
              </a:rPr>
              <a:t>No parity calculation overhead is involved (simple design easy to implement)</a:t>
            </a:r>
            <a:endParaRPr lang="en-GB" sz="1800" dirty="0"/>
          </a:p>
          <a:p>
            <a:pPr algn="just">
              <a:buFont typeface="Wingdings" panose="05000000000000000000" pitchFamily="2" charset="2"/>
              <a:buChar char="§"/>
            </a:pPr>
            <a:r>
              <a:rPr lang="en-GB" sz="1800" dirty="0"/>
              <a:t>When we write blocks of data to a RAID 0 configuration, it’s evenly split across each disk.  So, in the picture on the right, 50% of the data is written to disk 0, 50% to disk 1.</a:t>
            </a:r>
          </a:p>
          <a:p>
            <a:pPr lvl="1" algn="just">
              <a:buFont typeface="Wingdings" panose="05000000000000000000" pitchFamily="2" charset="2"/>
              <a:buChar char="ü"/>
            </a:pPr>
            <a:r>
              <a:rPr lang="en-GB" sz="1800" dirty="0"/>
              <a:t>This is called “striping”</a:t>
            </a:r>
          </a:p>
          <a:p>
            <a:pPr lvl="1" algn="just">
              <a:buFont typeface="Wingdings" panose="05000000000000000000" pitchFamily="2" charset="2"/>
              <a:buChar char="ü"/>
            </a:pPr>
            <a:r>
              <a:rPr lang="en-GB" sz="1800" dirty="0"/>
              <a:t>Files are split across both disks.</a:t>
            </a:r>
          </a:p>
          <a:p>
            <a:pPr lvl="1" algn="just">
              <a:buFont typeface="Wingdings" panose="05000000000000000000" pitchFamily="2" charset="2"/>
              <a:buChar char="ü"/>
            </a:pPr>
            <a:r>
              <a:rPr lang="en-US" sz="1800" i="0" dirty="0">
                <a:solidFill>
                  <a:srgbClr val="2D2D59"/>
                </a:solidFill>
                <a:effectLst/>
                <a:latin typeface="open-sans"/>
              </a:rPr>
              <a:t>I/O performance is greatly improved by spreading the I/O load across many channels and drives</a:t>
            </a:r>
            <a:endParaRPr lang="en-GB" sz="1800" dirty="0"/>
          </a:p>
          <a:p>
            <a:pPr lvl="1" algn="just">
              <a:buFont typeface="Wingdings" panose="05000000000000000000" pitchFamily="2" charset="2"/>
              <a:buChar char="ü"/>
            </a:pPr>
            <a:r>
              <a:rPr lang="en-GB" sz="1800" dirty="0"/>
              <a:t>Also extremely risky – if any disk in a RAID 0 configuration fails, the entire RAID fails.  If you don’t have a backup, your data is permanently lost, and cannot be recovered from the remaining functional disk(s).</a:t>
            </a:r>
          </a:p>
          <a:p>
            <a:pPr algn="just">
              <a:buFont typeface="Wingdings" panose="05000000000000000000" pitchFamily="2" charset="2"/>
              <a:buChar char="§"/>
            </a:pPr>
            <a:endParaRPr lang="en-GB" sz="1800" dirty="0"/>
          </a:p>
        </p:txBody>
      </p:sp>
      <p:pic>
        <p:nvPicPr>
          <p:cNvPr id="1026" name="Picture 2" descr="https://upload.wikimedia.org/wikipedia/commons/thumb/9/9b/RAID_0.svg/325px-RAID_0.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9789" y="1930400"/>
            <a:ext cx="203073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202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RAID levels – RAID 0 (striped)</a:t>
            </a:r>
          </a:p>
        </p:txBody>
      </p:sp>
      <p:sp>
        <p:nvSpPr>
          <p:cNvPr id="3" name="Content Placeholder 2"/>
          <p:cNvSpPr>
            <a:spLocks noGrp="1"/>
          </p:cNvSpPr>
          <p:nvPr>
            <p:ph idx="1"/>
          </p:nvPr>
        </p:nvSpPr>
        <p:spPr>
          <a:xfrm>
            <a:off x="358219" y="1825625"/>
            <a:ext cx="9177667" cy="3575934"/>
          </a:xfrm>
        </p:spPr>
        <p:txBody>
          <a:bodyPr>
            <a:normAutofit/>
          </a:bodyPr>
          <a:lstStyle/>
          <a:p>
            <a:pPr algn="just">
              <a:buFont typeface="Wingdings" panose="05000000000000000000" pitchFamily="2" charset="2"/>
              <a:buChar char="§"/>
            </a:pPr>
            <a:r>
              <a:rPr lang="en-GB" sz="1800" dirty="0"/>
              <a:t>Minimum of two disks required</a:t>
            </a:r>
          </a:p>
          <a:p>
            <a:pPr algn="just">
              <a:buFont typeface="Wingdings" panose="05000000000000000000" pitchFamily="2" charset="2"/>
              <a:buChar char="§"/>
            </a:pPr>
            <a:r>
              <a:rPr lang="en-GB" sz="1800" dirty="0"/>
              <a:t>Speed of writing to, or reading from, a RAID 0 array scales fairly linearly with the number of disks.</a:t>
            </a:r>
          </a:p>
          <a:p>
            <a:pPr>
              <a:buFont typeface="Wingdings" panose="05000000000000000000" pitchFamily="2" charset="2"/>
              <a:buChar char="§"/>
            </a:pPr>
            <a:r>
              <a:rPr lang="en-US" sz="1800" i="0" dirty="0">
                <a:solidFill>
                  <a:srgbClr val="2D2D59"/>
                </a:solidFill>
                <a:effectLst/>
              </a:rPr>
              <a:t>The failure of just one drive will result in all data in an array being lost</a:t>
            </a:r>
          </a:p>
          <a:p>
            <a:pPr>
              <a:buFont typeface="Wingdings" panose="05000000000000000000" pitchFamily="2" charset="2"/>
              <a:buChar char="§"/>
            </a:pPr>
            <a:r>
              <a:rPr lang="en-US" sz="1800" i="0" dirty="0">
                <a:solidFill>
                  <a:srgbClr val="2D2D59"/>
                </a:solidFill>
                <a:effectLst/>
              </a:rPr>
              <a:t>Should never be used in mission critical environments</a:t>
            </a:r>
          </a:p>
          <a:p>
            <a:pPr marL="0" indent="0" algn="l">
              <a:buNone/>
            </a:pPr>
            <a:endParaRPr lang="en-US" sz="2000" b="0" i="0" dirty="0">
              <a:solidFill>
                <a:srgbClr val="2D2D59"/>
              </a:solidFill>
              <a:effectLst/>
            </a:endParaRPr>
          </a:p>
          <a:p>
            <a:pPr marL="0" indent="0" algn="l">
              <a:buNone/>
            </a:pPr>
            <a:r>
              <a:rPr lang="en-US" sz="2000" b="0" i="0" dirty="0">
                <a:solidFill>
                  <a:srgbClr val="2D2D59"/>
                </a:solidFill>
                <a:effectLst/>
              </a:rPr>
              <a:t>Recommended Applications</a:t>
            </a:r>
          </a:p>
          <a:p>
            <a:pPr algn="l">
              <a:buFont typeface="Arial" panose="020B0604020202020204" pitchFamily="34" charset="0"/>
              <a:buChar char="•"/>
            </a:pPr>
            <a:r>
              <a:rPr lang="en-US" sz="1800" i="0" dirty="0">
                <a:solidFill>
                  <a:srgbClr val="2D2D59"/>
                </a:solidFill>
                <a:effectLst/>
              </a:rPr>
              <a:t>Video Production and Editing ,Image Editing </a:t>
            </a:r>
          </a:p>
          <a:p>
            <a:pPr algn="l">
              <a:buFont typeface="Arial" panose="020B0604020202020204" pitchFamily="34" charset="0"/>
              <a:buChar char="•"/>
            </a:pPr>
            <a:r>
              <a:rPr lang="en-US" sz="1800" i="0" dirty="0">
                <a:solidFill>
                  <a:srgbClr val="2D2D59"/>
                </a:solidFill>
                <a:effectLst/>
              </a:rPr>
              <a:t>Any application requiring high bandwidth</a:t>
            </a:r>
          </a:p>
          <a:p>
            <a:pPr marL="0" indent="0" algn="just">
              <a:buNone/>
            </a:pPr>
            <a:endParaRPr lang="en-GB" sz="1800" dirty="0"/>
          </a:p>
        </p:txBody>
      </p:sp>
      <p:pic>
        <p:nvPicPr>
          <p:cNvPr id="1026" name="Picture 2" descr="https://upload.wikimedia.org/wikipedia/commons/thumb/9/9b/RAID_0.svg/325px-RAID_0.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9789" y="1930400"/>
            <a:ext cx="203073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59883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RAID levels – RAID 1 (mirrored)</a:t>
            </a:r>
          </a:p>
        </p:txBody>
      </p:sp>
      <p:sp>
        <p:nvSpPr>
          <p:cNvPr id="3" name="Content Placeholder 2"/>
          <p:cNvSpPr>
            <a:spLocks noGrp="1"/>
          </p:cNvSpPr>
          <p:nvPr>
            <p:ph idx="1"/>
          </p:nvPr>
        </p:nvSpPr>
        <p:spPr>
          <a:xfrm>
            <a:off x="358220" y="1825625"/>
            <a:ext cx="9272010" cy="3575934"/>
          </a:xfrm>
        </p:spPr>
        <p:txBody>
          <a:bodyPr>
            <a:normAutofit/>
          </a:bodyPr>
          <a:lstStyle/>
          <a:p>
            <a:pPr algn="just">
              <a:buFont typeface="Wingdings" panose="05000000000000000000" pitchFamily="2" charset="2"/>
              <a:buChar char="§"/>
            </a:pPr>
            <a:r>
              <a:rPr lang="en-GB" sz="1800" dirty="0"/>
              <a:t>All data written to the array is written to all disks in the array simultaneously.</a:t>
            </a:r>
          </a:p>
          <a:p>
            <a:pPr lvl="1" algn="just">
              <a:buFont typeface="Wingdings" panose="05000000000000000000" pitchFamily="2" charset="2"/>
              <a:buChar char="ü"/>
            </a:pPr>
            <a:r>
              <a:rPr lang="en-GB" sz="1800" dirty="0"/>
              <a:t>Writing is as slow as writing to 1 disk.</a:t>
            </a:r>
          </a:p>
          <a:p>
            <a:pPr lvl="1" algn="just">
              <a:buFont typeface="Wingdings" panose="05000000000000000000" pitchFamily="2" charset="2"/>
              <a:buChar char="ü"/>
            </a:pPr>
            <a:r>
              <a:rPr lang="en-GB" sz="1800" dirty="0"/>
              <a:t>Reading scales reasonably well with the number of disks/</a:t>
            </a:r>
            <a:r>
              <a:rPr lang="en-US" sz="1800" i="0" dirty="0">
                <a:solidFill>
                  <a:srgbClr val="2D2D59"/>
                </a:solidFill>
                <a:effectLst/>
              </a:rPr>
              <a:t>Twice the Read transaction rate of single disks</a:t>
            </a:r>
            <a:endParaRPr lang="en-GB" sz="1800" dirty="0"/>
          </a:p>
          <a:p>
            <a:pPr lvl="1" algn="just">
              <a:buFont typeface="Wingdings" panose="05000000000000000000" pitchFamily="2" charset="2"/>
              <a:buChar char="ü"/>
            </a:pPr>
            <a:r>
              <a:rPr lang="en-GB" sz="1800" dirty="0"/>
              <a:t>This is called mirroring.</a:t>
            </a:r>
          </a:p>
          <a:p>
            <a:pPr lvl="1" algn="just">
              <a:buFont typeface="Wingdings" panose="05000000000000000000" pitchFamily="2" charset="2"/>
              <a:buChar char="ü"/>
            </a:pPr>
            <a:r>
              <a:rPr lang="en-US" sz="1400" b="1" i="0" dirty="0">
                <a:solidFill>
                  <a:srgbClr val="2D2D59"/>
                </a:solidFill>
                <a:effectLst/>
                <a:latin typeface="open-sans"/>
              </a:rPr>
              <a:t>Highest disk overhead of all RAID types (100%) - inefficient</a:t>
            </a:r>
          </a:p>
          <a:p>
            <a:pPr lvl="1" algn="just">
              <a:buFont typeface="Wingdings" panose="05000000000000000000" pitchFamily="2" charset="2"/>
              <a:buChar char="ü"/>
            </a:pPr>
            <a:endParaRPr lang="en-GB" sz="1800" dirty="0"/>
          </a:p>
          <a:p>
            <a:pPr algn="just">
              <a:buFont typeface="Wingdings" panose="05000000000000000000" pitchFamily="2" charset="2"/>
              <a:buChar char="§"/>
            </a:pPr>
            <a:r>
              <a:rPr lang="en-GB" sz="1800" dirty="0"/>
              <a:t>Sometimes considered the opposite of RAID 0 – true, absolute redundancy.</a:t>
            </a:r>
          </a:p>
          <a:p>
            <a:pPr algn="just">
              <a:buFont typeface="Wingdings" panose="05000000000000000000" pitchFamily="2" charset="2"/>
              <a:buChar char="§"/>
            </a:pPr>
            <a:r>
              <a:rPr lang="en-GB" sz="1800" dirty="0"/>
              <a:t>In a 4 disk array, all 4 have to fail before you lose your data.</a:t>
            </a:r>
          </a:p>
          <a:p>
            <a:pPr lvl="1" algn="just">
              <a:buFont typeface="Wingdings" panose="05000000000000000000" pitchFamily="2" charset="2"/>
              <a:buChar char="ü"/>
            </a:pPr>
            <a:r>
              <a:rPr lang="en-GB" sz="1800" dirty="0"/>
              <a:t>Array rebuilds unlikely to result in data loss for large RAID 1 arrays.</a:t>
            </a:r>
          </a:p>
        </p:txBody>
      </p:sp>
      <p:pic>
        <p:nvPicPr>
          <p:cNvPr id="2050" name="Picture 2" descr="https://upload.wikimedia.org/wikipedia/commons/thumb/b/b7/RAID_1.svg/325px-RAID_1.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0739" y="1466850"/>
            <a:ext cx="1950244" cy="300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085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RAID levels – RAID 1 (mirrored)</a:t>
            </a:r>
          </a:p>
        </p:txBody>
      </p:sp>
      <p:sp>
        <p:nvSpPr>
          <p:cNvPr id="3" name="Content Placeholder 2"/>
          <p:cNvSpPr>
            <a:spLocks noGrp="1"/>
          </p:cNvSpPr>
          <p:nvPr>
            <p:ph idx="1"/>
          </p:nvPr>
        </p:nvSpPr>
        <p:spPr>
          <a:xfrm>
            <a:off x="358220" y="1825625"/>
            <a:ext cx="9272010" cy="3575934"/>
          </a:xfrm>
        </p:spPr>
        <p:txBody>
          <a:bodyPr>
            <a:normAutofit/>
          </a:bodyPr>
          <a:lstStyle/>
          <a:p>
            <a:pPr marL="0" indent="0" algn="l">
              <a:buNone/>
            </a:pPr>
            <a:r>
              <a:rPr lang="en-US" sz="2000" b="0" i="0" dirty="0">
                <a:solidFill>
                  <a:srgbClr val="2D2D59"/>
                </a:solidFill>
                <a:effectLst/>
                <a:latin typeface="open-sans"/>
              </a:rPr>
              <a:t>Recommended Applications</a:t>
            </a:r>
          </a:p>
          <a:p>
            <a:pPr algn="l">
              <a:buFont typeface="Arial" panose="020B0604020202020204" pitchFamily="34" charset="0"/>
              <a:buChar char="•"/>
            </a:pPr>
            <a:r>
              <a:rPr lang="en-US" sz="1800" i="0" dirty="0">
                <a:effectLst/>
              </a:rPr>
              <a:t>Accounting</a:t>
            </a:r>
          </a:p>
          <a:p>
            <a:pPr algn="l">
              <a:buFont typeface="Arial" panose="020B0604020202020204" pitchFamily="34" charset="0"/>
              <a:buChar char="•"/>
            </a:pPr>
            <a:r>
              <a:rPr lang="en-US" sz="1800" i="0" dirty="0">
                <a:effectLst/>
              </a:rPr>
              <a:t>Payroll</a:t>
            </a:r>
          </a:p>
          <a:p>
            <a:pPr algn="l">
              <a:buFont typeface="Arial" panose="020B0604020202020204" pitchFamily="34" charset="0"/>
              <a:buChar char="•"/>
            </a:pPr>
            <a:r>
              <a:rPr lang="en-US" sz="1800" i="0" dirty="0">
                <a:effectLst/>
              </a:rPr>
              <a:t>Financial</a:t>
            </a:r>
          </a:p>
          <a:p>
            <a:pPr algn="l">
              <a:buFont typeface="Arial" panose="020B0604020202020204" pitchFamily="34" charset="0"/>
              <a:buChar char="•"/>
            </a:pPr>
            <a:r>
              <a:rPr lang="en-US" sz="1800" i="0" dirty="0">
                <a:effectLst/>
              </a:rPr>
              <a:t>Any application requiring very high availability</a:t>
            </a:r>
          </a:p>
        </p:txBody>
      </p:sp>
      <p:pic>
        <p:nvPicPr>
          <p:cNvPr id="2050" name="Picture 2" descr="https://upload.wikimedia.org/wikipedia/commons/thumb/b/b7/RAID_1.svg/325px-RAID_1.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0739" y="1466850"/>
            <a:ext cx="1950244" cy="300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31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RAID levels – RAID 10 (striped + mirrored)</a:t>
            </a:r>
          </a:p>
        </p:txBody>
      </p:sp>
      <p:sp>
        <p:nvSpPr>
          <p:cNvPr id="3" name="Content Placeholder 2"/>
          <p:cNvSpPr>
            <a:spLocks noGrp="1"/>
          </p:cNvSpPr>
          <p:nvPr>
            <p:ph idx="1"/>
          </p:nvPr>
        </p:nvSpPr>
        <p:spPr>
          <a:xfrm>
            <a:off x="307419" y="1443945"/>
            <a:ext cx="8698695" cy="3575934"/>
          </a:xfrm>
        </p:spPr>
        <p:txBody>
          <a:bodyPr>
            <a:noAutofit/>
          </a:bodyPr>
          <a:lstStyle/>
          <a:p>
            <a:pPr algn="just">
              <a:buFont typeface="Wingdings" panose="05000000000000000000" pitchFamily="2" charset="2"/>
              <a:buChar char="§"/>
            </a:pPr>
            <a:r>
              <a:rPr lang="en-GB" sz="1800" dirty="0"/>
              <a:t>This applies mirroring AND striping.  The image on the right shows mirroring then striping (which is by far the most normal approach), but it can happen either way, and has some subtle differences when done in </a:t>
            </a:r>
            <a:r>
              <a:rPr lang="en-GB" sz="1800" dirty="0" err="1"/>
              <a:t>reverse.A</a:t>
            </a:r>
            <a:r>
              <a:rPr lang="en-GB" sz="1800" dirty="0"/>
              <a:t> good combination of performance and redundancy – most of the benefits of RAID 0 and RAID1.</a:t>
            </a:r>
          </a:p>
          <a:p>
            <a:pPr lvl="1" algn="just">
              <a:buFont typeface="Wingdings" panose="05000000000000000000" pitchFamily="2" charset="2"/>
              <a:buChar char="ü"/>
            </a:pPr>
            <a:r>
              <a:rPr lang="en-GB" sz="1800" dirty="0"/>
              <a:t>Fast write times (due to striping).</a:t>
            </a:r>
          </a:p>
          <a:p>
            <a:pPr lvl="1" algn="just">
              <a:buFont typeface="Wingdings" panose="05000000000000000000" pitchFamily="2" charset="2"/>
              <a:buChar char="ü"/>
            </a:pPr>
            <a:r>
              <a:rPr lang="en-GB" sz="1800" dirty="0"/>
              <a:t>Fast read times (due to mirroring and/or striping).</a:t>
            </a:r>
          </a:p>
          <a:p>
            <a:pPr algn="just">
              <a:buFont typeface="Wingdings" panose="05000000000000000000" pitchFamily="2" charset="2"/>
              <a:buChar char="§"/>
            </a:pPr>
            <a:r>
              <a:rPr lang="en-GB" sz="1800" dirty="0"/>
              <a:t>Requires a minimum of 4 disks, and must always have a multiple of two.</a:t>
            </a:r>
          </a:p>
          <a:p>
            <a:pPr marL="0" indent="0" algn="l">
              <a:buNone/>
            </a:pPr>
            <a:r>
              <a:rPr lang="en-US" sz="2000" b="0" i="0" dirty="0">
                <a:solidFill>
                  <a:srgbClr val="2D2D59"/>
                </a:solidFill>
                <a:effectLst/>
                <a:latin typeface="open-sans"/>
              </a:rPr>
              <a:t>Recommended Applications</a:t>
            </a:r>
          </a:p>
          <a:p>
            <a:pPr algn="l">
              <a:buFont typeface="Arial" panose="020B0604020202020204" pitchFamily="34" charset="0"/>
              <a:buChar char="•"/>
            </a:pPr>
            <a:r>
              <a:rPr lang="en-US" sz="1800" i="0" dirty="0">
                <a:effectLst/>
                <a:latin typeface="open-sans"/>
              </a:rPr>
              <a:t>Database server requiring high performance and fault tolerance</a:t>
            </a:r>
            <a:endParaRPr lang="en-GB" sz="1800" dirty="0"/>
          </a:p>
          <a:p>
            <a:pPr algn="just">
              <a:buFont typeface="Wingdings" panose="05000000000000000000" pitchFamily="2" charset="2"/>
              <a:buChar char="§"/>
            </a:pPr>
            <a:r>
              <a:rPr lang="en-GB" sz="1800" dirty="0"/>
              <a:t>Two copies of all pieces of data.</a:t>
            </a:r>
          </a:p>
          <a:p>
            <a:pPr lvl="1" algn="just">
              <a:buFont typeface="Wingdings" panose="05000000000000000000" pitchFamily="2" charset="2"/>
              <a:buChar char="ü"/>
            </a:pPr>
            <a:r>
              <a:rPr lang="en-GB" sz="1800" dirty="0"/>
              <a:t>Failure of 2 disks can cause the array to fail, while it may tolerate the failure of up to 50% - very luck-dependent on which disks fail</a:t>
            </a:r>
          </a:p>
          <a:p>
            <a:pPr marL="457200" lvl="1" indent="0" algn="just">
              <a:buNone/>
            </a:pPr>
            <a:r>
              <a:rPr lang="en-GB" sz="1800" dirty="0"/>
              <a:t>.</a:t>
            </a:r>
          </a:p>
          <a:p>
            <a:pPr algn="just">
              <a:buFont typeface="Wingdings" panose="05000000000000000000" pitchFamily="2" charset="2"/>
              <a:buChar char="§"/>
            </a:pPr>
            <a:endParaRPr lang="en-GB" sz="1800" dirty="0"/>
          </a:p>
        </p:txBody>
      </p:sp>
      <p:pic>
        <p:nvPicPr>
          <p:cNvPr id="3074" name="Picture 2" descr="RAID_10.png (300×2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1930400"/>
            <a:ext cx="2857500" cy="2771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90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Risk during array rebuilds</a:t>
            </a: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GB" sz="1800" dirty="0"/>
              <a:t>We still have two RAID levels to cover, but first we need to understand risk when rebuilding our RAID arrays.</a:t>
            </a:r>
          </a:p>
          <a:p>
            <a:pPr lvl="1" algn="just">
              <a:buFont typeface="Wingdings" panose="05000000000000000000" pitchFamily="2" charset="2"/>
              <a:buChar char="ü"/>
            </a:pPr>
            <a:r>
              <a:rPr lang="en-GB" sz="1800" dirty="0"/>
              <a:t>“Rebuild” really means the process which occurs when one drive has failed, and we need to replace it.</a:t>
            </a:r>
          </a:p>
          <a:p>
            <a:pPr lvl="1" algn="just">
              <a:buFont typeface="Wingdings" panose="05000000000000000000" pitchFamily="2" charset="2"/>
              <a:buChar char="ü"/>
            </a:pPr>
            <a:r>
              <a:rPr lang="en-GB" sz="1800" dirty="0"/>
              <a:t>For example, in the case of RAID 1, we just replace the failed drive, and copy all of the data from the other drive(s) – this happens automatically.</a:t>
            </a:r>
          </a:p>
          <a:p>
            <a:pPr lvl="1" algn="just">
              <a:buFont typeface="Wingdings" panose="05000000000000000000" pitchFamily="2" charset="2"/>
              <a:buChar char="ü"/>
            </a:pPr>
            <a:r>
              <a:rPr lang="en-GB" sz="1800" dirty="0"/>
              <a:t>As mentioned, drives tend to have a “lifespan” – a certain amount of read/write they can perform before the probability of a failure becomes quite high.</a:t>
            </a:r>
          </a:p>
          <a:p>
            <a:pPr lvl="1" algn="just">
              <a:buFont typeface="Wingdings" panose="05000000000000000000" pitchFamily="2" charset="2"/>
              <a:buChar char="ü"/>
            </a:pPr>
            <a:r>
              <a:rPr lang="en-GB" sz="1800" dirty="0"/>
              <a:t>In many RAID 10 configurations, once a failure occurs, we only have a single copy of the relevant data – stored on a single drive, which we’ll be reading from heavily during the rebuild.</a:t>
            </a:r>
          </a:p>
          <a:p>
            <a:pPr marL="0" indent="0" algn="just">
              <a:buNone/>
            </a:pPr>
            <a:endParaRPr lang="en-GB" sz="1800" dirty="0"/>
          </a:p>
        </p:txBody>
      </p:sp>
    </p:spTree>
    <p:extLst>
      <p:ext uri="{BB962C8B-B14F-4D97-AF65-F5344CB8AC3E}">
        <p14:creationId xmlns:p14="http://schemas.microsoft.com/office/powerpoint/2010/main" val="1073977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Raid levels – RAID 5</a:t>
            </a:r>
          </a:p>
        </p:txBody>
      </p:sp>
      <p:sp>
        <p:nvSpPr>
          <p:cNvPr id="3" name="Content Placeholder 2"/>
          <p:cNvSpPr>
            <a:spLocks noGrp="1"/>
          </p:cNvSpPr>
          <p:nvPr>
            <p:ph idx="1"/>
          </p:nvPr>
        </p:nvSpPr>
        <p:spPr>
          <a:xfrm>
            <a:off x="358219" y="1607911"/>
            <a:ext cx="8626124" cy="3575934"/>
          </a:xfrm>
        </p:spPr>
        <p:txBody>
          <a:bodyPr>
            <a:normAutofit/>
          </a:bodyPr>
          <a:lstStyle/>
          <a:p>
            <a:pPr algn="just">
              <a:buFont typeface="Wingdings" panose="05000000000000000000" pitchFamily="2" charset="2"/>
              <a:buChar char="§"/>
            </a:pPr>
            <a:r>
              <a:rPr lang="en-GB" sz="1800" dirty="0"/>
              <a:t>Uses a form of striping with an added (distributed) “parity” block.</a:t>
            </a:r>
          </a:p>
          <a:p>
            <a:pPr lvl="1" algn="just">
              <a:buFont typeface="Wingdings" panose="05000000000000000000" pitchFamily="2" charset="2"/>
              <a:buChar char="ü"/>
            </a:pPr>
            <a:r>
              <a:rPr lang="en-GB" sz="1800" dirty="0"/>
              <a:t>Parity information can be used to re-calculate the data on a failed disk, in combination with the other data.  </a:t>
            </a:r>
          </a:p>
          <a:p>
            <a:pPr lvl="1" algn="just">
              <a:buFont typeface="Wingdings" panose="05000000000000000000" pitchFamily="2" charset="2"/>
              <a:buChar char="ü"/>
            </a:pPr>
            <a:r>
              <a:rPr lang="en-GB" sz="1800" dirty="0"/>
              <a:t>The parity value itself must be calculated, making RAID 5 more computationally expensive than the RAID levels we’ve looked at before it.</a:t>
            </a:r>
          </a:p>
          <a:p>
            <a:pPr lvl="2" algn="just">
              <a:buFont typeface="Wingdings" panose="05000000000000000000" pitchFamily="2" charset="2"/>
              <a:buChar char="ü"/>
            </a:pPr>
            <a:r>
              <a:rPr lang="en-GB" sz="1800" dirty="0"/>
              <a:t>Write Performance is slower than RAID 0 and 1</a:t>
            </a:r>
          </a:p>
          <a:p>
            <a:pPr lvl="2" algn="just">
              <a:buFont typeface="Wingdings" panose="05000000000000000000" pitchFamily="2" charset="2"/>
              <a:buChar char="ü"/>
            </a:pPr>
            <a:r>
              <a:rPr lang="en-US" sz="1800" i="0" dirty="0">
                <a:effectLst/>
              </a:rPr>
              <a:t>Highest Read data transaction rate</a:t>
            </a:r>
            <a:endParaRPr lang="en-GB" sz="1800" dirty="0"/>
          </a:p>
          <a:p>
            <a:pPr lvl="2" algn="just">
              <a:buFont typeface="Wingdings" panose="05000000000000000000" pitchFamily="2" charset="2"/>
              <a:buChar char="ü"/>
            </a:pPr>
            <a:r>
              <a:rPr lang="en-GB" sz="1800" dirty="0"/>
              <a:t>Storage is effectively size of disk array -1.  So a 4 x 1TB RAID 5 array is of size 3TB.</a:t>
            </a:r>
          </a:p>
          <a:p>
            <a:pPr lvl="1" algn="just">
              <a:buFont typeface="Wingdings" panose="05000000000000000000" pitchFamily="2" charset="2"/>
              <a:buChar char="§"/>
            </a:pPr>
            <a:endParaRPr lang="en-GB" sz="1800" dirty="0"/>
          </a:p>
          <a:p>
            <a:pPr algn="just">
              <a:buFont typeface="Wingdings" panose="05000000000000000000" pitchFamily="2" charset="2"/>
              <a:buChar char="§"/>
            </a:pPr>
            <a:endParaRPr lang="en-GB" sz="1800" dirty="0"/>
          </a:p>
        </p:txBody>
      </p:sp>
      <p:pic>
        <p:nvPicPr>
          <p:cNvPr id="5122" name="Picture 2" descr="https://upload.wikimedia.org/wikipedia/commons/thumb/6/64/RAID_5.svg/675px-RAID_5.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3988" y="2314575"/>
            <a:ext cx="3081337" cy="2282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149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Raid levels – RAID 5</a:t>
            </a:r>
          </a:p>
        </p:txBody>
      </p:sp>
      <p:sp>
        <p:nvSpPr>
          <p:cNvPr id="3" name="Content Placeholder 2"/>
          <p:cNvSpPr>
            <a:spLocks noGrp="1"/>
          </p:cNvSpPr>
          <p:nvPr>
            <p:ph idx="1"/>
          </p:nvPr>
        </p:nvSpPr>
        <p:spPr>
          <a:xfrm>
            <a:off x="358219" y="1825625"/>
            <a:ext cx="8685769" cy="3575934"/>
          </a:xfrm>
        </p:spPr>
        <p:txBody>
          <a:bodyPr>
            <a:normAutofit/>
          </a:bodyPr>
          <a:lstStyle/>
          <a:p>
            <a:pPr algn="just">
              <a:buFont typeface="Wingdings" panose="05000000000000000000" pitchFamily="2" charset="2"/>
              <a:buChar char="§"/>
            </a:pPr>
            <a:r>
              <a:rPr lang="en-GB" sz="1800" dirty="0"/>
              <a:t>Can consist of between 3 and ∞ disks.  Large numbers of disks are extremely inadvisable for this array type.</a:t>
            </a:r>
          </a:p>
          <a:p>
            <a:pPr algn="just">
              <a:buFont typeface="Wingdings" panose="05000000000000000000" pitchFamily="2" charset="2"/>
              <a:buChar char="§"/>
            </a:pPr>
            <a:r>
              <a:rPr lang="en-US" sz="1800" i="0" dirty="0">
                <a:effectLst/>
                <a:latin typeface="open-sans"/>
              </a:rPr>
              <a:t>Difficult to rebuild in the event of a disk failure (as compared to RAID level 1)</a:t>
            </a:r>
          </a:p>
          <a:p>
            <a:pPr algn="just">
              <a:buFont typeface="Wingdings" panose="05000000000000000000" pitchFamily="2" charset="2"/>
              <a:buChar char="§"/>
            </a:pPr>
            <a:r>
              <a:rPr lang="en-US" sz="1800" i="0" dirty="0">
                <a:effectLst/>
                <a:latin typeface="open-sans"/>
              </a:rPr>
              <a:t>Data can be rebuilt from information found on other drives</a:t>
            </a:r>
            <a:r>
              <a:rPr lang="en-GB" sz="1800" dirty="0"/>
              <a:t>.</a:t>
            </a:r>
          </a:p>
          <a:p>
            <a:pPr lvl="1" algn="just">
              <a:buFont typeface="Wingdings" panose="05000000000000000000" pitchFamily="2" charset="2"/>
              <a:buChar char="ü"/>
            </a:pPr>
            <a:r>
              <a:rPr lang="en-GB" sz="1800" dirty="0"/>
              <a:t>The restore process is very read-intensive – high chance of failure during.</a:t>
            </a:r>
          </a:p>
          <a:p>
            <a:pPr lvl="1" algn="just">
              <a:buFont typeface="Wingdings" panose="05000000000000000000" pitchFamily="2" charset="2"/>
              <a:buChar char="ü"/>
            </a:pPr>
            <a:r>
              <a:rPr lang="en-GB" sz="1800" dirty="0"/>
              <a:t>The rebuild process has to read EVERY disk in the array – unlike RAID 10 which only has to read one. Increased risk of failure as a result.</a:t>
            </a:r>
          </a:p>
          <a:p>
            <a:pPr algn="just">
              <a:buFont typeface="Wingdings" panose="05000000000000000000" pitchFamily="2" charset="2"/>
              <a:buChar char="§"/>
            </a:pPr>
            <a:r>
              <a:rPr lang="en-GB" sz="1800" dirty="0"/>
              <a:t>Should not use large disks for this array.</a:t>
            </a:r>
          </a:p>
          <a:p>
            <a:pPr algn="just">
              <a:buFont typeface="Wingdings" panose="05000000000000000000" pitchFamily="2" charset="2"/>
              <a:buChar char="§"/>
            </a:pPr>
            <a:endParaRPr lang="en-GB" sz="1800" dirty="0"/>
          </a:p>
          <a:p>
            <a:pPr lvl="1" algn="just">
              <a:buFont typeface="Wingdings" panose="05000000000000000000" pitchFamily="2" charset="2"/>
              <a:buChar char="§"/>
            </a:pPr>
            <a:endParaRPr lang="en-GB" sz="1800" dirty="0"/>
          </a:p>
          <a:p>
            <a:pPr algn="just">
              <a:buFont typeface="Wingdings" panose="05000000000000000000" pitchFamily="2" charset="2"/>
              <a:buChar char="§"/>
            </a:pPr>
            <a:endParaRPr lang="en-GB" sz="1800" dirty="0"/>
          </a:p>
        </p:txBody>
      </p:sp>
      <p:pic>
        <p:nvPicPr>
          <p:cNvPr id="5122" name="Picture 2" descr="https://upload.wikimedia.org/wikipedia/commons/thumb/6/64/RAID_5.svg/675px-RAID_5.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3988" y="2314575"/>
            <a:ext cx="3081337" cy="2282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1644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Raid levels – RAID 5</a:t>
            </a:r>
          </a:p>
        </p:txBody>
      </p:sp>
      <p:sp>
        <p:nvSpPr>
          <p:cNvPr id="3" name="Content Placeholder 2"/>
          <p:cNvSpPr>
            <a:spLocks noGrp="1"/>
          </p:cNvSpPr>
          <p:nvPr>
            <p:ph idx="1"/>
          </p:nvPr>
        </p:nvSpPr>
        <p:spPr>
          <a:xfrm>
            <a:off x="358220" y="1825625"/>
            <a:ext cx="7384684" cy="3575934"/>
          </a:xfrm>
        </p:spPr>
        <p:txBody>
          <a:bodyPr>
            <a:normAutofit/>
          </a:bodyPr>
          <a:lstStyle/>
          <a:p>
            <a:pPr marL="0" indent="0" algn="l">
              <a:buNone/>
            </a:pPr>
            <a:r>
              <a:rPr lang="en-US" sz="2400" b="0" i="0" dirty="0">
                <a:effectLst/>
              </a:rPr>
              <a:t>Recommended Applications</a:t>
            </a:r>
          </a:p>
          <a:p>
            <a:pPr algn="l">
              <a:buFont typeface="Arial" panose="020B0604020202020204" pitchFamily="34" charset="0"/>
              <a:buChar char="•"/>
            </a:pPr>
            <a:r>
              <a:rPr lang="en-US" sz="1800" i="0" dirty="0">
                <a:effectLst/>
                <a:latin typeface="open-sans"/>
              </a:rPr>
              <a:t>File and Application servers</a:t>
            </a:r>
          </a:p>
          <a:p>
            <a:pPr algn="l">
              <a:buFont typeface="Arial" panose="020B0604020202020204" pitchFamily="34" charset="0"/>
              <a:buChar char="•"/>
            </a:pPr>
            <a:r>
              <a:rPr lang="en-US" sz="1800" i="0" dirty="0">
                <a:effectLst/>
                <a:latin typeface="open-sans"/>
              </a:rPr>
              <a:t>Database servers</a:t>
            </a:r>
          </a:p>
          <a:p>
            <a:pPr algn="l">
              <a:buFont typeface="Arial" panose="020B0604020202020204" pitchFamily="34" charset="0"/>
              <a:buChar char="•"/>
            </a:pPr>
            <a:r>
              <a:rPr lang="en-US" sz="1800" i="0" dirty="0">
                <a:effectLst/>
                <a:latin typeface="open-sans"/>
              </a:rPr>
              <a:t>Web, E-mail, and News servers</a:t>
            </a:r>
          </a:p>
          <a:p>
            <a:pPr algn="l">
              <a:buFont typeface="Arial" panose="020B0604020202020204" pitchFamily="34" charset="0"/>
              <a:buChar char="•"/>
            </a:pPr>
            <a:r>
              <a:rPr lang="en-US" sz="1800" i="0" dirty="0">
                <a:effectLst/>
                <a:latin typeface="open-sans"/>
              </a:rPr>
              <a:t>Intranet servers</a:t>
            </a:r>
          </a:p>
          <a:p>
            <a:pPr algn="just">
              <a:buFont typeface="Wingdings" panose="05000000000000000000" pitchFamily="2" charset="2"/>
              <a:buChar char="§"/>
            </a:pPr>
            <a:endParaRPr lang="en-GB" sz="1800" dirty="0"/>
          </a:p>
          <a:p>
            <a:pPr lvl="1" algn="just">
              <a:buFont typeface="Wingdings" panose="05000000000000000000" pitchFamily="2" charset="2"/>
              <a:buChar char="§"/>
            </a:pPr>
            <a:endParaRPr lang="en-GB" sz="1800" dirty="0"/>
          </a:p>
          <a:p>
            <a:pPr algn="just">
              <a:buFont typeface="Wingdings" panose="05000000000000000000" pitchFamily="2" charset="2"/>
              <a:buChar char="§"/>
            </a:pPr>
            <a:endParaRPr lang="en-GB" sz="1800" dirty="0"/>
          </a:p>
        </p:txBody>
      </p:sp>
      <p:pic>
        <p:nvPicPr>
          <p:cNvPr id="5122" name="Picture 2" descr="https://upload.wikimedia.org/wikipedia/commons/thumb/6/64/RAID_5.svg/675px-RAID_5.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4233" y="2287764"/>
            <a:ext cx="3081337" cy="2282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204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4181052" cy="900979"/>
          </a:xfrm>
        </p:spPr>
        <p:txBody>
          <a:bodyPr>
            <a:normAutofit fontScale="90000"/>
          </a:bodyPr>
          <a:lstStyle/>
          <a:p>
            <a:r>
              <a:rPr lang="en-GB" sz="3200" dirty="0"/>
              <a:t>Performance Monitoring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11427333" cy="3575934"/>
          </a:xfrm>
        </p:spPr>
        <p:txBody>
          <a:bodyPr>
            <a:noAutofit/>
          </a:bodyPr>
          <a:lstStyle/>
          <a:p>
            <a:pPr>
              <a:buFont typeface="Wingdings" panose="05000000000000000000" pitchFamily="2" charset="2"/>
              <a:buChar char="§"/>
            </a:pPr>
            <a:r>
              <a:rPr lang="en-GB" dirty="0"/>
              <a:t>What </a:t>
            </a:r>
          </a:p>
          <a:p>
            <a:pPr lvl="1">
              <a:buFont typeface="Wingdings" panose="05000000000000000000" pitchFamily="2" charset="2"/>
              <a:buChar char="§"/>
            </a:pPr>
            <a:r>
              <a:rPr lang="en-GB" dirty="0"/>
              <a:t>is the purpose of a server?</a:t>
            </a:r>
          </a:p>
          <a:p>
            <a:pPr lvl="1">
              <a:buFont typeface="Wingdings" panose="05000000000000000000" pitchFamily="2" charset="2"/>
              <a:buChar char="§"/>
            </a:pPr>
            <a:r>
              <a:rPr lang="en-GB" dirty="0"/>
              <a:t>are the services provided?</a:t>
            </a:r>
          </a:p>
          <a:p>
            <a:pPr lvl="1">
              <a:buFont typeface="Wingdings" panose="05000000000000000000" pitchFamily="2" charset="2"/>
              <a:buChar char="§"/>
            </a:pPr>
            <a:r>
              <a:rPr lang="en-GB" dirty="0"/>
              <a:t>components needed to be monitored?</a:t>
            </a:r>
          </a:p>
          <a:p>
            <a:pPr lvl="1">
              <a:buFont typeface="Wingdings" panose="05000000000000000000" pitchFamily="2" charset="2"/>
              <a:buChar char="§"/>
            </a:pPr>
            <a:r>
              <a:rPr lang="en-GB" dirty="0"/>
              <a:t>is the metric of component performance?</a:t>
            </a:r>
          </a:p>
          <a:p>
            <a:pPr lvl="1">
              <a:buFont typeface="Wingdings" panose="05000000000000000000" pitchFamily="2" charset="2"/>
              <a:buChar char="§"/>
            </a:pPr>
            <a:r>
              <a:rPr lang="en-GB" dirty="0"/>
              <a:t>tool is required to analysis and collected data?</a:t>
            </a:r>
            <a:endParaRPr lang="en-US" sz="2000" i="1" dirty="0"/>
          </a:p>
        </p:txBody>
      </p:sp>
    </p:spTree>
    <p:extLst>
      <p:ext uri="{BB962C8B-B14F-4D97-AF65-F5344CB8AC3E}">
        <p14:creationId xmlns:p14="http://schemas.microsoft.com/office/powerpoint/2010/main" val="39569903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4181052" cy="900979"/>
          </a:xfrm>
        </p:spPr>
        <p:txBody>
          <a:bodyPr>
            <a:normAutofit fontScale="90000"/>
          </a:bodyPr>
          <a:lstStyle/>
          <a:p>
            <a:r>
              <a:rPr lang="en-GB" sz="3200" dirty="0"/>
              <a:t>Performance Monitoring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24282"/>
            <a:ext cx="11427333" cy="3575934"/>
          </a:xfrm>
        </p:spPr>
        <p:txBody>
          <a:bodyPr>
            <a:noAutofit/>
          </a:bodyPr>
          <a:lstStyle/>
          <a:p>
            <a:pPr marL="360363" indent="-360363">
              <a:buFont typeface="Wingdings" panose="05000000000000000000" pitchFamily="2" charset="2"/>
              <a:buChar char="ü"/>
            </a:pPr>
            <a:r>
              <a:rPr lang="en-GB" sz="2000" dirty="0"/>
              <a:t>Document the server's hardware, software, and configuration.</a:t>
            </a:r>
          </a:p>
          <a:p>
            <a:pPr marL="360363" indent="-360363">
              <a:buFont typeface="Wingdings" panose="05000000000000000000" pitchFamily="2" charset="2"/>
              <a:buChar char="ü"/>
            </a:pPr>
            <a:r>
              <a:rPr lang="en-GB" sz="2000" dirty="0"/>
              <a:t>Establish the server's baseline.</a:t>
            </a:r>
          </a:p>
          <a:p>
            <a:pPr marL="817563" lvl="1" indent="-360363" algn="just">
              <a:buFont typeface="Wingdings" panose="05000000000000000000" pitchFamily="2" charset="2"/>
              <a:buChar char="ü"/>
            </a:pPr>
            <a:r>
              <a:rPr lang="en-GB" sz="2000" dirty="0"/>
              <a:t>a </a:t>
            </a:r>
            <a:r>
              <a:rPr lang="en-GB" sz="2000" b="1" dirty="0"/>
              <a:t>server baseline </a:t>
            </a:r>
            <a:r>
              <a:rPr lang="en-GB" sz="2000" dirty="0"/>
              <a:t>represents a snapshot of a server's performance under a normal workload. It enables you to compile a detailed report on the performance of various server components under normal workload conditions.</a:t>
            </a:r>
          </a:p>
          <a:p>
            <a:pPr marL="817563" lvl="1" indent="-360363">
              <a:buFont typeface="Wingdings" panose="05000000000000000000" pitchFamily="2" charset="2"/>
              <a:buChar char="ü"/>
            </a:pPr>
            <a:endParaRPr lang="en-GB" sz="2000" dirty="0"/>
          </a:p>
          <a:p>
            <a:pPr marL="817563" lvl="1" indent="-360363">
              <a:buFont typeface="Wingdings" panose="05000000000000000000" pitchFamily="2" charset="2"/>
              <a:buChar char="ü"/>
            </a:pPr>
            <a:r>
              <a:rPr lang="en-GB" sz="2000" dirty="0"/>
              <a:t>How do you know when servers are working under their load?</a:t>
            </a:r>
          </a:p>
          <a:p>
            <a:pPr marL="817563" lvl="1" indent="-360363">
              <a:buFont typeface="Wingdings" panose="05000000000000000000" pitchFamily="2" charset="2"/>
              <a:buChar char="ü"/>
            </a:pPr>
            <a:r>
              <a:rPr lang="en-GB" sz="2000" dirty="0"/>
              <a:t>Do you have a sample to compare their performance against?</a:t>
            </a:r>
          </a:p>
          <a:p>
            <a:pPr marL="817563" lvl="1" indent="-360363">
              <a:buFont typeface="Wingdings" panose="05000000000000000000" pitchFamily="2" charset="2"/>
              <a:buChar char="ü"/>
            </a:pPr>
            <a:endParaRPr lang="en-GB" sz="2000" dirty="0"/>
          </a:p>
          <a:p>
            <a:pPr marL="817563" lvl="1" indent="-360363">
              <a:buFont typeface="Wingdings" panose="05000000000000000000" pitchFamily="2" charset="2"/>
              <a:buChar char="ü"/>
            </a:pPr>
            <a:r>
              <a:rPr lang="en-GB" sz="2000" dirty="0"/>
              <a:t>Collect the following performance information:</a:t>
            </a:r>
          </a:p>
          <a:p>
            <a:pPr marL="1274763" lvl="2" indent="-360363">
              <a:buFont typeface="Wingdings" panose="05000000000000000000" pitchFamily="2" charset="2"/>
              <a:buChar char="ü"/>
            </a:pPr>
            <a:r>
              <a:rPr lang="en-GB" dirty="0"/>
              <a:t>Processor utilization</a:t>
            </a:r>
          </a:p>
          <a:p>
            <a:pPr marL="1274763" lvl="2" indent="-360363">
              <a:buFont typeface="Wingdings" panose="05000000000000000000" pitchFamily="2" charset="2"/>
              <a:buChar char="ü"/>
            </a:pPr>
            <a:r>
              <a:rPr lang="en-GB" dirty="0"/>
              <a:t>RAM utilization </a:t>
            </a:r>
          </a:p>
          <a:p>
            <a:pPr marL="1274763" lvl="2" indent="-360363">
              <a:buFont typeface="Wingdings" panose="05000000000000000000" pitchFamily="2" charset="2"/>
              <a:buChar char="ü"/>
            </a:pPr>
            <a:r>
              <a:rPr lang="en-GB" dirty="0"/>
              <a:t>Disk read-and-write operations</a:t>
            </a:r>
          </a:p>
          <a:p>
            <a:pPr marL="1274763" lvl="2" indent="-360363">
              <a:buFont typeface="Wingdings" panose="05000000000000000000" pitchFamily="2" charset="2"/>
              <a:buChar char="ü"/>
            </a:pPr>
            <a:r>
              <a:rPr lang="en-GB" dirty="0"/>
              <a:t>Network connection utilization</a:t>
            </a:r>
          </a:p>
        </p:txBody>
      </p:sp>
    </p:spTree>
    <p:extLst>
      <p:ext uri="{BB962C8B-B14F-4D97-AF65-F5344CB8AC3E}">
        <p14:creationId xmlns:p14="http://schemas.microsoft.com/office/powerpoint/2010/main" val="41169044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4181052" cy="900979"/>
          </a:xfrm>
        </p:spPr>
        <p:txBody>
          <a:bodyPr>
            <a:normAutofit fontScale="90000"/>
          </a:bodyPr>
          <a:lstStyle/>
          <a:p>
            <a:r>
              <a:rPr lang="en-GB" sz="3200" dirty="0"/>
              <a:t>Performance Monitoring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5462999" cy="3575934"/>
          </a:xfrm>
        </p:spPr>
        <p:txBody>
          <a:bodyPr>
            <a:noAutofit/>
          </a:bodyPr>
          <a:lstStyle/>
          <a:p>
            <a:pPr marL="360363" indent="-360363" algn="just">
              <a:buFont typeface="Wingdings" panose="05000000000000000000" pitchFamily="2" charset="2"/>
              <a:buChar char="ü"/>
            </a:pPr>
            <a:r>
              <a:rPr lang="en-GB" sz="2400" dirty="0"/>
              <a:t>Upgrade the server's hardware and software.</a:t>
            </a:r>
          </a:p>
          <a:p>
            <a:pPr marL="360363" indent="-360363" algn="just">
              <a:buFont typeface="Wingdings" panose="05000000000000000000" pitchFamily="2" charset="2"/>
              <a:buChar char="ü"/>
            </a:pPr>
            <a:r>
              <a:rPr lang="en-GB" sz="2400" dirty="0"/>
              <a:t>Perform the server's baseline and compare that with previous baselines.</a:t>
            </a:r>
          </a:p>
          <a:p>
            <a:pPr marL="360363" indent="-360363" algn="just">
              <a:buFont typeface="Wingdings" panose="05000000000000000000" pitchFamily="2" charset="2"/>
              <a:buChar char="ü"/>
            </a:pPr>
            <a:endParaRPr lang="en-GB" sz="2400" dirty="0"/>
          </a:p>
          <a:p>
            <a:pPr marL="360363" indent="-360363" algn="just">
              <a:buFont typeface="Wingdings" panose="05000000000000000000" pitchFamily="2" charset="2"/>
              <a:buChar char="ü"/>
            </a:pPr>
            <a:r>
              <a:rPr lang="en-GB" sz="2400" dirty="0"/>
              <a:t>Identify server bottlenecks.</a:t>
            </a:r>
          </a:p>
          <a:p>
            <a:pPr marL="360363" indent="-360363" algn="just">
              <a:buFont typeface="Wingdings" panose="05000000000000000000" pitchFamily="2" charset="2"/>
              <a:buChar char="ü"/>
            </a:pPr>
            <a:r>
              <a:rPr lang="en-GB" sz="2400" dirty="0"/>
              <a:t>Take concrete steps to fine-tune the server's performance.</a:t>
            </a:r>
          </a:p>
          <a:p>
            <a:pPr marL="360363" indent="-360363" algn="just">
              <a:buFont typeface="Wingdings" panose="05000000000000000000" pitchFamily="2" charset="2"/>
              <a:buChar char="ü"/>
            </a:pPr>
            <a:endParaRPr lang="en-GB" sz="2400" i="1" dirty="0"/>
          </a:p>
          <a:p>
            <a:pPr marL="0" indent="0" algn="just">
              <a:buNone/>
            </a:pPr>
            <a:endParaRPr lang="en-US" sz="2400" dirty="0"/>
          </a:p>
        </p:txBody>
      </p:sp>
      <p:pic>
        <p:nvPicPr>
          <p:cNvPr id="4" name="Picture 3"/>
          <p:cNvPicPr>
            <a:picLocks noChangeAspect="1"/>
          </p:cNvPicPr>
          <p:nvPr/>
        </p:nvPicPr>
        <p:blipFill>
          <a:blip r:embed="rId3"/>
          <a:stretch>
            <a:fillRect/>
          </a:stretch>
        </p:blipFill>
        <p:spPr>
          <a:xfrm>
            <a:off x="6394450" y="114734"/>
            <a:ext cx="5685927" cy="3003116"/>
          </a:xfrm>
          <a:prstGeom prst="rect">
            <a:avLst/>
          </a:prstGeom>
        </p:spPr>
      </p:pic>
      <p:pic>
        <p:nvPicPr>
          <p:cNvPr id="5" name="Picture 4"/>
          <p:cNvPicPr>
            <a:picLocks noChangeAspect="1"/>
          </p:cNvPicPr>
          <p:nvPr/>
        </p:nvPicPr>
        <p:blipFill>
          <a:blip r:embed="rId4"/>
          <a:stretch>
            <a:fillRect/>
          </a:stretch>
        </p:blipFill>
        <p:spPr>
          <a:xfrm>
            <a:off x="6508750" y="3164472"/>
            <a:ext cx="5571627" cy="2465724"/>
          </a:xfrm>
          <a:prstGeom prst="rect">
            <a:avLst/>
          </a:prstGeom>
        </p:spPr>
      </p:pic>
    </p:spTree>
    <p:extLst>
      <p:ext uri="{BB962C8B-B14F-4D97-AF65-F5344CB8AC3E}">
        <p14:creationId xmlns:p14="http://schemas.microsoft.com/office/powerpoint/2010/main" val="13851544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4684257" cy="900979"/>
          </a:xfrm>
        </p:spPr>
        <p:txBody>
          <a:bodyPr>
            <a:normAutofit/>
          </a:bodyPr>
          <a:lstStyle/>
          <a:p>
            <a:r>
              <a:rPr lang="en-GB" sz="3200" dirty="0"/>
              <a:t>Troubleshooting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11545521" cy="3575934"/>
          </a:xfrm>
        </p:spPr>
        <p:txBody>
          <a:bodyPr>
            <a:noAutofit/>
          </a:bodyPr>
          <a:lstStyle/>
          <a:p>
            <a:pPr algn="just">
              <a:buFont typeface="Wingdings" panose="05000000000000000000" pitchFamily="2" charset="2"/>
              <a:buChar char="Ø"/>
            </a:pPr>
            <a:r>
              <a:rPr lang="en-GB" sz="2400" dirty="0"/>
              <a:t> Discover the problem by gathering as much technical information as possible.</a:t>
            </a:r>
          </a:p>
          <a:p>
            <a:pPr algn="just">
              <a:buFont typeface="Wingdings" panose="05000000000000000000" pitchFamily="2" charset="2"/>
              <a:buChar char="Ø"/>
            </a:pPr>
            <a:r>
              <a:rPr lang="en-GB" sz="2400" dirty="0"/>
              <a:t> Evaluate system configuration by asking questions to determine whether any hardware, software, or network changes have been made recently.</a:t>
            </a:r>
          </a:p>
          <a:p>
            <a:pPr algn="just">
              <a:buFont typeface="Wingdings" panose="05000000000000000000" pitchFamily="2" charset="2"/>
              <a:buChar char="Ø"/>
            </a:pPr>
            <a:r>
              <a:rPr lang="en-GB" sz="2400" dirty="0"/>
              <a:t> List or track possible solutions by isolating the problem through removing or disabling hardware or software components.</a:t>
            </a:r>
          </a:p>
          <a:p>
            <a:pPr algn="just">
              <a:buFont typeface="Wingdings" panose="05000000000000000000" pitchFamily="2" charset="2"/>
              <a:buChar char="Ø"/>
            </a:pPr>
            <a:r>
              <a:rPr lang="en-GB" sz="2400" dirty="0"/>
              <a:t>Execute a plan through testing solutions, and, at the same time, ensure that you have a plan </a:t>
            </a:r>
            <a:r>
              <a:rPr lang="en-GB" sz="2400" i="1" dirty="0"/>
              <a:t>B </a:t>
            </a:r>
            <a:r>
              <a:rPr lang="en-GB" sz="2400" dirty="0"/>
              <a:t>too.</a:t>
            </a:r>
          </a:p>
          <a:p>
            <a:pPr algn="just">
              <a:buFont typeface="Wingdings" panose="05000000000000000000" pitchFamily="2" charset="2"/>
              <a:buChar char="Ø"/>
            </a:pPr>
            <a:r>
              <a:rPr lang="en-GB" sz="2400" dirty="0"/>
              <a:t>Check the results. If the problem has not been solved, go back. </a:t>
            </a:r>
            <a:r>
              <a:rPr lang="en-GB" sz="2400" b="1" i="1" dirty="0"/>
              <a:t>Take a proactive approach by documenting any changes that you have made while troubleshooting the problem.</a:t>
            </a:r>
            <a:endParaRPr lang="en-GB" sz="1800" b="1" i="1" dirty="0"/>
          </a:p>
        </p:txBody>
      </p:sp>
    </p:spTree>
    <p:extLst>
      <p:ext uri="{BB962C8B-B14F-4D97-AF65-F5344CB8AC3E}">
        <p14:creationId xmlns:p14="http://schemas.microsoft.com/office/powerpoint/2010/main" val="31704533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8805408" cy="900979"/>
          </a:xfrm>
        </p:spPr>
        <p:txBody>
          <a:bodyPr>
            <a:normAutofit/>
          </a:bodyPr>
          <a:lstStyle/>
          <a:p>
            <a:r>
              <a:rPr lang="en-GB" sz="3200" dirty="0"/>
              <a:t>Troubleshooting - Disaster Recovery Plan (DRP).</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11545521" cy="3575934"/>
          </a:xfrm>
        </p:spPr>
        <p:txBody>
          <a:bodyPr>
            <a:noAutofit/>
          </a:bodyPr>
          <a:lstStyle/>
          <a:p>
            <a:pPr marL="628650" indent="-628650">
              <a:buFont typeface="Wingdings" panose="05000000000000000000" pitchFamily="2" charset="2"/>
              <a:buChar char="Ø"/>
            </a:pPr>
            <a:r>
              <a:rPr lang="en-GB" sz="2400" dirty="0"/>
              <a:t>Make an inventory of all hardware and software.</a:t>
            </a:r>
          </a:p>
          <a:p>
            <a:pPr marL="628650" indent="-628650">
              <a:buFont typeface="Wingdings" panose="05000000000000000000" pitchFamily="2" charset="2"/>
              <a:buChar char="Ø"/>
            </a:pPr>
            <a:r>
              <a:rPr lang="en-GB" sz="2400" dirty="0" err="1"/>
              <a:t>Analyze</a:t>
            </a:r>
            <a:r>
              <a:rPr lang="en-GB" sz="2400" dirty="0"/>
              <a:t> all potential threats and vulnerabilities.</a:t>
            </a:r>
          </a:p>
          <a:p>
            <a:pPr marL="628650" indent="-628650">
              <a:buFont typeface="Wingdings" panose="05000000000000000000" pitchFamily="2" charset="2"/>
              <a:buChar char="Ø"/>
            </a:pPr>
            <a:r>
              <a:rPr lang="en-GB" sz="2400" dirty="0"/>
              <a:t>Establish the organization's priorities.</a:t>
            </a:r>
          </a:p>
          <a:p>
            <a:pPr marL="628650" indent="-628650">
              <a:buFont typeface="Wingdings" panose="05000000000000000000" pitchFamily="2" charset="2"/>
              <a:buChar char="Ø"/>
            </a:pPr>
            <a:r>
              <a:rPr lang="en-GB" sz="2400" dirty="0"/>
              <a:t>Define the organization's tolerance in case of a disaster.</a:t>
            </a:r>
          </a:p>
          <a:p>
            <a:pPr marL="628650" indent="-628650">
              <a:buFont typeface="Wingdings" panose="05000000000000000000" pitchFamily="2" charset="2"/>
              <a:buChar char="Ø"/>
            </a:pPr>
            <a:r>
              <a:rPr lang="en-GB" sz="2400" dirty="0"/>
              <a:t>Review how the disaster was handled in the past.</a:t>
            </a:r>
          </a:p>
          <a:p>
            <a:pPr marL="628650" indent="-628650">
              <a:buFont typeface="Wingdings" panose="05000000000000000000" pitchFamily="2" charset="2"/>
              <a:buChar char="Ø"/>
            </a:pPr>
            <a:r>
              <a:rPr lang="en-GB" sz="2400" dirty="0"/>
              <a:t>Acknowledge that staff matters more than data recovery and services.</a:t>
            </a:r>
          </a:p>
          <a:p>
            <a:pPr marL="628650" indent="-628650">
              <a:buFont typeface="Wingdings" panose="05000000000000000000" pitchFamily="2" charset="2"/>
              <a:buChar char="Ø"/>
            </a:pPr>
            <a:r>
              <a:rPr lang="en-GB" sz="2400" dirty="0"/>
              <a:t>Execute DRP DRY tests regularly.</a:t>
            </a:r>
          </a:p>
          <a:p>
            <a:pPr marL="628650" indent="-628650">
              <a:buFont typeface="Wingdings" panose="05000000000000000000" pitchFamily="2" charset="2"/>
              <a:buChar char="Ø"/>
            </a:pPr>
            <a:r>
              <a:rPr lang="en-GB" sz="2400" dirty="0"/>
              <a:t>Have management approve the DRP.</a:t>
            </a:r>
          </a:p>
          <a:p>
            <a:pPr marL="628650" indent="-628650">
              <a:buFont typeface="Wingdings" panose="05000000000000000000" pitchFamily="2" charset="2"/>
              <a:buChar char="Ø"/>
            </a:pPr>
            <a:r>
              <a:rPr lang="en-GB" sz="2400" dirty="0"/>
              <a:t>Never forget to update the DRP.</a:t>
            </a:r>
            <a:endParaRPr lang="en-GB" sz="1600" b="1" i="1" dirty="0"/>
          </a:p>
        </p:txBody>
      </p:sp>
    </p:spTree>
    <p:extLst>
      <p:ext uri="{BB962C8B-B14F-4D97-AF65-F5344CB8AC3E}">
        <p14:creationId xmlns:p14="http://schemas.microsoft.com/office/powerpoint/2010/main" val="1879327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8805408" cy="900979"/>
          </a:xfrm>
        </p:spPr>
        <p:txBody>
          <a:bodyPr>
            <a:normAutofit/>
          </a:bodyPr>
          <a:lstStyle/>
          <a:p>
            <a:r>
              <a:rPr lang="en-GB" sz="3200" dirty="0"/>
              <a:t>Troubleshooting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11545521" cy="3575934"/>
          </a:xfrm>
        </p:spPr>
        <p:txBody>
          <a:bodyPr>
            <a:noAutofit/>
          </a:bodyPr>
          <a:lstStyle/>
          <a:p>
            <a:pPr algn="just">
              <a:buFont typeface="Wingdings" panose="05000000000000000000" pitchFamily="2" charset="2"/>
              <a:buChar char="§"/>
            </a:pPr>
            <a:r>
              <a:rPr lang="en-GB" sz="2400" dirty="0"/>
              <a:t>Think and Plan</a:t>
            </a:r>
          </a:p>
          <a:p>
            <a:pPr marL="806450" lvl="1" indent="-539750" algn="just">
              <a:buFont typeface="Wingdings" panose="05000000000000000000" pitchFamily="2" charset="2"/>
              <a:buChar char="Ø"/>
            </a:pPr>
            <a:r>
              <a:rPr lang="en-GB" dirty="0"/>
              <a:t>Data Redundancy </a:t>
            </a:r>
          </a:p>
          <a:p>
            <a:pPr marL="895350" lvl="2" indent="-444500" algn="just">
              <a:buFont typeface="Wingdings" panose="05000000000000000000" pitchFamily="2" charset="2"/>
              <a:buChar char="ü"/>
            </a:pPr>
            <a:endParaRPr lang="en-GB" sz="2400" b="1" dirty="0"/>
          </a:p>
          <a:p>
            <a:pPr marL="895350" lvl="2" indent="-444500" algn="just">
              <a:buFont typeface="Wingdings" panose="05000000000000000000" pitchFamily="2" charset="2"/>
              <a:buChar char="ü"/>
            </a:pPr>
            <a:r>
              <a:rPr lang="en-GB" sz="2400" b="1" dirty="0"/>
              <a:t>Clustering </a:t>
            </a:r>
            <a:r>
              <a:rPr lang="en-GB" sz="2400" dirty="0"/>
              <a:t>refers to a group of servers that combine processor power, RAM, storage capacity, and network interfaces to achieve high availability of services. </a:t>
            </a:r>
          </a:p>
        </p:txBody>
      </p:sp>
    </p:spTree>
    <p:extLst>
      <p:ext uri="{BB962C8B-B14F-4D97-AF65-F5344CB8AC3E}">
        <p14:creationId xmlns:p14="http://schemas.microsoft.com/office/powerpoint/2010/main" val="302263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8805408" cy="900979"/>
          </a:xfrm>
        </p:spPr>
        <p:txBody>
          <a:bodyPr>
            <a:normAutofit/>
          </a:bodyPr>
          <a:lstStyle/>
          <a:p>
            <a:r>
              <a:rPr lang="en-GB" sz="3200" dirty="0"/>
              <a:t>Troubleshooting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11545521" cy="3575934"/>
          </a:xfrm>
        </p:spPr>
        <p:txBody>
          <a:bodyPr>
            <a:noAutofit/>
          </a:bodyPr>
          <a:lstStyle/>
          <a:p>
            <a:pPr marL="895350" lvl="2" indent="-444500" algn="just">
              <a:buFont typeface="Wingdings" panose="05000000000000000000" pitchFamily="2" charset="2"/>
              <a:buChar char="§"/>
            </a:pPr>
            <a:r>
              <a:rPr lang="en-GB" sz="2400" b="1" dirty="0"/>
              <a:t>Failover clustering</a:t>
            </a:r>
            <a:r>
              <a:rPr lang="en-GB" sz="2400" dirty="0"/>
              <a:t>: </a:t>
            </a:r>
          </a:p>
          <a:p>
            <a:pPr marL="1352550" lvl="3" indent="-444500" algn="just">
              <a:buFont typeface="Wingdings" panose="05000000000000000000" pitchFamily="2" charset="2"/>
              <a:buChar char="ü"/>
            </a:pPr>
            <a:r>
              <a:rPr lang="en-GB" sz="2200" dirty="0"/>
              <a:t>This requires a minimum of two servers and works on the active-passive principle, where one server is active and the other server is passive. </a:t>
            </a:r>
          </a:p>
          <a:p>
            <a:pPr marL="1352550" lvl="3" indent="-444500" algn="just">
              <a:buFont typeface="Wingdings" panose="05000000000000000000" pitchFamily="2" charset="2"/>
              <a:buChar char="ü"/>
            </a:pPr>
            <a:r>
              <a:rPr lang="en-GB" sz="2200" dirty="0"/>
              <a:t>Usually, it is applied to databases, mail servers, and, in general, backend processing environments.</a:t>
            </a:r>
          </a:p>
          <a:p>
            <a:pPr marL="895350" lvl="2" indent="-444500" algn="just">
              <a:buFont typeface="Wingdings" panose="05000000000000000000" pitchFamily="2" charset="2"/>
              <a:buChar char="ü"/>
            </a:pPr>
            <a:endParaRPr lang="en-GB" sz="2400" b="1" dirty="0"/>
          </a:p>
          <a:p>
            <a:pPr marL="895350" lvl="2" indent="-444500" algn="just">
              <a:buFont typeface="Wingdings" panose="05000000000000000000" pitchFamily="2" charset="2"/>
              <a:buChar char="§"/>
            </a:pPr>
            <a:r>
              <a:rPr lang="en-GB" sz="2400" b="1" dirty="0"/>
              <a:t>Load-balancing clustering</a:t>
            </a:r>
            <a:r>
              <a:rPr lang="en-GB" sz="2400" dirty="0"/>
              <a:t>: </a:t>
            </a:r>
          </a:p>
          <a:p>
            <a:pPr marL="1352550" lvl="3" indent="-444500" algn="just">
              <a:buFont typeface="Wingdings" panose="05000000000000000000" pitchFamily="2" charset="2"/>
              <a:buChar char="ü"/>
            </a:pPr>
            <a:r>
              <a:rPr lang="en-GB" sz="2200" dirty="0"/>
              <a:t>This requires a minimum of two servers as well; however, servers are merged into one virtual server, exchanging heartbeats. </a:t>
            </a:r>
          </a:p>
          <a:p>
            <a:pPr marL="1352550" lvl="3" indent="-444500" algn="just">
              <a:buFont typeface="Wingdings" panose="05000000000000000000" pitchFamily="2" charset="2"/>
              <a:buChar char="ü"/>
            </a:pPr>
            <a:r>
              <a:rPr lang="en-GB" sz="2200" dirty="0"/>
              <a:t>As far as users are concerned, they access a single server; as far as backend processing is concerned, the loads are distributed between the servers</a:t>
            </a:r>
          </a:p>
          <a:p>
            <a:pPr marL="1352550" lvl="3" indent="-444500" algn="just">
              <a:buFont typeface="Wingdings" panose="05000000000000000000" pitchFamily="2" charset="2"/>
              <a:buChar char="ü"/>
            </a:pPr>
            <a:r>
              <a:rPr lang="en-GB" sz="2200" dirty="0"/>
              <a:t>Usually, it is applied to web servers, and, in general, frontend processing environments.</a:t>
            </a:r>
          </a:p>
        </p:txBody>
      </p:sp>
    </p:spTree>
    <p:extLst>
      <p:ext uri="{BB962C8B-B14F-4D97-AF65-F5344CB8AC3E}">
        <p14:creationId xmlns:p14="http://schemas.microsoft.com/office/powerpoint/2010/main" val="18539890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8805408" cy="900979"/>
          </a:xfrm>
        </p:spPr>
        <p:txBody>
          <a:bodyPr>
            <a:normAutofit fontScale="90000"/>
          </a:bodyPr>
          <a:lstStyle/>
          <a:p>
            <a:r>
              <a:rPr lang="en-GB" sz="3200" dirty="0"/>
              <a:t>Always… there is never an for the process of learning…</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79001" y="1030721"/>
            <a:ext cx="11545521" cy="3575934"/>
          </a:xfrm>
        </p:spPr>
        <p:txBody>
          <a:bodyPr>
            <a:noAutofit/>
          </a:bodyPr>
          <a:lstStyle/>
          <a:p>
            <a:pPr algn="just">
              <a:buFont typeface="Wingdings" panose="05000000000000000000" pitchFamily="2" charset="2"/>
              <a:buChar char="§"/>
            </a:pPr>
            <a:r>
              <a:rPr lang="en-GB" sz="2400" dirty="0"/>
              <a:t>Different perspective of Network Operating Systems Services….</a:t>
            </a:r>
          </a:p>
          <a:p>
            <a:pPr lvl="1" algn="just">
              <a:buFont typeface="Wingdings" panose="05000000000000000000" pitchFamily="2" charset="2"/>
              <a:buChar char="ü"/>
            </a:pPr>
            <a:r>
              <a:rPr lang="en-GB" dirty="0"/>
              <a:t>Different Network Operating Systems and different scopes and services </a:t>
            </a:r>
          </a:p>
          <a:p>
            <a:pPr lvl="1" algn="just">
              <a:buFont typeface="Wingdings" panose="05000000000000000000" pitchFamily="2" charset="2"/>
              <a:buChar char="ü"/>
            </a:pPr>
            <a:r>
              <a:rPr lang="en-GB" dirty="0"/>
              <a:t>so far we were focusing on Windows Server 2019 Servers various Services…</a:t>
            </a:r>
          </a:p>
          <a:p>
            <a:pPr lvl="1" algn="just">
              <a:buFont typeface="Wingdings" panose="05000000000000000000" pitchFamily="2" charset="2"/>
              <a:buChar char="ü"/>
            </a:pPr>
            <a:endParaRPr lang="en-GB" dirty="0"/>
          </a:p>
          <a:p>
            <a:pPr lvl="1" algn="just">
              <a:buFont typeface="Wingdings" panose="05000000000000000000" pitchFamily="2" charset="2"/>
              <a:buChar char="ü"/>
            </a:pPr>
            <a:r>
              <a:rPr lang="en-GB" dirty="0"/>
              <a:t>Progressive Path: </a:t>
            </a:r>
          </a:p>
          <a:p>
            <a:pPr lvl="2" algn="just">
              <a:buFont typeface="Wingdings" panose="05000000000000000000" pitchFamily="2" charset="2"/>
              <a:buChar char="ü"/>
            </a:pPr>
            <a:r>
              <a:rPr lang="en-GB" sz="2400" dirty="0"/>
              <a:t>Cloud, </a:t>
            </a:r>
          </a:p>
          <a:p>
            <a:pPr lvl="2" algn="just">
              <a:buFont typeface="Wingdings" panose="05000000000000000000" pitchFamily="2" charset="2"/>
              <a:buChar char="ü"/>
            </a:pPr>
            <a:r>
              <a:rPr lang="en-GB" sz="2400" i="1" dirty="0">
                <a:solidFill>
                  <a:srgbClr val="FF0000"/>
                </a:solidFill>
                <a:effectLst>
                  <a:outerShdw blurRad="38100" dist="38100" dir="2700000" algn="tl">
                    <a:srgbClr val="000000">
                      <a:alpha val="43137"/>
                    </a:srgbClr>
                  </a:outerShdw>
                </a:effectLst>
              </a:rPr>
              <a:t>What if you have network which performs at the speed of software? Yes, it will… In very near future… it might be a decoupled architecture enabling customized services…</a:t>
            </a:r>
          </a:p>
          <a:p>
            <a:pPr lvl="1" algn="just">
              <a:buFont typeface="Wingdings" panose="05000000000000000000" pitchFamily="2" charset="2"/>
              <a:buChar char="ü"/>
            </a:pPr>
            <a:endParaRPr lang="en-GB" dirty="0"/>
          </a:p>
          <a:p>
            <a:pPr lvl="1" algn="just">
              <a:buFont typeface="Wingdings" panose="05000000000000000000" pitchFamily="2" charset="2"/>
              <a:buChar char="ü"/>
            </a:pPr>
            <a:r>
              <a:rPr lang="en-GB" dirty="0"/>
              <a:t>How will you optimize/ customize the services?</a:t>
            </a:r>
          </a:p>
        </p:txBody>
      </p:sp>
    </p:spTree>
    <p:extLst>
      <p:ext uri="{BB962C8B-B14F-4D97-AF65-F5344CB8AC3E}">
        <p14:creationId xmlns:p14="http://schemas.microsoft.com/office/powerpoint/2010/main" val="13478873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8D6B0D-379E-4E4E-9087-8F6E00E433A5}"/>
              </a:ext>
            </a:extLst>
          </p:cNvPr>
          <p:cNvSpPr>
            <a:spLocks noGrp="1"/>
          </p:cNvSpPr>
          <p:nvPr>
            <p:ph idx="1"/>
          </p:nvPr>
        </p:nvSpPr>
        <p:spPr/>
        <p:txBody>
          <a:bodyPr/>
          <a:lstStyle/>
          <a:p>
            <a:r>
              <a:rPr lang="en-GB" b="1" dirty="0"/>
              <a:t>Thank you and all the very best…</a:t>
            </a:r>
            <a:endParaRPr lang="en-GB" b="1" i="1" dirty="0"/>
          </a:p>
        </p:txBody>
      </p:sp>
    </p:spTree>
    <p:extLst>
      <p:ext uri="{BB962C8B-B14F-4D97-AF65-F5344CB8AC3E}">
        <p14:creationId xmlns:p14="http://schemas.microsoft.com/office/powerpoint/2010/main" val="3508344707"/>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41C0C2-F5F1-4B28-B166-BFFEC8B89FE5}">
  <ds:schemaRefs>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purl.org/dc/terms/"/>
    <ds:schemaRef ds:uri="9902240c-f584-4322-946e-7b0be23bca91"/>
    <ds:schemaRef ds:uri="http://purl.org/dc/dcmitype/"/>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9CC94F7-A2A6-4649-B1FC-1DCDCCB77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1343</TotalTime>
  <Words>2969</Words>
  <Application>Microsoft Office PowerPoint</Application>
  <PresentationFormat>Widescreen</PresentationFormat>
  <Paragraphs>295</Paragraphs>
  <Slides>34</Slides>
  <Notes>12</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34</vt:i4>
      </vt:variant>
    </vt:vector>
  </HeadingPairs>
  <TitlesOfParts>
    <vt:vector size="45" baseType="lpstr">
      <vt:lpstr>open-sans</vt:lpstr>
      <vt:lpstr>Arial</vt: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Announcements</vt:lpstr>
      <vt:lpstr>PowerPoint Presentation</vt:lpstr>
      <vt:lpstr>Storage</vt:lpstr>
      <vt:lpstr>Qualities/Characteristics of a Server</vt:lpstr>
      <vt:lpstr>Hardware Components</vt:lpstr>
      <vt:lpstr>Hardware Components   continue….</vt:lpstr>
      <vt:lpstr>Storage Protocols </vt:lpstr>
      <vt:lpstr>File Sharing Protocols </vt:lpstr>
      <vt:lpstr>Direct – Attached Storage</vt:lpstr>
      <vt:lpstr>Network – Attached Storage</vt:lpstr>
      <vt:lpstr>Storage Area Network</vt:lpstr>
      <vt:lpstr>Redundant Array of Independent Disks (RAID)</vt:lpstr>
      <vt:lpstr> Redundancy (Cont.)</vt:lpstr>
      <vt:lpstr>Redundant Array of Independent Disks (RAID)</vt:lpstr>
      <vt:lpstr>RAID levels – RAID 0 (striped)</vt:lpstr>
      <vt:lpstr>RAID levels – RAID 0 (striped)</vt:lpstr>
      <vt:lpstr>RAID levels – RAID 1 (mirrored)</vt:lpstr>
      <vt:lpstr>RAID levels – RAID 1 (mirrored)</vt:lpstr>
      <vt:lpstr>RAID levels – RAID 10 (striped + mirrored)</vt:lpstr>
      <vt:lpstr>Risk during array rebuilds</vt:lpstr>
      <vt:lpstr>Raid levels – RAID 5</vt:lpstr>
      <vt:lpstr>Raid levels – RAID 5</vt:lpstr>
      <vt:lpstr>Raid levels – RAID 5</vt:lpstr>
      <vt:lpstr>Performance Monitoring</vt:lpstr>
      <vt:lpstr>Performance Monitoring</vt:lpstr>
      <vt:lpstr>Performance Monitoring</vt:lpstr>
      <vt:lpstr>Troubleshooting</vt:lpstr>
      <vt:lpstr>Troubleshooting - Disaster Recovery Plan (DRP).</vt:lpstr>
      <vt:lpstr>Troubleshooting</vt:lpstr>
      <vt:lpstr>Troubleshooting</vt:lpstr>
      <vt:lpstr>Always… there is never an for the process of learning…</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73</cp:revision>
  <dcterms:created xsi:type="dcterms:W3CDTF">2021-03-05T06:07:01Z</dcterms:created>
  <dcterms:modified xsi:type="dcterms:W3CDTF">2022-03-24T10:54:11Z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