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71" r:id="rId3"/>
    <p:sldId id="281" r:id="rId4"/>
    <p:sldId id="260" r:id="rId5"/>
    <p:sldId id="272" r:id="rId6"/>
    <p:sldId id="282" r:id="rId7"/>
    <p:sldId id="263" r:id="rId8"/>
    <p:sldId id="275" r:id="rId9"/>
    <p:sldId id="276" r:id="rId10"/>
    <p:sldId id="285" r:id="rId11"/>
    <p:sldId id="265" r:id="rId12"/>
    <p:sldId id="261" r:id="rId13"/>
    <p:sldId id="266" r:id="rId14"/>
    <p:sldId id="267" r:id="rId15"/>
    <p:sldId id="268" r:id="rId16"/>
    <p:sldId id="269" r:id="rId17"/>
    <p:sldId id="262" r:id="rId18"/>
    <p:sldId id="278" r:id="rId19"/>
    <p:sldId id="284" r:id="rId20"/>
    <p:sldId id="270" r:id="rId21"/>
    <p:sldId id="277" r:id="rId22"/>
    <p:sldId id="280" r:id="rId23"/>
    <p:sldId id="264" r:id="rId24"/>
    <p:sldId id="27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4"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9816DE-FACE-412D-A5CE-F3F63A1B03F0}" type="datetimeFigureOut">
              <a:rPr lang="en-GB" smtClean="0"/>
              <a:t>30/03/2025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879CF1-14C3-40B9-9482-CE3472095403}" type="slidenum">
              <a:rPr lang="en-GB" smtClean="0"/>
              <a:t>‹#›</a:t>
            </a:fld>
            <a:endParaRPr lang="en-GB"/>
          </a:p>
        </p:txBody>
      </p:sp>
    </p:spTree>
    <p:extLst>
      <p:ext uri="{BB962C8B-B14F-4D97-AF65-F5344CB8AC3E}">
        <p14:creationId xmlns:p14="http://schemas.microsoft.com/office/powerpoint/2010/main" val="4270225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879CF1-14C3-40B9-9482-CE3472095403}" type="slidenum">
              <a:rPr lang="en-GB" smtClean="0"/>
              <a:t>3</a:t>
            </a:fld>
            <a:endParaRPr lang="en-GB"/>
          </a:p>
        </p:txBody>
      </p:sp>
    </p:spTree>
    <p:extLst>
      <p:ext uri="{BB962C8B-B14F-4D97-AF65-F5344CB8AC3E}">
        <p14:creationId xmlns:p14="http://schemas.microsoft.com/office/powerpoint/2010/main" val="1967004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65D17-085C-4B0C-9A30-B1F38CC55EA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1500D58-AC14-8813-DA5D-B4D75232679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8657EDE-5F89-3A40-60CE-A3FAEDA54A49}"/>
              </a:ext>
            </a:extLst>
          </p:cNvPr>
          <p:cNvSpPr>
            <a:spLocks noGrp="1"/>
          </p:cNvSpPr>
          <p:nvPr>
            <p:ph type="dt" sz="half" idx="10"/>
          </p:nvPr>
        </p:nvSpPr>
        <p:spPr/>
        <p:txBody>
          <a:bodyPr/>
          <a:lstStyle/>
          <a:p>
            <a:fld id="{A736CB89-95C1-4633-B801-11CD4007A8BA}" type="datetimeFigureOut">
              <a:rPr lang="en-GB" smtClean="0"/>
              <a:t>30/03/2025</a:t>
            </a:fld>
            <a:endParaRPr lang="en-GB"/>
          </a:p>
        </p:txBody>
      </p:sp>
      <p:sp>
        <p:nvSpPr>
          <p:cNvPr id="5" name="Footer Placeholder 4">
            <a:extLst>
              <a:ext uri="{FF2B5EF4-FFF2-40B4-BE49-F238E27FC236}">
                <a16:creationId xmlns:a16="http://schemas.microsoft.com/office/drawing/2014/main" id="{64E046FA-92DE-B6B6-6607-2C04A2DFFC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264491-4A05-DF0E-2B07-452B4C5F2927}"/>
              </a:ext>
            </a:extLst>
          </p:cNvPr>
          <p:cNvSpPr>
            <a:spLocks noGrp="1"/>
          </p:cNvSpPr>
          <p:nvPr>
            <p:ph type="sldNum" sz="quarter" idx="12"/>
          </p:nvPr>
        </p:nvSpPr>
        <p:spPr/>
        <p:txBody>
          <a:bodyPr/>
          <a:lstStyle/>
          <a:p>
            <a:fld id="{20D828FF-2B1F-459E-9089-ED105337FF35}" type="slidenum">
              <a:rPr lang="en-GB" smtClean="0"/>
              <a:t>‹#›</a:t>
            </a:fld>
            <a:endParaRPr lang="en-GB"/>
          </a:p>
        </p:txBody>
      </p:sp>
    </p:spTree>
    <p:extLst>
      <p:ext uri="{BB962C8B-B14F-4D97-AF65-F5344CB8AC3E}">
        <p14:creationId xmlns:p14="http://schemas.microsoft.com/office/powerpoint/2010/main" val="3595096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2A92E-0E3B-0FA3-34C2-71930CECB26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54500A4-B842-8C94-4B82-9BCFFB54980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DC8F2B-72CF-C049-7E76-8B09C8785618}"/>
              </a:ext>
            </a:extLst>
          </p:cNvPr>
          <p:cNvSpPr>
            <a:spLocks noGrp="1"/>
          </p:cNvSpPr>
          <p:nvPr>
            <p:ph type="dt" sz="half" idx="10"/>
          </p:nvPr>
        </p:nvSpPr>
        <p:spPr/>
        <p:txBody>
          <a:bodyPr/>
          <a:lstStyle/>
          <a:p>
            <a:fld id="{A736CB89-95C1-4633-B801-11CD4007A8BA}" type="datetimeFigureOut">
              <a:rPr lang="en-GB" smtClean="0"/>
              <a:t>30/03/2025</a:t>
            </a:fld>
            <a:endParaRPr lang="en-GB"/>
          </a:p>
        </p:txBody>
      </p:sp>
      <p:sp>
        <p:nvSpPr>
          <p:cNvPr id="5" name="Footer Placeholder 4">
            <a:extLst>
              <a:ext uri="{FF2B5EF4-FFF2-40B4-BE49-F238E27FC236}">
                <a16:creationId xmlns:a16="http://schemas.microsoft.com/office/drawing/2014/main" id="{F64EEC48-8A8B-3A5D-529E-4447CAC78F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66691B-59CC-6AFC-58E7-751711ECF8BA}"/>
              </a:ext>
            </a:extLst>
          </p:cNvPr>
          <p:cNvSpPr>
            <a:spLocks noGrp="1"/>
          </p:cNvSpPr>
          <p:nvPr>
            <p:ph type="sldNum" sz="quarter" idx="12"/>
          </p:nvPr>
        </p:nvSpPr>
        <p:spPr/>
        <p:txBody>
          <a:bodyPr/>
          <a:lstStyle/>
          <a:p>
            <a:fld id="{20D828FF-2B1F-459E-9089-ED105337FF35}" type="slidenum">
              <a:rPr lang="en-GB" smtClean="0"/>
              <a:t>‹#›</a:t>
            </a:fld>
            <a:endParaRPr lang="en-GB"/>
          </a:p>
        </p:txBody>
      </p:sp>
    </p:spTree>
    <p:extLst>
      <p:ext uri="{BB962C8B-B14F-4D97-AF65-F5344CB8AC3E}">
        <p14:creationId xmlns:p14="http://schemas.microsoft.com/office/powerpoint/2010/main" val="42186293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D021B-024D-5DED-70D0-38516E10A79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890382E-C367-2D38-CB3E-4B6C403CEB5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5121B02-A5BF-C004-3852-6A814940B1B4}"/>
              </a:ext>
            </a:extLst>
          </p:cNvPr>
          <p:cNvSpPr>
            <a:spLocks noGrp="1"/>
          </p:cNvSpPr>
          <p:nvPr>
            <p:ph type="dt" sz="half" idx="10"/>
          </p:nvPr>
        </p:nvSpPr>
        <p:spPr/>
        <p:txBody>
          <a:bodyPr/>
          <a:lstStyle/>
          <a:p>
            <a:fld id="{A736CB89-95C1-4633-B801-11CD4007A8BA}" type="datetimeFigureOut">
              <a:rPr lang="en-GB" smtClean="0"/>
              <a:t>30/03/2025</a:t>
            </a:fld>
            <a:endParaRPr lang="en-GB"/>
          </a:p>
        </p:txBody>
      </p:sp>
      <p:sp>
        <p:nvSpPr>
          <p:cNvPr id="5" name="Footer Placeholder 4">
            <a:extLst>
              <a:ext uri="{FF2B5EF4-FFF2-40B4-BE49-F238E27FC236}">
                <a16:creationId xmlns:a16="http://schemas.microsoft.com/office/drawing/2014/main" id="{5430AB30-72A4-9A96-9B58-059CF85120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301393-D798-A5D7-A7BA-601F4CC8BCE2}"/>
              </a:ext>
            </a:extLst>
          </p:cNvPr>
          <p:cNvSpPr>
            <a:spLocks noGrp="1"/>
          </p:cNvSpPr>
          <p:nvPr>
            <p:ph type="sldNum" sz="quarter" idx="12"/>
          </p:nvPr>
        </p:nvSpPr>
        <p:spPr/>
        <p:txBody>
          <a:bodyPr/>
          <a:lstStyle/>
          <a:p>
            <a:fld id="{20D828FF-2B1F-459E-9089-ED105337FF35}" type="slidenum">
              <a:rPr lang="en-GB" smtClean="0"/>
              <a:t>‹#›</a:t>
            </a:fld>
            <a:endParaRPr lang="en-GB"/>
          </a:p>
        </p:txBody>
      </p:sp>
    </p:spTree>
    <p:extLst>
      <p:ext uri="{BB962C8B-B14F-4D97-AF65-F5344CB8AC3E}">
        <p14:creationId xmlns:p14="http://schemas.microsoft.com/office/powerpoint/2010/main" val="2272778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5D176-0229-AA58-99BF-1F087BBB35E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DBB704B-2EA1-A9E6-A30D-2D20342CB8F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ABCE52D-A36D-F785-3D03-890FDEF3EF1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A2F9DF4-6843-0DCE-9302-BCD784BEA4AC}"/>
              </a:ext>
            </a:extLst>
          </p:cNvPr>
          <p:cNvSpPr>
            <a:spLocks noGrp="1"/>
          </p:cNvSpPr>
          <p:nvPr>
            <p:ph type="dt" sz="half" idx="10"/>
          </p:nvPr>
        </p:nvSpPr>
        <p:spPr/>
        <p:txBody>
          <a:bodyPr/>
          <a:lstStyle/>
          <a:p>
            <a:fld id="{A736CB89-95C1-4633-B801-11CD4007A8BA}" type="datetimeFigureOut">
              <a:rPr lang="en-GB" smtClean="0"/>
              <a:t>30/03/2025</a:t>
            </a:fld>
            <a:endParaRPr lang="en-GB"/>
          </a:p>
        </p:txBody>
      </p:sp>
      <p:sp>
        <p:nvSpPr>
          <p:cNvPr id="6" name="Footer Placeholder 5">
            <a:extLst>
              <a:ext uri="{FF2B5EF4-FFF2-40B4-BE49-F238E27FC236}">
                <a16:creationId xmlns:a16="http://schemas.microsoft.com/office/drawing/2014/main" id="{BD320E4C-6DBF-434B-0968-4E2A8129DF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B04D72-1DCC-B811-DF75-9C693A24070A}"/>
              </a:ext>
            </a:extLst>
          </p:cNvPr>
          <p:cNvSpPr>
            <a:spLocks noGrp="1"/>
          </p:cNvSpPr>
          <p:nvPr>
            <p:ph type="sldNum" sz="quarter" idx="12"/>
          </p:nvPr>
        </p:nvSpPr>
        <p:spPr/>
        <p:txBody>
          <a:bodyPr/>
          <a:lstStyle/>
          <a:p>
            <a:fld id="{20D828FF-2B1F-459E-9089-ED105337FF35}" type="slidenum">
              <a:rPr lang="en-GB" smtClean="0"/>
              <a:t>‹#›</a:t>
            </a:fld>
            <a:endParaRPr lang="en-GB"/>
          </a:p>
        </p:txBody>
      </p:sp>
    </p:spTree>
    <p:extLst>
      <p:ext uri="{BB962C8B-B14F-4D97-AF65-F5344CB8AC3E}">
        <p14:creationId xmlns:p14="http://schemas.microsoft.com/office/powerpoint/2010/main" val="1008015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80732-1EC6-C575-A0C2-D557A8054D3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5673989-5437-51D2-547B-071852E674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BAAF707-26B6-BF61-039F-52574C3C710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AF847D4-22F1-3A3A-B5F0-7AA6BFECF2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BC93900-3F2F-DADE-1027-C8E0DAE36E6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1DD3F1D-E580-DC3D-C72F-669C9587436B}"/>
              </a:ext>
            </a:extLst>
          </p:cNvPr>
          <p:cNvSpPr>
            <a:spLocks noGrp="1"/>
          </p:cNvSpPr>
          <p:nvPr>
            <p:ph type="dt" sz="half" idx="10"/>
          </p:nvPr>
        </p:nvSpPr>
        <p:spPr/>
        <p:txBody>
          <a:bodyPr/>
          <a:lstStyle/>
          <a:p>
            <a:fld id="{A736CB89-95C1-4633-B801-11CD4007A8BA}" type="datetimeFigureOut">
              <a:rPr lang="en-GB" smtClean="0"/>
              <a:t>30/03/2025</a:t>
            </a:fld>
            <a:endParaRPr lang="en-GB"/>
          </a:p>
        </p:txBody>
      </p:sp>
      <p:sp>
        <p:nvSpPr>
          <p:cNvPr id="8" name="Footer Placeholder 7">
            <a:extLst>
              <a:ext uri="{FF2B5EF4-FFF2-40B4-BE49-F238E27FC236}">
                <a16:creationId xmlns:a16="http://schemas.microsoft.com/office/drawing/2014/main" id="{A256DDA4-937C-F8D2-E94E-BA795F53BF5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98C9854-01EB-3846-CDD6-19C80AE123AA}"/>
              </a:ext>
            </a:extLst>
          </p:cNvPr>
          <p:cNvSpPr>
            <a:spLocks noGrp="1"/>
          </p:cNvSpPr>
          <p:nvPr>
            <p:ph type="sldNum" sz="quarter" idx="12"/>
          </p:nvPr>
        </p:nvSpPr>
        <p:spPr/>
        <p:txBody>
          <a:bodyPr/>
          <a:lstStyle/>
          <a:p>
            <a:fld id="{20D828FF-2B1F-459E-9089-ED105337FF35}" type="slidenum">
              <a:rPr lang="en-GB" smtClean="0"/>
              <a:t>‹#›</a:t>
            </a:fld>
            <a:endParaRPr lang="en-GB"/>
          </a:p>
        </p:txBody>
      </p:sp>
    </p:spTree>
    <p:extLst>
      <p:ext uri="{BB962C8B-B14F-4D97-AF65-F5344CB8AC3E}">
        <p14:creationId xmlns:p14="http://schemas.microsoft.com/office/powerpoint/2010/main" val="1056486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801AD-3BB4-81F3-ED46-72410A7BAD7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AF30B66-E0C2-E2F4-5345-1AFC24E11898}"/>
              </a:ext>
            </a:extLst>
          </p:cNvPr>
          <p:cNvSpPr>
            <a:spLocks noGrp="1"/>
          </p:cNvSpPr>
          <p:nvPr>
            <p:ph type="dt" sz="half" idx="10"/>
          </p:nvPr>
        </p:nvSpPr>
        <p:spPr/>
        <p:txBody>
          <a:bodyPr/>
          <a:lstStyle/>
          <a:p>
            <a:fld id="{A736CB89-95C1-4633-B801-11CD4007A8BA}" type="datetimeFigureOut">
              <a:rPr lang="en-GB" smtClean="0"/>
              <a:t>30/03/2025</a:t>
            </a:fld>
            <a:endParaRPr lang="en-GB"/>
          </a:p>
        </p:txBody>
      </p:sp>
      <p:sp>
        <p:nvSpPr>
          <p:cNvPr id="4" name="Footer Placeholder 3">
            <a:extLst>
              <a:ext uri="{FF2B5EF4-FFF2-40B4-BE49-F238E27FC236}">
                <a16:creationId xmlns:a16="http://schemas.microsoft.com/office/drawing/2014/main" id="{C882BA11-DD3E-DD22-71F9-C671CBBD824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BD8B0EC-F02C-1035-8F71-20F537924D2E}"/>
              </a:ext>
            </a:extLst>
          </p:cNvPr>
          <p:cNvSpPr>
            <a:spLocks noGrp="1"/>
          </p:cNvSpPr>
          <p:nvPr>
            <p:ph type="sldNum" sz="quarter" idx="12"/>
          </p:nvPr>
        </p:nvSpPr>
        <p:spPr/>
        <p:txBody>
          <a:bodyPr/>
          <a:lstStyle/>
          <a:p>
            <a:fld id="{20D828FF-2B1F-459E-9089-ED105337FF35}" type="slidenum">
              <a:rPr lang="en-GB" smtClean="0"/>
              <a:t>‹#›</a:t>
            </a:fld>
            <a:endParaRPr lang="en-GB"/>
          </a:p>
        </p:txBody>
      </p:sp>
    </p:spTree>
    <p:extLst>
      <p:ext uri="{BB962C8B-B14F-4D97-AF65-F5344CB8AC3E}">
        <p14:creationId xmlns:p14="http://schemas.microsoft.com/office/powerpoint/2010/main" val="481446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E57BC8-72F7-0B11-FD12-8ED9E5A2EE71}"/>
              </a:ext>
            </a:extLst>
          </p:cNvPr>
          <p:cNvSpPr>
            <a:spLocks noGrp="1"/>
          </p:cNvSpPr>
          <p:nvPr>
            <p:ph type="dt" sz="half" idx="10"/>
          </p:nvPr>
        </p:nvSpPr>
        <p:spPr/>
        <p:txBody>
          <a:bodyPr/>
          <a:lstStyle/>
          <a:p>
            <a:fld id="{A736CB89-95C1-4633-B801-11CD4007A8BA}" type="datetimeFigureOut">
              <a:rPr lang="en-GB" smtClean="0"/>
              <a:t>30/03/2025</a:t>
            </a:fld>
            <a:endParaRPr lang="en-GB"/>
          </a:p>
        </p:txBody>
      </p:sp>
      <p:sp>
        <p:nvSpPr>
          <p:cNvPr id="3" name="Footer Placeholder 2">
            <a:extLst>
              <a:ext uri="{FF2B5EF4-FFF2-40B4-BE49-F238E27FC236}">
                <a16:creationId xmlns:a16="http://schemas.microsoft.com/office/drawing/2014/main" id="{721EFDD5-0160-A659-3DA3-24187DACC70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A5BD0EB-5081-B91C-4DC0-CC48E15971D4}"/>
              </a:ext>
            </a:extLst>
          </p:cNvPr>
          <p:cNvSpPr>
            <a:spLocks noGrp="1"/>
          </p:cNvSpPr>
          <p:nvPr>
            <p:ph type="sldNum" sz="quarter" idx="12"/>
          </p:nvPr>
        </p:nvSpPr>
        <p:spPr/>
        <p:txBody>
          <a:bodyPr/>
          <a:lstStyle/>
          <a:p>
            <a:fld id="{20D828FF-2B1F-459E-9089-ED105337FF35}" type="slidenum">
              <a:rPr lang="en-GB" smtClean="0"/>
              <a:t>‹#›</a:t>
            </a:fld>
            <a:endParaRPr lang="en-GB"/>
          </a:p>
        </p:txBody>
      </p:sp>
    </p:spTree>
    <p:extLst>
      <p:ext uri="{BB962C8B-B14F-4D97-AF65-F5344CB8AC3E}">
        <p14:creationId xmlns:p14="http://schemas.microsoft.com/office/powerpoint/2010/main" val="2667790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62A37-FE3A-5748-DA14-0F5360755BF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1D1361F-B9A8-67A6-C6C7-8ABC44C237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CE38BEE-18BC-D7C6-EFE4-C1DC212884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6257C92-DA94-E076-FA99-3845B3C5B15E}"/>
              </a:ext>
            </a:extLst>
          </p:cNvPr>
          <p:cNvSpPr>
            <a:spLocks noGrp="1"/>
          </p:cNvSpPr>
          <p:nvPr>
            <p:ph type="dt" sz="half" idx="10"/>
          </p:nvPr>
        </p:nvSpPr>
        <p:spPr/>
        <p:txBody>
          <a:bodyPr/>
          <a:lstStyle/>
          <a:p>
            <a:fld id="{A736CB89-95C1-4633-B801-11CD4007A8BA}" type="datetimeFigureOut">
              <a:rPr lang="en-GB" smtClean="0"/>
              <a:t>30/03/2025</a:t>
            </a:fld>
            <a:endParaRPr lang="en-GB"/>
          </a:p>
        </p:txBody>
      </p:sp>
      <p:sp>
        <p:nvSpPr>
          <p:cNvPr id="6" name="Footer Placeholder 5">
            <a:extLst>
              <a:ext uri="{FF2B5EF4-FFF2-40B4-BE49-F238E27FC236}">
                <a16:creationId xmlns:a16="http://schemas.microsoft.com/office/drawing/2014/main" id="{30AFD38A-92AB-7C84-F830-600FCD97E0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F7302F-B5AC-6A26-93FE-3C1780FCB1CC}"/>
              </a:ext>
            </a:extLst>
          </p:cNvPr>
          <p:cNvSpPr>
            <a:spLocks noGrp="1"/>
          </p:cNvSpPr>
          <p:nvPr>
            <p:ph type="sldNum" sz="quarter" idx="12"/>
          </p:nvPr>
        </p:nvSpPr>
        <p:spPr/>
        <p:txBody>
          <a:bodyPr/>
          <a:lstStyle/>
          <a:p>
            <a:fld id="{20D828FF-2B1F-459E-9089-ED105337FF35}" type="slidenum">
              <a:rPr lang="en-GB" smtClean="0"/>
              <a:t>‹#›</a:t>
            </a:fld>
            <a:endParaRPr lang="en-GB"/>
          </a:p>
        </p:txBody>
      </p:sp>
    </p:spTree>
    <p:extLst>
      <p:ext uri="{BB962C8B-B14F-4D97-AF65-F5344CB8AC3E}">
        <p14:creationId xmlns:p14="http://schemas.microsoft.com/office/powerpoint/2010/main" val="1378967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1D314-470B-E51D-BBD9-CD2AF4EC390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520E363-D89D-CD23-2555-E13EAA71DE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D2892A0-A67C-A648-FBE3-95E6BDB731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DE8D7FE-D6AA-476C-CC62-045BE150DD48}"/>
              </a:ext>
            </a:extLst>
          </p:cNvPr>
          <p:cNvSpPr>
            <a:spLocks noGrp="1"/>
          </p:cNvSpPr>
          <p:nvPr>
            <p:ph type="dt" sz="half" idx="10"/>
          </p:nvPr>
        </p:nvSpPr>
        <p:spPr/>
        <p:txBody>
          <a:bodyPr/>
          <a:lstStyle/>
          <a:p>
            <a:fld id="{A736CB89-95C1-4633-B801-11CD4007A8BA}" type="datetimeFigureOut">
              <a:rPr lang="en-GB" smtClean="0"/>
              <a:t>30/03/2025</a:t>
            </a:fld>
            <a:endParaRPr lang="en-GB"/>
          </a:p>
        </p:txBody>
      </p:sp>
      <p:sp>
        <p:nvSpPr>
          <p:cNvPr id="6" name="Footer Placeholder 5">
            <a:extLst>
              <a:ext uri="{FF2B5EF4-FFF2-40B4-BE49-F238E27FC236}">
                <a16:creationId xmlns:a16="http://schemas.microsoft.com/office/drawing/2014/main" id="{A0622809-7D4B-7902-24F9-BB76F2C446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3E60F4-4DDB-4D21-3E2D-804C6D7B03D4}"/>
              </a:ext>
            </a:extLst>
          </p:cNvPr>
          <p:cNvSpPr>
            <a:spLocks noGrp="1"/>
          </p:cNvSpPr>
          <p:nvPr>
            <p:ph type="sldNum" sz="quarter" idx="12"/>
          </p:nvPr>
        </p:nvSpPr>
        <p:spPr/>
        <p:txBody>
          <a:bodyPr/>
          <a:lstStyle/>
          <a:p>
            <a:fld id="{20D828FF-2B1F-459E-9089-ED105337FF35}" type="slidenum">
              <a:rPr lang="en-GB" smtClean="0"/>
              <a:t>‹#›</a:t>
            </a:fld>
            <a:endParaRPr lang="en-GB"/>
          </a:p>
        </p:txBody>
      </p:sp>
    </p:spTree>
    <p:extLst>
      <p:ext uri="{BB962C8B-B14F-4D97-AF65-F5344CB8AC3E}">
        <p14:creationId xmlns:p14="http://schemas.microsoft.com/office/powerpoint/2010/main" val="2860319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D618-88EA-53C3-A2B5-41A207D99B8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970F273-59E1-90FA-2788-38802EE2281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4B235AF-15C1-BFA0-6745-993441C5C299}"/>
              </a:ext>
            </a:extLst>
          </p:cNvPr>
          <p:cNvSpPr>
            <a:spLocks noGrp="1"/>
          </p:cNvSpPr>
          <p:nvPr>
            <p:ph type="dt" sz="half" idx="10"/>
          </p:nvPr>
        </p:nvSpPr>
        <p:spPr/>
        <p:txBody>
          <a:bodyPr/>
          <a:lstStyle/>
          <a:p>
            <a:fld id="{A736CB89-95C1-4633-B801-11CD4007A8BA}" type="datetimeFigureOut">
              <a:rPr lang="en-GB" smtClean="0"/>
              <a:t>30/03/2025</a:t>
            </a:fld>
            <a:endParaRPr lang="en-GB"/>
          </a:p>
        </p:txBody>
      </p:sp>
      <p:sp>
        <p:nvSpPr>
          <p:cNvPr id="5" name="Footer Placeholder 4">
            <a:extLst>
              <a:ext uri="{FF2B5EF4-FFF2-40B4-BE49-F238E27FC236}">
                <a16:creationId xmlns:a16="http://schemas.microsoft.com/office/drawing/2014/main" id="{F025AC45-471C-446B-E975-1E3C7F1863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66AFF4-EC38-4696-F3B1-0E4EA19C7A0C}"/>
              </a:ext>
            </a:extLst>
          </p:cNvPr>
          <p:cNvSpPr>
            <a:spLocks noGrp="1"/>
          </p:cNvSpPr>
          <p:nvPr>
            <p:ph type="sldNum" sz="quarter" idx="12"/>
          </p:nvPr>
        </p:nvSpPr>
        <p:spPr/>
        <p:txBody>
          <a:bodyPr/>
          <a:lstStyle/>
          <a:p>
            <a:fld id="{20D828FF-2B1F-459E-9089-ED105337FF35}" type="slidenum">
              <a:rPr lang="en-GB" smtClean="0"/>
              <a:t>‹#›</a:t>
            </a:fld>
            <a:endParaRPr lang="en-GB"/>
          </a:p>
        </p:txBody>
      </p:sp>
    </p:spTree>
    <p:extLst>
      <p:ext uri="{BB962C8B-B14F-4D97-AF65-F5344CB8AC3E}">
        <p14:creationId xmlns:p14="http://schemas.microsoft.com/office/powerpoint/2010/main" val="1591371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C62C96-297B-082B-54FA-A947C9B4B61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11271D6-C760-598C-0406-5B963A54C59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5F768EC-BD91-553E-38D3-DDCC1B541140}"/>
              </a:ext>
            </a:extLst>
          </p:cNvPr>
          <p:cNvSpPr>
            <a:spLocks noGrp="1"/>
          </p:cNvSpPr>
          <p:nvPr>
            <p:ph type="dt" sz="half" idx="10"/>
          </p:nvPr>
        </p:nvSpPr>
        <p:spPr/>
        <p:txBody>
          <a:bodyPr/>
          <a:lstStyle/>
          <a:p>
            <a:fld id="{A736CB89-95C1-4633-B801-11CD4007A8BA}" type="datetimeFigureOut">
              <a:rPr lang="en-GB" smtClean="0"/>
              <a:t>30/03/2025</a:t>
            </a:fld>
            <a:endParaRPr lang="en-GB"/>
          </a:p>
        </p:txBody>
      </p:sp>
      <p:sp>
        <p:nvSpPr>
          <p:cNvPr id="5" name="Footer Placeholder 4">
            <a:extLst>
              <a:ext uri="{FF2B5EF4-FFF2-40B4-BE49-F238E27FC236}">
                <a16:creationId xmlns:a16="http://schemas.microsoft.com/office/drawing/2014/main" id="{490BDC77-2EF8-9D0B-0909-4924394E69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CBED4B-970A-541C-54EA-149D58AABDD5}"/>
              </a:ext>
            </a:extLst>
          </p:cNvPr>
          <p:cNvSpPr>
            <a:spLocks noGrp="1"/>
          </p:cNvSpPr>
          <p:nvPr>
            <p:ph type="sldNum" sz="quarter" idx="12"/>
          </p:nvPr>
        </p:nvSpPr>
        <p:spPr/>
        <p:txBody>
          <a:bodyPr/>
          <a:lstStyle/>
          <a:p>
            <a:fld id="{20D828FF-2B1F-459E-9089-ED105337FF35}" type="slidenum">
              <a:rPr lang="en-GB" smtClean="0"/>
              <a:t>‹#›</a:t>
            </a:fld>
            <a:endParaRPr lang="en-GB"/>
          </a:p>
        </p:txBody>
      </p:sp>
    </p:spTree>
    <p:extLst>
      <p:ext uri="{BB962C8B-B14F-4D97-AF65-F5344CB8AC3E}">
        <p14:creationId xmlns:p14="http://schemas.microsoft.com/office/powerpoint/2010/main" val="114732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1AC2F9D-7BB6-F124-C6F4-3073E908DB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523C370-359A-9388-E04E-A2EEA15204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A2708E-EE29-3587-F6C2-E2DB653DCA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736CB89-95C1-4633-B801-11CD4007A8BA}" type="datetimeFigureOut">
              <a:rPr lang="en-GB" smtClean="0"/>
              <a:t>30/03/2025</a:t>
            </a:fld>
            <a:endParaRPr lang="en-GB"/>
          </a:p>
        </p:txBody>
      </p:sp>
      <p:sp>
        <p:nvSpPr>
          <p:cNvPr id="5" name="Footer Placeholder 4">
            <a:extLst>
              <a:ext uri="{FF2B5EF4-FFF2-40B4-BE49-F238E27FC236}">
                <a16:creationId xmlns:a16="http://schemas.microsoft.com/office/drawing/2014/main" id="{C492B35E-D03B-B312-D002-4837FA4CDC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B65A3B9-A7E9-B18B-AFFF-5E9DA4784A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0D828FF-2B1F-459E-9089-ED105337FF35}" type="slidenum">
              <a:rPr lang="en-GB" smtClean="0"/>
              <a:t>‹#›</a:t>
            </a:fld>
            <a:endParaRPr lang="en-GB"/>
          </a:p>
        </p:txBody>
      </p:sp>
    </p:spTree>
    <p:extLst>
      <p:ext uri="{BB962C8B-B14F-4D97-AF65-F5344CB8AC3E}">
        <p14:creationId xmlns:p14="http://schemas.microsoft.com/office/powerpoint/2010/main" val="20247033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_rels/slide18.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1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2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2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4.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title="Flowing veined leaf">
            <a:hlinkClick r:id="" action="ppaction://media"/>
            <a:extLst>
              <a:ext uri="{FF2B5EF4-FFF2-40B4-BE49-F238E27FC236}">
                <a16:creationId xmlns:a16="http://schemas.microsoft.com/office/drawing/2014/main" id="{899CDDB0-8FFF-A59B-06B3-8EC5F6CC4D4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049" y="0"/>
            <a:ext cx="12192000" cy="6858000"/>
          </a:xfrm>
          <a:prstGeom prst="rect">
            <a:avLst/>
          </a:prstGeom>
        </p:spPr>
      </p:pic>
      <p:sp>
        <p:nvSpPr>
          <p:cNvPr id="2" name="Title 1">
            <a:extLst>
              <a:ext uri="{FF2B5EF4-FFF2-40B4-BE49-F238E27FC236}">
                <a16:creationId xmlns:a16="http://schemas.microsoft.com/office/drawing/2014/main" id="{61373678-3395-6C74-EACC-DFC76F0A00DD}"/>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9600" dirty="0">
                <a:solidFill>
                  <a:srgbClr val="FFFFFF"/>
                </a:solidFill>
                <a:latin typeface="Dreaming Outloud Pro" panose="03050502040302030504" pitchFamily="66" charset="0"/>
                <a:cs typeface="Dreaming Outloud Pro" panose="03050502040302030504" pitchFamily="66" charset="0"/>
              </a:rPr>
              <a:t>Eco Therapy </a:t>
            </a:r>
          </a:p>
        </p:txBody>
      </p:sp>
    </p:spTree>
    <p:extLst>
      <p:ext uri="{BB962C8B-B14F-4D97-AF65-F5344CB8AC3E}">
        <p14:creationId xmlns:p14="http://schemas.microsoft.com/office/powerpoint/2010/main" val="624884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80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F89D69F-225D-C584-7F95-67E41C234457}"/>
              </a:ext>
            </a:extLst>
          </p:cNvPr>
          <p:cNvPicPr>
            <a:picLocks noChangeAspect="1"/>
          </p:cNvPicPr>
          <p:nvPr/>
        </p:nvPicPr>
        <p:blipFill>
          <a:blip r:embed="rId2">
            <a:alphaModFix amt="56000"/>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B261E3D-8CFF-501B-B3CA-25567BC16EB4}"/>
              </a:ext>
            </a:extLst>
          </p:cNvPr>
          <p:cNvSpPr>
            <a:spLocks noGrp="1"/>
          </p:cNvSpPr>
          <p:nvPr>
            <p:ph type="title"/>
          </p:nvPr>
        </p:nvSpPr>
        <p:spPr>
          <a:xfrm>
            <a:off x="838200" y="79989"/>
            <a:ext cx="10515600" cy="1325563"/>
          </a:xfrm>
        </p:spPr>
        <p:txBody>
          <a:bodyPr/>
          <a:lstStyle/>
          <a:p>
            <a:r>
              <a:rPr lang="en-GB" dirty="0">
                <a:latin typeface="Dreaming Outloud Pro" panose="03050502040302030504" pitchFamily="66" charset="0"/>
                <a:cs typeface="Dreaming Outloud Pro" panose="03050502040302030504" pitchFamily="66" charset="0"/>
              </a:rPr>
              <a:t>Learning Outcomes </a:t>
            </a:r>
          </a:p>
        </p:txBody>
      </p:sp>
      <p:sp>
        <p:nvSpPr>
          <p:cNvPr id="3" name="Content Placeholder 2">
            <a:extLst>
              <a:ext uri="{FF2B5EF4-FFF2-40B4-BE49-F238E27FC236}">
                <a16:creationId xmlns:a16="http://schemas.microsoft.com/office/drawing/2014/main" id="{8CEFC334-75AE-C7FB-97E2-02C2D49DB888}"/>
              </a:ext>
            </a:extLst>
          </p:cNvPr>
          <p:cNvSpPr>
            <a:spLocks noGrp="1"/>
          </p:cNvSpPr>
          <p:nvPr>
            <p:ph idx="1"/>
          </p:nvPr>
        </p:nvSpPr>
        <p:spPr>
          <a:xfrm>
            <a:off x="105962" y="1405552"/>
            <a:ext cx="6511147" cy="5096346"/>
          </a:xfrm>
        </p:spPr>
        <p:txBody>
          <a:bodyPr>
            <a:normAutofit/>
          </a:bodyPr>
          <a:lstStyle/>
          <a:p>
            <a:r>
              <a:rPr lang="en-GB" dirty="0">
                <a:latin typeface="Dreaming Outloud Pro" panose="03050502040302030504" pitchFamily="66" charset="0"/>
                <a:cs typeface="Dreaming Outloud Pro" panose="03050502040302030504" pitchFamily="66" charset="0"/>
              </a:rPr>
              <a:t>Recognise or rediscover a personal sense of wonder, care, or responsibility toward the environment.</a:t>
            </a:r>
          </a:p>
          <a:p>
            <a:r>
              <a:rPr lang="en-GB" dirty="0">
                <a:latin typeface="Dreaming Outloud Pro" panose="03050502040302030504" pitchFamily="66" charset="0"/>
                <a:cs typeface="Dreaming Outloud Pro" panose="03050502040302030504" pitchFamily="66" charset="0"/>
              </a:rPr>
              <a:t>Appreciate the role of nature in personal healing, grounding, and growth.</a:t>
            </a:r>
          </a:p>
          <a:p>
            <a:r>
              <a:rPr lang="en-GB" dirty="0">
                <a:latin typeface="Dreaming Outloud Pro" panose="03050502040302030504" pitchFamily="66" charset="0"/>
                <a:cs typeface="Dreaming Outloud Pro" panose="03050502040302030504" pitchFamily="66" charset="0"/>
              </a:rPr>
              <a:t>Reflect on their own journey over the past year and plant intentions for what comes next — like seeds in fertile soil.</a:t>
            </a:r>
          </a:p>
          <a:p>
            <a:r>
              <a:rPr lang="en-GB" dirty="0">
                <a:latin typeface="Dreaming Outloud Pro" panose="03050502040302030504" pitchFamily="66" charset="0"/>
                <a:cs typeface="Dreaming Outloud Pro" panose="03050502040302030504" pitchFamily="66" charset="0"/>
              </a:rPr>
              <a:t>Say Goodbye</a:t>
            </a:r>
          </a:p>
          <a:p>
            <a:endParaRPr lang="en-GB" dirty="0"/>
          </a:p>
          <a:p>
            <a:endParaRPr lang="en-GB" dirty="0"/>
          </a:p>
        </p:txBody>
      </p:sp>
    </p:spTree>
    <p:extLst>
      <p:ext uri="{BB962C8B-B14F-4D97-AF65-F5344CB8AC3E}">
        <p14:creationId xmlns:p14="http://schemas.microsoft.com/office/powerpoint/2010/main" val="932189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876242-70D7-3D94-36E1-7957B6D43464}"/>
              </a:ext>
            </a:extLst>
          </p:cNvPr>
          <p:cNvPicPr>
            <a:picLocks noChangeAspect="1"/>
          </p:cNvPicPr>
          <p:nvPr/>
        </p:nvPicPr>
        <p:blipFill>
          <a:blip r:embed="rId3"/>
          <a:stretch>
            <a:fillRect/>
          </a:stretch>
        </p:blipFill>
        <p:spPr>
          <a:xfrm>
            <a:off x="0" y="0"/>
            <a:ext cx="6903780" cy="6858000"/>
          </a:xfrm>
          <a:prstGeom prst="rect">
            <a:avLst/>
          </a:prstGeom>
        </p:spPr>
      </p:pic>
      <p:sp>
        <p:nvSpPr>
          <p:cNvPr id="2" name="Title 1">
            <a:extLst>
              <a:ext uri="{FF2B5EF4-FFF2-40B4-BE49-F238E27FC236}">
                <a16:creationId xmlns:a16="http://schemas.microsoft.com/office/drawing/2014/main" id="{E80BBB02-6009-E27C-6966-0ECA8B49AAF9}"/>
              </a:ext>
            </a:extLst>
          </p:cNvPr>
          <p:cNvSpPr>
            <a:spLocks noGrp="1"/>
          </p:cNvSpPr>
          <p:nvPr>
            <p:ph type="title"/>
          </p:nvPr>
        </p:nvSpPr>
        <p:spPr>
          <a:xfrm>
            <a:off x="6425514" y="247134"/>
            <a:ext cx="5630562" cy="4485503"/>
          </a:xfrm>
        </p:spPr>
        <p:txBody>
          <a:bodyPr>
            <a:normAutofit/>
          </a:bodyPr>
          <a:lstStyle/>
          <a:p>
            <a:pPr algn="ctr"/>
            <a:r>
              <a:rPr lang="en-GB" sz="6000" dirty="0">
                <a:latin typeface="Dreaming Outloud Pro" panose="03050502040302030504" pitchFamily="66" charset="0"/>
                <a:cs typeface="Dreaming Outloud Pro" panose="03050502040302030504" pitchFamily="66" charset="0"/>
              </a:rPr>
              <a:t>What role does nature play in your life or identity?</a:t>
            </a:r>
            <a:br>
              <a:rPr lang="en-GB" sz="6000" dirty="0">
                <a:latin typeface="Dreaming Outloud Pro" panose="03050502040302030504" pitchFamily="66" charset="0"/>
                <a:cs typeface="Dreaming Outloud Pro" panose="03050502040302030504" pitchFamily="66" charset="0"/>
              </a:rPr>
            </a:br>
            <a:endParaRPr lang="en-GB" sz="6000" dirty="0">
              <a:latin typeface="Dreaming Outloud Pro" panose="03050502040302030504" pitchFamily="66" charset="0"/>
              <a:cs typeface="Dreaming Outloud Pro" panose="03050502040302030504" pitchFamily="66" charset="0"/>
            </a:endParaRPr>
          </a:p>
        </p:txBody>
      </p:sp>
    </p:spTree>
    <p:extLst>
      <p:ext uri="{BB962C8B-B14F-4D97-AF65-F5344CB8AC3E}">
        <p14:creationId xmlns:p14="http://schemas.microsoft.com/office/powerpoint/2010/main" val="38475153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C5F4FA2D-6079-94F9-18E5-27041BFB5961}"/>
              </a:ext>
            </a:extLst>
          </p:cNvPr>
          <p:cNvPicPr>
            <a:picLocks noChangeAspect="1"/>
          </p:cNvPicPr>
          <p:nvPr/>
        </p:nvPicPr>
        <p:blipFill>
          <a:blip r:embed="rId2"/>
          <a:srcRect t="1765"/>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6C9AC984-D270-2B86-E499-385DC89E7741}"/>
              </a:ext>
            </a:extLst>
          </p:cNvPr>
          <p:cNvSpPr txBox="1"/>
          <p:nvPr/>
        </p:nvSpPr>
        <p:spPr>
          <a:xfrm>
            <a:off x="4287794" y="0"/>
            <a:ext cx="8200768" cy="1015663"/>
          </a:xfrm>
          <a:prstGeom prst="rect">
            <a:avLst/>
          </a:prstGeom>
          <a:noFill/>
        </p:spPr>
        <p:txBody>
          <a:bodyPr wrap="square" rtlCol="0">
            <a:spAutoFit/>
          </a:bodyPr>
          <a:lstStyle/>
          <a:p>
            <a:r>
              <a:rPr lang="en-GB" sz="6000" dirty="0">
                <a:latin typeface="Dreaming Outloud Pro" panose="03050502040302030504" pitchFamily="66" charset="0"/>
                <a:cs typeface="Dreaming Outloud Pro" panose="03050502040302030504" pitchFamily="66" charset="0"/>
              </a:rPr>
              <a:t>Interacting with Nature </a:t>
            </a:r>
          </a:p>
        </p:txBody>
      </p:sp>
    </p:spTree>
    <p:extLst>
      <p:ext uri="{BB962C8B-B14F-4D97-AF65-F5344CB8AC3E}">
        <p14:creationId xmlns:p14="http://schemas.microsoft.com/office/powerpoint/2010/main" val="2161474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C4908-5852-A060-25CF-9F400E0EB187}"/>
              </a:ext>
            </a:extLst>
          </p:cNvPr>
          <p:cNvSpPr>
            <a:spLocks noGrp="1"/>
          </p:cNvSpPr>
          <p:nvPr>
            <p:ph type="title"/>
          </p:nvPr>
        </p:nvSpPr>
        <p:spPr>
          <a:xfrm>
            <a:off x="2192438" y="159022"/>
            <a:ext cx="7356676" cy="1325563"/>
          </a:xfrm>
        </p:spPr>
        <p:txBody>
          <a:bodyPr/>
          <a:lstStyle/>
          <a:p>
            <a:r>
              <a:rPr lang="en-GB" dirty="0"/>
              <a:t>Where do Apples come from?</a:t>
            </a:r>
          </a:p>
        </p:txBody>
      </p:sp>
      <p:pic>
        <p:nvPicPr>
          <p:cNvPr id="4" name="Picture 3">
            <a:extLst>
              <a:ext uri="{FF2B5EF4-FFF2-40B4-BE49-F238E27FC236}">
                <a16:creationId xmlns:a16="http://schemas.microsoft.com/office/drawing/2014/main" id="{968F1CDE-D58C-F724-2B24-6AA8665B1EA9}"/>
              </a:ext>
            </a:extLst>
          </p:cNvPr>
          <p:cNvPicPr>
            <a:picLocks noChangeAspect="1"/>
          </p:cNvPicPr>
          <p:nvPr/>
        </p:nvPicPr>
        <p:blipFill>
          <a:blip r:embed="rId2"/>
          <a:stretch>
            <a:fillRect/>
          </a:stretch>
        </p:blipFill>
        <p:spPr>
          <a:xfrm>
            <a:off x="62814" y="2268637"/>
            <a:ext cx="5645693" cy="3767559"/>
          </a:xfrm>
          <a:prstGeom prst="rect">
            <a:avLst/>
          </a:prstGeom>
        </p:spPr>
      </p:pic>
      <p:pic>
        <p:nvPicPr>
          <p:cNvPr id="5" name="Picture 4">
            <a:extLst>
              <a:ext uri="{FF2B5EF4-FFF2-40B4-BE49-F238E27FC236}">
                <a16:creationId xmlns:a16="http://schemas.microsoft.com/office/drawing/2014/main" id="{C8EDC4C7-0362-F0EF-4608-580DD6FFEC8B}"/>
              </a:ext>
            </a:extLst>
          </p:cNvPr>
          <p:cNvPicPr>
            <a:picLocks noChangeAspect="1"/>
          </p:cNvPicPr>
          <p:nvPr/>
        </p:nvPicPr>
        <p:blipFill>
          <a:blip r:embed="rId3"/>
          <a:stretch>
            <a:fillRect/>
          </a:stretch>
        </p:blipFill>
        <p:spPr>
          <a:xfrm>
            <a:off x="6096000" y="2268637"/>
            <a:ext cx="6033186" cy="3767559"/>
          </a:xfrm>
          <a:prstGeom prst="rect">
            <a:avLst/>
          </a:prstGeom>
        </p:spPr>
      </p:pic>
      <p:cxnSp>
        <p:nvCxnSpPr>
          <p:cNvPr id="7" name="Straight Arrow Connector 6">
            <a:extLst>
              <a:ext uri="{FF2B5EF4-FFF2-40B4-BE49-F238E27FC236}">
                <a16:creationId xmlns:a16="http://schemas.microsoft.com/office/drawing/2014/main" id="{FAFD2B38-8432-1FA9-EB18-0FC2D143D1A3}"/>
              </a:ext>
            </a:extLst>
          </p:cNvPr>
          <p:cNvCxnSpPr/>
          <p:nvPr/>
        </p:nvCxnSpPr>
        <p:spPr>
          <a:xfrm flipH="1">
            <a:off x="3044142" y="1319514"/>
            <a:ext cx="671331" cy="740780"/>
          </a:xfrm>
          <a:prstGeom prst="straightConnector1">
            <a:avLst/>
          </a:prstGeom>
          <a:ln w="571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pic>
        <p:nvPicPr>
          <p:cNvPr id="8" name="Picture 7">
            <a:extLst>
              <a:ext uri="{FF2B5EF4-FFF2-40B4-BE49-F238E27FC236}">
                <a16:creationId xmlns:a16="http://schemas.microsoft.com/office/drawing/2014/main" id="{B7479196-C56C-06EA-EB14-D3EA063B37C8}"/>
              </a:ext>
            </a:extLst>
          </p:cNvPr>
          <p:cNvPicPr>
            <a:picLocks noChangeAspect="1"/>
          </p:cNvPicPr>
          <p:nvPr/>
        </p:nvPicPr>
        <p:blipFill>
          <a:blip r:embed="rId4"/>
          <a:stretch>
            <a:fillRect/>
          </a:stretch>
        </p:blipFill>
        <p:spPr>
          <a:xfrm rot="16674784">
            <a:off x="7024252" y="1266427"/>
            <a:ext cx="938865" cy="1012024"/>
          </a:xfrm>
          <a:prstGeom prst="rect">
            <a:avLst/>
          </a:prstGeom>
        </p:spPr>
      </p:pic>
      <p:sp>
        <p:nvSpPr>
          <p:cNvPr id="3" name="TextBox 2">
            <a:extLst>
              <a:ext uri="{FF2B5EF4-FFF2-40B4-BE49-F238E27FC236}">
                <a16:creationId xmlns:a16="http://schemas.microsoft.com/office/drawing/2014/main" id="{7DB97755-1938-1BF7-210E-3F9E797F801B}"/>
              </a:ext>
            </a:extLst>
          </p:cNvPr>
          <p:cNvSpPr txBox="1"/>
          <p:nvPr/>
        </p:nvSpPr>
        <p:spPr>
          <a:xfrm>
            <a:off x="891003" y="6219826"/>
            <a:ext cx="4979773" cy="369332"/>
          </a:xfrm>
          <a:prstGeom prst="rect">
            <a:avLst/>
          </a:prstGeom>
          <a:noFill/>
        </p:spPr>
        <p:txBody>
          <a:bodyPr wrap="square" rtlCol="0">
            <a:spAutoFit/>
          </a:bodyPr>
          <a:lstStyle/>
          <a:p>
            <a:r>
              <a:rPr lang="en-GB" dirty="0"/>
              <a:t>Average food items travel 1500 miles</a:t>
            </a:r>
          </a:p>
        </p:txBody>
      </p:sp>
    </p:spTree>
    <p:extLst>
      <p:ext uri="{BB962C8B-B14F-4D97-AF65-F5344CB8AC3E}">
        <p14:creationId xmlns:p14="http://schemas.microsoft.com/office/powerpoint/2010/main" val="3075884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63BA2E1-3293-BD0A-AC2C-E567C1F52185}"/>
              </a:ext>
            </a:extLst>
          </p:cNvPr>
          <p:cNvPicPr>
            <a:picLocks noChangeAspect="1"/>
          </p:cNvPicPr>
          <p:nvPr/>
        </p:nvPicPr>
        <p:blipFill>
          <a:blip r:embed="rId2"/>
          <a:srcRect l="22365"/>
          <a:stretch/>
        </p:blipFill>
        <p:spPr>
          <a:xfrm>
            <a:off x="7216" y="18943"/>
            <a:ext cx="3989129" cy="3419623"/>
          </a:xfrm>
          <a:prstGeom prst="rect">
            <a:avLst/>
          </a:prstGeom>
        </p:spPr>
      </p:pic>
      <p:pic>
        <p:nvPicPr>
          <p:cNvPr id="5" name="Picture 4">
            <a:extLst>
              <a:ext uri="{FF2B5EF4-FFF2-40B4-BE49-F238E27FC236}">
                <a16:creationId xmlns:a16="http://schemas.microsoft.com/office/drawing/2014/main" id="{732BE7BE-6710-4935-CAD7-ECB01F4A1C50}"/>
              </a:ext>
            </a:extLst>
          </p:cNvPr>
          <p:cNvPicPr>
            <a:picLocks noChangeAspect="1"/>
          </p:cNvPicPr>
          <p:nvPr/>
        </p:nvPicPr>
        <p:blipFill>
          <a:blip r:embed="rId3"/>
          <a:stretch>
            <a:fillRect/>
          </a:stretch>
        </p:blipFill>
        <p:spPr>
          <a:xfrm>
            <a:off x="3527858" y="9566"/>
            <a:ext cx="5143500" cy="3429000"/>
          </a:xfrm>
          <a:prstGeom prst="rect">
            <a:avLst/>
          </a:prstGeom>
        </p:spPr>
      </p:pic>
      <p:pic>
        <p:nvPicPr>
          <p:cNvPr id="7" name="Picture 6">
            <a:extLst>
              <a:ext uri="{FF2B5EF4-FFF2-40B4-BE49-F238E27FC236}">
                <a16:creationId xmlns:a16="http://schemas.microsoft.com/office/drawing/2014/main" id="{852A4E9B-4D50-CFA8-D0C3-3A7D4ABF2D04}"/>
              </a:ext>
            </a:extLst>
          </p:cNvPr>
          <p:cNvPicPr>
            <a:picLocks noChangeAspect="1"/>
          </p:cNvPicPr>
          <p:nvPr/>
        </p:nvPicPr>
        <p:blipFill>
          <a:blip r:embed="rId4"/>
          <a:stretch>
            <a:fillRect/>
          </a:stretch>
        </p:blipFill>
        <p:spPr>
          <a:xfrm>
            <a:off x="7216" y="3429000"/>
            <a:ext cx="5138294" cy="3419434"/>
          </a:xfrm>
          <a:prstGeom prst="rect">
            <a:avLst/>
          </a:prstGeom>
        </p:spPr>
      </p:pic>
      <p:pic>
        <p:nvPicPr>
          <p:cNvPr id="8" name="Picture 7">
            <a:extLst>
              <a:ext uri="{FF2B5EF4-FFF2-40B4-BE49-F238E27FC236}">
                <a16:creationId xmlns:a16="http://schemas.microsoft.com/office/drawing/2014/main" id="{676B7AF6-91B9-885B-396E-007D1C3C95C7}"/>
              </a:ext>
            </a:extLst>
          </p:cNvPr>
          <p:cNvPicPr>
            <a:picLocks noChangeAspect="1"/>
          </p:cNvPicPr>
          <p:nvPr/>
        </p:nvPicPr>
        <p:blipFill>
          <a:blip r:embed="rId5"/>
          <a:stretch>
            <a:fillRect/>
          </a:stretch>
        </p:blipFill>
        <p:spPr>
          <a:xfrm>
            <a:off x="6833286" y="-4811"/>
            <a:ext cx="5358714" cy="3446177"/>
          </a:xfrm>
          <a:prstGeom prst="rect">
            <a:avLst/>
          </a:prstGeom>
        </p:spPr>
      </p:pic>
      <p:pic>
        <p:nvPicPr>
          <p:cNvPr id="10" name="Picture 9">
            <a:extLst>
              <a:ext uri="{FF2B5EF4-FFF2-40B4-BE49-F238E27FC236}">
                <a16:creationId xmlns:a16="http://schemas.microsoft.com/office/drawing/2014/main" id="{3249DD29-0EFF-ECE4-355C-2312D5670F47}"/>
              </a:ext>
            </a:extLst>
          </p:cNvPr>
          <p:cNvPicPr>
            <a:picLocks noChangeAspect="1"/>
          </p:cNvPicPr>
          <p:nvPr/>
        </p:nvPicPr>
        <p:blipFill>
          <a:blip r:embed="rId6"/>
          <a:srcRect r="27201"/>
          <a:stretch/>
        </p:blipFill>
        <p:spPr>
          <a:xfrm>
            <a:off x="7514419" y="3452943"/>
            <a:ext cx="4677581" cy="3405057"/>
          </a:xfrm>
          <a:prstGeom prst="rect">
            <a:avLst/>
          </a:prstGeom>
        </p:spPr>
      </p:pic>
      <p:pic>
        <p:nvPicPr>
          <p:cNvPr id="11" name="Picture 10">
            <a:extLst>
              <a:ext uri="{FF2B5EF4-FFF2-40B4-BE49-F238E27FC236}">
                <a16:creationId xmlns:a16="http://schemas.microsoft.com/office/drawing/2014/main" id="{512B4DE1-AEC0-68F5-17ED-3E140096E5F2}"/>
              </a:ext>
            </a:extLst>
          </p:cNvPr>
          <p:cNvPicPr>
            <a:picLocks noChangeAspect="1"/>
          </p:cNvPicPr>
          <p:nvPr/>
        </p:nvPicPr>
        <p:blipFill>
          <a:blip r:embed="rId7"/>
          <a:stretch>
            <a:fillRect/>
          </a:stretch>
        </p:blipFill>
        <p:spPr>
          <a:xfrm>
            <a:off x="4873658" y="2895438"/>
            <a:ext cx="2963729" cy="2213574"/>
          </a:xfrm>
          <a:prstGeom prst="rect">
            <a:avLst/>
          </a:prstGeom>
        </p:spPr>
      </p:pic>
      <p:pic>
        <p:nvPicPr>
          <p:cNvPr id="12" name="Picture 11">
            <a:extLst>
              <a:ext uri="{FF2B5EF4-FFF2-40B4-BE49-F238E27FC236}">
                <a16:creationId xmlns:a16="http://schemas.microsoft.com/office/drawing/2014/main" id="{E428BCE9-4C4D-66A6-38F4-BC09C437501B}"/>
              </a:ext>
            </a:extLst>
          </p:cNvPr>
          <p:cNvPicPr>
            <a:picLocks noChangeAspect="1"/>
          </p:cNvPicPr>
          <p:nvPr/>
        </p:nvPicPr>
        <p:blipFill>
          <a:blip r:embed="rId8"/>
          <a:stretch>
            <a:fillRect/>
          </a:stretch>
        </p:blipFill>
        <p:spPr>
          <a:xfrm>
            <a:off x="4645132" y="4753318"/>
            <a:ext cx="3518634" cy="2118241"/>
          </a:xfrm>
          <a:prstGeom prst="rect">
            <a:avLst/>
          </a:prstGeom>
        </p:spPr>
      </p:pic>
    </p:spTree>
    <p:extLst>
      <p:ext uri="{BB962C8B-B14F-4D97-AF65-F5344CB8AC3E}">
        <p14:creationId xmlns:p14="http://schemas.microsoft.com/office/powerpoint/2010/main" val="20550156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Purple coloured flowers">
            <a:extLst>
              <a:ext uri="{FF2B5EF4-FFF2-40B4-BE49-F238E27FC236}">
                <a16:creationId xmlns:a16="http://schemas.microsoft.com/office/drawing/2014/main" id="{150F735E-5FA5-063C-ADD7-6396A55CBBCD}"/>
              </a:ext>
            </a:extLst>
          </p:cNvPr>
          <p:cNvPicPr>
            <a:picLocks noChangeAspect="1"/>
          </p:cNvPicPr>
          <p:nvPr/>
        </p:nvPicPr>
        <p:blipFill>
          <a:blip r:embed="rId2">
            <a:alphaModFix amt="34000"/>
            <a:extLst>
              <a:ext uri="{28A0092B-C50C-407E-A947-70E740481C1C}">
                <a14:useLocalDpi xmlns:a14="http://schemas.microsoft.com/office/drawing/2010/main" val="0"/>
              </a:ext>
            </a:extLst>
          </a:blip>
          <a:srcRect b="15633"/>
          <a:stretch/>
        </p:blipFill>
        <p:spPr>
          <a:xfrm>
            <a:off x="0" y="-1"/>
            <a:ext cx="12192000" cy="6858001"/>
          </a:xfrm>
          <a:prstGeom prst="rect">
            <a:avLst/>
          </a:prstGeom>
        </p:spPr>
      </p:pic>
      <p:sp>
        <p:nvSpPr>
          <p:cNvPr id="2" name="Title 1">
            <a:extLst>
              <a:ext uri="{FF2B5EF4-FFF2-40B4-BE49-F238E27FC236}">
                <a16:creationId xmlns:a16="http://schemas.microsoft.com/office/drawing/2014/main" id="{5E407069-2411-2DCE-EDF1-EAF96C88DDA7}"/>
              </a:ext>
            </a:extLst>
          </p:cNvPr>
          <p:cNvSpPr>
            <a:spLocks noGrp="1"/>
          </p:cNvSpPr>
          <p:nvPr>
            <p:ph type="title"/>
          </p:nvPr>
        </p:nvSpPr>
        <p:spPr>
          <a:xfrm>
            <a:off x="838200" y="218262"/>
            <a:ext cx="10515600" cy="1325563"/>
          </a:xfrm>
        </p:spPr>
        <p:txBody>
          <a:bodyPr/>
          <a:lstStyle/>
          <a:p>
            <a:pPr algn="ctr"/>
            <a:r>
              <a:rPr lang="en-GB" dirty="0">
                <a:latin typeface="Dreaming Outloud Pro" panose="03050502040302030504" pitchFamily="66" charset="0"/>
                <a:cs typeface="Dreaming Outloud Pro" panose="03050502040302030504" pitchFamily="66" charset="0"/>
              </a:rPr>
              <a:t>Ecotherapy typically includes the following elements</a:t>
            </a:r>
          </a:p>
        </p:txBody>
      </p:sp>
      <p:sp>
        <p:nvSpPr>
          <p:cNvPr id="4" name="Rectangle 1">
            <a:extLst>
              <a:ext uri="{FF2B5EF4-FFF2-40B4-BE49-F238E27FC236}">
                <a16:creationId xmlns:a16="http://schemas.microsoft.com/office/drawing/2014/main" id="{C286BABD-00BE-9BFB-E55C-EE85FEB40092}"/>
              </a:ext>
            </a:extLst>
          </p:cNvPr>
          <p:cNvSpPr>
            <a:spLocks noGrp="1" noChangeArrowheads="1"/>
          </p:cNvSpPr>
          <p:nvPr>
            <p:ph idx="1"/>
          </p:nvPr>
        </p:nvSpPr>
        <p:spPr bwMode="auto">
          <a:xfrm>
            <a:off x="0" y="1712041"/>
            <a:ext cx="4988689" cy="489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None/>
              <a:tabLst/>
            </a:pPr>
            <a:r>
              <a:rPr kumimoji="0" lang="en-US" altLang="en-US" sz="2400" b="1" i="0" u="none" strike="noStrike" cap="none" normalizeH="0" baseline="0" dirty="0">
                <a:ln>
                  <a:noFill/>
                </a:ln>
                <a:solidFill>
                  <a:schemeClr val="tx1"/>
                </a:solidFill>
                <a:effectLst/>
                <a:latin typeface="Dreaming Outloud Pro" panose="03050502040302030504" pitchFamily="66" charset="0"/>
                <a:cs typeface="Dreaming Outloud Pro" panose="03050502040302030504" pitchFamily="66" charset="0"/>
              </a:rPr>
              <a:t>Connection to Nature</a:t>
            </a:r>
            <a:br>
              <a:rPr kumimoji="0" lang="en-US" altLang="en-US" sz="2400" b="0" i="0" u="none" strike="noStrike" cap="none" normalizeH="0" baseline="0" dirty="0">
                <a:ln>
                  <a:noFill/>
                </a:ln>
                <a:solidFill>
                  <a:schemeClr val="tx1"/>
                </a:solidFill>
                <a:effectLst/>
                <a:latin typeface="Dreaming Outloud Pro" panose="03050502040302030504" pitchFamily="66" charset="0"/>
                <a:cs typeface="Dreaming Outloud Pro" panose="03050502040302030504" pitchFamily="66" charset="0"/>
              </a:rPr>
            </a:br>
            <a:r>
              <a:rPr kumimoji="0" lang="en-US" altLang="en-US" sz="2400" b="0" i="0" u="none" strike="noStrike" cap="none" normalizeH="0" baseline="0" dirty="0">
                <a:ln>
                  <a:noFill/>
                </a:ln>
                <a:solidFill>
                  <a:schemeClr val="tx1"/>
                </a:solidFill>
                <a:effectLst/>
                <a:latin typeface="Dreaming Outloud Pro" panose="03050502040302030504" pitchFamily="66" charset="0"/>
                <a:cs typeface="Dreaming Outloud Pro" panose="03050502040302030504" pitchFamily="66" charset="0"/>
              </a:rPr>
              <a:t>Encouraging individuals to connect with the natural world in a meaningful, mindful, and embodied way — not just </a:t>
            </a:r>
            <a:r>
              <a:rPr kumimoji="0" lang="en-US" altLang="en-US" sz="2400" b="0" i="1" u="none" strike="noStrike" cap="none" normalizeH="0" baseline="0" dirty="0">
                <a:ln>
                  <a:noFill/>
                </a:ln>
                <a:solidFill>
                  <a:schemeClr val="tx1"/>
                </a:solidFill>
                <a:effectLst/>
                <a:latin typeface="Dreaming Outloud Pro" panose="03050502040302030504" pitchFamily="66" charset="0"/>
                <a:cs typeface="Dreaming Outloud Pro" panose="03050502040302030504" pitchFamily="66" charset="0"/>
              </a:rPr>
              <a:t>being</a:t>
            </a:r>
            <a:r>
              <a:rPr kumimoji="0" lang="en-US" altLang="en-US" sz="2400" b="0" i="0" u="none" strike="noStrike" cap="none" normalizeH="0" baseline="0" dirty="0">
                <a:ln>
                  <a:noFill/>
                </a:ln>
                <a:solidFill>
                  <a:schemeClr val="tx1"/>
                </a:solidFill>
                <a:effectLst/>
                <a:latin typeface="Dreaming Outloud Pro" panose="03050502040302030504" pitchFamily="66" charset="0"/>
                <a:cs typeface="Dreaming Outloud Pro" panose="03050502040302030504" pitchFamily="66" charset="0"/>
              </a:rPr>
              <a:t> in nature, but </a:t>
            </a:r>
            <a:r>
              <a:rPr kumimoji="0" lang="en-US" altLang="en-US" sz="2400" b="0" i="1" u="none" strike="noStrike" cap="none" normalizeH="0" baseline="0" dirty="0">
                <a:ln>
                  <a:noFill/>
                </a:ln>
                <a:solidFill>
                  <a:schemeClr val="tx1"/>
                </a:solidFill>
                <a:effectLst/>
                <a:latin typeface="Dreaming Outloud Pro" panose="03050502040302030504" pitchFamily="66" charset="0"/>
                <a:cs typeface="Dreaming Outloud Pro" panose="03050502040302030504" pitchFamily="66" charset="0"/>
              </a:rPr>
              <a:t>feeling</a:t>
            </a:r>
            <a:r>
              <a:rPr kumimoji="0" lang="en-US" altLang="en-US" sz="2400" b="0" i="0" u="none" strike="noStrike" cap="none" normalizeH="0" baseline="0" dirty="0">
                <a:ln>
                  <a:noFill/>
                </a:ln>
                <a:solidFill>
                  <a:schemeClr val="tx1"/>
                </a:solidFill>
                <a:effectLst/>
                <a:latin typeface="Dreaming Outloud Pro" panose="03050502040302030504" pitchFamily="66" charset="0"/>
                <a:cs typeface="Dreaming Outloud Pro" panose="03050502040302030504" pitchFamily="66" charset="0"/>
              </a:rPr>
              <a:t> part of it.</a:t>
            </a:r>
          </a:p>
          <a:p>
            <a:pPr marL="0" marR="0" lvl="0" indent="0" algn="ctr" defTabSz="914400" rtl="0" eaLnBrk="0" fontAlgn="base" latinLnBrk="0" hangingPunct="0">
              <a:lnSpc>
                <a:spcPct val="100000"/>
              </a:lnSpc>
              <a:spcBef>
                <a:spcPct val="0"/>
              </a:spcBef>
              <a:spcAft>
                <a:spcPct val="0"/>
              </a:spcAft>
              <a:buClrTx/>
              <a:buSzTx/>
              <a:buNone/>
              <a:tabLst/>
            </a:pPr>
            <a:endParaRPr kumimoji="0" lang="en-US" altLang="en-US" sz="2400" b="0" i="0" u="none" strike="noStrike" cap="none" normalizeH="0" baseline="0" dirty="0">
              <a:ln>
                <a:noFill/>
              </a:ln>
              <a:solidFill>
                <a:schemeClr val="tx1"/>
              </a:solidFill>
              <a:effectLst/>
              <a:latin typeface="Dreaming Outloud Pro" panose="03050502040302030504" pitchFamily="66" charset="0"/>
              <a:cs typeface="Dreaming Outloud Pro" panose="03050502040302030504" pitchFamily="66" charset="0"/>
            </a:endParaRPr>
          </a:p>
          <a:p>
            <a:pPr marL="0" marR="0" lvl="0" indent="0" algn="ctr" defTabSz="914400" rtl="0" eaLnBrk="0" fontAlgn="base" latinLnBrk="0" hangingPunct="0">
              <a:lnSpc>
                <a:spcPct val="100000"/>
              </a:lnSpc>
              <a:spcBef>
                <a:spcPct val="0"/>
              </a:spcBef>
              <a:spcAft>
                <a:spcPct val="0"/>
              </a:spcAft>
              <a:buClrTx/>
              <a:buSzTx/>
              <a:buNone/>
              <a:tabLst/>
            </a:pPr>
            <a:r>
              <a:rPr kumimoji="0" lang="en-US" altLang="en-US" sz="2400" b="1" i="0" u="none" strike="noStrike" cap="none" normalizeH="0" baseline="0" dirty="0">
                <a:ln>
                  <a:noFill/>
                </a:ln>
                <a:solidFill>
                  <a:schemeClr val="tx1"/>
                </a:solidFill>
                <a:effectLst/>
                <a:latin typeface="Dreaming Outloud Pro" panose="03050502040302030504" pitchFamily="66" charset="0"/>
                <a:cs typeface="Dreaming Outloud Pro" panose="03050502040302030504" pitchFamily="66" charset="0"/>
              </a:rPr>
              <a:t>Mindfulness and Presence</a:t>
            </a:r>
            <a:br>
              <a:rPr kumimoji="0" lang="en-US" altLang="en-US" sz="2400" b="0" i="0" u="none" strike="noStrike" cap="none" normalizeH="0" baseline="0" dirty="0">
                <a:ln>
                  <a:noFill/>
                </a:ln>
                <a:solidFill>
                  <a:schemeClr val="tx1"/>
                </a:solidFill>
                <a:effectLst/>
                <a:latin typeface="Dreaming Outloud Pro" panose="03050502040302030504" pitchFamily="66" charset="0"/>
                <a:cs typeface="Dreaming Outloud Pro" panose="03050502040302030504" pitchFamily="66" charset="0"/>
              </a:rPr>
            </a:br>
            <a:r>
              <a:rPr kumimoji="0" lang="en-US" altLang="en-US" sz="2400" b="0" i="0" u="none" strike="noStrike" cap="none" normalizeH="0" baseline="0" dirty="0">
                <a:ln>
                  <a:noFill/>
                </a:ln>
                <a:solidFill>
                  <a:schemeClr val="tx1"/>
                </a:solidFill>
                <a:effectLst/>
                <a:latin typeface="Dreaming Outloud Pro" panose="03050502040302030504" pitchFamily="66" charset="0"/>
                <a:cs typeface="Dreaming Outloud Pro" panose="03050502040302030504" pitchFamily="66" charset="0"/>
              </a:rPr>
              <a:t>Practicing being present in the moment while immersed in natural surroundings; listening, sensing, observing to reduce stress and enhance well-being.</a:t>
            </a:r>
          </a:p>
        </p:txBody>
      </p:sp>
      <p:sp>
        <p:nvSpPr>
          <p:cNvPr id="5" name="TextBox 4">
            <a:extLst>
              <a:ext uri="{FF2B5EF4-FFF2-40B4-BE49-F238E27FC236}">
                <a16:creationId xmlns:a16="http://schemas.microsoft.com/office/drawing/2014/main" id="{EFEB9EDB-9EE9-A062-175E-F3237BBE3F49}"/>
              </a:ext>
            </a:extLst>
          </p:cNvPr>
          <p:cNvSpPr txBox="1"/>
          <p:nvPr/>
        </p:nvSpPr>
        <p:spPr>
          <a:xfrm>
            <a:off x="6096000" y="1890665"/>
            <a:ext cx="5440101" cy="4154984"/>
          </a:xfrm>
          <a:prstGeom prst="rect">
            <a:avLst/>
          </a:prstGeom>
          <a:noFill/>
        </p:spPr>
        <p:txBody>
          <a:bodyPr wrap="square" rtlCol="0">
            <a:spAutoFit/>
          </a:bodyPr>
          <a:lstStyle/>
          <a:p>
            <a:pPr algn="ctr"/>
            <a:r>
              <a:rPr lang="en-GB" sz="2400" b="1" dirty="0">
                <a:latin typeface="Dreaming Outloud Pro" panose="03050502040302030504" pitchFamily="66" charset="0"/>
                <a:cs typeface="Dreaming Outloud Pro" panose="03050502040302030504" pitchFamily="66" charset="0"/>
              </a:rPr>
              <a:t>Nature as Co-Therapist</a:t>
            </a:r>
            <a:br>
              <a:rPr lang="en-GB" sz="2400" dirty="0">
                <a:latin typeface="Dreaming Outloud Pro" panose="03050502040302030504" pitchFamily="66" charset="0"/>
                <a:cs typeface="Dreaming Outloud Pro" panose="03050502040302030504" pitchFamily="66" charset="0"/>
              </a:rPr>
            </a:br>
            <a:r>
              <a:rPr lang="en-GB" sz="2400" dirty="0">
                <a:latin typeface="Dreaming Outloud Pro" panose="03050502040302030504" pitchFamily="66" charset="0"/>
                <a:cs typeface="Dreaming Outloud Pro" panose="03050502040302030504" pitchFamily="66" charset="0"/>
              </a:rPr>
              <a:t>Recognising that nature itself plays an active, healing role, not just the setting but a participant in the therapeutic process.</a:t>
            </a:r>
          </a:p>
          <a:p>
            <a:pPr algn="ctr"/>
            <a:endParaRPr lang="en-GB" sz="2400" dirty="0">
              <a:latin typeface="Dreaming Outloud Pro" panose="03050502040302030504" pitchFamily="66" charset="0"/>
              <a:cs typeface="Dreaming Outloud Pro" panose="03050502040302030504" pitchFamily="66" charset="0"/>
            </a:endParaRPr>
          </a:p>
          <a:p>
            <a:pPr algn="ctr"/>
            <a:r>
              <a:rPr lang="en-GB" sz="2400" b="1" dirty="0">
                <a:latin typeface="Dreaming Outloud Pro" panose="03050502040302030504" pitchFamily="66" charset="0"/>
                <a:cs typeface="Dreaming Outloud Pro" panose="03050502040302030504" pitchFamily="66" charset="0"/>
              </a:rPr>
              <a:t>Relational and Reciprocal</a:t>
            </a:r>
            <a:br>
              <a:rPr lang="en-GB" sz="2400" b="1" dirty="0">
                <a:latin typeface="Dreaming Outloud Pro" panose="03050502040302030504" pitchFamily="66" charset="0"/>
                <a:cs typeface="Dreaming Outloud Pro" panose="03050502040302030504" pitchFamily="66" charset="0"/>
              </a:rPr>
            </a:br>
            <a:r>
              <a:rPr lang="en-GB" sz="2400" dirty="0">
                <a:latin typeface="Dreaming Outloud Pro" panose="03050502040302030504" pitchFamily="66" charset="0"/>
                <a:cs typeface="Dreaming Outloud Pro" panose="03050502040302030504" pitchFamily="66" charset="0"/>
              </a:rPr>
              <a:t>Fostering a two-way relationship, not only does nature support our mental health, but we are invited to care for and respect the earth in return.</a:t>
            </a:r>
          </a:p>
        </p:txBody>
      </p:sp>
    </p:spTree>
    <p:extLst>
      <p:ext uri="{BB962C8B-B14F-4D97-AF65-F5344CB8AC3E}">
        <p14:creationId xmlns:p14="http://schemas.microsoft.com/office/powerpoint/2010/main" val="3653495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lose up of green soybean plant">
            <a:extLst>
              <a:ext uri="{FF2B5EF4-FFF2-40B4-BE49-F238E27FC236}">
                <a16:creationId xmlns:a16="http://schemas.microsoft.com/office/drawing/2014/main" id="{8C6DF19B-D545-8309-1662-9E4F3655D465}"/>
              </a:ext>
            </a:extLst>
          </p:cNvPr>
          <p:cNvPicPr>
            <a:picLocks noChangeAspect="1"/>
          </p:cNvPicPr>
          <p:nvPr/>
        </p:nvPicPr>
        <p:blipFill>
          <a:blip r:embed="rId2">
            <a:alphaModFix amt="47000"/>
            <a:extLst>
              <a:ext uri="{28A0092B-C50C-407E-A947-70E740481C1C}">
                <a14:useLocalDpi xmlns:a14="http://schemas.microsoft.com/office/drawing/2010/main" val="0"/>
              </a:ext>
            </a:extLst>
          </a:blip>
          <a:srcRect r="2667"/>
          <a:stretch/>
        </p:blipFill>
        <p:spPr>
          <a:xfrm>
            <a:off x="-1" y="0"/>
            <a:ext cx="12192001" cy="6858000"/>
          </a:xfrm>
          <a:prstGeom prst="rect">
            <a:avLst/>
          </a:prstGeom>
        </p:spPr>
      </p:pic>
      <p:sp>
        <p:nvSpPr>
          <p:cNvPr id="3" name="Content Placeholder 2">
            <a:extLst>
              <a:ext uri="{FF2B5EF4-FFF2-40B4-BE49-F238E27FC236}">
                <a16:creationId xmlns:a16="http://schemas.microsoft.com/office/drawing/2014/main" id="{3FB27E24-A4D5-3930-F1C9-13B197866F15}"/>
              </a:ext>
            </a:extLst>
          </p:cNvPr>
          <p:cNvSpPr>
            <a:spLocks noGrp="1"/>
          </p:cNvSpPr>
          <p:nvPr>
            <p:ph idx="1"/>
          </p:nvPr>
        </p:nvSpPr>
        <p:spPr>
          <a:xfrm>
            <a:off x="81987" y="196769"/>
            <a:ext cx="6014013" cy="5315302"/>
          </a:xfrm>
        </p:spPr>
        <p:txBody>
          <a:bodyPr>
            <a:normAutofit/>
          </a:bodyPr>
          <a:lstStyle/>
          <a:p>
            <a:pPr marL="0" indent="0" algn="ctr">
              <a:buNone/>
            </a:pPr>
            <a:r>
              <a:rPr lang="en-GB" b="1" dirty="0">
                <a:latin typeface="Dreaming Outloud Pro" panose="03050502040302030504" pitchFamily="66" charset="0"/>
                <a:cs typeface="Dreaming Outloud Pro" panose="03050502040302030504" pitchFamily="66" charset="0"/>
              </a:rPr>
              <a:t>Embodiment and Sensory Awareness</a:t>
            </a:r>
            <a:br>
              <a:rPr lang="en-GB" dirty="0">
                <a:latin typeface="Dreaming Outloud Pro" panose="03050502040302030504" pitchFamily="66" charset="0"/>
                <a:cs typeface="Dreaming Outloud Pro" panose="03050502040302030504" pitchFamily="66" charset="0"/>
              </a:rPr>
            </a:br>
            <a:r>
              <a:rPr lang="en-GB" dirty="0">
                <a:latin typeface="Dreaming Outloud Pro" panose="03050502040302030504" pitchFamily="66" charset="0"/>
                <a:cs typeface="Dreaming Outloud Pro" panose="03050502040302030504" pitchFamily="66" charset="0"/>
              </a:rPr>
              <a:t>Grounding through the body: walking barefoot, touching trees, listening to birds, feeling wind, using the senses to foster calm and connection.</a:t>
            </a:r>
          </a:p>
          <a:p>
            <a:pPr marL="0" indent="0" algn="ctr">
              <a:buNone/>
            </a:pPr>
            <a:endParaRPr lang="en-GB" dirty="0">
              <a:latin typeface="Dreaming Outloud Pro" panose="03050502040302030504" pitchFamily="66" charset="0"/>
              <a:cs typeface="Dreaming Outloud Pro" panose="03050502040302030504" pitchFamily="66" charset="0"/>
            </a:endParaRPr>
          </a:p>
          <a:p>
            <a:pPr marL="0" indent="0" algn="ctr">
              <a:buNone/>
            </a:pPr>
            <a:r>
              <a:rPr lang="en-GB" b="1" dirty="0">
                <a:latin typeface="Dreaming Outloud Pro" panose="03050502040302030504" pitchFamily="66" charset="0"/>
                <a:cs typeface="Dreaming Outloud Pro" panose="03050502040302030504" pitchFamily="66" charset="0"/>
              </a:rPr>
              <a:t>Personal Growth and Reflection</a:t>
            </a:r>
            <a:br>
              <a:rPr lang="en-GB" dirty="0">
                <a:latin typeface="Dreaming Outloud Pro" panose="03050502040302030504" pitchFamily="66" charset="0"/>
                <a:cs typeface="Dreaming Outloud Pro" panose="03050502040302030504" pitchFamily="66" charset="0"/>
              </a:rPr>
            </a:br>
            <a:r>
              <a:rPr lang="en-GB" dirty="0">
                <a:latin typeface="Dreaming Outloud Pro" panose="03050502040302030504" pitchFamily="66" charset="0"/>
                <a:cs typeface="Dreaming Outloud Pro" panose="03050502040302030504" pitchFamily="66" charset="0"/>
              </a:rPr>
              <a:t>Nature is often used as a metaphor or mirror; the cycles of seasons, growth, weathering, and renewal help us reflect on our own inner world.</a:t>
            </a:r>
          </a:p>
          <a:p>
            <a:pPr marL="0" indent="0">
              <a:buNone/>
            </a:pPr>
            <a:endParaRPr lang="en-GB" dirty="0"/>
          </a:p>
        </p:txBody>
      </p:sp>
      <p:sp>
        <p:nvSpPr>
          <p:cNvPr id="4" name="TextBox 3">
            <a:extLst>
              <a:ext uri="{FF2B5EF4-FFF2-40B4-BE49-F238E27FC236}">
                <a16:creationId xmlns:a16="http://schemas.microsoft.com/office/drawing/2014/main" id="{48F0585B-8695-730B-F0BD-FB71E3996AD4}"/>
              </a:ext>
            </a:extLst>
          </p:cNvPr>
          <p:cNvSpPr txBox="1"/>
          <p:nvPr/>
        </p:nvSpPr>
        <p:spPr>
          <a:xfrm>
            <a:off x="6331353" y="1558314"/>
            <a:ext cx="5860647" cy="5262979"/>
          </a:xfrm>
          <a:prstGeom prst="rect">
            <a:avLst/>
          </a:prstGeom>
          <a:noFill/>
        </p:spPr>
        <p:txBody>
          <a:bodyPr wrap="square" rtlCol="0">
            <a:spAutoFit/>
          </a:bodyPr>
          <a:lstStyle/>
          <a:p>
            <a:pPr algn="ctr"/>
            <a:r>
              <a:rPr lang="en-GB" sz="2800" b="1" dirty="0">
                <a:latin typeface="Dreaming Outloud Pro" panose="03050502040302030504" pitchFamily="66" charset="0"/>
                <a:cs typeface="Dreaming Outloud Pro" panose="03050502040302030504" pitchFamily="66" charset="0"/>
              </a:rPr>
              <a:t>Community and Belonging</a:t>
            </a:r>
            <a:br>
              <a:rPr lang="en-GB" sz="2800" dirty="0">
                <a:latin typeface="Dreaming Outloud Pro" panose="03050502040302030504" pitchFamily="66" charset="0"/>
                <a:cs typeface="Dreaming Outloud Pro" panose="03050502040302030504" pitchFamily="66" charset="0"/>
              </a:rPr>
            </a:br>
            <a:r>
              <a:rPr lang="en-GB" sz="2800" dirty="0">
                <a:latin typeface="Dreaming Outloud Pro" panose="03050502040302030504" pitchFamily="66" charset="0"/>
                <a:cs typeface="Dreaming Outloud Pro" panose="03050502040302030504" pitchFamily="66" charset="0"/>
              </a:rPr>
              <a:t>Some ecotherapy practices are group-based, cultivating a shared sense of belonging; to each other and to the larger ecological community.</a:t>
            </a:r>
          </a:p>
          <a:p>
            <a:pPr algn="ctr"/>
            <a:endParaRPr lang="en-GB" sz="2800" dirty="0">
              <a:latin typeface="Dreaming Outloud Pro" panose="03050502040302030504" pitchFamily="66" charset="0"/>
              <a:cs typeface="Dreaming Outloud Pro" panose="03050502040302030504" pitchFamily="66" charset="0"/>
            </a:endParaRPr>
          </a:p>
          <a:p>
            <a:pPr algn="ctr"/>
            <a:r>
              <a:rPr lang="en-GB" sz="2800" b="1" dirty="0">
                <a:latin typeface="Dreaming Outloud Pro" panose="03050502040302030504" pitchFamily="66" charset="0"/>
                <a:cs typeface="Dreaming Outloud Pro" panose="03050502040302030504" pitchFamily="66" charset="0"/>
              </a:rPr>
              <a:t>Sustainability and Environmental Ethics</a:t>
            </a:r>
            <a:br>
              <a:rPr lang="en-GB" sz="2800" dirty="0">
                <a:latin typeface="Dreaming Outloud Pro" panose="03050502040302030504" pitchFamily="66" charset="0"/>
                <a:cs typeface="Dreaming Outloud Pro" panose="03050502040302030504" pitchFamily="66" charset="0"/>
              </a:rPr>
            </a:br>
            <a:r>
              <a:rPr lang="en-GB" sz="2800" dirty="0">
                <a:latin typeface="Dreaming Outloud Pro" panose="03050502040302030504" pitchFamily="66" charset="0"/>
                <a:cs typeface="Dreaming Outloud Pro" panose="03050502040302030504" pitchFamily="66" charset="0"/>
              </a:rPr>
              <a:t>Ecotherapy often nurtures a deeper understanding of ecological responsibility and motivates people to live more sustainably and ethically.</a:t>
            </a:r>
          </a:p>
        </p:txBody>
      </p:sp>
    </p:spTree>
    <p:extLst>
      <p:ext uri="{BB962C8B-B14F-4D97-AF65-F5344CB8AC3E}">
        <p14:creationId xmlns:p14="http://schemas.microsoft.com/office/powerpoint/2010/main" val="39905551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F484661-BAE7-D44A-4955-91D632C3E827}"/>
              </a:ext>
            </a:extLst>
          </p:cNvPr>
          <p:cNvPicPr>
            <a:picLocks noGrp="1" noChangeAspect="1"/>
          </p:cNvPicPr>
          <p:nvPr>
            <p:ph idx="1"/>
          </p:nvPr>
        </p:nvPicPr>
        <p:blipFill>
          <a:blip r:embed="rId2"/>
          <a:stretch>
            <a:fillRect/>
          </a:stretch>
        </p:blipFill>
        <p:spPr>
          <a:xfrm>
            <a:off x="5309768" y="0"/>
            <a:ext cx="6882232" cy="6858000"/>
          </a:xfrm>
        </p:spPr>
      </p:pic>
      <p:sp>
        <p:nvSpPr>
          <p:cNvPr id="2" name="Title 1">
            <a:extLst>
              <a:ext uri="{FF2B5EF4-FFF2-40B4-BE49-F238E27FC236}">
                <a16:creationId xmlns:a16="http://schemas.microsoft.com/office/drawing/2014/main" id="{4E0D7347-820E-B64B-BCDB-45F969EAC421}"/>
              </a:ext>
            </a:extLst>
          </p:cNvPr>
          <p:cNvSpPr>
            <a:spLocks noGrp="1"/>
          </p:cNvSpPr>
          <p:nvPr>
            <p:ph type="title"/>
          </p:nvPr>
        </p:nvSpPr>
        <p:spPr>
          <a:xfrm>
            <a:off x="110961" y="0"/>
            <a:ext cx="5110316" cy="6735097"/>
          </a:xfrm>
        </p:spPr>
        <p:txBody>
          <a:bodyPr>
            <a:normAutofit/>
          </a:bodyPr>
          <a:lstStyle/>
          <a:p>
            <a:pPr algn="ctr"/>
            <a:r>
              <a:rPr lang="en-GB" dirty="0">
                <a:latin typeface="Dreaming Outloud Pro" panose="03050502040302030504" pitchFamily="66" charset="0"/>
                <a:cs typeface="Dreaming Outloud Pro" panose="03050502040302030504" pitchFamily="66" charset="0"/>
              </a:rPr>
              <a:t>The 54 senses?</a:t>
            </a:r>
            <a:br>
              <a:rPr lang="en-GB" dirty="0">
                <a:latin typeface="Dreaming Outloud Pro" panose="03050502040302030504" pitchFamily="66" charset="0"/>
                <a:cs typeface="Dreaming Outloud Pro" panose="03050502040302030504" pitchFamily="66" charset="0"/>
              </a:rPr>
            </a:br>
            <a:br>
              <a:rPr lang="en-GB" dirty="0">
                <a:latin typeface="Dreaming Outloud Pro" panose="03050502040302030504" pitchFamily="66" charset="0"/>
                <a:cs typeface="Dreaming Outloud Pro" panose="03050502040302030504" pitchFamily="66" charset="0"/>
              </a:rPr>
            </a:br>
            <a:r>
              <a:rPr lang="en-GB" dirty="0">
                <a:latin typeface="Dreaming Outloud Pro" panose="03050502040302030504" pitchFamily="66" charset="0"/>
                <a:cs typeface="Dreaming Outloud Pro" panose="03050502040302030504" pitchFamily="66" charset="0"/>
              </a:rPr>
              <a:t>‘Reconnecting With Nature’ Dr Michael J Cohen, (1995) </a:t>
            </a:r>
            <a:br>
              <a:rPr lang="en-GB" dirty="0">
                <a:latin typeface="Dreaming Outloud Pro" panose="03050502040302030504" pitchFamily="66" charset="0"/>
                <a:cs typeface="Dreaming Outloud Pro" panose="03050502040302030504" pitchFamily="66" charset="0"/>
              </a:rPr>
            </a:br>
            <a:br>
              <a:rPr lang="en-GB" dirty="0">
                <a:latin typeface="Dreaming Outloud Pro" panose="03050502040302030504" pitchFamily="66" charset="0"/>
                <a:cs typeface="Dreaming Outloud Pro" panose="03050502040302030504" pitchFamily="66" charset="0"/>
              </a:rPr>
            </a:br>
            <a:r>
              <a:rPr lang="en-GB" dirty="0">
                <a:latin typeface="Dreaming Outloud Pro" panose="03050502040302030504" pitchFamily="66" charset="0"/>
                <a:cs typeface="Dreaming Outloud Pro" panose="03050502040302030504" pitchFamily="66" charset="0"/>
              </a:rPr>
              <a:t>"finding wellness through restoring your bond with the Earth."</a:t>
            </a:r>
          </a:p>
        </p:txBody>
      </p:sp>
    </p:spTree>
    <p:extLst>
      <p:ext uri="{BB962C8B-B14F-4D97-AF65-F5344CB8AC3E}">
        <p14:creationId xmlns:p14="http://schemas.microsoft.com/office/powerpoint/2010/main" val="1434762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White flowers blossoming on a green background">
            <a:extLst>
              <a:ext uri="{FF2B5EF4-FFF2-40B4-BE49-F238E27FC236}">
                <a16:creationId xmlns:a16="http://schemas.microsoft.com/office/drawing/2014/main" id="{2D92EE1B-72F6-5202-7BFB-90C0F3CCA590}"/>
              </a:ext>
            </a:extLst>
          </p:cNvPr>
          <p:cNvPicPr>
            <a:picLocks noChangeAspect="1"/>
          </p:cNvPicPr>
          <p:nvPr/>
        </p:nvPicPr>
        <p:blipFill>
          <a:blip r:embed="rId2">
            <a:extLst>
              <a:ext uri="{28A0092B-C50C-407E-A947-70E740481C1C}">
                <a14:useLocalDpi xmlns:a14="http://schemas.microsoft.com/office/drawing/2010/main" val="0"/>
              </a:ext>
            </a:extLst>
          </a:blip>
          <a:srcRect b="15625"/>
          <a:stretch/>
        </p:blipFill>
        <p:spPr>
          <a:xfrm>
            <a:off x="0" y="0"/>
            <a:ext cx="12192000" cy="6858001"/>
          </a:xfrm>
          <a:prstGeom prst="rect">
            <a:avLst/>
          </a:prstGeom>
        </p:spPr>
      </p:pic>
      <p:sp>
        <p:nvSpPr>
          <p:cNvPr id="2" name="Title 1">
            <a:extLst>
              <a:ext uri="{FF2B5EF4-FFF2-40B4-BE49-F238E27FC236}">
                <a16:creationId xmlns:a16="http://schemas.microsoft.com/office/drawing/2014/main" id="{FA6553D3-68F5-BC36-8B79-175FF37EFAD3}"/>
              </a:ext>
            </a:extLst>
          </p:cNvPr>
          <p:cNvSpPr>
            <a:spLocks noGrp="1"/>
          </p:cNvSpPr>
          <p:nvPr>
            <p:ph type="title"/>
          </p:nvPr>
        </p:nvSpPr>
        <p:spPr>
          <a:xfrm>
            <a:off x="3513439" y="362106"/>
            <a:ext cx="7136028" cy="1325563"/>
          </a:xfrm>
        </p:spPr>
        <p:txBody>
          <a:bodyPr>
            <a:noAutofit/>
          </a:bodyPr>
          <a:lstStyle/>
          <a:p>
            <a:r>
              <a:rPr lang="en-GB" sz="6000" dirty="0">
                <a:latin typeface="Dreaming Outloud Pro" panose="03050502040302030504" pitchFamily="66" charset="0"/>
                <a:cs typeface="Dreaming Outloud Pro" panose="03050502040302030504" pitchFamily="66" charset="0"/>
              </a:rPr>
              <a:t>1. Initial senses?</a:t>
            </a:r>
          </a:p>
        </p:txBody>
      </p:sp>
      <p:pic>
        <p:nvPicPr>
          <p:cNvPr id="4" name="Content Placeholder 3">
            <a:extLst>
              <a:ext uri="{FF2B5EF4-FFF2-40B4-BE49-F238E27FC236}">
                <a16:creationId xmlns:a16="http://schemas.microsoft.com/office/drawing/2014/main" id="{6423CD18-4509-DA14-3E4D-A0EB6A9376BC}"/>
              </a:ext>
            </a:extLst>
          </p:cNvPr>
          <p:cNvPicPr>
            <a:picLocks noGrp="1" noChangeAspect="1"/>
          </p:cNvPicPr>
          <p:nvPr>
            <p:ph idx="1"/>
          </p:nvPr>
        </p:nvPicPr>
        <p:blipFill>
          <a:blip r:embed="rId3"/>
          <a:stretch>
            <a:fillRect/>
          </a:stretch>
        </p:blipFill>
        <p:spPr>
          <a:xfrm>
            <a:off x="0" y="-135864"/>
            <a:ext cx="3101546" cy="7129727"/>
          </a:xfrm>
          <a:prstGeom prst="rect">
            <a:avLst/>
          </a:prstGeom>
        </p:spPr>
      </p:pic>
      <p:sp>
        <p:nvSpPr>
          <p:cNvPr id="5" name="TextBox 4">
            <a:extLst>
              <a:ext uri="{FF2B5EF4-FFF2-40B4-BE49-F238E27FC236}">
                <a16:creationId xmlns:a16="http://schemas.microsoft.com/office/drawing/2014/main" id="{D07F637F-C136-6A84-04B1-3B1EA469E723}"/>
              </a:ext>
            </a:extLst>
          </p:cNvPr>
          <p:cNvSpPr txBox="1"/>
          <p:nvPr/>
        </p:nvSpPr>
        <p:spPr>
          <a:xfrm>
            <a:off x="3513439" y="2071748"/>
            <a:ext cx="8600303" cy="1938992"/>
          </a:xfrm>
          <a:prstGeom prst="rect">
            <a:avLst/>
          </a:prstGeom>
          <a:noFill/>
        </p:spPr>
        <p:txBody>
          <a:bodyPr wrap="square" rtlCol="0">
            <a:spAutoFit/>
          </a:bodyPr>
          <a:lstStyle/>
          <a:p>
            <a:r>
              <a:rPr lang="en-GB" sz="6000" dirty="0">
                <a:latin typeface="Dreaming Outloud Pro" panose="03050502040302030504" pitchFamily="66" charset="0"/>
                <a:cs typeface="Dreaming Outloud Pro" panose="03050502040302030504" pitchFamily="66" charset="0"/>
              </a:rPr>
              <a:t>2.	Emotional, Internal, thoughts feelings. </a:t>
            </a:r>
          </a:p>
        </p:txBody>
      </p:sp>
      <p:sp>
        <p:nvSpPr>
          <p:cNvPr id="9" name="TextBox 8">
            <a:extLst>
              <a:ext uri="{FF2B5EF4-FFF2-40B4-BE49-F238E27FC236}">
                <a16:creationId xmlns:a16="http://schemas.microsoft.com/office/drawing/2014/main" id="{C3317F30-21E1-C8E5-6246-015C1EC69A6E}"/>
              </a:ext>
            </a:extLst>
          </p:cNvPr>
          <p:cNvSpPr txBox="1"/>
          <p:nvPr/>
        </p:nvSpPr>
        <p:spPr>
          <a:xfrm>
            <a:off x="3513439" y="4534930"/>
            <a:ext cx="8600303" cy="1938992"/>
          </a:xfrm>
          <a:prstGeom prst="rect">
            <a:avLst/>
          </a:prstGeom>
          <a:noFill/>
        </p:spPr>
        <p:txBody>
          <a:bodyPr wrap="square" rtlCol="0">
            <a:spAutoFit/>
          </a:bodyPr>
          <a:lstStyle/>
          <a:p>
            <a:r>
              <a:rPr lang="en-GB" sz="4000" dirty="0">
                <a:latin typeface="Dreaming Outloud Pro" panose="03050502040302030504" pitchFamily="66" charset="0"/>
                <a:cs typeface="Dreaming Outloud Pro" panose="03050502040302030504" pitchFamily="66" charset="0"/>
              </a:rPr>
              <a:t>3. At home: Explore how humans and ecosystems are linked; consider empathy toward non-human life.</a:t>
            </a:r>
          </a:p>
        </p:txBody>
      </p:sp>
    </p:spTree>
    <p:extLst>
      <p:ext uri="{BB962C8B-B14F-4D97-AF65-F5344CB8AC3E}">
        <p14:creationId xmlns:p14="http://schemas.microsoft.com/office/powerpoint/2010/main" val="1502892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heel(1)">
                                      <p:cBhvr>
                                        <p:cTn id="1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8D8FD56-C31A-00E2-0112-5AC784D07992}"/>
              </a:ext>
            </a:extLst>
          </p:cNvPr>
          <p:cNvPicPr>
            <a:picLocks noChangeAspect="1"/>
          </p:cNvPicPr>
          <p:nvPr/>
        </p:nvPicPr>
        <p:blipFill>
          <a:blip r:embed="rId2"/>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36E555-CB9D-9F74-D613-F810A546C8E6}"/>
              </a:ext>
            </a:extLst>
          </p:cNvPr>
          <p:cNvSpPr>
            <a:spLocks noGrp="1"/>
          </p:cNvSpPr>
          <p:nvPr>
            <p:ph type="title"/>
          </p:nvPr>
        </p:nvSpPr>
        <p:spPr>
          <a:xfrm>
            <a:off x="1097280" y="325549"/>
            <a:ext cx="10058400" cy="5044199"/>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9600" dirty="0">
                <a:solidFill>
                  <a:srgbClr val="FFFFFF"/>
                </a:solidFill>
                <a:latin typeface="Dreaming Outloud Pro" panose="03050502040302030504" pitchFamily="66" charset="0"/>
                <a:cs typeface="Dreaming Outloud Pro" panose="03050502040302030504" pitchFamily="66" charset="0"/>
              </a:rPr>
              <a:t>Types of Ecotherapy</a:t>
            </a:r>
            <a:br>
              <a:rPr lang="en-US" sz="9600" dirty="0">
                <a:solidFill>
                  <a:srgbClr val="FFFFFF"/>
                </a:solidFill>
                <a:latin typeface="Dreaming Outloud Pro" panose="03050502040302030504" pitchFamily="66" charset="0"/>
                <a:cs typeface="Dreaming Outloud Pro" panose="03050502040302030504" pitchFamily="66" charset="0"/>
              </a:rPr>
            </a:br>
            <a:endParaRPr lang="en-US" sz="9600" dirty="0">
              <a:solidFill>
                <a:srgbClr val="FFFFFF"/>
              </a:solidFill>
              <a:latin typeface="Dreaming Outloud Pro" panose="03050502040302030504" pitchFamily="66" charset="0"/>
              <a:cs typeface="Dreaming Outloud Pro" panose="03050502040302030504" pitchFamily="66" charset="0"/>
            </a:endParaRPr>
          </a:p>
        </p:txBody>
      </p:sp>
    </p:spTree>
    <p:extLst>
      <p:ext uri="{BB962C8B-B14F-4D97-AF65-F5344CB8AC3E}">
        <p14:creationId xmlns:p14="http://schemas.microsoft.com/office/powerpoint/2010/main" val="2547492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FF1BAA3-79D2-F791-C235-A0BAD89F7E80}"/>
              </a:ext>
            </a:extLst>
          </p:cNvPr>
          <p:cNvPicPr>
            <a:picLocks noChangeAspect="1"/>
          </p:cNvPicPr>
          <p:nvPr/>
        </p:nvPicPr>
        <p:blipFill>
          <a:blip r:embed="rId2"/>
          <a:srcRect l="30067" r="3009"/>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77FB73A4-000A-CBCF-154D-1AAB64B1D005}"/>
              </a:ext>
            </a:extLst>
          </p:cNvPr>
          <p:cNvSpPr>
            <a:spLocks noGrp="1"/>
          </p:cNvSpPr>
          <p:nvPr>
            <p:ph idx="1"/>
          </p:nvPr>
        </p:nvSpPr>
        <p:spPr>
          <a:xfrm>
            <a:off x="6667018" y="147918"/>
            <a:ext cx="5524961" cy="5954770"/>
          </a:xfrm>
        </p:spPr>
        <p:txBody>
          <a:bodyPr>
            <a:noAutofit/>
          </a:bodyPr>
          <a:lstStyle/>
          <a:p>
            <a:pPr marL="0" indent="0" algn="ctr">
              <a:buNone/>
            </a:pPr>
            <a:r>
              <a:rPr lang="en-GB" sz="3200" b="1" dirty="0">
                <a:latin typeface="Dreaming Outloud Pro" panose="03050502040302030504" pitchFamily="66" charset="0"/>
                <a:cs typeface="Dreaming Outloud Pro" panose="03050502040302030504" pitchFamily="66" charset="0"/>
              </a:rPr>
              <a:t>Horticultural Therapy</a:t>
            </a:r>
            <a:br>
              <a:rPr lang="en-GB" sz="3200" dirty="0">
                <a:latin typeface="Dreaming Outloud Pro" panose="03050502040302030504" pitchFamily="66" charset="0"/>
                <a:cs typeface="Dreaming Outloud Pro" panose="03050502040302030504" pitchFamily="66" charset="0"/>
              </a:rPr>
            </a:br>
            <a:r>
              <a:rPr lang="en-GB" sz="3200" dirty="0">
                <a:latin typeface="Dreaming Outloud Pro" panose="03050502040302030504" pitchFamily="66" charset="0"/>
                <a:cs typeface="Dreaming Outloud Pro" panose="03050502040302030504" pitchFamily="66" charset="0"/>
              </a:rPr>
              <a:t>This form of therapy utilizes gardening activities to enhance emotional well-being, making it particularly beneficial for individuals experiencing stress, burnout, or substance misuse. Activities may include planting, weeding, repotting, growing produce, and lawn maintenance. Some programs also offer basic farming skills, such as caring for animals or tending to crops.</a:t>
            </a:r>
          </a:p>
        </p:txBody>
      </p:sp>
    </p:spTree>
    <p:extLst>
      <p:ext uri="{BB962C8B-B14F-4D97-AF65-F5344CB8AC3E}">
        <p14:creationId xmlns:p14="http://schemas.microsoft.com/office/powerpoint/2010/main" val="77519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7621403-9420-D126-FFE4-4CCF51B707B7}"/>
              </a:ext>
            </a:extLst>
          </p:cNvPr>
          <p:cNvPicPr>
            <a:picLocks noChangeAspect="1"/>
          </p:cNvPicPr>
          <p:nvPr/>
        </p:nvPicPr>
        <p:blipFill>
          <a:blip r:embed="rId2"/>
          <a:srcRect l="9630" r="23193" b="-1"/>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700AD8A4-AD34-37F8-BAA0-A1D75AD14935}"/>
              </a:ext>
            </a:extLst>
          </p:cNvPr>
          <p:cNvSpPr>
            <a:spLocks noGrp="1"/>
          </p:cNvSpPr>
          <p:nvPr>
            <p:ph idx="1"/>
          </p:nvPr>
        </p:nvSpPr>
        <p:spPr>
          <a:xfrm>
            <a:off x="6736466" y="185196"/>
            <a:ext cx="5455513" cy="6180880"/>
          </a:xfrm>
        </p:spPr>
        <p:txBody>
          <a:bodyPr>
            <a:normAutofit/>
          </a:bodyPr>
          <a:lstStyle/>
          <a:p>
            <a:pPr marL="0" indent="0" algn="ctr">
              <a:buNone/>
            </a:pPr>
            <a:r>
              <a:rPr lang="en-GB" sz="3200" dirty="0">
                <a:solidFill>
                  <a:schemeClr val="accent6">
                    <a:lumMod val="75000"/>
                  </a:schemeClr>
                </a:solidFill>
                <a:latin typeface="Dreaming Outloud Pro" panose="03050502040302030504" pitchFamily="66" charset="0"/>
                <a:cs typeface="Dreaming Outloud Pro" panose="03050502040302030504" pitchFamily="66" charset="0"/>
              </a:rPr>
              <a:t>Green Gym </a:t>
            </a:r>
          </a:p>
          <a:p>
            <a:pPr marL="0" indent="0" algn="ctr">
              <a:buNone/>
            </a:pPr>
            <a:br>
              <a:rPr lang="en-GB" sz="3200" dirty="0">
                <a:solidFill>
                  <a:schemeClr val="accent6">
                    <a:lumMod val="75000"/>
                  </a:schemeClr>
                </a:solidFill>
                <a:latin typeface="Dreaming Outloud Pro" panose="03050502040302030504" pitchFamily="66" charset="0"/>
                <a:cs typeface="Dreaming Outloud Pro" panose="03050502040302030504" pitchFamily="66" charset="0"/>
              </a:rPr>
            </a:br>
            <a:r>
              <a:rPr lang="en-GB" sz="3200" dirty="0">
                <a:solidFill>
                  <a:schemeClr val="accent6">
                    <a:lumMod val="75000"/>
                  </a:schemeClr>
                </a:solidFill>
                <a:latin typeface="Dreaming Outloud Pro" panose="03050502040302030504" pitchFamily="66" charset="0"/>
                <a:cs typeface="Dreaming Outloud Pro" panose="03050502040302030504" pitchFamily="66" charset="0"/>
              </a:rPr>
              <a:t>Engaging in physical activity within natural environments, this approach includes outdoor workouts, group cycling, mindful walks, parks, open spaces, the beach, gardening, growth, wildlife, watching and smelling nature.</a:t>
            </a:r>
          </a:p>
          <a:p>
            <a:pPr marL="0" indent="0" algn="ctr">
              <a:buNone/>
            </a:pPr>
            <a:endParaRPr lang="en-GB" sz="3200" dirty="0">
              <a:solidFill>
                <a:schemeClr val="accent6">
                  <a:lumMod val="75000"/>
                </a:schemeClr>
              </a:solidFill>
              <a:latin typeface="Dreaming Outloud Pro" panose="03050502040302030504" pitchFamily="66" charset="0"/>
              <a:cs typeface="Dreaming Outloud Pro" panose="03050502040302030504" pitchFamily="66" charset="0"/>
            </a:endParaRPr>
          </a:p>
        </p:txBody>
      </p:sp>
    </p:spTree>
    <p:extLst>
      <p:ext uri="{BB962C8B-B14F-4D97-AF65-F5344CB8AC3E}">
        <p14:creationId xmlns:p14="http://schemas.microsoft.com/office/powerpoint/2010/main" val="26821144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135E24-D6D1-766A-7268-CC99B9DF1A5A}"/>
              </a:ext>
            </a:extLst>
          </p:cNvPr>
          <p:cNvSpPr>
            <a:spLocks noGrp="1"/>
          </p:cNvSpPr>
          <p:nvPr>
            <p:ph idx="1"/>
          </p:nvPr>
        </p:nvSpPr>
        <p:spPr>
          <a:xfrm>
            <a:off x="0" y="3658108"/>
            <a:ext cx="5513294" cy="4535913"/>
          </a:xfrm>
        </p:spPr>
        <p:txBody>
          <a:bodyPr/>
          <a:lstStyle/>
          <a:p>
            <a:pPr marL="0" indent="0" algn="ctr">
              <a:buNone/>
            </a:pPr>
            <a:r>
              <a:rPr lang="en-GB" sz="2700" b="1" dirty="0">
                <a:latin typeface="Dreaming Outloud Pro" panose="03050502040302030504" pitchFamily="66" charset="0"/>
                <a:cs typeface="Dreaming Outloud Pro" panose="03050502040302030504" pitchFamily="66" charset="0"/>
              </a:rPr>
              <a:t>Conservation Therapy</a:t>
            </a:r>
            <a:br>
              <a:rPr lang="en-GB" sz="2700" dirty="0">
                <a:latin typeface="Dreaming Outloud Pro" panose="03050502040302030504" pitchFamily="66" charset="0"/>
                <a:cs typeface="Dreaming Outloud Pro" panose="03050502040302030504" pitchFamily="66" charset="0"/>
              </a:rPr>
            </a:br>
            <a:r>
              <a:rPr lang="en-GB" sz="2700" dirty="0">
                <a:latin typeface="Dreaming Outloud Pro" panose="03050502040302030504" pitchFamily="66" charset="0"/>
                <a:cs typeface="Dreaming Outloud Pro" panose="03050502040302030504" pitchFamily="66" charset="0"/>
              </a:rPr>
              <a:t>This approach combines physical exercise with hands-on conservation efforts. Participants contribute to maintaining and restoring natural habitats, such as ancient woodlands or endangered ecosystems.</a:t>
            </a:r>
          </a:p>
          <a:p>
            <a:pPr marL="0" indent="0">
              <a:buNone/>
            </a:pPr>
            <a:endParaRPr lang="en-GB" dirty="0">
              <a:latin typeface="Dreaming Outloud Pro" panose="03050502040302030504" pitchFamily="66" charset="0"/>
              <a:cs typeface="Dreaming Outloud Pro" panose="03050502040302030504" pitchFamily="66" charset="0"/>
            </a:endParaRPr>
          </a:p>
        </p:txBody>
      </p:sp>
      <p:pic>
        <p:nvPicPr>
          <p:cNvPr id="4" name="Picture 3">
            <a:extLst>
              <a:ext uri="{FF2B5EF4-FFF2-40B4-BE49-F238E27FC236}">
                <a16:creationId xmlns:a16="http://schemas.microsoft.com/office/drawing/2014/main" id="{96AE8C07-72FA-B362-CEAB-4781B2A4B690}"/>
              </a:ext>
            </a:extLst>
          </p:cNvPr>
          <p:cNvPicPr>
            <a:picLocks noChangeAspect="1"/>
          </p:cNvPicPr>
          <p:nvPr/>
        </p:nvPicPr>
        <p:blipFill>
          <a:blip r:embed="rId2"/>
          <a:stretch>
            <a:fillRect/>
          </a:stretch>
        </p:blipFill>
        <p:spPr>
          <a:xfrm>
            <a:off x="5513294" y="-19376"/>
            <a:ext cx="6858000" cy="6858000"/>
          </a:xfrm>
          <a:prstGeom prst="rect">
            <a:avLst/>
          </a:prstGeom>
        </p:spPr>
      </p:pic>
      <p:pic>
        <p:nvPicPr>
          <p:cNvPr id="5" name="Picture 4">
            <a:extLst>
              <a:ext uri="{FF2B5EF4-FFF2-40B4-BE49-F238E27FC236}">
                <a16:creationId xmlns:a16="http://schemas.microsoft.com/office/drawing/2014/main" id="{496F1D18-F120-1EE2-714F-D3DC03E84783}"/>
              </a:ext>
            </a:extLst>
          </p:cNvPr>
          <p:cNvPicPr>
            <a:picLocks noChangeAspect="1"/>
          </p:cNvPicPr>
          <p:nvPr/>
        </p:nvPicPr>
        <p:blipFill>
          <a:blip r:embed="rId3"/>
          <a:stretch>
            <a:fillRect/>
          </a:stretch>
        </p:blipFill>
        <p:spPr>
          <a:xfrm>
            <a:off x="0" y="-19376"/>
            <a:ext cx="5513294" cy="3677484"/>
          </a:xfrm>
          <a:prstGeom prst="rect">
            <a:avLst/>
          </a:prstGeom>
        </p:spPr>
      </p:pic>
    </p:spTree>
    <p:extLst>
      <p:ext uri="{BB962C8B-B14F-4D97-AF65-F5344CB8AC3E}">
        <p14:creationId xmlns:p14="http://schemas.microsoft.com/office/powerpoint/2010/main" val="3442677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2A78B42-5DF9-C494-CB85-82EC15CC4196}"/>
              </a:ext>
            </a:extLst>
          </p:cNvPr>
          <p:cNvPicPr>
            <a:picLocks noChangeAspect="1"/>
          </p:cNvPicPr>
          <p:nvPr/>
        </p:nvPicPr>
        <p:blipFill>
          <a:blip r:embed="rId2"/>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EC00FC3D-D18C-7D27-9686-043364F7F935}"/>
              </a:ext>
            </a:extLst>
          </p:cNvPr>
          <p:cNvSpPr>
            <a:spLocks noGrp="1"/>
          </p:cNvSpPr>
          <p:nvPr>
            <p:ph idx="1"/>
          </p:nvPr>
        </p:nvSpPr>
        <p:spPr>
          <a:xfrm>
            <a:off x="606707" y="1374212"/>
            <a:ext cx="10515600" cy="4351338"/>
          </a:xfrm>
        </p:spPr>
        <p:txBody>
          <a:bodyPr>
            <a:normAutofit/>
          </a:bodyPr>
          <a:lstStyle/>
          <a:p>
            <a:pPr marL="0" indent="0" algn="ctr">
              <a:buNone/>
            </a:pPr>
            <a:r>
              <a:rPr lang="en-GB" sz="4400" b="1" dirty="0">
                <a:solidFill>
                  <a:schemeClr val="bg1"/>
                </a:solidFill>
                <a:latin typeface="Dreaming Outloud Pro" panose="03050502040302030504" pitchFamily="66" charset="0"/>
                <a:cs typeface="Dreaming Outloud Pro" panose="03050502040302030504" pitchFamily="66" charset="0"/>
              </a:rPr>
              <a:t>Dark Nature</a:t>
            </a:r>
            <a:br>
              <a:rPr lang="en-GB" sz="4400" dirty="0">
                <a:solidFill>
                  <a:schemeClr val="bg1"/>
                </a:solidFill>
                <a:latin typeface="Dreaming Outloud Pro" panose="03050502040302030504" pitchFamily="66" charset="0"/>
                <a:cs typeface="Dreaming Outloud Pro" panose="03050502040302030504" pitchFamily="66" charset="0"/>
              </a:rPr>
            </a:br>
            <a:r>
              <a:rPr lang="en-GB" sz="4400" dirty="0">
                <a:solidFill>
                  <a:schemeClr val="bg1"/>
                </a:solidFill>
                <a:latin typeface="Dreaming Outloud Pro" panose="03050502040302030504" pitchFamily="66" charset="0"/>
                <a:cs typeface="Dreaming Outloud Pro" panose="03050502040302030504" pitchFamily="66" charset="0"/>
              </a:rPr>
              <a:t>Despite its name, this therapy simply involves engaging with nature at night, with activities like stargazing. Mindful stargazing, in particular, can be a powerful tool for reducing anxiety and fostering a sense of calm.</a:t>
            </a:r>
          </a:p>
        </p:txBody>
      </p:sp>
    </p:spTree>
    <p:extLst>
      <p:ext uri="{BB962C8B-B14F-4D97-AF65-F5344CB8AC3E}">
        <p14:creationId xmlns:p14="http://schemas.microsoft.com/office/powerpoint/2010/main" val="8934886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98070A-E9C1-1356-0BBC-91EE77A2FA60}"/>
              </a:ext>
            </a:extLst>
          </p:cNvPr>
          <p:cNvSpPr>
            <a:spLocks noGrp="1"/>
          </p:cNvSpPr>
          <p:nvPr>
            <p:ph idx="1"/>
          </p:nvPr>
        </p:nvSpPr>
        <p:spPr>
          <a:xfrm>
            <a:off x="5074649" y="315940"/>
            <a:ext cx="6260475" cy="2332096"/>
          </a:xfrm>
        </p:spPr>
        <p:txBody>
          <a:bodyPr>
            <a:normAutofit/>
          </a:bodyPr>
          <a:lstStyle/>
          <a:p>
            <a:pPr marL="0" indent="0" algn="ctr">
              <a:buNone/>
            </a:pPr>
            <a:r>
              <a:rPr lang="en-GB" sz="3200" dirty="0">
                <a:latin typeface="Dreaming Outloud Pro" panose="03050502040302030504" pitchFamily="66" charset="0"/>
                <a:cs typeface="Dreaming Outloud Pro" panose="03050502040302030504" pitchFamily="66" charset="0"/>
              </a:rPr>
              <a:t>Animal-Assisted Therapy</a:t>
            </a:r>
            <a:br>
              <a:rPr lang="en-GB" sz="3200" dirty="0">
                <a:latin typeface="Dreaming Outloud Pro" panose="03050502040302030504" pitchFamily="66" charset="0"/>
                <a:cs typeface="Dreaming Outloud Pro" panose="03050502040302030504" pitchFamily="66" charset="0"/>
              </a:rPr>
            </a:br>
            <a:r>
              <a:rPr lang="en-GB" sz="3200" dirty="0">
                <a:latin typeface="Dreaming Outloud Pro" panose="03050502040302030504" pitchFamily="66" charset="0"/>
                <a:cs typeface="Dreaming Outloud Pro" panose="03050502040302030504" pitchFamily="66" charset="0"/>
              </a:rPr>
              <a:t>Building therapeutic relationships with animals can foster trust, emotional regulation, and inner peace. </a:t>
            </a:r>
          </a:p>
        </p:txBody>
      </p:sp>
      <p:pic>
        <p:nvPicPr>
          <p:cNvPr id="4" name="Picture 3">
            <a:extLst>
              <a:ext uri="{FF2B5EF4-FFF2-40B4-BE49-F238E27FC236}">
                <a16:creationId xmlns:a16="http://schemas.microsoft.com/office/drawing/2014/main" id="{4CA307B1-F234-6B91-E520-0AF8D79B1C2B}"/>
              </a:ext>
            </a:extLst>
          </p:cNvPr>
          <p:cNvPicPr>
            <a:picLocks noChangeAspect="1"/>
          </p:cNvPicPr>
          <p:nvPr/>
        </p:nvPicPr>
        <p:blipFill>
          <a:blip r:embed="rId2"/>
          <a:srcRect l="8576"/>
          <a:stretch/>
        </p:blipFill>
        <p:spPr>
          <a:xfrm rot="16200000">
            <a:off x="995660" y="-542760"/>
            <a:ext cx="3015048" cy="4397131"/>
          </a:xfrm>
          <a:prstGeom prst="rect">
            <a:avLst/>
          </a:prstGeom>
        </p:spPr>
      </p:pic>
      <p:pic>
        <p:nvPicPr>
          <p:cNvPr id="6" name="Picture 5">
            <a:extLst>
              <a:ext uri="{FF2B5EF4-FFF2-40B4-BE49-F238E27FC236}">
                <a16:creationId xmlns:a16="http://schemas.microsoft.com/office/drawing/2014/main" id="{7A773CF9-DBF8-0D97-5F62-132468367FFB}"/>
              </a:ext>
            </a:extLst>
          </p:cNvPr>
          <p:cNvPicPr>
            <a:picLocks noChangeAspect="1"/>
          </p:cNvPicPr>
          <p:nvPr/>
        </p:nvPicPr>
        <p:blipFill>
          <a:blip r:embed="rId3"/>
          <a:stretch>
            <a:fillRect/>
          </a:stretch>
        </p:blipFill>
        <p:spPr>
          <a:xfrm>
            <a:off x="9220927" y="3340423"/>
            <a:ext cx="2607769" cy="3477025"/>
          </a:xfrm>
          <a:prstGeom prst="rect">
            <a:avLst/>
          </a:prstGeom>
        </p:spPr>
      </p:pic>
      <p:pic>
        <p:nvPicPr>
          <p:cNvPr id="8" name="Picture 7">
            <a:extLst>
              <a:ext uri="{FF2B5EF4-FFF2-40B4-BE49-F238E27FC236}">
                <a16:creationId xmlns:a16="http://schemas.microsoft.com/office/drawing/2014/main" id="{B93C67AD-22F9-6FC2-B08E-08585186B626}"/>
              </a:ext>
            </a:extLst>
          </p:cNvPr>
          <p:cNvPicPr>
            <a:picLocks noChangeAspect="1"/>
          </p:cNvPicPr>
          <p:nvPr/>
        </p:nvPicPr>
        <p:blipFill>
          <a:blip r:embed="rId4"/>
          <a:stretch>
            <a:fillRect/>
          </a:stretch>
        </p:blipFill>
        <p:spPr>
          <a:xfrm>
            <a:off x="6298779" y="3351252"/>
            <a:ext cx="2591524" cy="3455365"/>
          </a:xfrm>
          <a:prstGeom prst="rect">
            <a:avLst/>
          </a:prstGeom>
        </p:spPr>
      </p:pic>
      <p:pic>
        <p:nvPicPr>
          <p:cNvPr id="7" name="Picture 6">
            <a:extLst>
              <a:ext uri="{FF2B5EF4-FFF2-40B4-BE49-F238E27FC236}">
                <a16:creationId xmlns:a16="http://schemas.microsoft.com/office/drawing/2014/main" id="{615BB201-1BD4-D81C-FE00-A2301183E85C}"/>
              </a:ext>
            </a:extLst>
          </p:cNvPr>
          <p:cNvPicPr>
            <a:picLocks noChangeAspect="1"/>
          </p:cNvPicPr>
          <p:nvPr/>
        </p:nvPicPr>
        <p:blipFill>
          <a:blip r:embed="rId5"/>
          <a:stretch>
            <a:fillRect/>
          </a:stretch>
        </p:blipFill>
        <p:spPr>
          <a:xfrm>
            <a:off x="3301698" y="3342808"/>
            <a:ext cx="2591524" cy="3455365"/>
          </a:xfrm>
          <a:prstGeom prst="rect">
            <a:avLst/>
          </a:prstGeom>
        </p:spPr>
      </p:pic>
      <p:pic>
        <p:nvPicPr>
          <p:cNvPr id="2" name="Picture 1">
            <a:extLst>
              <a:ext uri="{FF2B5EF4-FFF2-40B4-BE49-F238E27FC236}">
                <a16:creationId xmlns:a16="http://schemas.microsoft.com/office/drawing/2014/main" id="{E069AFCC-8D66-9515-E807-CA1E40D4B08D}"/>
              </a:ext>
            </a:extLst>
          </p:cNvPr>
          <p:cNvPicPr>
            <a:picLocks noChangeAspect="1"/>
          </p:cNvPicPr>
          <p:nvPr/>
        </p:nvPicPr>
        <p:blipFill>
          <a:blip r:embed="rId6"/>
          <a:stretch>
            <a:fillRect/>
          </a:stretch>
        </p:blipFill>
        <p:spPr>
          <a:xfrm>
            <a:off x="304618" y="3351253"/>
            <a:ext cx="2591523" cy="3455364"/>
          </a:xfrm>
          <a:prstGeom prst="rect">
            <a:avLst/>
          </a:prstGeom>
        </p:spPr>
      </p:pic>
      <p:pic>
        <p:nvPicPr>
          <p:cNvPr id="5" name="Picture 4">
            <a:extLst>
              <a:ext uri="{FF2B5EF4-FFF2-40B4-BE49-F238E27FC236}">
                <a16:creationId xmlns:a16="http://schemas.microsoft.com/office/drawing/2014/main" id="{CDB5B66C-76D2-8EB8-E5A2-64B16A9128D3}"/>
              </a:ext>
            </a:extLst>
          </p:cNvPr>
          <p:cNvPicPr>
            <a:picLocks noChangeAspect="1"/>
          </p:cNvPicPr>
          <p:nvPr/>
        </p:nvPicPr>
        <p:blipFill>
          <a:blip r:embed="rId7"/>
          <a:stretch>
            <a:fillRect/>
          </a:stretch>
        </p:blipFill>
        <p:spPr>
          <a:xfrm>
            <a:off x="334378" y="148281"/>
            <a:ext cx="11817735" cy="6649892"/>
          </a:xfrm>
          <a:prstGeom prst="rect">
            <a:avLst/>
          </a:prstGeom>
        </p:spPr>
      </p:pic>
    </p:spTree>
    <p:extLst>
      <p:ext uri="{BB962C8B-B14F-4D97-AF65-F5344CB8AC3E}">
        <p14:creationId xmlns:p14="http://schemas.microsoft.com/office/powerpoint/2010/main" val="2833904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6702ED-F7FE-F26B-B7D2-AC8452618691}"/>
              </a:ext>
            </a:extLst>
          </p:cNvPr>
          <p:cNvSpPr>
            <a:spLocks noGrp="1"/>
          </p:cNvSpPr>
          <p:nvPr>
            <p:ph idx="1"/>
          </p:nvPr>
        </p:nvSpPr>
        <p:spPr>
          <a:xfrm>
            <a:off x="838200" y="312516"/>
            <a:ext cx="10515600" cy="6296628"/>
          </a:xfrm>
        </p:spPr>
        <p:txBody>
          <a:bodyPr>
            <a:normAutofit/>
          </a:bodyPr>
          <a:lstStyle/>
          <a:p>
            <a:pPr marL="0" indent="0" algn="ctr">
              <a:buNone/>
            </a:pPr>
            <a:r>
              <a:rPr lang="en-GB" b="1" dirty="0">
                <a:latin typeface="Dreaming Outloud Pro" panose="03050502040302030504" pitchFamily="66" charset="0"/>
                <a:cs typeface="Dreaming Outloud Pro" panose="03050502040302030504" pitchFamily="66" charset="0"/>
              </a:rPr>
              <a:t>Wilderness or Adventure Therapy</a:t>
            </a:r>
            <a:br>
              <a:rPr lang="en-GB" dirty="0">
                <a:latin typeface="Dreaming Outloud Pro" panose="03050502040302030504" pitchFamily="66" charset="0"/>
                <a:cs typeface="Dreaming Outloud Pro" panose="03050502040302030504" pitchFamily="66" charset="0"/>
              </a:rPr>
            </a:br>
            <a:r>
              <a:rPr lang="en-GB" dirty="0">
                <a:latin typeface="Dreaming Outloud Pro" panose="03050502040302030504" pitchFamily="66" charset="0"/>
                <a:cs typeface="Dreaming Outloud Pro" panose="03050502040302030504" pitchFamily="66" charset="0"/>
              </a:rPr>
              <a:t>This immersive experience encourages deep engagement with nature through activities such as camping, hiking, rock climbing, and building shelters. Often used with young adults, this approach promotes resilience, problem-solving, and coping skills within a group setting.  Completed with a professional instructor. </a:t>
            </a:r>
          </a:p>
        </p:txBody>
      </p:sp>
      <p:pic>
        <p:nvPicPr>
          <p:cNvPr id="2" name="Picture 1">
            <a:extLst>
              <a:ext uri="{FF2B5EF4-FFF2-40B4-BE49-F238E27FC236}">
                <a16:creationId xmlns:a16="http://schemas.microsoft.com/office/drawing/2014/main" id="{93C15108-4F7E-A2FB-9CF1-4714171FF0E1}"/>
              </a:ext>
            </a:extLst>
          </p:cNvPr>
          <p:cNvPicPr>
            <a:picLocks noChangeAspect="1"/>
          </p:cNvPicPr>
          <p:nvPr/>
        </p:nvPicPr>
        <p:blipFill>
          <a:blip r:embed="rId2"/>
          <a:stretch>
            <a:fillRect/>
          </a:stretch>
        </p:blipFill>
        <p:spPr>
          <a:xfrm>
            <a:off x="165534" y="2823060"/>
            <a:ext cx="5704707" cy="3796223"/>
          </a:xfrm>
          <a:prstGeom prst="rect">
            <a:avLst/>
          </a:prstGeom>
        </p:spPr>
      </p:pic>
      <p:pic>
        <p:nvPicPr>
          <p:cNvPr id="4" name="Picture 3">
            <a:extLst>
              <a:ext uri="{FF2B5EF4-FFF2-40B4-BE49-F238E27FC236}">
                <a16:creationId xmlns:a16="http://schemas.microsoft.com/office/drawing/2014/main" id="{F29885A5-ABD7-B24F-5ADC-3D6468AEB49A}"/>
              </a:ext>
            </a:extLst>
          </p:cNvPr>
          <p:cNvPicPr>
            <a:picLocks noChangeAspect="1"/>
          </p:cNvPicPr>
          <p:nvPr/>
        </p:nvPicPr>
        <p:blipFill>
          <a:blip r:embed="rId3"/>
          <a:stretch>
            <a:fillRect/>
          </a:stretch>
        </p:blipFill>
        <p:spPr>
          <a:xfrm>
            <a:off x="6007510" y="2789512"/>
            <a:ext cx="6019339" cy="1786763"/>
          </a:xfrm>
          <a:prstGeom prst="rect">
            <a:avLst/>
          </a:prstGeom>
        </p:spPr>
      </p:pic>
      <p:pic>
        <p:nvPicPr>
          <p:cNvPr id="5" name="Picture 4">
            <a:extLst>
              <a:ext uri="{FF2B5EF4-FFF2-40B4-BE49-F238E27FC236}">
                <a16:creationId xmlns:a16="http://schemas.microsoft.com/office/drawing/2014/main" id="{2A152343-CA9F-8C6F-6A48-A2813A057B11}"/>
              </a:ext>
            </a:extLst>
          </p:cNvPr>
          <p:cNvPicPr>
            <a:picLocks noChangeAspect="1"/>
          </p:cNvPicPr>
          <p:nvPr/>
        </p:nvPicPr>
        <p:blipFill>
          <a:blip r:embed="rId4"/>
          <a:stretch>
            <a:fillRect/>
          </a:stretch>
        </p:blipFill>
        <p:spPr>
          <a:xfrm>
            <a:off x="5929785" y="4721172"/>
            <a:ext cx="3007737" cy="1994260"/>
          </a:xfrm>
          <a:prstGeom prst="rect">
            <a:avLst/>
          </a:prstGeom>
        </p:spPr>
      </p:pic>
      <p:pic>
        <p:nvPicPr>
          <p:cNvPr id="6" name="Picture 5">
            <a:extLst>
              <a:ext uri="{FF2B5EF4-FFF2-40B4-BE49-F238E27FC236}">
                <a16:creationId xmlns:a16="http://schemas.microsoft.com/office/drawing/2014/main" id="{482E2242-6FB6-E915-2D55-4F9F67764798}"/>
              </a:ext>
            </a:extLst>
          </p:cNvPr>
          <p:cNvPicPr>
            <a:picLocks noChangeAspect="1"/>
          </p:cNvPicPr>
          <p:nvPr/>
        </p:nvPicPr>
        <p:blipFill>
          <a:blip r:embed="rId5"/>
          <a:stretch>
            <a:fillRect/>
          </a:stretch>
        </p:blipFill>
        <p:spPr>
          <a:xfrm>
            <a:off x="9056609" y="4721172"/>
            <a:ext cx="2996839" cy="1994260"/>
          </a:xfrm>
          <a:prstGeom prst="rect">
            <a:avLst/>
          </a:prstGeom>
        </p:spPr>
      </p:pic>
    </p:spTree>
    <p:extLst>
      <p:ext uri="{BB962C8B-B14F-4D97-AF65-F5344CB8AC3E}">
        <p14:creationId xmlns:p14="http://schemas.microsoft.com/office/powerpoint/2010/main" val="17108035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FF267-81C6-0FA1-ADFE-D69D9D042288}"/>
              </a:ext>
            </a:extLst>
          </p:cNvPr>
          <p:cNvSpPr>
            <a:spLocks noGrp="1"/>
          </p:cNvSpPr>
          <p:nvPr>
            <p:ph type="title"/>
          </p:nvPr>
        </p:nvSpPr>
        <p:spPr>
          <a:xfrm>
            <a:off x="838200" y="0"/>
            <a:ext cx="10515600" cy="933738"/>
          </a:xfrm>
        </p:spPr>
        <p:txBody>
          <a:bodyPr/>
          <a:lstStyle/>
          <a:p>
            <a:pPr algn="ctr"/>
            <a:r>
              <a:rPr lang="en-GB" dirty="0">
                <a:latin typeface="Dreaming Outloud Pro" panose="03050502040302030504" pitchFamily="66" charset="0"/>
                <a:cs typeface="Dreaming Outloud Pro" panose="03050502040302030504" pitchFamily="66" charset="0"/>
              </a:rPr>
              <a:t>Winter Ecotherapy (real winter) </a:t>
            </a:r>
          </a:p>
        </p:txBody>
      </p:sp>
      <p:pic>
        <p:nvPicPr>
          <p:cNvPr id="4" name="Picture 3">
            <a:extLst>
              <a:ext uri="{FF2B5EF4-FFF2-40B4-BE49-F238E27FC236}">
                <a16:creationId xmlns:a16="http://schemas.microsoft.com/office/drawing/2014/main" id="{0B77C1F6-AE4A-1F9C-087D-4A856F20AECD}"/>
              </a:ext>
            </a:extLst>
          </p:cNvPr>
          <p:cNvPicPr>
            <a:picLocks noChangeAspect="1"/>
          </p:cNvPicPr>
          <p:nvPr/>
        </p:nvPicPr>
        <p:blipFill>
          <a:blip r:embed="rId2"/>
          <a:stretch>
            <a:fillRect/>
          </a:stretch>
        </p:blipFill>
        <p:spPr>
          <a:xfrm>
            <a:off x="3332001" y="838771"/>
            <a:ext cx="4832249" cy="2899350"/>
          </a:xfrm>
          <a:prstGeom prst="rect">
            <a:avLst/>
          </a:prstGeom>
        </p:spPr>
      </p:pic>
      <p:pic>
        <p:nvPicPr>
          <p:cNvPr id="5" name="Picture 4">
            <a:extLst>
              <a:ext uri="{FF2B5EF4-FFF2-40B4-BE49-F238E27FC236}">
                <a16:creationId xmlns:a16="http://schemas.microsoft.com/office/drawing/2014/main" id="{899FDAE1-01B5-93B6-D286-8A344202623C}"/>
              </a:ext>
            </a:extLst>
          </p:cNvPr>
          <p:cNvPicPr>
            <a:picLocks noChangeAspect="1"/>
          </p:cNvPicPr>
          <p:nvPr/>
        </p:nvPicPr>
        <p:blipFill>
          <a:blip r:embed="rId3"/>
          <a:stretch>
            <a:fillRect/>
          </a:stretch>
        </p:blipFill>
        <p:spPr>
          <a:xfrm>
            <a:off x="7469102" y="2711265"/>
            <a:ext cx="4495340" cy="2991444"/>
          </a:xfrm>
          <a:prstGeom prst="rect">
            <a:avLst/>
          </a:prstGeom>
        </p:spPr>
      </p:pic>
      <p:pic>
        <p:nvPicPr>
          <p:cNvPr id="6" name="Picture 5">
            <a:extLst>
              <a:ext uri="{FF2B5EF4-FFF2-40B4-BE49-F238E27FC236}">
                <a16:creationId xmlns:a16="http://schemas.microsoft.com/office/drawing/2014/main" id="{8951117D-DB60-DBD0-A4C9-F79BE3B557A8}"/>
              </a:ext>
            </a:extLst>
          </p:cNvPr>
          <p:cNvPicPr>
            <a:picLocks noChangeAspect="1"/>
          </p:cNvPicPr>
          <p:nvPr/>
        </p:nvPicPr>
        <p:blipFill>
          <a:blip r:embed="rId4"/>
          <a:stretch>
            <a:fillRect/>
          </a:stretch>
        </p:blipFill>
        <p:spPr>
          <a:xfrm>
            <a:off x="8164250" y="742028"/>
            <a:ext cx="3938473" cy="1969237"/>
          </a:xfrm>
          <a:prstGeom prst="rect">
            <a:avLst/>
          </a:prstGeom>
        </p:spPr>
      </p:pic>
      <p:pic>
        <p:nvPicPr>
          <p:cNvPr id="7" name="Picture 6">
            <a:extLst>
              <a:ext uri="{FF2B5EF4-FFF2-40B4-BE49-F238E27FC236}">
                <a16:creationId xmlns:a16="http://schemas.microsoft.com/office/drawing/2014/main" id="{EEBB05A9-0ADA-CAED-3E66-6F85F383ABBA}"/>
              </a:ext>
            </a:extLst>
          </p:cNvPr>
          <p:cNvPicPr>
            <a:picLocks noChangeAspect="1"/>
          </p:cNvPicPr>
          <p:nvPr/>
        </p:nvPicPr>
        <p:blipFill>
          <a:blip r:embed="rId5"/>
          <a:srcRect l="39012"/>
          <a:stretch/>
        </p:blipFill>
        <p:spPr>
          <a:xfrm>
            <a:off x="4794668" y="4037023"/>
            <a:ext cx="3037725" cy="2789285"/>
          </a:xfrm>
          <a:prstGeom prst="rect">
            <a:avLst/>
          </a:prstGeom>
        </p:spPr>
      </p:pic>
      <p:pic>
        <p:nvPicPr>
          <p:cNvPr id="8" name="Picture 7">
            <a:extLst>
              <a:ext uri="{FF2B5EF4-FFF2-40B4-BE49-F238E27FC236}">
                <a16:creationId xmlns:a16="http://schemas.microsoft.com/office/drawing/2014/main" id="{21FE32EF-20F3-F6E1-BB12-60F770684837}"/>
              </a:ext>
            </a:extLst>
          </p:cNvPr>
          <p:cNvPicPr>
            <a:picLocks noChangeAspect="1"/>
          </p:cNvPicPr>
          <p:nvPr/>
        </p:nvPicPr>
        <p:blipFill>
          <a:blip r:embed="rId6"/>
          <a:stretch>
            <a:fillRect/>
          </a:stretch>
        </p:blipFill>
        <p:spPr>
          <a:xfrm>
            <a:off x="89277" y="3738121"/>
            <a:ext cx="4705391" cy="3119879"/>
          </a:xfrm>
          <a:prstGeom prst="rect">
            <a:avLst/>
          </a:prstGeom>
        </p:spPr>
      </p:pic>
      <p:pic>
        <p:nvPicPr>
          <p:cNvPr id="9" name="Picture 8">
            <a:extLst>
              <a:ext uri="{FF2B5EF4-FFF2-40B4-BE49-F238E27FC236}">
                <a16:creationId xmlns:a16="http://schemas.microsoft.com/office/drawing/2014/main" id="{43E375DF-EBA5-D680-AA60-AD0E00A9FAB6}"/>
              </a:ext>
            </a:extLst>
          </p:cNvPr>
          <p:cNvPicPr>
            <a:picLocks noChangeAspect="1"/>
          </p:cNvPicPr>
          <p:nvPr/>
        </p:nvPicPr>
        <p:blipFill>
          <a:blip r:embed="rId7"/>
          <a:srcRect l="11824"/>
          <a:stretch/>
        </p:blipFill>
        <p:spPr>
          <a:xfrm>
            <a:off x="0" y="742028"/>
            <a:ext cx="3668129" cy="2758256"/>
          </a:xfrm>
          <a:prstGeom prst="rect">
            <a:avLst/>
          </a:prstGeom>
        </p:spPr>
      </p:pic>
      <p:pic>
        <p:nvPicPr>
          <p:cNvPr id="10" name="Picture 9">
            <a:extLst>
              <a:ext uri="{FF2B5EF4-FFF2-40B4-BE49-F238E27FC236}">
                <a16:creationId xmlns:a16="http://schemas.microsoft.com/office/drawing/2014/main" id="{94F177FC-2FA1-53BC-EFD7-BEABA6E07790}"/>
              </a:ext>
            </a:extLst>
          </p:cNvPr>
          <p:cNvPicPr>
            <a:picLocks noChangeAspect="1"/>
          </p:cNvPicPr>
          <p:nvPr/>
        </p:nvPicPr>
        <p:blipFill>
          <a:blip r:embed="rId8"/>
          <a:stretch>
            <a:fillRect/>
          </a:stretch>
        </p:blipFill>
        <p:spPr>
          <a:xfrm>
            <a:off x="9245223" y="5226108"/>
            <a:ext cx="2857500" cy="1600200"/>
          </a:xfrm>
          <a:prstGeom prst="rect">
            <a:avLst/>
          </a:prstGeom>
        </p:spPr>
      </p:pic>
    </p:spTree>
    <p:extLst>
      <p:ext uri="{BB962C8B-B14F-4D97-AF65-F5344CB8AC3E}">
        <p14:creationId xmlns:p14="http://schemas.microsoft.com/office/powerpoint/2010/main" val="18465733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7EBBEB3-862E-4A79-63D1-B7F72B974EBD}"/>
              </a:ext>
            </a:extLst>
          </p:cNvPr>
          <p:cNvPicPr>
            <a:picLocks noChangeAspect="1"/>
          </p:cNvPicPr>
          <p:nvPr/>
        </p:nvPicPr>
        <p:blipFill>
          <a:blip r:embed="rId2"/>
          <a:srcRect b="19778"/>
          <a:stretch/>
        </p:blipFill>
        <p:spPr>
          <a:xfrm>
            <a:off x="8761069" y="2521888"/>
            <a:ext cx="3430931" cy="4336112"/>
          </a:xfrm>
          <a:prstGeom prst="rect">
            <a:avLst/>
          </a:prstGeom>
        </p:spPr>
      </p:pic>
      <p:pic>
        <p:nvPicPr>
          <p:cNvPr id="7" name="Picture 6">
            <a:extLst>
              <a:ext uri="{FF2B5EF4-FFF2-40B4-BE49-F238E27FC236}">
                <a16:creationId xmlns:a16="http://schemas.microsoft.com/office/drawing/2014/main" id="{EAD13C68-9A6B-FBD7-42B2-E0CE167212CC}"/>
              </a:ext>
            </a:extLst>
          </p:cNvPr>
          <p:cNvPicPr>
            <a:picLocks noChangeAspect="1"/>
          </p:cNvPicPr>
          <p:nvPr/>
        </p:nvPicPr>
        <p:blipFill>
          <a:blip r:embed="rId3"/>
          <a:srcRect t="11303"/>
          <a:stretch/>
        </p:blipFill>
        <p:spPr>
          <a:xfrm>
            <a:off x="-57666" y="-80714"/>
            <a:ext cx="8098090" cy="4022322"/>
          </a:xfrm>
          <a:prstGeom prst="rect">
            <a:avLst/>
          </a:prstGeom>
        </p:spPr>
      </p:pic>
      <p:pic>
        <p:nvPicPr>
          <p:cNvPr id="8" name="Picture 7">
            <a:extLst>
              <a:ext uri="{FF2B5EF4-FFF2-40B4-BE49-F238E27FC236}">
                <a16:creationId xmlns:a16="http://schemas.microsoft.com/office/drawing/2014/main" id="{13128F54-47AE-64FF-3CDF-3769BB272CDD}"/>
              </a:ext>
            </a:extLst>
          </p:cNvPr>
          <p:cNvPicPr>
            <a:picLocks noChangeAspect="1"/>
          </p:cNvPicPr>
          <p:nvPr/>
        </p:nvPicPr>
        <p:blipFill>
          <a:blip r:embed="rId4"/>
          <a:stretch>
            <a:fillRect/>
          </a:stretch>
        </p:blipFill>
        <p:spPr>
          <a:xfrm>
            <a:off x="-57666" y="3754267"/>
            <a:ext cx="3103733" cy="3103733"/>
          </a:xfrm>
          <a:prstGeom prst="rect">
            <a:avLst/>
          </a:prstGeom>
        </p:spPr>
      </p:pic>
      <p:pic>
        <p:nvPicPr>
          <p:cNvPr id="10" name="Picture 9">
            <a:extLst>
              <a:ext uri="{FF2B5EF4-FFF2-40B4-BE49-F238E27FC236}">
                <a16:creationId xmlns:a16="http://schemas.microsoft.com/office/drawing/2014/main" id="{5B278EC8-E832-05B6-3B07-60F33395A732}"/>
              </a:ext>
            </a:extLst>
          </p:cNvPr>
          <p:cNvPicPr>
            <a:picLocks noChangeAspect="1"/>
          </p:cNvPicPr>
          <p:nvPr/>
        </p:nvPicPr>
        <p:blipFill>
          <a:blip r:embed="rId5"/>
          <a:stretch>
            <a:fillRect/>
          </a:stretch>
        </p:blipFill>
        <p:spPr>
          <a:xfrm>
            <a:off x="3046068" y="3429000"/>
            <a:ext cx="5715001" cy="3429000"/>
          </a:xfrm>
          <a:prstGeom prst="rect">
            <a:avLst/>
          </a:prstGeom>
        </p:spPr>
      </p:pic>
      <p:pic>
        <p:nvPicPr>
          <p:cNvPr id="11" name="Picture 10">
            <a:extLst>
              <a:ext uri="{FF2B5EF4-FFF2-40B4-BE49-F238E27FC236}">
                <a16:creationId xmlns:a16="http://schemas.microsoft.com/office/drawing/2014/main" id="{ED953921-D9B3-4BBE-C831-B19BAE9C1CB7}"/>
              </a:ext>
            </a:extLst>
          </p:cNvPr>
          <p:cNvPicPr>
            <a:picLocks noChangeAspect="1"/>
          </p:cNvPicPr>
          <p:nvPr/>
        </p:nvPicPr>
        <p:blipFill>
          <a:blip r:embed="rId6"/>
          <a:stretch>
            <a:fillRect/>
          </a:stretch>
        </p:blipFill>
        <p:spPr>
          <a:xfrm>
            <a:off x="7512381" y="-80714"/>
            <a:ext cx="4679619" cy="3509714"/>
          </a:xfrm>
          <a:prstGeom prst="rect">
            <a:avLst/>
          </a:prstGeom>
        </p:spPr>
      </p:pic>
      <p:sp>
        <p:nvSpPr>
          <p:cNvPr id="2" name="Title 1">
            <a:extLst>
              <a:ext uri="{FF2B5EF4-FFF2-40B4-BE49-F238E27FC236}">
                <a16:creationId xmlns:a16="http://schemas.microsoft.com/office/drawing/2014/main" id="{32B59684-4A38-FC70-EF7F-D26465A5161D}"/>
              </a:ext>
            </a:extLst>
          </p:cNvPr>
          <p:cNvSpPr>
            <a:spLocks noGrp="1"/>
          </p:cNvSpPr>
          <p:nvPr>
            <p:ph type="title"/>
          </p:nvPr>
        </p:nvSpPr>
        <p:spPr>
          <a:xfrm>
            <a:off x="198759" y="-115330"/>
            <a:ext cx="7899331" cy="1325563"/>
          </a:xfrm>
        </p:spPr>
        <p:txBody>
          <a:bodyPr>
            <a:noAutofit/>
          </a:bodyPr>
          <a:lstStyle/>
          <a:p>
            <a:r>
              <a:rPr lang="en-GB" sz="6000" b="1" dirty="0">
                <a:solidFill>
                  <a:schemeClr val="bg1"/>
                </a:solidFill>
                <a:highlight>
                  <a:srgbClr val="000000"/>
                </a:highlight>
                <a:latin typeface="Dreaming Outloud Pro" panose="03050502040302030504" pitchFamily="66" charset="0"/>
                <a:cs typeface="Dreaming Outloud Pro" panose="03050502040302030504" pitchFamily="66" charset="0"/>
              </a:rPr>
              <a:t>Nature Arts and Crafts</a:t>
            </a:r>
          </a:p>
        </p:txBody>
      </p:sp>
    </p:spTree>
    <p:extLst>
      <p:ext uri="{BB962C8B-B14F-4D97-AF65-F5344CB8AC3E}">
        <p14:creationId xmlns:p14="http://schemas.microsoft.com/office/powerpoint/2010/main" val="1352669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085C07-0DFB-FD98-32CA-9A6E34B49E32}"/>
              </a:ext>
            </a:extLst>
          </p:cNvPr>
          <p:cNvSpPr>
            <a:spLocks noGrp="1"/>
          </p:cNvSpPr>
          <p:nvPr>
            <p:ph idx="1"/>
          </p:nvPr>
        </p:nvSpPr>
        <p:spPr>
          <a:xfrm>
            <a:off x="317339" y="197708"/>
            <a:ext cx="6145245" cy="6425513"/>
          </a:xfrm>
        </p:spPr>
        <p:txBody>
          <a:bodyPr>
            <a:normAutofit/>
          </a:bodyPr>
          <a:lstStyle/>
          <a:p>
            <a:pPr marL="0" indent="0" algn="ctr">
              <a:buNone/>
            </a:pPr>
            <a:r>
              <a:rPr lang="en-GB" dirty="0">
                <a:latin typeface="Dreaming Outloud Pro" panose="03050502040302030504" pitchFamily="66" charset="0"/>
                <a:cs typeface="Dreaming Outloud Pro" panose="03050502040302030504" pitchFamily="66" charset="0"/>
              </a:rPr>
              <a:t>Walk and Talk Therapy</a:t>
            </a:r>
          </a:p>
          <a:p>
            <a:pPr marL="0" indent="0" algn="ctr">
              <a:buNone/>
            </a:pPr>
            <a:br>
              <a:rPr lang="en-GB" dirty="0">
                <a:latin typeface="Dreaming Outloud Pro" panose="03050502040302030504" pitchFamily="66" charset="0"/>
                <a:cs typeface="Dreaming Outloud Pro" panose="03050502040302030504" pitchFamily="66" charset="0"/>
              </a:rPr>
            </a:br>
            <a:r>
              <a:rPr lang="en-GB" dirty="0">
                <a:latin typeface="Dreaming Outloud Pro" panose="03050502040302030504" pitchFamily="66" charset="0"/>
                <a:cs typeface="Dreaming Outloud Pro" panose="03050502040302030504" pitchFamily="66" charset="0"/>
              </a:rPr>
              <a:t>This method brings traditional counselling into outdoor settings, such as gardens, parks, or coastal walks. Nature becomes part of the therapeutic process, with elements like weather providing metaphors for personal experiences, making it easier for individuals to express their emotions.</a:t>
            </a:r>
          </a:p>
          <a:p>
            <a:pPr marL="0" indent="0" algn="ctr">
              <a:buNone/>
            </a:pPr>
            <a:endParaRPr lang="en-GB" dirty="0">
              <a:latin typeface="Dreaming Outloud Pro" panose="03050502040302030504" pitchFamily="66" charset="0"/>
              <a:cs typeface="Dreaming Outloud Pro" panose="03050502040302030504" pitchFamily="66" charset="0"/>
            </a:endParaRPr>
          </a:p>
          <a:p>
            <a:pPr marL="0" indent="0" algn="ctr">
              <a:buNone/>
            </a:pPr>
            <a:r>
              <a:rPr lang="en-GB" dirty="0">
                <a:latin typeface="Dreaming Outloud Pro" panose="03050502040302030504" pitchFamily="66" charset="0"/>
                <a:cs typeface="Dreaming Outloud Pro" panose="03050502040302030504" pitchFamily="66" charset="0"/>
              </a:rPr>
              <a:t>Online/Remote Therapy and Technology : Relationship with Nature</a:t>
            </a:r>
          </a:p>
          <a:p>
            <a:pPr marL="0" indent="0" algn="ctr">
              <a:buNone/>
            </a:pPr>
            <a:endParaRPr lang="en-GB" dirty="0">
              <a:latin typeface="Dreaming Outloud Pro" panose="03050502040302030504" pitchFamily="66" charset="0"/>
              <a:cs typeface="Dreaming Outloud Pro" panose="03050502040302030504" pitchFamily="66" charset="0"/>
            </a:endParaRPr>
          </a:p>
        </p:txBody>
      </p:sp>
      <p:pic>
        <p:nvPicPr>
          <p:cNvPr id="2" name="Picture 1">
            <a:extLst>
              <a:ext uri="{FF2B5EF4-FFF2-40B4-BE49-F238E27FC236}">
                <a16:creationId xmlns:a16="http://schemas.microsoft.com/office/drawing/2014/main" id="{465D3805-F6E3-0BE6-E9BC-7EB7F8DA905D}"/>
              </a:ext>
            </a:extLst>
          </p:cNvPr>
          <p:cNvPicPr>
            <a:picLocks noChangeAspect="1"/>
          </p:cNvPicPr>
          <p:nvPr/>
        </p:nvPicPr>
        <p:blipFill>
          <a:blip r:embed="rId2"/>
          <a:stretch>
            <a:fillRect/>
          </a:stretch>
        </p:blipFill>
        <p:spPr>
          <a:xfrm>
            <a:off x="6639900" y="0"/>
            <a:ext cx="5552100" cy="3694670"/>
          </a:xfrm>
          <a:prstGeom prst="rect">
            <a:avLst/>
          </a:prstGeom>
        </p:spPr>
      </p:pic>
      <p:pic>
        <p:nvPicPr>
          <p:cNvPr id="4" name="Picture 3">
            <a:extLst>
              <a:ext uri="{FF2B5EF4-FFF2-40B4-BE49-F238E27FC236}">
                <a16:creationId xmlns:a16="http://schemas.microsoft.com/office/drawing/2014/main" id="{31AEBF83-A2AB-326E-AC33-45E8ED344CA8}"/>
              </a:ext>
            </a:extLst>
          </p:cNvPr>
          <p:cNvPicPr>
            <a:picLocks noChangeAspect="1"/>
          </p:cNvPicPr>
          <p:nvPr/>
        </p:nvPicPr>
        <p:blipFill>
          <a:blip r:embed="rId3"/>
          <a:srcRect b="12029"/>
          <a:stretch/>
        </p:blipFill>
        <p:spPr>
          <a:xfrm>
            <a:off x="6639900" y="3607787"/>
            <a:ext cx="5552100" cy="3250213"/>
          </a:xfrm>
          <a:prstGeom prst="rect">
            <a:avLst/>
          </a:prstGeom>
        </p:spPr>
      </p:pic>
    </p:spTree>
    <p:extLst>
      <p:ext uri="{BB962C8B-B14F-4D97-AF65-F5344CB8AC3E}">
        <p14:creationId xmlns:p14="http://schemas.microsoft.com/office/powerpoint/2010/main" val="31611861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FE5FAF6-C389-3672-A364-2A720DA573C9}"/>
              </a:ext>
            </a:extLst>
          </p:cNvPr>
          <p:cNvPicPr>
            <a:picLocks noChangeAspect="1"/>
          </p:cNvPicPr>
          <p:nvPr/>
        </p:nvPicPr>
        <p:blipFill>
          <a:blip r:embed="rId2"/>
          <a:stretch>
            <a:fillRect/>
          </a:stretch>
        </p:blipFill>
        <p:spPr>
          <a:xfrm>
            <a:off x="3868257" y="4457094"/>
            <a:ext cx="1961683" cy="2400906"/>
          </a:xfrm>
          <a:prstGeom prst="rect">
            <a:avLst/>
          </a:prstGeom>
        </p:spPr>
      </p:pic>
      <p:sp>
        <p:nvSpPr>
          <p:cNvPr id="2" name="Title 1">
            <a:extLst>
              <a:ext uri="{FF2B5EF4-FFF2-40B4-BE49-F238E27FC236}">
                <a16:creationId xmlns:a16="http://schemas.microsoft.com/office/drawing/2014/main" id="{D3695C6F-2FA2-E3FD-CB05-08A61478F761}"/>
              </a:ext>
            </a:extLst>
          </p:cNvPr>
          <p:cNvSpPr>
            <a:spLocks noGrp="1"/>
          </p:cNvSpPr>
          <p:nvPr>
            <p:ph type="title"/>
          </p:nvPr>
        </p:nvSpPr>
        <p:spPr>
          <a:xfrm>
            <a:off x="166617" y="156254"/>
            <a:ext cx="6308324" cy="6899454"/>
          </a:xfrm>
        </p:spPr>
        <p:txBody>
          <a:bodyPr>
            <a:noAutofit/>
          </a:bodyPr>
          <a:lstStyle/>
          <a:p>
            <a:r>
              <a:rPr lang="en-GB" sz="3200" dirty="0">
                <a:latin typeface="Dreaming Outloud Pro" panose="03050502040302030504" pitchFamily="66" charset="0"/>
                <a:cs typeface="Dreaming Outloud Pro" panose="03050502040302030504" pitchFamily="66" charset="0"/>
              </a:rPr>
              <a:t>Ecopsychology </a:t>
            </a:r>
            <a:br>
              <a:rPr lang="en-GB" sz="3200" dirty="0">
                <a:latin typeface="Dreaming Outloud Pro" panose="03050502040302030504" pitchFamily="66" charset="0"/>
                <a:cs typeface="Dreaming Outloud Pro" panose="03050502040302030504" pitchFamily="66" charset="0"/>
              </a:rPr>
            </a:br>
            <a:br>
              <a:rPr lang="en-GB" sz="3200" dirty="0">
                <a:latin typeface="Dreaming Outloud Pro" panose="03050502040302030504" pitchFamily="66" charset="0"/>
                <a:cs typeface="Dreaming Outloud Pro" panose="03050502040302030504" pitchFamily="66" charset="0"/>
              </a:rPr>
            </a:br>
            <a:r>
              <a:rPr lang="en-GB" sz="3200" dirty="0">
                <a:latin typeface="Dreaming Outloud Pro" panose="03050502040302030504" pitchFamily="66" charset="0"/>
                <a:cs typeface="Dreaming Outloud Pro" panose="03050502040302030504" pitchFamily="66" charset="0"/>
              </a:rPr>
              <a:t>Sensory garden</a:t>
            </a:r>
            <a:br>
              <a:rPr lang="en-GB" sz="3200" dirty="0">
                <a:latin typeface="Dreaming Outloud Pro" panose="03050502040302030504" pitchFamily="66" charset="0"/>
                <a:cs typeface="Dreaming Outloud Pro" panose="03050502040302030504" pitchFamily="66" charset="0"/>
              </a:rPr>
            </a:br>
            <a:br>
              <a:rPr lang="en-GB" sz="3200" dirty="0">
                <a:latin typeface="Dreaming Outloud Pro" panose="03050502040302030504" pitchFamily="66" charset="0"/>
                <a:cs typeface="Dreaming Outloud Pro" panose="03050502040302030504" pitchFamily="66" charset="0"/>
              </a:rPr>
            </a:br>
            <a:r>
              <a:rPr lang="en-GB" sz="3200" dirty="0">
                <a:latin typeface="Dreaming Outloud Pro" panose="03050502040302030504" pitchFamily="66" charset="0"/>
                <a:cs typeface="Dreaming Outloud Pro" panose="03050502040302030504" pitchFamily="66" charset="0"/>
              </a:rPr>
              <a:t>Eco-educative Model </a:t>
            </a:r>
            <a:br>
              <a:rPr lang="en-GB" sz="3200" dirty="0">
                <a:latin typeface="Dreaming Outloud Pro" panose="03050502040302030504" pitchFamily="66" charset="0"/>
                <a:cs typeface="Dreaming Outloud Pro" panose="03050502040302030504" pitchFamily="66" charset="0"/>
              </a:rPr>
            </a:br>
            <a:br>
              <a:rPr lang="en-GB" sz="3200" dirty="0">
                <a:latin typeface="Dreaming Outloud Pro" panose="03050502040302030504" pitchFamily="66" charset="0"/>
                <a:cs typeface="Dreaming Outloud Pro" panose="03050502040302030504" pitchFamily="66" charset="0"/>
              </a:rPr>
            </a:br>
            <a:r>
              <a:rPr lang="en-GB" sz="3200" dirty="0">
                <a:latin typeface="Dreaming Outloud Pro" panose="03050502040302030504" pitchFamily="66" charset="0"/>
                <a:cs typeface="Dreaming Outloud Pro" panose="03050502040302030504" pitchFamily="66" charset="0"/>
              </a:rPr>
              <a:t>Nature in Child development</a:t>
            </a:r>
            <a:br>
              <a:rPr lang="en-GB" sz="3200" dirty="0">
                <a:latin typeface="Dreaming Outloud Pro" panose="03050502040302030504" pitchFamily="66" charset="0"/>
                <a:cs typeface="Dreaming Outloud Pro" panose="03050502040302030504" pitchFamily="66" charset="0"/>
              </a:rPr>
            </a:br>
            <a:br>
              <a:rPr lang="en-GB" sz="3200" dirty="0">
                <a:latin typeface="Dreaming Outloud Pro" panose="03050502040302030504" pitchFamily="66" charset="0"/>
                <a:cs typeface="Dreaming Outloud Pro" panose="03050502040302030504" pitchFamily="66" charset="0"/>
              </a:rPr>
            </a:br>
            <a:r>
              <a:rPr lang="en-GB" sz="3200" dirty="0">
                <a:latin typeface="Dreaming Outloud Pro" panose="03050502040302030504" pitchFamily="66" charset="0"/>
                <a:cs typeface="Dreaming Outloud Pro" panose="03050502040302030504" pitchFamily="66" charset="0"/>
              </a:rPr>
              <a:t>Sustainable Communities</a:t>
            </a:r>
            <a:br>
              <a:rPr lang="en-GB" sz="3200" dirty="0">
                <a:latin typeface="Dreaming Outloud Pro" panose="03050502040302030504" pitchFamily="66" charset="0"/>
                <a:cs typeface="Dreaming Outloud Pro" panose="03050502040302030504" pitchFamily="66" charset="0"/>
              </a:rPr>
            </a:br>
            <a:br>
              <a:rPr lang="en-GB" sz="3200" dirty="0">
                <a:latin typeface="Dreaming Outloud Pro" panose="03050502040302030504" pitchFamily="66" charset="0"/>
                <a:cs typeface="Dreaming Outloud Pro" panose="03050502040302030504" pitchFamily="66" charset="0"/>
              </a:rPr>
            </a:br>
            <a:r>
              <a:rPr lang="en-GB" sz="3200" dirty="0">
                <a:latin typeface="Dreaming Outloud Pro" panose="03050502040302030504" pitchFamily="66" charset="0"/>
                <a:cs typeface="Dreaming Outloud Pro" panose="03050502040302030504" pitchFamily="66" charset="0"/>
              </a:rPr>
              <a:t>Eco-villages </a:t>
            </a:r>
            <a:br>
              <a:rPr lang="en-GB" sz="3200" dirty="0">
                <a:latin typeface="Dreaming Outloud Pro" panose="03050502040302030504" pitchFamily="66" charset="0"/>
                <a:cs typeface="Dreaming Outloud Pro" panose="03050502040302030504" pitchFamily="66" charset="0"/>
              </a:rPr>
            </a:br>
            <a:br>
              <a:rPr lang="en-GB" sz="3200" dirty="0">
                <a:latin typeface="Dreaming Outloud Pro" panose="03050502040302030504" pitchFamily="66" charset="0"/>
                <a:cs typeface="Dreaming Outloud Pro" panose="03050502040302030504" pitchFamily="66" charset="0"/>
              </a:rPr>
            </a:br>
            <a:r>
              <a:rPr lang="en-GB" sz="3200" dirty="0">
                <a:latin typeface="Dreaming Outloud Pro" panose="03050502040302030504" pitchFamily="66" charset="0"/>
                <a:cs typeface="Dreaming Outloud Pro" panose="03050502040302030504" pitchFamily="66" charset="0"/>
              </a:rPr>
              <a:t>Ecotherapy and Trauma</a:t>
            </a:r>
            <a:br>
              <a:rPr lang="en-GB" sz="3200" dirty="0">
                <a:latin typeface="Dreaming Outloud Pro" panose="03050502040302030504" pitchFamily="66" charset="0"/>
                <a:cs typeface="Dreaming Outloud Pro" panose="03050502040302030504" pitchFamily="66" charset="0"/>
              </a:rPr>
            </a:br>
            <a:br>
              <a:rPr lang="en-GB" sz="3200" dirty="0">
                <a:latin typeface="Dreaming Outloud Pro" panose="03050502040302030504" pitchFamily="66" charset="0"/>
                <a:cs typeface="Dreaming Outloud Pro" panose="03050502040302030504" pitchFamily="66" charset="0"/>
              </a:rPr>
            </a:br>
            <a:r>
              <a:rPr lang="en-GB" sz="3200" dirty="0">
                <a:latin typeface="Dreaming Outloud Pro" panose="03050502040302030504" pitchFamily="66" charset="0"/>
                <a:cs typeface="Dreaming Outloud Pro" panose="03050502040302030504" pitchFamily="66" charset="0"/>
              </a:rPr>
              <a:t>Spirituality</a:t>
            </a:r>
            <a:br>
              <a:rPr lang="en-GB" sz="3200" dirty="0">
                <a:latin typeface="Dreaming Outloud Pro" panose="03050502040302030504" pitchFamily="66" charset="0"/>
                <a:cs typeface="Dreaming Outloud Pro" panose="03050502040302030504" pitchFamily="66" charset="0"/>
              </a:rPr>
            </a:br>
            <a:endParaRPr lang="en-GB" sz="3200" dirty="0">
              <a:latin typeface="Dreaming Outloud Pro" panose="03050502040302030504" pitchFamily="66" charset="0"/>
              <a:cs typeface="Dreaming Outloud Pro" panose="03050502040302030504" pitchFamily="66" charset="0"/>
            </a:endParaRPr>
          </a:p>
        </p:txBody>
      </p:sp>
      <p:pic>
        <p:nvPicPr>
          <p:cNvPr id="4" name="Picture 3">
            <a:extLst>
              <a:ext uri="{FF2B5EF4-FFF2-40B4-BE49-F238E27FC236}">
                <a16:creationId xmlns:a16="http://schemas.microsoft.com/office/drawing/2014/main" id="{5BDC1A32-86AB-AE2B-6F0D-0D12AD897101}"/>
              </a:ext>
            </a:extLst>
          </p:cNvPr>
          <p:cNvPicPr>
            <a:picLocks noChangeAspect="1"/>
          </p:cNvPicPr>
          <p:nvPr/>
        </p:nvPicPr>
        <p:blipFill>
          <a:blip r:embed="rId3"/>
          <a:stretch>
            <a:fillRect/>
          </a:stretch>
        </p:blipFill>
        <p:spPr>
          <a:xfrm>
            <a:off x="5829940" y="0"/>
            <a:ext cx="6195443" cy="3484937"/>
          </a:xfrm>
          <a:prstGeom prst="rect">
            <a:avLst/>
          </a:prstGeom>
        </p:spPr>
      </p:pic>
      <p:pic>
        <p:nvPicPr>
          <p:cNvPr id="3" name="Picture 2">
            <a:extLst>
              <a:ext uri="{FF2B5EF4-FFF2-40B4-BE49-F238E27FC236}">
                <a16:creationId xmlns:a16="http://schemas.microsoft.com/office/drawing/2014/main" id="{C8500561-A91F-74BC-866D-E4C78EAD0D83}"/>
              </a:ext>
            </a:extLst>
          </p:cNvPr>
          <p:cNvPicPr>
            <a:picLocks noChangeAspect="1"/>
          </p:cNvPicPr>
          <p:nvPr/>
        </p:nvPicPr>
        <p:blipFill>
          <a:blip r:embed="rId4"/>
          <a:srcRect b="21662"/>
          <a:stretch/>
        </p:blipFill>
        <p:spPr>
          <a:xfrm>
            <a:off x="5829940" y="3641191"/>
            <a:ext cx="6170729" cy="3216809"/>
          </a:xfrm>
          <a:prstGeom prst="rect">
            <a:avLst/>
          </a:prstGeom>
        </p:spPr>
      </p:pic>
    </p:spTree>
    <p:extLst>
      <p:ext uri="{BB962C8B-B14F-4D97-AF65-F5344CB8AC3E}">
        <p14:creationId xmlns:p14="http://schemas.microsoft.com/office/powerpoint/2010/main" val="5518549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1C001-14FF-A479-67A5-63209AABBF8F}"/>
              </a:ext>
            </a:extLst>
          </p:cNvPr>
          <p:cNvSpPr>
            <a:spLocks noGrp="1"/>
          </p:cNvSpPr>
          <p:nvPr>
            <p:ph type="title"/>
          </p:nvPr>
        </p:nvSpPr>
        <p:spPr>
          <a:xfrm>
            <a:off x="506627" y="210065"/>
            <a:ext cx="6973329" cy="6388443"/>
          </a:xfrm>
        </p:spPr>
        <p:txBody>
          <a:bodyPr>
            <a:noAutofit/>
          </a:bodyPr>
          <a:lstStyle/>
          <a:p>
            <a:pPr algn="ctr"/>
            <a:r>
              <a:rPr lang="en-GB" sz="6600" dirty="0">
                <a:latin typeface="Dreaming Outloud Pro" panose="03050502040302030504" pitchFamily="66" charset="0"/>
                <a:cs typeface="Dreaming Outloud Pro" panose="03050502040302030504" pitchFamily="66" charset="0"/>
              </a:rPr>
              <a:t>Group Answer</a:t>
            </a:r>
            <a:br>
              <a:rPr lang="en-GB" sz="6600" dirty="0">
                <a:latin typeface="Dreaming Outloud Pro" panose="03050502040302030504" pitchFamily="66" charset="0"/>
                <a:cs typeface="Dreaming Outloud Pro" panose="03050502040302030504" pitchFamily="66" charset="0"/>
              </a:rPr>
            </a:br>
            <a:br>
              <a:rPr lang="en-GB" sz="6600" dirty="0">
                <a:latin typeface="Dreaming Outloud Pro" panose="03050502040302030504" pitchFamily="66" charset="0"/>
                <a:cs typeface="Dreaming Outloud Pro" panose="03050502040302030504" pitchFamily="66" charset="0"/>
              </a:rPr>
            </a:br>
            <a:r>
              <a:rPr lang="en-GB" sz="6600" dirty="0">
                <a:latin typeface="Dreaming Outloud Pro" panose="03050502040302030504" pitchFamily="66" charset="0"/>
                <a:cs typeface="Dreaming Outloud Pro" panose="03050502040302030504" pitchFamily="66" charset="0"/>
              </a:rPr>
              <a:t>What role does nature play in your life or identity?</a:t>
            </a:r>
          </a:p>
        </p:txBody>
      </p:sp>
      <p:pic>
        <p:nvPicPr>
          <p:cNvPr id="4" name="Picture 3">
            <a:extLst>
              <a:ext uri="{FF2B5EF4-FFF2-40B4-BE49-F238E27FC236}">
                <a16:creationId xmlns:a16="http://schemas.microsoft.com/office/drawing/2014/main" id="{DBDB8D51-BDA9-C978-39B4-23A4D769CD65}"/>
              </a:ext>
            </a:extLst>
          </p:cNvPr>
          <p:cNvPicPr>
            <a:picLocks noChangeAspect="1"/>
          </p:cNvPicPr>
          <p:nvPr/>
        </p:nvPicPr>
        <p:blipFill>
          <a:blip r:embed="rId2"/>
          <a:stretch>
            <a:fillRect/>
          </a:stretch>
        </p:blipFill>
        <p:spPr>
          <a:xfrm>
            <a:off x="7983478" y="611787"/>
            <a:ext cx="3901662" cy="5863153"/>
          </a:xfrm>
          <a:prstGeom prst="rect">
            <a:avLst/>
          </a:prstGeom>
        </p:spPr>
      </p:pic>
    </p:spTree>
    <p:extLst>
      <p:ext uri="{BB962C8B-B14F-4D97-AF65-F5344CB8AC3E}">
        <p14:creationId xmlns:p14="http://schemas.microsoft.com/office/powerpoint/2010/main" val="22114157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lue desert under the sun">
            <a:extLst>
              <a:ext uri="{FF2B5EF4-FFF2-40B4-BE49-F238E27FC236}">
                <a16:creationId xmlns:a16="http://schemas.microsoft.com/office/drawing/2014/main" id="{88F4A2A9-DF10-2F44-A8F8-0A114FBBD3CF}"/>
              </a:ext>
            </a:extLst>
          </p:cNvPr>
          <p:cNvPicPr>
            <a:picLocks noChangeAspect="1"/>
          </p:cNvPicPr>
          <p:nvPr/>
        </p:nvPicPr>
        <p:blipFill>
          <a:blip r:embed="rId2">
            <a:alphaModFix amt="60000"/>
            <a:extLst>
              <a:ext uri="{28A0092B-C50C-407E-A947-70E740481C1C}">
                <a14:useLocalDpi xmlns:a14="http://schemas.microsoft.com/office/drawing/2010/main" val="0"/>
              </a:ext>
            </a:extLst>
          </a:blip>
          <a:srcRect t="15782"/>
          <a:stretch/>
        </p:blipFill>
        <p:spPr>
          <a:xfrm>
            <a:off x="1" y="0"/>
            <a:ext cx="12196452" cy="6858000"/>
          </a:xfrm>
          <a:prstGeom prst="rect">
            <a:avLst/>
          </a:prstGeom>
        </p:spPr>
      </p:pic>
      <p:sp>
        <p:nvSpPr>
          <p:cNvPr id="2" name="Title 1">
            <a:extLst>
              <a:ext uri="{FF2B5EF4-FFF2-40B4-BE49-F238E27FC236}">
                <a16:creationId xmlns:a16="http://schemas.microsoft.com/office/drawing/2014/main" id="{3869DEAA-811E-D25E-5F97-BC560A94C000}"/>
              </a:ext>
            </a:extLst>
          </p:cNvPr>
          <p:cNvSpPr>
            <a:spLocks noGrp="1"/>
          </p:cNvSpPr>
          <p:nvPr>
            <p:ph type="title"/>
          </p:nvPr>
        </p:nvSpPr>
        <p:spPr>
          <a:xfrm>
            <a:off x="838200" y="191506"/>
            <a:ext cx="10515600" cy="1325563"/>
          </a:xfrm>
        </p:spPr>
        <p:txBody>
          <a:bodyPr/>
          <a:lstStyle/>
          <a:p>
            <a:pPr algn="ctr"/>
            <a:r>
              <a:rPr lang="en-GB" dirty="0">
                <a:latin typeface="Dreaming Outloud Pro" panose="03050502040302030504" pitchFamily="66" charset="0"/>
                <a:cs typeface="Dreaming Outloud Pro" panose="03050502040302030504" pitchFamily="66" charset="0"/>
              </a:rPr>
              <a:t>Important for Mental health Ecotherapy Research </a:t>
            </a:r>
          </a:p>
        </p:txBody>
      </p:sp>
      <p:sp>
        <p:nvSpPr>
          <p:cNvPr id="3" name="Content Placeholder 2">
            <a:extLst>
              <a:ext uri="{FF2B5EF4-FFF2-40B4-BE49-F238E27FC236}">
                <a16:creationId xmlns:a16="http://schemas.microsoft.com/office/drawing/2014/main" id="{B2019D63-4663-5930-67F7-24796E94985C}"/>
              </a:ext>
            </a:extLst>
          </p:cNvPr>
          <p:cNvSpPr>
            <a:spLocks noGrp="1"/>
          </p:cNvSpPr>
          <p:nvPr>
            <p:ph idx="1"/>
          </p:nvPr>
        </p:nvSpPr>
        <p:spPr>
          <a:xfrm>
            <a:off x="386787" y="1794076"/>
            <a:ext cx="10515600" cy="4730128"/>
          </a:xfrm>
        </p:spPr>
        <p:txBody>
          <a:bodyPr>
            <a:normAutofit fontScale="92500"/>
          </a:bodyPr>
          <a:lstStyle/>
          <a:p>
            <a:pPr marL="0" indent="0">
              <a:buNone/>
            </a:pPr>
            <a:r>
              <a:rPr lang="en-GB" dirty="0">
                <a:latin typeface="Dreaming Outloud Pro" panose="03050502040302030504" pitchFamily="66" charset="0"/>
                <a:cs typeface="Dreaming Outloud Pro" panose="03050502040302030504" pitchFamily="66" charset="0"/>
              </a:rPr>
              <a:t>Berget, Bente &amp; Braastad, Bjarne &amp; Burls, A. &amp; Elings, M. &amp; Hadden, Y. &amp; Haigh, Rex &amp; </a:t>
            </a:r>
            <a:r>
              <a:rPr lang="en-GB" dirty="0" err="1">
                <a:latin typeface="Dreaming Outloud Pro" panose="03050502040302030504" pitchFamily="66" charset="0"/>
                <a:cs typeface="Dreaming Outloud Pro" panose="03050502040302030504" pitchFamily="66" charset="0"/>
              </a:rPr>
              <a:t>Hassink</a:t>
            </a:r>
            <a:r>
              <a:rPr lang="en-GB" dirty="0">
                <a:latin typeface="Dreaming Outloud Pro" panose="03050502040302030504" pitchFamily="66" charset="0"/>
                <a:cs typeface="Dreaming Outloud Pro" panose="03050502040302030504" pitchFamily="66" charset="0"/>
              </a:rPr>
              <a:t>, Jan &amp; </a:t>
            </a:r>
            <a:r>
              <a:rPr lang="en-GB" dirty="0" err="1">
                <a:latin typeface="Dreaming Outloud Pro" panose="03050502040302030504" pitchFamily="66" charset="0"/>
                <a:cs typeface="Dreaming Outloud Pro" panose="03050502040302030504" pitchFamily="66" charset="0"/>
              </a:rPr>
              <a:t>Haubenhofer</a:t>
            </a:r>
            <a:r>
              <a:rPr lang="en-GB" dirty="0">
                <a:latin typeface="Dreaming Outloud Pro" panose="03050502040302030504" pitchFamily="66" charset="0"/>
                <a:cs typeface="Dreaming Outloud Pro" panose="03050502040302030504" pitchFamily="66" charset="0"/>
              </a:rPr>
              <a:t>, D.. (2010). Green Care: a Conceptual Framework. A Report of the Working Group on the Health Benefits of Green Care.  </a:t>
            </a:r>
          </a:p>
          <a:p>
            <a:pPr marL="0" indent="0">
              <a:buNone/>
            </a:pPr>
            <a:endParaRPr lang="en-GB" dirty="0">
              <a:latin typeface="Dreaming Outloud Pro" panose="03050502040302030504" pitchFamily="66" charset="0"/>
              <a:cs typeface="Dreaming Outloud Pro" panose="03050502040302030504" pitchFamily="66" charset="0"/>
            </a:endParaRPr>
          </a:p>
          <a:p>
            <a:pPr marL="0" indent="0">
              <a:buNone/>
            </a:pPr>
            <a:r>
              <a:rPr lang="en-GB" dirty="0" err="1">
                <a:latin typeface="Dreaming Outloud Pro" panose="03050502040302030504" pitchFamily="66" charset="0"/>
                <a:cs typeface="Dreaming Outloud Pro" panose="03050502040302030504" pitchFamily="66" charset="0"/>
              </a:rPr>
              <a:t>Kamitsis</a:t>
            </a:r>
            <a:r>
              <a:rPr lang="en-GB" dirty="0">
                <a:latin typeface="Dreaming Outloud Pro" panose="03050502040302030504" pitchFamily="66" charset="0"/>
                <a:cs typeface="Dreaming Outloud Pro" panose="03050502040302030504" pitchFamily="66" charset="0"/>
              </a:rPr>
              <a:t>, I., &amp; Simmonds, J. G. (2017). Using Resources of Nature in the Counselling Room: Qualitative Research into Ecotherapy Practice. International Journal for the Advancement of Counselling.</a:t>
            </a:r>
          </a:p>
          <a:p>
            <a:pPr marL="0" indent="0">
              <a:buNone/>
            </a:pPr>
            <a:endParaRPr lang="en-GB" dirty="0">
              <a:latin typeface="Dreaming Outloud Pro" panose="03050502040302030504" pitchFamily="66" charset="0"/>
              <a:cs typeface="Dreaming Outloud Pro" panose="03050502040302030504" pitchFamily="66" charset="0"/>
            </a:endParaRPr>
          </a:p>
          <a:p>
            <a:pPr marL="0" indent="0">
              <a:buNone/>
            </a:pPr>
            <a:r>
              <a:rPr lang="en-GB" dirty="0">
                <a:latin typeface="Dreaming Outloud Pro" panose="03050502040302030504" pitchFamily="66" charset="0"/>
                <a:cs typeface="Dreaming Outloud Pro" panose="03050502040302030504" pitchFamily="66" charset="0"/>
              </a:rPr>
              <a:t>Lord, E. (2023). Green space for public mental health: an ethnographic study of ecotherapy in Wales. Perspectives in Public Health.</a:t>
            </a:r>
          </a:p>
          <a:p>
            <a:pPr marL="0" indent="0">
              <a:buNone/>
            </a:pPr>
            <a:endParaRPr lang="en-GB" dirty="0"/>
          </a:p>
        </p:txBody>
      </p:sp>
    </p:spTree>
    <p:extLst>
      <p:ext uri="{BB962C8B-B14F-4D97-AF65-F5344CB8AC3E}">
        <p14:creationId xmlns:p14="http://schemas.microsoft.com/office/powerpoint/2010/main" val="13417665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701EF-349E-A971-BEDD-8E5C5B8F1EB8}"/>
              </a:ext>
            </a:extLst>
          </p:cNvPr>
          <p:cNvSpPr>
            <a:spLocks noGrp="1"/>
          </p:cNvSpPr>
          <p:nvPr>
            <p:ph type="title"/>
          </p:nvPr>
        </p:nvSpPr>
        <p:spPr>
          <a:xfrm>
            <a:off x="838200" y="0"/>
            <a:ext cx="10515600" cy="697556"/>
          </a:xfrm>
        </p:spPr>
        <p:txBody>
          <a:bodyPr>
            <a:normAutofit fontScale="90000"/>
          </a:bodyPr>
          <a:lstStyle/>
          <a:p>
            <a:r>
              <a:rPr lang="en-GB" dirty="0"/>
              <a:t>Reference</a:t>
            </a:r>
          </a:p>
        </p:txBody>
      </p:sp>
      <p:sp>
        <p:nvSpPr>
          <p:cNvPr id="3" name="Content Placeholder 2">
            <a:extLst>
              <a:ext uri="{FF2B5EF4-FFF2-40B4-BE49-F238E27FC236}">
                <a16:creationId xmlns:a16="http://schemas.microsoft.com/office/drawing/2014/main" id="{81939473-C51A-573D-4076-DA17441D93E0}"/>
              </a:ext>
            </a:extLst>
          </p:cNvPr>
          <p:cNvSpPr>
            <a:spLocks noGrp="1"/>
          </p:cNvSpPr>
          <p:nvPr>
            <p:ph idx="1"/>
          </p:nvPr>
        </p:nvSpPr>
        <p:spPr>
          <a:xfrm>
            <a:off x="294503" y="697556"/>
            <a:ext cx="10515600" cy="6024520"/>
          </a:xfrm>
        </p:spPr>
        <p:txBody>
          <a:bodyPr>
            <a:normAutofit fontScale="55000" lnSpcReduction="20000"/>
          </a:bodyPr>
          <a:lstStyle/>
          <a:p>
            <a:pPr marL="0" indent="0">
              <a:buNone/>
            </a:pPr>
            <a:r>
              <a:rPr lang="en-GB" dirty="0"/>
              <a:t>Beery, T. H., &amp; </a:t>
            </a:r>
            <a:r>
              <a:rPr lang="en-GB" dirty="0" err="1"/>
              <a:t>Lekies</a:t>
            </a:r>
            <a:r>
              <a:rPr lang="en-GB" dirty="0"/>
              <a:t>, K. S. (2021). Nature’s services and contributions: The relational value of childhood nature experience and the importance of reciprocity. Frontiers in Ecology and Evolution, 9, 251–259.</a:t>
            </a:r>
          </a:p>
          <a:p>
            <a:pPr marL="0" indent="0">
              <a:buNone/>
            </a:pPr>
            <a:r>
              <a:rPr lang="en-GB" dirty="0"/>
              <a:t>Beery, T., Chawla, L., &amp; Levin, P. (2020). Being and becoming in nature: Defining and measuring connection to nature in young children. International Journal of Early Childhood EE, 7(3), 3–22.</a:t>
            </a:r>
          </a:p>
          <a:p>
            <a:pPr marL="0" indent="0">
              <a:buNone/>
            </a:pPr>
            <a:r>
              <a:rPr lang="en-GB" dirty="0"/>
              <a:t>Berget, Bente &amp; Braastad, Bjarne &amp; Burls, A. &amp; Elings, M. &amp; Hadden, Y. &amp; Haigh, Rex &amp; </a:t>
            </a:r>
            <a:r>
              <a:rPr lang="en-GB" dirty="0" err="1"/>
              <a:t>Hassink</a:t>
            </a:r>
            <a:r>
              <a:rPr lang="en-GB" dirty="0"/>
              <a:t>, Jan &amp; </a:t>
            </a:r>
            <a:r>
              <a:rPr lang="en-GB" dirty="0" err="1"/>
              <a:t>Haubenhofer</a:t>
            </a:r>
            <a:r>
              <a:rPr lang="en-GB" dirty="0"/>
              <a:t>, D.. (2010). Green Care: a Conceptual Framework. A Report of the Working Group on the Health Benefits of Green Care. </a:t>
            </a:r>
          </a:p>
          <a:p>
            <a:pPr marL="0" indent="0">
              <a:buNone/>
            </a:pPr>
            <a:r>
              <a:rPr lang="en-GB" dirty="0"/>
              <a:t>Bodnar, S. (2023). Introduction to the Special Issue: A Collaborative Definition of Ecotherapy. Ecopsychology, 15(3), 206–213. https://doi.org/10.1089/eco.2023.0022</a:t>
            </a:r>
          </a:p>
          <a:p>
            <a:pPr marL="0" indent="0">
              <a:buNone/>
            </a:pPr>
            <a:r>
              <a:rPr lang="en-GB" dirty="0"/>
              <a:t>Clayton, L. W., &amp; </a:t>
            </a:r>
            <a:r>
              <a:rPr lang="en-GB" dirty="0" err="1"/>
              <a:t>Opotow</a:t>
            </a:r>
            <a:r>
              <a:rPr lang="en-GB" dirty="0"/>
              <a:t>, S. (2003). Identity and the natural environment: The psychological significance of nature. MIT Press.</a:t>
            </a:r>
          </a:p>
          <a:p>
            <a:pPr marL="0" indent="0">
              <a:buNone/>
            </a:pPr>
            <a:r>
              <a:rPr lang="en-GB" dirty="0"/>
              <a:t>Deal, P. J., &amp; Bukowski, M. (2021). Bridging Spirituality/Religiousness and Ecotherapy: Four Psychospiritual Themes to Guide Conceptualization and Practice. Ecopsychology.</a:t>
            </a:r>
          </a:p>
          <a:p>
            <a:pPr marL="0" indent="0">
              <a:buNone/>
            </a:pPr>
            <a:r>
              <a:rPr lang="en-GB" dirty="0"/>
              <a:t>Hawkins, E., Hawkins, R., Dennis, M., Williams, J., &amp; Lawrie, S. M. (2019). Animal-assisted therapy, including animal-assisted activities and resident animals, for improving quality of life in people with stroke. Cochrane Database of Systematic Reviews, 2019(4)</a:t>
            </a:r>
          </a:p>
          <a:p>
            <a:pPr marL="0" indent="0">
              <a:buNone/>
            </a:pPr>
            <a:r>
              <a:rPr lang="en-GB" dirty="0"/>
              <a:t>Huynh, T., &amp; </a:t>
            </a:r>
            <a:r>
              <a:rPr lang="en-GB" dirty="0" err="1"/>
              <a:t>Torquati</a:t>
            </a:r>
            <a:r>
              <a:rPr lang="en-GB" dirty="0"/>
              <a:t>, J. C. (2019). Examining </a:t>
            </a:r>
            <a:r>
              <a:rPr lang="en-GB" dirty="0" err="1"/>
              <a:t>conection</a:t>
            </a:r>
            <a:r>
              <a:rPr lang="en-GB" dirty="0"/>
              <a:t> to nature and mindfulness at promoting psychological well-being. Journal of Environmental Psychology, 66, 101370-. </a:t>
            </a:r>
          </a:p>
          <a:p>
            <a:pPr marL="0" indent="0">
              <a:buNone/>
            </a:pPr>
            <a:r>
              <a:rPr lang="en-GB" dirty="0"/>
              <a:t>Knapp, C. (2009). Reconnecting With Nature. In Green teacher (Toronto) (Number 85, pp. 41-). Green Teacher.</a:t>
            </a:r>
          </a:p>
          <a:p>
            <a:pPr marL="0" indent="0">
              <a:buNone/>
            </a:pPr>
            <a:r>
              <a:rPr lang="en-GB" dirty="0"/>
              <a:t>Lord, E. (2023). Green space for public mental health: an ethnographic study of ecotherapy in Wales. Perspectives in Public Health.</a:t>
            </a:r>
          </a:p>
          <a:p>
            <a:pPr marL="0" indent="0">
              <a:buNone/>
            </a:pPr>
            <a:r>
              <a:rPr lang="en-GB" dirty="0"/>
              <a:t>McGeeney, A. (2016). With nature in mind : the ecotherapy manual for mental health professionals. Jessica Kingsley Publishers.</a:t>
            </a:r>
          </a:p>
          <a:p>
            <a:pPr marL="0" indent="0">
              <a:buNone/>
            </a:pPr>
            <a:r>
              <a:rPr lang="en-GB" dirty="0"/>
              <a:t>Minjung Kang, Yeji Yang, Hyunjin Kim, </a:t>
            </a:r>
            <a:r>
              <a:rPr lang="en-GB" dirty="0" err="1"/>
              <a:t>Songhie</a:t>
            </a:r>
            <a:r>
              <a:rPr lang="en-GB" dirty="0"/>
              <a:t> Jung, Hye-Young Jin, &amp; Kee-Hong Choi. (2023). The mechanisms of nature-based therapy on depression, anxiety, stress, and life satisfaction: examining mindfulness in a two-wave mediation model. Frontiers in Psychology, 14.</a:t>
            </a:r>
          </a:p>
          <a:p>
            <a:pPr marL="0" indent="0">
              <a:buNone/>
            </a:pPr>
            <a:r>
              <a:rPr lang="en-GB" dirty="0"/>
              <a:t>Myriam V. </a:t>
            </a:r>
            <a:r>
              <a:rPr lang="en-GB" dirty="0" err="1"/>
              <a:t>Thoma</a:t>
            </a:r>
            <a:r>
              <a:rPr lang="en-GB" dirty="0"/>
              <a:t>, Nicolas Rohleder, &amp; Shauna L. Rohner. (2021). Clinical Ecopsychology: The Mental Health Impacts and Underlying Pathways of the Climate and Environmental Crisis. Frontiers in Psychiatry, 12. </a:t>
            </a:r>
          </a:p>
          <a:p>
            <a:pPr marL="0" indent="0">
              <a:buNone/>
            </a:pPr>
            <a:endParaRPr lang="en-GB" dirty="0"/>
          </a:p>
        </p:txBody>
      </p:sp>
    </p:spTree>
    <p:extLst>
      <p:ext uri="{BB962C8B-B14F-4D97-AF65-F5344CB8AC3E}">
        <p14:creationId xmlns:p14="http://schemas.microsoft.com/office/powerpoint/2010/main" val="2529682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38414</TotalTime>
  <Words>1406</Words>
  <Application>Microsoft Office PowerPoint</Application>
  <PresentationFormat>Widescreen</PresentationFormat>
  <Paragraphs>64</Paragraphs>
  <Slides>24</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Aptos</vt:lpstr>
      <vt:lpstr>Aptos Display</vt:lpstr>
      <vt:lpstr>Arial</vt:lpstr>
      <vt:lpstr>Dreaming Outloud Pro</vt:lpstr>
      <vt:lpstr>Office Theme</vt:lpstr>
      <vt:lpstr>Eco Therapy </vt:lpstr>
      <vt:lpstr>Learning Outcomes </vt:lpstr>
      <vt:lpstr>What role does nature play in your life or identity? </vt:lpstr>
      <vt:lpstr>PowerPoint Presentation</vt:lpstr>
      <vt:lpstr>Where do Apples come from?</vt:lpstr>
      <vt:lpstr>PowerPoint Presentation</vt:lpstr>
      <vt:lpstr>Ecotherapy typically includes the following elements</vt:lpstr>
      <vt:lpstr>PowerPoint Presentation</vt:lpstr>
      <vt:lpstr>The 54 senses?  ‘Reconnecting With Nature’ Dr Michael J Cohen, (1995)   "finding wellness through restoring your bond with the Earth."</vt:lpstr>
      <vt:lpstr>1. Initial senses?</vt:lpstr>
      <vt:lpstr>Types of Ecotherapy </vt:lpstr>
      <vt:lpstr>PowerPoint Presentation</vt:lpstr>
      <vt:lpstr>PowerPoint Presentation</vt:lpstr>
      <vt:lpstr>PowerPoint Presentation</vt:lpstr>
      <vt:lpstr>PowerPoint Presentation</vt:lpstr>
      <vt:lpstr>PowerPoint Presentation</vt:lpstr>
      <vt:lpstr>PowerPoint Presentation</vt:lpstr>
      <vt:lpstr>Winter Ecotherapy (real winter) </vt:lpstr>
      <vt:lpstr>Nature Arts and Crafts</vt:lpstr>
      <vt:lpstr>PowerPoint Presentation</vt:lpstr>
      <vt:lpstr>Ecopsychology   Sensory garden  Eco-educative Model   Nature in Child development  Sustainable Communities  Eco-villages   Ecotherapy and Trauma  Spirituality </vt:lpstr>
      <vt:lpstr>Group Answer  What role does nature play in your life or identity?</vt:lpstr>
      <vt:lpstr>Important for Mental health Ecotherapy Research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Tara Murphy (1601618)</dc:creator>
  <cp:lastModifiedBy>Tara Murphy (1601618)</cp:lastModifiedBy>
  <cp:revision>40</cp:revision>
  <dcterms:created xsi:type="dcterms:W3CDTF">2025-02-19T22:21:00Z</dcterms:created>
  <dcterms:modified xsi:type="dcterms:W3CDTF">2025-03-30T20:23:08Z</dcterms:modified>
</cp:coreProperties>
</file>